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303" r:id="rId4"/>
    <p:sldId id="275" r:id="rId5"/>
    <p:sldId id="298" r:id="rId6"/>
    <p:sldId id="282" r:id="rId7"/>
    <p:sldId id="305" r:id="rId8"/>
    <p:sldId id="294" r:id="rId9"/>
    <p:sldId id="306" r:id="rId10"/>
    <p:sldId id="307" r:id="rId11"/>
    <p:sldId id="308" r:id="rId12"/>
    <p:sldId id="309" r:id="rId13"/>
    <p:sldId id="311" r:id="rId14"/>
    <p:sldId id="312" r:id="rId15"/>
    <p:sldId id="313" r:id="rId16"/>
    <p:sldId id="314" r:id="rId17"/>
    <p:sldId id="316" r:id="rId18"/>
    <p:sldId id="315" r:id="rId19"/>
    <p:sldId id="280" r:id="rId2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2"/>
    <a:srgbClr val="1A191E"/>
    <a:srgbClr val="2D2D2D"/>
    <a:srgbClr val="070707"/>
    <a:srgbClr val="0E0E0E"/>
    <a:srgbClr val="090909"/>
    <a:srgbClr val="080C11"/>
    <a:srgbClr val="0E1217"/>
    <a:srgbClr val="1D1A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21"/>
    <p:restoredTop sz="90272"/>
  </p:normalViewPr>
  <p:slideViewPr>
    <p:cSldViewPr snapToGrid="0">
      <p:cViewPr varScale="1">
        <p:scale>
          <a:sx n="107" d="100"/>
          <a:sy n="107" d="100"/>
        </p:scale>
        <p:origin x="176" y="33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4CD894-BA16-CB49-A6FD-D62759AFE6FC}" type="datetimeFigureOut">
              <a:rPr lang="en-BE" smtClean="0"/>
              <a:t>12/10/23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296B1-21F3-8649-BA12-13FB99C3D83E}" type="slidenum">
              <a:rPr lang="en-BE" smtClean="0"/>
              <a:t>‹#›</a:t>
            </a:fld>
            <a:endParaRPr lang="en-BE"/>
          </a:p>
        </p:txBody>
      </p:sp>
    </p:spTree>
    <p:extLst>
      <p:ext uri="{BB962C8B-B14F-4D97-AF65-F5344CB8AC3E}">
        <p14:creationId xmlns:p14="http://schemas.microsoft.com/office/powerpoint/2010/main" val="52014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96B1-21F3-8649-BA12-13FB99C3D83E}" type="slidenum">
              <a:rPr lang="en-BE" smtClean="0"/>
              <a:t>2</a:t>
            </a:fld>
            <a:endParaRPr lang="en-BE"/>
          </a:p>
        </p:txBody>
      </p:sp>
    </p:spTree>
    <p:extLst>
      <p:ext uri="{BB962C8B-B14F-4D97-AF65-F5344CB8AC3E}">
        <p14:creationId xmlns:p14="http://schemas.microsoft.com/office/powerpoint/2010/main" val="79460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apple-system"/>
              </a:rPr>
              <a:t>The main problem is the issue of credit default risk at Home Credit, a company that seeks to provide loans to individuals with insufficient or nonexistent credit histories. This underserved population often faces exploitation by unreliable lenders, making it crucial for Home Credit to ensure a positive and safe borrowing experience.</a:t>
            </a:r>
          </a:p>
          <a:p>
            <a:endParaRPr lang="en-US" dirty="0">
              <a:latin typeface="-apple-system"/>
            </a:endParaRPr>
          </a:p>
          <a:p>
            <a:r>
              <a:rPr lang="en-US" dirty="0">
                <a:latin typeface="-apple-system"/>
              </a:rPr>
              <a:t>The goal is to give the company a clearer understanding of the potential clients and their repayment risks. This will ensure that customers who are able to repay will be given the credit opportunity.</a:t>
            </a:r>
            <a:endParaRPr lang="en-US" dirty="0">
              <a:latin typeface="Franklin Gothic Book" panose="020B0503020102020204" pitchFamily="34" charset="0"/>
            </a:endParaRPr>
          </a:p>
          <a:p>
            <a:endParaRPr lang="en-US" dirty="0"/>
          </a:p>
        </p:txBody>
      </p:sp>
      <p:sp>
        <p:nvSpPr>
          <p:cNvPr id="4" name="Slide Number Placeholder 3"/>
          <p:cNvSpPr>
            <a:spLocks noGrp="1"/>
          </p:cNvSpPr>
          <p:nvPr>
            <p:ph type="sldNum" sz="quarter" idx="5"/>
          </p:nvPr>
        </p:nvSpPr>
        <p:spPr/>
        <p:txBody>
          <a:bodyPr/>
          <a:lstStyle/>
          <a:p>
            <a:fld id="{B72296B1-21F3-8649-BA12-13FB99C3D83E}" type="slidenum">
              <a:rPr lang="en-BE" smtClean="0"/>
              <a:t>4</a:t>
            </a:fld>
            <a:endParaRPr lang="en-BE"/>
          </a:p>
        </p:txBody>
      </p:sp>
    </p:spTree>
    <p:extLst>
      <p:ext uri="{BB962C8B-B14F-4D97-AF65-F5344CB8AC3E}">
        <p14:creationId xmlns:p14="http://schemas.microsoft.com/office/powerpoint/2010/main" val="733978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numerous statistical and machine learning models that can be used to attack this problem.</a:t>
            </a:r>
          </a:p>
        </p:txBody>
      </p:sp>
      <p:sp>
        <p:nvSpPr>
          <p:cNvPr id="4" name="Slide Number Placeholder 3"/>
          <p:cNvSpPr>
            <a:spLocks noGrp="1"/>
          </p:cNvSpPr>
          <p:nvPr>
            <p:ph type="sldNum" sz="quarter" idx="5"/>
          </p:nvPr>
        </p:nvSpPr>
        <p:spPr/>
        <p:txBody>
          <a:bodyPr/>
          <a:lstStyle/>
          <a:p>
            <a:fld id="{B72296B1-21F3-8649-BA12-13FB99C3D83E}" type="slidenum">
              <a:rPr lang="en-BE" smtClean="0"/>
              <a:t>6</a:t>
            </a:fld>
            <a:endParaRPr lang="en-BE"/>
          </a:p>
        </p:txBody>
      </p:sp>
    </p:spTree>
    <p:extLst>
      <p:ext uri="{BB962C8B-B14F-4D97-AF65-F5344CB8AC3E}">
        <p14:creationId xmlns:p14="http://schemas.microsoft.com/office/powerpoint/2010/main" val="69649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model and their score. This can be talked about regarding hyperparameter tuning</a:t>
            </a:r>
          </a:p>
        </p:txBody>
      </p:sp>
      <p:sp>
        <p:nvSpPr>
          <p:cNvPr id="4" name="Slide Number Placeholder 3"/>
          <p:cNvSpPr>
            <a:spLocks noGrp="1"/>
          </p:cNvSpPr>
          <p:nvPr>
            <p:ph type="sldNum" sz="quarter" idx="5"/>
          </p:nvPr>
        </p:nvSpPr>
        <p:spPr/>
        <p:txBody>
          <a:bodyPr/>
          <a:lstStyle/>
          <a:p>
            <a:fld id="{B72296B1-21F3-8649-BA12-13FB99C3D83E}" type="slidenum">
              <a:rPr lang="en-BE" smtClean="0"/>
              <a:t>14</a:t>
            </a:fld>
            <a:endParaRPr lang="en-BE"/>
          </a:p>
        </p:txBody>
      </p:sp>
    </p:spTree>
    <p:extLst>
      <p:ext uri="{BB962C8B-B14F-4D97-AF65-F5344CB8AC3E}">
        <p14:creationId xmlns:p14="http://schemas.microsoft.com/office/powerpoint/2010/main" val="2932105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96B1-21F3-8649-BA12-13FB99C3D83E}" type="slidenum">
              <a:rPr lang="en-BE" smtClean="0"/>
              <a:t>15</a:t>
            </a:fld>
            <a:endParaRPr lang="en-BE"/>
          </a:p>
        </p:txBody>
      </p:sp>
    </p:spTree>
    <p:extLst>
      <p:ext uri="{BB962C8B-B14F-4D97-AF65-F5344CB8AC3E}">
        <p14:creationId xmlns:p14="http://schemas.microsoft.com/office/powerpoint/2010/main" val="3817915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96B1-21F3-8649-BA12-13FB99C3D83E}" type="slidenum">
              <a:rPr lang="en-BE" smtClean="0"/>
              <a:t>18</a:t>
            </a:fld>
            <a:endParaRPr lang="en-BE"/>
          </a:p>
        </p:txBody>
      </p:sp>
    </p:spTree>
    <p:extLst>
      <p:ext uri="{BB962C8B-B14F-4D97-AF65-F5344CB8AC3E}">
        <p14:creationId xmlns:p14="http://schemas.microsoft.com/office/powerpoint/2010/main" val="1528201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FBA0B5-20E5-84AF-0662-002087D1EED1}"/>
              </a:ext>
            </a:extLst>
          </p:cNvPr>
          <p:cNvSpPr/>
          <p:nvPr userDrawn="1"/>
        </p:nvSpPr>
        <p:spPr>
          <a:xfrm>
            <a:off x="0" y="-2"/>
            <a:ext cx="12192000" cy="6858002"/>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 name="Picture 1">
            <a:extLst>
              <a:ext uri="{FF2B5EF4-FFF2-40B4-BE49-F238E27FC236}">
                <a16:creationId xmlns:a16="http://schemas.microsoft.com/office/drawing/2014/main" id="{66FA3D41-141D-6B1B-85CB-85105778C088}"/>
              </a:ext>
            </a:extLst>
          </p:cNvPr>
          <p:cNvPicPr>
            <a:picLocks noChangeAspect="1"/>
          </p:cNvPicPr>
          <p:nvPr userDrawn="1"/>
        </p:nvPicPr>
        <p:blipFill rotWithShape="1">
          <a:blip r:embed="rId2">
            <a:alphaModFix amt="54000"/>
          </a:blip>
          <a:srcRect r="21682" b="21682"/>
          <a:stretch/>
        </p:blipFill>
        <p:spPr>
          <a:xfrm>
            <a:off x="-1" y="-2"/>
            <a:ext cx="12192000" cy="6858002"/>
          </a:xfrm>
          <a:prstGeom prst="rect">
            <a:avLst/>
          </a:prstGeom>
        </p:spPr>
      </p:pic>
      <p:grpSp>
        <p:nvGrpSpPr>
          <p:cNvPr id="28" name="Group 27">
            <a:extLst>
              <a:ext uri="{FF2B5EF4-FFF2-40B4-BE49-F238E27FC236}">
                <a16:creationId xmlns:a16="http://schemas.microsoft.com/office/drawing/2014/main" id="{A5B54F4C-11F0-E7D5-7CE2-5990DED5FDEA}"/>
              </a:ext>
            </a:extLst>
          </p:cNvPr>
          <p:cNvGrpSpPr/>
          <p:nvPr userDrawn="1"/>
        </p:nvGrpSpPr>
        <p:grpSpPr>
          <a:xfrm>
            <a:off x="-359956" y="-397692"/>
            <a:ext cx="4892081" cy="4633686"/>
            <a:chOff x="-359956" y="-397692"/>
            <a:chExt cx="4892081" cy="4633686"/>
          </a:xfrm>
        </p:grpSpPr>
        <p:sp>
          <p:nvSpPr>
            <p:cNvPr id="17" name="Cross 16">
              <a:extLst>
                <a:ext uri="{FF2B5EF4-FFF2-40B4-BE49-F238E27FC236}">
                  <a16:creationId xmlns:a16="http://schemas.microsoft.com/office/drawing/2014/main" id="{AF625169-B40E-4447-50A9-59181C4DE3D2}"/>
                </a:ext>
              </a:extLst>
            </p:cNvPr>
            <p:cNvSpPr/>
            <p:nvPr userDrawn="1"/>
          </p:nvSpPr>
          <p:spPr>
            <a:xfrm rot="2700000">
              <a:off x="-359956" y="-397692"/>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Cross 17">
              <a:extLst>
                <a:ext uri="{FF2B5EF4-FFF2-40B4-BE49-F238E27FC236}">
                  <a16:creationId xmlns:a16="http://schemas.microsoft.com/office/drawing/2014/main" id="{63355495-3716-6E8A-6725-5F6C4DD22CEE}"/>
                </a:ext>
              </a:extLst>
            </p:cNvPr>
            <p:cNvSpPr/>
            <p:nvPr userDrawn="1"/>
          </p:nvSpPr>
          <p:spPr>
            <a:xfrm rot="2700000">
              <a:off x="1744617" y="275950"/>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Cross 20">
              <a:extLst>
                <a:ext uri="{FF2B5EF4-FFF2-40B4-BE49-F238E27FC236}">
                  <a16:creationId xmlns:a16="http://schemas.microsoft.com/office/drawing/2014/main" id="{29DB07E4-D9FB-8D2B-AB24-FFCE9AE40D26}"/>
                </a:ext>
              </a:extLst>
            </p:cNvPr>
            <p:cNvSpPr/>
            <p:nvPr userDrawn="1"/>
          </p:nvSpPr>
          <p:spPr>
            <a:xfrm rot="2700000">
              <a:off x="264185" y="1491637"/>
              <a:ext cx="940298" cy="94029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2" name="Cross 21">
              <a:extLst>
                <a:ext uri="{FF2B5EF4-FFF2-40B4-BE49-F238E27FC236}">
                  <a16:creationId xmlns:a16="http://schemas.microsoft.com/office/drawing/2014/main" id="{C62134E0-FD67-1D26-3B7F-24E14E4A9874}"/>
                </a:ext>
              </a:extLst>
            </p:cNvPr>
            <p:cNvSpPr/>
            <p:nvPr userDrawn="1"/>
          </p:nvSpPr>
          <p:spPr>
            <a:xfrm rot="2700000">
              <a:off x="1707856" y="2213063"/>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Cross 22">
              <a:extLst>
                <a:ext uri="{FF2B5EF4-FFF2-40B4-BE49-F238E27FC236}">
                  <a16:creationId xmlns:a16="http://schemas.microsoft.com/office/drawing/2014/main" id="{09E762D9-4574-CA4A-9494-193F13E24DC7}"/>
                </a:ext>
              </a:extLst>
            </p:cNvPr>
            <p:cNvSpPr/>
            <p:nvPr userDrawn="1"/>
          </p:nvSpPr>
          <p:spPr>
            <a:xfrm rot="2700000">
              <a:off x="3079125" y="1763878"/>
              <a:ext cx="1019930" cy="1019930"/>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5" name="Cross 24">
              <a:extLst>
                <a:ext uri="{FF2B5EF4-FFF2-40B4-BE49-F238E27FC236}">
                  <a16:creationId xmlns:a16="http://schemas.microsoft.com/office/drawing/2014/main" id="{8BB458D7-8188-996D-6CA9-3193B75BB586}"/>
                </a:ext>
              </a:extLst>
            </p:cNvPr>
            <p:cNvSpPr/>
            <p:nvPr userDrawn="1"/>
          </p:nvSpPr>
          <p:spPr>
            <a:xfrm rot="2700000">
              <a:off x="3737757" y="433033"/>
              <a:ext cx="794368" cy="79436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6" name="Cross 25">
              <a:extLst>
                <a:ext uri="{FF2B5EF4-FFF2-40B4-BE49-F238E27FC236}">
                  <a16:creationId xmlns:a16="http://schemas.microsoft.com/office/drawing/2014/main" id="{5337E825-7F68-C986-959D-0DA811FACE9D}"/>
                </a:ext>
              </a:extLst>
            </p:cNvPr>
            <p:cNvSpPr/>
            <p:nvPr userDrawn="1"/>
          </p:nvSpPr>
          <p:spPr>
            <a:xfrm rot="2700000">
              <a:off x="239373" y="3035790"/>
              <a:ext cx="1073652" cy="107365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Cross 26">
              <a:extLst>
                <a:ext uri="{FF2B5EF4-FFF2-40B4-BE49-F238E27FC236}">
                  <a16:creationId xmlns:a16="http://schemas.microsoft.com/office/drawing/2014/main" id="{DF22AAA3-0DC9-4F93-86A7-52F327863CF8}"/>
                </a:ext>
              </a:extLst>
            </p:cNvPr>
            <p:cNvSpPr/>
            <p:nvPr userDrawn="1"/>
          </p:nvSpPr>
          <p:spPr>
            <a:xfrm rot="2700000">
              <a:off x="2390029" y="3403235"/>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318388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FBA0B5-20E5-84AF-0662-002087D1EED1}"/>
              </a:ext>
            </a:extLst>
          </p:cNvPr>
          <p:cNvSpPr/>
          <p:nvPr userDrawn="1"/>
        </p:nvSpPr>
        <p:spPr>
          <a:xfrm>
            <a:off x="0" y="-2"/>
            <a:ext cx="12192000" cy="6858002"/>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4" name="Picture 3">
            <a:extLst>
              <a:ext uri="{FF2B5EF4-FFF2-40B4-BE49-F238E27FC236}">
                <a16:creationId xmlns:a16="http://schemas.microsoft.com/office/drawing/2014/main" id="{8883950A-8CD4-0C1F-787B-137FE189F5AB}"/>
              </a:ext>
            </a:extLst>
          </p:cNvPr>
          <p:cNvPicPr>
            <a:picLocks noChangeAspect="1"/>
          </p:cNvPicPr>
          <p:nvPr userDrawn="1"/>
        </p:nvPicPr>
        <p:blipFill rotWithShape="1">
          <a:blip r:embed="rId2">
            <a:alphaModFix amt="54000"/>
          </a:blip>
          <a:srcRect r="21682" b="21682"/>
          <a:stretch/>
        </p:blipFill>
        <p:spPr>
          <a:xfrm>
            <a:off x="-1" y="-2"/>
            <a:ext cx="12192000" cy="6858002"/>
          </a:xfrm>
          <a:prstGeom prst="rect">
            <a:avLst/>
          </a:prstGeom>
        </p:spPr>
      </p:pic>
      <p:grpSp>
        <p:nvGrpSpPr>
          <p:cNvPr id="28" name="Group 27">
            <a:extLst>
              <a:ext uri="{FF2B5EF4-FFF2-40B4-BE49-F238E27FC236}">
                <a16:creationId xmlns:a16="http://schemas.microsoft.com/office/drawing/2014/main" id="{A5B54F4C-11F0-E7D5-7CE2-5990DED5FDEA}"/>
              </a:ext>
            </a:extLst>
          </p:cNvPr>
          <p:cNvGrpSpPr/>
          <p:nvPr userDrawn="1"/>
        </p:nvGrpSpPr>
        <p:grpSpPr>
          <a:xfrm>
            <a:off x="-359956" y="-397692"/>
            <a:ext cx="4892081" cy="4633686"/>
            <a:chOff x="-359956" y="-397692"/>
            <a:chExt cx="4892081" cy="4633686"/>
          </a:xfrm>
        </p:grpSpPr>
        <p:sp>
          <p:nvSpPr>
            <p:cNvPr id="17" name="Cross 16">
              <a:extLst>
                <a:ext uri="{FF2B5EF4-FFF2-40B4-BE49-F238E27FC236}">
                  <a16:creationId xmlns:a16="http://schemas.microsoft.com/office/drawing/2014/main" id="{AF625169-B40E-4447-50A9-59181C4DE3D2}"/>
                </a:ext>
              </a:extLst>
            </p:cNvPr>
            <p:cNvSpPr/>
            <p:nvPr userDrawn="1"/>
          </p:nvSpPr>
          <p:spPr>
            <a:xfrm rot="2700000">
              <a:off x="-359956" y="-397692"/>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Cross 17">
              <a:extLst>
                <a:ext uri="{FF2B5EF4-FFF2-40B4-BE49-F238E27FC236}">
                  <a16:creationId xmlns:a16="http://schemas.microsoft.com/office/drawing/2014/main" id="{63355495-3716-6E8A-6725-5F6C4DD22CEE}"/>
                </a:ext>
              </a:extLst>
            </p:cNvPr>
            <p:cNvSpPr/>
            <p:nvPr userDrawn="1"/>
          </p:nvSpPr>
          <p:spPr>
            <a:xfrm rot="2700000">
              <a:off x="1744617" y="275950"/>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Cross 20">
              <a:extLst>
                <a:ext uri="{FF2B5EF4-FFF2-40B4-BE49-F238E27FC236}">
                  <a16:creationId xmlns:a16="http://schemas.microsoft.com/office/drawing/2014/main" id="{29DB07E4-D9FB-8D2B-AB24-FFCE9AE40D26}"/>
                </a:ext>
              </a:extLst>
            </p:cNvPr>
            <p:cNvSpPr/>
            <p:nvPr userDrawn="1"/>
          </p:nvSpPr>
          <p:spPr>
            <a:xfrm rot="2700000">
              <a:off x="264185" y="1491637"/>
              <a:ext cx="940298" cy="94029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2" name="Cross 21">
              <a:extLst>
                <a:ext uri="{FF2B5EF4-FFF2-40B4-BE49-F238E27FC236}">
                  <a16:creationId xmlns:a16="http://schemas.microsoft.com/office/drawing/2014/main" id="{C62134E0-FD67-1D26-3B7F-24E14E4A9874}"/>
                </a:ext>
              </a:extLst>
            </p:cNvPr>
            <p:cNvSpPr/>
            <p:nvPr userDrawn="1"/>
          </p:nvSpPr>
          <p:spPr>
            <a:xfrm rot="2700000">
              <a:off x="1707856" y="2213063"/>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Cross 22">
              <a:extLst>
                <a:ext uri="{FF2B5EF4-FFF2-40B4-BE49-F238E27FC236}">
                  <a16:creationId xmlns:a16="http://schemas.microsoft.com/office/drawing/2014/main" id="{09E762D9-4574-CA4A-9494-193F13E24DC7}"/>
                </a:ext>
              </a:extLst>
            </p:cNvPr>
            <p:cNvSpPr/>
            <p:nvPr userDrawn="1"/>
          </p:nvSpPr>
          <p:spPr>
            <a:xfrm rot="2700000">
              <a:off x="3079125" y="1763878"/>
              <a:ext cx="1019930" cy="1019930"/>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5" name="Cross 24">
              <a:extLst>
                <a:ext uri="{FF2B5EF4-FFF2-40B4-BE49-F238E27FC236}">
                  <a16:creationId xmlns:a16="http://schemas.microsoft.com/office/drawing/2014/main" id="{8BB458D7-8188-996D-6CA9-3193B75BB586}"/>
                </a:ext>
              </a:extLst>
            </p:cNvPr>
            <p:cNvSpPr/>
            <p:nvPr userDrawn="1"/>
          </p:nvSpPr>
          <p:spPr>
            <a:xfrm rot="2700000">
              <a:off x="3737757" y="433033"/>
              <a:ext cx="794368" cy="79436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6" name="Cross 25">
              <a:extLst>
                <a:ext uri="{FF2B5EF4-FFF2-40B4-BE49-F238E27FC236}">
                  <a16:creationId xmlns:a16="http://schemas.microsoft.com/office/drawing/2014/main" id="{5337E825-7F68-C986-959D-0DA811FACE9D}"/>
                </a:ext>
              </a:extLst>
            </p:cNvPr>
            <p:cNvSpPr/>
            <p:nvPr userDrawn="1"/>
          </p:nvSpPr>
          <p:spPr>
            <a:xfrm rot="2700000">
              <a:off x="239373" y="3035790"/>
              <a:ext cx="1073652" cy="107365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Cross 26">
              <a:extLst>
                <a:ext uri="{FF2B5EF4-FFF2-40B4-BE49-F238E27FC236}">
                  <a16:creationId xmlns:a16="http://schemas.microsoft.com/office/drawing/2014/main" id="{DF22AAA3-0DC9-4F93-86A7-52F327863CF8}"/>
                </a:ext>
              </a:extLst>
            </p:cNvPr>
            <p:cNvSpPr/>
            <p:nvPr userDrawn="1"/>
          </p:nvSpPr>
          <p:spPr>
            <a:xfrm rot="2700000">
              <a:off x="2390029" y="3403235"/>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2" name="Title 6">
            <a:extLst>
              <a:ext uri="{FF2B5EF4-FFF2-40B4-BE49-F238E27FC236}">
                <a16:creationId xmlns:a16="http://schemas.microsoft.com/office/drawing/2014/main" id="{4D06D913-4030-F751-C28A-8315D1807C46}"/>
              </a:ext>
            </a:extLst>
          </p:cNvPr>
          <p:cNvSpPr>
            <a:spLocks noGrp="1"/>
          </p:cNvSpPr>
          <p:nvPr>
            <p:ph type="title" hasCustomPrompt="1"/>
          </p:nvPr>
        </p:nvSpPr>
        <p:spPr>
          <a:xfrm>
            <a:off x="838200" y="622299"/>
            <a:ext cx="10515600" cy="720725"/>
          </a:xfrm>
          <a:prstGeom prst="rect">
            <a:avLst/>
          </a:prstGeom>
        </p:spPr>
        <p:txBody>
          <a:bodyPr/>
          <a:lstStyle>
            <a:lvl1pPr algn="ctr">
              <a:defRPr b="0" i="0">
                <a:solidFill>
                  <a:schemeClr val="bg1">
                    <a:lumMod val="95000"/>
                    <a:alpha val="99000"/>
                  </a:schemeClr>
                </a:solidFill>
                <a:latin typeface="Avenir Next Medium" panose="020B0503020202020204" pitchFamily="34" charset="0"/>
              </a:defRPr>
            </a:lvl1pPr>
          </a:lstStyle>
          <a:p>
            <a:r>
              <a:rPr lang="en-GB" dirty="0"/>
              <a:t>CLICK TO EDIT TITLE</a:t>
            </a:r>
            <a:endParaRPr lang="en-BE" dirty="0"/>
          </a:p>
        </p:txBody>
      </p:sp>
      <p:sp>
        <p:nvSpPr>
          <p:cNvPr id="3" name="Text Placeholder 10">
            <a:extLst>
              <a:ext uri="{FF2B5EF4-FFF2-40B4-BE49-F238E27FC236}">
                <a16:creationId xmlns:a16="http://schemas.microsoft.com/office/drawing/2014/main" id="{C3A284DE-4585-99E3-7712-F3EBE0EB7F2F}"/>
              </a:ext>
            </a:extLst>
          </p:cNvPr>
          <p:cNvSpPr>
            <a:spLocks noGrp="1"/>
          </p:cNvSpPr>
          <p:nvPr>
            <p:ph type="body" sz="quarter" idx="10" hasCustomPrompt="1"/>
          </p:nvPr>
        </p:nvSpPr>
        <p:spPr>
          <a:xfrm>
            <a:off x="838200" y="1281239"/>
            <a:ext cx="10515600" cy="385763"/>
          </a:xfrm>
          <a:prstGeom prst="rect">
            <a:avLst/>
          </a:prstGeom>
        </p:spPr>
        <p:txBody>
          <a:bodyPr/>
          <a:lstStyle>
            <a:lvl1pPr marL="0" indent="0" algn="ctr">
              <a:buNone/>
              <a:defRPr sz="1600" b="0" i="0">
                <a:solidFill>
                  <a:schemeClr val="bg1">
                    <a:lumMod val="95000"/>
                    <a:alpha val="99000"/>
                  </a:schemeClr>
                </a:solidFill>
                <a:latin typeface="Avenir Next Ultra Light" panose="020B0203020202020204" pitchFamily="34" charset="77"/>
              </a:defRPr>
            </a:lvl1pPr>
          </a:lstStyle>
          <a:p>
            <a:pPr lvl="0"/>
            <a:r>
              <a:rPr lang="en-GB" dirty="0"/>
              <a:t>ADD SUBTITLE</a:t>
            </a:r>
          </a:p>
        </p:txBody>
      </p:sp>
    </p:spTree>
    <p:extLst>
      <p:ext uri="{BB962C8B-B14F-4D97-AF65-F5344CB8AC3E}">
        <p14:creationId xmlns:p14="http://schemas.microsoft.com/office/powerpoint/2010/main" val="172716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FBA0B5-20E5-84AF-0662-002087D1EED1}"/>
              </a:ext>
            </a:extLst>
          </p:cNvPr>
          <p:cNvSpPr/>
          <p:nvPr userDrawn="1"/>
        </p:nvSpPr>
        <p:spPr>
          <a:xfrm>
            <a:off x="0" y="-2"/>
            <a:ext cx="12192000" cy="6858002"/>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 name="Picture 2">
            <a:extLst>
              <a:ext uri="{FF2B5EF4-FFF2-40B4-BE49-F238E27FC236}">
                <a16:creationId xmlns:a16="http://schemas.microsoft.com/office/drawing/2014/main" id="{5338C042-4AC9-A6B2-3DF8-3211449843A0}"/>
              </a:ext>
            </a:extLst>
          </p:cNvPr>
          <p:cNvPicPr>
            <a:picLocks noChangeAspect="1"/>
          </p:cNvPicPr>
          <p:nvPr userDrawn="1"/>
        </p:nvPicPr>
        <p:blipFill rotWithShape="1">
          <a:blip r:embed="rId2">
            <a:alphaModFix amt="54000"/>
          </a:blip>
          <a:srcRect r="21682" b="21682"/>
          <a:stretch/>
        </p:blipFill>
        <p:spPr>
          <a:xfrm>
            <a:off x="-1" y="-2"/>
            <a:ext cx="12192000" cy="6858002"/>
          </a:xfrm>
          <a:prstGeom prst="rect">
            <a:avLst/>
          </a:prstGeom>
        </p:spPr>
      </p:pic>
      <p:grpSp>
        <p:nvGrpSpPr>
          <p:cNvPr id="28" name="Group 27">
            <a:extLst>
              <a:ext uri="{FF2B5EF4-FFF2-40B4-BE49-F238E27FC236}">
                <a16:creationId xmlns:a16="http://schemas.microsoft.com/office/drawing/2014/main" id="{A5B54F4C-11F0-E7D5-7CE2-5990DED5FDEA}"/>
              </a:ext>
            </a:extLst>
          </p:cNvPr>
          <p:cNvGrpSpPr/>
          <p:nvPr userDrawn="1"/>
        </p:nvGrpSpPr>
        <p:grpSpPr>
          <a:xfrm>
            <a:off x="-359956" y="-397692"/>
            <a:ext cx="4892081" cy="4633686"/>
            <a:chOff x="-359956" y="-397692"/>
            <a:chExt cx="4892081" cy="4633686"/>
          </a:xfrm>
        </p:grpSpPr>
        <p:sp>
          <p:nvSpPr>
            <p:cNvPr id="17" name="Cross 16">
              <a:extLst>
                <a:ext uri="{FF2B5EF4-FFF2-40B4-BE49-F238E27FC236}">
                  <a16:creationId xmlns:a16="http://schemas.microsoft.com/office/drawing/2014/main" id="{AF625169-B40E-4447-50A9-59181C4DE3D2}"/>
                </a:ext>
              </a:extLst>
            </p:cNvPr>
            <p:cNvSpPr/>
            <p:nvPr userDrawn="1"/>
          </p:nvSpPr>
          <p:spPr>
            <a:xfrm rot="2700000">
              <a:off x="-359956" y="-397692"/>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Cross 17">
              <a:extLst>
                <a:ext uri="{FF2B5EF4-FFF2-40B4-BE49-F238E27FC236}">
                  <a16:creationId xmlns:a16="http://schemas.microsoft.com/office/drawing/2014/main" id="{63355495-3716-6E8A-6725-5F6C4DD22CEE}"/>
                </a:ext>
              </a:extLst>
            </p:cNvPr>
            <p:cNvSpPr/>
            <p:nvPr userDrawn="1"/>
          </p:nvSpPr>
          <p:spPr>
            <a:xfrm rot="2700000">
              <a:off x="1744617" y="275950"/>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Cross 20">
              <a:extLst>
                <a:ext uri="{FF2B5EF4-FFF2-40B4-BE49-F238E27FC236}">
                  <a16:creationId xmlns:a16="http://schemas.microsoft.com/office/drawing/2014/main" id="{29DB07E4-D9FB-8D2B-AB24-FFCE9AE40D26}"/>
                </a:ext>
              </a:extLst>
            </p:cNvPr>
            <p:cNvSpPr/>
            <p:nvPr userDrawn="1"/>
          </p:nvSpPr>
          <p:spPr>
            <a:xfrm rot="2700000">
              <a:off x="264185" y="1491637"/>
              <a:ext cx="940298" cy="94029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2" name="Cross 21">
              <a:extLst>
                <a:ext uri="{FF2B5EF4-FFF2-40B4-BE49-F238E27FC236}">
                  <a16:creationId xmlns:a16="http://schemas.microsoft.com/office/drawing/2014/main" id="{C62134E0-FD67-1D26-3B7F-24E14E4A9874}"/>
                </a:ext>
              </a:extLst>
            </p:cNvPr>
            <p:cNvSpPr/>
            <p:nvPr userDrawn="1"/>
          </p:nvSpPr>
          <p:spPr>
            <a:xfrm rot="2700000">
              <a:off x="1707856" y="2213063"/>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Cross 22">
              <a:extLst>
                <a:ext uri="{FF2B5EF4-FFF2-40B4-BE49-F238E27FC236}">
                  <a16:creationId xmlns:a16="http://schemas.microsoft.com/office/drawing/2014/main" id="{09E762D9-4574-CA4A-9494-193F13E24DC7}"/>
                </a:ext>
              </a:extLst>
            </p:cNvPr>
            <p:cNvSpPr/>
            <p:nvPr userDrawn="1"/>
          </p:nvSpPr>
          <p:spPr>
            <a:xfrm rot="2700000">
              <a:off x="3079125" y="1763878"/>
              <a:ext cx="1019930" cy="1019930"/>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5" name="Cross 24">
              <a:extLst>
                <a:ext uri="{FF2B5EF4-FFF2-40B4-BE49-F238E27FC236}">
                  <a16:creationId xmlns:a16="http://schemas.microsoft.com/office/drawing/2014/main" id="{8BB458D7-8188-996D-6CA9-3193B75BB586}"/>
                </a:ext>
              </a:extLst>
            </p:cNvPr>
            <p:cNvSpPr/>
            <p:nvPr userDrawn="1"/>
          </p:nvSpPr>
          <p:spPr>
            <a:xfrm rot="2700000">
              <a:off x="3737757" y="433033"/>
              <a:ext cx="794368" cy="79436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6" name="Cross 25">
              <a:extLst>
                <a:ext uri="{FF2B5EF4-FFF2-40B4-BE49-F238E27FC236}">
                  <a16:creationId xmlns:a16="http://schemas.microsoft.com/office/drawing/2014/main" id="{5337E825-7F68-C986-959D-0DA811FACE9D}"/>
                </a:ext>
              </a:extLst>
            </p:cNvPr>
            <p:cNvSpPr/>
            <p:nvPr userDrawn="1"/>
          </p:nvSpPr>
          <p:spPr>
            <a:xfrm rot="2700000">
              <a:off x="239373" y="3035790"/>
              <a:ext cx="1073652" cy="107365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Cross 26">
              <a:extLst>
                <a:ext uri="{FF2B5EF4-FFF2-40B4-BE49-F238E27FC236}">
                  <a16:creationId xmlns:a16="http://schemas.microsoft.com/office/drawing/2014/main" id="{DF22AAA3-0DC9-4F93-86A7-52F327863CF8}"/>
                </a:ext>
              </a:extLst>
            </p:cNvPr>
            <p:cNvSpPr/>
            <p:nvPr userDrawn="1"/>
          </p:nvSpPr>
          <p:spPr>
            <a:xfrm rot="2700000">
              <a:off x="2390029" y="3403235"/>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2" name="Frame 1">
            <a:extLst>
              <a:ext uri="{FF2B5EF4-FFF2-40B4-BE49-F238E27FC236}">
                <a16:creationId xmlns:a16="http://schemas.microsoft.com/office/drawing/2014/main" id="{A94C72E8-C453-7A62-F77E-8D8C96D58B58}"/>
              </a:ext>
            </a:extLst>
          </p:cNvPr>
          <p:cNvSpPr/>
          <p:nvPr userDrawn="1"/>
        </p:nvSpPr>
        <p:spPr>
          <a:xfrm>
            <a:off x="0" y="-2"/>
            <a:ext cx="12192000" cy="6858002"/>
          </a:xfrm>
          <a:prstGeom prst="frame">
            <a:avLst>
              <a:gd name="adj1" fmla="val 4796"/>
            </a:avLst>
          </a:prstGeom>
          <a:solidFill>
            <a:schemeClr val="bg1">
              <a:lumMod val="95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Tree>
    <p:extLst>
      <p:ext uri="{BB962C8B-B14F-4D97-AF65-F5344CB8AC3E}">
        <p14:creationId xmlns:p14="http://schemas.microsoft.com/office/powerpoint/2010/main" val="107754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FBA0B5-20E5-84AF-0662-002087D1EED1}"/>
              </a:ext>
            </a:extLst>
          </p:cNvPr>
          <p:cNvSpPr/>
          <p:nvPr userDrawn="1"/>
        </p:nvSpPr>
        <p:spPr>
          <a:xfrm>
            <a:off x="0" y="-2"/>
            <a:ext cx="12192000" cy="6858002"/>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5" name="Picture 14">
            <a:extLst>
              <a:ext uri="{FF2B5EF4-FFF2-40B4-BE49-F238E27FC236}">
                <a16:creationId xmlns:a16="http://schemas.microsoft.com/office/drawing/2014/main" id="{9D433678-E3AC-AC7A-41C8-05CEFE1AACF0}"/>
              </a:ext>
            </a:extLst>
          </p:cNvPr>
          <p:cNvPicPr>
            <a:picLocks noChangeAspect="1"/>
          </p:cNvPicPr>
          <p:nvPr userDrawn="1"/>
        </p:nvPicPr>
        <p:blipFill rotWithShape="1">
          <a:blip r:embed="rId2">
            <a:alphaModFix amt="54000"/>
          </a:blip>
          <a:srcRect r="21682" b="21682"/>
          <a:stretch/>
        </p:blipFill>
        <p:spPr>
          <a:xfrm>
            <a:off x="-1" y="-2"/>
            <a:ext cx="12192000" cy="6858002"/>
          </a:xfrm>
          <a:prstGeom prst="rect">
            <a:avLst/>
          </a:prstGeom>
        </p:spPr>
      </p:pic>
      <p:sp>
        <p:nvSpPr>
          <p:cNvPr id="2" name="Title 6">
            <a:extLst>
              <a:ext uri="{FF2B5EF4-FFF2-40B4-BE49-F238E27FC236}">
                <a16:creationId xmlns:a16="http://schemas.microsoft.com/office/drawing/2014/main" id="{FE2D6368-1AC4-AB77-9878-77AE7B5EED11}"/>
              </a:ext>
            </a:extLst>
          </p:cNvPr>
          <p:cNvSpPr>
            <a:spLocks noGrp="1"/>
          </p:cNvSpPr>
          <p:nvPr>
            <p:ph type="title" hasCustomPrompt="1"/>
          </p:nvPr>
        </p:nvSpPr>
        <p:spPr>
          <a:xfrm>
            <a:off x="838200" y="622299"/>
            <a:ext cx="10515600" cy="720725"/>
          </a:xfrm>
          <a:prstGeom prst="rect">
            <a:avLst/>
          </a:prstGeom>
        </p:spPr>
        <p:txBody>
          <a:bodyPr/>
          <a:lstStyle>
            <a:lvl1pPr algn="ctr">
              <a:defRPr b="0" i="0">
                <a:solidFill>
                  <a:schemeClr val="bg1">
                    <a:lumMod val="95000"/>
                    <a:alpha val="99000"/>
                  </a:schemeClr>
                </a:solidFill>
                <a:latin typeface="Avenir Next Medium" panose="020B0503020202020204" pitchFamily="34" charset="0"/>
              </a:defRPr>
            </a:lvl1pPr>
          </a:lstStyle>
          <a:p>
            <a:r>
              <a:rPr lang="en-GB" dirty="0"/>
              <a:t>CLICK TO EDIT TITLE</a:t>
            </a:r>
            <a:endParaRPr lang="en-BE" dirty="0"/>
          </a:p>
        </p:txBody>
      </p:sp>
      <p:sp>
        <p:nvSpPr>
          <p:cNvPr id="3" name="Text Placeholder 10">
            <a:extLst>
              <a:ext uri="{FF2B5EF4-FFF2-40B4-BE49-F238E27FC236}">
                <a16:creationId xmlns:a16="http://schemas.microsoft.com/office/drawing/2014/main" id="{79060B9C-59BC-57BA-67F1-CF79BEC5B8EE}"/>
              </a:ext>
            </a:extLst>
          </p:cNvPr>
          <p:cNvSpPr>
            <a:spLocks noGrp="1"/>
          </p:cNvSpPr>
          <p:nvPr>
            <p:ph type="body" sz="quarter" idx="10" hasCustomPrompt="1"/>
          </p:nvPr>
        </p:nvSpPr>
        <p:spPr>
          <a:xfrm>
            <a:off x="838200" y="1281239"/>
            <a:ext cx="10515600" cy="385763"/>
          </a:xfrm>
          <a:prstGeom prst="rect">
            <a:avLst/>
          </a:prstGeom>
        </p:spPr>
        <p:txBody>
          <a:bodyPr/>
          <a:lstStyle>
            <a:lvl1pPr marL="0" indent="0" algn="ctr">
              <a:buNone/>
              <a:defRPr sz="1600" b="0" i="0">
                <a:solidFill>
                  <a:schemeClr val="bg1">
                    <a:lumMod val="95000"/>
                    <a:alpha val="99000"/>
                  </a:schemeClr>
                </a:solidFill>
                <a:latin typeface="Avenir Next Ultra Light" panose="020B0203020202020204" pitchFamily="34" charset="77"/>
              </a:defRPr>
            </a:lvl1pPr>
          </a:lstStyle>
          <a:p>
            <a:pPr lvl="0"/>
            <a:r>
              <a:rPr lang="en-GB" dirty="0"/>
              <a:t>ADD SUBTITLE</a:t>
            </a:r>
          </a:p>
        </p:txBody>
      </p:sp>
    </p:spTree>
    <p:extLst>
      <p:ext uri="{BB962C8B-B14F-4D97-AF65-F5344CB8AC3E}">
        <p14:creationId xmlns:p14="http://schemas.microsoft.com/office/powerpoint/2010/main" val="285972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96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104760F-A2A2-5552-05A2-DFEF120FFE79}"/>
              </a:ext>
            </a:extLst>
          </p:cNvPr>
          <p:cNvGrpSpPr/>
          <p:nvPr userDrawn="1"/>
        </p:nvGrpSpPr>
        <p:grpSpPr>
          <a:xfrm>
            <a:off x="-359956" y="-397692"/>
            <a:ext cx="4892081" cy="4633686"/>
            <a:chOff x="-359956" y="-397692"/>
            <a:chExt cx="4892081" cy="4633686"/>
          </a:xfrm>
        </p:grpSpPr>
        <p:sp>
          <p:nvSpPr>
            <p:cNvPr id="3" name="Cross 2">
              <a:extLst>
                <a:ext uri="{FF2B5EF4-FFF2-40B4-BE49-F238E27FC236}">
                  <a16:creationId xmlns:a16="http://schemas.microsoft.com/office/drawing/2014/main" id="{C6BFF4A3-B7CC-D356-4599-3531FDEA217D}"/>
                </a:ext>
              </a:extLst>
            </p:cNvPr>
            <p:cNvSpPr/>
            <p:nvPr userDrawn="1"/>
          </p:nvSpPr>
          <p:spPr>
            <a:xfrm rot="2700000">
              <a:off x="-359956" y="-397692"/>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Cross 3">
              <a:extLst>
                <a:ext uri="{FF2B5EF4-FFF2-40B4-BE49-F238E27FC236}">
                  <a16:creationId xmlns:a16="http://schemas.microsoft.com/office/drawing/2014/main" id="{6436E7EC-77CD-EC3E-58A7-E18C55FD076F}"/>
                </a:ext>
              </a:extLst>
            </p:cNvPr>
            <p:cNvSpPr/>
            <p:nvPr userDrawn="1"/>
          </p:nvSpPr>
          <p:spPr>
            <a:xfrm rot="2700000">
              <a:off x="1744617" y="275950"/>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Cross 4">
              <a:extLst>
                <a:ext uri="{FF2B5EF4-FFF2-40B4-BE49-F238E27FC236}">
                  <a16:creationId xmlns:a16="http://schemas.microsoft.com/office/drawing/2014/main" id="{809B293B-2959-2525-A22F-A76728D9E413}"/>
                </a:ext>
              </a:extLst>
            </p:cNvPr>
            <p:cNvSpPr/>
            <p:nvPr userDrawn="1"/>
          </p:nvSpPr>
          <p:spPr>
            <a:xfrm rot="2700000">
              <a:off x="264185" y="1491637"/>
              <a:ext cx="940298" cy="94029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Cross 5">
              <a:extLst>
                <a:ext uri="{FF2B5EF4-FFF2-40B4-BE49-F238E27FC236}">
                  <a16:creationId xmlns:a16="http://schemas.microsoft.com/office/drawing/2014/main" id="{A8D57519-0A79-F0AF-298E-0F20A6409B45}"/>
                </a:ext>
              </a:extLst>
            </p:cNvPr>
            <p:cNvSpPr/>
            <p:nvPr userDrawn="1"/>
          </p:nvSpPr>
          <p:spPr>
            <a:xfrm rot="2700000">
              <a:off x="1707856" y="2213063"/>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Cross 6">
              <a:extLst>
                <a:ext uri="{FF2B5EF4-FFF2-40B4-BE49-F238E27FC236}">
                  <a16:creationId xmlns:a16="http://schemas.microsoft.com/office/drawing/2014/main" id="{C992EC26-103C-891B-BA9C-DD46B495B4EB}"/>
                </a:ext>
              </a:extLst>
            </p:cNvPr>
            <p:cNvSpPr/>
            <p:nvPr userDrawn="1"/>
          </p:nvSpPr>
          <p:spPr>
            <a:xfrm rot="2700000">
              <a:off x="3079125" y="1763878"/>
              <a:ext cx="1019930" cy="1019930"/>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Cross 7">
              <a:extLst>
                <a:ext uri="{FF2B5EF4-FFF2-40B4-BE49-F238E27FC236}">
                  <a16:creationId xmlns:a16="http://schemas.microsoft.com/office/drawing/2014/main" id="{BC4D336C-E26E-3A13-A929-8E6A71FD2989}"/>
                </a:ext>
              </a:extLst>
            </p:cNvPr>
            <p:cNvSpPr/>
            <p:nvPr userDrawn="1"/>
          </p:nvSpPr>
          <p:spPr>
            <a:xfrm rot="2700000">
              <a:off x="3737757" y="433033"/>
              <a:ext cx="794368" cy="79436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Cross 8">
              <a:extLst>
                <a:ext uri="{FF2B5EF4-FFF2-40B4-BE49-F238E27FC236}">
                  <a16:creationId xmlns:a16="http://schemas.microsoft.com/office/drawing/2014/main" id="{8926D292-2115-9EE3-5597-ECE79FA30C50}"/>
                </a:ext>
              </a:extLst>
            </p:cNvPr>
            <p:cNvSpPr/>
            <p:nvPr userDrawn="1"/>
          </p:nvSpPr>
          <p:spPr>
            <a:xfrm rot="2700000">
              <a:off x="239373" y="3035790"/>
              <a:ext cx="1073652" cy="107365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Cross 9">
              <a:extLst>
                <a:ext uri="{FF2B5EF4-FFF2-40B4-BE49-F238E27FC236}">
                  <a16:creationId xmlns:a16="http://schemas.microsoft.com/office/drawing/2014/main" id="{80EF825B-5071-EA1C-53D1-BD5275BED165}"/>
                </a:ext>
              </a:extLst>
            </p:cNvPr>
            <p:cNvSpPr/>
            <p:nvPr userDrawn="1"/>
          </p:nvSpPr>
          <p:spPr>
            <a:xfrm rot="2700000">
              <a:off x="2390029" y="3403235"/>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2" name="Rectangle 11">
            <a:extLst>
              <a:ext uri="{FF2B5EF4-FFF2-40B4-BE49-F238E27FC236}">
                <a16:creationId xmlns:a16="http://schemas.microsoft.com/office/drawing/2014/main" id="{1A844697-0A4D-494F-C463-1748EF475C08}"/>
              </a:ext>
            </a:extLst>
          </p:cNvPr>
          <p:cNvSpPr/>
          <p:nvPr userDrawn="1"/>
        </p:nvSpPr>
        <p:spPr>
          <a:xfrm>
            <a:off x="0" y="-2"/>
            <a:ext cx="12192000" cy="6858002"/>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3" name="Picture 12">
            <a:extLst>
              <a:ext uri="{FF2B5EF4-FFF2-40B4-BE49-F238E27FC236}">
                <a16:creationId xmlns:a16="http://schemas.microsoft.com/office/drawing/2014/main" id="{A02079AD-96B9-27C6-9CD1-8212176960BD}"/>
              </a:ext>
            </a:extLst>
          </p:cNvPr>
          <p:cNvPicPr>
            <a:picLocks noChangeAspect="1"/>
          </p:cNvPicPr>
          <p:nvPr userDrawn="1"/>
        </p:nvPicPr>
        <p:blipFill rotWithShape="1">
          <a:blip r:embed="rId2">
            <a:alphaModFix amt="54000"/>
          </a:blip>
          <a:srcRect r="21682" b="21682"/>
          <a:stretch/>
        </p:blipFill>
        <p:spPr>
          <a:xfrm>
            <a:off x="-1" y="-2"/>
            <a:ext cx="12192000" cy="6858002"/>
          </a:xfrm>
          <a:prstGeom prst="rect">
            <a:avLst/>
          </a:prstGeom>
        </p:spPr>
      </p:pic>
    </p:spTree>
    <p:extLst>
      <p:ext uri="{BB962C8B-B14F-4D97-AF65-F5344CB8AC3E}">
        <p14:creationId xmlns:p14="http://schemas.microsoft.com/office/powerpoint/2010/main" val="165271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914A-8016-C786-1EA1-06086D08D0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AA9A27-2433-4531-F159-D6D0B2ED33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627AE7-5849-C620-2D16-0B0B89BE4CE5}"/>
              </a:ext>
            </a:extLst>
          </p:cNvPr>
          <p:cNvSpPr>
            <a:spLocks noGrp="1"/>
          </p:cNvSpPr>
          <p:nvPr>
            <p:ph type="dt" sz="half" idx="10"/>
          </p:nvPr>
        </p:nvSpPr>
        <p:spPr/>
        <p:txBody>
          <a:bodyPr/>
          <a:lstStyle/>
          <a:p>
            <a:fld id="{35274C9C-A1DE-114B-AD94-E9B3A55A7B0B}" type="datetimeFigureOut">
              <a:rPr lang="en-US" smtClean="0"/>
              <a:t>12/10/23</a:t>
            </a:fld>
            <a:endParaRPr lang="en-US"/>
          </a:p>
        </p:txBody>
      </p:sp>
      <p:sp>
        <p:nvSpPr>
          <p:cNvPr id="5" name="Footer Placeholder 4">
            <a:extLst>
              <a:ext uri="{FF2B5EF4-FFF2-40B4-BE49-F238E27FC236}">
                <a16:creationId xmlns:a16="http://schemas.microsoft.com/office/drawing/2014/main" id="{57342DE1-2027-4BE0-B298-79992A433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7FFCE-441F-4230-A75A-82B079057D55}"/>
              </a:ext>
            </a:extLst>
          </p:cNvPr>
          <p:cNvSpPr>
            <a:spLocks noGrp="1"/>
          </p:cNvSpPr>
          <p:nvPr>
            <p:ph type="sldNum" sz="quarter" idx="12"/>
          </p:nvPr>
        </p:nvSpPr>
        <p:spPr/>
        <p:txBody>
          <a:bodyPr/>
          <a:lstStyle/>
          <a:p>
            <a:fld id="{1B6A3F0D-ECFD-6E44-8319-55E28A7E1E68}" type="slidenum">
              <a:rPr lang="en-US" smtClean="0"/>
              <a:t>‹#›</a:t>
            </a:fld>
            <a:endParaRPr lang="en-US"/>
          </a:p>
        </p:txBody>
      </p:sp>
    </p:spTree>
    <p:extLst>
      <p:ext uri="{BB962C8B-B14F-4D97-AF65-F5344CB8AC3E}">
        <p14:creationId xmlns:p14="http://schemas.microsoft.com/office/powerpoint/2010/main" val="413527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9BF59-D266-2DEE-C7D3-9E5DD8061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39991510-0B81-B004-23EA-386ECA0F62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E0EF29C-7AFE-AEC4-80F1-650633A9B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3D81E-C3B6-3445-B220-6E69012DB059}" type="datetimeFigureOut">
              <a:rPr lang="en-BE" smtClean="0"/>
              <a:t>12/10/23</a:t>
            </a:fld>
            <a:endParaRPr lang="en-BE"/>
          </a:p>
        </p:txBody>
      </p:sp>
      <p:sp>
        <p:nvSpPr>
          <p:cNvPr id="5" name="Footer Placeholder 4">
            <a:extLst>
              <a:ext uri="{FF2B5EF4-FFF2-40B4-BE49-F238E27FC236}">
                <a16:creationId xmlns:a16="http://schemas.microsoft.com/office/drawing/2014/main" id="{61F5042D-5C90-9AED-D566-502BD6DDB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0A70C434-C99E-8F8C-95C4-B6D060825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82097-E502-6E44-B0B2-925C96823D3A}" type="slidenum">
              <a:rPr lang="en-BE" smtClean="0"/>
              <a:t>‹#›</a:t>
            </a:fld>
            <a:endParaRPr lang="en-BE"/>
          </a:p>
        </p:txBody>
      </p:sp>
    </p:spTree>
    <p:extLst>
      <p:ext uri="{BB962C8B-B14F-4D97-AF65-F5344CB8AC3E}">
        <p14:creationId xmlns:p14="http://schemas.microsoft.com/office/powerpoint/2010/main" val="1878002919"/>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4" r:id="rId3"/>
    <p:sldLayoutId id="2147483653" r:id="rId4"/>
    <p:sldLayoutId id="2147483652" r:id="rId5"/>
    <p:sldLayoutId id="2147483651"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n and calculator on a paper&#10;&#10;Description automatically generated">
            <a:extLst>
              <a:ext uri="{FF2B5EF4-FFF2-40B4-BE49-F238E27FC236}">
                <a16:creationId xmlns:a16="http://schemas.microsoft.com/office/drawing/2014/main" id="{B84FF0ED-3B11-6701-AC15-C8584B54DB51}"/>
              </a:ext>
            </a:extLst>
          </p:cNvPr>
          <p:cNvPicPr>
            <a:picLocks noChangeAspect="1"/>
          </p:cNvPicPr>
          <p:nvPr/>
        </p:nvPicPr>
        <p:blipFill>
          <a:blip r:embed="rId2"/>
          <a:stretch>
            <a:fillRect/>
          </a:stretch>
        </p:blipFill>
        <p:spPr>
          <a:xfrm>
            <a:off x="0" y="0"/>
            <a:ext cx="12192000" cy="6858000"/>
          </a:xfrm>
          <a:prstGeom prst="rect">
            <a:avLst/>
          </a:prstGeom>
        </p:spPr>
      </p:pic>
      <p:sp>
        <p:nvSpPr>
          <p:cNvPr id="8" name="Freeform 7">
            <a:extLst>
              <a:ext uri="{FF2B5EF4-FFF2-40B4-BE49-F238E27FC236}">
                <a16:creationId xmlns:a16="http://schemas.microsoft.com/office/drawing/2014/main" id="{84963EF8-1F9F-8906-B68A-53590D128FA0}"/>
              </a:ext>
            </a:extLst>
          </p:cNvPr>
          <p:cNvSpPr/>
          <p:nvPr/>
        </p:nvSpPr>
        <p:spPr>
          <a:xfrm>
            <a:off x="0" y="0"/>
            <a:ext cx="12192000" cy="6858000"/>
          </a:xfrm>
          <a:custGeom>
            <a:avLst/>
            <a:gdLst/>
            <a:ahLst/>
            <a:cxnLst/>
            <a:rect l="l" t="t" r="r" b="b"/>
            <a:pathLst>
              <a:path w="12192000" h="6858000">
                <a:moveTo>
                  <a:pt x="4610472" y="3140906"/>
                </a:moveTo>
                <a:lnTo>
                  <a:pt x="4711861" y="3140906"/>
                </a:lnTo>
                <a:cubicBezTo>
                  <a:pt x="4786276" y="3140906"/>
                  <a:pt x="4843171" y="3174392"/>
                  <a:pt x="4882549" y="3241365"/>
                </a:cubicBezTo>
                <a:cubicBezTo>
                  <a:pt x="4921925" y="3308337"/>
                  <a:pt x="4941614" y="3388023"/>
                  <a:pt x="4941614" y="3480420"/>
                </a:cubicBezTo>
                <a:cubicBezTo>
                  <a:pt x="4941614" y="3588320"/>
                  <a:pt x="4919445" y="3673586"/>
                  <a:pt x="4875107" y="3736218"/>
                </a:cubicBezTo>
                <a:cubicBezTo>
                  <a:pt x="4830768" y="3798850"/>
                  <a:pt x="4776354" y="3830166"/>
                  <a:pt x="4711861" y="3830166"/>
                </a:cubicBezTo>
                <a:lnTo>
                  <a:pt x="4610472" y="3830166"/>
                </a:lnTo>
                <a:close/>
                <a:moveTo>
                  <a:pt x="7877547" y="3122302"/>
                </a:moveTo>
                <a:lnTo>
                  <a:pt x="8057071" y="3122302"/>
                </a:lnTo>
                <a:cubicBezTo>
                  <a:pt x="8156909" y="3122302"/>
                  <a:pt x="8206829" y="3162920"/>
                  <a:pt x="8206829" y="3244155"/>
                </a:cubicBezTo>
                <a:cubicBezTo>
                  <a:pt x="8206829" y="3283843"/>
                  <a:pt x="8191946" y="3313918"/>
                  <a:pt x="8162180" y="3334382"/>
                </a:cubicBezTo>
                <a:cubicBezTo>
                  <a:pt x="8132415" y="3354846"/>
                  <a:pt x="8093037" y="3365078"/>
                  <a:pt x="8044048" y="3365078"/>
                </a:cubicBezTo>
                <a:lnTo>
                  <a:pt x="7877547" y="3365078"/>
                </a:lnTo>
                <a:close/>
                <a:moveTo>
                  <a:pt x="2181597" y="3122302"/>
                </a:moveTo>
                <a:lnTo>
                  <a:pt x="2361121" y="3122302"/>
                </a:lnTo>
                <a:cubicBezTo>
                  <a:pt x="2460960" y="3122302"/>
                  <a:pt x="2510879" y="3162920"/>
                  <a:pt x="2510879" y="3244155"/>
                </a:cubicBezTo>
                <a:cubicBezTo>
                  <a:pt x="2510879" y="3283843"/>
                  <a:pt x="2495996" y="3313918"/>
                  <a:pt x="2466231" y="3334382"/>
                </a:cubicBezTo>
                <a:cubicBezTo>
                  <a:pt x="2436465" y="3354846"/>
                  <a:pt x="2397088" y="3365078"/>
                  <a:pt x="2348099" y="3365078"/>
                </a:cubicBezTo>
                <a:lnTo>
                  <a:pt x="2181597" y="3365078"/>
                </a:lnTo>
                <a:close/>
                <a:moveTo>
                  <a:pt x="10564378" y="2852551"/>
                </a:moveTo>
                <a:lnTo>
                  <a:pt x="10564378" y="4122241"/>
                </a:lnTo>
                <a:lnTo>
                  <a:pt x="10931797" y="4122241"/>
                </a:lnTo>
                <a:lnTo>
                  <a:pt x="10931797" y="3829236"/>
                </a:lnTo>
                <a:lnTo>
                  <a:pt x="11063475" y="3642416"/>
                </a:lnTo>
                <a:lnTo>
                  <a:pt x="11282983" y="4122241"/>
                </a:lnTo>
                <a:lnTo>
                  <a:pt x="11709424" y="4122241"/>
                </a:lnTo>
                <a:lnTo>
                  <a:pt x="11311571" y="3317247"/>
                </a:lnTo>
                <a:lnTo>
                  <a:pt x="11632220" y="2852551"/>
                </a:lnTo>
                <a:lnTo>
                  <a:pt x="11281950" y="2852551"/>
                </a:lnTo>
                <a:lnTo>
                  <a:pt x="10931797" y="3377548"/>
                </a:lnTo>
                <a:lnTo>
                  <a:pt x="10931797" y="2852551"/>
                </a:lnTo>
                <a:close/>
                <a:moveTo>
                  <a:pt x="8802253" y="2852551"/>
                </a:moveTo>
                <a:lnTo>
                  <a:pt x="8802253" y="4122241"/>
                </a:lnTo>
                <a:lnTo>
                  <a:pt x="9191996" y="4122241"/>
                </a:lnTo>
                <a:lnTo>
                  <a:pt x="9191996" y="2852551"/>
                </a:lnTo>
                <a:close/>
                <a:moveTo>
                  <a:pt x="7487803" y="2852551"/>
                </a:moveTo>
                <a:lnTo>
                  <a:pt x="7487803" y="4122241"/>
                </a:lnTo>
                <a:lnTo>
                  <a:pt x="7877547" y="4122241"/>
                </a:lnTo>
                <a:lnTo>
                  <a:pt x="7877547" y="3636689"/>
                </a:lnTo>
                <a:lnTo>
                  <a:pt x="8000446" y="3636689"/>
                </a:lnTo>
                <a:lnTo>
                  <a:pt x="8185900" y="4122241"/>
                </a:lnTo>
                <a:lnTo>
                  <a:pt x="8617966" y="4122241"/>
                </a:lnTo>
                <a:lnTo>
                  <a:pt x="8388213" y="3568787"/>
                </a:lnTo>
                <a:cubicBezTo>
                  <a:pt x="8478750" y="3525999"/>
                  <a:pt x="8538902" y="3476544"/>
                  <a:pt x="8568667" y="3420424"/>
                </a:cubicBezTo>
                <a:cubicBezTo>
                  <a:pt x="8598432" y="3364303"/>
                  <a:pt x="8613315" y="3299656"/>
                  <a:pt x="8613315" y="3226482"/>
                </a:cubicBezTo>
                <a:cubicBezTo>
                  <a:pt x="8613315" y="3114241"/>
                  <a:pt x="8572853" y="3023859"/>
                  <a:pt x="8491928" y="2955336"/>
                </a:cubicBezTo>
                <a:cubicBezTo>
                  <a:pt x="8411002" y="2886813"/>
                  <a:pt x="8297365" y="2852551"/>
                  <a:pt x="8151018" y="2852551"/>
                </a:cubicBezTo>
                <a:close/>
                <a:moveTo>
                  <a:pt x="6015037" y="2852551"/>
                </a:moveTo>
                <a:lnTo>
                  <a:pt x="6015037" y="3156719"/>
                </a:lnTo>
                <a:lnTo>
                  <a:pt x="6278277" y="3156719"/>
                </a:lnTo>
                <a:lnTo>
                  <a:pt x="6278277" y="4122241"/>
                </a:lnTo>
                <a:lnTo>
                  <a:pt x="6647557" y="4122241"/>
                </a:lnTo>
                <a:lnTo>
                  <a:pt x="6647557" y="3156719"/>
                </a:lnTo>
                <a:lnTo>
                  <a:pt x="6910796" y="3156719"/>
                </a:lnTo>
                <a:lnTo>
                  <a:pt x="6910796" y="2852551"/>
                </a:lnTo>
                <a:close/>
                <a:moveTo>
                  <a:pt x="5516128" y="2852551"/>
                </a:moveTo>
                <a:lnTo>
                  <a:pt x="5516128" y="4122241"/>
                </a:lnTo>
                <a:lnTo>
                  <a:pt x="5905872" y="4122241"/>
                </a:lnTo>
                <a:lnTo>
                  <a:pt x="5905872" y="2852551"/>
                </a:lnTo>
                <a:close/>
                <a:moveTo>
                  <a:pt x="4220728" y="2852551"/>
                </a:moveTo>
                <a:lnTo>
                  <a:pt x="4220728" y="4122241"/>
                </a:lnTo>
                <a:lnTo>
                  <a:pt x="4736046" y="4122241"/>
                </a:lnTo>
                <a:cubicBezTo>
                  <a:pt x="4917740" y="4122241"/>
                  <a:pt x="5065483" y="4062865"/>
                  <a:pt x="5179274" y="3944113"/>
                </a:cubicBezTo>
                <a:cubicBezTo>
                  <a:pt x="5293067" y="3825360"/>
                  <a:pt x="5349961" y="3671106"/>
                  <a:pt x="5349961" y="3481350"/>
                </a:cubicBezTo>
                <a:cubicBezTo>
                  <a:pt x="5349961" y="3315159"/>
                  <a:pt x="5296942" y="3168811"/>
                  <a:pt x="5190901" y="3042307"/>
                </a:cubicBezTo>
                <a:cubicBezTo>
                  <a:pt x="5084862" y="2915803"/>
                  <a:pt x="4925182" y="2852551"/>
                  <a:pt x="4711861" y="2852551"/>
                </a:cubicBezTo>
                <a:close/>
                <a:moveTo>
                  <a:pt x="3106303" y="2852551"/>
                </a:moveTo>
                <a:lnTo>
                  <a:pt x="3106303" y="4122241"/>
                </a:lnTo>
                <a:lnTo>
                  <a:pt x="4061594" y="4122241"/>
                </a:lnTo>
                <a:lnTo>
                  <a:pt x="4061594" y="3819004"/>
                </a:lnTo>
                <a:lnTo>
                  <a:pt x="3488605" y="3819004"/>
                </a:lnTo>
                <a:lnTo>
                  <a:pt x="3488605" y="3611575"/>
                </a:lnTo>
                <a:lnTo>
                  <a:pt x="3951833" y="3611575"/>
                </a:lnTo>
                <a:lnTo>
                  <a:pt x="3951833" y="3329731"/>
                </a:lnTo>
                <a:lnTo>
                  <a:pt x="3488605" y="3329731"/>
                </a:lnTo>
                <a:lnTo>
                  <a:pt x="3488605" y="3145557"/>
                </a:lnTo>
                <a:lnTo>
                  <a:pt x="4061594" y="3145557"/>
                </a:lnTo>
                <a:lnTo>
                  <a:pt x="4061594" y="2852551"/>
                </a:lnTo>
                <a:close/>
                <a:moveTo>
                  <a:pt x="1791853" y="2852551"/>
                </a:moveTo>
                <a:lnTo>
                  <a:pt x="1791853" y="4122241"/>
                </a:lnTo>
                <a:lnTo>
                  <a:pt x="2181597" y="4122241"/>
                </a:lnTo>
                <a:lnTo>
                  <a:pt x="2181597" y="3636689"/>
                </a:lnTo>
                <a:lnTo>
                  <a:pt x="2304497" y="3636689"/>
                </a:lnTo>
                <a:lnTo>
                  <a:pt x="2489950" y="4122241"/>
                </a:lnTo>
                <a:lnTo>
                  <a:pt x="2922017" y="4122241"/>
                </a:lnTo>
                <a:lnTo>
                  <a:pt x="2692263" y="3568787"/>
                </a:lnTo>
                <a:cubicBezTo>
                  <a:pt x="2782800" y="3525999"/>
                  <a:pt x="2842952" y="3476544"/>
                  <a:pt x="2872718" y="3420424"/>
                </a:cubicBezTo>
                <a:cubicBezTo>
                  <a:pt x="2902483" y="3364303"/>
                  <a:pt x="2917366" y="3299656"/>
                  <a:pt x="2917366" y="3226482"/>
                </a:cubicBezTo>
                <a:cubicBezTo>
                  <a:pt x="2917366" y="3114241"/>
                  <a:pt x="2876904" y="3023859"/>
                  <a:pt x="2795978" y="2955336"/>
                </a:cubicBezTo>
                <a:cubicBezTo>
                  <a:pt x="2715053" y="2886813"/>
                  <a:pt x="2601416" y="2852551"/>
                  <a:pt x="2455069" y="2852551"/>
                </a:cubicBezTo>
                <a:close/>
                <a:moveTo>
                  <a:pt x="9873220" y="2833018"/>
                </a:moveTo>
                <a:cubicBezTo>
                  <a:pt x="9702687" y="2833018"/>
                  <a:pt x="9571998" y="2872717"/>
                  <a:pt x="9481151" y="2952117"/>
                </a:cubicBezTo>
                <a:cubicBezTo>
                  <a:pt x="9390304" y="3031516"/>
                  <a:pt x="9344880" y="3131071"/>
                  <a:pt x="9344880" y="3250783"/>
                </a:cubicBezTo>
                <a:cubicBezTo>
                  <a:pt x="9344880" y="3343829"/>
                  <a:pt x="9376496" y="3424779"/>
                  <a:pt x="9439729" y="3493631"/>
                </a:cubicBezTo>
                <a:cubicBezTo>
                  <a:pt x="9502961" y="3562484"/>
                  <a:pt x="9645903" y="3618246"/>
                  <a:pt x="9868555" y="3660918"/>
                </a:cubicBezTo>
                <a:cubicBezTo>
                  <a:pt x="9926855" y="3672671"/>
                  <a:pt x="9967322" y="3686144"/>
                  <a:pt x="9989957" y="3701337"/>
                </a:cubicBezTo>
                <a:cubicBezTo>
                  <a:pt x="10012592" y="3716529"/>
                  <a:pt x="10023908" y="3737769"/>
                  <a:pt x="10023908" y="3765054"/>
                </a:cubicBezTo>
                <a:cubicBezTo>
                  <a:pt x="10023908" y="3817144"/>
                  <a:pt x="9974920" y="3843188"/>
                  <a:pt x="9876941" y="3843188"/>
                </a:cubicBezTo>
                <a:cubicBezTo>
                  <a:pt x="9751057" y="3843188"/>
                  <a:pt x="9672922" y="3792029"/>
                  <a:pt x="9642536" y="3689709"/>
                </a:cubicBezTo>
                <a:lnTo>
                  <a:pt x="9280698" y="3754822"/>
                </a:lnTo>
                <a:cubicBezTo>
                  <a:pt x="9353252" y="4012790"/>
                  <a:pt x="9544248" y="4141775"/>
                  <a:pt x="9853686" y="4141775"/>
                </a:cubicBezTo>
                <a:cubicBezTo>
                  <a:pt x="10022978" y="4141775"/>
                  <a:pt x="10159714" y="4101906"/>
                  <a:pt x="10263894" y="4022167"/>
                </a:cubicBezTo>
                <a:cubicBezTo>
                  <a:pt x="10368074" y="3942429"/>
                  <a:pt x="10420163" y="3838334"/>
                  <a:pt x="10420163" y="3709883"/>
                </a:cubicBezTo>
                <a:cubicBezTo>
                  <a:pt x="10420163" y="3628589"/>
                  <a:pt x="10398786" y="3558002"/>
                  <a:pt x="10356032" y="3498122"/>
                </a:cubicBezTo>
                <a:cubicBezTo>
                  <a:pt x="10313278" y="3438242"/>
                  <a:pt x="10259957" y="3395944"/>
                  <a:pt x="10196071" y="3371226"/>
                </a:cubicBezTo>
                <a:cubicBezTo>
                  <a:pt x="10132184" y="3346509"/>
                  <a:pt x="10024262" y="3318085"/>
                  <a:pt x="9872304" y="3285955"/>
                </a:cubicBezTo>
                <a:cubicBezTo>
                  <a:pt x="9817104" y="3274212"/>
                  <a:pt x="9779892" y="3261829"/>
                  <a:pt x="9760669" y="3248806"/>
                </a:cubicBezTo>
                <a:cubicBezTo>
                  <a:pt x="9741445" y="3235784"/>
                  <a:pt x="9731833" y="3217490"/>
                  <a:pt x="9731833" y="3193926"/>
                </a:cubicBezTo>
                <a:cubicBezTo>
                  <a:pt x="9731833" y="3141216"/>
                  <a:pt x="9774311" y="3114861"/>
                  <a:pt x="9859267" y="3114861"/>
                </a:cubicBezTo>
                <a:cubicBezTo>
                  <a:pt x="9961587" y="3114861"/>
                  <a:pt x="10029490" y="3157339"/>
                  <a:pt x="10062976" y="3242295"/>
                </a:cubicBezTo>
                <a:lnTo>
                  <a:pt x="10385747" y="3144627"/>
                </a:lnTo>
                <a:cubicBezTo>
                  <a:pt x="10302651" y="2936887"/>
                  <a:pt x="10131809" y="2833018"/>
                  <a:pt x="9873220" y="2833018"/>
                </a:cubicBezTo>
                <a:close/>
                <a:moveTo>
                  <a:pt x="1106090" y="2833018"/>
                </a:moveTo>
                <a:cubicBezTo>
                  <a:pt x="926257" y="2833018"/>
                  <a:pt x="786110" y="2894099"/>
                  <a:pt x="685651" y="3016262"/>
                </a:cubicBezTo>
                <a:cubicBezTo>
                  <a:pt x="585192" y="3138425"/>
                  <a:pt x="534963" y="3299036"/>
                  <a:pt x="534963" y="3498093"/>
                </a:cubicBezTo>
                <a:cubicBezTo>
                  <a:pt x="534963" y="3699011"/>
                  <a:pt x="587983" y="3856521"/>
                  <a:pt x="694023" y="3970623"/>
                </a:cubicBezTo>
                <a:cubicBezTo>
                  <a:pt x="800063" y="4084724"/>
                  <a:pt x="939279" y="4141775"/>
                  <a:pt x="1111671" y="4141775"/>
                </a:cubicBezTo>
                <a:cubicBezTo>
                  <a:pt x="1254919" y="4141775"/>
                  <a:pt x="1375686" y="4100227"/>
                  <a:pt x="1473975" y="4017131"/>
                </a:cubicBezTo>
                <a:cubicBezTo>
                  <a:pt x="1572264" y="3934036"/>
                  <a:pt x="1629780" y="3814663"/>
                  <a:pt x="1646523" y="3659014"/>
                </a:cubicBezTo>
                <a:lnTo>
                  <a:pt x="1290265" y="3637620"/>
                </a:lnTo>
                <a:cubicBezTo>
                  <a:pt x="1277863" y="3777766"/>
                  <a:pt x="1220192" y="3847839"/>
                  <a:pt x="1117253" y="3847839"/>
                </a:cubicBezTo>
                <a:cubicBezTo>
                  <a:pt x="1059582" y="3847839"/>
                  <a:pt x="1014778" y="3823035"/>
                  <a:pt x="982842" y="3773425"/>
                </a:cubicBezTo>
                <a:cubicBezTo>
                  <a:pt x="950906" y="3723816"/>
                  <a:pt x="934938" y="3629868"/>
                  <a:pt x="934938" y="3491582"/>
                </a:cubicBezTo>
                <a:cubicBezTo>
                  <a:pt x="934938" y="3244775"/>
                  <a:pt x="996330" y="3121372"/>
                  <a:pt x="1119113" y="3121372"/>
                </a:cubicBezTo>
                <a:cubicBezTo>
                  <a:pt x="1163141" y="3121372"/>
                  <a:pt x="1201434" y="3140286"/>
                  <a:pt x="1233990" y="3178113"/>
                </a:cubicBezTo>
                <a:cubicBezTo>
                  <a:pt x="1266546" y="3215940"/>
                  <a:pt x="1282824" y="3277332"/>
                  <a:pt x="1282824" y="3362288"/>
                </a:cubicBezTo>
                <a:lnTo>
                  <a:pt x="1646523" y="3342754"/>
                </a:lnTo>
                <a:cubicBezTo>
                  <a:pt x="1634740" y="3188965"/>
                  <a:pt x="1583736" y="3065561"/>
                  <a:pt x="1493509" y="2972544"/>
                </a:cubicBezTo>
                <a:cubicBezTo>
                  <a:pt x="1403282" y="2879526"/>
                  <a:pt x="1274142" y="2833018"/>
                  <a:pt x="1106090" y="2833018"/>
                </a:cubicBezTo>
                <a:close/>
                <a:moveTo>
                  <a:pt x="0" y="0"/>
                </a:moveTo>
                <a:lnTo>
                  <a:pt x="12192000" y="0"/>
                </a:lnTo>
                <a:lnTo>
                  <a:pt x="12192000" y="6858000"/>
                </a:lnTo>
                <a:lnTo>
                  <a:pt x="0" y="6858000"/>
                </a:lnTo>
                <a:close/>
              </a:path>
            </a:pathLst>
          </a:custGeom>
          <a:solidFill>
            <a:schemeClr val="tx1"/>
          </a:solidFill>
          <a:ln>
            <a:noFill/>
          </a:ln>
          <a:effectLst>
            <a:outerShdw blurRad="21186"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7461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13BAD1-BCB1-6420-05CD-6F815E60FA3F}"/>
              </a:ext>
            </a:extLst>
          </p:cNvPr>
          <p:cNvSpPr txBox="1"/>
          <p:nvPr/>
        </p:nvSpPr>
        <p:spPr>
          <a:xfrm>
            <a:off x="8203474" y="822960"/>
            <a:ext cx="2377440" cy="461665"/>
          </a:xfrm>
          <a:prstGeom prst="rect">
            <a:avLst/>
          </a:prstGeom>
          <a:noFill/>
        </p:spPr>
        <p:txBody>
          <a:bodyPr wrap="square" rtlCol="0">
            <a:spAutoFit/>
          </a:bodyPr>
          <a:lstStyle/>
          <a:p>
            <a:pPr algn="ctr"/>
            <a:r>
              <a:rPr lang="en-US" sz="2400" dirty="0">
                <a:solidFill>
                  <a:schemeClr val="bg1"/>
                </a:solidFill>
                <a:latin typeface="Avenir Next" panose="020B0503020202020204" pitchFamily="34" charset="0"/>
              </a:rPr>
              <a:t>INCOME</a:t>
            </a:r>
          </a:p>
        </p:txBody>
      </p:sp>
      <p:sp>
        <p:nvSpPr>
          <p:cNvPr id="7" name="TextBox 6">
            <a:extLst>
              <a:ext uri="{FF2B5EF4-FFF2-40B4-BE49-F238E27FC236}">
                <a16:creationId xmlns:a16="http://schemas.microsoft.com/office/drawing/2014/main" id="{DF415DCB-3E15-867E-23FE-177C9ABD718B}"/>
              </a:ext>
            </a:extLst>
          </p:cNvPr>
          <p:cNvSpPr txBox="1"/>
          <p:nvPr/>
        </p:nvSpPr>
        <p:spPr>
          <a:xfrm>
            <a:off x="6802582" y="2430585"/>
            <a:ext cx="4765808" cy="1754326"/>
          </a:xfrm>
          <a:prstGeom prst="rect">
            <a:avLst/>
          </a:prstGeom>
          <a:noFill/>
        </p:spPr>
        <p:txBody>
          <a:bodyPr wrap="square" rtlCol="0">
            <a:spAutoFit/>
          </a:bodyPr>
          <a:lstStyle/>
          <a:p>
            <a:r>
              <a:rPr lang="en-US" dirty="0">
                <a:solidFill>
                  <a:schemeClr val="bg1"/>
                </a:solidFill>
              </a:rPr>
              <a:t>Income doesn’t have effect on the default rate.</a:t>
            </a:r>
          </a:p>
          <a:p>
            <a:endParaRPr lang="en-US" dirty="0">
              <a:solidFill>
                <a:schemeClr val="bg1"/>
              </a:solidFill>
            </a:endParaRPr>
          </a:p>
          <a:p>
            <a:r>
              <a:rPr lang="en-US" dirty="0">
                <a:solidFill>
                  <a:schemeClr val="bg1"/>
                </a:solidFill>
              </a:rPr>
              <a:t>Boxplot provides that with default as 0 and 1 there is no major difference (except for some outliers).</a:t>
            </a:r>
          </a:p>
          <a:p>
            <a:endParaRPr lang="en-US" dirty="0">
              <a:solidFill>
                <a:schemeClr val="bg1"/>
              </a:solidFill>
            </a:endParaRPr>
          </a:p>
        </p:txBody>
      </p:sp>
      <p:pic>
        <p:nvPicPr>
          <p:cNvPr id="8" name="Graphic 7">
            <a:extLst>
              <a:ext uri="{FF2B5EF4-FFF2-40B4-BE49-F238E27FC236}">
                <a16:creationId xmlns:a16="http://schemas.microsoft.com/office/drawing/2014/main" id="{6D1596EB-037B-1105-1225-9014228DA0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7413" y="822960"/>
            <a:ext cx="5819632" cy="5275147"/>
          </a:xfrm>
          <a:prstGeom prst="rect">
            <a:avLst/>
          </a:prstGeom>
        </p:spPr>
      </p:pic>
    </p:spTree>
    <p:extLst>
      <p:ext uri="{BB962C8B-B14F-4D97-AF65-F5344CB8AC3E}">
        <p14:creationId xmlns:p14="http://schemas.microsoft.com/office/powerpoint/2010/main" val="4142649219"/>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13BAD1-BCB1-6420-05CD-6F815E60FA3F}"/>
              </a:ext>
            </a:extLst>
          </p:cNvPr>
          <p:cNvSpPr txBox="1"/>
          <p:nvPr/>
        </p:nvSpPr>
        <p:spPr>
          <a:xfrm>
            <a:off x="7341326" y="992777"/>
            <a:ext cx="3265714" cy="461665"/>
          </a:xfrm>
          <a:prstGeom prst="rect">
            <a:avLst/>
          </a:prstGeom>
          <a:noFill/>
        </p:spPr>
        <p:txBody>
          <a:bodyPr wrap="square" rtlCol="0">
            <a:spAutoFit/>
          </a:bodyPr>
          <a:lstStyle/>
          <a:p>
            <a:pPr algn="ctr"/>
            <a:r>
              <a:rPr lang="en-US" sz="2400" dirty="0">
                <a:solidFill>
                  <a:schemeClr val="bg1"/>
                </a:solidFill>
                <a:latin typeface="Avenir Next" panose="020B0503020202020204" pitchFamily="34" charset="0"/>
              </a:rPr>
              <a:t>REGION RATING</a:t>
            </a:r>
          </a:p>
        </p:txBody>
      </p:sp>
      <p:sp>
        <p:nvSpPr>
          <p:cNvPr id="7" name="TextBox 6">
            <a:extLst>
              <a:ext uri="{FF2B5EF4-FFF2-40B4-BE49-F238E27FC236}">
                <a16:creationId xmlns:a16="http://schemas.microsoft.com/office/drawing/2014/main" id="{DF415DCB-3E15-867E-23FE-177C9ABD718B}"/>
              </a:ext>
            </a:extLst>
          </p:cNvPr>
          <p:cNvSpPr txBox="1"/>
          <p:nvPr/>
        </p:nvSpPr>
        <p:spPr>
          <a:xfrm>
            <a:off x="6481828" y="1997839"/>
            <a:ext cx="4984710" cy="2862322"/>
          </a:xfrm>
          <a:prstGeom prst="rect">
            <a:avLst/>
          </a:prstGeom>
          <a:noFill/>
        </p:spPr>
        <p:txBody>
          <a:bodyPr wrap="square" rtlCol="0">
            <a:spAutoFit/>
          </a:bodyPr>
          <a:lstStyle/>
          <a:p>
            <a:r>
              <a:rPr lang="en-US" dirty="0">
                <a:solidFill>
                  <a:schemeClr val="bg1"/>
                </a:solidFill>
              </a:rPr>
              <a:t>The region ratings has ratings from 0 to 4 where 4 is low rated area and 0 as high rated.</a:t>
            </a:r>
          </a:p>
          <a:p>
            <a:endParaRPr lang="en-US" dirty="0">
              <a:solidFill>
                <a:schemeClr val="bg1"/>
              </a:solidFill>
            </a:endParaRPr>
          </a:p>
          <a:p>
            <a:pPr algn="just"/>
            <a:r>
              <a:rPr lang="en-US" b="0" i="0" dirty="0">
                <a:solidFill>
                  <a:schemeClr val="bg1"/>
                </a:solidFill>
                <a:effectLst/>
                <a:latin typeface="-apple-system"/>
              </a:rPr>
              <a:t>For right part from 2.5 to 4 of the region rating we can see there is high risk of default whereas for the region rating of 0 to 1.5 on the left side of the plot has less default risk.</a:t>
            </a:r>
          </a:p>
          <a:p>
            <a:pPr algn="just"/>
            <a:endParaRPr lang="en-US" dirty="0">
              <a:solidFill>
                <a:schemeClr val="bg1"/>
              </a:solidFill>
              <a:latin typeface="-apple-system"/>
            </a:endParaRPr>
          </a:p>
          <a:p>
            <a:pPr algn="just"/>
            <a:r>
              <a:rPr lang="en-US" dirty="0">
                <a:solidFill>
                  <a:schemeClr val="bg1"/>
                </a:solidFill>
                <a:latin typeface="-apple-system"/>
              </a:rPr>
              <a:t>Region rating has an effect on the default rate.</a:t>
            </a:r>
            <a:endParaRPr lang="en-US" dirty="0">
              <a:solidFill>
                <a:schemeClr val="bg1"/>
              </a:solidFill>
            </a:endParaRPr>
          </a:p>
          <a:p>
            <a:endParaRPr lang="en-US" dirty="0">
              <a:solidFill>
                <a:schemeClr val="bg1"/>
              </a:solidFill>
            </a:endParaRPr>
          </a:p>
        </p:txBody>
      </p:sp>
      <p:pic>
        <p:nvPicPr>
          <p:cNvPr id="4" name="Graphic 3">
            <a:extLst>
              <a:ext uri="{FF2B5EF4-FFF2-40B4-BE49-F238E27FC236}">
                <a16:creationId xmlns:a16="http://schemas.microsoft.com/office/drawing/2014/main" id="{F68AFA51-69DA-7CA4-3F04-4B5BC2DE17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2299" y="819397"/>
            <a:ext cx="5854122" cy="5228640"/>
          </a:xfrm>
          <a:prstGeom prst="rect">
            <a:avLst/>
          </a:prstGeom>
        </p:spPr>
      </p:pic>
    </p:spTree>
    <p:extLst>
      <p:ext uri="{BB962C8B-B14F-4D97-AF65-F5344CB8AC3E}">
        <p14:creationId xmlns:p14="http://schemas.microsoft.com/office/powerpoint/2010/main" val="608956812"/>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13BAD1-BCB1-6420-05CD-6F815E60FA3F}"/>
              </a:ext>
            </a:extLst>
          </p:cNvPr>
          <p:cNvSpPr txBox="1"/>
          <p:nvPr/>
        </p:nvSpPr>
        <p:spPr>
          <a:xfrm>
            <a:off x="7341326" y="992777"/>
            <a:ext cx="3265714" cy="461665"/>
          </a:xfrm>
          <a:prstGeom prst="rect">
            <a:avLst/>
          </a:prstGeom>
          <a:noFill/>
        </p:spPr>
        <p:txBody>
          <a:bodyPr wrap="square" rtlCol="0">
            <a:spAutoFit/>
          </a:bodyPr>
          <a:lstStyle/>
          <a:p>
            <a:pPr algn="ctr"/>
            <a:r>
              <a:rPr lang="en-US" sz="2400" dirty="0">
                <a:solidFill>
                  <a:schemeClr val="bg1"/>
                </a:solidFill>
                <a:latin typeface="Avenir Next" panose="020B0503020202020204" pitchFamily="34" charset="0"/>
              </a:rPr>
              <a:t>AMOUNT CREDIT</a:t>
            </a:r>
          </a:p>
        </p:txBody>
      </p:sp>
      <p:sp>
        <p:nvSpPr>
          <p:cNvPr id="6" name="TextBox 5">
            <a:extLst>
              <a:ext uri="{FF2B5EF4-FFF2-40B4-BE49-F238E27FC236}">
                <a16:creationId xmlns:a16="http://schemas.microsoft.com/office/drawing/2014/main" id="{8BE6F238-C0E9-AD9D-4322-A0FB36F80DE0}"/>
              </a:ext>
            </a:extLst>
          </p:cNvPr>
          <p:cNvSpPr txBox="1"/>
          <p:nvPr/>
        </p:nvSpPr>
        <p:spPr>
          <a:xfrm>
            <a:off x="6389009" y="2442755"/>
            <a:ext cx="5521063" cy="1200329"/>
          </a:xfrm>
          <a:prstGeom prst="rect">
            <a:avLst/>
          </a:prstGeom>
          <a:noFill/>
        </p:spPr>
        <p:txBody>
          <a:bodyPr wrap="none" rtlCol="0">
            <a:spAutoFit/>
          </a:bodyPr>
          <a:lstStyle/>
          <a:p>
            <a:r>
              <a:rPr lang="en-US" dirty="0">
                <a:solidFill>
                  <a:schemeClr val="bg1"/>
                </a:solidFill>
              </a:rPr>
              <a:t>From the density plot the amount credit has no effect </a:t>
            </a:r>
          </a:p>
          <a:p>
            <a:r>
              <a:rPr lang="en-US" dirty="0">
                <a:solidFill>
                  <a:schemeClr val="bg1"/>
                </a:solidFill>
              </a:rPr>
              <a:t>on the  default rate.</a:t>
            </a:r>
          </a:p>
          <a:p>
            <a:endParaRPr lang="en-US" dirty="0">
              <a:solidFill>
                <a:schemeClr val="bg1"/>
              </a:solidFill>
            </a:endParaRPr>
          </a:p>
          <a:p>
            <a:r>
              <a:rPr lang="en-US" dirty="0">
                <a:solidFill>
                  <a:schemeClr val="bg1"/>
                </a:solidFill>
              </a:rPr>
              <a:t>The two plots have the same pattern for the default rate.</a:t>
            </a:r>
          </a:p>
        </p:txBody>
      </p:sp>
      <p:pic>
        <p:nvPicPr>
          <p:cNvPr id="3" name="Graphic 2">
            <a:extLst>
              <a:ext uri="{FF2B5EF4-FFF2-40B4-BE49-F238E27FC236}">
                <a16:creationId xmlns:a16="http://schemas.microsoft.com/office/drawing/2014/main" id="{D6B5689C-8367-3EF2-1B33-5ABAD8F4EF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1727" y="988620"/>
            <a:ext cx="5537072" cy="4880759"/>
          </a:xfrm>
          <a:prstGeom prst="rect">
            <a:avLst/>
          </a:prstGeom>
        </p:spPr>
      </p:pic>
    </p:spTree>
    <p:extLst>
      <p:ext uri="{BB962C8B-B14F-4D97-AF65-F5344CB8AC3E}">
        <p14:creationId xmlns:p14="http://schemas.microsoft.com/office/powerpoint/2010/main" val="502155423"/>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D166E8-FF6F-B2CF-0997-284664348DCF}"/>
              </a:ext>
            </a:extLst>
          </p:cNvPr>
          <p:cNvSpPr txBox="1"/>
          <p:nvPr/>
        </p:nvSpPr>
        <p:spPr>
          <a:xfrm>
            <a:off x="1103095" y="1821356"/>
            <a:ext cx="10099019" cy="3416320"/>
          </a:xfrm>
          <a:prstGeom prst="rect">
            <a:avLst/>
          </a:prstGeom>
          <a:noFill/>
        </p:spPr>
        <p:txBody>
          <a:bodyPr wrap="square" rtlCol="0">
            <a:spAutoFit/>
          </a:bodyPr>
          <a:lstStyle/>
          <a:p>
            <a:pPr algn="ctr"/>
            <a:r>
              <a:rPr lang="en-US" sz="72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rPr>
              <a:t>STATISTICAL AND PREDICTIVE</a:t>
            </a:r>
          </a:p>
          <a:p>
            <a:pPr algn="ctr"/>
            <a:r>
              <a:rPr lang="en-US" sz="72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rPr>
              <a:t>MODELS ANALYSIS</a:t>
            </a:r>
            <a:endParaRPr lang="en-BE" sz="72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endParaRPr>
          </a:p>
        </p:txBody>
      </p:sp>
      <p:sp>
        <p:nvSpPr>
          <p:cNvPr id="19" name="Freeform 18">
            <a:extLst>
              <a:ext uri="{FF2B5EF4-FFF2-40B4-BE49-F238E27FC236}">
                <a16:creationId xmlns:a16="http://schemas.microsoft.com/office/drawing/2014/main" id="{8D424A7C-A07C-B007-03D7-5AA97B6D9F5D}"/>
              </a:ext>
            </a:extLst>
          </p:cNvPr>
          <p:cNvSpPr/>
          <p:nvPr/>
        </p:nvSpPr>
        <p:spPr>
          <a:xfrm>
            <a:off x="989886" y="1534119"/>
            <a:ext cx="10541726" cy="3789761"/>
          </a:xfrm>
          <a:custGeom>
            <a:avLst/>
            <a:gdLst>
              <a:gd name="connsiteX0" fmla="*/ 0 w 6943336"/>
              <a:gd name="connsiteY0" fmla="*/ 0 h 2215991"/>
              <a:gd name="connsiteX1" fmla="*/ 6943336 w 6943336"/>
              <a:gd name="connsiteY1" fmla="*/ 0 h 2215991"/>
              <a:gd name="connsiteX2" fmla="*/ 6943336 w 6943336"/>
              <a:gd name="connsiteY2" fmla="*/ 2215991 h 2215991"/>
              <a:gd name="connsiteX3" fmla="*/ 4780706 w 6943336"/>
              <a:gd name="connsiteY3" fmla="*/ 2215991 h 2215991"/>
              <a:gd name="connsiteX4" fmla="*/ 4780706 w 6943336"/>
              <a:gd name="connsiteY4" fmla="*/ 2150398 h 2215991"/>
              <a:gd name="connsiteX5" fmla="*/ 6877743 w 6943336"/>
              <a:gd name="connsiteY5" fmla="*/ 2150398 h 2215991"/>
              <a:gd name="connsiteX6" fmla="*/ 6877743 w 6943336"/>
              <a:gd name="connsiteY6" fmla="*/ 65593 h 2215991"/>
              <a:gd name="connsiteX7" fmla="*/ 65593 w 6943336"/>
              <a:gd name="connsiteY7" fmla="*/ 65593 h 2215991"/>
              <a:gd name="connsiteX8" fmla="*/ 65593 w 6943336"/>
              <a:gd name="connsiteY8" fmla="*/ 2150398 h 2215991"/>
              <a:gd name="connsiteX9" fmla="*/ 1935906 w 6943336"/>
              <a:gd name="connsiteY9" fmla="*/ 2150398 h 2215991"/>
              <a:gd name="connsiteX10" fmla="*/ 1935906 w 6943336"/>
              <a:gd name="connsiteY10" fmla="*/ 2215991 h 2215991"/>
              <a:gd name="connsiteX11" fmla="*/ 0 w 6943336"/>
              <a:gd name="connsiteY11" fmla="*/ 2215991 h 221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43336" h="2215991">
                <a:moveTo>
                  <a:pt x="0" y="0"/>
                </a:moveTo>
                <a:lnTo>
                  <a:pt x="6943336" y="0"/>
                </a:lnTo>
                <a:lnTo>
                  <a:pt x="6943336" y="2215991"/>
                </a:lnTo>
                <a:lnTo>
                  <a:pt x="4780706" y="2215991"/>
                </a:lnTo>
                <a:lnTo>
                  <a:pt x="4780706" y="2150398"/>
                </a:lnTo>
                <a:lnTo>
                  <a:pt x="6877743" y="2150398"/>
                </a:lnTo>
                <a:lnTo>
                  <a:pt x="6877743" y="65593"/>
                </a:lnTo>
                <a:lnTo>
                  <a:pt x="65593" y="65593"/>
                </a:lnTo>
                <a:lnTo>
                  <a:pt x="65593" y="2150398"/>
                </a:lnTo>
                <a:lnTo>
                  <a:pt x="1935906" y="2150398"/>
                </a:lnTo>
                <a:lnTo>
                  <a:pt x="1935906" y="2215991"/>
                </a:lnTo>
                <a:lnTo>
                  <a:pt x="0" y="2215991"/>
                </a:lnTo>
                <a:close/>
              </a:path>
            </a:pathLst>
          </a:cu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solidFill>
                <a:schemeClr val="tx1"/>
              </a:solidFill>
            </a:endParaRPr>
          </a:p>
        </p:txBody>
      </p:sp>
    </p:spTree>
    <p:extLst>
      <p:ext uri="{BB962C8B-B14F-4D97-AF65-F5344CB8AC3E}">
        <p14:creationId xmlns:p14="http://schemas.microsoft.com/office/powerpoint/2010/main" val="3044049569"/>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F410C10-D936-AB73-AE25-2438776C1C69}"/>
              </a:ext>
            </a:extLst>
          </p:cNvPr>
          <p:cNvSpPr>
            <a:spLocks noGrp="1"/>
          </p:cNvSpPr>
          <p:nvPr>
            <p:ph type="title"/>
          </p:nvPr>
        </p:nvSpPr>
        <p:spPr/>
        <p:txBody>
          <a:bodyPr/>
          <a:lstStyle/>
          <a:p>
            <a:r>
              <a:rPr lang="en-US" dirty="0"/>
              <a:t>MODEL EVALUATION</a:t>
            </a:r>
            <a:endParaRPr lang="en-BE" dirty="0"/>
          </a:p>
        </p:txBody>
      </p:sp>
      <p:sp>
        <p:nvSpPr>
          <p:cNvPr id="14" name="Text Placeholder 13">
            <a:extLst>
              <a:ext uri="{FF2B5EF4-FFF2-40B4-BE49-F238E27FC236}">
                <a16:creationId xmlns:a16="http://schemas.microsoft.com/office/drawing/2014/main" id="{604BE723-10C5-26A6-4366-D24FB243495C}"/>
              </a:ext>
            </a:extLst>
          </p:cNvPr>
          <p:cNvSpPr>
            <a:spLocks noGrp="1"/>
          </p:cNvSpPr>
          <p:nvPr>
            <p:ph type="body" sz="quarter" idx="10"/>
          </p:nvPr>
        </p:nvSpPr>
        <p:spPr/>
        <p:txBody>
          <a:bodyPr>
            <a:normAutofit/>
          </a:bodyPr>
          <a:lstStyle/>
          <a:p>
            <a:r>
              <a:rPr lang="en-US" sz="1800" dirty="0"/>
              <a:t>KAGGLE SCORE FOR EACH MODEL</a:t>
            </a:r>
            <a:endParaRPr lang="en-BE" sz="1800" dirty="0"/>
          </a:p>
        </p:txBody>
      </p:sp>
      <p:grpSp>
        <p:nvGrpSpPr>
          <p:cNvPr id="25" name="Group 24">
            <a:extLst>
              <a:ext uri="{FF2B5EF4-FFF2-40B4-BE49-F238E27FC236}">
                <a16:creationId xmlns:a16="http://schemas.microsoft.com/office/drawing/2014/main" id="{B93FB3C9-D51D-01AA-F8A0-E9A1B9CF1CDD}"/>
              </a:ext>
            </a:extLst>
          </p:cNvPr>
          <p:cNvGrpSpPr/>
          <p:nvPr/>
        </p:nvGrpSpPr>
        <p:grpSpPr>
          <a:xfrm>
            <a:off x="3180580" y="2605468"/>
            <a:ext cx="1816772" cy="2323254"/>
            <a:chOff x="3140239" y="1470981"/>
            <a:chExt cx="1816772" cy="2323254"/>
          </a:xfrm>
        </p:grpSpPr>
        <p:sp>
          <p:nvSpPr>
            <p:cNvPr id="4" name="Document 3">
              <a:extLst>
                <a:ext uri="{FF2B5EF4-FFF2-40B4-BE49-F238E27FC236}">
                  <a16:creationId xmlns:a16="http://schemas.microsoft.com/office/drawing/2014/main" id="{83A65F36-D9D5-FBFA-4AE4-EB658CE1DC85}"/>
                </a:ext>
              </a:extLst>
            </p:cNvPr>
            <p:cNvSpPr/>
            <p:nvPr/>
          </p:nvSpPr>
          <p:spPr>
            <a:xfrm>
              <a:off x="3140242" y="2184871"/>
              <a:ext cx="1816769" cy="1609364"/>
            </a:xfrm>
            <a:prstGeom prst="flowChartDocumen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0" name="TextBox 9">
              <a:extLst>
                <a:ext uri="{FF2B5EF4-FFF2-40B4-BE49-F238E27FC236}">
                  <a16:creationId xmlns:a16="http://schemas.microsoft.com/office/drawing/2014/main" id="{89E61C3D-4128-F71B-5CEB-6A0288AD6B9C}"/>
                </a:ext>
              </a:extLst>
            </p:cNvPr>
            <p:cNvSpPr txBox="1"/>
            <p:nvPr/>
          </p:nvSpPr>
          <p:spPr>
            <a:xfrm>
              <a:off x="3345779" y="1470981"/>
              <a:ext cx="1405688"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LASSO</a:t>
              </a:r>
              <a:endParaRPr lang="en-BE" sz="2000" dirty="0">
                <a:solidFill>
                  <a:schemeClr val="bg1"/>
                </a:solidFill>
                <a:latin typeface="Avenir Next" panose="020B0503020202020204" pitchFamily="34" charset="0"/>
              </a:endParaRPr>
            </a:p>
          </p:txBody>
        </p:sp>
        <p:sp>
          <p:nvSpPr>
            <p:cNvPr id="19" name="TextBox 18">
              <a:extLst>
                <a:ext uri="{FF2B5EF4-FFF2-40B4-BE49-F238E27FC236}">
                  <a16:creationId xmlns:a16="http://schemas.microsoft.com/office/drawing/2014/main" id="{3BBE398A-F2D6-912D-473A-7086A39474F6}"/>
                </a:ext>
              </a:extLst>
            </p:cNvPr>
            <p:cNvSpPr txBox="1"/>
            <p:nvPr/>
          </p:nvSpPr>
          <p:spPr>
            <a:xfrm>
              <a:off x="3140239"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.69</a:t>
              </a:r>
              <a:endParaRPr lang="en-BE" sz="6000" b="1" dirty="0">
                <a:solidFill>
                  <a:schemeClr val="bg1"/>
                </a:solidFill>
                <a:latin typeface="Avenir Next Heavy" panose="020B0503020202020204" pitchFamily="34" charset="0"/>
              </a:endParaRPr>
            </a:p>
          </p:txBody>
        </p:sp>
      </p:grpSp>
      <p:grpSp>
        <p:nvGrpSpPr>
          <p:cNvPr id="24" name="Group 23">
            <a:extLst>
              <a:ext uri="{FF2B5EF4-FFF2-40B4-BE49-F238E27FC236}">
                <a16:creationId xmlns:a16="http://schemas.microsoft.com/office/drawing/2014/main" id="{5211A196-58FD-1732-B51F-410352CE3B02}"/>
              </a:ext>
            </a:extLst>
          </p:cNvPr>
          <p:cNvGrpSpPr/>
          <p:nvPr/>
        </p:nvGrpSpPr>
        <p:grpSpPr>
          <a:xfrm>
            <a:off x="1133208" y="2451580"/>
            <a:ext cx="1848856" cy="2477142"/>
            <a:chOff x="1092867" y="1317093"/>
            <a:chExt cx="1848856" cy="2477142"/>
          </a:xfrm>
        </p:grpSpPr>
        <p:sp>
          <p:nvSpPr>
            <p:cNvPr id="3" name="Document 2">
              <a:extLst>
                <a:ext uri="{FF2B5EF4-FFF2-40B4-BE49-F238E27FC236}">
                  <a16:creationId xmlns:a16="http://schemas.microsoft.com/office/drawing/2014/main" id="{5BC19389-D54C-A42E-AC41-D5C5F596DE12}"/>
                </a:ext>
              </a:extLst>
            </p:cNvPr>
            <p:cNvSpPr/>
            <p:nvPr/>
          </p:nvSpPr>
          <p:spPr>
            <a:xfrm>
              <a:off x="1092869" y="2184871"/>
              <a:ext cx="1816769" cy="1609364"/>
            </a:xfrm>
            <a:prstGeom prst="flowChartDocumen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5" name="TextBox 4">
              <a:extLst>
                <a:ext uri="{FF2B5EF4-FFF2-40B4-BE49-F238E27FC236}">
                  <a16:creationId xmlns:a16="http://schemas.microsoft.com/office/drawing/2014/main" id="{B47E11F2-EFD6-74CD-781B-8E698E9F0668}"/>
                </a:ext>
              </a:extLst>
            </p:cNvPr>
            <p:cNvSpPr txBox="1"/>
            <p:nvPr/>
          </p:nvSpPr>
          <p:spPr>
            <a:xfrm>
              <a:off x="1124954" y="1317093"/>
              <a:ext cx="1816769" cy="707886"/>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Logistic Regression</a:t>
              </a:r>
              <a:endParaRPr lang="en-BE" sz="2000" dirty="0">
                <a:solidFill>
                  <a:schemeClr val="bg1"/>
                </a:solidFill>
                <a:latin typeface="Avenir Next" panose="020B0503020202020204" pitchFamily="34" charset="0"/>
              </a:endParaRPr>
            </a:p>
          </p:txBody>
        </p:sp>
        <p:sp>
          <p:nvSpPr>
            <p:cNvPr id="20" name="TextBox 19">
              <a:extLst>
                <a:ext uri="{FF2B5EF4-FFF2-40B4-BE49-F238E27FC236}">
                  <a16:creationId xmlns:a16="http://schemas.microsoft.com/office/drawing/2014/main" id="{97A6D677-813F-75F7-44A9-FA14202BC284}"/>
                </a:ext>
              </a:extLst>
            </p:cNvPr>
            <p:cNvSpPr txBox="1"/>
            <p:nvPr/>
          </p:nvSpPr>
          <p:spPr>
            <a:xfrm>
              <a:off x="1092867"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.68</a:t>
              </a:r>
              <a:endParaRPr lang="en-BE" sz="6000" b="1" dirty="0">
                <a:solidFill>
                  <a:schemeClr val="bg1"/>
                </a:solidFill>
                <a:latin typeface="Avenir Next Heavy" panose="020B0503020202020204" pitchFamily="34" charset="0"/>
              </a:endParaRPr>
            </a:p>
          </p:txBody>
        </p:sp>
      </p:grpSp>
      <p:grpSp>
        <p:nvGrpSpPr>
          <p:cNvPr id="27" name="Group 26">
            <a:extLst>
              <a:ext uri="{FF2B5EF4-FFF2-40B4-BE49-F238E27FC236}">
                <a16:creationId xmlns:a16="http://schemas.microsoft.com/office/drawing/2014/main" id="{2D2555F1-E418-888D-EEDB-197E0306990C}"/>
              </a:ext>
            </a:extLst>
          </p:cNvPr>
          <p:cNvGrpSpPr/>
          <p:nvPr/>
        </p:nvGrpSpPr>
        <p:grpSpPr>
          <a:xfrm>
            <a:off x="7275328" y="2581547"/>
            <a:ext cx="1816771" cy="2347175"/>
            <a:chOff x="7234987" y="1447060"/>
            <a:chExt cx="1816771" cy="2347175"/>
          </a:xfrm>
        </p:grpSpPr>
        <p:sp>
          <p:nvSpPr>
            <p:cNvPr id="8" name="Document 7">
              <a:extLst>
                <a:ext uri="{FF2B5EF4-FFF2-40B4-BE49-F238E27FC236}">
                  <a16:creationId xmlns:a16="http://schemas.microsoft.com/office/drawing/2014/main" id="{67AA21C4-02C5-0232-9875-4FBD7506FF15}"/>
                </a:ext>
              </a:extLst>
            </p:cNvPr>
            <p:cNvSpPr/>
            <p:nvPr/>
          </p:nvSpPr>
          <p:spPr>
            <a:xfrm>
              <a:off x="7234989" y="2184871"/>
              <a:ext cx="1816769" cy="1609364"/>
            </a:xfrm>
            <a:prstGeom prst="flowChartDocumen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6" name="TextBox 15">
              <a:extLst>
                <a:ext uri="{FF2B5EF4-FFF2-40B4-BE49-F238E27FC236}">
                  <a16:creationId xmlns:a16="http://schemas.microsoft.com/office/drawing/2014/main" id="{903060E5-3805-A760-1575-48C727486AB6}"/>
                </a:ext>
              </a:extLst>
            </p:cNvPr>
            <p:cNvSpPr txBox="1"/>
            <p:nvPr/>
          </p:nvSpPr>
          <p:spPr>
            <a:xfrm>
              <a:off x="7234987" y="1447060"/>
              <a:ext cx="1816769"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XGBoost</a:t>
              </a:r>
            </a:p>
          </p:txBody>
        </p:sp>
        <p:sp>
          <p:nvSpPr>
            <p:cNvPr id="21" name="TextBox 20">
              <a:extLst>
                <a:ext uri="{FF2B5EF4-FFF2-40B4-BE49-F238E27FC236}">
                  <a16:creationId xmlns:a16="http://schemas.microsoft.com/office/drawing/2014/main" id="{FCBB54A0-AD59-F029-991B-0E09DE16026F}"/>
                </a:ext>
              </a:extLst>
            </p:cNvPr>
            <p:cNvSpPr txBox="1"/>
            <p:nvPr/>
          </p:nvSpPr>
          <p:spPr>
            <a:xfrm>
              <a:off x="7234988"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.71</a:t>
              </a:r>
              <a:endParaRPr lang="en-BE" sz="6000" b="1" dirty="0">
                <a:solidFill>
                  <a:schemeClr val="bg1"/>
                </a:solidFill>
                <a:latin typeface="Avenir Next Heavy" panose="020B0503020202020204" pitchFamily="34" charset="0"/>
              </a:endParaRPr>
            </a:p>
          </p:txBody>
        </p:sp>
      </p:grpSp>
      <p:grpSp>
        <p:nvGrpSpPr>
          <p:cNvPr id="26" name="Group 25">
            <a:extLst>
              <a:ext uri="{FF2B5EF4-FFF2-40B4-BE49-F238E27FC236}">
                <a16:creationId xmlns:a16="http://schemas.microsoft.com/office/drawing/2014/main" id="{377E8DA1-AC12-4AD3-FF51-B51DE3DAA7C6}"/>
              </a:ext>
            </a:extLst>
          </p:cNvPr>
          <p:cNvGrpSpPr/>
          <p:nvPr/>
        </p:nvGrpSpPr>
        <p:grpSpPr>
          <a:xfrm>
            <a:off x="5187615" y="2451580"/>
            <a:ext cx="1857111" cy="2477142"/>
            <a:chOff x="5147274" y="1317093"/>
            <a:chExt cx="1857111" cy="2477142"/>
          </a:xfrm>
        </p:grpSpPr>
        <p:sp>
          <p:nvSpPr>
            <p:cNvPr id="7" name="Document 6">
              <a:extLst>
                <a:ext uri="{FF2B5EF4-FFF2-40B4-BE49-F238E27FC236}">
                  <a16:creationId xmlns:a16="http://schemas.microsoft.com/office/drawing/2014/main" id="{988BFBF9-ACCB-8198-9033-74B1ABC7FEE5}"/>
                </a:ext>
              </a:extLst>
            </p:cNvPr>
            <p:cNvSpPr/>
            <p:nvPr/>
          </p:nvSpPr>
          <p:spPr>
            <a:xfrm>
              <a:off x="5187616" y="2184871"/>
              <a:ext cx="1816769" cy="1609364"/>
            </a:xfrm>
            <a:prstGeom prst="flowChartDocumen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2" name="TextBox 11">
              <a:extLst>
                <a:ext uri="{FF2B5EF4-FFF2-40B4-BE49-F238E27FC236}">
                  <a16:creationId xmlns:a16="http://schemas.microsoft.com/office/drawing/2014/main" id="{E7972351-F9C7-B0CF-22AC-E97EE0B9F0A0}"/>
                </a:ext>
              </a:extLst>
            </p:cNvPr>
            <p:cNvSpPr txBox="1"/>
            <p:nvPr/>
          </p:nvSpPr>
          <p:spPr>
            <a:xfrm>
              <a:off x="5147274" y="1317093"/>
              <a:ext cx="1816769" cy="707886"/>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Random Forest</a:t>
              </a:r>
              <a:endParaRPr lang="en-BE" sz="2000" dirty="0">
                <a:solidFill>
                  <a:schemeClr val="bg1"/>
                </a:solidFill>
                <a:latin typeface="Avenir Next" panose="020B0503020202020204" pitchFamily="34" charset="0"/>
              </a:endParaRPr>
            </a:p>
          </p:txBody>
        </p:sp>
        <p:sp>
          <p:nvSpPr>
            <p:cNvPr id="22" name="TextBox 21">
              <a:extLst>
                <a:ext uri="{FF2B5EF4-FFF2-40B4-BE49-F238E27FC236}">
                  <a16:creationId xmlns:a16="http://schemas.microsoft.com/office/drawing/2014/main" id="{2A522DF1-1D40-842E-19D2-26995254D8F9}"/>
                </a:ext>
              </a:extLst>
            </p:cNvPr>
            <p:cNvSpPr txBox="1"/>
            <p:nvPr/>
          </p:nvSpPr>
          <p:spPr>
            <a:xfrm>
              <a:off x="5183606"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.67</a:t>
              </a:r>
              <a:endParaRPr lang="en-BE" sz="6000" b="1" dirty="0">
                <a:solidFill>
                  <a:schemeClr val="bg1"/>
                </a:solidFill>
                <a:latin typeface="Avenir Next Heavy" panose="020B0503020202020204" pitchFamily="34" charset="0"/>
              </a:endParaRPr>
            </a:p>
          </p:txBody>
        </p:sp>
      </p:grpSp>
      <p:grpSp>
        <p:nvGrpSpPr>
          <p:cNvPr id="28" name="Group 27">
            <a:extLst>
              <a:ext uri="{FF2B5EF4-FFF2-40B4-BE49-F238E27FC236}">
                <a16:creationId xmlns:a16="http://schemas.microsoft.com/office/drawing/2014/main" id="{98E7696B-5C3A-47BB-4624-2871A871F4BF}"/>
              </a:ext>
            </a:extLst>
          </p:cNvPr>
          <p:cNvGrpSpPr/>
          <p:nvPr/>
        </p:nvGrpSpPr>
        <p:grpSpPr>
          <a:xfrm>
            <a:off x="9322701" y="2427659"/>
            <a:ext cx="1937482" cy="2501063"/>
            <a:chOff x="9282360" y="1293172"/>
            <a:chExt cx="1937482" cy="2501063"/>
          </a:xfrm>
        </p:grpSpPr>
        <p:sp>
          <p:nvSpPr>
            <p:cNvPr id="9" name="Document 8">
              <a:extLst>
                <a:ext uri="{FF2B5EF4-FFF2-40B4-BE49-F238E27FC236}">
                  <a16:creationId xmlns:a16="http://schemas.microsoft.com/office/drawing/2014/main" id="{5B085E2A-ACAC-8B77-F1B0-61E51A53E50C}"/>
                </a:ext>
              </a:extLst>
            </p:cNvPr>
            <p:cNvSpPr/>
            <p:nvPr/>
          </p:nvSpPr>
          <p:spPr>
            <a:xfrm>
              <a:off x="9282363" y="2184871"/>
              <a:ext cx="1816769" cy="1609364"/>
            </a:xfrm>
            <a:prstGeom prst="flowChartDocumen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8" name="TextBox 17">
              <a:extLst>
                <a:ext uri="{FF2B5EF4-FFF2-40B4-BE49-F238E27FC236}">
                  <a16:creationId xmlns:a16="http://schemas.microsoft.com/office/drawing/2014/main" id="{BE7503CC-1E04-AED6-06E5-8E9589598B6E}"/>
                </a:ext>
              </a:extLst>
            </p:cNvPr>
            <p:cNvSpPr txBox="1"/>
            <p:nvPr/>
          </p:nvSpPr>
          <p:spPr>
            <a:xfrm>
              <a:off x="9282360" y="1293172"/>
              <a:ext cx="1937482" cy="707886"/>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Light Gradient Boost</a:t>
              </a:r>
              <a:endParaRPr lang="en-BE" sz="2000" dirty="0">
                <a:solidFill>
                  <a:schemeClr val="bg1"/>
                </a:solidFill>
                <a:latin typeface="Avenir Next" panose="020B0503020202020204" pitchFamily="34" charset="0"/>
              </a:endParaRPr>
            </a:p>
          </p:txBody>
        </p:sp>
        <p:sp>
          <p:nvSpPr>
            <p:cNvPr id="23" name="TextBox 22">
              <a:extLst>
                <a:ext uri="{FF2B5EF4-FFF2-40B4-BE49-F238E27FC236}">
                  <a16:creationId xmlns:a16="http://schemas.microsoft.com/office/drawing/2014/main" id="{C219946F-1704-4F87-60F2-577AE59CA19B}"/>
                </a:ext>
              </a:extLst>
            </p:cNvPr>
            <p:cNvSpPr txBox="1"/>
            <p:nvPr/>
          </p:nvSpPr>
          <p:spPr>
            <a:xfrm>
              <a:off x="9282361"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.72</a:t>
              </a:r>
              <a:endParaRPr lang="en-BE" sz="6000" b="1" dirty="0">
                <a:solidFill>
                  <a:schemeClr val="bg1"/>
                </a:solidFill>
                <a:latin typeface="Avenir Next Heavy" panose="020B0503020202020204" pitchFamily="34" charset="0"/>
              </a:endParaRPr>
            </a:p>
          </p:txBody>
        </p:sp>
      </p:grpSp>
    </p:spTree>
    <p:extLst>
      <p:ext uri="{BB962C8B-B14F-4D97-AF65-F5344CB8AC3E}">
        <p14:creationId xmlns:p14="http://schemas.microsoft.com/office/powerpoint/2010/main" val="325758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750" fill="hold"/>
                                        <p:tgtEl>
                                          <p:spTgt spid="25"/>
                                        </p:tgtEl>
                                        <p:attrNameLst>
                                          <p:attrName>ppt_x</p:attrName>
                                        </p:attrNameLst>
                                      </p:cBhvr>
                                      <p:tavLst>
                                        <p:tav tm="0">
                                          <p:val>
                                            <p:strVal val="#ppt_x"/>
                                          </p:val>
                                        </p:tav>
                                        <p:tav tm="100000">
                                          <p:val>
                                            <p:strVal val="#ppt_x"/>
                                          </p:val>
                                        </p:tav>
                                      </p:tavLst>
                                    </p:anim>
                                    <p:anim calcmode="lin" valueType="num">
                                      <p:cBhvr additive="base">
                                        <p:cTn id="14" dur="75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750" fill="hold"/>
                                        <p:tgtEl>
                                          <p:spTgt spid="26"/>
                                        </p:tgtEl>
                                        <p:attrNameLst>
                                          <p:attrName>ppt_x</p:attrName>
                                        </p:attrNameLst>
                                      </p:cBhvr>
                                      <p:tavLst>
                                        <p:tav tm="0">
                                          <p:val>
                                            <p:strVal val="#ppt_x"/>
                                          </p:val>
                                        </p:tav>
                                        <p:tav tm="100000">
                                          <p:val>
                                            <p:strVal val="#ppt_x"/>
                                          </p:val>
                                        </p:tav>
                                      </p:tavLst>
                                    </p:anim>
                                    <p:anim calcmode="lin" valueType="num">
                                      <p:cBhvr additive="base">
                                        <p:cTn id="20"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750" fill="hold"/>
                                        <p:tgtEl>
                                          <p:spTgt spid="27"/>
                                        </p:tgtEl>
                                        <p:attrNameLst>
                                          <p:attrName>ppt_x</p:attrName>
                                        </p:attrNameLst>
                                      </p:cBhvr>
                                      <p:tavLst>
                                        <p:tav tm="0">
                                          <p:val>
                                            <p:strVal val="#ppt_x"/>
                                          </p:val>
                                        </p:tav>
                                        <p:tav tm="100000">
                                          <p:val>
                                            <p:strVal val="#ppt_x"/>
                                          </p:val>
                                        </p:tav>
                                      </p:tavLst>
                                    </p:anim>
                                    <p:anim calcmode="lin" valueType="num">
                                      <p:cBhvr additive="base">
                                        <p:cTn id="26" dur="75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750" fill="hold"/>
                                        <p:tgtEl>
                                          <p:spTgt spid="28"/>
                                        </p:tgtEl>
                                        <p:attrNameLst>
                                          <p:attrName>ppt_x</p:attrName>
                                        </p:attrNameLst>
                                      </p:cBhvr>
                                      <p:tavLst>
                                        <p:tav tm="0">
                                          <p:val>
                                            <p:strVal val="#ppt_x"/>
                                          </p:val>
                                        </p:tav>
                                        <p:tav tm="100000">
                                          <p:val>
                                            <p:strVal val="#ppt_x"/>
                                          </p:val>
                                        </p:tav>
                                      </p:tavLst>
                                    </p:anim>
                                    <p:anim calcmode="lin" valueType="num">
                                      <p:cBhvr additive="base">
                                        <p:cTn id="32"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78C6A21-968E-02CF-C428-A2DFAFF80593}"/>
              </a:ext>
            </a:extLst>
          </p:cNvPr>
          <p:cNvSpPr/>
          <p:nvPr/>
        </p:nvSpPr>
        <p:spPr>
          <a:xfrm>
            <a:off x="3713286" y="4134283"/>
            <a:ext cx="1816769" cy="127166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a:extLst>
              <a:ext uri="{FF2B5EF4-FFF2-40B4-BE49-F238E27FC236}">
                <a16:creationId xmlns:a16="http://schemas.microsoft.com/office/drawing/2014/main" id="{EAAEBBA1-61BB-9CA3-44C7-204F318CF30F}"/>
              </a:ext>
            </a:extLst>
          </p:cNvPr>
          <p:cNvSpPr/>
          <p:nvPr/>
        </p:nvSpPr>
        <p:spPr>
          <a:xfrm>
            <a:off x="1713127" y="4134283"/>
            <a:ext cx="1816769" cy="127166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a:extLst>
              <a:ext uri="{FF2B5EF4-FFF2-40B4-BE49-F238E27FC236}">
                <a16:creationId xmlns:a16="http://schemas.microsoft.com/office/drawing/2014/main" id="{106B378B-9616-C590-976B-E10BEBC10817}"/>
              </a:ext>
            </a:extLst>
          </p:cNvPr>
          <p:cNvSpPr/>
          <p:nvPr/>
        </p:nvSpPr>
        <p:spPr>
          <a:xfrm>
            <a:off x="3713287" y="2584491"/>
            <a:ext cx="1816769" cy="127166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Rectangle 5">
            <a:extLst>
              <a:ext uri="{FF2B5EF4-FFF2-40B4-BE49-F238E27FC236}">
                <a16:creationId xmlns:a16="http://schemas.microsoft.com/office/drawing/2014/main" id="{B3CFB024-7445-3B7B-32A2-EED3F7AEF387}"/>
              </a:ext>
            </a:extLst>
          </p:cNvPr>
          <p:cNvSpPr/>
          <p:nvPr/>
        </p:nvSpPr>
        <p:spPr>
          <a:xfrm>
            <a:off x="1694911" y="2584492"/>
            <a:ext cx="1816769" cy="127166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Title 12">
            <a:extLst>
              <a:ext uri="{FF2B5EF4-FFF2-40B4-BE49-F238E27FC236}">
                <a16:creationId xmlns:a16="http://schemas.microsoft.com/office/drawing/2014/main" id="{BF410C10-D936-AB73-AE25-2438776C1C69}"/>
              </a:ext>
            </a:extLst>
          </p:cNvPr>
          <p:cNvSpPr>
            <a:spLocks noGrp="1"/>
          </p:cNvSpPr>
          <p:nvPr>
            <p:ph type="title"/>
          </p:nvPr>
        </p:nvSpPr>
        <p:spPr/>
        <p:txBody>
          <a:bodyPr/>
          <a:lstStyle/>
          <a:p>
            <a:r>
              <a:rPr lang="en-US" dirty="0"/>
              <a:t>CONFUSION MATRIX</a:t>
            </a:r>
            <a:endParaRPr lang="en-BE" dirty="0"/>
          </a:p>
        </p:txBody>
      </p:sp>
      <p:sp>
        <p:nvSpPr>
          <p:cNvPr id="14" name="Text Placeholder 13">
            <a:extLst>
              <a:ext uri="{FF2B5EF4-FFF2-40B4-BE49-F238E27FC236}">
                <a16:creationId xmlns:a16="http://schemas.microsoft.com/office/drawing/2014/main" id="{604BE723-10C5-26A6-4366-D24FB243495C}"/>
              </a:ext>
            </a:extLst>
          </p:cNvPr>
          <p:cNvSpPr>
            <a:spLocks noGrp="1"/>
          </p:cNvSpPr>
          <p:nvPr>
            <p:ph type="body" sz="quarter" idx="10"/>
          </p:nvPr>
        </p:nvSpPr>
        <p:spPr/>
        <p:txBody>
          <a:bodyPr>
            <a:normAutofit/>
          </a:bodyPr>
          <a:lstStyle/>
          <a:p>
            <a:r>
              <a:rPr lang="en-US" sz="1800" dirty="0"/>
              <a:t>LIGHT GRADIENT BOOST</a:t>
            </a:r>
            <a:endParaRPr lang="en-BE" sz="1800" dirty="0"/>
          </a:p>
        </p:txBody>
      </p:sp>
      <p:grpSp>
        <p:nvGrpSpPr>
          <p:cNvPr id="25" name="Group 24">
            <a:extLst>
              <a:ext uri="{FF2B5EF4-FFF2-40B4-BE49-F238E27FC236}">
                <a16:creationId xmlns:a16="http://schemas.microsoft.com/office/drawing/2014/main" id="{B93FB3C9-D51D-01AA-F8A0-E9A1B9CF1CDD}"/>
              </a:ext>
            </a:extLst>
          </p:cNvPr>
          <p:cNvGrpSpPr/>
          <p:nvPr/>
        </p:nvGrpSpPr>
        <p:grpSpPr>
          <a:xfrm>
            <a:off x="3617126" y="2016070"/>
            <a:ext cx="1816769" cy="1647038"/>
            <a:chOff x="3015082" y="724749"/>
            <a:chExt cx="1816769" cy="1647038"/>
          </a:xfrm>
        </p:grpSpPr>
        <p:sp>
          <p:nvSpPr>
            <p:cNvPr id="10" name="TextBox 9">
              <a:extLst>
                <a:ext uri="{FF2B5EF4-FFF2-40B4-BE49-F238E27FC236}">
                  <a16:creationId xmlns:a16="http://schemas.microsoft.com/office/drawing/2014/main" id="{89E61C3D-4128-F71B-5CEB-6A0288AD6B9C}"/>
                </a:ext>
              </a:extLst>
            </p:cNvPr>
            <p:cNvSpPr txBox="1"/>
            <p:nvPr/>
          </p:nvSpPr>
          <p:spPr>
            <a:xfrm>
              <a:off x="3265101" y="724749"/>
              <a:ext cx="1405688"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FALSE</a:t>
              </a:r>
              <a:endParaRPr lang="en-BE" sz="2000" dirty="0">
                <a:solidFill>
                  <a:schemeClr val="bg1"/>
                </a:solidFill>
                <a:latin typeface="Avenir Next" panose="020B0503020202020204" pitchFamily="34" charset="0"/>
              </a:endParaRPr>
            </a:p>
          </p:txBody>
        </p:sp>
        <p:sp>
          <p:nvSpPr>
            <p:cNvPr id="19" name="TextBox 18">
              <a:extLst>
                <a:ext uri="{FF2B5EF4-FFF2-40B4-BE49-F238E27FC236}">
                  <a16:creationId xmlns:a16="http://schemas.microsoft.com/office/drawing/2014/main" id="{3BBE398A-F2D6-912D-473A-7086A39474F6}"/>
                </a:ext>
              </a:extLst>
            </p:cNvPr>
            <p:cNvSpPr txBox="1"/>
            <p:nvPr/>
          </p:nvSpPr>
          <p:spPr>
            <a:xfrm>
              <a:off x="3015082" y="1663901"/>
              <a:ext cx="1816769" cy="707886"/>
            </a:xfrm>
            <a:prstGeom prst="rect">
              <a:avLst/>
            </a:prstGeom>
            <a:noFill/>
          </p:spPr>
          <p:txBody>
            <a:bodyPr wrap="square" rtlCol="0">
              <a:spAutoFit/>
            </a:bodyPr>
            <a:lstStyle/>
            <a:p>
              <a:pPr algn="ctr"/>
              <a:r>
                <a:rPr lang="en-US" sz="4000" b="1" dirty="0">
                  <a:solidFill>
                    <a:schemeClr val="bg1"/>
                  </a:solidFill>
                  <a:latin typeface="Avenir Next Heavy" panose="020B0503020202020204" pitchFamily="34" charset="0"/>
                </a:rPr>
                <a:t>1501</a:t>
              </a:r>
              <a:endParaRPr lang="en-BE" sz="4000" b="1" dirty="0">
                <a:solidFill>
                  <a:schemeClr val="bg1"/>
                </a:solidFill>
                <a:latin typeface="Avenir Next Heavy" panose="020B0503020202020204" pitchFamily="34" charset="0"/>
              </a:endParaRPr>
            </a:p>
          </p:txBody>
        </p:sp>
      </p:grpSp>
      <p:grpSp>
        <p:nvGrpSpPr>
          <p:cNvPr id="24" name="Group 23">
            <a:extLst>
              <a:ext uri="{FF2B5EF4-FFF2-40B4-BE49-F238E27FC236}">
                <a16:creationId xmlns:a16="http://schemas.microsoft.com/office/drawing/2014/main" id="{5211A196-58FD-1732-B51F-410352CE3B02}"/>
              </a:ext>
            </a:extLst>
          </p:cNvPr>
          <p:cNvGrpSpPr/>
          <p:nvPr/>
        </p:nvGrpSpPr>
        <p:grpSpPr>
          <a:xfrm>
            <a:off x="1643571" y="2001964"/>
            <a:ext cx="1928089" cy="1676816"/>
            <a:chOff x="1041527" y="710643"/>
            <a:chExt cx="1928089" cy="1676816"/>
          </a:xfrm>
        </p:grpSpPr>
        <p:sp>
          <p:nvSpPr>
            <p:cNvPr id="5" name="TextBox 4">
              <a:extLst>
                <a:ext uri="{FF2B5EF4-FFF2-40B4-BE49-F238E27FC236}">
                  <a16:creationId xmlns:a16="http://schemas.microsoft.com/office/drawing/2014/main" id="{B47E11F2-EFD6-74CD-781B-8E698E9F0668}"/>
                </a:ext>
              </a:extLst>
            </p:cNvPr>
            <p:cNvSpPr txBox="1"/>
            <p:nvPr/>
          </p:nvSpPr>
          <p:spPr>
            <a:xfrm>
              <a:off x="1152847" y="710643"/>
              <a:ext cx="1816769"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TRUE</a:t>
              </a:r>
              <a:endParaRPr lang="en-BE" sz="2000" dirty="0">
                <a:solidFill>
                  <a:schemeClr val="bg1"/>
                </a:solidFill>
                <a:latin typeface="Avenir Next" panose="020B0503020202020204" pitchFamily="34" charset="0"/>
              </a:endParaRPr>
            </a:p>
          </p:txBody>
        </p:sp>
        <p:sp>
          <p:nvSpPr>
            <p:cNvPr id="20" name="TextBox 19">
              <a:extLst>
                <a:ext uri="{FF2B5EF4-FFF2-40B4-BE49-F238E27FC236}">
                  <a16:creationId xmlns:a16="http://schemas.microsoft.com/office/drawing/2014/main" id="{97A6D677-813F-75F7-44A9-FA14202BC284}"/>
                </a:ext>
              </a:extLst>
            </p:cNvPr>
            <p:cNvSpPr txBox="1"/>
            <p:nvPr/>
          </p:nvSpPr>
          <p:spPr>
            <a:xfrm>
              <a:off x="1041527" y="1679573"/>
              <a:ext cx="1816769" cy="707886"/>
            </a:xfrm>
            <a:prstGeom prst="rect">
              <a:avLst/>
            </a:prstGeom>
            <a:noFill/>
          </p:spPr>
          <p:txBody>
            <a:bodyPr wrap="square" rtlCol="0">
              <a:spAutoFit/>
            </a:bodyPr>
            <a:lstStyle/>
            <a:p>
              <a:pPr algn="ctr"/>
              <a:r>
                <a:rPr lang="en-US" sz="4000" b="1" dirty="0">
                  <a:solidFill>
                    <a:schemeClr val="bg1"/>
                  </a:solidFill>
                  <a:latin typeface="Avenir Next Heavy" panose="020B0503020202020204" pitchFamily="34" charset="0"/>
                </a:rPr>
                <a:t>3360</a:t>
              </a:r>
              <a:endParaRPr lang="en-BE" sz="4000" b="1" dirty="0">
                <a:solidFill>
                  <a:schemeClr val="bg1"/>
                </a:solidFill>
                <a:latin typeface="Avenir Next Heavy" panose="020B0503020202020204" pitchFamily="34" charset="0"/>
              </a:endParaRPr>
            </a:p>
          </p:txBody>
        </p:sp>
      </p:grpSp>
      <p:sp>
        <p:nvSpPr>
          <p:cNvPr id="21" name="TextBox 20">
            <a:extLst>
              <a:ext uri="{FF2B5EF4-FFF2-40B4-BE49-F238E27FC236}">
                <a16:creationId xmlns:a16="http://schemas.microsoft.com/office/drawing/2014/main" id="{FCBB54A0-AD59-F029-991B-0E09DE16026F}"/>
              </a:ext>
            </a:extLst>
          </p:cNvPr>
          <p:cNvSpPr txBox="1"/>
          <p:nvPr/>
        </p:nvSpPr>
        <p:spPr>
          <a:xfrm>
            <a:off x="3673512" y="4416171"/>
            <a:ext cx="1816769" cy="707886"/>
          </a:xfrm>
          <a:prstGeom prst="rect">
            <a:avLst/>
          </a:prstGeom>
          <a:noFill/>
        </p:spPr>
        <p:txBody>
          <a:bodyPr wrap="square" rtlCol="0">
            <a:spAutoFit/>
          </a:bodyPr>
          <a:lstStyle/>
          <a:p>
            <a:pPr algn="ctr"/>
            <a:r>
              <a:rPr lang="en-US" sz="4000" b="1" dirty="0">
                <a:solidFill>
                  <a:schemeClr val="bg1"/>
                </a:solidFill>
                <a:latin typeface="Avenir Next Heavy" panose="020B0503020202020204" pitchFamily="34" charset="0"/>
              </a:rPr>
              <a:t>3452</a:t>
            </a:r>
            <a:endParaRPr lang="en-BE" sz="4000" b="1" dirty="0">
              <a:solidFill>
                <a:schemeClr val="bg1"/>
              </a:solidFill>
              <a:latin typeface="Avenir Next Heavy" panose="020B0503020202020204" pitchFamily="34" charset="0"/>
            </a:endParaRPr>
          </a:p>
        </p:txBody>
      </p:sp>
      <p:sp>
        <p:nvSpPr>
          <p:cNvPr id="22" name="TextBox 21">
            <a:extLst>
              <a:ext uri="{FF2B5EF4-FFF2-40B4-BE49-F238E27FC236}">
                <a16:creationId xmlns:a16="http://schemas.microsoft.com/office/drawing/2014/main" id="{2A522DF1-1D40-842E-19D2-26995254D8F9}"/>
              </a:ext>
            </a:extLst>
          </p:cNvPr>
          <p:cNvSpPr txBox="1"/>
          <p:nvPr/>
        </p:nvSpPr>
        <p:spPr>
          <a:xfrm>
            <a:off x="1713125" y="4452161"/>
            <a:ext cx="1816769" cy="707886"/>
          </a:xfrm>
          <a:prstGeom prst="rect">
            <a:avLst/>
          </a:prstGeom>
          <a:noFill/>
        </p:spPr>
        <p:txBody>
          <a:bodyPr wrap="square" rtlCol="0">
            <a:spAutoFit/>
          </a:bodyPr>
          <a:lstStyle/>
          <a:p>
            <a:pPr algn="ctr"/>
            <a:r>
              <a:rPr lang="en-US" sz="4000" b="1" dirty="0">
                <a:solidFill>
                  <a:schemeClr val="bg1"/>
                </a:solidFill>
                <a:latin typeface="Avenir Next Heavy" panose="020B0503020202020204" pitchFamily="34" charset="0"/>
              </a:rPr>
              <a:t>1657</a:t>
            </a:r>
            <a:endParaRPr lang="en-BE" sz="4000" b="1" dirty="0">
              <a:solidFill>
                <a:schemeClr val="bg1"/>
              </a:solidFill>
              <a:latin typeface="Avenir Next Heavy" panose="020B0503020202020204" pitchFamily="34" charset="0"/>
            </a:endParaRPr>
          </a:p>
        </p:txBody>
      </p:sp>
      <p:grpSp>
        <p:nvGrpSpPr>
          <p:cNvPr id="28" name="Group 27">
            <a:extLst>
              <a:ext uri="{FF2B5EF4-FFF2-40B4-BE49-F238E27FC236}">
                <a16:creationId xmlns:a16="http://schemas.microsoft.com/office/drawing/2014/main" id="{98E7696B-5C3A-47BB-4624-2871A871F4BF}"/>
              </a:ext>
            </a:extLst>
          </p:cNvPr>
          <p:cNvGrpSpPr/>
          <p:nvPr/>
        </p:nvGrpSpPr>
        <p:grpSpPr>
          <a:xfrm>
            <a:off x="7458793" y="1611498"/>
            <a:ext cx="3693743" cy="1609364"/>
            <a:chOff x="7405389" y="2184871"/>
            <a:chExt cx="3693743" cy="1609364"/>
          </a:xfrm>
        </p:grpSpPr>
        <p:sp>
          <p:nvSpPr>
            <p:cNvPr id="9" name="Document 8">
              <a:extLst>
                <a:ext uri="{FF2B5EF4-FFF2-40B4-BE49-F238E27FC236}">
                  <a16:creationId xmlns:a16="http://schemas.microsoft.com/office/drawing/2014/main" id="{5B085E2A-ACAC-8B77-F1B0-61E51A53E50C}"/>
                </a:ext>
              </a:extLst>
            </p:cNvPr>
            <p:cNvSpPr/>
            <p:nvPr/>
          </p:nvSpPr>
          <p:spPr>
            <a:xfrm>
              <a:off x="9282363" y="2184871"/>
              <a:ext cx="1816769" cy="1609364"/>
            </a:xfrm>
            <a:prstGeom prst="flowChartDocumen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8" name="TextBox 17">
              <a:extLst>
                <a:ext uri="{FF2B5EF4-FFF2-40B4-BE49-F238E27FC236}">
                  <a16:creationId xmlns:a16="http://schemas.microsoft.com/office/drawing/2014/main" id="{BE7503CC-1E04-AED6-06E5-8E9589598B6E}"/>
                </a:ext>
              </a:extLst>
            </p:cNvPr>
            <p:cNvSpPr txBox="1"/>
            <p:nvPr/>
          </p:nvSpPr>
          <p:spPr>
            <a:xfrm>
              <a:off x="7405389" y="2721218"/>
              <a:ext cx="1937482"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SENSITIVITY</a:t>
              </a:r>
              <a:endParaRPr lang="en-BE" sz="2000" dirty="0">
                <a:solidFill>
                  <a:schemeClr val="bg1"/>
                </a:solidFill>
                <a:latin typeface="Avenir Next" panose="020B0503020202020204" pitchFamily="34" charset="0"/>
              </a:endParaRPr>
            </a:p>
          </p:txBody>
        </p:sp>
        <p:sp>
          <p:nvSpPr>
            <p:cNvPr id="23" name="TextBox 22">
              <a:extLst>
                <a:ext uri="{FF2B5EF4-FFF2-40B4-BE49-F238E27FC236}">
                  <a16:creationId xmlns:a16="http://schemas.microsoft.com/office/drawing/2014/main" id="{C219946F-1704-4F87-60F2-577AE59CA19B}"/>
                </a:ext>
              </a:extLst>
            </p:cNvPr>
            <p:cNvSpPr txBox="1"/>
            <p:nvPr/>
          </p:nvSpPr>
          <p:spPr>
            <a:xfrm>
              <a:off x="9282361"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.67</a:t>
              </a:r>
              <a:endParaRPr lang="en-BE" sz="6000" b="1" dirty="0">
                <a:solidFill>
                  <a:schemeClr val="bg1"/>
                </a:solidFill>
                <a:latin typeface="Avenir Next Heavy" panose="020B0503020202020204" pitchFamily="34" charset="0"/>
              </a:endParaRPr>
            </a:p>
          </p:txBody>
        </p:sp>
      </p:grpSp>
      <p:sp>
        <p:nvSpPr>
          <p:cNvPr id="30" name="TextBox 29">
            <a:extLst>
              <a:ext uri="{FF2B5EF4-FFF2-40B4-BE49-F238E27FC236}">
                <a16:creationId xmlns:a16="http://schemas.microsoft.com/office/drawing/2014/main" id="{25662F76-B092-EF03-A557-D074B02FD9EF}"/>
              </a:ext>
            </a:extLst>
          </p:cNvPr>
          <p:cNvSpPr txBox="1"/>
          <p:nvPr/>
        </p:nvSpPr>
        <p:spPr>
          <a:xfrm>
            <a:off x="144142" y="3116244"/>
            <a:ext cx="1816769"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TRUE</a:t>
            </a:r>
            <a:endParaRPr lang="en-BE" sz="2000" dirty="0">
              <a:solidFill>
                <a:schemeClr val="bg1"/>
              </a:solidFill>
              <a:latin typeface="Avenir Next" panose="020B0503020202020204" pitchFamily="34" charset="0"/>
            </a:endParaRPr>
          </a:p>
        </p:txBody>
      </p:sp>
      <p:sp>
        <p:nvSpPr>
          <p:cNvPr id="31" name="TextBox 30">
            <a:extLst>
              <a:ext uri="{FF2B5EF4-FFF2-40B4-BE49-F238E27FC236}">
                <a16:creationId xmlns:a16="http://schemas.microsoft.com/office/drawing/2014/main" id="{EE4A73DC-DA0A-8A64-108E-4C742CFE990D}"/>
              </a:ext>
            </a:extLst>
          </p:cNvPr>
          <p:cNvSpPr txBox="1"/>
          <p:nvPr/>
        </p:nvSpPr>
        <p:spPr>
          <a:xfrm>
            <a:off x="307439" y="4630168"/>
            <a:ext cx="1405688"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FALSE</a:t>
            </a:r>
            <a:endParaRPr lang="en-BE" sz="2000" dirty="0">
              <a:solidFill>
                <a:schemeClr val="bg1"/>
              </a:solidFill>
              <a:latin typeface="Avenir Next" panose="020B0503020202020204" pitchFamily="34" charset="0"/>
            </a:endParaRPr>
          </a:p>
        </p:txBody>
      </p:sp>
      <p:grpSp>
        <p:nvGrpSpPr>
          <p:cNvPr id="32" name="Group 31">
            <a:extLst>
              <a:ext uri="{FF2B5EF4-FFF2-40B4-BE49-F238E27FC236}">
                <a16:creationId xmlns:a16="http://schemas.microsoft.com/office/drawing/2014/main" id="{0AF15A90-49F3-A0B2-A373-290D4EF80187}"/>
              </a:ext>
            </a:extLst>
          </p:cNvPr>
          <p:cNvGrpSpPr/>
          <p:nvPr/>
        </p:nvGrpSpPr>
        <p:grpSpPr>
          <a:xfrm>
            <a:off x="7458791" y="3316299"/>
            <a:ext cx="3693743" cy="1609364"/>
            <a:chOff x="7405389" y="2184871"/>
            <a:chExt cx="3693743" cy="1609364"/>
          </a:xfrm>
        </p:grpSpPr>
        <p:sp>
          <p:nvSpPr>
            <p:cNvPr id="33" name="Document 32">
              <a:extLst>
                <a:ext uri="{FF2B5EF4-FFF2-40B4-BE49-F238E27FC236}">
                  <a16:creationId xmlns:a16="http://schemas.microsoft.com/office/drawing/2014/main" id="{CEDA2832-5A34-E460-7934-5B3A10C13180}"/>
                </a:ext>
              </a:extLst>
            </p:cNvPr>
            <p:cNvSpPr/>
            <p:nvPr/>
          </p:nvSpPr>
          <p:spPr>
            <a:xfrm>
              <a:off x="9282363" y="2184871"/>
              <a:ext cx="1816769" cy="1609364"/>
            </a:xfrm>
            <a:prstGeom prst="flowChartDocumen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34" name="TextBox 33">
              <a:extLst>
                <a:ext uri="{FF2B5EF4-FFF2-40B4-BE49-F238E27FC236}">
                  <a16:creationId xmlns:a16="http://schemas.microsoft.com/office/drawing/2014/main" id="{C6C23452-2968-E34D-503D-00351C2A7D7F}"/>
                </a:ext>
              </a:extLst>
            </p:cNvPr>
            <p:cNvSpPr txBox="1"/>
            <p:nvPr/>
          </p:nvSpPr>
          <p:spPr>
            <a:xfrm>
              <a:off x="7405389" y="2721218"/>
              <a:ext cx="1937482"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PRECISION</a:t>
              </a:r>
              <a:endParaRPr lang="en-BE" sz="2000" dirty="0">
                <a:solidFill>
                  <a:schemeClr val="bg1"/>
                </a:solidFill>
                <a:latin typeface="Avenir Next" panose="020B0503020202020204" pitchFamily="34" charset="0"/>
              </a:endParaRPr>
            </a:p>
          </p:txBody>
        </p:sp>
        <p:sp>
          <p:nvSpPr>
            <p:cNvPr id="35" name="TextBox 34">
              <a:extLst>
                <a:ext uri="{FF2B5EF4-FFF2-40B4-BE49-F238E27FC236}">
                  <a16:creationId xmlns:a16="http://schemas.microsoft.com/office/drawing/2014/main" id="{2DEEF42E-DA5C-7F89-5F2F-9EF99204EED9}"/>
                </a:ext>
              </a:extLst>
            </p:cNvPr>
            <p:cNvSpPr txBox="1"/>
            <p:nvPr/>
          </p:nvSpPr>
          <p:spPr>
            <a:xfrm>
              <a:off x="9282361"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.69</a:t>
              </a:r>
              <a:endParaRPr lang="en-BE" sz="6000" b="1" dirty="0">
                <a:solidFill>
                  <a:schemeClr val="bg1"/>
                </a:solidFill>
                <a:latin typeface="Avenir Next Heavy" panose="020B0503020202020204" pitchFamily="34" charset="0"/>
              </a:endParaRPr>
            </a:p>
          </p:txBody>
        </p:sp>
      </p:grpSp>
      <p:grpSp>
        <p:nvGrpSpPr>
          <p:cNvPr id="36" name="Group 35">
            <a:extLst>
              <a:ext uri="{FF2B5EF4-FFF2-40B4-BE49-F238E27FC236}">
                <a16:creationId xmlns:a16="http://schemas.microsoft.com/office/drawing/2014/main" id="{24A4C798-D94F-C761-12F4-DD51CC6F698B}"/>
              </a:ext>
            </a:extLst>
          </p:cNvPr>
          <p:cNvGrpSpPr/>
          <p:nvPr/>
        </p:nvGrpSpPr>
        <p:grpSpPr>
          <a:xfrm>
            <a:off x="7458789" y="5030278"/>
            <a:ext cx="3693743" cy="1609364"/>
            <a:chOff x="7405389" y="2184871"/>
            <a:chExt cx="3693743" cy="1609364"/>
          </a:xfrm>
        </p:grpSpPr>
        <p:sp>
          <p:nvSpPr>
            <p:cNvPr id="37" name="Document 36">
              <a:extLst>
                <a:ext uri="{FF2B5EF4-FFF2-40B4-BE49-F238E27FC236}">
                  <a16:creationId xmlns:a16="http://schemas.microsoft.com/office/drawing/2014/main" id="{3C7E1484-5EC8-5379-417A-212A44CB07A9}"/>
                </a:ext>
              </a:extLst>
            </p:cNvPr>
            <p:cNvSpPr/>
            <p:nvPr/>
          </p:nvSpPr>
          <p:spPr>
            <a:xfrm>
              <a:off x="9282363" y="2184871"/>
              <a:ext cx="1816769" cy="1609364"/>
            </a:xfrm>
            <a:prstGeom prst="flowChartDocumen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38" name="TextBox 37">
              <a:extLst>
                <a:ext uri="{FF2B5EF4-FFF2-40B4-BE49-F238E27FC236}">
                  <a16:creationId xmlns:a16="http://schemas.microsoft.com/office/drawing/2014/main" id="{D446AB92-99CE-50F6-5DC3-CA396B2721F2}"/>
                </a:ext>
              </a:extLst>
            </p:cNvPr>
            <p:cNvSpPr txBox="1"/>
            <p:nvPr/>
          </p:nvSpPr>
          <p:spPr>
            <a:xfrm>
              <a:off x="7405389" y="2721218"/>
              <a:ext cx="1937482"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SPECIFICITY</a:t>
              </a:r>
              <a:endParaRPr lang="en-BE" sz="2000" dirty="0">
                <a:solidFill>
                  <a:schemeClr val="bg1"/>
                </a:solidFill>
                <a:latin typeface="Avenir Next" panose="020B0503020202020204" pitchFamily="34" charset="0"/>
              </a:endParaRPr>
            </a:p>
          </p:txBody>
        </p:sp>
        <p:sp>
          <p:nvSpPr>
            <p:cNvPr id="39" name="TextBox 38">
              <a:extLst>
                <a:ext uri="{FF2B5EF4-FFF2-40B4-BE49-F238E27FC236}">
                  <a16:creationId xmlns:a16="http://schemas.microsoft.com/office/drawing/2014/main" id="{33957CD9-6ABD-E846-E592-ADE0E4C78474}"/>
                </a:ext>
              </a:extLst>
            </p:cNvPr>
            <p:cNvSpPr txBox="1"/>
            <p:nvPr/>
          </p:nvSpPr>
          <p:spPr>
            <a:xfrm>
              <a:off x="9282361"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.69</a:t>
              </a:r>
              <a:endParaRPr lang="en-BE" sz="6000" b="1" dirty="0">
                <a:solidFill>
                  <a:schemeClr val="bg1"/>
                </a:solidFill>
                <a:latin typeface="Avenir Next Heavy" panose="020B0503020202020204" pitchFamily="34" charset="0"/>
              </a:endParaRPr>
            </a:p>
          </p:txBody>
        </p:sp>
      </p:grpSp>
      <p:sp>
        <p:nvSpPr>
          <p:cNvPr id="40" name="TextBox 39">
            <a:extLst>
              <a:ext uri="{FF2B5EF4-FFF2-40B4-BE49-F238E27FC236}">
                <a16:creationId xmlns:a16="http://schemas.microsoft.com/office/drawing/2014/main" id="{BA0C4A3D-710A-594D-64C1-E98D59B1654D}"/>
              </a:ext>
            </a:extLst>
          </p:cNvPr>
          <p:cNvSpPr txBox="1"/>
          <p:nvPr/>
        </p:nvSpPr>
        <p:spPr>
          <a:xfrm>
            <a:off x="2702192" y="1633737"/>
            <a:ext cx="1738938" cy="369332"/>
          </a:xfrm>
          <a:prstGeom prst="rect">
            <a:avLst/>
          </a:prstGeom>
          <a:noFill/>
        </p:spPr>
        <p:txBody>
          <a:bodyPr wrap="none" rtlCol="0">
            <a:spAutoFit/>
          </a:bodyPr>
          <a:lstStyle/>
          <a:p>
            <a:r>
              <a:rPr lang="en-US" dirty="0">
                <a:solidFill>
                  <a:schemeClr val="bg1"/>
                </a:solidFill>
              </a:rPr>
              <a:t>GROUND TRUTH</a:t>
            </a:r>
          </a:p>
        </p:txBody>
      </p:sp>
      <p:sp>
        <p:nvSpPr>
          <p:cNvPr id="41" name="TextBox 40">
            <a:extLst>
              <a:ext uri="{FF2B5EF4-FFF2-40B4-BE49-F238E27FC236}">
                <a16:creationId xmlns:a16="http://schemas.microsoft.com/office/drawing/2014/main" id="{4B69BC2C-0F3F-DD6F-E88E-23827C53166E}"/>
              </a:ext>
            </a:extLst>
          </p:cNvPr>
          <p:cNvSpPr txBox="1"/>
          <p:nvPr/>
        </p:nvSpPr>
        <p:spPr>
          <a:xfrm rot="16200000">
            <a:off x="-129751" y="3836945"/>
            <a:ext cx="1232582" cy="369332"/>
          </a:xfrm>
          <a:prstGeom prst="rect">
            <a:avLst/>
          </a:prstGeom>
          <a:noFill/>
        </p:spPr>
        <p:txBody>
          <a:bodyPr wrap="none" rtlCol="0">
            <a:spAutoFit/>
          </a:bodyPr>
          <a:lstStyle/>
          <a:p>
            <a:r>
              <a:rPr lang="en-US" dirty="0">
                <a:solidFill>
                  <a:schemeClr val="bg1"/>
                </a:solidFill>
              </a:rPr>
              <a:t>PREDICTED</a:t>
            </a:r>
          </a:p>
        </p:txBody>
      </p:sp>
    </p:spTree>
    <p:extLst>
      <p:ext uri="{BB962C8B-B14F-4D97-AF65-F5344CB8AC3E}">
        <p14:creationId xmlns:p14="http://schemas.microsoft.com/office/powerpoint/2010/main" val="265912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750" fill="hold"/>
                                        <p:tgtEl>
                                          <p:spTgt spid="25"/>
                                        </p:tgtEl>
                                        <p:attrNameLst>
                                          <p:attrName>ppt_x</p:attrName>
                                        </p:attrNameLst>
                                      </p:cBhvr>
                                      <p:tavLst>
                                        <p:tav tm="0">
                                          <p:val>
                                            <p:strVal val="#ppt_x"/>
                                          </p:val>
                                        </p:tav>
                                        <p:tav tm="100000">
                                          <p:val>
                                            <p:strVal val="#ppt_x"/>
                                          </p:val>
                                        </p:tav>
                                      </p:tavLst>
                                    </p:anim>
                                    <p:anim calcmode="lin" valueType="num">
                                      <p:cBhvr additive="base">
                                        <p:cTn id="14" dur="75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750" fill="hold"/>
                                        <p:tgtEl>
                                          <p:spTgt spid="32"/>
                                        </p:tgtEl>
                                        <p:attrNameLst>
                                          <p:attrName>ppt_x</p:attrName>
                                        </p:attrNameLst>
                                      </p:cBhvr>
                                      <p:tavLst>
                                        <p:tav tm="0">
                                          <p:val>
                                            <p:strVal val="#ppt_x"/>
                                          </p:val>
                                        </p:tav>
                                        <p:tav tm="100000">
                                          <p:val>
                                            <p:strVal val="#ppt_x"/>
                                          </p:val>
                                        </p:tav>
                                      </p:tavLst>
                                    </p:anim>
                                    <p:anim calcmode="lin" valueType="num">
                                      <p:cBhvr additive="base">
                                        <p:cTn id="26" dur="75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750" fill="hold"/>
                                        <p:tgtEl>
                                          <p:spTgt spid="36"/>
                                        </p:tgtEl>
                                        <p:attrNameLst>
                                          <p:attrName>ppt_x</p:attrName>
                                        </p:attrNameLst>
                                      </p:cBhvr>
                                      <p:tavLst>
                                        <p:tav tm="0">
                                          <p:val>
                                            <p:strVal val="#ppt_x"/>
                                          </p:val>
                                        </p:tav>
                                        <p:tav tm="100000">
                                          <p:val>
                                            <p:strVal val="#ppt_x"/>
                                          </p:val>
                                        </p:tav>
                                      </p:tavLst>
                                    </p:anim>
                                    <p:anim calcmode="lin" valueType="num">
                                      <p:cBhvr additive="base">
                                        <p:cTn id="32" dur="75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F410C10-D936-AB73-AE25-2438776C1C69}"/>
              </a:ext>
            </a:extLst>
          </p:cNvPr>
          <p:cNvSpPr>
            <a:spLocks noGrp="1"/>
          </p:cNvSpPr>
          <p:nvPr>
            <p:ph type="title"/>
          </p:nvPr>
        </p:nvSpPr>
        <p:spPr>
          <a:xfrm>
            <a:off x="838200" y="437420"/>
            <a:ext cx="10515600" cy="720725"/>
          </a:xfrm>
        </p:spPr>
        <p:txBody>
          <a:bodyPr/>
          <a:lstStyle/>
          <a:p>
            <a:r>
              <a:rPr lang="en-US" dirty="0"/>
              <a:t>IMPORTANT FEATURES</a:t>
            </a:r>
            <a:endParaRPr lang="en-BE" dirty="0"/>
          </a:p>
        </p:txBody>
      </p:sp>
      <p:pic>
        <p:nvPicPr>
          <p:cNvPr id="6" name="Graphic 5">
            <a:extLst>
              <a:ext uri="{FF2B5EF4-FFF2-40B4-BE49-F238E27FC236}">
                <a16:creationId xmlns:a16="http://schemas.microsoft.com/office/drawing/2014/main" id="{771B3B7E-FC2D-83E2-AE66-939A690244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4191" y="1374793"/>
            <a:ext cx="9263618" cy="4924961"/>
          </a:xfrm>
          <a:prstGeom prst="rect">
            <a:avLst/>
          </a:prstGeom>
        </p:spPr>
      </p:pic>
    </p:spTree>
    <p:extLst>
      <p:ext uri="{BB962C8B-B14F-4D97-AF65-F5344CB8AC3E}">
        <p14:creationId xmlns:p14="http://schemas.microsoft.com/office/powerpoint/2010/main" val="2141573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F410C10-D936-AB73-AE25-2438776C1C69}"/>
              </a:ext>
            </a:extLst>
          </p:cNvPr>
          <p:cNvSpPr>
            <a:spLocks noGrp="1"/>
          </p:cNvSpPr>
          <p:nvPr>
            <p:ph type="title"/>
          </p:nvPr>
        </p:nvSpPr>
        <p:spPr>
          <a:xfrm>
            <a:off x="838200" y="437420"/>
            <a:ext cx="10515600" cy="720725"/>
          </a:xfrm>
        </p:spPr>
        <p:txBody>
          <a:bodyPr/>
          <a:lstStyle/>
          <a:p>
            <a:r>
              <a:rPr lang="en-US" dirty="0"/>
              <a:t>IMPORTANT FEATURES</a:t>
            </a:r>
            <a:endParaRPr lang="en-BE" dirty="0"/>
          </a:p>
        </p:txBody>
      </p:sp>
      <p:graphicFrame>
        <p:nvGraphicFramePr>
          <p:cNvPr id="7" name="Table 7">
            <a:extLst>
              <a:ext uri="{FF2B5EF4-FFF2-40B4-BE49-F238E27FC236}">
                <a16:creationId xmlns:a16="http://schemas.microsoft.com/office/drawing/2014/main" id="{DCBBA40B-7B5D-739A-F11B-9F2805697A4E}"/>
              </a:ext>
            </a:extLst>
          </p:cNvPr>
          <p:cNvGraphicFramePr>
            <a:graphicFrameLocks noGrp="1"/>
          </p:cNvGraphicFramePr>
          <p:nvPr>
            <p:extLst>
              <p:ext uri="{D42A27DB-BD31-4B8C-83A1-F6EECF244321}">
                <p14:modId xmlns:p14="http://schemas.microsoft.com/office/powerpoint/2010/main" val="4291540248"/>
              </p:ext>
            </p:extLst>
          </p:nvPr>
        </p:nvGraphicFramePr>
        <p:xfrm>
          <a:off x="2689303" y="1962614"/>
          <a:ext cx="6813394" cy="3445728"/>
        </p:xfrm>
        <a:graphic>
          <a:graphicData uri="http://schemas.openxmlformats.org/drawingml/2006/table">
            <a:tbl>
              <a:tblPr bandRow="1">
                <a:tableStyleId>{E929F9F4-4A8F-4326-A1B4-22849713DDAB}</a:tableStyleId>
              </a:tblPr>
              <a:tblGrid>
                <a:gridCol w="3406697">
                  <a:extLst>
                    <a:ext uri="{9D8B030D-6E8A-4147-A177-3AD203B41FA5}">
                      <a16:colId xmlns:a16="http://schemas.microsoft.com/office/drawing/2014/main" val="2699283362"/>
                    </a:ext>
                  </a:extLst>
                </a:gridCol>
                <a:gridCol w="3406697">
                  <a:extLst>
                    <a:ext uri="{9D8B030D-6E8A-4147-A177-3AD203B41FA5}">
                      <a16:colId xmlns:a16="http://schemas.microsoft.com/office/drawing/2014/main" val="1158538466"/>
                    </a:ext>
                  </a:extLst>
                </a:gridCol>
              </a:tblGrid>
              <a:tr h="574288">
                <a:tc>
                  <a:txBody>
                    <a:bodyPr/>
                    <a:lstStyle/>
                    <a:p>
                      <a:endParaRPr lang="en-US" dirty="0">
                        <a:solidFill>
                          <a:schemeClr val="bg1"/>
                        </a:solidFill>
                      </a:endParaRPr>
                    </a:p>
                  </a:txBody>
                  <a:tcPr/>
                </a:tc>
                <a:tc>
                  <a:txBody>
                    <a:bodyPr/>
                    <a:lstStyle/>
                    <a:p>
                      <a:endParaRPr lang="en-US" dirty="0">
                        <a:solidFill>
                          <a:schemeClr val="bg1"/>
                        </a:solidFill>
                      </a:endParaRPr>
                    </a:p>
                  </a:txBody>
                  <a:tcPr/>
                </a:tc>
                <a:extLst>
                  <a:ext uri="{0D108BD9-81ED-4DB2-BD59-A6C34878D82A}">
                    <a16:rowId xmlns:a16="http://schemas.microsoft.com/office/drawing/2014/main" val="2532023221"/>
                  </a:ext>
                </a:extLst>
              </a:tr>
              <a:tr h="574288">
                <a:tc>
                  <a:txBody>
                    <a:bodyPr/>
                    <a:lstStyle/>
                    <a:p>
                      <a:r>
                        <a:rPr lang="en-US" dirty="0">
                          <a:solidFill>
                            <a:schemeClr val="bg1"/>
                          </a:solidFill>
                          <a:latin typeface="Avenir Next" panose="020B0503020202020204" pitchFamily="34" charset="0"/>
                        </a:rPr>
                        <a:t>Amt_Goods_Price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Avenir Next" panose="020B0503020202020204" pitchFamily="34" charset="0"/>
                        </a:rPr>
                        <a:t>-0.039</a:t>
                      </a:r>
                    </a:p>
                  </a:txBody>
                  <a:tcPr/>
                </a:tc>
                <a:extLst>
                  <a:ext uri="{0D108BD9-81ED-4DB2-BD59-A6C34878D82A}">
                    <a16:rowId xmlns:a16="http://schemas.microsoft.com/office/drawing/2014/main" val="2243402115"/>
                  </a:ext>
                </a:extLst>
              </a:tr>
              <a:tr h="574288">
                <a:tc>
                  <a:txBody>
                    <a:bodyPr/>
                    <a:lstStyle/>
                    <a:p>
                      <a:r>
                        <a:rPr lang="en-US" dirty="0" err="1">
                          <a:solidFill>
                            <a:schemeClr val="bg1"/>
                          </a:solidFill>
                          <a:latin typeface="Avenir Next" panose="020B0503020202020204" pitchFamily="34" charset="0"/>
                        </a:rPr>
                        <a:t>Days_Birth</a:t>
                      </a:r>
                      <a:endParaRPr lang="en-US" dirty="0">
                        <a:solidFill>
                          <a:schemeClr val="bg1"/>
                        </a:solidFill>
                        <a:latin typeface="Avenir Next" panose="020B0503020202020204" pitchFamily="34" charset="0"/>
                      </a:endParaRPr>
                    </a:p>
                  </a:txBody>
                  <a:tcPr/>
                </a:tc>
                <a:tc>
                  <a:txBody>
                    <a:bodyPr/>
                    <a:lstStyle/>
                    <a:p>
                      <a:pPr algn="r"/>
                      <a:r>
                        <a:rPr lang="en-US" dirty="0">
                          <a:solidFill>
                            <a:schemeClr val="bg1"/>
                          </a:solidFill>
                          <a:latin typeface="Avenir Next" panose="020B0503020202020204" pitchFamily="34" charset="0"/>
                        </a:rPr>
                        <a:t>0.078</a:t>
                      </a:r>
                    </a:p>
                  </a:txBody>
                  <a:tcPr/>
                </a:tc>
                <a:extLst>
                  <a:ext uri="{0D108BD9-81ED-4DB2-BD59-A6C34878D82A}">
                    <a16:rowId xmlns:a16="http://schemas.microsoft.com/office/drawing/2014/main" val="3582096554"/>
                  </a:ext>
                </a:extLst>
              </a:tr>
              <a:tr h="574288">
                <a:tc>
                  <a:txBody>
                    <a:bodyPr/>
                    <a:lstStyle/>
                    <a:p>
                      <a:r>
                        <a:rPr lang="en-US" dirty="0" err="1">
                          <a:solidFill>
                            <a:schemeClr val="bg1"/>
                          </a:solidFill>
                          <a:latin typeface="Avenir Next" panose="020B0503020202020204" pitchFamily="34" charset="0"/>
                        </a:rPr>
                        <a:t>Amt_Annuity</a:t>
                      </a:r>
                      <a:endParaRPr lang="en-US" dirty="0">
                        <a:solidFill>
                          <a:schemeClr val="bg1"/>
                        </a:solidFill>
                        <a:latin typeface="Avenir Next" panose="020B0503020202020204" pitchFamily="34" charset="0"/>
                      </a:endParaRPr>
                    </a:p>
                  </a:txBody>
                  <a:tcPr/>
                </a:tc>
                <a:tc>
                  <a:txBody>
                    <a:bodyPr/>
                    <a:lstStyle/>
                    <a:p>
                      <a:pPr algn="r"/>
                      <a:r>
                        <a:rPr lang="en-US" dirty="0">
                          <a:solidFill>
                            <a:schemeClr val="bg1"/>
                          </a:solidFill>
                          <a:latin typeface="Avenir Next" panose="020B0503020202020204" pitchFamily="34" charset="0"/>
                        </a:rPr>
                        <a:t>-0.012</a:t>
                      </a:r>
                    </a:p>
                  </a:txBody>
                  <a:tcPr/>
                </a:tc>
                <a:extLst>
                  <a:ext uri="{0D108BD9-81ED-4DB2-BD59-A6C34878D82A}">
                    <a16:rowId xmlns:a16="http://schemas.microsoft.com/office/drawing/2014/main" val="2800261817"/>
                  </a:ext>
                </a:extLst>
              </a:tr>
              <a:tr h="574288">
                <a:tc>
                  <a:txBody>
                    <a:bodyPr/>
                    <a:lstStyle/>
                    <a:p>
                      <a:r>
                        <a:rPr lang="en-US" dirty="0" err="1">
                          <a:solidFill>
                            <a:schemeClr val="bg1"/>
                          </a:solidFill>
                          <a:latin typeface="Avenir Next" panose="020B0503020202020204" pitchFamily="34" charset="0"/>
                        </a:rPr>
                        <a:t>Region_Population</a:t>
                      </a:r>
                      <a:endParaRPr lang="en-US" dirty="0">
                        <a:solidFill>
                          <a:schemeClr val="bg1"/>
                        </a:solidFill>
                        <a:latin typeface="Avenir Next" panose="020B0503020202020204" pitchFamily="34" charset="0"/>
                      </a:endParaRPr>
                    </a:p>
                  </a:txBody>
                  <a:tcPr/>
                </a:tc>
                <a:tc>
                  <a:txBody>
                    <a:bodyPr/>
                    <a:lstStyle/>
                    <a:p>
                      <a:pPr algn="r"/>
                      <a:r>
                        <a:rPr lang="en-US" dirty="0">
                          <a:solidFill>
                            <a:schemeClr val="bg1"/>
                          </a:solidFill>
                          <a:latin typeface="Avenir Next" panose="020B0503020202020204" pitchFamily="34" charset="0"/>
                        </a:rPr>
                        <a:t>-0.037</a:t>
                      </a:r>
                    </a:p>
                  </a:txBody>
                  <a:tcPr/>
                </a:tc>
                <a:extLst>
                  <a:ext uri="{0D108BD9-81ED-4DB2-BD59-A6C34878D82A}">
                    <a16:rowId xmlns:a16="http://schemas.microsoft.com/office/drawing/2014/main" val="1929795053"/>
                  </a:ext>
                </a:extLst>
              </a:tr>
              <a:tr h="574288">
                <a:tc>
                  <a:txBody>
                    <a:bodyPr/>
                    <a:lstStyle/>
                    <a:p>
                      <a:r>
                        <a:rPr lang="en-US" dirty="0" err="1">
                          <a:solidFill>
                            <a:schemeClr val="bg1"/>
                          </a:solidFill>
                          <a:latin typeface="Avenir Next" panose="020B0503020202020204" pitchFamily="34" charset="0"/>
                        </a:rPr>
                        <a:t>Region_Rating</a:t>
                      </a:r>
                      <a:endParaRPr lang="en-US" dirty="0">
                        <a:solidFill>
                          <a:schemeClr val="bg1"/>
                        </a:solidFill>
                        <a:latin typeface="Avenir Next" panose="020B0503020202020204" pitchFamily="34" charset="0"/>
                      </a:endParaRPr>
                    </a:p>
                  </a:txBody>
                  <a:tcPr/>
                </a:tc>
                <a:tc>
                  <a:txBody>
                    <a:bodyPr/>
                    <a:lstStyle/>
                    <a:p>
                      <a:pPr algn="r"/>
                      <a:r>
                        <a:rPr lang="en-US" dirty="0">
                          <a:solidFill>
                            <a:schemeClr val="bg1"/>
                          </a:solidFill>
                          <a:latin typeface="Avenir Next" panose="020B0503020202020204" pitchFamily="34" charset="0"/>
                        </a:rPr>
                        <a:t>0.058</a:t>
                      </a:r>
                    </a:p>
                  </a:txBody>
                  <a:tcPr/>
                </a:tc>
                <a:extLst>
                  <a:ext uri="{0D108BD9-81ED-4DB2-BD59-A6C34878D82A}">
                    <a16:rowId xmlns:a16="http://schemas.microsoft.com/office/drawing/2014/main" val="2030474711"/>
                  </a:ext>
                </a:extLst>
              </a:tr>
            </a:tbl>
          </a:graphicData>
        </a:graphic>
      </p:graphicFrame>
      <p:sp>
        <p:nvSpPr>
          <p:cNvPr id="4" name="TextBox 3">
            <a:extLst>
              <a:ext uri="{FF2B5EF4-FFF2-40B4-BE49-F238E27FC236}">
                <a16:creationId xmlns:a16="http://schemas.microsoft.com/office/drawing/2014/main" id="{D9C9FB60-6658-2345-9174-E5B39B89BB76}"/>
              </a:ext>
            </a:extLst>
          </p:cNvPr>
          <p:cNvSpPr txBox="1"/>
          <p:nvPr/>
        </p:nvSpPr>
        <p:spPr>
          <a:xfrm>
            <a:off x="5211334" y="2047359"/>
            <a:ext cx="1769331" cy="461665"/>
          </a:xfrm>
          <a:prstGeom prst="rect">
            <a:avLst/>
          </a:prstGeom>
          <a:noFill/>
        </p:spPr>
        <p:txBody>
          <a:bodyPr wrap="none" rtlCol="0">
            <a:spAutoFit/>
          </a:bodyPr>
          <a:lstStyle/>
          <a:p>
            <a:r>
              <a:rPr lang="en-US" sz="2400" dirty="0">
                <a:solidFill>
                  <a:schemeClr val="bg1"/>
                </a:solidFill>
                <a:latin typeface="Avenir Next" panose="020B0503020202020204" pitchFamily="34" charset="0"/>
              </a:rPr>
              <a:t>Correlation</a:t>
            </a:r>
          </a:p>
        </p:txBody>
      </p:sp>
    </p:spTree>
    <p:extLst>
      <p:ext uri="{BB962C8B-B14F-4D97-AF65-F5344CB8AC3E}">
        <p14:creationId xmlns:p14="http://schemas.microsoft.com/office/powerpoint/2010/main" val="233102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F410C10-D936-AB73-AE25-2438776C1C69}"/>
              </a:ext>
            </a:extLst>
          </p:cNvPr>
          <p:cNvSpPr>
            <a:spLocks noGrp="1"/>
          </p:cNvSpPr>
          <p:nvPr>
            <p:ph type="title"/>
          </p:nvPr>
        </p:nvSpPr>
        <p:spPr>
          <a:xfrm>
            <a:off x="838200" y="437420"/>
            <a:ext cx="10515600" cy="720725"/>
          </a:xfrm>
        </p:spPr>
        <p:txBody>
          <a:bodyPr/>
          <a:lstStyle/>
          <a:p>
            <a:r>
              <a:rPr lang="en-US" dirty="0"/>
              <a:t>CONCLUSION</a:t>
            </a:r>
            <a:endParaRPr lang="en-BE" dirty="0"/>
          </a:p>
        </p:txBody>
      </p:sp>
      <p:sp>
        <p:nvSpPr>
          <p:cNvPr id="2" name="TextBox 1">
            <a:extLst>
              <a:ext uri="{FF2B5EF4-FFF2-40B4-BE49-F238E27FC236}">
                <a16:creationId xmlns:a16="http://schemas.microsoft.com/office/drawing/2014/main" id="{801A50DF-B09E-1F68-AB7E-F4F55DD41626}"/>
              </a:ext>
            </a:extLst>
          </p:cNvPr>
          <p:cNvSpPr txBox="1"/>
          <p:nvPr/>
        </p:nvSpPr>
        <p:spPr>
          <a:xfrm>
            <a:off x="1410133" y="1854925"/>
            <a:ext cx="10487230" cy="2585323"/>
          </a:xfrm>
          <a:prstGeom prst="rect">
            <a:avLst/>
          </a:prstGeom>
          <a:noFill/>
        </p:spPr>
        <p:txBody>
          <a:bodyPr wrap="none" rtlCol="0">
            <a:spAutoFit/>
          </a:bodyPr>
          <a:lstStyle/>
          <a:p>
            <a:pPr algn="just"/>
            <a:r>
              <a:rPr lang="en-US" dirty="0">
                <a:solidFill>
                  <a:schemeClr val="bg1"/>
                </a:solidFill>
              </a:rPr>
              <a:t>The financial Institutions should concentrate on the goods for which the credit has been provided.</a:t>
            </a:r>
          </a:p>
          <a:p>
            <a:pPr algn="just"/>
            <a:endParaRPr lang="en-US" dirty="0">
              <a:solidFill>
                <a:schemeClr val="bg1"/>
              </a:solidFill>
            </a:endParaRPr>
          </a:p>
          <a:p>
            <a:pPr algn="just"/>
            <a:r>
              <a:rPr lang="en-US" dirty="0">
                <a:solidFill>
                  <a:schemeClr val="bg1"/>
                </a:solidFill>
              </a:rPr>
              <a:t>The region rating and also region population has an effect on the default rate.</a:t>
            </a:r>
          </a:p>
          <a:p>
            <a:pPr algn="just"/>
            <a:endParaRPr lang="en-US" dirty="0">
              <a:solidFill>
                <a:schemeClr val="bg1"/>
              </a:solidFill>
            </a:endParaRPr>
          </a:p>
          <a:p>
            <a:pPr algn="just"/>
            <a:r>
              <a:rPr lang="en-US" dirty="0">
                <a:solidFill>
                  <a:schemeClr val="bg1"/>
                </a:solidFill>
              </a:rPr>
              <a:t>The annual credit amount has an effect on the default rate.</a:t>
            </a:r>
          </a:p>
          <a:p>
            <a:pPr algn="just"/>
            <a:endParaRPr lang="en-US" dirty="0">
              <a:solidFill>
                <a:schemeClr val="bg1"/>
              </a:solidFill>
            </a:endParaRPr>
          </a:p>
          <a:p>
            <a:pPr algn="just"/>
            <a:r>
              <a:rPr lang="en-US" dirty="0">
                <a:solidFill>
                  <a:schemeClr val="bg1"/>
                </a:solidFill>
              </a:rPr>
              <a:t>The age of the customer has an effect on the repayment rate as the younger people are more likely to default.</a:t>
            </a:r>
          </a:p>
          <a:p>
            <a:pPr algn="just"/>
            <a:endParaRPr lang="en-US" dirty="0">
              <a:solidFill>
                <a:schemeClr val="bg1"/>
              </a:solidFill>
            </a:endParaRPr>
          </a:p>
          <a:p>
            <a:pPr algn="just"/>
            <a:endParaRPr lang="en-US" dirty="0">
              <a:solidFill>
                <a:schemeClr val="bg1"/>
              </a:solidFill>
            </a:endParaRPr>
          </a:p>
        </p:txBody>
      </p:sp>
    </p:spTree>
    <p:extLst>
      <p:ext uri="{BB962C8B-B14F-4D97-AF65-F5344CB8AC3E}">
        <p14:creationId xmlns:p14="http://schemas.microsoft.com/office/powerpoint/2010/main" val="89672385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D166E8-FF6F-B2CF-0997-284664348DCF}"/>
              </a:ext>
            </a:extLst>
          </p:cNvPr>
          <p:cNvSpPr txBox="1"/>
          <p:nvPr/>
        </p:nvSpPr>
        <p:spPr>
          <a:xfrm>
            <a:off x="2352745" y="2356934"/>
            <a:ext cx="7713233" cy="1862048"/>
          </a:xfrm>
          <a:prstGeom prst="rect">
            <a:avLst/>
          </a:prstGeom>
          <a:noFill/>
        </p:spPr>
        <p:txBody>
          <a:bodyPr wrap="square" rtlCol="0">
            <a:spAutoFit/>
          </a:bodyPr>
          <a:lstStyle/>
          <a:p>
            <a:pPr algn="ctr"/>
            <a:r>
              <a:rPr lang="en-BE" sz="115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rPr>
              <a:t>THANKS</a:t>
            </a:r>
          </a:p>
        </p:txBody>
      </p:sp>
      <p:sp>
        <p:nvSpPr>
          <p:cNvPr id="6" name="TextBox 5">
            <a:extLst>
              <a:ext uri="{FF2B5EF4-FFF2-40B4-BE49-F238E27FC236}">
                <a16:creationId xmlns:a16="http://schemas.microsoft.com/office/drawing/2014/main" id="{953A283D-83ED-4829-4784-4BC22915A2BF}"/>
              </a:ext>
            </a:extLst>
          </p:cNvPr>
          <p:cNvSpPr txBox="1"/>
          <p:nvPr/>
        </p:nvSpPr>
        <p:spPr>
          <a:xfrm>
            <a:off x="4687614" y="4018927"/>
            <a:ext cx="2816770" cy="400110"/>
          </a:xfrm>
          <a:prstGeom prst="rect">
            <a:avLst/>
          </a:prstGeom>
          <a:noFill/>
          <a:effectLst/>
        </p:spPr>
        <p:txBody>
          <a:bodyPr wrap="square" rtlCol="0">
            <a:spAutoFit/>
          </a:bodyPr>
          <a:lstStyle/>
          <a:p>
            <a:pPr algn="ctr"/>
            <a:r>
              <a:rPr lang="en-BE" sz="2000">
                <a:solidFill>
                  <a:schemeClr val="bg1">
                    <a:lumMod val="95000"/>
                  </a:schemeClr>
                </a:solidFill>
                <a:effectLst>
                  <a:outerShdw blurRad="50800" dist="38100" dir="2700000" algn="tl" rotWithShape="0">
                    <a:prstClr val="black">
                      <a:alpha val="40000"/>
                    </a:prstClr>
                  </a:outerShdw>
                </a:effectLst>
                <a:latin typeface="Avenir Next Ultra Light" panose="020B0203020202020204" pitchFamily="34" charset="77"/>
              </a:rPr>
              <a:t>FOR </a:t>
            </a:r>
            <a:r>
              <a:rPr lang="en-US" sz="2000" dirty="0">
                <a:solidFill>
                  <a:schemeClr val="bg1">
                    <a:lumMod val="95000"/>
                  </a:schemeClr>
                </a:solidFill>
                <a:effectLst>
                  <a:outerShdw blurRad="50800" dist="38100" dir="2700000" algn="tl" rotWithShape="0">
                    <a:prstClr val="black">
                      <a:alpha val="40000"/>
                    </a:prstClr>
                  </a:outerShdw>
                </a:effectLst>
                <a:latin typeface="Avenir Next Ultra Light" panose="020B0203020202020204" pitchFamily="34" charset="77"/>
              </a:rPr>
              <a:t>LISTENING</a:t>
            </a:r>
            <a:endParaRPr lang="en-BE" sz="2000" dirty="0">
              <a:solidFill>
                <a:schemeClr val="bg1">
                  <a:lumMod val="95000"/>
                </a:schemeClr>
              </a:solidFill>
              <a:effectLst>
                <a:outerShdw blurRad="50800" dist="38100" dir="2700000" algn="tl" rotWithShape="0">
                  <a:prstClr val="black">
                    <a:alpha val="40000"/>
                  </a:prstClr>
                </a:outerShdw>
              </a:effectLst>
              <a:latin typeface="Avenir Next Ultra Light" panose="020B0203020202020204" pitchFamily="34" charset="77"/>
            </a:endParaRPr>
          </a:p>
        </p:txBody>
      </p:sp>
      <p:sp>
        <p:nvSpPr>
          <p:cNvPr id="19" name="Freeform 18">
            <a:extLst>
              <a:ext uri="{FF2B5EF4-FFF2-40B4-BE49-F238E27FC236}">
                <a16:creationId xmlns:a16="http://schemas.microsoft.com/office/drawing/2014/main" id="{8D424A7C-A07C-B007-03D7-5AA97B6D9F5D}"/>
              </a:ext>
            </a:extLst>
          </p:cNvPr>
          <p:cNvSpPr/>
          <p:nvPr/>
        </p:nvSpPr>
        <p:spPr>
          <a:xfrm>
            <a:off x="2737694" y="2010148"/>
            <a:ext cx="6943336" cy="2215991"/>
          </a:xfrm>
          <a:custGeom>
            <a:avLst/>
            <a:gdLst>
              <a:gd name="connsiteX0" fmla="*/ 0 w 6943336"/>
              <a:gd name="connsiteY0" fmla="*/ 0 h 2215991"/>
              <a:gd name="connsiteX1" fmla="*/ 6943336 w 6943336"/>
              <a:gd name="connsiteY1" fmla="*/ 0 h 2215991"/>
              <a:gd name="connsiteX2" fmla="*/ 6943336 w 6943336"/>
              <a:gd name="connsiteY2" fmla="*/ 2215991 h 2215991"/>
              <a:gd name="connsiteX3" fmla="*/ 4780706 w 6943336"/>
              <a:gd name="connsiteY3" fmla="*/ 2215991 h 2215991"/>
              <a:gd name="connsiteX4" fmla="*/ 4780706 w 6943336"/>
              <a:gd name="connsiteY4" fmla="*/ 2150398 h 2215991"/>
              <a:gd name="connsiteX5" fmla="*/ 6877743 w 6943336"/>
              <a:gd name="connsiteY5" fmla="*/ 2150398 h 2215991"/>
              <a:gd name="connsiteX6" fmla="*/ 6877743 w 6943336"/>
              <a:gd name="connsiteY6" fmla="*/ 65593 h 2215991"/>
              <a:gd name="connsiteX7" fmla="*/ 65593 w 6943336"/>
              <a:gd name="connsiteY7" fmla="*/ 65593 h 2215991"/>
              <a:gd name="connsiteX8" fmla="*/ 65593 w 6943336"/>
              <a:gd name="connsiteY8" fmla="*/ 2150398 h 2215991"/>
              <a:gd name="connsiteX9" fmla="*/ 1935906 w 6943336"/>
              <a:gd name="connsiteY9" fmla="*/ 2150398 h 2215991"/>
              <a:gd name="connsiteX10" fmla="*/ 1935906 w 6943336"/>
              <a:gd name="connsiteY10" fmla="*/ 2215991 h 2215991"/>
              <a:gd name="connsiteX11" fmla="*/ 0 w 6943336"/>
              <a:gd name="connsiteY11" fmla="*/ 2215991 h 221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43336" h="2215991">
                <a:moveTo>
                  <a:pt x="0" y="0"/>
                </a:moveTo>
                <a:lnTo>
                  <a:pt x="6943336" y="0"/>
                </a:lnTo>
                <a:lnTo>
                  <a:pt x="6943336" y="2215991"/>
                </a:lnTo>
                <a:lnTo>
                  <a:pt x="4780706" y="2215991"/>
                </a:lnTo>
                <a:lnTo>
                  <a:pt x="4780706" y="2150398"/>
                </a:lnTo>
                <a:lnTo>
                  <a:pt x="6877743" y="2150398"/>
                </a:lnTo>
                <a:lnTo>
                  <a:pt x="6877743" y="65593"/>
                </a:lnTo>
                <a:lnTo>
                  <a:pt x="65593" y="65593"/>
                </a:lnTo>
                <a:lnTo>
                  <a:pt x="65593" y="2150398"/>
                </a:lnTo>
                <a:lnTo>
                  <a:pt x="1935906" y="2150398"/>
                </a:lnTo>
                <a:lnTo>
                  <a:pt x="1935906" y="2215991"/>
                </a:lnTo>
                <a:lnTo>
                  <a:pt x="0" y="2215991"/>
                </a:lnTo>
                <a:close/>
              </a:path>
            </a:pathLst>
          </a:cu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solidFill>
                <a:schemeClr val="tx1"/>
              </a:solidFill>
            </a:endParaRPr>
          </a:p>
        </p:txBody>
      </p:sp>
    </p:spTree>
    <p:extLst>
      <p:ext uri="{BB962C8B-B14F-4D97-AF65-F5344CB8AC3E}">
        <p14:creationId xmlns:p14="http://schemas.microsoft.com/office/powerpoint/2010/main" val="3529600865"/>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n and calculator on a paper&#10;&#10;Description automatically generated">
            <a:extLst>
              <a:ext uri="{FF2B5EF4-FFF2-40B4-BE49-F238E27FC236}">
                <a16:creationId xmlns:a16="http://schemas.microsoft.com/office/drawing/2014/main" id="{B84FF0ED-3B11-6701-AC15-C8584B54DB51}"/>
              </a:ext>
            </a:extLst>
          </p:cNvPr>
          <p:cNvPicPr>
            <a:picLocks noChangeAspect="1"/>
          </p:cNvPicPr>
          <p:nvPr/>
        </p:nvPicPr>
        <p:blipFill>
          <a:blip r:embed="rId3"/>
          <a:stretch>
            <a:fillRect/>
          </a:stretch>
        </p:blipFill>
        <p:spPr>
          <a:xfrm>
            <a:off x="0" y="0"/>
            <a:ext cx="12192000" cy="6858000"/>
          </a:xfrm>
          <a:prstGeom prst="rect">
            <a:avLst/>
          </a:prstGeom>
        </p:spPr>
      </p:pic>
      <p:sp>
        <p:nvSpPr>
          <p:cNvPr id="8" name="Freeform 7">
            <a:extLst>
              <a:ext uri="{FF2B5EF4-FFF2-40B4-BE49-F238E27FC236}">
                <a16:creationId xmlns:a16="http://schemas.microsoft.com/office/drawing/2014/main" id="{84963EF8-1F9F-8906-B68A-53590D128FA0}"/>
              </a:ext>
            </a:extLst>
          </p:cNvPr>
          <p:cNvSpPr/>
          <p:nvPr/>
        </p:nvSpPr>
        <p:spPr>
          <a:xfrm>
            <a:off x="-187800343" y="-87292543"/>
            <a:ext cx="367153372" cy="206523772"/>
          </a:xfrm>
          <a:custGeom>
            <a:avLst/>
            <a:gdLst/>
            <a:ahLst/>
            <a:cxnLst/>
            <a:rect l="l" t="t" r="r" b="b"/>
            <a:pathLst>
              <a:path w="12192000" h="6858000">
                <a:moveTo>
                  <a:pt x="4610472" y="3140906"/>
                </a:moveTo>
                <a:lnTo>
                  <a:pt x="4711861" y="3140906"/>
                </a:lnTo>
                <a:cubicBezTo>
                  <a:pt x="4786276" y="3140906"/>
                  <a:pt x="4843171" y="3174392"/>
                  <a:pt x="4882549" y="3241365"/>
                </a:cubicBezTo>
                <a:cubicBezTo>
                  <a:pt x="4921925" y="3308337"/>
                  <a:pt x="4941614" y="3388023"/>
                  <a:pt x="4941614" y="3480420"/>
                </a:cubicBezTo>
                <a:cubicBezTo>
                  <a:pt x="4941614" y="3588320"/>
                  <a:pt x="4919445" y="3673586"/>
                  <a:pt x="4875107" y="3736218"/>
                </a:cubicBezTo>
                <a:cubicBezTo>
                  <a:pt x="4830768" y="3798850"/>
                  <a:pt x="4776354" y="3830166"/>
                  <a:pt x="4711861" y="3830166"/>
                </a:cubicBezTo>
                <a:lnTo>
                  <a:pt x="4610472" y="3830166"/>
                </a:lnTo>
                <a:close/>
                <a:moveTo>
                  <a:pt x="7877547" y="3122302"/>
                </a:moveTo>
                <a:lnTo>
                  <a:pt x="8057071" y="3122302"/>
                </a:lnTo>
                <a:cubicBezTo>
                  <a:pt x="8156909" y="3122302"/>
                  <a:pt x="8206829" y="3162920"/>
                  <a:pt x="8206829" y="3244155"/>
                </a:cubicBezTo>
                <a:cubicBezTo>
                  <a:pt x="8206829" y="3283843"/>
                  <a:pt x="8191946" y="3313918"/>
                  <a:pt x="8162180" y="3334382"/>
                </a:cubicBezTo>
                <a:cubicBezTo>
                  <a:pt x="8132415" y="3354846"/>
                  <a:pt x="8093037" y="3365078"/>
                  <a:pt x="8044048" y="3365078"/>
                </a:cubicBezTo>
                <a:lnTo>
                  <a:pt x="7877547" y="3365078"/>
                </a:lnTo>
                <a:close/>
                <a:moveTo>
                  <a:pt x="2181597" y="3122302"/>
                </a:moveTo>
                <a:lnTo>
                  <a:pt x="2361121" y="3122302"/>
                </a:lnTo>
                <a:cubicBezTo>
                  <a:pt x="2460960" y="3122302"/>
                  <a:pt x="2510879" y="3162920"/>
                  <a:pt x="2510879" y="3244155"/>
                </a:cubicBezTo>
                <a:cubicBezTo>
                  <a:pt x="2510879" y="3283843"/>
                  <a:pt x="2495996" y="3313918"/>
                  <a:pt x="2466231" y="3334382"/>
                </a:cubicBezTo>
                <a:cubicBezTo>
                  <a:pt x="2436465" y="3354846"/>
                  <a:pt x="2397088" y="3365078"/>
                  <a:pt x="2348099" y="3365078"/>
                </a:cubicBezTo>
                <a:lnTo>
                  <a:pt x="2181597" y="3365078"/>
                </a:lnTo>
                <a:close/>
                <a:moveTo>
                  <a:pt x="10564378" y="2852551"/>
                </a:moveTo>
                <a:lnTo>
                  <a:pt x="10564378" y="4122241"/>
                </a:lnTo>
                <a:lnTo>
                  <a:pt x="10931797" y="4122241"/>
                </a:lnTo>
                <a:lnTo>
                  <a:pt x="10931797" y="3829236"/>
                </a:lnTo>
                <a:lnTo>
                  <a:pt x="11063475" y="3642416"/>
                </a:lnTo>
                <a:lnTo>
                  <a:pt x="11282983" y="4122241"/>
                </a:lnTo>
                <a:lnTo>
                  <a:pt x="11709424" y="4122241"/>
                </a:lnTo>
                <a:lnTo>
                  <a:pt x="11311571" y="3317247"/>
                </a:lnTo>
                <a:lnTo>
                  <a:pt x="11632220" y="2852551"/>
                </a:lnTo>
                <a:lnTo>
                  <a:pt x="11281950" y="2852551"/>
                </a:lnTo>
                <a:lnTo>
                  <a:pt x="10931797" y="3377548"/>
                </a:lnTo>
                <a:lnTo>
                  <a:pt x="10931797" y="2852551"/>
                </a:lnTo>
                <a:close/>
                <a:moveTo>
                  <a:pt x="8802253" y="2852551"/>
                </a:moveTo>
                <a:lnTo>
                  <a:pt x="8802253" y="4122241"/>
                </a:lnTo>
                <a:lnTo>
                  <a:pt x="9191996" y="4122241"/>
                </a:lnTo>
                <a:lnTo>
                  <a:pt x="9191996" y="2852551"/>
                </a:lnTo>
                <a:close/>
                <a:moveTo>
                  <a:pt x="7487803" y="2852551"/>
                </a:moveTo>
                <a:lnTo>
                  <a:pt x="7487803" y="4122241"/>
                </a:lnTo>
                <a:lnTo>
                  <a:pt x="7877547" y="4122241"/>
                </a:lnTo>
                <a:lnTo>
                  <a:pt x="7877547" y="3636689"/>
                </a:lnTo>
                <a:lnTo>
                  <a:pt x="8000446" y="3636689"/>
                </a:lnTo>
                <a:lnTo>
                  <a:pt x="8185900" y="4122241"/>
                </a:lnTo>
                <a:lnTo>
                  <a:pt x="8617966" y="4122241"/>
                </a:lnTo>
                <a:lnTo>
                  <a:pt x="8388213" y="3568787"/>
                </a:lnTo>
                <a:cubicBezTo>
                  <a:pt x="8478750" y="3525999"/>
                  <a:pt x="8538902" y="3476544"/>
                  <a:pt x="8568667" y="3420424"/>
                </a:cubicBezTo>
                <a:cubicBezTo>
                  <a:pt x="8598432" y="3364303"/>
                  <a:pt x="8613315" y="3299656"/>
                  <a:pt x="8613315" y="3226482"/>
                </a:cubicBezTo>
                <a:cubicBezTo>
                  <a:pt x="8613315" y="3114241"/>
                  <a:pt x="8572853" y="3023859"/>
                  <a:pt x="8491928" y="2955336"/>
                </a:cubicBezTo>
                <a:cubicBezTo>
                  <a:pt x="8411002" y="2886813"/>
                  <a:pt x="8297365" y="2852551"/>
                  <a:pt x="8151018" y="2852551"/>
                </a:cubicBezTo>
                <a:close/>
                <a:moveTo>
                  <a:pt x="6015037" y="2852551"/>
                </a:moveTo>
                <a:lnTo>
                  <a:pt x="6015037" y="3156719"/>
                </a:lnTo>
                <a:lnTo>
                  <a:pt x="6278277" y="3156719"/>
                </a:lnTo>
                <a:lnTo>
                  <a:pt x="6278277" y="4122241"/>
                </a:lnTo>
                <a:lnTo>
                  <a:pt x="6647557" y="4122241"/>
                </a:lnTo>
                <a:lnTo>
                  <a:pt x="6647557" y="3156719"/>
                </a:lnTo>
                <a:lnTo>
                  <a:pt x="6910796" y="3156719"/>
                </a:lnTo>
                <a:lnTo>
                  <a:pt x="6910796" y="2852551"/>
                </a:lnTo>
                <a:close/>
                <a:moveTo>
                  <a:pt x="5516128" y="2852551"/>
                </a:moveTo>
                <a:lnTo>
                  <a:pt x="5516128" y="4122241"/>
                </a:lnTo>
                <a:lnTo>
                  <a:pt x="5905872" y="4122241"/>
                </a:lnTo>
                <a:lnTo>
                  <a:pt x="5905872" y="2852551"/>
                </a:lnTo>
                <a:close/>
                <a:moveTo>
                  <a:pt x="4220728" y="2852551"/>
                </a:moveTo>
                <a:lnTo>
                  <a:pt x="4220728" y="4122241"/>
                </a:lnTo>
                <a:lnTo>
                  <a:pt x="4736046" y="4122241"/>
                </a:lnTo>
                <a:cubicBezTo>
                  <a:pt x="4917740" y="4122241"/>
                  <a:pt x="5065483" y="4062865"/>
                  <a:pt x="5179274" y="3944113"/>
                </a:cubicBezTo>
                <a:cubicBezTo>
                  <a:pt x="5293067" y="3825360"/>
                  <a:pt x="5349961" y="3671106"/>
                  <a:pt x="5349961" y="3481350"/>
                </a:cubicBezTo>
                <a:cubicBezTo>
                  <a:pt x="5349961" y="3315159"/>
                  <a:pt x="5296942" y="3168811"/>
                  <a:pt x="5190901" y="3042307"/>
                </a:cubicBezTo>
                <a:cubicBezTo>
                  <a:pt x="5084862" y="2915803"/>
                  <a:pt x="4925182" y="2852551"/>
                  <a:pt x="4711861" y="2852551"/>
                </a:cubicBezTo>
                <a:close/>
                <a:moveTo>
                  <a:pt x="3106303" y="2852551"/>
                </a:moveTo>
                <a:lnTo>
                  <a:pt x="3106303" y="4122241"/>
                </a:lnTo>
                <a:lnTo>
                  <a:pt x="4061594" y="4122241"/>
                </a:lnTo>
                <a:lnTo>
                  <a:pt x="4061594" y="3819004"/>
                </a:lnTo>
                <a:lnTo>
                  <a:pt x="3488605" y="3819004"/>
                </a:lnTo>
                <a:lnTo>
                  <a:pt x="3488605" y="3611575"/>
                </a:lnTo>
                <a:lnTo>
                  <a:pt x="3951833" y="3611575"/>
                </a:lnTo>
                <a:lnTo>
                  <a:pt x="3951833" y="3329731"/>
                </a:lnTo>
                <a:lnTo>
                  <a:pt x="3488605" y="3329731"/>
                </a:lnTo>
                <a:lnTo>
                  <a:pt x="3488605" y="3145557"/>
                </a:lnTo>
                <a:lnTo>
                  <a:pt x="4061594" y="3145557"/>
                </a:lnTo>
                <a:lnTo>
                  <a:pt x="4061594" y="2852551"/>
                </a:lnTo>
                <a:close/>
                <a:moveTo>
                  <a:pt x="1791853" y="2852551"/>
                </a:moveTo>
                <a:lnTo>
                  <a:pt x="1791853" y="4122241"/>
                </a:lnTo>
                <a:lnTo>
                  <a:pt x="2181597" y="4122241"/>
                </a:lnTo>
                <a:lnTo>
                  <a:pt x="2181597" y="3636689"/>
                </a:lnTo>
                <a:lnTo>
                  <a:pt x="2304497" y="3636689"/>
                </a:lnTo>
                <a:lnTo>
                  <a:pt x="2489950" y="4122241"/>
                </a:lnTo>
                <a:lnTo>
                  <a:pt x="2922017" y="4122241"/>
                </a:lnTo>
                <a:lnTo>
                  <a:pt x="2692263" y="3568787"/>
                </a:lnTo>
                <a:cubicBezTo>
                  <a:pt x="2782800" y="3525999"/>
                  <a:pt x="2842952" y="3476544"/>
                  <a:pt x="2872718" y="3420424"/>
                </a:cubicBezTo>
                <a:cubicBezTo>
                  <a:pt x="2902483" y="3364303"/>
                  <a:pt x="2917366" y="3299656"/>
                  <a:pt x="2917366" y="3226482"/>
                </a:cubicBezTo>
                <a:cubicBezTo>
                  <a:pt x="2917366" y="3114241"/>
                  <a:pt x="2876904" y="3023859"/>
                  <a:pt x="2795978" y="2955336"/>
                </a:cubicBezTo>
                <a:cubicBezTo>
                  <a:pt x="2715053" y="2886813"/>
                  <a:pt x="2601416" y="2852551"/>
                  <a:pt x="2455069" y="2852551"/>
                </a:cubicBezTo>
                <a:close/>
                <a:moveTo>
                  <a:pt x="9873220" y="2833018"/>
                </a:moveTo>
                <a:cubicBezTo>
                  <a:pt x="9702687" y="2833018"/>
                  <a:pt x="9571998" y="2872717"/>
                  <a:pt x="9481151" y="2952117"/>
                </a:cubicBezTo>
                <a:cubicBezTo>
                  <a:pt x="9390304" y="3031516"/>
                  <a:pt x="9344880" y="3131071"/>
                  <a:pt x="9344880" y="3250783"/>
                </a:cubicBezTo>
                <a:cubicBezTo>
                  <a:pt x="9344880" y="3343829"/>
                  <a:pt x="9376496" y="3424779"/>
                  <a:pt x="9439729" y="3493631"/>
                </a:cubicBezTo>
                <a:cubicBezTo>
                  <a:pt x="9502961" y="3562484"/>
                  <a:pt x="9645903" y="3618246"/>
                  <a:pt x="9868555" y="3660918"/>
                </a:cubicBezTo>
                <a:cubicBezTo>
                  <a:pt x="9926855" y="3672671"/>
                  <a:pt x="9967322" y="3686144"/>
                  <a:pt x="9989957" y="3701337"/>
                </a:cubicBezTo>
                <a:cubicBezTo>
                  <a:pt x="10012592" y="3716529"/>
                  <a:pt x="10023908" y="3737769"/>
                  <a:pt x="10023908" y="3765054"/>
                </a:cubicBezTo>
                <a:cubicBezTo>
                  <a:pt x="10023908" y="3817144"/>
                  <a:pt x="9974920" y="3843188"/>
                  <a:pt x="9876941" y="3843188"/>
                </a:cubicBezTo>
                <a:cubicBezTo>
                  <a:pt x="9751057" y="3843188"/>
                  <a:pt x="9672922" y="3792029"/>
                  <a:pt x="9642536" y="3689709"/>
                </a:cubicBezTo>
                <a:lnTo>
                  <a:pt x="9280698" y="3754822"/>
                </a:lnTo>
                <a:cubicBezTo>
                  <a:pt x="9353252" y="4012790"/>
                  <a:pt x="9544248" y="4141775"/>
                  <a:pt x="9853686" y="4141775"/>
                </a:cubicBezTo>
                <a:cubicBezTo>
                  <a:pt x="10022978" y="4141775"/>
                  <a:pt x="10159714" y="4101906"/>
                  <a:pt x="10263894" y="4022167"/>
                </a:cubicBezTo>
                <a:cubicBezTo>
                  <a:pt x="10368074" y="3942429"/>
                  <a:pt x="10420163" y="3838334"/>
                  <a:pt x="10420163" y="3709883"/>
                </a:cubicBezTo>
                <a:cubicBezTo>
                  <a:pt x="10420163" y="3628589"/>
                  <a:pt x="10398786" y="3558002"/>
                  <a:pt x="10356032" y="3498122"/>
                </a:cubicBezTo>
                <a:cubicBezTo>
                  <a:pt x="10313278" y="3438242"/>
                  <a:pt x="10259957" y="3395944"/>
                  <a:pt x="10196071" y="3371226"/>
                </a:cubicBezTo>
                <a:cubicBezTo>
                  <a:pt x="10132184" y="3346509"/>
                  <a:pt x="10024262" y="3318085"/>
                  <a:pt x="9872304" y="3285955"/>
                </a:cubicBezTo>
                <a:cubicBezTo>
                  <a:pt x="9817104" y="3274212"/>
                  <a:pt x="9779892" y="3261829"/>
                  <a:pt x="9760669" y="3248806"/>
                </a:cubicBezTo>
                <a:cubicBezTo>
                  <a:pt x="9741445" y="3235784"/>
                  <a:pt x="9731833" y="3217490"/>
                  <a:pt x="9731833" y="3193926"/>
                </a:cubicBezTo>
                <a:cubicBezTo>
                  <a:pt x="9731833" y="3141216"/>
                  <a:pt x="9774311" y="3114861"/>
                  <a:pt x="9859267" y="3114861"/>
                </a:cubicBezTo>
                <a:cubicBezTo>
                  <a:pt x="9961587" y="3114861"/>
                  <a:pt x="10029490" y="3157339"/>
                  <a:pt x="10062976" y="3242295"/>
                </a:cubicBezTo>
                <a:lnTo>
                  <a:pt x="10385747" y="3144627"/>
                </a:lnTo>
                <a:cubicBezTo>
                  <a:pt x="10302651" y="2936887"/>
                  <a:pt x="10131809" y="2833018"/>
                  <a:pt x="9873220" y="2833018"/>
                </a:cubicBezTo>
                <a:close/>
                <a:moveTo>
                  <a:pt x="1106090" y="2833018"/>
                </a:moveTo>
                <a:cubicBezTo>
                  <a:pt x="926257" y="2833018"/>
                  <a:pt x="786110" y="2894099"/>
                  <a:pt x="685651" y="3016262"/>
                </a:cubicBezTo>
                <a:cubicBezTo>
                  <a:pt x="585192" y="3138425"/>
                  <a:pt x="534963" y="3299036"/>
                  <a:pt x="534963" y="3498093"/>
                </a:cubicBezTo>
                <a:cubicBezTo>
                  <a:pt x="534963" y="3699011"/>
                  <a:pt x="587983" y="3856521"/>
                  <a:pt x="694023" y="3970623"/>
                </a:cubicBezTo>
                <a:cubicBezTo>
                  <a:pt x="800063" y="4084724"/>
                  <a:pt x="939279" y="4141775"/>
                  <a:pt x="1111671" y="4141775"/>
                </a:cubicBezTo>
                <a:cubicBezTo>
                  <a:pt x="1254919" y="4141775"/>
                  <a:pt x="1375686" y="4100227"/>
                  <a:pt x="1473975" y="4017131"/>
                </a:cubicBezTo>
                <a:cubicBezTo>
                  <a:pt x="1572264" y="3934036"/>
                  <a:pt x="1629780" y="3814663"/>
                  <a:pt x="1646523" y="3659014"/>
                </a:cubicBezTo>
                <a:lnTo>
                  <a:pt x="1290265" y="3637620"/>
                </a:lnTo>
                <a:cubicBezTo>
                  <a:pt x="1277863" y="3777766"/>
                  <a:pt x="1220192" y="3847839"/>
                  <a:pt x="1117253" y="3847839"/>
                </a:cubicBezTo>
                <a:cubicBezTo>
                  <a:pt x="1059582" y="3847839"/>
                  <a:pt x="1014778" y="3823035"/>
                  <a:pt x="982842" y="3773425"/>
                </a:cubicBezTo>
                <a:cubicBezTo>
                  <a:pt x="950906" y="3723816"/>
                  <a:pt x="934938" y="3629868"/>
                  <a:pt x="934938" y="3491582"/>
                </a:cubicBezTo>
                <a:cubicBezTo>
                  <a:pt x="934938" y="3244775"/>
                  <a:pt x="996330" y="3121372"/>
                  <a:pt x="1119113" y="3121372"/>
                </a:cubicBezTo>
                <a:cubicBezTo>
                  <a:pt x="1163141" y="3121372"/>
                  <a:pt x="1201434" y="3140286"/>
                  <a:pt x="1233990" y="3178113"/>
                </a:cubicBezTo>
                <a:cubicBezTo>
                  <a:pt x="1266546" y="3215940"/>
                  <a:pt x="1282824" y="3277332"/>
                  <a:pt x="1282824" y="3362288"/>
                </a:cubicBezTo>
                <a:lnTo>
                  <a:pt x="1646523" y="3342754"/>
                </a:lnTo>
                <a:cubicBezTo>
                  <a:pt x="1634740" y="3188965"/>
                  <a:pt x="1583736" y="3065561"/>
                  <a:pt x="1493509" y="2972544"/>
                </a:cubicBezTo>
                <a:cubicBezTo>
                  <a:pt x="1403282" y="2879526"/>
                  <a:pt x="1274142" y="2833018"/>
                  <a:pt x="1106090" y="2833018"/>
                </a:cubicBezTo>
                <a:close/>
                <a:moveTo>
                  <a:pt x="0" y="0"/>
                </a:moveTo>
                <a:lnTo>
                  <a:pt x="12192000" y="0"/>
                </a:lnTo>
                <a:lnTo>
                  <a:pt x="12192000" y="6858000"/>
                </a:lnTo>
                <a:lnTo>
                  <a:pt x="0" y="6858000"/>
                </a:lnTo>
                <a:close/>
              </a:path>
            </a:pathLst>
          </a:custGeom>
          <a:solidFill>
            <a:schemeClr val="tx1"/>
          </a:solidFill>
          <a:ln>
            <a:noFill/>
          </a:ln>
          <a:effectLst>
            <a:outerShdw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77185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C180-7CF8-D110-5B40-E5A4172B4DC8}"/>
              </a:ext>
            </a:extLst>
          </p:cNvPr>
          <p:cNvSpPr>
            <a:spLocks noGrp="1"/>
          </p:cNvSpPr>
          <p:nvPr>
            <p:ph type="title"/>
          </p:nvPr>
        </p:nvSpPr>
        <p:spPr/>
        <p:txBody>
          <a:bodyPr/>
          <a:lstStyle/>
          <a:p>
            <a:r>
              <a:rPr lang="en-BE" dirty="0"/>
              <a:t>TEAM</a:t>
            </a:r>
          </a:p>
        </p:txBody>
      </p:sp>
      <p:sp>
        <p:nvSpPr>
          <p:cNvPr id="3" name="Text Placeholder 2">
            <a:extLst>
              <a:ext uri="{FF2B5EF4-FFF2-40B4-BE49-F238E27FC236}">
                <a16:creationId xmlns:a16="http://schemas.microsoft.com/office/drawing/2014/main" id="{54725FF1-B643-D871-82BA-93788B7F4F5B}"/>
              </a:ext>
            </a:extLst>
          </p:cNvPr>
          <p:cNvSpPr>
            <a:spLocks noGrp="1"/>
          </p:cNvSpPr>
          <p:nvPr>
            <p:ph type="body" sz="quarter" idx="10"/>
          </p:nvPr>
        </p:nvSpPr>
        <p:spPr/>
        <p:txBody>
          <a:bodyPr/>
          <a:lstStyle/>
          <a:p>
            <a:r>
              <a:rPr lang="en-US" dirty="0"/>
              <a:t>GROUP 6</a:t>
            </a:r>
            <a:endParaRPr lang="en-BE" dirty="0"/>
          </a:p>
        </p:txBody>
      </p:sp>
      <p:sp>
        <p:nvSpPr>
          <p:cNvPr id="4" name="Oval 3">
            <a:extLst>
              <a:ext uri="{FF2B5EF4-FFF2-40B4-BE49-F238E27FC236}">
                <a16:creationId xmlns:a16="http://schemas.microsoft.com/office/drawing/2014/main" id="{9F8CBDFD-D8B5-FC78-AF61-CBF5490243A8}"/>
              </a:ext>
            </a:extLst>
          </p:cNvPr>
          <p:cNvSpPr/>
          <p:nvPr/>
        </p:nvSpPr>
        <p:spPr>
          <a:xfrm>
            <a:off x="1868404" y="2342959"/>
            <a:ext cx="1868573" cy="186857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Oval 4">
            <a:extLst>
              <a:ext uri="{FF2B5EF4-FFF2-40B4-BE49-F238E27FC236}">
                <a16:creationId xmlns:a16="http://schemas.microsoft.com/office/drawing/2014/main" id="{1221F0C7-2FE2-777A-DD18-B6E30C8F9020}"/>
              </a:ext>
            </a:extLst>
          </p:cNvPr>
          <p:cNvSpPr/>
          <p:nvPr/>
        </p:nvSpPr>
        <p:spPr>
          <a:xfrm>
            <a:off x="4063944" y="2342959"/>
            <a:ext cx="1868573" cy="186857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Oval 8">
            <a:extLst>
              <a:ext uri="{FF2B5EF4-FFF2-40B4-BE49-F238E27FC236}">
                <a16:creationId xmlns:a16="http://schemas.microsoft.com/office/drawing/2014/main" id="{0F4D027C-9ABC-A932-0502-FE35CFE277CD}"/>
              </a:ext>
            </a:extLst>
          </p:cNvPr>
          <p:cNvSpPr/>
          <p:nvPr/>
        </p:nvSpPr>
        <p:spPr>
          <a:xfrm>
            <a:off x="6259483" y="2342959"/>
            <a:ext cx="1868573" cy="186857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BFFEFF31-EA75-B036-D149-EE0A20F9C12A}"/>
              </a:ext>
            </a:extLst>
          </p:cNvPr>
          <p:cNvSpPr txBox="1"/>
          <p:nvPr/>
        </p:nvSpPr>
        <p:spPr>
          <a:xfrm>
            <a:off x="1868404" y="4550792"/>
            <a:ext cx="1868573" cy="253916"/>
          </a:xfrm>
          <a:prstGeom prst="rect">
            <a:avLst/>
          </a:prstGeom>
          <a:noFill/>
        </p:spPr>
        <p:txBody>
          <a:bodyPr wrap="square">
            <a:spAutoFit/>
          </a:bodyPr>
          <a:lstStyle/>
          <a:p>
            <a:pPr algn="ctr"/>
            <a:r>
              <a:rPr lang="en-GB" sz="1050" b="1" dirty="0">
                <a:solidFill>
                  <a:schemeClr val="accent1"/>
                </a:solidFill>
                <a:latin typeface="Avenir Next" panose="020B0503020202020204" pitchFamily="34" charset="0"/>
              </a:rPr>
              <a:t>ABHIRAM MANNAM</a:t>
            </a:r>
            <a:endParaRPr lang="en-BE" sz="1050" dirty="0">
              <a:solidFill>
                <a:schemeClr val="bg1"/>
              </a:solidFill>
              <a:latin typeface="Avenir Next Ultra Light" panose="020B0203020202020204" pitchFamily="34" charset="77"/>
            </a:endParaRPr>
          </a:p>
        </p:txBody>
      </p:sp>
      <p:sp>
        <p:nvSpPr>
          <p:cNvPr id="11" name="TextBox 10">
            <a:extLst>
              <a:ext uri="{FF2B5EF4-FFF2-40B4-BE49-F238E27FC236}">
                <a16:creationId xmlns:a16="http://schemas.microsoft.com/office/drawing/2014/main" id="{51910BA1-6442-91A0-B091-2673DC1E01D5}"/>
              </a:ext>
            </a:extLst>
          </p:cNvPr>
          <p:cNvSpPr txBox="1"/>
          <p:nvPr/>
        </p:nvSpPr>
        <p:spPr>
          <a:xfrm>
            <a:off x="4063944" y="4550792"/>
            <a:ext cx="1868573" cy="253916"/>
          </a:xfrm>
          <a:prstGeom prst="rect">
            <a:avLst/>
          </a:prstGeom>
          <a:noFill/>
        </p:spPr>
        <p:txBody>
          <a:bodyPr wrap="square">
            <a:spAutoFit/>
          </a:bodyPr>
          <a:lstStyle/>
          <a:p>
            <a:pPr algn="ctr"/>
            <a:r>
              <a:rPr lang="en-GB" sz="1050" b="1" dirty="0">
                <a:solidFill>
                  <a:schemeClr val="accent1"/>
                </a:solidFill>
                <a:effectLst/>
                <a:latin typeface="Avenir Next" panose="020B0503020202020204" pitchFamily="34" charset="0"/>
              </a:rPr>
              <a:t>NEIL SAMUEL PULUKURI</a:t>
            </a:r>
            <a:endParaRPr lang="en-BE" sz="1050" dirty="0">
              <a:solidFill>
                <a:schemeClr val="bg1"/>
              </a:solidFill>
              <a:latin typeface="Avenir Next Ultra Light" panose="020B0203020202020204" pitchFamily="34" charset="77"/>
            </a:endParaRPr>
          </a:p>
        </p:txBody>
      </p:sp>
      <p:sp>
        <p:nvSpPr>
          <p:cNvPr id="12" name="TextBox 11">
            <a:extLst>
              <a:ext uri="{FF2B5EF4-FFF2-40B4-BE49-F238E27FC236}">
                <a16:creationId xmlns:a16="http://schemas.microsoft.com/office/drawing/2014/main" id="{7375BFB2-737B-799D-B65F-1A4FDF584832}"/>
              </a:ext>
            </a:extLst>
          </p:cNvPr>
          <p:cNvSpPr txBox="1"/>
          <p:nvPr/>
        </p:nvSpPr>
        <p:spPr>
          <a:xfrm>
            <a:off x="6259483" y="4550792"/>
            <a:ext cx="1868573" cy="253916"/>
          </a:xfrm>
          <a:prstGeom prst="rect">
            <a:avLst/>
          </a:prstGeom>
          <a:noFill/>
        </p:spPr>
        <p:txBody>
          <a:bodyPr wrap="square">
            <a:spAutoFit/>
          </a:bodyPr>
          <a:lstStyle/>
          <a:p>
            <a:pPr algn="ctr"/>
            <a:r>
              <a:rPr lang="en-GB" sz="1050" b="1" dirty="0">
                <a:solidFill>
                  <a:schemeClr val="accent1"/>
                </a:solidFill>
                <a:latin typeface="Avenir Next" panose="020B0503020202020204" pitchFamily="34" charset="0"/>
              </a:rPr>
              <a:t>JOSHUA HAWLEY</a:t>
            </a:r>
            <a:endParaRPr lang="en-BE" sz="1050" dirty="0">
              <a:solidFill>
                <a:schemeClr val="bg1"/>
              </a:solidFill>
              <a:latin typeface="Avenir Next Ultra Light" panose="020B0203020202020204" pitchFamily="34" charset="77"/>
            </a:endParaRPr>
          </a:p>
        </p:txBody>
      </p:sp>
      <p:sp>
        <p:nvSpPr>
          <p:cNvPr id="6" name="Oval 5">
            <a:extLst>
              <a:ext uri="{FF2B5EF4-FFF2-40B4-BE49-F238E27FC236}">
                <a16:creationId xmlns:a16="http://schemas.microsoft.com/office/drawing/2014/main" id="{5D9FCAA2-51EB-DF8D-DC06-31D5308C463E}"/>
              </a:ext>
            </a:extLst>
          </p:cNvPr>
          <p:cNvSpPr/>
          <p:nvPr/>
        </p:nvSpPr>
        <p:spPr>
          <a:xfrm>
            <a:off x="8455023" y="2342959"/>
            <a:ext cx="1868573" cy="186857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TextBox 6">
            <a:extLst>
              <a:ext uri="{FF2B5EF4-FFF2-40B4-BE49-F238E27FC236}">
                <a16:creationId xmlns:a16="http://schemas.microsoft.com/office/drawing/2014/main" id="{66788561-AD5A-69B1-682E-AC48EECC7552}"/>
              </a:ext>
            </a:extLst>
          </p:cNvPr>
          <p:cNvSpPr txBox="1"/>
          <p:nvPr/>
        </p:nvSpPr>
        <p:spPr>
          <a:xfrm>
            <a:off x="8455023" y="4550792"/>
            <a:ext cx="1868573" cy="253916"/>
          </a:xfrm>
          <a:prstGeom prst="rect">
            <a:avLst/>
          </a:prstGeom>
          <a:noFill/>
        </p:spPr>
        <p:txBody>
          <a:bodyPr wrap="square">
            <a:spAutoFit/>
          </a:bodyPr>
          <a:lstStyle/>
          <a:p>
            <a:pPr algn="ctr"/>
            <a:r>
              <a:rPr lang="en-GB" sz="1050" b="1" dirty="0">
                <a:solidFill>
                  <a:schemeClr val="accent1"/>
                </a:solidFill>
                <a:latin typeface="Avenir Next" panose="020B0503020202020204" pitchFamily="34" charset="0"/>
              </a:rPr>
              <a:t>KUSHAL RAM TAYI</a:t>
            </a:r>
            <a:endParaRPr lang="en-BE" sz="1050" dirty="0">
              <a:solidFill>
                <a:schemeClr val="bg1"/>
              </a:solidFill>
              <a:latin typeface="Avenir Next Ultra Light" panose="020B0203020202020204" pitchFamily="34" charset="77"/>
            </a:endParaRPr>
          </a:p>
        </p:txBody>
      </p:sp>
      <p:pic>
        <p:nvPicPr>
          <p:cNvPr id="15" name="Graphic 14" descr="Male profile outline">
            <a:extLst>
              <a:ext uri="{FF2B5EF4-FFF2-40B4-BE49-F238E27FC236}">
                <a16:creationId xmlns:a16="http://schemas.microsoft.com/office/drawing/2014/main" id="{5C897364-173D-6A02-7E3D-5B76224039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28849" y="2812325"/>
            <a:ext cx="929842" cy="929842"/>
          </a:xfrm>
          <a:prstGeom prst="rect">
            <a:avLst/>
          </a:prstGeom>
        </p:spPr>
      </p:pic>
      <p:pic>
        <p:nvPicPr>
          <p:cNvPr id="16" name="Graphic 15" descr="Male profile outline">
            <a:extLst>
              <a:ext uri="{FF2B5EF4-FFF2-40B4-BE49-F238E27FC236}">
                <a16:creationId xmlns:a16="http://schemas.microsoft.com/office/drawing/2014/main" id="{2B191472-B172-D2F1-F5D2-C380842EC4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37770" y="2812325"/>
            <a:ext cx="929842" cy="929842"/>
          </a:xfrm>
          <a:prstGeom prst="rect">
            <a:avLst/>
          </a:prstGeom>
        </p:spPr>
      </p:pic>
      <p:pic>
        <p:nvPicPr>
          <p:cNvPr id="8" name="Graphic 7" descr="Male profile outline">
            <a:extLst>
              <a:ext uri="{FF2B5EF4-FFF2-40B4-BE49-F238E27FC236}">
                <a16:creationId xmlns:a16="http://schemas.microsoft.com/office/drawing/2014/main" id="{93F37D2F-0ADA-6950-4D51-4E861D06A7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24388" y="2812325"/>
            <a:ext cx="929842" cy="929842"/>
          </a:xfrm>
          <a:prstGeom prst="rect">
            <a:avLst/>
          </a:prstGeom>
        </p:spPr>
      </p:pic>
      <p:pic>
        <p:nvPicPr>
          <p:cNvPr id="14" name="Graphic 13" descr="Male profile outline">
            <a:extLst>
              <a:ext uri="{FF2B5EF4-FFF2-40B4-BE49-F238E27FC236}">
                <a16:creationId xmlns:a16="http://schemas.microsoft.com/office/drawing/2014/main" id="{1CD634EE-12A8-E5AC-FF82-C231B8DC02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3309" y="2812325"/>
            <a:ext cx="929842" cy="929842"/>
          </a:xfrm>
          <a:prstGeom prst="rect">
            <a:avLst/>
          </a:prstGeom>
        </p:spPr>
      </p:pic>
    </p:spTree>
    <p:extLst>
      <p:ext uri="{BB962C8B-B14F-4D97-AF65-F5344CB8AC3E}">
        <p14:creationId xmlns:p14="http://schemas.microsoft.com/office/powerpoint/2010/main" val="7177595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F410C10-D936-AB73-AE25-2438776C1C69}"/>
              </a:ext>
            </a:extLst>
          </p:cNvPr>
          <p:cNvSpPr>
            <a:spLocks noGrp="1"/>
          </p:cNvSpPr>
          <p:nvPr>
            <p:ph type="title"/>
          </p:nvPr>
        </p:nvSpPr>
        <p:spPr/>
        <p:txBody>
          <a:bodyPr/>
          <a:lstStyle/>
          <a:p>
            <a:r>
              <a:rPr lang="en-US" dirty="0"/>
              <a:t>THE PROBLEM</a:t>
            </a:r>
            <a:endParaRPr lang="en-BE" dirty="0"/>
          </a:p>
        </p:txBody>
      </p:sp>
      <p:grpSp>
        <p:nvGrpSpPr>
          <p:cNvPr id="9" name="Group 8">
            <a:extLst>
              <a:ext uri="{FF2B5EF4-FFF2-40B4-BE49-F238E27FC236}">
                <a16:creationId xmlns:a16="http://schemas.microsoft.com/office/drawing/2014/main" id="{27CD050D-C0CE-BD4A-E8F1-E94E6B6E2DB6}"/>
              </a:ext>
            </a:extLst>
          </p:cNvPr>
          <p:cNvGrpSpPr/>
          <p:nvPr/>
        </p:nvGrpSpPr>
        <p:grpSpPr>
          <a:xfrm>
            <a:off x="2031333" y="2184871"/>
            <a:ext cx="1989220" cy="2668139"/>
            <a:chOff x="2031333" y="2184871"/>
            <a:chExt cx="1989220" cy="2668139"/>
          </a:xfrm>
        </p:grpSpPr>
        <p:sp>
          <p:nvSpPr>
            <p:cNvPr id="3" name="Off-page Connector 2">
              <a:extLst>
                <a:ext uri="{FF2B5EF4-FFF2-40B4-BE49-F238E27FC236}">
                  <a16:creationId xmlns:a16="http://schemas.microsoft.com/office/drawing/2014/main" id="{5BC19389-D54C-A42E-AC41-D5C5F596DE12}"/>
                </a:ext>
              </a:extLst>
            </p:cNvPr>
            <p:cNvSpPr/>
            <p:nvPr/>
          </p:nvSpPr>
          <p:spPr>
            <a:xfrm>
              <a:off x="2117558" y="2184871"/>
              <a:ext cx="1816769" cy="1609364"/>
            </a:xfrm>
            <a:prstGeom prst="flowChartOffpage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2" name="TextBox 1">
              <a:extLst>
                <a:ext uri="{FF2B5EF4-FFF2-40B4-BE49-F238E27FC236}">
                  <a16:creationId xmlns:a16="http://schemas.microsoft.com/office/drawing/2014/main" id="{53DF37E1-794A-A120-7BE0-F0FA6692BBAB}"/>
                </a:ext>
              </a:extLst>
            </p:cNvPr>
            <p:cNvSpPr txBox="1"/>
            <p:nvPr/>
          </p:nvSpPr>
          <p:spPr>
            <a:xfrm>
              <a:off x="2031333" y="4586975"/>
              <a:ext cx="1989220" cy="266035"/>
            </a:xfrm>
            <a:prstGeom prst="rect">
              <a:avLst/>
            </a:prstGeom>
            <a:noFill/>
          </p:spPr>
          <p:txBody>
            <a:bodyPr wrap="square">
              <a:spAutoFit/>
            </a:bodyPr>
            <a:lstStyle/>
            <a:p>
              <a:pPr marL="0" marR="0" lvl="0" indent="0" algn="ctr" rtl="0">
                <a:lnSpc>
                  <a:spcPct val="110000"/>
                </a:lnSpc>
                <a:spcBef>
                  <a:spcPts val="0"/>
                </a:spcBef>
                <a:spcAft>
                  <a:spcPts val="0"/>
                </a:spcAft>
                <a:buClr>
                  <a:schemeClr val="dk2"/>
                </a:buClr>
                <a:buSzPts val="1800"/>
                <a:buFont typeface="IBM Plex Sans Light"/>
                <a:buNone/>
              </a:pPr>
              <a:r>
                <a:rPr lang="en-GB" sz="1050" dirty="0">
                  <a:solidFill>
                    <a:schemeClr val="bg1"/>
                  </a:solidFill>
                  <a:effectLst/>
                  <a:latin typeface="Avenir Next Ultra Light" panose="020B0203020202020204" pitchFamily="34" charset="77"/>
                </a:rPr>
                <a:t>THE CLIENT</a:t>
              </a:r>
              <a:endParaRPr lang="en-GB" sz="1050" dirty="0">
                <a:solidFill>
                  <a:schemeClr val="bg1"/>
                </a:solidFill>
                <a:latin typeface="Avenir Next Ultra Light" panose="020B0203020202020204" pitchFamily="34" charset="77"/>
              </a:endParaRPr>
            </a:p>
          </p:txBody>
        </p:sp>
        <p:sp>
          <p:nvSpPr>
            <p:cNvPr id="5" name="TextBox 4">
              <a:extLst>
                <a:ext uri="{FF2B5EF4-FFF2-40B4-BE49-F238E27FC236}">
                  <a16:creationId xmlns:a16="http://schemas.microsoft.com/office/drawing/2014/main" id="{B47E11F2-EFD6-74CD-781B-8E698E9F0668}"/>
                </a:ext>
              </a:extLst>
            </p:cNvPr>
            <p:cNvSpPr txBox="1"/>
            <p:nvPr/>
          </p:nvSpPr>
          <p:spPr>
            <a:xfrm>
              <a:off x="2323099" y="4134496"/>
              <a:ext cx="1405688" cy="307777"/>
            </a:xfrm>
            <a:prstGeom prst="rect">
              <a:avLst/>
            </a:prstGeom>
            <a:noFill/>
          </p:spPr>
          <p:txBody>
            <a:bodyPr wrap="square" rtlCol="0">
              <a:spAutoFit/>
            </a:bodyPr>
            <a:lstStyle/>
            <a:p>
              <a:pPr algn="ctr"/>
              <a:r>
                <a:rPr lang="en-US" sz="1400" dirty="0">
                  <a:solidFill>
                    <a:schemeClr val="bg1"/>
                  </a:solidFill>
                  <a:latin typeface="Avenir Next" panose="020B0503020202020204" pitchFamily="34" charset="0"/>
                </a:rPr>
                <a:t>HOME CREDIT</a:t>
              </a:r>
              <a:endParaRPr lang="en-BE" sz="1400" dirty="0">
                <a:solidFill>
                  <a:schemeClr val="bg1"/>
                </a:solidFill>
                <a:latin typeface="Avenir Next" panose="020B0503020202020204" pitchFamily="34" charset="0"/>
              </a:endParaRPr>
            </a:p>
          </p:txBody>
        </p:sp>
        <p:pic>
          <p:nvPicPr>
            <p:cNvPr id="26" name="Graphic 25" descr="Bank outline">
              <a:extLst>
                <a:ext uri="{FF2B5EF4-FFF2-40B4-BE49-F238E27FC236}">
                  <a16:creationId xmlns:a16="http://schemas.microsoft.com/office/drawing/2014/main" id="{CF2679A5-BA32-F1B8-DBD6-5339F5C8D0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8743" y="2459742"/>
              <a:ext cx="914400" cy="914400"/>
            </a:xfrm>
            <a:prstGeom prst="rect">
              <a:avLst/>
            </a:prstGeom>
          </p:spPr>
        </p:pic>
      </p:grpSp>
      <p:grpSp>
        <p:nvGrpSpPr>
          <p:cNvPr id="17" name="Group 16">
            <a:extLst>
              <a:ext uri="{FF2B5EF4-FFF2-40B4-BE49-F238E27FC236}">
                <a16:creationId xmlns:a16="http://schemas.microsoft.com/office/drawing/2014/main" id="{4F42E043-EF48-388D-95E0-13BC2D7384DF}"/>
              </a:ext>
            </a:extLst>
          </p:cNvPr>
          <p:cNvGrpSpPr/>
          <p:nvPr/>
        </p:nvGrpSpPr>
        <p:grpSpPr>
          <a:xfrm>
            <a:off x="4076701" y="2184871"/>
            <a:ext cx="1989220" cy="2668139"/>
            <a:chOff x="4076701" y="2184871"/>
            <a:chExt cx="1989220" cy="2668139"/>
          </a:xfrm>
        </p:grpSpPr>
        <p:sp>
          <p:nvSpPr>
            <p:cNvPr id="4" name="Off-page Connector 3">
              <a:extLst>
                <a:ext uri="{FF2B5EF4-FFF2-40B4-BE49-F238E27FC236}">
                  <a16:creationId xmlns:a16="http://schemas.microsoft.com/office/drawing/2014/main" id="{83A65F36-D9D5-FBFA-4AE4-EB658CE1DC85}"/>
                </a:ext>
              </a:extLst>
            </p:cNvPr>
            <p:cNvSpPr/>
            <p:nvPr/>
          </p:nvSpPr>
          <p:spPr>
            <a:xfrm>
              <a:off x="4164931" y="2184871"/>
              <a:ext cx="1816769" cy="1609364"/>
            </a:xfrm>
            <a:prstGeom prst="flowChartOffpageConnector">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6" name="TextBox 5">
              <a:extLst>
                <a:ext uri="{FF2B5EF4-FFF2-40B4-BE49-F238E27FC236}">
                  <a16:creationId xmlns:a16="http://schemas.microsoft.com/office/drawing/2014/main" id="{B8691ACC-A392-99DE-F485-E2A09AB36706}"/>
                </a:ext>
              </a:extLst>
            </p:cNvPr>
            <p:cNvSpPr txBox="1"/>
            <p:nvPr/>
          </p:nvSpPr>
          <p:spPr>
            <a:xfrm>
              <a:off x="4076701" y="4586975"/>
              <a:ext cx="1989220" cy="266035"/>
            </a:xfrm>
            <a:prstGeom prst="rect">
              <a:avLst/>
            </a:prstGeom>
            <a:noFill/>
          </p:spPr>
          <p:txBody>
            <a:bodyPr wrap="square">
              <a:spAutoFit/>
            </a:bodyPr>
            <a:lstStyle/>
            <a:p>
              <a:pPr marL="0" marR="0" lvl="0" indent="0" algn="ctr" rtl="0">
                <a:lnSpc>
                  <a:spcPct val="110000"/>
                </a:lnSpc>
                <a:spcBef>
                  <a:spcPts val="0"/>
                </a:spcBef>
                <a:spcAft>
                  <a:spcPts val="0"/>
                </a:spcAft>
                <a:buClr>
                  <a:schemeClr val="dk2"/>
                </a:buClr>
                <a:buSzPts val="1800"/>
                <a:buFont typeface="IBM Plex Sans Light"/>
                <a:buNone/>
              </a:pPr>
              <a:r>
                <a:rPr lang="en-GB" sz="1050" dirty="0">
                  <a:solidFill>
                    <a:schemeClr val="bg1"/>
                  </a:solidFill>
                  <a:effectLst/>
                  <a:latin typeface="Avenir Next Ultra Light" panose="020B0203020202020204" pitchFamily="34" charset="77"/>
                </a:rPr>
                <a:t>THE CUSTOMERS</a:t>
              </a:r>
              <a:endParaRPr lang="en-GB" sz="1050" dirty="0">
                <a:solidFill>
                  <a:schemeClr val="bg1"/>
                </a:solidFill>
                <a:latin typeface="Avenir Next Ultra Light" panose="020B0203020202020204" pitchFamily="34" charset="77"/>
              </a:endParaRPr>
            </a:p>
          </p:txBody>
        </p:sp>
        <p:sp>
          <p:nvSpPr>
            <p:cNvPr id="10" name="TextBox 9">
              <a:extLst>
                <a:ext uri="{FF2B5EF4-FFF2-40B4-BE49-F238E27FC236}">
                  <a16:creationId xmlns:a16="http://schemas.microsoft.com/office/drawing/2014/main" id="{89E61C3D-4128-F71B-5CEB-6A0288AD6B9C}"/>
                </a:ext>
              </a:extLst>
            </p:cNvPr>
            <p:cNvSpPr txBox="1"/>
            <p:nvPr/>
          </p:nvSpPr>
          <p:spPr>
            <a:xfrm>
              <a:off x="4317833" y="4134496"/>
              <a:ext cx="1506955" cy="307777"/>
            </a:xfrm>
            <a:prstGeom prst="rect">
              <a:avLst/>
            </a:prstGeom>
            <a:noFill/>
          </p:spPr>
          <p:txBody>
            <a:bodyPr wrap="square" rtlCol="0">
              <a:spAutoFit/>
            </a:bodyPr>
            <a:lstStyle/>
            <a:p>
              <a:pPr algn="ctr"/>
              <a:r>
                <a:rPr lang="en-US" sz="1400" dirty="0">
                  <a:solidFill>
                    <a:schemeClr val="bg1"/>
                  </a:solidFill>
                  <a:latin typeface="Avenir Next" panose="020B0503020202020204" pitchFamily="34" charset="0"/>
                </a:rPr>
                <a:t>UNDERSERVED</a:t>
              </a:r>
              <a:endParaRPr lang="en-BE" sz="1400" dirty="0">
                <a:solidFill>
                  <a:schemeClr val="bg1"/>
                </a:solidFill>
                <a:latin typeface="Avenir Next" panose="020B0503020202020204" pitchFamily="34" charset="0"/>
              </a:endParaRPr>
            </a:p>
          </p:txBody>
        </p:sp>
        <p:pic>
          <p:nvPicPr>
            <p:cNvPr id="28" name="Graphic 27" descr="Gold bars outline">
              <a:extLst>
                <a:ext uri="{FF2B5EF4-FFF2-40B4-BE49-F238E27FC236}">
                  <a16:creationId xmlns:a16="http://schemas.microsoft.com/office/drawing/2014/main" id="{7C89EBB2-B486-2E73-EE39-69157DF534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6115" y="2459742"/>
              <a:ext cx="914400" cy="914400"/>
            </a:xfrm>
            <a:prstGeom prst="rect">
              <a:avLst/>
            </a:prstGeom>
          </p:spPr>
        </p:pic>
      </p:grpSp>
      <p:grpSp>
        <p:nvGrpSpPr>
          <p:cNvPr id="18" name="Group 17">
            <a:extLst>
              <a:ext uri="{FF2B5EF4-FFF2-40B4-BE49-F238E27FC236}">
                <a16:creationId xmlns:a16="http://schemas.microsoft.com/office/drawing/2014/main" id="{F1138476-DC4E-D7F0-45B9-089C2B81B47C}"/>
              </a:ext>
            </a:extLst>
          </p:cNvPr>
          <p:cNvGrpSpPr/>
          <p:nvPr/>
        </p:nvGrpSpPr>
        <p:grpSpPr>
          <a:xfrm>
            <a:off x="6126079" y="2184871"/>
            <a:ext cx="1989220" cy="2668139"/>
            <a:chOff x="6126079" y="2184871"/>
            <a:chExt cx="1989220" cy="2668139"/>
          </a:xfrm>
        </p:grpSpPr>
        <p:sp>
          <p:nvSpPr>
            <p:cNvPr id="7" name="Off-page Connector 6">
              <a:extLst>
                <a:ext uri="{FF2B5EF4-FFF2-40B4-BE49-F238E27FC236}">
                  <a16:creationId xmlns:a16="http://schemas.microsoft.com/office/drawing/2014/main" id="{988BFBF9-ACCB-8198-9033-74B1ABC7FEE5}"/>
                </a:ext>
              </a:extLst>
            </p:cNvPr>
            <p:cNvSpPr/>
            <p:nvPr/>
          </p:nvSpPr>
          <p:spPr>
            <a:xfrm>
              <a:off x="6212305" y="2184871"/>
              <a:ext cx="1816769" cy="1609364"/>
            </a:xfrm>
            <a:prstGeom prst="flowChartOffpageConnector">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1" name="TextBox 10">
              <a:extLst>
                <a:ext uri="{FF2B5EF4-FFF2-40B4-BE49-F238E27FC236}">
                  <a16:creationId xmlns:a16="http://schemas.microsoft.com/office/drawing/2014/main" id="{AACDF6F6-975D-48DF-4167-CCDEC76C09BC}"/>
                </a:ext>
              </a:extLst>
            </p:cNvPr>
            <p:cNvSpPr txBox="1"/>
            <p:nvPr/>
          </p:nvSpPr>
          <p:spPr>
            <a:xfrm>
              <a:off x="6126079" y="4586975"/>
              <a:ext cx="1989220" cy="266035"/>
            </a:xfrm>
            <a:prstGeom prst="rect">
              <a:avLst/>
            </a:prstGeom>
            <a:noFill/>
          </p:spPr>
          <p:txBody>
            <a:bodyPr wrap="square">
              <a:spAutoFit/>
            </a:bodyPr>
            <a:lstStyle/>
            <a:p>
              <a:pPr marL="0" marR="0" lvl="0" indent="0" algn="ctr" rtl="0">
                <a:lnSpc>
                  <a:spcPct val="110000"/>
                </a:lnSpc>
                <a:spcBef>
                  <a:spcPts val="0"/>
                </a:spcBef>
                <a:spcAft>
                  <a:spcPts val="0"/>
                </a:spcAft>
                <a:buClr>
                  <a:schemeClr val="dk2"/>
                </a:buClr>
                <a:buSzPts val="1800"/>
                <a:buFont typeface="IBM Plex Sans Light"/>
                <a:buNone/>
              </a:pPr>
              <a:r>
                <a:rPr lang="en-GB" sz="1050" dirty="0">
                  <a:solidFill>
                    <a:schemeClr val="bg1"/>
                  </a:solidFill>
                  <a:effectLst/>
                  <a:latin typeface="Avenir Next Ultra Light" panose="020B0203020202020204" pitchFamily="34" charset="77"/>
                </a:rPr>
                <a:t>PREDATORS</a:t>
              </a:r>
              <a:endParaRPr lang="en-GB" sz="1050" dirty="0">
                <a:solidFill>
                  <a:schemeClr val="bg1"/>
                </a:solidFill>
                <a:latin typeface="Avenir Next Ultra Light" panose="020B0203020202020204" pitchFamily="34" charset="77"/>
              </a:endParaRPr>
            </a:p>
          </p:txBody>
        </p:sp>
        <p:sp>
          <p:nvSpPr>
            <p:cNvPr id="12" name="TextBox 11">
              <a:extLst>
                <a:ext uri="{FF2B5EF4-FFF2-40B4-BE49-F238E27FC236}">
                  <a16:creationId xmlns:a16="http://schemas.microsoft.com/office/drawing/2014/main" id="{E7972351-F9C7-B0CF-22AC-E97EE0B9F0A0}"/>
                </a:ext>
              </a:extLst>
            </p:cNvPr>
            <p:cNvSpPr txBox="1"/>
            <p:nvPr/>
          </p:nvSpPr>
          <p:spPr>
            <a:xfrm>
              <a:off x="6315074" y="4134495"/>
              <a:ext cx="1611229" cy="307777"/>
            </a:xfrm>
            <a:prstGeom prst="rect">
              <a:avLst/>
            </a:prstGeom>
            <a:noFill/>
          </p:spPr>
          <p:txBody>
            <a:bodyPr wrap="square" rtlCol="0">
              <a:spAutoFit/>
            </a:bodyPr>
            <a:lstStyle/>
            <a:p>
              <a:pPr algn="ctr"/>
              <a:r>
                <a:rPr lang="en-US" sz="1400" dirty="0">
                  <a:solidFill>
                    <a:schemeClr val="bg1"/>
                  </a:solidFill>
                  <a:latin typeface="Avenir Next" panose="020B0503020202020204" pitchFamily="34" charset="0"/>
                </a:rPr>
                <a:t>SHADY LENDERS</a:t>
              </a:r>
              <a:endParaRPr lang="en-BE" sz="1400" dirty="0">
                <a:solidFill>
                  <a:schemeClr val="bg1"/>
                </a:solidFill>
                <a:latin typeface="Avenir Next" panose="020B0503020202020204" pitchFamily="34" charset="0"/>
              </a:endParaRPr>
            </a:p>
          </p:txBody>
        </p:sp>
        <p:pic>
          <p:nvPicPr>
            <p:cNvPr id="30" name="Graphic 29" descr="Money outline">
              <a:extLst>
                <a:ext uri="{FF2B5EF4-FFF2-40B4-BE49-F238E27FC236}">
                  <a16:creationId xmlns:a16="http://schemas.microsoft.com/office/drawing/2014/main" id="{5381E50E-B709-0F93-5F12-3A0D86457E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67772" y="2459742"/>
              <a:ext cx="914400" cy="914400"/>
            </a:xfrm>
            <a:prstGeom prst="rect">
              <a:avLst/>
            </a:prstGeom>
          </p:spPr>
        </p:pic>
      </p:grpSp>
      <p:grpSp>
        <p:nvGrpSpPr>
          <p:cNvPr id="19" name="Group 18">
            <a:extLst>
              <a:ext uri="{FF2B5EF4-FFF2-40B4-BE49-F238E27FC236}">
                <a16:creationId xmlns:a16="http://schemas.microsoft.com/office/drawing/2014/main" id="{D0E8D8B5-DAF1-B480-EBC9-3A4F907A8088}"/>
              </a:ext>
            </a:extLst>
          </p:cNvPr>
          <p:cNvGrpSpPr/>
          <p:nvPr/>
        </p:nvGrpSpPr>
        <p:grpSpPr>
          <a:xfrm>
            <a:off x="8171447" y="2184871"/>
            <a:ext cx="1989220" cy="2668139"/>
            <a:chOff x="8171447" y="2184871"/>
            <a:chExt cx="1989220" cy="2668139"/>
          </a:xfrm>
        </p:grpSpPr>
        <p:sp>
          <p:nvSpPr>
            <p:cNvPr id="8" name="Off-page Connector 7">
              <a:extLst>
                <a:ext uri="{FF2B5EF4-FFF2-40B4-BE49-F238E27FC236}">
                  <a16:creationId xmlns:a16="http://schemas.microsoft.com/office/drawing/2014/main" id="{67AA21C4-02C5-0232-9875-4FBD7506FF15}"/>
                </a:ext>
              </a:extLst>
            </p:cNvPr>
            <p:cNvSpPr/>
            <p:nvPr/>
          </p:nvSpPr>
          <p:spPr>
            <a:xfrm>
              <a:off x="8259678" y="2184871"/>
              <a:ext cx="1816769" cy="1609364"/>
            </a:xfrm>
            <a:prstGeom prst="flowChartOffpage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5" name="TextBox 14">
              <a:extLst>
                <a:ext uri="{FF2B5EF4-FFF2-40B4-BE49-F238E27FC236}">
                  <a16:creationId xmlns:a16="http://schemas.microsoft.com/office/drawing/2014/main" id="{BC498CB1-5E91-E011-C79C-AF64C1D49355}"/>
                </a:ext>
              </a:extLst>
            </p:cNvPr>
            <p:cNvSpPr txBox="1"/>
            <p:nvPr/>
          </p:nvSpPr>
          <p:spPr>
            <a:xfrm>
              <a:off x="8171447" y="4586975"/>
              <a:ext cx="1989220" cy="266035"/>
            </a:xfrm>
            <a:prstGeom prst="rect">
              <a:avLst/>
            </a:prstGeom>
            <a:noFill/>
          </p:spPr>
          <p:txBody>
            <a:bodyPr wrap="square">
              <a:spAutoFit/>
            </a:bodyPr>
            <a:lstStyle/>
            <a:p>
              <a:pPr marL="0" marR="0" lvl="0" indent="0" algn="ctr" rtl="0">
                <a:lnSpc>
                  <a:spcPct val="110000"/>
                </a:lnSpc>
                <a:spcBef>
                  <a:spcPts val="0"/>
                </a:spcBef>
                <a:spcAft>
                  <a:spcPts val="0"/>
                </a:spcAft>
                <a:buClr>
                  <a:schemeClr val="dk2"/>
                </a:buClr>
                <a:buSzPts val="1800"/>
                <a:buFont typeface="IBM Plex Sans Light"/>
                <a:buNone/>
              </a:pPr>
              <a:r>
                <a:rPr lang="en-GB" sz="1050" dirty="0">
                  <a:solidFill>
                    <a:schemeClr val="bg1"/>
                  </a:solidFill>
                  <a:effectLst/>
                  <a:latin typeface="Avenir Next Ultra Light" panose="020B0203020202020204" pitchFamily="34" charset="77"/>
                </a:rPr>
                <a:t>THE GOAL</a:t>
              </a:r>
              <a:endParaRPr lang="en-GB" sz="1050" dirty="0">
                <a:solidFill>
                  <a:schemeClr val="bg1"/>
                </a:solidFill>
                <a:latin typeface="Avenir Next Ultra Light" panose="020B0203020202020204" pitchFamily="34" charset="77"/>
              </a:endParaRPr>
            </a:p>
          </p:txBody>
        </p:sp>
        <p:sp>
          <p:nvSpPr>
            <p:cNvPr id="16" name="TextBox 15">
              <a:extLst>
                <a:ext uri="{FF2B5EF4-FFF2-40B4-BE49-F238E27FC236}">
                  <a16:creationId xmlns:a16="http://schemas.microsoft.com/office/drawing/2014/main" id="{903060E5-3805-A760-1575-48C727486AB6}"/>
                </a:ext>
              </a:extLst>
            </p:cNvPr>
            <p:cNvSpPr txBox="1"/>
            <p:nvPr/>
          </p:nvSpPr>
          <p:spPr>
            <a:xfrm>
              <a:off x="8259679" y="4134494"/>
              <a:ext cx="1816768" cy="307777"/>
            </a:xfrm>
            <a:prstGeom prst="rect">
              <a:avLst/>
            </a:prstGeom>
            <a:noFill/>
          </p:spPr>
          <p:txBody>
            <a:bodyPr wrap="square" rtlCol="0">
              <a:spAutoFit/>
            </a:bodyPr>
            <a:lstStyle/>
            <a:p>
              <a:pPr algn="ctr"/>
              <a:r>
                <a:rPr lang="en-US" sz="1400" dirty="0">
                  <a:solidFill>
                    <a:schemeClr val="bg1"/>
                  </a:solidFill>
                  <a:latin typeface="Avenir Next" panose="020B0503020202020204" pitchFamily="34" charset="0"/>
                </a:rPr>
                <a:t>SAFE BORROWING</a:t>
              </a:r>
              <a:endParaRPr lang="en-BE" sz="1400" dirty="0">
                <a:solidFill>
                  <a:schemeClr val="bg1"/>
                </a:solidFill>
                <a:latin typeface="Avenir Next" panose="020B0503020202020204" pitchFamily="34" charset="0"/>
              </a:endParaRPr>
            </a:p>
          </p:txBody>
        </p:sp>
        <p:pic>
          <p:nvPicPr>
            <p:cNvPr id="32" name="Graphic 31" descr="Coins outline">
              <a:extLst>
                <a:ext uri="{FF2B5EF4-FFF2-40B4-BE49-F238E27FC236}">
                  <a16:creationId xmlns:a16="http://schemas.microsoft.com/office/drawing/2014/main" id="{C03BF4BD-7540-3A0E-3D0A-0F11702980F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08857" y="2459742"/>
              <a:ext cx="914400" cy="914400"/>
            </a:xfrm>
            <a:prstGeom prst="rect">
              <a:avLst/>
            </a:prstGeom>
          </p:spPr>
        </p:pic>
      </p:grpSp>
    </p:spTree>
    <p:extLst>
      <p:ext uri="{BB962C8B-B14F-4D97-AF65-F5344CB8AC3E}">
        <p14:creationId xmlns:p14="http://schemas.microsoft.com/office/powerpoint/2010/main" val="28677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500" fill="hold"/>
                                        <p:tgtEl>
                                          <p:spTgt spid="9"/>
                                        </p:tgtEl>
                                        <p:attrNameLst>
                                          <p:attrName>ppt_x</p:attrName>
                                        </p:attrNameLst>
                                      </p:cBhvr>
                                      <p:tavLst>
                                        <p:tav tm="0">
                                          <p:val>
                                            <p:strVal val="0-#ppt_w/2"/>
                                          </p:val>
                                        </p:tav>
                                        <p:tav tm="100000">
                                          <p:val>
                                            <p:strVal val="#ppt_x"/>
                                          </p:val>
                                        </p:tav>
                                      </p:tavLst>
                                    </p:anim>
                                    <p:anim calcmode="lin" valueType="num">
                                      <p:cBhvr additive="base">
                                        <p:cTn id="8" dur="1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1500" fill="hold"/>
                                        <p:tgtEl>
                                          <p:spTgt spid="17"/>
                                        </p:tgtEl>
                                        <p:attrNameLst>
                                          <p:attrName>ppt_x</p:attrName>
                                        </p:attrNameLst>
                                      </p:cBhvr>
                                      <p:tavLst>
                                        <p:tav tm="0">
                                          <p:val>
                                            <p:strVal val="#ppt_x"/>
                                          </p:val>
                                        </p:tav>
                                        <p:tav tm="100000">
                                          <p:val>
                                            <p:strVal val="#ppt_x"/>
                                          </p:val>
                                        </p:tav>
                                      </p:tavLst>
                                    </p:anim>
                                    <p:anim calcmode="lin" valueType="num">
                                      <p:cBhvr additive="base">
                                        <p:cTn id="14" dur="1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accel="50000" decel="5000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1+#ppt_w/2"/>
                                          </p:val>
                                        </p:tav>
                                        <p:tav tm="100000">
                                          <p:val>
                                            <p:strVal val="#ppt_x"/>
                                          </p:val>
                                        </p:tav>
                                      </p:tavLst>
                                    </p:anim>
                                    <p:anim calcmode="lin" valueType="num">
                                      <p:cBhvr additive="base">
                                        <p:cTn id="20" dur="1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accel="50000" decel="5000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1500" fill="hold"/>
                                        <p:tgtEl>
                                          <p:spTgt spid="19"/>
                                        </p:tgtEl>
                                        <p:attrNameLst>
                                          <p:attrName>ppt_x</p:attrName>
                                        </p:attrNameLst>
                                      </p:cBhvr>
                                      <p:tavLst>
                                        <p:tav tm="0">
                                          <p:val>
                                            <p:strVal val="#ppt_x"/>
                                          </p:val>
                                        </p:tav>
                                        <p:tav tm="100000">
                                          <p:val>
                                            <p:strVal val="#ppt_x"/>
                                          </p:val>
                                        </p:tav>
                                      </p:tavLst>
                                    </p:anim>
                                    <p:anim calcmode="lin" valueType="num">
                                      <p:cBhvr additive="base">
                                        <p:cTn id="26" dur="1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6E3C130-F94A-D425-8EDE-7420D9AB91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2742" y="3831603"/>
            <a:ext cx="665571" cy="665571"/>
          </a:xfrm>
          <a:prstGeom prst="rect">
            <a:avLst/>
          </a:prstGeom>
        </p:spPr>
      </p:pic>
      <p:pic>
        <p:nvPicPr>
          <p:cNvPr id="5" name="Graphic 4">
            <a:extLst>
              <a:ext uri="{FF2B5EF4-FFF2-40B4-BE49-F238E27FC236}">
                <a16:creationId xmlns:a16="http://schemas.microsoft.com/office/drawing/2014/main" id="{D2F72C74-9E9F-B323-C83E-9081597BB0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417403" y="1911360"/>
            <a:ext cx="665571" cy="665571"/>
          </a:xfrm>
          <a:prstGeom prst="rect">
            <a:avLst/>
          </a:prstGeom>
        </p:spPr>
      </p:pic>
      <p:sp>
        <p:nvSpPr>
          <p:cNvPr id="6" name="TextBox 5">
            <a:extLst>
              <a:ext uri="{FF2B5EF4-FFF2-40B4-BE49-F238E27FC236}">
                <a16:creationId xmlns:a16="http://schemas.microsoft.com/office/drawing/2014/main" id="{A6275145-FD2E-52C0-DE30-15000C7B7397}"/>
              </a:ext>
            </a:extLst>
          </p:cNvPr>
          <p:cNvSpPr txBox="1"/>
          <p:nvPr/>
        </p:nvSpPr>
        <p:spPr>
          <a:xfrm>
            <a:off x="3309258" y="2244146"/>
            <a:ext cx="5573484" cy="1938992"/>
          </a:xfrm>
          <a:prstGeom prst="rect">
            <a:avLst/>
          </a:prstGeom>
          <a:noFill/>
        </p:spPr>
        <p:txBody>
          <a:bodyPr wrap="square">
            <a:spAutoFit/>
          </a:bodyPr>
          <a:lstStyle/>
          <a:p>
            <a:pPr algn="ctr"/>
            <a:r>
              <a:rPr lang="en-US" sz="4000" dirty="0">
                <a:solidFill>
                  <a:schemeClr val="bg1"/>
                </a:solidFill>
                <a:latin typeface="Merriweather" panose="020F0502020204030204" pitchFamily="34" charset="0"/>
              </a:rPr>
              <a:t>I</a:t>
            </a:r>
            <a:r>
              <a:rPr lang="en-US" sz="4000" b="0" i="0" u="none" strike="noStrike" dirty="0">
                <a:solidFill>
                  <a:schemeClr val="bg1"/>
                </a:solidFill>
                <a:effectLst/>
                <a:latin typeface="Merriweather" panose="020F0502020204030204" pitchFamily="34" charset="0"/>
              </a:rPr>
              <a:t>t is not a </a:t>
            </a:r>
            <a:r>
              <a:rPr lang="en-US" sz="4000" b="0" i="0" u="none" strike="noStrike" dirty="0">
                <a:solidFill>
                  <a:schemeClr val="bg1">
                    <a:lumMod val="50000"/>
                  </a:schemeClr>
                </a:solidFill>
                <a:effectLst/>
                <a:latin typeface="Merriweather" panose="020F0502020204030204" pitchFamily="34" charset="0"/>
              </a:rPr>
              <a:t>calculated</a:t>
            </a:r>
            <a:r>
              <a:rPr lang="en-US" sz="4000" b="0" i="0" u="none" strike="noStrike" dirty="0">
                <a:solidFill>
                  <a:schemeClr val="bg1"/>
                </a:solidFill>
                <a:effectLst/>
                <a:latin typeface="Merriweather" panose="020F0502020204030204" pitchFamily="34" charset="0"/>
              </a:rPr>
              <a:t> risk if you haven’t </a:t>
            </a:r>
            <a:r>
              <a:rPr lang="en-US" sz="4000" dirty="0">
                <a:solidFill>
                  <a:schemeClr val="bg1">
                    <a:lumMod val="50000"/>
                  </a:schemeClr>
                </a:solidFill>
                <a:latin typeface="Merriweather" panose="020F0502020204030204" pitchFamily="34" charset="0"/>
              </a:rPr>
              <a:t>calculated</a:t>
            </a:r>
            <a:r>
              <a:rPr lang="en-US" sz="4000" b="0" i="0" u="none" strike="noStrike" dirty="0">
                <a:solidFill>
                  <a:schemeClr val="bg1"/>
                </a:solidFill>
                <a:effectLst/>
                <a:latin typeface="Merriweather" panose="020F0502020204030204" pitchFamily="34" charset="0"/>
              </a:rPr>
              <a:t> it.</a:t>
            </a:r>
            <a:endParaRPr lang="en-BE" sz="4000" b="1" dirty="0">
              <a:solidFill>
                <a:schemeClr val="bg1"/>
              </a:solidFill>
              <a:latin typeface="Avenir Next" panose="020B0503020202020204" pitchFamily="34" charset="0"/>
            </a:endParaRPr>
          </a:p>
        </p:txBody>
      </p:sp>
      <p:sp>
        <p:nvSpPr>
          <p:cNvPr id="7" name="TextBox 6">
            <a:extLst>
              <a:ext uri="{FF2B5EF4-FFF2-40B4-BE49-F238E27FC236}">
                <a16:creationId xmlns:a16="http://schemas.microsoft.com/office/drawing/2014/main" id="{04A63A1C-665C-1AA1-A905-C355DD7366FE}"/>
              </a:ext>
            </a:extLst>
          </p:cNvPr>
          <p:cNvSpPr txBox="1"/>
          <p:nvPr/>
        </p:nvSpPr>
        <p:spPr>
          <a:xfrm>
            <a:off x="5067129" y="4346646"/>
            <a:ext cx="2057742" cy="338554"/>
          </a:xfrm>
          <a:prstGeom prst="rect">
            <a:avLst/>
          </a:prstGeom>
          <a:noFill/>
        </p:spPr>
        <p:txBody>
          <a:bodyPr wrap="square" rtlCol="0">
            <a:spAutoFit/>
          </a:bodyPr>
          <a:lstStyle/>
          <a:p>
            <a:pPr algn="ctr"/>
            <a:r>
              <a:rPr lang="en-GB" sz="1600" dirty="0">
                <a:solidFill>
                  <a:schemeClr val="bg1">
                    <a:lumMod val="95000"/>
                  </a:schemeClr>
                </a:solidFill>
                <a:effectLst/>
                <a:latin typeface="Avenir Next Ultra Light" panose="020B0203020202020204" pitchFamily="34" charset="77"/>
              </a:rPr>
              <a:t>Naved Abdali</a:t>
            </a:r>
            <a:endParaRPr lang="en-BE" sz="1600" dirty="0">
              <a:solidFill>
                <a:schemeClr val="bg1">
                  <a:lumMod val="95000"/>
                </a:schemeClr>
              </a:solidFill>
              <a:latin typeface="Avenir Next Ultra Light" panose="020B0203020202020204" pitchFamily="34" charset="77"/>
            </a:endParaRPr>
          </a:p>
        </p:txBody>
      </p:sp>
    </p:spTree>
    <p:extLst>
      <p:ext uri="{BB962C8B-B14F-4D97-AF65-F5344CB8AC3E}">
        <p14:creationId xmlns:p14="http://schemas.microsoft.com/office/powerpoint/2010/main" val="177869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01A2-6DA5-7D7C-9EBC-1AC2164B2F19}"/>
              </a:ext>
            </a:extLst>
          </p:cNvPr>
          <p:cNvSpPr>
            <a:spLocks noGrp="1"/>
          </p:cNvSpPr>
          <p:nvPr>
            <p:ph type="title"/>
          </p:nvPr>
        </p:nvSpPr>
        <p:spPr/>
        <p:txBody>
          <a:bodyPr/>
          <a:lstStyle/>
          <a:p>
            <a:r>
              <a:rPr lang="en-BE" dirty="0"/>
              <a:t>PROCESS</a:t>
            </a:r>
          </a:p>
        </p:txBody>
      </p:sp>
      <p:grpSp>
        <p:nvGrpSpPr>
          <p:cNvPr id="45" name="Group 44">
            <a:extLst>
              <a:ext uri="{FF2B5EF4-FFF2-40B4-BE49-F238E27FC236}">
                <a16:creationId xmlns:a16="http://schemas.microsoft.com/office/drawing/2014/main" id="{83F13F59-70C0-A708-6FFA-A0527ED0F4C1}"/>
              </a:ext>
            </a:extLst>
          </p:cNvPr>
          <p:cNvGrpSpPr/>
          <p:nvPr/>
        </p:nvGrpSpPr>
        <p:grpSpPr>
          <a:xfrm>
            <a:off x="8017519" y="3110469"/>
            <a:ext cx="3592589" cy="2790227"/>
            <a:chOff x="8017519" y="3110469"/>
            <a:chExt cx="3592589" cy="2790227"/>
          </a:xfrm>
        </p:grpSpPr>
        <p:grpSp>
          <p:nvGrpSpPr>
            <p:cNvPr id="16" name="Group 15">
              <a:extLst>
                <a:ext uri="{FF2B5EF4-FFF2-40B4-BE49-F238E27FC236}">
                  <a16:creationId xmlns:a16="http://schemas.microsoft.com/office/drawing/2014/main" id="{A3372AD3-09BB-32EF-5800-32083DA7F373}"/>
                </a:ext>
              </a:extLst>
            </p:cNvPr>
            <p:cNvGrpSpPr/>
            <p:nvPr/>
          </p:nvGrpSpPr>
          <p:grpSpPr>
            <a:xfrm>
              <a:off x="8017519" y="3110469"/>
              <a:ext cx="1499460" cy="1499458"/>
              <a:chOff x="8227016" y="2860286"/>
              <a:chExt cx="1662941" cy="1662940"/>
            </a:xfrm>
          </p:grpSpPr>
          <p:sp>
            <p:nvSpPr>
              <p:cNvPr id="8" name="Rounded Rectangle 7">
                <a:extLst>
                  <a:ext uri="{FF2B5EF4-FFF2-40B4-BE49-F238E27FC236}">
                    <a16:creationId xmlns:a16="http://schemas.microsoft.com/office/drawing/2014/main" id="{D354B7A8-0CA0-70CD-DBE7-CC7EA058E95E}"/>
                  </a:ext>
                </a:extLst>
              </p:cNvPr>
              <p:cNvSpPr/>
              <p:nvPr/>
            </p:nvSpPr>
            <p:spPr>
              <a:xfrm rot="2700000">
                <a:off x="8227017" y="2860285"/>
                <a:ext cx="1662940" cy="1662941"/>
              </a:xfrm>
              <a:prstGeom prst="roundRect">
                <a:avLst/>
              </a:prstGeom>
              <a:solidFill>
                <a:schemeClr val="accent5"/>
              </a:solidFill>
              <a:ln w="76200">
                <a:noFill/>
              </a:ln>
              <a:effectLst>
                <a:outerShdw blurRad="121893"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100"/>
              </a:p>
            </p:txBody>
          </p:sp>
          <p:sp>
            <p:nvSpPr>
              <p:cNvPr id="15" name="TextBox 14">
                <a:extLst>
                  <a:ext uri="{FF2B5EF4-FFF2-40B4-BE49-F238E27FC236}">
                    <a16:creationId xmlns:a16="http://schemas.microsoft.com/office/drawing/2014/main" id="{601DD632-44D9-31B3-4CDF-8FAC3033259A}"/>
                  </a:ext>
                </a:extLst>
              </p:cNvPr>
              <p:cNvSpPr txBox="1"/>
              <p:nvPr/>
            </p:nvSpPr>
            <p:spPr>
              <a:xfrm>
                <a:off x="8356933" y="3307145"/>
                <a:ext cx="1471863" cy="785065"/>
              </a:xfrm>
              <a:prstGeom prst="rect">
                <a:avLst/>
              </a:prstGeom>
              <a:noFill/>
            </p:spPr>
            <p:txBody>
              <a:bodyPr wrap="square" rtlCol="0">
                <a:spAutoFit/>
              </a:bodyPr>
              <a:lstStyle/>
              <a:p>
                <a:pPr algn="ctr"/>
                <a:r>
                  <a:rPr lang="en-BE" sz="4000" b="1" dirty="0">
                    <a:solidFill>
                      <a:schemeClr val="bg1"/>
                    </a:solidFill>
                    <a:latin typeface="Avenir Next Heavy" panose="020B0503020202020204" pitchFamily="34" charset="0"/>
                  </a:rPr>
                  <a:t>05</a:t>
                </a:r>
              </a:p>
            </p:txBody>
          </p:sp>
        </p:grpSp>
        <p:sp>
          <p:nvSpPr>
            <p:cNvPr id="22" name="TextBox 21">
              <a:extLst>
                <a:ext uri="{FF2B5EF4-FFF2-40B4-BE49-F238E27FC236}">
                  <a16:creationId xmlns:a16="http://schemas.microsoft.com/office/drawing/2014/main" id="{52D245AF-74BC-6B3D-DCDC-E4A3B2C4677D}"/>
                </a:ext>
              </a:extLst>
            </p:cNvPr>
            <p:cNvSpPr txBox="1"/>
            <p:nvPr/>
          </p:nvSpPr>
          <p:spPr>
            <a:xfrm>
              <a:off x="8866935" y="5576761"/>
              <a:ext cx="2584156" cy="323935"/>
            </a:xfrm>
            <a:prstGeom prst="rect">
              <a:avLst/>
            </a:prstGeom>
            <a:noFill/>
          </p:spPr>
          <p:txBody>
            <a:bodyPr wrap="square">
              <a:spAutoFit/>
            </a:bodyPr>
            <a:lstStyle/>
            <a:p>
              <a:pPr marL="0" marR="0" lvl="0" indent="0" rtl="0">
                <a:lnSpc>
                  <a:spcPct val="110000"/>
                </a:lnSpc>
                <a:spcBef>
                  <a:spcPts val="0"/>
                </a:spcBef>
                <a:spcAft>
                  <a:spcPts val="0"/>
                </a:spcAft>
                <a:buClr>
                  <a:schemeClr val="dk2"/>
                </a:buClr>
                <a:buSzPts val="1800"/>
                <a:buFont typeface="IBM Plex Sans Light"/>
                <a:buNone/>
              </a:pPr>
              <a:r>
                <a:rPr lang="en-GB" sz="1400" dirty="0">
                  <a:solidFill>
                    <a:schemeClr val="bg1"/>
                  </a:solidFill>
                  <a:effectLst/>
                  <a:latin typeface="Avenir Next Ultra Light" panose="020B0203020202020204" pitchFamily="34" charset="77"/>
                </a:rPr>
                <a:t>How </a:t>
              </a:r>
              <a:r>
                <a:rPr lang="en-GB" sz="1400" dirty="0">
                  <a:solidFill>
                    <a:schemeClr val="bg1"/>
                  </a:solidFill>
                  <a:latin typeface="Avenir Next Ultra Light" panose="020B0203020202020204" pitchFamily="34" charset="77"/>
                </a:rPr>
                <a:t>to</a:t>
              </a:r>
              <a:r>
                <a:rPr lang="en-GB" sz="1400" dirty="0">
                  <a:solidFill>
                    <a:schemeClr val="bg1"/>
                  </a:solidFill>
                  <a:effectLst/>
                  <a:latin typeface="Avenir Next Ultra Light" panose="020B0203020202020204" pitchFamily="34" charset="77"/>
                </a:rPr>
                <a:t> get there</a:t>
              </a:r>
              <a:endParaRPr lang="en-GB" sz="1400" dirty="0">
                <a:solidFill>
                  <a:schemeClr val="bg1"/>
                </a:solidFill>
                <a:latin typeface="Avenir Next Ultra Light" panose="020B0203020202020204" pitchFamily="34" charset="77"/>
              </a:endParaRPr>
            </a:p>
          </p:txBody>
        </p:sp>
        <p:sp>
          <p:nvSpPr>
            <p:cNvPr id="23" name="TextBox 22">
              <a:extLst>
                <a:ext uri="{FF2B5EF4-FFF2-40B4-BE49-F238E27FC236}">
                  <a16:creationId xmlns:a16="http://schemas.microsoft.com/office/drawing/2014/main" id="{EC5292AE-FAC7-AC97-57CB-ACC0DEA94C1C}"/>
                </a:ext>
              </a:extLst>
            </p:cNvPr>
            <p:cNvSpPr txBox="1"/>
            <p:nvPr/>
          </p:nvSpPr>
          <p:spPr>
            <a:xfrm>
              <a:off x="8866933" y="5268984"/>
              <a:ext cx="2743175" cy="400110"/>
            </a:xfrm>
            <a:prstGeom prst="rect">
              <a:avLst/>
            </a:prstGeom>
            <a:noFill/>
          </p:spPr>
          <p:txBody>
            <a:bodyPr wrap="square" rtlCol="0">
              <a:spAutoFit/>
            </a:bodyPr>
            <a:lstStyle/>
            <a:p>
              <a:r>
                <a:rPr lang="en-US" sz="2000" dirty="0">
                  <a:solidFill>
                    <a:schemeClr val="bg1"/>
                  </a:solidFill>
                  <a:latin typeface="Avenir Next" panose="020B0503020202020204" pitchFamily="34" charset="0"/>
                </a:rPr>
                <a:t>Modeling Analysis</a:t>
              </a:r>
              <a:endParaRPr lang="en-BE" sz="2000" dirty="0">
                <a:solidFill>
                  <a:schemeClr val="bg1"/>
                </a:solidFill>
                <a:latin typeface="Avenir Next" panose="020B0503020202020204" pitchFamily="34" charset="0"/>
              </a:endParaRPr>
            </a:p>
          </p:txBody>
        </p:sp>
        <p:cxnSp>
          <p:nvCxnSpPr>
            <p:cNvPr id="36" name="Straight Connector 35">
              <a:extLst>
                <a:ext uri="{FF2B5EF4-FFF2-40B4-BE49-F238E27FC236}">
                  <a16:creationId xmlns:a16="http://schemas.microsoft.com/office/drawing/2014/main" id="{B79FBF9D-4BDD-9405-32A9-B9F6C1A44518}"/>
                </a:ext>
              </a:extLst>
            </p:cNvPr>
            <p:cNvCxnSpPr>
              <a:cxnSpLocks/>
            </p:cNvCxnSpPr>
            <p:nvPr/>
          </p:nvCxnSpPr>
          <p:spPr>
            <a:xfrm flipV="1">
              <a:off x="8777447" y="4802904"/>
              <a:ext cx="0" cy="95203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C65B0DD3-B139-819C-2C24-34B7F60E17ED}"/>
              </a:ext>
            </a:extLst>
          </p:cNvPr>
          <p:cNvGrpSpPr/>
          <p:nvPr/>
        </p:nvGrpSpPr>
        <p:grpSpPr>
          <a:xfrm>
            <a:off x="6535864" y="1491475"/>
            <a:ext cx="3366919" cy="3118454"/>
            <a:chOff x="6535864" y="1491475"/>
            <a:chExt cx="3366919" cy="3118454"/>
          </a:xfrm>
        </p:grpSpPr>
        <p:grpSp>
          <p:nvGrpSpPr>
            <p:cNvPr id="17" name="Group 16">
              <a:extLst>
                <a:ext uri="{FF2B5EF4-FFF2-40B4-BE49-F238E27FC236}">
                  <a16:creationId xmlns:a16="http://schemas.microsoft.com/office/drawing/2014/main" id="{78C87867-39EB-C66C-8A87-7320BF8C2E1E}"/>
                </a:ext>
              </a:extLst>
            </p:cNvPr>
            <p:cNvGrpSpPr/>
            <p:nvPr/>
          </p:nvGrpSpPr>
          <p:grpSpPr>
            <a:xfrm>
              <a:off x="6681896" y="3110471"/>
              <a:ext cx="1499460" cy="1499458"/>
              <a:chOff x="6745774" y="2860288"/>
              <a:chExt cx="1662941" cy="1662940"/>
            </a:xfrm>
          </p:grpSpPr>
          <p:sp>
            <p:nvSpPr>
              <p:cNvPr id="7" name="Rounded Rectangle 6">
                <a:extLst>
                  <a:ext uri="{FF2B5EF4-FFF2-40B4-BE49-F238E27FC236}">
                    <a16:creationId xmlns:a16="http://schemas.microsoft.com/office/drawing/2014/main" id="{A9107FE9-E5EF-12BC-484F-2FC8C71272F7}"/>
                  </a:ext>
                </a:extLst>
              </p:cNvPr>
              <p:cNvSpPr/>
              <p:nvPr/>
            </p:nvSpPr>
            <p:spPr>
              <a:xfrm rot="2700000">
                <a:off x="6745775" y="2860287"/>
                <a:ext cx="1662940" cy="1662941"/>
              </a:xfrm>
              <a:prstGeom prst="roundRect">
                <a:avLst/>
              </a:prstGeom>
              <a:solidFill>
                <a:schemeClr val="accent4"/>
              </a:solidFill>
              <a:ln w="76200">
                <a:noFill/>
              </a:ln>
              <a:effectLst>
                <a:outerShdw blurRad="121893"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3" name="TextBox 12">
                <a:extLst>
                  <a:ext uri="{FF2B5EF4-FFF2-40B4-BE49-F238E27FC236}">
                    <a16:creationId xmlns:a16="http://schemas.microsoft.com/office/drawing/2014/main" id="{97D1CCBB-2F9F-1487-5631-ACD06874EB23}"/>
                  </a:ext>
                </a:extLst>
              </p:cNvPr>
              <p:cNvSpPr txBox="1"/>
              <p:nvPr/>
            </p:nvSpPr>
            <p:spPr>
              <a:xfrm>
                <a:off x="6866315" y="3307145"/>
                <a:ext cx="1471863" cy="785065"/>
              </a:xfrm>
              <a:prstGeom prst="rect">
                <a:avLst/>
              </a:prstGeom>
              <a:noFill/>
            </p:spPr>
            <p:txBody>
              <a:bodyPr wrap="square" rtlCol="0">
                <a:spAutoFit/>
              </a:bodyPr>
              <a:lstStyle/>
              <a:p>
                <a:pPr algn="ctr"/>
                <a:r>
                  <a:rPr lang="en-BE" sz="4000" b="1" dirty="0">
                    <a:solidFill>
                      <a:schemeClr val="bg1"/>
                    </a:solidFill>
                    <a:latin typeface="Avenir Next Heavy" panose="020B0503020202020204" pitchFamily="34" charset="0"/>
                  </a:rPr>
                  <a:t>04</a:t>
                </a:r>
              </a:p>
            </p:txBody>
          </p:sp>
        </p:grpSp>
        <p:cxnSp>
          <p:nvCxnSpPr>
            <p:cNvPr id="35" name="Straight Connector 34">
              <a:extLst>
                <a:ext uri="{FF2B5EF4-FFF2-40B4-BE49-F238E27FC236}">
                  <a16:creationId xmlns:a16="http://schemas.microsoft.com/office/drawing/2014/main" id="{D248CDF4-5ED4-6139-A6C5-5E4EA803DDB4}"/>
                </a:ext>
              </a:extLst>
            </p:cNvPr>
            <p:cNvCxnSpPr>
              <a:cxnSpLocks/>
            </p:cNvCxnSpPr>
            <p:nvPr/>
          </p:nvCxnSpPr>
          <p:spPr>
            <a:xfrm flipV="1">
              <a:off x="7432333" y="1961147"/>
              <a:ext cx="0" cy="95203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717EECD-F6C9-FB41-C47A-5190B9BA94E2}"/>
                </a:ext>
              </a:extLst>
            </p:cNvPr>
            <p:cNvSpPr txBox="1"/>
            <p:nvPr/>
          </p:nvSpPr>
          <p:spPr>
            <a:xfrm>
              <a:off x="6535864" y="1491475"/>
              <a:ext cx="3163780" cy="400110"/>
            </a:xfrm>
            <a:prstGeom prst="rect">
              <a:avLst/>
            </a:prstGeom>
            <a:noFill/>
          </p:spPr>
          <p:txBody>
            <a:bodyPr wrap="square" rtlCol="0">
              <a:spAutoFit/>
            </a:bodyPr>
            <a:lstStyle/>
            <a:p>
              <a:pPr algn="r"/>
              <a:r>
                <a:rPr lang="en-US" sz="2000" dirty="0">
                  <a:solidFill>
                    <a:schemeClr val="bg1"/>
                  </a:solidFill>
                  <a:latin typeface="Avenir Next" panose="020B0503020202020204" pitchFamily="34" charset="0"/>
                </a:rPr>
                <a:t>Statistical Analysis</a:t>
              </a:r>
              <a:endParaRPr lang="en-BE" sz="2000" dirty="0">
                <a:solidFill>
                  <a:schemeClr val="bg1"/>
                </a:solidFill>
                <a:latin typeface="Avenir Next" panose="020B0503020202020204" pitchFamily="34" charset="0"/>
              </a:endParaRPr>
            </a:p>
          </p:txBody>
        </p:sp>
        <p:sp>
          <p:nvSpPr>
            <p:cNvPr id="34" name="TextBox 33">
              <a:extLst>
                <a:ext uri="{FF2B5EF4-FFF2-40B4-BE49-F238E27FC236}">
                  <a16:creationId xmlns:a16="http://schemas.microsoft.com/office/drawing/2014/main" id="{24800111-5D89-E66E-EFEA-6BA66F22C156}"/>
                </a:ext>
              </a:extLst>
            </p:cNvPr>
            <p:cNvSpPr txBox="1"/>
            <p:nvPr/>
          </p:nvSpPr>
          <p:spPr>
            <a:xfrm>
              <a:off x="7318627" y="1741902"/>
              <a:ext cx="2584156" cy="323935"/>
            </a:xfrm>
            <a:prstGeom prst="rect">
              <a:avLst/>
            </a:prstGeom>
            <a:noFill/>
          </p:spPr>
          <p:txBody>
            <a:bodyPr wrap="square">
              <a:spAutoFit/>
            </a:bodyPr>
            <a:lstStyle/>
            <a:p>
              <a:pPr marL="0" marR="0" lvl="0" indent="0" algn="ctr" rtl="0">
                <a:lnSpc>
                  <a:spcPct val="110000"/>
                </a:lnSpc>
                <a:spcBef>
                  <a:spcPts val="0"/>
                </a:spcBef>
                <a:spcAft>
                  <a:spcPts val="0"/>
                </a:spcAft>
                <a:buClr>
                  <a:schemeClr val="dk2"/>
                </a:buClr>
                <a:buSzPts val="1800"/>
                <a:buFont typeface="IBM Plex Sans Light"/>
                <a:buNone/>
              </a:pPr>
              <a:r>
                <a:rPr lang="en-GB" sz="1400" dirty="0">
                  <a:solidFill>
                    <a:schemeClr val="bg1"/>
                  </a:solidFill>
                  <a:effectLst/>
                  <a:latin typeface="Avenir Next Ultra Light" panose="020B0203020202020204" pitchFamily="34" charset="77"/>
                </a:rPr>
                <a:t>Know where we are going</a:t>
              </a:r>
              <a:endParaRPr lang="en-GB" sz="1400" dirty="0">
                <a:solidFill>
                  <a:schemeClr val="bg1"/>
                </a:solidFill>
                <a:latin typeface="Avenir Next Ultra Light" panose="020B0203020202020204" pitchFamily="34" charset="77"/>
              </a:endParaRPr>
            </a:p>
          </p:txBody>
        </p:sp>
      </p:grpSp>
      <p:grpSp>
        <p:nvGrpSpPr>
          <p:cNvPr id="43" name="Group 42">
            <a:extLst>
              <a:ext uri="{FF2B5EF4-FFF2-40B4-BE49-F238E27FC236}">
                <a16:creationId xmlns:a16="http://schemas.microsoft.com/office/drawing/2014/main" id="{741C0B25-F1AF-4328-A560-DF266DEC2938}"/>
              </a:ext>
            </a:extLst>
          </p:cNvPr>
          <p:cNvGrpSpPr/>
          <p:nvPr/>
        </p:nvGrpSpPr>
        <p:grpSpPr>
          <a:xfrm>
            <a:off x="4405745" y="3110471"/>
            <a:ext cx="2706988" cy="2801348"/>
            <a:chOff x="4405745" y="3110471"/>
            <a:chExt cx="2706988" cy="2801348"/>
          </a:xfrm>
        </p:grpSpPr>
        <p:grpSp>
          <p:nvGrpSpPr>
            <p:cNvPr id="18" name="Group 17">
              <a:extLst>
                <a:ext uri="{FF2B5EF4-FFF2-40B4-BE49-F238E27FC236}">
                  <a16:creationId xmlns:a16="http://schemas.microsoft.com/office/drawing/2014/main" id="{4E1CB7EB-95AD-887F-6E96-97403B66FAF0}"/>
                </a:ext>
              </a:extLst>
            </p:cNvPr>
            <p:cNvGrpSpPr/>
            <p:nvPr/>
          </p:nvGrpSpPr>
          <p:grpSpPr>
            <a:xfrm>
              <a:off x="5346271" y="3110471"/>
              <a:ext cx="1499460" cy="1499458"/>
              <a:chOff x="5264530" y="2860288"/>
              <a:chExt cx="1662941" cy="1662940"/>
            </a:xfrm>
          </p:grpSpPr>
          <p:sp>
            <p:nvSpPr>
              <p:cNvPr id="6" name="Rounded Rectangle 5">
                <a:extLst>
                  <a:ext uri="{FF2B5EF4-FFF2-40B4-BE49-F238E27FC236}">
                    <a16:creationId xmlns:a16="http://schemas.microsoft.com/office/drawing/2014/main" id="{35D35986-3F6F-8133-07F5-6D63156FEFB5}"/>
                  </a:ext>
                </a:extLst>
              </p:cNvPr>
              <p:cNvSpPr/>
              <p:nvPr/>
            </p:nvSpPr>
            <p:spPr>
              <a:xfrm rot="2700000">
                <a:off x="5264531" y="2860287"/>
                <a:ext cx="1662940" cy="1662941"/>
              </a:xfrm>
              <a:prstGeom prst="roundRect">
                <a:avLst/>
              </a:prstGeom>
              <a:solidFill>
                <a:schemeClr val="accent3"/>
              </a:solidFill>
              <a:ln w="76200">
                <a:noFill/>
              </a:ln>
              <a:effectLst>
                <a:outerShdw blurRad="121893"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4" name="TextBox 13">
                <a:extLst>
                  <a:ext uri="{FF2B5EF4-FFF2-40B4-BE49-F238E27FC236}">
                    <a16:creationId xmlns:a16="http://schemas.microsoft.com/office/drawing/2014/main" id="{C07CBF18-E6DE-5863-F623-CDB776586C03}"/>
                  </a:ext>
                </a:extLst>
              </p:cNvPr>
              <p:cNvSpPr txBox="1"/>
              <p:nvPr/>
            </p:nvSpPr>
            <p:spPr>
              <a:xfrm>
                <a:off x="5394451" y="3307145"/>
                <a:ext cx="1471863" cy="785065"/>
              </a:xfrm>
              <a:prstGeom prst="rect">
                <a:avLst/>
              </a:prstGeom>
              <a:noFill/>
            </p:spPr>
            <p:txBody>
              <a:bodyPr wrap="square" rtlCol="0">
                <a:spAutoFit/>
              </a:bodyPr>
              <a:lstStyle/>
              <a:p>
                <a:pPr algn="ctr"/>
                <a:r>
                  <a:rPr lang="en-BE" sz="4000" b="1" dirty="0">
                    <a:solidFill>
                      <a:schemeClr val="bg1"/>
                    </a:solidFill>
                    <a:latin typeface="Avenir Next Heavy" panose="020B0503020202020204" pitchFamily="34" charset="0"/>
                  </a:rPr>
                  <a:t>03</a:t>
                </a:r>
              </a:p>
            </p:txBody>
          </p:sp>
        </p:grpSp>
        <p:sp>
          <p:nvSpPr>
            <p:cNvPr id="27" name="TextBox 26">
              <a:extLst>
                <a:ext uri="{FF2B5EF4-FFF2-40B4-BE49-F238E27FC236}">
                  <a16:creationId xmlns:a16="http://schemas.microsoft.com/office/drawing/2014/main" id="{E36D84D1-D5FD-DD82-4209-0E9781CAC927}"/>
                </a:ext>
              </a:extLst>
            </p:cNvPr>
            <p:cNvSpPr txBox="1"/>
            <p:nvPr/>
          </p:nvSpPr>
          <p:spPr>
            <a:xfrm>
              <a:off x="4405745" y="5268984"/>
              <a:ext cx="2625516" cy="400110"/>
            </a:xfrm>
            <a:prstGeom prst="rect">
              <a:avLst/>
            </a:prstGeom>
            <a:noFill/>
          </p:spPr>
          <p:txBody>
            <a:bodyPr wrap="square" rtlCol="0">
              <a:spAutoFit/>
            </a:bodyPr>
            <a:lstStyle/>
            <a:p>
              <a:pPr algn="r"/>
              <a:r>
                <a:rPr lang="en-US" sz="2000" dirty="0">
                  <a:solidFill>
                    <a:schemeClr val="bg1"/>
                  </a:solidFill>
                  <a:latin typeface="Avenir Next" panose="020B0503020202020204" pitchFamily="34" charset="0"/>
                </a:rPr>
                <a:t>Descriptive Analysis</a:t>
              </a:r>
              <a:endParaRPr lang="en-BE" sz="2000" dirty="0">
                <a:solidFill>
                  <a:schemeClr val="bg1"/>
                </a:solidFill>
                <a:latin typeface="Avenir Next" panose="020B0503020202020204" pitchFamily="34" charset="0"/>
              </a:endParaRPr>
            </a:p>
          </p:txBody>
        </p:sp>
        <p:cxnSp>
          <p:nvCxnSpPr>
            <p:cNvPr id="37" name="Straight Connector 36">
              <a:extLst>
                <a:ext uri="{FF2B5EF4-FFF2-40B4-BE49-F238E27FC236}">
                  <a16:creationId xmlns:a16="http://schemas.microsoft.com/office/drawing/2014/main" id="{8E5DE1BB-2C22-23D4-D208-562C619D2EC0}"/>
                </a:ext>
              </a:extLst>
            </p:cNvPr>
            <p:cNvCxnSpPr>
              <a:cxnSpLocks/>
            </p:cNvCxnSpPr>
            <p:nvPr/>
          </p:nvCxnSpPr>
          <p:spPr>
            <a:xfrm flipV="1">
              <a:off x="6096000" y="4812843"/>
              <a:ext cx="0" cy="37538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F02D800-9CD4-2F3B-1372-B05AC7E87F63}"/>
                </a:ext>
              </a:extLst>
            </p:cNvPr>
            <p:cNvSpPr txBox="1"/>
            <p:nvPr/>
          </p:nvSpPr>
          <p:spPr>
            <a:xfrm>
              <a:off x="4528577" y="5587884"/>
              <a:ext cx="2584156" cy="323935"/>
            </a:xfrm>
            <a:prstGeom prst="rect">
              <a:avLst/>
            </a:prstGeom>
            <a:noFill/>
          </p:spPr>
          <p:txBody>
            <a:bodyPr wrap="square">
              <a:spAutoFit/>
            </a:bodyPr>
            <a:lstStyle/>
            <a:p>
              <a:pPr marL="0" marR="0" lvl="0" indent="0" algn="ctr" rtl="0">
                <a:lnSpc>
                  <a:spcPct val="110000"/>
                </a:lnSpc>
                <a:spcBef>
                  <a:spcPts val="0"/>
                </a:spcBef>
                <a:spcAft>
                  <a:spcPts val="0"/>
                </a:spcAft>
                <a:buClr>
                  <a:schemeClr val="dk2"/>
                </a:buClr>
                <a:buSzPts val="1800"/>
                <a:buFont typeface="IBM Plex Sans Light"/>
                <a:buNone/>
              </a:pPr>
              <a:r>
                <a:rPr lang="en-GB" sz="1400" dirty="0">
                  <a:solidFill>
                    <a:schemeClr val="bg1"/>
                  </a:solidFill>
                  <a:effectLst/>
                  <a:latin typeface="Avenir Next Ultra Light" panose="020B0203020202020204" pitchFamily="34" charset="77"/>
                </a:rPr>
                <a:t>Know where we are</a:t>
              </a:r>
              <a:endParaRPr lang="en-GB" sz="1400" dirty="0">
                <a:solidFill>
                  <a:schemeClr val="bg1"/>
                </a:solidFill>
                <a:latin typeface="Avenir Next Ultra Light" panose="020B0203020202020204" pitchFamily="34" charset="77"/>
              </a:endParaRPr>
            </a:p>
          </p:txBody>
        </p:sp>
      </p:grpSp>
      <p:grpSp>
        <p:nvGrpSpPr>
          <p:cNvPr id="42" name="Group 41">
            <a:extLst>
              <a:ext uri="{FF2B5EF4-FFF2-40B4-BE49-F238E27FC236}">
                <a16:creationId xmlns:a16="http://schemas.microsoft.com/office/drawing/2014/main" id="{6C16C61F-1AB6-EB7C-E677-E10574CDDDB3}"/>
              </a:ext>
            </a:extLst>
          </p:cNvPr>
          <p:cNvGrpSpPr/>
          <p:nvPr/>
        </p:nvGrpSpPr>
        <p:grpSpPr>
          <a:xfrm>
            <a:off x="1459347" y="1857684"/>
            <a:ext cx="4050760" cy="2752245"/>
            <a:chOff x="1459347" y="1857684"/>
            <a:chExt cx="4050760" cy="2752245"/>
          </a:xfrm>
        </p:grpSpPr>
        <p:grpSp>
          <p:nvGrpSpPr>
            <p:cNvPr id="19" name="Group 18">
              <a:extLst>
                <a:ext uri="{FF2B5EF4-FFF2-40B4-BE49-F238E27FC236}">
                  <a16:creationId xmlns:a16="http://schemas.microsoft.com/office/drawing/2014/main" id="{201D91C6-1925-84C3-53A5-7769CC59A911}"/>
                </a:ext>
              </a:extLst>
            </p:cNvPr>
            <p:cNvGrpSpPr/>
            <p:nvPr/>
          </p:nvGrpSpPr>
          <p:grpSpPr>
            <a:xfrm>
              <a:off x="4010647" y="3110471"/>
              <a:ext cx="1499460" cy="1499458"/>
              <a:chOff x="3783288" y="2860288"/>
              <a:chExt cx="1662941" cy="1662940"/>
            </a:xfrm>
          </p:grpSpPr>
          <p:sp>
            <p:nvSpPr>
              <p:cNvPr id="5" name="Rounded Rectangle 4">
                <a:extLst>
                  <a:ext uri="{FF2B5EF4-FFF2-40B4-BE49-F238E27FC236}">
                    <a16:creationId xmlns:a16="http://schemas.microsoft.com/office/drawing/2014/main" id="{1526B4E1-19B3-D58A-1957-9EF0638D500E}"/>
                  </a:ext>
                </a:extLst>
              </p:cNvPr>
              <p:cNvSpPr/>
              <p:nvPr/>
            </p:nvSpPr>
            <p:spPr>
              <a:xfrm rot="2700000">
                <a:off x="3783289" y="2860287"/>
                <a:ext cx="1662940" cy="1662941"/>
              </a:xfrm>
              <a:prstGeom prst="roundRect">
                <a:avLst/>
              </a:prstGeom>
              <a:solidFill>
                <a:schemeClr val="accent2"/>
              </a:solidFill>
              <a:ln w="76200">
                <a:noFill/>
              </a:ln>
              <a:effectLst>
                <a:outerShdw blurRad="121893"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1" name="TextBox 10">
                <a:extLst>
                  <a:ext uri="{FF2B5EF4-FFF2-40B4-BE49-F238E27FC236}">
                    <a16:creationId xmlns:a16="http://schemas.microsoft.com/office/drawing/2014/main" id="{C43F3E61-D3FF-83E1-18E8-976FBD27BAD8}"/>
                  </a:ext>
                </a:extLst>
              </p:cNvPr>
              <p:cNvSpPr txBox="1"/>
              <p:nvPr/>
            </p:nvSpPr>
            <p:spPr>
              <a:xfrm>
                <a:off x="3913208" y="3307145"/>
                <a:ext cx="1471863" cy="785065"/>
              </a:xfrm>
              <a:prstGeom prst="rect">
                <a:avLst/>
              </a:prstGeom>
              <a:noFill/>
            </p:spPr>
            <p:txBody>
              <a:bodyPr wrap="square" rtlCol="0">
                <a:spAutoFit/>
              </a:bodyPr>
              <a:lstStyle/>
              <a:p>
                <a:pPr algn="ctr"/>
                <a:r>
                  <a:rPr lang="en-BE" sz="4000" b="1" dirty="0">
                    <a:solidFill>
                      <a:schemeClr val="bg1"/>
                    </a:solidFill>
                    <a:latin typeface="Avenir Next Heavy" panose="020B0503020202020204" pitchFamily="34" charset="0"/>
                  </a:rPr>
                  <a:t>02</a:t>
                </a:r>
              </a:p>
            </p:txBody>
          </p:sp>
        </p:grpSp>
        <p:sp>
          <p:nvSpPr>
            <p:cNvPr id="29" name="TextBox 28">
              <a:extLst>
                <a:ext uri="{FF2B5EF4-FFF2-40B4-BE49-F238E27FC236}">
                  <a16:creationId xmlns:a16="http://schemas.microsoft.com/office/drawing/2014/main" id="{F7DA5350-12D6-9535-DDB7-D9DEFE6B5865}"/>
                </a:ext>
              </a:extLst>
            </p:cNvPr>
            <p:cNvSpPr txBox="1"/>
            <p:nvPr/>
          </p:nvSpPr>
          <p:spPr>
            <a:xfrm>
              <a:off x="1459347" y="1857684"/>
              <a:ext cx="3163780" cy="400110"/>
            </a:xfrm>
            <a:prstGeom prst="rect">
              <a:avLst/>
            </a:prstGeom>
            <a:noFill/>
          </p:spPr>
          <p:txBody>
            <a:bodyPr wrap="square" rtlCol="0">
              <a:spAutoFit/>
            </a:bodyPr>
            <a:lstStyle/>
            <a:p>
              <a:pPr algn="r"/>
              <a:r>
                <a:rPr lang="en-US" sz="2000" dirty="0">
                  <a:solidFill>
                    <a:schemeClr val="bg1"/>
                  </a:solidFill>
                  <a:latin typeface="Avenir Next" panose="020B0503020202020204" pitchFamily="34" charset="0"/>
                </a:rPr>
                <a:t>Hypothesis Testing</a:t>
              </a:r>
              <a:endParaRPr lang="en-BE" sz="2000" dirty="0">
                <a:solidFill>
                  <a:schemeClr val="bg1"/>
                </a:solidFill>
                <a:latin typeface="Avenir Next" panose="020B0503020202020204" pitchFamily="34" charset="0"/>
              </a:endParaRPr>
            </a:p>
          </p:txBody>
        </p:sp>
        <p:cxnSp>
          <p:nvCxnSpPr>
            <p:cNvPr id="33" name="Straight Connector 32">
              <a:extLst>
                <a:ext uri="{FF2B5EF4-FFF2-40B4-BE49-F238E27FC236}">
                  <a16:creationId xmlns:a16="http://schemas.microsoft.com/office/drawing/2014/main" id="{525BFC6A-222C-D951-5C83-46A3F2663AE8}"/>
                </a:ext>
              </a:extLst>
            </p:cNvPr>
            <p:cNvCxnSpPr>
              <a:cxnSpLocks/>
            </p:cNvCxnSpPr>
            <p:nvPr/>
          </p:nvCxnSpPr>
          <p:spPr>
            <a:xfrm flipV="1">
              <a:off x="4747782" y="1961147"/>
              <a:ext cx="0" cy="95203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042657B-4D5C-2663-2356-F32B70980335}"/>
                </a:ext>
              </a:extLst>
            </p:cNvPr>
            <p:cNvSpPr txBox="1"/>
            <p:nvPr/>
          </p:nvSpPr>
          <p:spPr>
            <a:xfrm>
              <a:off x="1606064" y="2185177"/>
              <a:ext cx="2887344" cy="323935"/>
            </a:xfrm>
            <a:prstGeom prst="rect">
              <a:avLst/>
            </a:prstGeom>
            <a:noFill/>
          </p:spPr>
          <p:txBody>
            <a:bodyPr wrap="square">
              <a:spAutoFit/>
            </a:bodyPr>
            <a:lstStyle/>
            <a:p>
              <a:pPr marL="0" marR="0" lvl="0" indent="0" algn="r" rtl="0">
                <a:lnSpc>
                  <a:spcPct val="110000"/>
                </a:lnSpc>
                <a:spcBef>
                  <a:spcPts val="0"/>
                </a:spcBef>
                <a:spcAft>
                  <a:spcPts val="0"/>
                </a:spcAft>
                <a:buClr>
                  <a:schemeClr val="dk2"/>
                </a:buClr>
                <a:buSzPts val="1800"/>
                <a:buFont typeface="IBM Plex Sans Light"/>
                <a:buNone/>
              </a:pPr>
              <a:r>
                <a:rPr lang="en-GB" sz="1400" dirty="0">
                  <a:solidFill>
                    <a:schemeClr val="bg1"/>
                  </a:solidFill>
                  <a:latin typeface="Avenir Next Ultra Light" panose="020B0203020202020204" pitchFamily="34" charset="77"/>
                </a:rPr>
                <a:t>Are our assumptions plausible?</a:t>
              </a:r>
            </a:p>
          </p:txBody>
        </p:sp>
      </p:grpSp>
      <p:grpSp>
        <p:nvGrpSpPr>
          <p:cNvPr id="41" name="Group 40">
            <a:extLst>
              <a:ext uri="{FF2B5EF4-FFF2-40B4-BE49-F238E27FC236}">
                <a16:creationId xmlns:a16="http://schemas.microsoft.com/office/drawing/2014/main" id="{69E03F36-B16F-87D5-D04C-50544C1A0EFD}"/>
              </a:ext>
            </a:extLst>
          </p:cNvPr>
          <p:cNvGrpSpPr/>
          <p:nvPr/>
        </p:nvGrpSpPr>
        <p:grpSpPr>
          <a:xfrm>
            <a:off x="255968" y="3110471"/>
            <a:ext cx="3918515" cy="3114160"/>
            <a:chOff x="255968" y="3110471"/>
            <a:chExt cx="3918515" cy="3114160"/>
          </a:xfrm>
        </p:grpSpPr>
        <p:grpSp>
          <p:nvGrpSpPr>
            <p:cNvPr id="20" name="Group 19">
              <a:extLst>
                <a:ext uri="{FF2B5EF4-FFF2-40B4-BE49-F238E27FC236}">
                  <a16:creationId xmlns:a16="http://schemas.microsoft.com/office/drawing/2014/main" id="{7A33B8D2-D569-FEAC-72EF-EF9396B35D6E}"/>
                </a:ext>
              </a:extLst>
            </p:cNvPr>
            <p:cNvGrpSpPr/>
            <p:nvPr/>
          </p:nvGrpSpPr>
          <p:grpSpPr>
            <a:xfrm>
              <a:off x="2675023" y="3110471"/>
              <a:ext cx="1499460" cy="1499458"/>
              <a:chOff x="2302045" y="2860288"/>
              <a:chExt cx="1662941" cy="1662940"/>
            </a:xfrm>
          </p:grpSpPr>
          <p:sp>
            <p:nvSpPr>
              <p:cNvPr id="4" name="Rounded Rectangle 3">
                <a:extLst>
                  <a:ext uri="{FF2B5EF4-FFF2-40B4-BE49-F238E27FC236}">
                    <a16:creationId xmlns:a16="http://schemas.microsoft.com/office/drawing/2014/main" id="{0C1C83B5-389F-2B17-B42C-312C3BB4D4F0}"/>
                  </a:ext>
                </a:extLst>
              </p:cNvPr>
              <p:cNvSpPr/>
              <p:nvPr/>
            </p:nvSpPr>
            <p:spPr>
              <a:xfrm rot="2700000">
                <a:off x="2302046" y="2860287"/>
                <a:ext cx="1662940" cy="1662941"/>
              </a:xfrm>
              <a:prstGeom prst="roundRect">
                <a:avLst/>
              </a:prstGeom>
              <a:ln w="76200">
                <a:noFill/>
              </a:ln>
              <a:effectLst>
                <a:outerShdw blurRad="121893"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2" name="TextBox 11">
                <a:extLst>
                  <a:ext uri="{FF2B5EF4-FFF2-40B4-BE49-F238E27FC236}">
                    <a16:creationId xmlns:a16="http://schemas.microsoft.com/office/drawing/2014/main" id="{677F55E2-5DF6-BF00-D57F-69E37D793DFB}"/>
                  </a:ext>
                </a:extLst>
              </p:cNvPr>
              <p:cNvSpPr txBox="1"/>
              <p:nvPr/>
            </p:nvSpPr>
            <p:spPr>
              <a:xfrm>
                <a:off x="2363203" y="3307145"/>
                <a:ext cx="1471863" cy="785065"/>
              </a:xfrm>
              <a:prstGeom prst="rect">
                <a:avLst/>
              </a:prstGeom>
              <a:noFill/>
            </p:spPr>
            <p:txBody>
              <a:bodyPr wrap="square" rtlCol="0">
                <a:spAutoFit/>
              </a:bodyPr>
              <a:lstStyle/>
              <a:p>
                <a:pPr algn="ctr"/>
                <a:r>
                  <a:rPr lang="en-BE" sz="4000" b="1" dirty="0">
                    <a:solidFill>
                      <a:schemeClr val="bg1"/>
                    </a:solidFill>
                    <a:latin typeface="Avenir Next Heavy" panose="020B0503020202020204" pitchFamily="34" charset="0"/>
                  </a:rPr>
                  <a:t>01</a:t>
                </a:r>
              </a:p>
            </p:txBody>
          </p:sp>
        </p:grpSp>
        <p:sp>
          <p:nvSpPr>
            <p:cNvPr id="25" name="TextBox 24">
              <a:extLst>
                <a:ext uri="{FF2B5EF4-FFF2-40B4-BE49-F238E27FC236}">
                  <a16:creationId xmlns:a16="http://schemas.microsoft.com/office/drawing/2014/main" id="{8071E525-AA0C-4501-14C9-2CBB1262803D}"/>
                </a:ext>
              </a:extLst>
            </p:cNvPr>
            <p:cNvSpPr txBox="1"/>
            <p:nvPr/>
          </p:nvSpPr>
          <p:spPr>
            <a:xfrm>
              <a:off x="255968" y="5518362"/>
              <a:ext cx="3163779" cy="400110"/>
            </a:xfrm>
            <a:prstGeom prst="rect">
              <a:avLst/>
            </a:prstGeom>
            <a:noFill/>
          </p:spPr>
          <p:txBody>
            <a:bodyPr wrap="square" rtlCol="0">
              <a:spAutoFit/>
            </a:bodyPr>
            <a:lstStyle/>
            <a:p>
              <a:pPr algn="r"/>
              <a:r>
                <a:rPr lang="en-US" sz="2000" dirty="0">
                  <a:solidFill>
                    <a:schemeClr val="bg1"/>
                  </a:solidFill>
                  <a:latin typeface="Avenir Next" panose="020B0503020202020204" pitchFamily="34" charset="0"/>
                </a:rPr>
                <a:t>Exploratory Data Analysis</a:t>
              </a:r>
              <a:endParaRPr lang="en-BE" sz="2000" dirty="0">
                <a:solidFill>
                  <a:schemeClr val="bg1"/>
                </a:solidFill>
                <a:latin typeface="Avenir Next" panose="020B0503020202020204" pitchFamily="34" charset="0"/>
              </a:endParaRPr>
            </a:p>
          </p:txBody>
        </p:sp>
        <p:cxnSp>
          <p:nvCxnSpPr>
            <p:cNvPr id="39" name="Straight Connector 38">
              <a:extLst>
                <a:ext uri="{FF2B5EF4-FFF2-40B4-BE49-F238E27FC236}">
                  <a16:creationId xmlns:a16="http://schemas.microsoft.com/office/drawing/2014/main" id="{B61209FD-7500-96B0-5E92-523E8F152D81}"/>
                </a:ext>
              </a:extLst>
            </p:cNvPr>
            <p:cNvCxnSpPr>
              <a:cxnSpLocks/>
            </p:cNvCxnSpPr>
            <p:nvPr/>
          </p:nvCxnSpPr>
          <p:spPr>
            <a:xfrm flipV="1">
              <a:off x="3422356" y="4802904"/>
              <a:ext cx="0" cy="95203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BF78368-4EB8-292F-6C1B-313DBC9B6B62}"/>
                </a:ext>
              </a:extLst>
            </p:cNvPr>
            <p:cNvSpPr txBox="1"/>
            <p:nvPr/>
          </p:nvSpPr>
          <p:spPr>
            <a:xfrm>
              <a:off x="740909" y="5900696"/>
              <a:ext cx="2584156" cy="323935"/>
            </a:xfrm>
            <a:prstGeom prst="rect">
              <a:avLst/>
            </a:prstGeom>
            <a:noFill/>
          </p:spPr>
          <p:txBody>
            <a:bodyPr wrap="square">
              <a:spAutoFit/>
            </a:bodyPr>
            <a:lstStyle/>
            <a:p>
              <a:pPr marL="0" marR="0" lvl="0" indent="0" algn="r" rtl="0">
                <a:lnSpc>
                  <a:spcPct val="110000"/>
                </a:lnSpc>
                <a:spcBef>
                  <a:spcPts val="0"/>
                </a:spcBef>
                <a:spcAft>
                  <a:spcPts val="0"/>
                </a:spcAft>
                <a:buClr>
                  <a:schemeClr val="dk2"/>
                </a:buClr>
                <a:buSzPts val="1800"/>
                <a:buFont typeface="IBM Plex Sans Light"/>
                <a:buNone/>
              </a:pPr>
              <a:r>
                <a:rPr lang="en-GB" sz="1400" dirty="0">
                  <a:solidFill>
                    <a:schemeClr val="bg1"/>
                  </a:solidFill>
                  <a:effectLst/>
                  <a:latin typeface="Avenir Next Ultra Light" panose="020B0203020202020204" pitchFamily="34" charset="77"/>
                </a:rPr>
                <a:t>Clean and prep the data</a:t>
              </a:r>
              <a:endParaRPr lang="en-GB" sz="1400" dirty="0">
                <a:solidFill>
                  <a:schemeClr val="bg1"/>
                </a:solidFill>
                <a:latin typeface="Avenir Next Ultra Light" panose="020B0203020202020204" pitchFamily="34" charset="77"/>
              </a:endParaRPr>
            </a:p>
          </p:txBody>
        </p:sp>
      </p:grpSp>
    </p:spTree>
    <p:extLst>
      <p:ext uri="{BB962C8B-B14F-4D97-AF65-F5344CB8AC3E}">
        <p14:creationId xmlns:p14="http://schemas.microsoft.com/office/powerpoint/2010/main" val="296821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1500" fill="hold"/>
                                        <p:tgtEl>
                                          <p:spTgt spid="41"/>
                                        </p:tgtEl>
                                        <p:attrNameLst>
                                          <p:attrName>ppt_x</p:attrName>
                                        </p:attrNameLst>
                                      </p:cBhvr>
                                      <p:tavLst>
                                        <p:tav tm="0">
                                          <p:val>
                                            <p:strVal val="1+#ppt_w/2"/>
                                          </p:val>
                                        </p:tav>
                                        <p:tav tm="100000">
                                          <p:val>
                                            <p:strVal val="#ppt_x"/>
                                          </p:val>
                                        </p:tav>
                                      </p:tavLst>
                                    </p:anim>
                                    <p:anim calcmode="lin" valueType="num">
                                      <p:cBhvr additive="base">
                                        <p:cTn id="8" dur="1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accel="50000" decel="5000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1500" fill="hold"/>
                                        <p:tgtEl>
                                          <p:spTgt spid="42"/>
                                        </p:tgtEl>
                                        <p:attrNameLst>
                                          <p:attrName>ppt_x</p:attrName>
                                        </p:attrNameLst>
                                      </p:cBhvr>
                                      <p:tavLst>
                                        <p:tav tm="0">
                                          <p:val>
                                            <p:strVal val="1+#ppt_w/2"/>
                                          </p:val>
                                        </p:tav>
                                        <p:tav tm="100000">
                                          <p:val>
                                            <p:strVal val="#ppt_x"/>
                                          </p:val>
                                        </p:tav>
                                      </p:tavLst>
                                    </p:anim>
                                    <p:anim calcmode="lin" valueType="num">
                                      <p:cBhvr additive="base">
                                        <p:cTn id="14" dur="1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accel="50000" decel="5000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1500" fill="hold"/>
                                        <p:tgtEl>
                                          <p:spTgt spid="43"/>
                                        </p:tgtEl>
                                        <p:attrNameLst>
                                          <p:attrName>ppt_x</p:attrName>
                                        </p:attrNameLst>
                                      </p:cBhvr>
                                      <p:tavLst>
                                        <p:tav tm="0">
                                          <p:val>
                                            <p:strVal val="1+#ppt_w/2"/>
                                          </p:val>
                                        </p:tav>
                                        <p:tav tm="100000">
                                          <p:val>
                                            <p:strVal val="#ppt_x"/>
                                          </p:val>
                                        </p:tav>
                                      </p:tavLst>
                                    </p:anim>
                                    <p:anim calcmode="lin" valueType="num">
                                      <p:cBhvr additive="base">
                                        <p:cTn id="20" dur="1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accel="50000" decel="5000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1500" fill="hold"/>
                                        <p:tgtEl>
                                          <p:spTgt spid="44"/>
                                        </p:tgtEl>
                                        <p:attrNameLst>
                                          <p:attrName>ppt_x</p:attrName>
                                        </p:attrNameLst>
                                      </p:cBhvr>
                                      <p:tavLst>
                                        <p:tav tm="0">
                                          <p:val>
                                            <p:strVal val="1+#ppt_w/2"/>
                                          </p:val>
                                        </p:tav>
                                        <p:tav tm="100000">
                                          <p:val>
                                            <p:strVal val="#ppt_x"/>
                                          </p:val>
                                        </p:tav>
                                      </p:tavLst>
                                    </p:anim>
                                    <p:anim calcmode="lin" valueType="num">
                                      <p:cBhvr additive="base">
                                        <p:cTn id="26" dur="1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accel="50000" decel="5000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1500" fill="hold"/>
                                        <p:tgtEl>
                                          <p:spTgt spid="45"/>
                                        </p:tgtEl>
                                        <p:attrNameLst>
                                          <p:attrName>ppt_x</p:attrName>
                                        </p:attrNameLst>
                                      </p:cBhvr>
                                      <p:tavLst>
                                        <p:tav tm="0">
                                          <p:val>
                                            <p:strVal val="1+#ppt_w/2"/>
                                          </p:val>
                                        </p:tav>
                                        <p:tav tm="100000">
                                          <p:val>
                                            <p:strVal val="#ppt_x"/>
                                          </p:val>
                                        </p:tav>
                                      </p:tavLst>
                                    </p:anim>
                                    <p:anim calcmode="lin" valueType="num">
                                      <p:cBhvr additive="base">
                                        <p:cTn id="32" dur="1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D166E8-FF6F-B2CF-0997-284664348DCF}"/>
              </a:ext>
            </a:extLst>
          </p:cNvPr>
          <p:cNvSpPr txBox="1"/>
          <p:nvPr/>
        </p:nvSpPr>
        <p:spPr>
          <a:xfrm>
            <a:off x="2352745" y="2356934"/>
            <a:ext cx="7713233" cy="1862048"/>
          </a:xfrm>
          <a:prstGeom prst="rect">
            <a:avLst/>
          </a:prstGeom>
          <a:noFill/>
        </p:spPr>
        <p:txBody>
          <a:bodyPr wrap="square" rtlCol="0">
            <a:spAutoFit/>
          </a:bodyPr>
          <a:lstStyle/>
          <a:p>
            <a:pPr algn="ctr"/>
            <a:r>
              <a:rPr lang="en-US" sz="115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rPr>
              <a:t>EDA</a:t>
            </a:r>
            <a:endParaRPr lang="en-BE" sz="115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endParaRPr>
          </a:p>
        </p:txBody>
      </p:sp>
      <p:sp>
        <p:nvSpPr>
          <p:cNvPr id="19" name="Freeform 18">
            <a:extLst>
              <a:ext uri="{FF2B5EF4-FFF2-40B4-BE49-F238E27FC236}">
                <a16:creationId xmlns:a16="http://schemas.microsoft.com/office/drawing/2014/main" id="{8D424A7C-A07C-B007-03D7-5AA97B6D9F5D}"/>
              </a:ext>
            </a:extLst>
          </p:cNvPr>
          <p:cNvSpPr/>
          <p:nvPr/>
        </p:nvSpPr>
        <p:spPr>
          <a:xfrm>
            <a:off x="2737694" y="2010148"/>
            <a:ext cx="6943336" cy="2215991"/>
          </a:xfrm>
          <a:custGeom>
            <a:avLst/>
            <a:gdLst>
              <a:gd name="connsiteX0" fmla="*/ 0 w 6943336"/>
              <a:gd name="connsiteY0" fmla="*/ 0 h 2215991"/>
              <a:gd name="connsiteX1" fmla="*/ 6943336 w 6943336"/>
              <a:gd name="connsiteY1" fmla="*/ 0 h 2215991"/>
              <a:gd name="connsiteX2" fmla="*/ 6943336 w 6943336"/>
              <a:gd name="connsiteY2" fmla="*/ 2215991 h 2215991"/>
              <a:gd name="connsiteX3" fmla="*/ 4780706 w 6943336"/>
              <a:gd name="connsiteY3" fmla="*/ 2215991 h 2215991"/>
              <a:gd name="connsiteX4" fmla="*/ 4780706 w 6943336"/>
              <a:gd name="connsiteY4" fmla="*/ 2150398 h 2215991"/>
              <a:gd name="connsiteX5" fmla="*/ 6877743 w 6943336"/>
              <a:gd name="connsiteY5" fmla="*/ 2150398 h 2215991"/>
              <a:gd name="connsiteX6" fmla="*/ 6877743 w 6943336"/>
              <a:gd name="connsiteY6" fmla="*/ 65593 h 2215991"/>
              <a:gd name="connsiteX7" fmla="*/ 65593 w 6943336"/>
              <a:gd name="connsiteY7" fmla="*/ 65593 h 2215991"/>
              <a:gd name="connsiteX8" fmla="*/ 65593 w 6943336"/>
              <a:gd name="connsiteY8" fmla="*/ 2150398 h 2215991"/>
              <a:gd name="connsiteX9" fmla="*/ 1935906 w 6943336"/>
              <a:gd name="connsiteY9" fmla="*/ 2150398 h 2215991"/>
              <a:gd name="connsiteX10" fmla="*/ 1935906 w 6943336"/>
              <a:gd name="connsiteY10" fmla="*/ 2215991 h 2215991"/>
              <a:gd name="connsiteX11" fmla="*/ 0 w 6943336"/>
              <a:gd name="connsiteY11" fmla="*/ 2215991 h 221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43336" h="2215991">
                <a:moveTo>
                  <a:pt x="0" y="0"/>
                </a:moveTo>
                <a:lnTo>
                  <a:pt x="6943336" y="0"/>
                </a:lnTo>
                <a:lnTo>
                  <a:pt x="6943336" y="2215991"/>
                </a:lnTo>
                <a:lnTo>
                  <a:pt x="4780706" y="2215991"/>
                </a:lnTo>
                <a:lnTo>
                  <a:pt x="4780706" y="2150398"/>
                </a:lnTo>
                <a:lnTo>
                  <a:pt x="6877743" y="2150398"/>
                </a:lnTo>
                <a:lnTo>
                  <a:pt x="6877743" y="65593"/>
                </a:lnTo>
                <a:lnTo>
                  <a:pt x="65593" y="65593"/>
                </a:lnTo>
                <a:lnTo>
                  <a:pt x="65593" y="2150398"/>
                </a:lnTo>
                <a:lnTo>
                  <a:pt x="1935906" y="2150398"/>
                </a:lnTo>
                <a:lnTo>
                  <a:pt x="1935906" y="2215991"/>
                </a:lnTo>
                <a:lnTo>
                  <a:pt x="0" y="2215991"/>
                </a:lnTo>
                <a:close/>
              </a:path>
            </a:pathLst>
          </a:cu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solidFill>
                <a:schemeClr val="tx1"/>
              </a:solidFill>
            </a:endParaRPr>
          </a:p>
        </p:txBody>
      </p:sp>
    </p:spTree>
    <p:extLst>
      <p:ext uri="{BB962C8B-B14F-4D97-AF65-F5344CB8AC3E}">
        <p14:creationId xmlns:p14="http://schemas.microsoft.com/office/powerpoint/2010/main" val="2954633371"/>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F410C10-D936-AB73-AE25-2438776C1C69}"/>
              </a:ext>
            </a:extLst>
          </p:cNvPr>
          <p:cNvSpPr>
            <a:spLocks noGrp="1"/>
          </p:cNvSpPr>
          <p:nvPr>
            <p:ph type="title"/>
          </p:nvPr>
        </p:nvSpPr>
        <p:spPr/>
        <p:txBody>
          <a:bodyPr/>
          <a:lstStyle/>
          <a:p>
            <a:r>
              <a:rPr lang="en-US" dirty="0"/>
              <a:t>CLASS IMBALANCE</a:t>
            </a:r>
            <a:endParaRPr lang="en-BE" dirty="0"/>
          </a:p>
        </p:txBody>
      </p:sp>
      <p:sp>
        <p:nvSpPr>
          <p:cNvPr id="2" name="Freeform 1">
            <a:extLst>
              <a:ext uri="{FF2B5EF4-FFF2-40B4-BE49-F238E27FC236}">
                <a16:creationId xmlns:a16="http://schemas.microsoft.com/office/drawing/2014/main" id="{4BF4448A-7DFA-0786-BBF1-E4AEA3905626}"/>
              </a:ext>
            </a:extLst>
          </p:cNvPr>
          <p:cNvSpPr/>
          <p:nvPr/>
        </p:nvSpPr>
        <p:spPr>
          <a:xfrm>
            <a:off x="2517688"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 name="Freeform 2">
            <a:extLst>
              <a:ext uri="{FF2B5EF4-FFF2-40B4-BE49-F238E27FC236}">
                <a16:creationId xmlns:a16="http://schemas.microsoft.com/office/drawing/2014/main" id="{662C1B77-A1FE-6B08-130B-E0F53BE09E57}"/>
              </a:ext>
            </a:extLst>
          </p:cNvPr>
          <p:cNvSpPr/>
          <p:nvPr/>
        </p:nvSpPr>
        <p:spPr>
          <a:xfrm>
            <a:off x="2883186"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 name="Freeform 3">
            <a:extLst>
              <a:ext uri="{FF2B5EF4-FFF2-40B4-BE49-F238E27FC236}">
                <a16:creationId xmlns:a16="http://schemas.microsoft.com/office/drawing/2014/main" id="{0F10E855-383F-2FF8-230C-21777E9F9534}"/>
              </a:ext>
            </a:extLst>
          </p:cNvPr>
          <p:cNvSpPr/>
          <p:nvPr/>
        </p:nvSpPr>
        <p:spPr>
          <a:xfrm>
            <a:off x="3248684"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 name="Freeform 4">
            <a:extLst>
              <a:ext uri="{FF2B5EF4-FFF2-40B4-BE49-F238E27FC236}">
                <a16:creationId xmlns:a16="http://schemas.microsoft.com/office/drawing/2014/main" id="{011A85BB-4680-F1B2-18D1-E4CEDE7FBEAC}"/>
              </a:ext>
            </a:extLst>
          </p:cNvPr>
          <p:cNvSpPr/>
          <p:nvPr/>
        </p:nvSpPr>
        <p:spPr>
          <a:xfrm>
            <a:off x="3614182"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6" name="Freeform 5">
            <a:extLst>
              <a:ext uri="{FF2B5EF4-FFF2-40B4-BE49-F238E27FC236}">
                <a16:creationId xmlns:a16="http://schemas.microsoft.com/office/drawing/2014/main" id="{58D06A35-4DCE-2197-FBFB-E4056BC32219}"/>
              </a:ext>
            </a:extLst>
          </p:cNvPr>
          <p:cNvSpPr/>
          <p:nvPr/>
        </p:nvSpPr>
        <p:spPr>
          <a:xfrm>
            <a:off x="3979680"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7" name="Freeform 6">
            <a:extLst>
              <a:ext uri="{FF2B5EF4-FFF2-40B4-BE49-F238E27FC236}">
                <a16:creationId xmlns:a16="http://schemas.microsoft.com/office/drawing/2014/main" id="{F6BB27E9-3B59-0D95-F613-31D81791E35D}"/>
              </a:ext>
            </a:extLst>
          </p:cNvPr>
          <p:cNvSpPr/>
          <p:nvPr/>
        </p:nvSpPr>
        <p:spPr>
          <a:xfrm>
            <a:off x="4345178"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 name="Freeform 7">
            <a:extLst>
              <a:ext uri="{FF2B5EF4-FFF2-40B4-BE49-F238E27FC236}">
                <a16:creationId xmlns:a16="http://schemas.microsoft.com/office/drawing/2014/main" id="{DC0A136B-8BBE-B944-726D-A76AB13FDD52}"/>
              </a:ext>
            </a:extLst>
          </p:cNvPr>
          <p:cNvSpPr/>
          <p:nvPr/>
        </p:nvSpPr>
        <p:spPr>
          <a:xfrm>
            <a:off x="4710676"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 name="Freeform 8">
            <a:extLst>
              <a:ext uri="{FF2B5EF4-FFF2-40B4-BE49-F238E27FC236}">
                <a16:creationId xmlns:a16="http://schemas.microsoft.com/office/drawing/2014/main" id="{2AFED605-5619-E1E8-F85E-B4A18A958509}"/>
              </a:ext>
            </a:extLst>
          </p:cNvPr>
          <p:cNvSpPr/>
          <p:nvPr/>
        </p:nvSpPr>
        <p:spPr>
          <a:xfrm>
            <a:off x="5076174"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 name="Freeform 9">
            <a:extLst>
              <a:ext uri="{FF2B5EF4-FFF2-40B4-BE49-F238E27FC236}">
                <a16:creationId xmlns:a16="http://schemas.microsoft.com/office/drawing/2014/main" id="{B917FB39-190A-7717-9997-C8DF95A3BB03}"/>
              </a:ext>
            </a:extLst>
          </p:cNvPr>
          <p:cNvSpPr/>
          <p:nvPr/>
        </p:nvSpPr>
        <p:spPr>
          <a:xfrm>
            <a:off x="5441672"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3" name="Freeform 22">
            <a:extLst>
              <a:ext uri="{FF2B5EF4-FFF2-40B4-BE49-F238E27FC236}">
                <a16:creationId xmlns:a16="http://schemas.microsoft.com/office/drawing/2014/main" id="{36B7F347-496A-E2F0-BA0E-E62DB01C3838}"/>
              </a:ext>
            </a:extLst>
          </p:cNvPr>
          <p:cNvSpPr/>
          <p:nvPr/>
        </p:nvSpPr>
        <p:spPr>
          <a:xfrm>
            <a:off x="5807169"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4" name="Freeform 23">
            <a:extLst>
              <a:ext uri="{FF2B5EF4-FFF2-40B4-BE49-F238E27FC236}">
                <a16:creationId xmlns:a16="http://schemas.microsoft.com/office/drawing/2014/main" id="{D2F5C53F-A141-ABB7-B77B-47E7AED2E210}"/>
              </a:ext>
            </a:extLst>
          </p:cNvPr>
          <p:cNvSpPr/>
          <p:nvPr/>
        </p:nvSpPr>
        <p:spPr>
          <a:xfrm>
            <a:off x="2517688"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6" name="Freeform 25">
            <a:extLst>
              <a:ext uri="{FF2B5EF4-FFF2-40B4-BE49-F238E27FC236}">
                <a16:creationId xmlns:a16="http://schemas.microsoft.com/office/drawing/2014/main" id="{1A5F05CB-F2F6-837A-177B-2DFB06FFE67C}"/>
              </a:ext>
            </a:extLst>
          </p:cNvPr>
          <p:cNvSpPr/>
          <p:nvPr/>
        </p:nvSpPr>
        <p:spPr>
          <a:xfrm>
            <a:off x="3248684"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7" name="Freeform 26">
            <a:extLst>
              <a:ext uri="{FF2B5EF4-FFF2-40B4-BE49-F238E27FC236}">
                <a16:creationId xmlns:a16="http://schemas.microsoft.com/office/drawing/2014/main" id="{EF0DED81-21DA-1531-4095-5516E6512353}"/>
              </a:ext>
            </a:extLst>
          </p:cNvPr>
          <p:cNvSpPr/>
          <p:nvPr/>
        </p:nvSpPr>
        <p:spPr>
          <a:xfrm>
            <a:off x="3614182"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8" name="Freeform 27">
            <a:extLst>
              <a:ext uri="{FF2B5EF4-FFF2-40B4-BE49-F238E27FC236}">
                <a16:creationId xmlns:a16="http://schemas.microsoft.com/office/drawing/2014/main" id="{9BF0E753-4A15-64EA-9054-D446B07602ED}"/>
              </a:ext>
            </a:extLst>
          </p:cNvPr>
          <p:cNvSpPr/>
          <p:nvPr/>
        </p:nvSpPr>
        <p:spPr>
          <a:xfrm>
            <a:off x="3979680"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9" name="Freeform 28">
            <a:extLst>
              <a:ext uri="{FF2B5EF4-FFF2-40B4-BE49-F238E27FC236}">
                <a16:creationId xmlns:a16="http://schemas.microsoft.com/office/drawing/2014/main" id="{6BDE7F23-1D4C-E60C-F867-63D5FB3A677A}"/>
              </a:ext>
            </a:extLst>
          </p:cNvPr>
          <p:cNvSpPr/>
          <p:nvPr/>
        </p:nvSpPr>
        <p:spPr>
          <a:xfrm>
            <a:off x="4345178"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0" name="Freeform 29">
            <a:extLst>
              <a:ext uri="{FF2B5EF4-FFF2-40B4-BE49-F238E27FC236}">
                <a16:creationId xmlns:a16="http://schemas.microsoft.com/office/drawing/2014/main" id="{D2EE230E-4592-A5B6-FA03-5E135EA6B711}"/>
              </a:ext>
            </a:extLst>
          </p:cNvPr>
          <p:cNvSpPr/>
          <p:nvPr/>
        </p:nvSpPr>
        <p:spPr>
          <a:xfrm>
            <a:off x="4710676"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1" name="Freeform 30">
            <a:extLst>
              <a:ext uri="{FF2B5EF4-FFF2-40B4-BE49-F238E27FC236}">
                <a16:creationId xmlns:a16="http://schemas.microsoft.com/office/drawing/2014/main" id="{AC09B91D-F792-0F28-9768-7B1B4159435D}"/>
              </a:ext>
            </a:extLst>
          </p:cNvPr>
          <p:cNvSpPr/>
          <p:nvPr/>
        </p:nvSpPr>
        <p:spPr>
          <a:xfrm>
            <a:off x="5076174"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2" name="Freeform 31">
            <a:extLst>
              <a:ext uri="{FF2B5EF4-FFF2-40B4-BE49-F238E27FC236}">
                <a16:creationId xmlns:a16="http://schemas.microsoft.com/office/drawing/2014/main" id="{6337E920-A773-2559-EFF6-11A322453655}"/>
              </a:ext>
            </a:extLst>
          </p:cNvPr>
          <p:cNvSpPr/>
          <p:nvPr/>
        </p:nvSpPr>
        <p:spPr>
          <a:xfrm>
            <a:off x="5441672"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3" name="Freeform 32">
            <a:extLst>
              <a:ext uri="{FF2B5EF4-FFF2-40B4-BE49-F238E27FC236}">
                <a16:creationId xmlns:a16="http://schemas.microsoft.com/office/drawing/2014/main" id="{90AAAB15-AA96-511C-CF7C-42649827688C}"/>
              </a:ext>
            </a:extLst>
          </p:cNvPr>
          <p:cNvSpPr/>
          <p:nvPr/>
        </p:nvSpPr>
        <p:spPr>
          <a:xfrm>
            <a:off x="5807169"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4" name="Freeform 33">
            <a:extLst>
              <a:ext uri="{FF2B5EF4-FFF2-40B4-BE49-F238E27FC236}">
                <a16:creationId xmlns:a16="http://schemas.microsoft.com/office/drawing/2014/main" id="{D8723DF2-69E6-AF8C-2988-DEF19670A9BE}"/>
              </a:ext>
            </a:extLst>
          </p:cNvPr>
          <p:cNvSpPr/>
          <p:nvPr/>
        </p:nvSpPr>
        <p:spPr>
          <a:xfrm>
            <a:off x="2517688"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5" name="Freeform 44">
            <a:extLst>
              <a:ext uri="{FF2B5EF4-FFF2-40B4-BE49-F238E27FC236}">
                <a16:creationId xmlns:a16="http://schemas.microsoft.com/office/drawing/2014/main" id="{A6AD4F3F-09BF-EB22-3605-B92C83763D5D}"/>
              </a:ext>
            </a:extLst>
          </p:cNvPr>
          <p:cNvSpPr/>
          <p:nvPr/>
        </p:nvSpPr>
        <p:spPr>
          <a:xfrm>
            <a:off x="2883186"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6" name="Freeform 55">
            <a:extLst>
              <a:ext uri="{FF2B5EF4-FFF2-40B4-BE49-F238E27FC236}">
                <a16:creationId xmlns:a16="http://schemas.microsoft.com/office/drawing/2014/main" id="{906FA10A-C4FE-5D18-5D2D-D7133A8C20ED}"/>
              </a:ext>
            </a:extLst>
          </p:cNvPr>
          <p:cNvSpPr/>
          <p:nvPr/>
        </p:nvSpPr>
        <p:spPr>
          <a:xfrm>
            <a:off x="3248684"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67" name="Freeform 66">
            <a:extLst>
              <a:ext uri="{FF2B5EF4-FFF2-40B4-BE49-F238E27FC236}">
                <a16:creationId xmlns:a16="http://schemas.microsoft.com/office/drawing/2014/main" id="{6AED5A88-5331-0370-7633-6A7693E535DC}"/>
              </a:ext>
            </a:extLst>
          </p:cNvPr>
          <p:cNvSpPr/>
          <p:nvPr/>
        </p:nvSpPr>
        <p:spPr>
          <a:xfrm>
            <a:off x="3614182"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3" name="Freeform 82">
            <a:extLst>
              <a:ext uri="{FF2B5EF4-FFF2-40B4-BE49-F238E27FC236}">
                <a16:creationId xmlns:a16="http://schemas.microsoft.com/office/drawing/2014/main" id="{1DCC7796-1E83-B96B-DFB9-A144E3401F8B}"/>
              </a:ext>
            </a:extLst>
          </p:cNvPr>
          <p:cNvSpPr/>
          <p:nvPr/>
        </p:nvSpPr>
        <p:spPr>
          <a:xfrm>
            <a:off x="3979680"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4" name="Freeform 83">
            <a:extLst>
              <a:ext uri="{FF2B5EF4-FFF2-40B4-BE49-F238E27FC236}">
                <a16:creationId xmlns:a16="http://schemas.microsoft.com/office/drawing/2014/main" id="{89A77E60-8233-0541-44C5-4235C8E53324}"/>
              </a:ext>
            </a:extLst>
          </p:cNvPr>
          <p:cNvSpPr/>
          <p:nvPr/>
        </p:nvSpPr>
        <p:spPr>
          <a:xfrm>
            <a:off x="4345178"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5" name="Freeform 84">
            <a:extLst>
              <a:ext uri="{FF2B5EF4-FFF2-40B4-BE49-F238E27FC236}">
                <a16:creationId xmlns:a16="http://schemas.microsoft.com/office/drawing/2014/main" id="{41B23DA6-5C25-5EB0-9DAA-90994B5DE15A}"/>
              </a:ext>
            </a:extLst>
          </p:cNvPr>
          <p:cNvSpPr/>
          <p:nvPr/>
        </p:nvSpPr>
        <p:spPr>
          <a:xfrm>
            <a:off x="4710676"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6" name="Freeform 85">
            <a:extLst>
              <a:ext uri="{FF2B5EF4-FFF2-40B4-BE49-F238E27FC236}">
                <a16:creationId xmlns:a16="http://schemas.microsoft.com/office/drawing/2014/main" id="{EF9496BE-F633-6D37-04A6-434D999A11A0}"/>
              </a:ext>
            </a:extLst>
          </p:cNvPr>
          <p:cNvSpPr/>
          <p:nvPr/>
        </p:nvSpPr>
        <p:spPr>
          <a:xfrm>
            <a:off x="5076174"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7" name="Freeform 86">
            <a:extLst>
              <a:ext uri="{FF2B5EF4-FFF2-40B4-BE49-F238E27FC236}">
                <a16:creationId xmlns:a16="http://schemas.microsoft.com/office/drawing/2014/main" id="{FD2EAB31-88CD-FAE6-9A21-1246C68AEF07}"/>
              </a:ext>
            </a:extLst>
          </p:cNvPr>
          <p:cNvSpPr/>
          <p:nvPr/>
        </p:nvSpPr>
        <p:spPr>
          <a:xfrm>
            <a:off x="5441672"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8" name="Freeform 87">
            <a:extLst>
              <a:ext uri="{FF2B5EF4-FFF2-40B4-BE49-F238E27FC236}">
                <a16:creationId xmlns:a16="http://schemas.microsoft.com/office/drawing/2014/main" id="{FCDF4D27-436F-5F16-175F-0D7176C5F663}"/>
              </a:ext>
            </a:extLst>
          </p:cNvPr>
          <p:cNvSpPr/>
          <p:nvPr/>
        </p:nvSpPr>
        <p:spPr>
          <a:xfrm>
            <a:off x="5807169"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9" name="Freeform 88">
            <a:extLst>
              <a:ext uri="{FF2B5EF4-FFF2-40B4-BE49-F238E27FC236}">
                <a16:creationId xmlns:a16="http://schemas.microsoft.com/office/drawing/2014/main" id="{E675670A-9F03-E758-A768-F7FA080AEA69}"/>
              </a:ext>
            </a:extLst>
          </p:cNvPr>
          <p:cNvSpPr/>
          <p:nvPr/>
        </p:nvSpPr>
        <p:spPr>
          <a:xfrm>
            <a:off x="2517688"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0" name="Freeform 89">
            <a:extLst>
              <a:ext uri="{FF2B5EF4-FFF2-40B4-BE49-F238E27FC236}">
                <a16:creationId xmlns:a16="http://schemas.microsoft.com/office/drawing/2014/main" id="{B576ABEE-B9F4-9336-1382-8373A1360BF2}"/>
              </a:ext>
            </a:extLst>
          </p:cNvPr>
          <p:cNvSpPr/>
          <p:nvPr/>
        </p:nvSpPr>
        <p:spPr>
          <a:xfrm>
            <a:off x="2883186"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1" name="Freeform 90">
            <a:extLst>
              <a:ext uri="{FF2B5EF4-FFF2-40B4-BE49-F238E27FC236}">
                <a16:creationId xmlns:a16="http://schemas.microsoft.com/office/drawing/2014/main" id="{FB87EBC9-70DE-BF93-100F-A41FC76F2B81}"/>
              </a:ext>
            </a:extLst>
          </p:cNvPr>
          <p:cNvSpPr/>
          <p:nvPr/>
        </p:nvSpPr>
        <p:spPr>
          <a:xfrm>
            <a:off x="3248684"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2" name="Freeform 91">
            <a:extLst>
              <a:ext uri="{FF2B5EF4-FFF2-40B4-BE49-F238E27FC236}">
                <a16:creationId xmlns:a16="http://schemas.microsoft.com/office/drawing/2014/main" id="{8AD48CF9-D6FF-F6F2-F4D0-6987A5E26F96}"/>
              </a:ext>
            </a:extLst>
          </p:cNvPr>
          <p:cNvSpPr/>
          <p:nvPr/>
        </p:nvSpPr>
        <p:spPr>
          <a:xfrm>
            <a:off x="3614182"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3" name="Freeform 92">
            <a:extLst>
              <a:ext uri="{FF2B5EF4-FFF2-40B4-BE49-F238E27FC236}">
                <a16:creationId xmlns:a16="http://schemas.microsoft.com/office/drawing/2014/main" id="{02D1B5C6-07BF-2FA4-3D28-C9395206820D}"/>
              </a:ext>
            </a:extLst>
          </p:cNvPr>
          <p:cNvSpPr/>
          <p:nvPr/>
        </p:nvSpPr>
        <p:spPr>
          <a:xfrm>
            <a:off x="3979680"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4" name="Freeform 93">
            <a:extLst>
              <a:ext uri="{FF2B5EF4-FFF2-40B4-BE49-F238E27FC236}">
                <a16:creationId xmlns:a16="http://schemas.microsoft.com/office/drawing/2014/main" id="{C112A730-85A9-6DE8-E3A4-5A37A3E86BAA}"/>
              </a:ext>
            </a:extLst>
          </p:cNvPr>
          <p:cNvSpPr/>
          <p:nvPr/>
        </p:nvSpPr>
        <p:spPr>
          <a:xfrm>
            <a:off x="4345178"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5" name="Freeform 94">
            <a:extLst>
              <a:ext uri="{FF2B5EF4-FFF2-40B4-BE49-F238E27FC236}">
                <a16:creationId xmlns:a16="http://schemas.microsoft.com/office/drawing/2014/main" id="{69BED42B-A4D1-CB6D-6DEA-E6A56B7C2726}"/>
              </a:ext>
            </a:extLst>
          </p:cNvPr>
          <p:cNvSpPr/>
          <p:nvPr/>
        </p:nvSpPr>
        <p:spPr>
          <a:xfrm>
            <a:off x="4710676"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6" name="Freeform 95">
            <a:extLst>
              <a:ext uri="{FF2B5EF4-FFF2-40B4-BE49-F238E27FC236}">
                <a16:creationId xmlns:a16="http://schemas.microsoft.com/office/drawing/2014/main" id="{63C54AEF-4719-3BF2-3387-3F33CF4F01B0}"/>
              </a:ext>
            </a:extLst>
          </p:cNvPr>
          <p:cNvSpPr/>
          <p:nvPr/>
        </p:nvSpPr>
        <p:spPr>
          <a:xfrm>
            <a:off x="5076174"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7" name="Freeform 96">
            <a:extLst>
              <a:ext uri="{FF2B5EF4-FFF2-40B4-BE49-F238E27FC236}">
                <a16:creationId xmlns:a16="http://schemas.microsoft.com/office/drawing/2014/main" id="{4B3344CC-9D95-D014-EB66-5949F5096C1C}"/>
              </a:ext>
            </a:extLst>
          </p:cNvPr>
          <p:cNvSpPr/>
          <p:nvPr/>
        </p:nvSpPr>
        <p:spPr>
          <a:xfrm>
            <a:off x="5441672"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8" name="Freeform 97">
            <a:extLst>
              <a:ext uri="{FF2B5EF4-FFF2-40B4-BE49-F238E27FC236}">
                <a16:creationId xmlns:a16="http://schemas.microsoft.com/office/drawing/2014/main" id="{4D3965F3-F387-7994-89F3-4612B64B6617}"/>
              </a:ext>
            </a:extLst>
          </p:cNvPr>
          <p:cNvSpPr/>
          <p:nvPr/>
        </p:nvSpPr>
        <p:spPr>
          <a:xfrm>
            <a:off x="5807169"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9" name="Freeform 98">
            <a:extLst>
              <a:ext uri="{FF2B5EF4-FFF2-40B4-BE49-F238E27FC236}">
                <a16:creationId xmlns:a16="http://schemas.microsoft.com/office/drawing/2014/main" id="{0A5AE520-A2D3-9CF9-8D69-EB7F911C500A}"/>
              </a:ext>
            </a:extLst>
          </p:cNvPr>
          <p:cNvSpPr/>
          <p:nvPr/>
        </p:nvSpPr>
        <p:spPr>
          <a:xfrm>
            <a:off x="2517688"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0" name="Freeform 99">
            <a:extLst>
              <a:ext uri="{FF2B5EF4-FFF2-40B4-BE49-F238E27FC236}">
                <a16:creationId xmlns:a16="http://schemas.microsoft.com/office/drawing/2014/main" id="{E2FB4F6C-F810-57FE-59C9-40AE2ADC3FB8}"/>
              </a:ext>
            </a:extLst>
          </p:cNvPr>
          <p:cNvSpPr/>
          <p:nvPr/>
        </p:nvSpPr>
        <p:spPr>
          <a:xfrm>
            <a:off x="2883186"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1" name="Freeform 100">
            <a:extLst>
              <a:ext uri="{FF2B5EF4-FFF2-40B4-BE49-F238E27FC236}">
                <a16:creationId xmlns:a16="http://schemas.microsoft.com/office/drawing/2014/main" id="{62B6F9D2-0145-99D3-CC6B-D7690A737B4B}"/>
              </a:ext>
            </a:extLst>
          </p:cNvPr>
          <p:cNvSpPr/>
          <p:nvPr/>
        </p:nvSpPr>
        <p:spPr>
          <a:xfrm>
            <a:off x="3248684"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2" name="Freeform 101">
            <a:extLst>
              <a:ext uri="{FF2B5EF4-FFF2-40B4-BE49-F238E27FC236}">
                <a16:creationId xmlns:a16="http://schemas.microsoft.com/office/drawing/2014/main" id="{13A690B1-B377-A98A-EA2D-2BDD4AFFC6A1}"/>
              </a:ext>
            </a:extLst>
          </p:cNvPr>
          <p:cNvSpPr/>
          <p:nvPr/>
        </p:nvSpPr>
        <p:spPr>
          <a:xfrm>
            <a:off x="3614182"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3" name="Freeform 102">
            <a:extLst>
              <a:ext uri="{FF2B5EF4-FFF2-40B4-BE49-F238E27FC236}">
                <a16:creationId xmlns:a16="http://schemas.microsoft.com/office/drawing/2014/main" id="{E5F561A3-5D2A-1AF7-32E8-E5CA5E77B3D8}"/>
              </a:ext>
            </a:extLst>
          </p:cNvPr>
          <p:cNvSpPr/>
          <p:nvPr/>
        </p:nvSpPr>
        <p:spPr>
          <a:xfrm>
            <a:off x="3979680"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4" name="Freeform 103">
            <a:extLst>
              <a:ext uri="{FF2B5EF4-FFF2-40B4-BE49-F238E27FC236}">
                <a16:creationId xmlns:a16="http://schemas.microsoft.com/office/drawing/2014/main" id="{235CE891-F15B-1ED8-F462-1F41BC0485FF}"/>
              </a:ext>
            </a:extLst>
          </p:cNvPr>
          <p:cNvSpPr/>
          <p:nvPr/>
        </p:nvSpPr>
        <p:spPr>
          <a:xfrm>
            <a:off x="4345178"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5" name="Freeform 104">
            <a:extLst>
              <a:ext uri="{FF2B5EF4-FFF2-40B4-BE49-F238E27FC236}">
                <a16:creationId xmlns:a16="http://schemas.microsoft.com/office/drawing/2014/main" id="{C58D1699-FB86-83E2-3101-AAFBAC66FE38}"/>
              </a:ext>
            </a:extLst>
          </p:cNvPr>
          <p:cNvSpPr/>
          <p:nvPr/>
        </p:nvSpPr>
        <p:spPr>
          <a:xfrm>
            <a:off x="4710676"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6" name="Freeform 105">
            <a:extLst>
              <a:ext uri="{FF2B5EF4-FFF2-40B4-BE49-F238E27FC236}">
                <a16:creationId xmlns:a16="http://schemas.microsoft.com/office/drawing/2014/main" id="{40F334AF-9DFB-CA47-3014-1A3106DE4E4F}"/>
              </a:ext>
            </a:extLst>
          </p:cNvPr>
          <p:cNvSpPr/>
          <p:nvPr/>
        </p:nvSpPr>
        <p:spPr>
          <a:xfrm>
            <a:off x="5076174"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7" name="Freeform 106">
            <a:extLst>
              <a:ext uri="{FF2B5EF4-FFF2-40B4-BE49-F238E27FC236}">
                <a16:creationId xmlns:a16="http://schemas.microsoft.com/office/drawing/2014/main" id="{6D6DD6CE-BF39-7B64-AA28-CD996E553782}"/>
              </a:ext>
            </a:extLst>
          </p:cNvPr>
          <p:cNvSpPr/>
          <p:nvPr/>
        </p:nvSpPr>
        <p:spPr>
          <a:xfrm>
            <a:off x="5441672"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8" name="Freeform 107">
            <a:extLst>
              <a:ext uri="{FF2B5EF4-FFF2-40B4-BE49-F238E27FC236}">
                <a16:creationId xmlns:a16="http://schemas.microsoft.com/office/drawing/2014/main" id="{A239C56F-C532-02BB-9463-D532B26C0363}"/>
              </a:ext>
            </a:extLst>
          </p:cNvPr>
          <p:cNvSpPr/>
          <p:nvPr/>
        </p:nvSpPr>
        <p:spPr>
          <a:xfrm>
            <a:off x="5807169"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9" name="Freeform 108">
            <a:extLst>
              <a:ext uri="{FF2B5EF4-FFF2-40B4-BE49-F238E27FC236}">
                <a16:creationId xmlns:a16="http://schemas.microsoft.com/office/drawing/2014/main" id="{4B417675-92B2-D63E-A711-B9AB8E5D2B65}"/>
              </a:ext>
            </a:extLst>
          </p:cNvPr>
          <p:cNvSpPr/>
          <p:nvPr/>
        </p:nvSpPr>
        <p:spPr>
          <a:xfrm>
            <a:off x="6172666"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0" name="Freeform 109">
            <a:extLst>
              <a:ext uri="{FF2B5EF4-FFF2-40B4-BE49-F238E27FC236}">
                <a16:creationId xmlns:a16="http://schemas.microsoft.com/office/drawing/2014/main" id="{19DEDA45-6568-6B67-2E1B-F9E7B01B36FD}"/>
              </a:ext>
            </a:extLst>
          </p:cNvPr>
          <p:cNvSpPr/>
          <p:nvPr/>
        </p:nvSpPr>
        <p:spPr>
          <a:xfrm>
            <a:off x="6538164"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1" name="Freeform 110">
            <a:extLst>
              <a:ext uri="{FF2B5EF4-FFF2-40B4-BE49-F238E27FC236}">
                <a16:creationId xmlns:a16="http://schemas.microsoft.com/office/drawing/2014/main" id="{786F04F0-F4DD-6DBC-9C3C-24EBB7A50E1F}"/>
              </a:ext>
            </a:extLst>
          </p:cNvPr>
          <p:cNvSpPr/>
          <p:nvPr/>
        </p:nvSpPr>
        <p:spPr>
          <a:xfrm>
            <a:off x="6903662"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2" name="Freeform 111">
            <a:extLst>
              <a:ext uri="{FF2B5EF4-FFF2-40B4-BE49-F238E27FC236}">
                <a16:creationId xmlns:a16="http://schemas.microsoft.com/office/drawing/2014/main" id="{50F2250A-142F-1A15-EFC4-67FEBDC1CDFF}"/>
              </a:ext>
            </a:extLst>
          </p:cNvPr>
          <p:cNvSpPr/>
          <p:nvPr/>
        </p:nvSpPr>
        <p:spPr>
          <a:xfrm>
            <a:off x="7269160"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3" name="Freeform 112">
            <a:extLst>
              <a:ext uri="{FF2B5EF4-FFF2-40B4-BE49-F238E27FC236}">
                <a16:creationId xmlns:a16="http://schemas.microsoft.com/office/drawing/2014/main" id="{9C9E405F-AD39-6543-537E-F4DBD97EDACE}"/>
              </a:ext>
            </a:extLst>
          </p:cNvPr>
          <p:cNvSpPr/>
          <p:nvPr/>
        </p:nvSpPr>
        <p:spPr>
          <a:xfrm>
            <a:off x="7634658"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4" name="Freeform 113">
            <a:extLst>
              <a:ext uri="{FF2B5EF4-FFF2-40B4-BE49-F238E27FC236}">
                <a16:creationId xmlns:a16="http://schemas.microsoft.com/office/drawing/2014/main" id="{E221C4E4-4101-814F-903D-1C47F1CC1DC3}"/>
              </a:ext>
            </a:extLst>
          </p:cNvPr>
          <p:cNvSpPr/>
          <p:nvPr/>
        </p:nvSpPr>
        <p:spPr>
          <a:xfrm>
            <a:off x="8000156"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5" name="Freeform 114">
            <a:extLst>
              <a:ext uri="{FF2B5EF4-FFF2-40B4-BE49-F238E27FC236}">
                <a16:creationId xmlns:a16="http://schemas.microsoft.com/office/drawing/2014/main" id="{C9B01A9C-42B7-6FFE-80F9-E98C9D0DF91D}"/>
              </a:ext>
            </a:extLst>
          </p:cNvPr>
          <p:cNvSpPr/>
          <p:nvPr/>
        </p:nvSpPr>
        <p:spPr>
          <a:xfrm>
            <a:off x="8365654"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6" name="Freeform 115">
            <a:extLst>
              <a:ext uri="{FF2B5EF4-FFF2-40B4-BE49-F238E27FC236}">
                <a16:creationId xmlns:a16="http://schemas.microsoft.com/office/drawing/2014/main" id="{E5EB9F73-DDC2-7C45-6F50-F2CA08AF4462}"/>
              </a:ext>
            </a:extLst>
          </p:cNvPr>
          <p:cNvSpPr/>
          <p:nvPr/>
        </p:nvSpPr>
        <p:spPr>
          <a:xfrm>
            <a:off x="8731152"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7" name="Freeform 116">
            <a:extLst>
              <a:ext uri="{FF2B5EF4-FFF2-40B4-BE49-F238E27FC236}">
                <a16:creationId xmlns:a16="http://schemas.microsoft.com/office/drawing/2014/main" id="{6B6C6E15-FCBA-4455-169C-999AB1260017}"/>
              </a:ext>
            </a:extLst>
          </p:cNvPr>
          <p:cNvSpPr/>
          <p:nvPr/>
        </p:nvSpPr>
        <p:spPr>
          <a:xfrm>
            <a:off x="9096650"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8" name="Freeform 117">
            <a:extLst>
              <a:ext uri="{FF2B5EF4-FFF2-40B4-BE49-F238E27FC236}">
                <a16:creationId xmlns:a16="http://schemas.microsoft.com/office/drawing/2014/main" id="{07CCFC55-2275-6E2D-3DAF-47F03B719A1C}"/>
              </a:ext>
            </a:extLst>
          </p:cNvPr>
          <p:cNvSpPr/>
          <p:nvPr/>
        </p:nvSpPr>
        <p:spPr>
          <a:xfrm>
            <a:off x="9462147"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9" name="Freeform 118">
            <a:extLst>
              <a:ext uri="{FF2B5EF4-FFF2-40B4-BE49-F238E27FC236}">
                <a16:creationId xmlns:a16="http://schemas.microsoft.com/office/drawing/2014/main" id="{A64F8867-0FA9-1A4B-1ED5-5762D838E0CA}"/>
              </a:ext>
            </a:extLst>
          </p:cNvPr>
          <p:cNvSpPr/>
          <p:nvPr/>
        </p:nvSpPr>
        <p:spPr>
          <a:xfrm>
            <a:off x="6172666"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0" name="Freeform 119">
            <a:extLst>
              <a:ext uri="{FF2B5EF4-FFF2-40B4-BE49-F238E27FC236}">
                <a16:creationId xmlns:a16="http://schemas.microsoft.com/office/drawing/2014/main" id="{4DA2B27C-C539-50EB-67F3-072528A67D32}"/>
              </a:ext>
            </a:extLst>
          </p:cNvPr>
          <p:cNvSpPr/>
          <p:nvPr/>
        </p:nvSpPr>
        <p:spPr>
          <a:xfrm>
            <a:off x="6538164"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1" name="Freeform 120">
            <a:extLst>
              <a:ext uri="{FF2B5EF4-FFF2-40B4-BE49-F238E27FC236}">
                <a16:creationId xmlns:a16="http://schemas.microsoft.com/office/drawing/2014/main" id="{761BA177-448E-30B1-DBBE-947857FC70DA}"/>
              </a:ext>
            </a:extLst>
          </p:cNvPr>
          <p:cNvSpPr/>
          <p:nvPr/>
        </p:nvSpPr>
        <p:spPr>
          <a:xfrm>
            <a:off x="6903662"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2" name="Freeform 121">
            <a:extLst>
              <a:ext uri="{FF2B5EF4-FFF2-40B4-BE49-F238E27FC236}">
                <a16:creationId xmlns:a16="http://schemas.microsoft.com/office/drawing/2014/main" id="{E57A128D-6DE6-03A8-5312-1DD260122D9C}"/>
              </a:ext>
            </a:extLst>
          </p:cNvPr>
          <p:cNvSpPr/>
          <p:nvPr/>
        </p:nvSpPr>
        <p:spPr>
          <a:xfrm>
            <a:off x="7269160"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3" name="Freeform 122">
            <a:extLst>
              <a:ext uri="{FF2B5EF4-FFF2-40B4-BE49-F238E27FC236}">
                <a16:creationId xmlns:a16="http://schemas.microsoft.com/office/drawing/2014/main" id="{34EF1A41-0DC6-BF78-D55B-338C42C0FE7E}"/>
              </a:ext>
            </a:extLst>
          </p:cNvPr>
          <p:cNvSpPr/>
          <p:nvPr/>
        </p:nvSpPr>
        <p:spPr>
          <a:xfrm>
            <a:off x="7634658"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4" name="Freeform 123">
            <a:extLst>
              <a:ext uri="{FF2B5EF4-FFF2-40B4-BE49-F238E27FC236}">
                <a16:creationId xmlns:a16="http://schemas.microsoft.com/office/drawing/2014/main" id="{869EAD4F-CBE9-85CF-309E-3C8780B86747}"/>
              </a:ext>
            </a:extLst>
          </p:cNvPr>
          <p:cNvSpPr/>
          <p:nvPr/>
        </p:nvSpPr>
        <p:spPr>
          <a:xfrm>
            <a:off x="8000156"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5" name="Freeform 124">
            <a:extLst>
              <a:ext uri="{FF2B5EF4-FFF2-40B4-BE49-F238E27FC236}">
                <a16:creationId xmlns:a16="http://schemas.microsoft.com/office/drawing/2014/main" id="{1D82C3D6-CD54-E19E-B9F1-8E3C8CB3A789}"/>
              </a:ext>
            </a:extLst>
          </p:cNvPr>
          <p:cNvSpPr/>
          <p:nvPr/>
        </p:nvSpPr>
        <p:spPr>
          <a:xfrm>
            <a:off x="8365654"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6" name="Freeform 125">
            <a:extLst>
              <a:ext uri="{FF2B5EF4-FFF2-40B4-BE49-F238E27FC236}">
                <a16:creationId xmlns:a16="http://schemas.microsoft.com/office/drawing/2014/main" id="{7815723E-FC6C-F9FB-65AA-955362D78D17}"/>
              </a:ext>
            </a:extLst>
          </p:cNvPr>
          <p:cNvSpPr/>
          <p:nvPr/>
        </p:nvSpPr>
        <p:spPr>
          <a:xfrm>
            <a:off x="8731152"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7" name="Freeform 126">
            <a:extLst>
              <a:ext uri="{FF2B5EF4-FFF2-40B4-BE49-F238E27FC236}">
                <a16:creationId xmlns:a16="http://schemas.microsoft.com/office/drawing/2014/main" id="{02DA5904-3788-60C2-BD05-AE9A72813E04}"/>
              </a:ext>
            </a:extLst>
          </p:cNvPr>
          <p:cNvSpPr/>
          <p:nvPr/>
        </p:nvSpPr>
        <p:spPr>
          <a:xfrm>
            <a:off x="9096650"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8" name="Freeform 127">
            <a:extLst>
              <a:ext uri="{FF2B5EF4-FFF2-40B4-BE49-F238E27FC236}">
                <a16:creationId xmlns:a16="http://schemas.microsoft.com/office/drawing/2014/main" id="{026A86C1-AB51-41C2-64CD-15A3C76CCD35}"/>
              </a:ext>
            </a:extLst>
          </p:cNvPr>
          <p:cNvSpPr/>
          <p:nvPr/>
        </p:nvSpPr>
        <p:spPr>
          <a:xfrm>
            <a:off x="9462147"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9" name="Freeform 128">
            <a:extLst>
              <a:ext uri="{FF2B5EF4-FFF2-40B4-BE49-F238E27FC236}">
                <a16:creationId xmlns:a16="http://schemas.microsoft.com/office/drawing/2014/main" id="{97FFF17D-1FC2-9A36-EBDB-BCFFEFAF6DE8}"/>
              </a:ext>
            </a:extLst>
          </p:cNvPr>
          <p:cNvSpPr/>
          <p:nvPr/>
        </p:nvSpPr>
        <p:spPr>
          <a:xfrm>
            <a:off x="6172666"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0" name="Freeform 129">
            <a:extLst>
              <a:ext uri="{FF2B5EF4-FFF2-40B4-BE49-F238E27FC236}">
                <a16:creationId xmlns:a16="http://schemas.microsoft.com/office/drawing/2014/main" id="{6C2F2303-2B02-959D-35C8-AD34850BBFE6}"/>
              </a:ext>
            </a:extLst>
          </p:cNvPr>
          <p:cNvSpPr/>
          <p:nvPr/>
        </p:nvSpPr>
        <p:spPr>
          <a:xfrm>
            <a:off x="6538164"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1" name="Freeform 130">
            <a:extLst>
              <a:ext uri="{FF2B5EF4-FFF2-40B4-BE49-F238E27FC236}">
                <a16:creationId xmlns:a16="http://schemas.microsoft.com/office/drawing/2014/main" id="{0EBAFCD4-3A93-3211-F697-526A48B74B8D}"/>
              </a:ext>
            </a:extLst>
          </p:cNvPr>
          <p:cNvSpPr/>
          <p:nvPr/>
        </p:nvSpPr>
        <p:spPr>
          <a:xfrm>
            <a:off x="6903662"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2" name="Freeform 131">
            <a:extLst>
              <a:ext uri="{FF2B5EF4-FFF2-40B4-BE49-F238E27FC236}">
                <a16:creationId xmlns:a16="http://schemas.microsoft.com/office/drawing/2014/main" id="{560FD006-A7DD-4C7A-BA29-8E61DF3468A6}"/>
              </a:ext>
            </a:extLst>
          </p:cNvPr>
          <p:cNvSpPr/>
          <p:nvPr/>
        </p:nvSpPr>
        <p:spPr>
          <a:xfrm>
            <a:off x="7269160"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3" name="Freeform 132">
            <a:extLst>
              <a:ext uri="{FF2B5EF4-FFF2-40B4-BE49-F238E27FC236}">
                <a16:creationId xmlns:a16="http://schemas.microsoft.com/office/drawing/2014/main" id="{C91ACE3F-C1C8-A8FE-78BE-698A1C113AB4}"/>
              </a:ext>
            </a:extLst>
          </p:cNvPr>
          <p:cNvSpPr/>
          <p:nvPr/>
        </p:nvSpPr>
        <p:spPr>
          <a:xfrm>
            <a:off x="7634658"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4" name="Freeform 133">
            <a:extLst>
              <a:ext uri="{FF2B5EF4-FFF2-40B4-BE49-F238E27FC236}">
                <a16:creationId xmlns:a16="http://schemas.microsoft.com/office/drawing/2014/main" id="{FDC452D5-0951-7BFD-977C-8A866A27F472}"/>
              </a:ext>
            </a:extLst>
          </p:cNvPr>
          <p:cNvSpPr/>
          <p:nvPr/>
        </p:nvSpPr>
        <p:spPr>
          <a:xfrm>
            <a:off x="8000156"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5" name="Freeform 134">
            <a:extLst>
              <a:ext uri="{FF2B5EF4-FFF2-40B4-BE49-F238E27FC236}">
                <a16:creationId xmlns:a16="http://schemas.microsoft.com/office/drawing/2014/main" id="{4FCC6373-01CF-D745-6559-2782A52CEEB1}"/>
              </a:ext>
            </a:extLst>
          </p:cNvPr>
          <p:cNvSpPr/>
          <p:nvPr/>
        </p:nvSpPr>
        <p:spPr>
          <a:xfrm>
            <a:off x="8365654"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6" name="Freeform 135">
            <a:extLst>
              <a:ext uri="{FF2B5EF4-FFF2-40B4-BE49-F238E27FC236}">
                <a16:creationId xmlns:a16="http://schemas.microsoft.com/office/drawing/2014/main" id="{00399F5E-3F69-CA41-CAED-861DB020F174}"/>
              </a:ext>
            </a:extLst>
          </p:cNvPr>
          <p:cNvSpPr/>
          <p:nvPr/>
        </p:nvSpPr>
        <p:spPr>
          <a:xfrm>
            <a:off x="8731152"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7" name="Freeform 136">
            <a:extLst>
              <a:ext uri="{FF2B5EF4-FFF2-40B4-BE49-F238E27FC236}">
                <a16:creationId xmlns:a16="http://schemas.microsoft.com/office/drawing/2014/main" id="{BF226825-6DC4-F8D1-2107-27E173AAC759}"/>
              </a:ext>
            </a:extLst>
          </p:cNvPr>
          <p:cNvSpPr/>
          <p:nvPr/>
        </p:nvSpPr>
        <p:spPr>
          <a:xfrm>
            <a:off x="9096650"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8" name="Freeform 137">
            <a:extLst>
              <a:ext uri="{FF2B5EF4-FFF2-40B4-BE49-F238E27FC236}">
                <a16:creationId xmlns:a16="http://schemas.microsoft.com/office/drawing/2014/main" id="{2A27A49B-B636-EA89-1C5D-93DD47A4A111}"/>
              </a:ext>
            </a:extLst>
          </p:cNvPr>
          <p:cNvSpPr/>
          <p:nvPr/>
        </p:nvSpPr>
        <p:spPr>
          <a:xfrm>
            <a:off x="9462147"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9" name="Freeform 138">
            <a:extLst>
              <a:ext uri="{FF2B5EF4-FFF2-40B4-BE49-F238E27FC236}">
                <a16:creationId xmlns:a16="http://schemas.microsoft.com/office/drawing/2014/main" id="{9F7D4F10-B1ED-A4CE-8BA6-B69972610069}"/>
              </a:ext>
            </a:extLst>
          </p:cNvPr>
          <p:cNvSpPr/>
          <p:nvPr/>
        </p:nvSpPr>
        <p:spPr>
          <a:xfrm>
            <a:off x="6172666"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0" name="Freeform 139">
            <a:extLst>
              <a:ext uri="{FF2B5EF4-FFF2-40B4-BE49-F238E27FC236}">
                <a16:creationId xmlns:a16="http://schemas.microsoft.com/office/drawing/2014/main" id="{76C24C11-8B02-FB99-0DF9-F29FDAA7ABC4}"/>
              </a:ext>
            </a:extLst>
          </p:cNvPr>
          <p:cNvSpPr/>
          <p:nvPr/>
        </p:nvSpPr>
        <p:spPr>
          <a:xfrm>
            <a:off x="6538164"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1" name="Freeform 140">
            <a:extLst>
              <a:ext uri="{FF2B5EF4-FFF2-40B4-BE49-F238E27FC236}">
                <a16:creationId xmlns:a16="http://schemas.microsoft.com/office/drawing/2014/main" id="{84E7E9C0-4FE9-9C07-3434-FF90BBC25813}"/>
              </a:ext>
            </a:extLst>
          </p:cNvPr>
          <p:cNvSpPr/>
          <p:nvPr/>
        </p:nvSpPr>
        <p:spPr>
          <a:xfrm>
            <a:off x="6903662"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2" name="Freeform 141">
            <a:extLst>
              <a:ext uri="{FF2B5EF4-FFF2-40B4-BE49-F238E27FC236}">
                <a16:creationId xmlns:a16="http://schemas.microsoft.com/office/drawing/2014/main" id="{E606AD45-6A48-CD0F-8D6C-2AA80C99C657}"/>
              </a:ext>
            </a:extLst>
          </p:cNvPr>
          <p:cNvSpPr/>
          <p:nvPr/>
        </p:nvSpPr>
        <p:spPr>
          <a:xfrm>
            <a:off x="7269160"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3" name="Freeform 142">
            <a:extLst>
              <a:ext uri="{FF2B5EF4-FFF2-40B4-BE49-F238E27FC236}">
                <a16:creationId xmlns:a16="http://schemas.microsoft.com/office/drawing/2014/main" id="{7C2F1E5F-7775-9E9A-9FD0-2B61D4F5CC29}"/>
              </a:ext>
            </a:extLst>
          </p:cNvPr>
          <p:cNvSpPr/>
          <p:nvPr/>
        </p:nvSpPr>
        <p:spPr>
          <a:xfrm>
            <a:off x="7634658"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4" name="Freeform 143">
            <a:extLst>
              <a:ext uri="{FF2B5EF4-FFF2-40B4-BE49-F238E27FC236}">
                <a16:creationId xmlns:a16="http://schemas.microsoft.com/office/drawing/2014/main" id="{13DF0D4E-FB25-E8F9-93B7-E4D87A20C3E1}"/>
              </a:ext>
            </a:extLst>
          </p:cNvPr>
          <p:cNvSpPr/>
          <p:nvPr/>
        </p:nvSpPr>
        <p:spPr>
          <a:xfrm>
            <a:off x="8000156"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5" name="Freeform 144">
            <a:extLst>
              <a:ext uri="{FF2B5EF4-FFF2-40B4-BE49-F238E27FC236}">
                <a16:creationId xmlns:a16="http://schemas.microsoft.com/office/drawing/2014/main" id="{C5DB7207-A7BC-D829-0B9F-C206E0AEBB58}"/>
              </a:ext>
            </a:extLst>
          </p:cNvPr>
          <p:cNvSpPr/>
          <p:nvPr/>
        </p:nvSpPr>
        <p:spPr>
          <a:xfrm>
            <a:off x="8365654"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6" name="Freeform 145">
            <a:extLst>
              <a:ext uri="{FF2B5EF4-FFF2-40B4-BE49-F238E27FC236}">
                <a16:creationId xmlns:a16="http://schemas.microsoft.com/office/drawing/2014/main" id="{7D462BB8-59E4-B0C8-72E1-E9B88F5929FF}"/>
              </a:ext>
            </a:extLst>
          </p:cNvPr>
          <p:cNvSpPr/>
          <p:nvPr/>
        </p:nvSpPr>
        <p:spPr>
          <a:xfrm>
            <a:off x="8731152"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7" name="Freeform 146">
            <a:extLst>
              <a:ext uri="{FF2B5EF4-FFF2-40B4-BE49-F238E27FC236}">
                <a16:creationId xmlns:a16="http://schemas.microsoft.com/office/drawing/2014/main" id="{41E80580-2040-C643-89EC-8390A8FB8360}"/>
              </a:ext>
            </a:extLst>
          </p:cNvPr>
          <p:cNvSpPr/>
          <p:nvPr/>
        </p:nvSpPr>
        <p:spPr>
          <a:xfrm>
            <a:off x="9096650"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8" name="Freeform 147">
            <a:extLst>
              <a:ext uri="{FF2B5EF4-FFF2-40B4-BE49-F238E27FC236}">
                <a16:creationId xmlns:a16="http://schemas.microsoft.com/office/drawing/2014/main" id="{3B93FA5D-B55F-7ADA-51B6-47D2CEBB2937}"/>
              </a:ext>
            </a:extLst>
          </p:cNvPr>
          <p:cNvSpPr/>
          <p:nvPr/>
        </p:nvSpPr>
        <p:spPr>
          <a:xfrm>
            <a:off x="9462147"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9" name="Freeform 148">
            <a:extLst>
              <a:ext uri="{FF2B5EF4-FFF2-40B4-BE49-F238E27FC236}">
                <a16:creationId xmlns:a16="http://schemas.microsoft.com/office/drawing/2014/main" id="{EF2BF712-C839-808E-DD90-A75F39EBD702}"/>
              </a:ext>
            </a:extLst>
          </p:cNvPr>
          <p:cNvSpPr/>
          <p:nvPr/>
        </p:nvSpPr>
        <p:spPr>
          <a:xfrm>
            <a:off x="6172666"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0" name="Freeform 149">
            <a:extLst>
              <a:ext uri="{FF2B5EF4-FFF2-40B4-BE49-F238E27FC236}">
                <a16:creationId xmlns:a16="http://schemas.microsoft.com/office/drawing/2014/main" id="{50CDA49C-6392-F4EC-6ED7-D6D0E07ED15D}"/>
              </a:ext>
            </a:extLst>
          </p:cNvPr>
          <p:cNvSpPr/>
          <p:nvPr/>
        </p:nvSpPr>
        <p:spPr>
          <a:xfrm>
            <a:off x="6538164"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1" name="Freeform 150">
            <a:extLst>
              <a:ext uri="{FF2B5EF4-FFF2-40B4-BE49-F238E27FC236}">
                <a16:creationId xmlns:a16="http://schemas.microsoft.com/office/drawing/2014/main" id="{90E09506-4FD6-B7C9-F82B-70F036E5D64C}"/>
              </a:ext>
            </a:extLst>
          </p:cNvPr>
          <p:cNvSpPr/>
          <p:nvPr/>
        </p:nvSpPr>
        <p:spPr>
          <a:xfrm>
            <a:off x="6903662"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2" name="Freeform 151">
            <a:extLst>
              <a:ext uri="{FF2B5EF4-FFF2-40B4-BE49-F238E27FC236}">
                <a16:creationId xmlns:a16="http://schemas.microsoft.com/office/drawing/2014/main" id="{29E5AB1E-CCD1-F9E0-224A-75DDD157FC06}"/>
              </a:ext>
            </a:extLst>
          </p:cNvPr>
          <p:cNvSpPr/>
          <p:nvPr/>
        </p:nvSpPr>
        <p:spPr>
          <a:xfrm>
            <a:off x="7269160"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3" name="Freeform 152">
            <a:extLst>
              <a:ext uri="{FF2B5EF4-FFF2-40B4-BE49-F238E27FC236}">
                <a16:creationId xmlns:a16="http://schemas.microsoft.com/office/drawing/2014/main" id="{B10B447A-4181-7593-2253-D3B9456A7572}"/>
              </a:ext>
            </a:extLst>
          </p:cNvPr>
          <p:cNvSpPr/>
          <p:nvPr/>
        </p:nvSpPr>
        <p:spPr>
          <a:xfrm>
            <a:off x="7634658"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4" name="Freeform 153">
            <a:extLst>
              <a:ext uri="{FF2B5EF4-FFF2-40B4-BE49-F238E27FC236}">
                <a16:creationId xmlns:a16="http://schemas.microsoft.com/office/drawing/2014/main" id="{4042E038-99AE-615A-4533-D33149864C06}"/>
              </a:ext>
            </a:extLst>
          </p:cNvPr>
          <p:cNvSpPr/>
          <p:nvPr/>
        </p:nvSpPr>
        <p:spPr>
          <a:xfrm>
            <a:off x="8000156"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5" name="Freeform 154">
            <a:extLst>
              <a:ext uri="{FF2B5EF4-FFF2-40B4-BE49-F238E27FC236}">
                <a16:creationId xmlns:a16="http://schemas.microsoft.com/office/drawing/2014/main" id="{E2249B99-D0A2-A787-7293-E282FBAFF31E}"/>
              </a:ext>
            </a:extLst>
          </p:cNvPr>
          <p:cNvSpPr/>
          <p:nvPr/>
        </p:nvSpPr>
        <p:spPr>
          <a:xfrm>
            <a:off x="8365654"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6" name="Freeform 155">
            <a:extLst>
              <a:ext uri="{FF2B5EF4-FFF2-40B4-BE49-F238E27FC236}">
                <a16:creationId xmlns:a16="http://schemas.microsoft.com/office/drawing/2014/main" id="{59512469-6C64-74FF-68AF-B3759F54BE7E}"/>
              </a:ext>
            </a:extLst>
          </p:cNvPr>
          <p:cNvSpPr/>
          <p:nvPr/>
        </p:nvSpPr>
        <p:spPr>
          <a:xfrm>
            <a:off x="8731152"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7" name="Freeform 156">
            <a:extLst>
              <a:ext uri="{FF2B5EF4-FFF2-40B4-BE49-F238E27FC236}">
                <a16:creationId xmlns:a16="http://schemas.microsoft.com/office/drawing/2014/main" id="{11AC98C0-773D-5748-305B-2FDC010E38F6}"/>
              </a:ext>
            </a:extLst>
          </p:cNvPr>
          <p:cNvSpPr/>
          <p:nvPr/>
        </p:nvSpPr>
        <p:spPr>
          <a:xfrm>
            <a:off x="9096650"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8" name="Freeform 157">
            <a:extLst>
              <a:ext uri="{FF2B5EF4-FFF2-40B4-BE49-F238E27FC236}">
                <a16:creationId xmlns:a16="http://schemas.microsoft.com/office/drawing/2014/main" id="{85CF5632-495C-1EE3-BB1C-D216FFD80D2D}"/>
              </a:ext>
            </a:extLst>
          </p:cNvPr>
          <p:cNvSpPr/>
          <p:nvPr/>
        </p:nvSpPr>
        <p:spPr>
          <a:xfrm>
            <a:off x="9462147"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9" name="TextBox 158">
            <a:extLst>
              <a:ext uri="{FF2B5EF4-FFF2-40B4-BE49-F238E27FC236}">
                <a16:creationId xmlns:a16="http://schemas.microsoft.com/office/drawing/2014/main" id="{8434E7F2-73B2-B57B-AEA9-6361F61CD266}"/>
              </a:ext>
            </a:extLst>
          </p:cNvPr>
          <p:cNvSpPr txBox="1"/>
          <p:nvPr/>
        </p:nvSpPr>
        <p:spPr>
          <a:xfrm>
            <a:off x="2726429" y="4331197"/>
            <a:ext cx="3333615" cy="1785104"/>
          </a:xfrm>
          <a:prstGeom prst="rect">
            <a:avLst/>
          </a:prstGeom>
          <a:noFill/>
        </p:spPr>
        <p:txBody>
          <a:bodyPr wrap="square" rtlCol="0">
            <a:spAutoFit/>
          </a:bodyPr>
          <a:lstStyle/>
          <a:p>
            <a:r>
              <a:rPr lang="en-US" sz="11000" b="1" dirty="0">
                <a:solidFill>
                  <a:schemeClr val="bg1"/>
                </a:solidFill>
                <a:latin typeface="Avenir Next Heavy" panose="020B0503020202020204" pitchFamily="34" charset="0"/>
                <a:ea typeface="Roboto" panose="02000000000000000000" pitchFamily="2" charset="0"/>
              </a:rPr>
              <a:t>9</a:t>
            </a:r>
            <a:r>
              <a:rPr lang="en-BE" sz="11000" b="1">
                <a:solidFill>
                  <a:schemeClr val="bg1"/>
                </a:solidFill>
                <a:latin typeface="Avenir Next Heavy" panose="020B0503020202020204" pitchFamily="34" charset="0"/>
                <a:ea typeface="Roboto" panose="02000000000000000000" pitchFamily="2" charset="0"/>
              </a:rPr>
              <a:t>0</a:t>
            </a:r>
            <a:r>
              <a:rPr lang="en-BE" sz="7200" b="1" dirty="0">
                <a:solidFill>
                  <a:schemeClr val="bg1"/>
                </a:solidFill>
                <a:latin typeface="Avenir Next Heavy" panose="020B0503020202020204" pitchFamily="34" charset="0"/>
                <a:ea typeface="Roboto" panose="02000000000000000000" pitchFamily="2" charset="0"/>
              </a:rPr>
              <a:t>%</a:t>
            </a:r>
            <a:endParaRPr lang="en-BE" sz="11000" b="1" dirty="0">
              <a:solidFill>
                <a:schemeClr val="bg1"/>
              </a:solidFill>
              <a:latin typeface="Avenir Next Heavy" panose="020B0503020202020204" pitchFamily="34" charset="0"/>
              <a:ea typeface="Roboto" panose="02000000000000000000" pitchFamily="2" charset="0"/>
            </a:endParaRPr>
          </a:p>
        </p:txBody>
      </p:sp>
      <p:sp>
        <p:nvSpPr>
          <p:cNvPr id="160" name="TextBox 159">
            <a:extLst>
              <a:ext uri="{FF2B5EF4-FFF2-40B4-BE49-F238E27FC236}">
                <a16:creationId xmlns:a16="http://schemas.microsoft.com/office/drawing/2014/main" id="{7AC78DFE-0327-4EF2-CA56-CC868435B109}"/>
              </a:ext>
            </a:extLst>
          </p:cNvPr>
          <p:cNvSpPr txBox="1"/>
          <p:nvPr/>
        </p:nvSpPr>
        <p:spPr>
          <a:xfrm>
            <a:off x="5705587" y="5316109"/>
            <a:ext cx="4537546" cy="430887"/>
          </a:xfrm>
          <a:prstGeom prst="rect">
            <a:avLst/>
          </a:prstGeom>
          <a:noFill/>
        </p:spPr>
        <p:txBody>
          <a:bodyPr wrap="square" rtlCol="0">
            <a:spAutoFit/>
          </a:bodyPr>
          <a:lstStyle/>
          <a:p>
            <a:r>
              <a:rPr lang="nl-BE" sz="2200" b="1" dirty="0">
                <a:solidFill>
                  <a:schemeClr val="bg1"/>
                </a:solidFill>
                <a:latin typeface="Avenir Next" panose="020B0503020202020204" pitchFamily="34" charset="0"/>
              </a:rPr>
              <a:t>DENIED – MAJORITY CLASS</a:t>
            </a:r>
            <a:endParaRPr lang="en-BE" sz="2200" b="1" dirty="0">
              <a:solidFill>
                <a:schemeClr val="bg1"/>
              </a:solidFill>
              <a:latin typeface="Avenir Next" panose="020B0503020202020204" pitchFamily="34" charset="0"/>
            </a:endParaRPr>
          </a:p>
        </p:txBody>
      </p:sp>
      <p:sp>
        <p:nvSpPr>
          <p:cNvPr id="25" name="Freeform 24">
            <a:extLst>
              <a:ext uri="{FF2B5EF4-FFF2-40B4-BE49-F238E27FC236}">
                <a16:creationId xmlns:a16="http://schemas.microsoft.com/office/drawing/2014/main" id="{02E164E8-4DAC-556B-8445-C2AB7D7FF84F}"/>
              </a:ext>
            </a:extLst>
          </p:cNvPr>
          <p:cNvSpPr/>
          <p:nvPr/>
        </p:nvSpPr>
        <p:spPr>
          <a:xfrm>
            <a:off x="2883186"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 name="Freeform 10">
            <a:extLst>
              <a:ext uri="{FF2B5EF4-FFF2-40B4-BE49-F238E27FC236}">
                <a16:creationId xmlns:a16="http://schemas.microsoft.com/office/drawing/2014/main" id="{F7E3CA52-7446-548D-3FB4-F9AE0C1ED261}"/>
              </a:ext>
            </a:extLst>
          </p:cNvPr>
          <p:cNvSpPr/>
          <p:nvPr/>
        </p:nvSpPr>
        <p:spPr>
          <a:xfrm>
            <a:off x="6172666" y="215275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 name="Freeform 11">
            <a:extLst>
              <a:ext uri="{FF2B5EF4-FFF2-40B4-BE49-F238E27FC236}">
                <a16:creationId xmlns:a16="http://schemas.microsoft.com/office/drawing/2014/main" id="{E8867D4C-9F59-BBA3-32EB-36FB2333E31D}"/>
              </a:ext>
            </a:extLst>
          </p:cNvPr>
          <p:cNvSpPr/>
          <p:nvPr/>
        </p:nvSpPr>
        <p:spPr>
          <a:xfrm>
            <a:off x="6538164" y="215275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 name="Freeform 14">
            <a:extLst>
              <a:ext uri="{FF2B5EF4-FFF2-40B4-BE49-F238E27FC236}">
                <a16:creationId xmlns:a16="http://schemas.microsoft.com/office/drawing/2014/main" id="{5DE5A0C4-AE9A-40F6-7FA7-9A8E44512ECE}"/>
              </a:ext>
            </a:extLst>
          </p:cNvPr>
          <p:cNvSpPr/>
          <p:nvPr/>
        </p:nvSpPr>
        <p:spPr>
          <a:xfrm>
            <a:off x="6903662" y="215275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6" name="Freeform 15">
            <a:extLst>
              <a:ext uri="{FF2B5EF4-FFF2-40B4-BE49-F238E27FC236}">
                <a16:creationId xmlns:a16="http://schemas.microsoft.com/office/drawing/2014/main" id="{DA96547D-7B1E-1989-8C15-EC2D29E007E9}"/>
              </a:ext>
            </a:extLst>
          </p:cNvPr>
          <p:cNvSpPr/>
          <p:nvPr/>
        </p:nvSpPr>
        <p:spPr>
          <a:xfrm>
            <a:off x="7269160" y="215275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7" name="Freeform 16">
            <a:extLst>
              <a:ext uri="{FF2B5EF4-FFF2-40B4-BE49-F238E27FC236}">
                <a16:creationId xmlns:a16="http://schemas.microsoft.com/office/drawing/2014/main" id="{874C5A29-99F8-71FC-8C08-4C097FA05FA6}"/>
              </a:ext>
            </a:extLst>
          </p:cNvPr>
          <p:cNvSpPr/>
          <p:nvPr/>
        </p:nvSpPr>
        <p:spPr>
          <a:xfrm>
            <a:off x="7634657" y="215275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8" name="Freeform 17">
            <a:extLst>
              <a:ext uri="{FF2B5EF4-FFF2-40B4-BE49-F238E27FC236}">
                <a16:creationId xmlns:a16="http://schemas.microsoft.com/office/drawing/2014/main" id="{3946752A-A391-3C52-1034-0FB719E85F37}"/>
              </a:ext>
            </a:extLst>
          </p:cNvPr>
          <p:cNvSpPr/>
          <p:nvPr/>
        </p:nvSpPr>
        <p:spPr>
          <a:xfrm>
            <a:off x="6172666" y="255410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9" name="Freeform 18">
            <a:extLst>
              <a:ext uri="{FF2B5EF4-FFF2-40B4-BE49-F238E27FC236}">
                <a16:creationId xmlns:a16="http://schemas.microsoft.com/office/drawing/2014/main" id="{2F2313C5-6F2B-DF38-502D-6614025FBB9A}"/>
              </a:ext>
            </a:extLst>
          </p:cNvPr>
          <p:cNvSpPr/>
          <p:nvPr/>
        </p:nvSpPr>
        <p:spPr>
          <a:xfrm>
            <a:off x="6538164" y="255410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0" name="Freeform 19">
            <a:extLst>
              <a:ext uri="{FF2B5EF4-FFF2-40B4-BE49-F238E27FC236}">
                <a16:creationId xmlns:a16="http://schemas.microsoft.com/office/drawing/2014/main" id="{3D6259AB-8345-27C1-F89C-2C7EE9363DA7}"/>
              </a:ext>
            </a:extLst>
          </p:cNvPr>
          <p:cNvSpPr/>
          <p:nvPr/>
        </p:nvSpPr>
        <p:spPr>
          <a:xfrm>
            <a:off x="6903662" y="255410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1" name="Freeform 20">
            <a:extLst>
              <a:ext uri="{FF2B5EF4-FFF2-40B4-BE49-F238E27FC236}">
                <a16:creationId xmlns:a16="http://schemas.microsoft.com/office/drawing/2014/main" id="{B7EC80DF-1EE2-E6FB-4D9E-CCB55721A764}"/>
              </a:ext>
            </a:extLst>
          </p:cNvPr>
          <p:cNvSpPr/>
          <p:nvPr/>
        </p:nvSpPr>
        <p:spPr>
          <a:xfrm>
            <a:off x="7269160" y="255410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2" name="Freeform 21">
            <a:extLst>
              <a:ext uri="{FF2B5EF4-FFF2-40B4-BE49-F238E27FC236}">
                <a16:creationId xmlns:a16="http://schemas.microsoft.com/office/drawing/2014/main" id="{BDCC4BEE-EFCB-E269-8FC4-0DE64CD598FD}"/>
              </a:ext>
            </a:extLst>
          </p:cNvPr>
          <p:cNvSpPr/>
          <p:nvPr/>
        </p:nvSpPr>
        <p:spPr>
          <a:xfrm>
            <a:off x="7634657" y="255410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5" name="Freeform 34">
            <a:extLst>
              <a:ext uri="{FF2B5EF4-FFF2-40B4-BE49-F238E27FC236}">
                <a16:creationId xmlns:a16="http://schemas.microsoft.com/office/drawing/2014/main" id="{66597CFA-D82D-1B1B-C760-3D486E388FA3}"/>
              </a:ext>
            </a:extLst>
          </p:cNvPr>
          <p:cNvSpPr/>
          <p:nvPr/>
        </p:nvSpPr>
        <p:spPr>
          <a:xfrm>
            <a:off x="3602452"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6" name="Freeform 35">
            <a:extLst>
              <a:ext uri="{FF2B5EF4-FFF2-40B4-BE49-F238E27FC236}">
                <a16:creationId xmlns:a16="http://schemas.microsoft.com/office/drawing/2014/main" id="{978953CF-9D32-71FB-0ACE-269FB62523C5}"/>
              </a:ext>
            </a:extLst>
          </p:cNvPr>
          <p:cNvSpPr/>
          <p:nvPr/>
        </p:nvSpPr>
        <p:spPr>
          <a:xfrm>
            <a:off x="3967950"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7" name="Freeform 36">
            <a:extLst>
              <a:ext uri="{FF2B5EF4-FFF2-40B4-BE49-F238E27FC236}">
                <a16:creationId xmlns:a16="http://schemas.microsoft.com/office/drawing/2014/main" id="{EF64C6A8-BED2-48C0-601D-5F186EF45C3C}"/>
              </a:ext>
            </a:extLst>
          </p:cNvPr>
          <p:cNvSpPr/>
          <p:nvPr/>
        </p:nvSpPr>
        <p:spPr>
          <a:xfrm>
            <a:off x="4333448"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8" name="Freeform 37">
            <a:extLst>
              <a:ext uri="{FF2B5EF4-FFF2-40B4-BE49-F238E27FC236}">
                <a16:creationId xmlns:a16="http://schemas.microsoft.com/office/drawing/2014/main" id="{80A9F23E-48A6-446C-9780-F4EDE3975284}"/>
              </a:ext>
            </a:extLst>
          </p:cNvPr>
          <p:cNvSpPr/>
          <p:nvPr/>
        </p:nvSpPr>
        <p:spPr>
          <a:xfrm>
            <a:off x="4698946"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9" name="Freeform 38">
            <a:extLst>
              <a:ext uri="{FF2B5EF4-FFF2-40B4-BE49-F238E27FC236}">
                <a16:creationId xmlns:a16="http://schemas.microsoft.com/office/drawing/2014/main" id="{88D09CE7-9C38-4211-80B4-4176FD23D1D7}"/>
              </a:ext>
            </a:extLst>
          </p:cNvPr>
          <p:cNvSpPr/>
          <p:nvPr/>
        </p:nvSpPr>
        <p:spPr>
          <a:xfrm>
            <a:off x="5064444"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0" name="Freeform 39">
            <a:extLst>
              <a:ext uri="{FF2B5EF4-FFF2-40B4-BE49-F238E27FC236}">
                <a16:creationId xmlns:a16="http://schemas.microsoft.com/office/drawing/2014/main" id="{B22E3B3F-9633-AF0D-ABD2-C5E3E36EB1C1}"/>
              </a:ext>
            </a:extLst>
          </p:cNvPr>
          <p:cNvSpPr/>
          <p:nvPr/>
        </p:nvSpPr>
        <p:spPr>
          <a:xfrm>
            <a:off x="5429942"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1" name="Freeform 40">
            <a:extLst>
              <a:ext uri="{FF2B5EF4-FFF2-40B4-BE49-F238E27FC236}">
                <a16:creationId xmlns:a16="http://schemas.microsoft.com/office/drawing/2014/main" id="{AFAA516E-9EDC-196C-5F88-C5CE180770B0}"/>
              </a:ext>
            </a:extLst>
          </p:cNvPr>
          <p:cNvSpPr/>
          <p:nvPr/>
        </p:nvSpPr>
        <p:spPr>
          <a:xfrm>
            <a:off x="5795439"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2" name="Freeform 41">
            <a:extLst>
              <a:ext uri="{FF2B5EF4-FFF2-40B4-BE49-F238E27FC236}">
                <a16:creationId xmlns:a16="http://schemas.microsoft.com/office/drawing/2014/main" id="{DED7387F-58C6-5D53-09B7-C52E8F41E53A}"/>
              </a:ext>
            </a:extLst>
          </p:cNvPr>
          <p:cNvSpPr/>
          <p:nvPr/>
        </p:nvSpPr>
        <p:spPr>
          <a:xfrm>
            <a:off x="2517688"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3" name="Freeform 42">
            <a:extLst>
              <a:ext uri="{FF2B5EF4-FFF2-40B4-BE49-F238E27FC236}">
                <a16:creationId xmlns:a16="http://schemas.microsoft.com/office/drawing/2014/main" id="{A8A050DD-AA34-5978-3BC6-9A8342071D84}"/>
              </a:ext>
            </a:extLst>
          </p:cNvPr>
          <p:cNvSpPr/>
          <p:nvPr/>
        </p:nvSpPr>
        <p:spPr>
          <a:xfrm>
            <a:off x="2883186"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4" name="Freeform 43">
            <a:extLst>
              <a:ext uri="{FF2B5EF4-FFF2-40B4-BE49-F238E27FC236}">
                <a16:creationId xmlns:a16="http://schemas.microsoft.com/office/drawing/2014/main" id="{C24F90B0-C925-DA3A-8351-7A3EE7016963}"/>
              </a:ext>
            </a:extLst>
          </p:cNvPr>
          <p:cNvSpPr/>
          <p:nvPr/>
        </p:nvSpPr>
        <p:spPr>
          <a:xfrm>
            <a:off x="3248684"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6" name="Freeform 45">
            <a:extLst>
              <a:ext uri="{FF2B5EF4-FFF2-40B4-BE49-F238E27FC236}">
                <a16:creationId xmlns:a16="http://schemas.microsoft.com/office/drawing/2014/main" id="{53DA886F-48FD-6064-66A6-1BF624FF5E46}"/>
              </a:ext>
            </a:extLst>
          </p:cNvPr>
          <p:cNvSpPr/>
          <p:nvPr/>
        </p:nvSpPr>
        <p:spPr>
          <a:xfrm>
            <a:off x="3614182"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7" name="Freeform 46">
            <a:extLst>
              <a:ext uri="{FF2B5EF4-FFF2-40B4-BE49-F238E27FC236}">
                <a16:creationId xmlns:a16="http://schemas.microsoft.com/office/drawing/2014/main" id="{42DBD5AB-7457-2050-D9AF-842DD5F35A53}"/>
              </a:ext>
            </a:extLst>
          </p:cNvPr>
          <p:cNvSpPr/>
          <p:nvPr/>
        </p:nvSpPr>
        <p:spPr>
          <a:xfrm>
            <a:off x="3979680"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8" name="Freeform 47">
            <a:extLst>
              <a:ext uri="{FF2B5EF4-FFF2-40B4-BE49-F238E27FC236}">
                <a16:creationId xmlns:a16="http://schemas.microsoft.com/office/drawing/2014/main" id="{D1F07801-934F-A68B-97C2-683D21000813}"/>
              </a:ext>
            </a:extLst>
          </p:cNvPr>
          <p:cNvSpPr/>
          <p:nvPr/>
        </p:nvSpPr>
        <p:spPr>
          <a:xfrm>
            <a:off x="4345178"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9" name="Freeform 48">
            <a:extLst>
              <a:ext uri="{FF2B5EF4-FFF2-40B4-BE49-F238E27FC236}">
                <a16:creationId xmlns:a16="http://schemas.microsoft.com/office/drawing/2014/main" id="{425EA7C4-B50F-7F9C-50B5-ED82149AB646}"/>
              </a:ext>
            </a:extLst>
          </p:cNvPr>
          <p:cNvSpPr/>
          <p:nvPr/>
        </p:nvSpPr>
        <p:spPr>
          <a:xfrm>
            <a:off x="4710675"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0" name="Freeform 49">
            <a:extLst>
              <a:ext uri="{FF2B5EF4-FFF2-40B4-BE49-F238E27FC236}">
                <a16:creationId xmlns:a16="http://schemas.microsoft.com/office/drawing/2014/main" id="{214FA42D-2763-BDB8-2EF6-B919D3C4D7B7}"/>
              </a:ext>
            </a:extLst>
          </p:cNvPr>
          <p:cNvSpPr/>
          <p:nvPr/>
        </p:nvSpPr>
        <p:spPr>
          <a:xfrm>
            <a:off x="3974281"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1" name="Freeform 50">
            <a:extLst>
              <a:ext uri="{FF2B5EF4-FFF2-40B4-BE49-F238E27FC236}">
                <a16:creationId xmlns:a16="http://schemas.microsoft.com/office/drawing/2014/main" id="{36D25550-2B7B-0EC3-2256-36BBF6B37987}"/>
              </a:ext>
            </a:extLst>
          </p:cNvPr>
          <p:cNvSpPr/>
          <p:nvPr/>
        </p:nvSpPr>
        <p:spPr>
          <a:xfrm>
            <a:off x="4339779"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2" name="Freeform 51">
            <a:extLst>
              <a:ext uri="{FF2B5EF4-FFF2-40B4-BE49-F238E27FC236}">
                <a16:creationId xmlns:a16="http://schemas.microsoft.com/office/drawing/2014/main" id="{4071EFE3-E019-636C-E322-EFB72FC89847}"/>
              </a:ext>
            </a:extLst>
          </p:cNvPr>
          <p:cNvSpPr/>
          <p:nvPr/>
        </p:nvSpPr>
        <p:spPr>
          <a:xfrm>
            <a:off x="4705277"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3" name="Freeform 52">
            <a:extLst>
              <a:ext uri="{FF2B5EF4-FFF2-40B4-BE49-F238E27FC236}">
                <a16:creationId xmlns:a16="http://schemas.microsoft.com/office/drawing/2014/main" id="{6F3267F9-465C-AB42-6F94-9905EC103C70}"/>
              </a:ext>
            </a:extLst>
          </p:cNvPr>
          <p:cNvSpPr/>
          <p:nvPr/>
        </p:nvSpPr>
        <p:spPr>
          <a:xfrm>
            <a:off x="5070775"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4" name="Freeform 53">
            <a:extLst>
              <a:ext uri="{FF2B5EF4-FFF2-40B4-BE49-F238E27FC236}">
                <a16:creationId xmlns:a16="http://schemas.microsoft.com/office/drawing/2014/main" id="{34AD9A5F-3018-4BDD-0CDF-60AA2C62CEC9}"/>
              </a:ext>
            </a:extLst>
          </p:cNvPr>
          <p:cNvSpPr/>
          <p:nvPr/>
        </p:nvSpPr>
        <p:spPr>
          <a:xfrm>
            <a:off x="5436273"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5" name="Freeform 54">
            <a:extLst>
              <a:ext uri="{FF2B5EF4-FFF2-40B4-BE49-F238E27FC236}">
                <a16:creationId xmlns:a16="http://schemas.microsoft.com/office/drawing/2014/main" id="{64C8098D-691B-6F21-246F-017755F305FD}"/>
              </a:ext>
            </a:extLst>
          </p:cNvPr>
          <p:cNvSpPr/>
          <p:nvPr/>
        </p:nvSpPr>
        <p:spPr>
          <a:xfrm>
            <a:off x="5801771"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7" name="Freeform 56">
            <a:extLst>
              <a:ext uri="{FF2B5EF4-FFF2-40B4-BE49-F238E27FC236}">
                <a16:creationId xmlns:a16="http://schemas.microsoft.com/office/drawing/2014/main" id="{E5AE1C52-FB09-3A40-E151-3F80FEE976B4}"/>
              </a:ext>
            </a:extLst>
          </p:cNvPr>
          <p:cNvSpPr/>
          <p:nvPr/>
        </p:nvSpPr>
        <p:spPr>
          <a:xfrm>
            <a:off x="6167268"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Tree>
    <p:extLst>
      <p:ext uri="{BB962C8B-B14F-4D97-AF65-F5344CB8AC3E}">
        <p14:creationId xmlns:p14="http://schemas.microsoft.com/office/powerpoint/2010/main" val="33985778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D166E8-FF6F-B2CF-0997-284664348DCF}"/>
              </a:ext>
            </a:extLst>
          </p:cNvPr>
          <p:cNvSpPr txBox="1"/>
          <p:nvPr/>
        </p:nvSpPr>
        <p:spPr>
          <a:xfrm>
            <a:off x="1103095" y="2356934"/>
            <a:ext cx="10099019" cy="1862048"/>
          </a:xfrm>
          <a:prstGeom prst="rect">
            <a:avLst/>
          </a:prstGeom>
          <a:noFill/>
        </p:spPr>
        <p:txBody>
          <a:bodyPr wrap="square" rtlCol="0">
            <a:spAutoFit/>
          </a:bodyPr>
          <a:lstStyle/>
          <a:p>
            <a:pPr algn="ctr"/>
            <a:r>
              <a:rPr lang="en-US" sz="115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rPr>
              <a:t>HYPOTHESIS</a:t>
            </a:r>
            <a:endParaRPr lang="en-BE" sz="115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endParaRPr>
          </a:p>
        </p:txBody>
      </p:sp>
      <p:sp>
        <p:nvSpPr>
          <p:cNvPr id="19" name="Freeform 18">
            <a:extLst>
              <a:ext uri="{FF2B5EF4-FFF2-40B4-BE49-F238E27FC236}">
                <a16:creationId xmlns:a16="http://schemas.microsoft.com/office/drawing/2014/main" id="{8D424A7C-A07C-B007-03D7-5AA97B6D9F5D}"/>
              </a:ext>
            </a:extLst>
          </p:cNvPr>
          <p:cNvSpPr/>
          <p:nvPr/>
        </p:nvSpPr>
        <p:spPr>
          <a:xfrm>
            <a:off x="901337" y="2010148"/>
            <a:ext cx="10502537" cy="2215991"/>
          </a:xfrm>
          <a:custGeom>
            <a:avLst/>
            <a:gdLst>
              <a:gd name="connsiteX0" fmla="*/ 0 w 6943336"/>
              <a:gd name="connsiteY0" fmla="*/ 0 h 2215991"/>
              <a:gd name="connsiteX1" fmla="*/ 6943336 w 6943336"/>
              <a:gd name="connsiteY1" fmla="*/ 0 h 2215991"/>
              <a:gd name="connsiteX2" fmla="*/ 6943336 w 6943336"/>
              <a:gd name="connsiteY2" fmla="*/ 2215991 h 2215991"/>
              <a:gd name="connsiteX3" fmla="*/ 4780706 w 6943336"/>
              <a:gd name="connsiteY3" fmla="*/ 2215991 h 2215991"/>
              <a:gd name="connsiteX4" fmla="*/ 4780706 w 6943336"/>
              <a:gd name="connsiteY4" fmla="*/ 2150398 h 2215991"/>
              <a:gd name="connsiteX5" fmla="*/ 6877743 w 6943336"/>
              <a:gd name="connsiteY5" fmla="*/ 2150398 h 2215991"/>
              <a:gd name="connsiteX6" fmla="*/ 6877743 w 6943336"/>
              <a:gd name="connsiteY6" fmla="*/ 65593 h 2215991"/>
              <a:gd name="connsiteX7" fmla="*/ 65593 w 6943336"/>
              <a:gd name="connsiteY7" fmla="*/ 65593 h 2215991"/>
              <a:gd name="connsiteX8" fmla="*/ 65593 w 6943336"/>
              <a:gd name="connsiteY8" fmla="*/ 2150398 h 2215991"/>
              <a:gd name="connsiteX9" fmla="*/ 1935906 w 6943336"/>
              <a:gd name="connsiteY9" fmla="*/ 2150398 h 2215991"/>
              <a:gd name="connsiteX10" fmla="*/ 1935906 w 6943336"/>
              <a:gd name="connsiteY10" fmla="*/ 2215991 h 2215991"/>
              <a:gd name="connsiteX11" fmla="*/ 0 w 6943336"/>
              <a:gd name="connsiteY11" fmla="*/ 2215991 h 221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43336" h="2215991">
                <a:moveTo>
                  <a:pt x="0" y="0"/>
                </a:moveTo>
                <a:lnTo>
                  <a:pt x="6943336" y="0"/>
                </a:lnTo>
                <a:lnTo>
                  <a:pt x="6943336" y="2215991"/>
                </a:lnTo>
                <a:lnTo>
                  <a:pt x="4780706" y="2215991"/>
                </a:lnTo>
                <a:lnTo>
                  <a:pt x="4780706" y="2150398"/>
                </a:lnTo>
                <a:lnTo>
                  <a:pt x="6877743" y="2150398"/>
                </a:lnTo>
                <a:lnTo>
                  <a:pt x="6877743" y="65593"/>
                </a:lnTo>
                <a:lnTo>
                  <a:pt x="65593" y="65593"/>
                </a:lnTo>
                <a:lnTo>
                  <a:pt x="65593" y="2150398"/>
                </a:lnTo>
                <a:lnTo>
                  <a:pt x="1935906" y="2150398"/>
                </a:lnTo>
                <a:lnTo>
                  <a:pt x="1935906" y="2215991"/>
                </a:lnTo>
                <a:lnTo>
                  <a:pt x="0" y="2215991"/>
                </a:lnTo>
                <a:close/>
              </a:path>
            </a:pathLst>
          </a:cu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solidFill>
                <a:schemeClr val="tx1"/>
              </a:solidFill>
            </a:endParaRPr>
          </a:p>
        </p:txBody>
      </p:sp>
    </p:spTree>
    <p:extLst>
      <p:ext uri="{BB962C8B-B14F-4D97-AF65-F5344CB8AC3E}">
        <p14:creationId xmlns:p14="http://schemas.microsoft.com/office/powerpoint/2010/main" val="450218259"/>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theme/theme1.xml><?xml version="1.0" encoding="utf-8"?>
<a:theme xmlns:a="http://schemas.openxmlformats.org/drawingml/2006/main" name="Office Theme">
  <a:themeElements>
    <a:clrScheme name="Dark Template">
      <a:dk1>
        <a:srgbClr val="000000"/>
      </a:dk1>
      <a:lt1>
        <a:srgbClr val="FFFFFF"/>
      </a:lt1>
      <a:dk2>
        <a:srgbClr val="44546A"/>
      </a:dk2>
      <a:lt2>
        <a:srgbClr val="E7E6E6"/>
      </a:lt2>
      <a:accent1>
        <a:srgbClr val="D7E0E1"/>
      </a:accent1>
      <a:accent2>
        <a:srgbClr val="BCBCBD"/>
      </a:accent2>
      <a:accent3>
        <a:srgbClr val="575757"/>
      </a:accent3>
      <a:accent4>
        <a:srgbClr val="3C3C3C"/>
      </a:accent4>
      <a:accent5>
        <a:srgbClr val="2C2C2C"/>
      </a:accent5>
      <a:accent6>
        <a:srgbClr val="8BF3C1"/>
      </a:accent6>
      <a:hlink>
        <a:srgbClr val="DFAE2E"/>
      </a:hlink>
      <a:folHlink>
        <a:srgbClr val="8CF3C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15357</TotalTime>
  <Words>510</Words>
  <Application>Microsoft Macintosh PowerPoint</Application>
  <PresentationFormat>Widescreen</PresentationFormat>
  <Paragraphs>119</Paragraphs>
  <Slides>19</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-apple-system</vt:lpstr>
      <vt:lpstr>Arial</vt:lpstr>
      <vt:lpstr>Avenir Next</vt:lpstr>
      <vt:lpstr>Avenir Next Heavy</vt:lpstr>
      <vt:lpstr>Avenir Next Medium</vt:lpstr>
      <vt:lpstr>Avenir Next Ultra Light</vt:lpstr>
      <vt:lpstr>Calibri</vt:lpstr>
      <vt:lpstr>Calibri Light</vt:lpstr>
      <vt:lpstr>Franklin Gothic Book</vt:lpstr>
      <vt:lpstr>IBM Plex Sans Light</vt:lpstr>
      <vt:lpstr>Merriweather</vt:lpstr>
      <vt:lpstr>Office Theme</vt:lpstr>
      <vt:lpstr>PowerPoint Presentation</vt:lpstr>
      <vt:lpstr>PowerPoint Presentation</vt:lpstr>
      <vt:lpstr>TEAM</vt:lpstr>
      <vt:lpstr>THE PROBLEM</vt:lpstr>
      <vt:lpstr>PowerPoint Presentation</vt:lpstr>
      <vt:lpstr>PROCESS</vt:lpstr>
      <vt:lpstr>PowerPoint Presentation</vt:lpstr>
      <vt:lpstr>CLASS IMBALANCE</vt:lpstr>
      <vt:lpstr>PowerPoint Presentation</vt:lpstr>
      <vt:lpstr>PowerPoint Presentation</vt:lpstr>
      <vt:lpstr>PowerPoint Presentation</vt:lpstr>
      <vt:lpstr>PowerPoint Presentation</vt:lpstr>
      <vt:lpstr>PowerPoint Presentation</vt:lpstr>
      <vt:lpstr>MODEL EVALUATION</vt:lpstr>
      <vt:lpstr>CONFUSION MATRIX</vt:lpstr>
      <vt:lpstr>IMPORTANT FEATURES</vt:lpstr>
      <vt:lpstr>IMPORTANT FEATURES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Sander Gijsbrechts</dc:creator>
  <cp:lastModifiedBy>Joshua Hawley</cp:lastModifiedBy>
  <cp:revision>27</cp:revision>
  <dcterms:created xsi:type="dcterms:W3CDTF">2023-08-12T06:07:52Z</dcterms:created>
  <dcterms:modified xsi:type="dcterms:W3CDTF">2023-12-11T07:23:18Z</dcterms:modified>
</cp:coreProperties>
</file>