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848"/>
    <p:restoredTop sz="94660"/>
  </p:normalViewPr>
  <p:slideViewPr>
    <p:cSldViewPr snapToGrid="0">
      <p:cViewPr>
        <p:scale>
          <a:sx n="80" d="100"/>
          <a:sy n="80" d="100"/>
        </p:scale>
        <p:origin x="1908" y="24"/>
      </p:cViewPr>
      <p:guideLst>
        <p:guide orient="horz" pos="511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presProps" Target="pres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9D57EF6-A0AD-40B0-836C-B681B3F23ABA}" type="datetime1">
              <a:rPr lang="ko-KR" altLang="en-US"/>
              <a:pPr lvl="0">
                <a:defRPr/>
              </a:pPr>
              <a:t>2025-04-10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34768056-5290-4803-9FF9-A4D98FA35DB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4768056-5290-4803-9FF9-A4D98FA35DB5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4768056-5290-4803-9FF9-A4D98FA35DB5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4768056-5290-4803-9FF9-A4D98FA35DB5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34768056-5290-4803-9FF9-A4D98FA35DB5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7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3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5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9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3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6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6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8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32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91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538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1FEFE-EE70-4195-AAB4-1EC1466AB721}" type="datetimeFigureOut">
              <a:rPr lang="ko-KR" altLang="en-US" smtClean="0"/>
              <a:t>2024-08-23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E1C0-DC8C-4FF4-B239-AB11B72F15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15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86157" y="145194"/>
            <a:ext cx="3020508" cy="757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/>
              <a:t>UI flow(1/2)</a:t>
            </a:r>
            <a:endParaRPr lang="en-US" altLang="ko-KR" sz="4400" b="1"/>
          </a:p>
        </p:txBody>
      </p:sp>
      <p:sp>
        <p:nvSpPr>
          <p:cNvPr id="86" name=""/>
          <p:cNvSpPr/>
          <p:nvPr/>
        </p:nvSpPr>
        <p:spPr>
          <a:xfrm>
            <a:off x="1538968" y="2008866"/>
            <a:ext cx="1347107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로그인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7" name=""/>
          <p:cNvSpPr/>
          <p:nvPr/>
        </p:nvSpPr>
        <p:spPr>
          <a:xfrm>
            <a:off x="3608614" y="2006145"/>
            <a:ext cx="1347107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메인페이지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5584371" y="2004785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실무 활용가이드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9" name=""/>
          <p:cNvSpPr/>
          <p:nvPr/>
        </p:nvSpPr>
        <p:spPr>
          <a:xfrm>
            <a:off x="5583011" y="2879724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계정관리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8116661" y="2362655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회원 목록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8119383" y="2855233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업체 목록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8122103" y="3330122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회원 상세 정보 보기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4" name=""/>
          <p:cNvSpPr/>
          <p:nvPr/>
        </p:nvSpPr>
        <p:spPr>
          <a:xfrm>
            <a:off x="5589815" y="458333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권한 및 부서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8132990" y="427853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부서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8135711" y="484867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권한 설정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7" name=""/>
          <p:cNvSpPr/>
          <p:nvPr/>
        </p:nvSpPr>
        <p:spPr>
          <a:xfrm>
            <a:off x="5602061" y="5980792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가입 승인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8" name=""/>
          <p:cNvSpPr/>
          <p:nvPr/>
        </p:nvSpPr>
        <p:spPr>
          <a:xfrm>
            <a:off x="8139794" y="570184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신규 가입자 승인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8137073" y="6271985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업체 등록 승인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"/>
          <p:cNvSpPr/>
          <p:nvPr/>
        </p:nvSpPr>
        <p:spPr>
          <a:xfrm>
            <a:off x="5577567" y="759051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생산 계획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1" name=""/>
          <p:cNvSpPr/>
          <p:nvPr/>
        </p:nvSpPr>
        <p:spPr>
          <a:xfrm>
            <a:off x="8146596" y="7051674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생산 계획 목록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" name=""/>
          <p:cNvSpPr/>
          <p:nvPr/>
        </p:nvSpPr>
        <p:spPr>
          <a:xfrm>
            <a:off x="8141153" y="751567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생산 계획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" name=""/>
          <p:cNvSpPr/>
          <p:nvPr/>
        </p:nvSpPr>
        <p:spPr>
          <a:xfrm>
            <a:off x="8146597" y="7967435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생산 계획 간편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8143873" y="841238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생산 계획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5" name=""/>
          <p:cNvSpPr/>
          <p:nvPr/>
        </p:nvSpPr>
        <p:spPr>
          <a:xfrm>
            <a:off x="8154760" y="885189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발주 계획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6" name=""/>
          <p:cNvSpPr/>
          <p:nvPr/>
        </p:nvSpPr>
        <p:spPr>
          <a:xfrm>
            <a:off x="5604782" y="1006973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제품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7" name=""/>
          <p:cNvSpPr/>
          <p:nvPr/>
        </p:nvSpPr>
        <p:spPr>
          <a:xfrm>
            <a:off x="8149318" y="9598931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상품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8" name=""/>
          <p:cNvSpPr/>
          <p:nvPr/>
        </p:nvSpPr>
        <p:spPr>
          <a:xfrm>
            <a:off x="8143875" y="1006293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상품 간편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9" name=""/>
          <p:cNvSpPr/>
          <p:nvPr/>
        </p:nvSpPr>
        <p:spPr>
          <a:xfrm>
            <a:off x="8149319" y="10514693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1" hangingPunct="1">
              <a:defRPr/>
            </a:pPr>
            <a:r>
              <a:rPr lang="ko-KR" altLang="en-US" sz="1400">
                <a:solidFill>
                  <a:schemeClr val="tx1"/>
                </a:solidFill>
              </a:rPr>
              <a:t>상품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0" name=""/>
          <p:cNvSpPr/>
          <p:nvPr/>
        </p:nvSpPr>
        <p:spPr>
          <a:xfrm>
            <a:off x="8146595" y="1095964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BOM </a:t>
            </a:r>
            <a:r>
              <a:rPr lang="ko-KR" altLang="en-US" sz="1400">
                <a:solidFill>
                  <a:schemeClr val="tx1"/>
                </a:solidFill>
              </a:rPr>
              <a:t>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1" name=""/>
          <p:cNvSpPr/>
          <p:nvPr/>
        </p:nvSpPr>
        <p:spPr>
          <a:xfrm>
            <a:off x="8157482" y="1139915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BOM</a:t>
            </a:r>
            <a:r>
              <a:rPr lang="ko-KR" altLang="en-US" sz="1400">
                <a:solidFill>
                  <a:schemeClr val="tx1"/>
                </a:solidFill>
              </a:rPr>
              <a:t> 간편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2" name=""/>
          <p:cNvSpPr/>
          <p:nvPr/>
        </p:nvSpPr>
        <p:spPr>
          <a:xfrm>
            <a:off x="8150677" y="11850913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400">
                <a:solidFill>
                  <a:schemeClr val="tx1"/>
                </a:solidFill>
              </a:rPr>
              <a:t>BOM</a:t>
            </a:r>
            <a:r>
              <a:rPr lang="ko-KR" altLang="en-US" sz="1400">
                <a:solidFill>
                  <a:schemeClr val="tx1"/>
                </a:solidFill>
              </a:rPr>
              <a:t>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13" name=""/>
          <p:cNvCxnSpPr/>
          <p:nvPr/>
        </p:nvCxnSpPr>
        <p:spPr>
          <a:xfrm flipV="1">
            <a:off x="2886075" y="2192564"/>
            <a:ext cx="722538" cy="27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"/>
          <p:cNvCxnSpPr>
            <a:stCxn id="87" idx="3"/>
            <a:endCxn id="88" idx="1"/>
          </p:cNvCxnSpPr>
          <p:nvPr/>
        </p:nvCxnSpPr>
        <p:spPr>
          <a:xfrm>
            <a:off x="4955721" y="2183039"/>
            <a:ext cx="628650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"/>
          <p:cNvCxnSpPr>
            <a:stCxn id="89" idx="3"/>
            <a:endCxn id="90" idx="1"/>
          </p:cNvCxnSpPr>
          <p:nvPr/>
        </p:nvCxnSpPr>
        <p:spPr>
          <a:xfrm flipV="1">
            <a:off x="7324726" y="2539548"/>
            <a:ext cx="791935" cy="5170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"/>
          <p:cNvCxnSpPr/>
          <p:nvPr/>
        </p:nvCxnSpPr>
        <p:spPr>
          <a:xfrm>
            <a:off x="7315201" y="3047093"/>
            <a:ext cx="797377" cy="4503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"/>
          <p:cNvCxnSpPr>
            <a:stCxn id="94" idx="3"/>
            <a:endCxn id="95" idx="1"/>
          </p:cNvCxnSpPr>
          <p:nvPr/>
        </p:nvCxnSpPr>
        <p:spPr>
          <a:xfrm flipV="1">
            <a:off x="7331529" y="4455432"/>
            <a:ext cx="801461" cy="3048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"/>
          <p:cNvCxnSpPr/>
          <p:nvPr/>
        </p:nvCxnSpPr>
        <p:spPr>
          <a:xfrm>
            <a:off x="7342584" y="4766866"/>
            <a:ext cx="774077" cy="2587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"/>
          <p:cNvCxnSpPr>
            <a:stCxn id="97" idx="3"/>
            <a:endCxn id="98" idx="1"/>
          </p:cNvCxnSpPr>
          <p:nvPr/>
        </p:nvCxnSpPr>
        <p:spPr>
          <a:xfrm flipV="1">
            <a:off x="7343776" y="5878740"/>
            <a:ext cx="796018" cy="2789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"/>
          <p:cNvCxnSpPr>
            <a:stCxn id="97" idx="3"/>
            <a:endCxn id="99" idx="1"/>
          </p:cNvCxnSpPr>
          <p:nvPr/>
        </p:nvCxnSpPr>
        <p:spPr>
          <a:xfrm>
            <a:off x="7343776" y="6157685"/>
            <a:ext cx="793297" cy="2911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"/>
          <p:cNvCxnSpPr/>
          <p:nvPr/>
        </p:nvCxnSpPr>
        <p:spPr>
          <a:xfrm flipV="1">
            <a:off x="7368778" y="7228567"/>
            <a:ext cx="758769" cy="54819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"/>
          <p:cNvCxnSpPr/>
          <p:nvPr/>
        </p:nvCxnSpPr>
        <p:spPr>
          <a:xfrm>
            <a:off x="7319281" y="7776935"/>
            <a:ext cx="835479" cy="1261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"/>
          <p:cNvCxnSpPr>
            <a:stCxn id="106" idx="3"/>
            <a:endCxn id="107" idx="1"/>
          </p:cNvCxnSpPr>
          <p:nvPr/>
        </p:nvCxnSpPr>
        <p:spPr>
          <a:xfrm flipV="1">
            <a:off x="7346496" y="9775824"/>
            <a:ext cx="802823" cy="4708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/>
          <p:nvPr/>
        </p:nvCxnSpPr>
        <p:spPr>
          <a:xfrm>
            <a:off x="7336971" y="10246632"/>
            <a:ext cx="804181" cy="178117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>
            <a:endCxn id="89" idx="1"/>
          </p:cNvCxnSpPr>
          <p:nvPr/>
        </p:nvCxnSpPr>
        <p:spPr>
          <a:xfrm rot="16200000" flipH="1">
            <a:off x="4975963" y="2449568"/>
            <a:ext cx="863883" cy="35021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"/>
          <p:cNvCxnSpPr>
            <a:endCxn id="94" idx="1"/>
          </p:cNvCxnSpPr>
          <p:nvPr/>
        </p:nvCxnSpPr>
        <p:spPr>
          <a:xfrm rot="16200000" flipH="1">
            <a:off x="4550229" y="3720646"/>
            <a:ext cx="1722154" cy="35701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"/>
          <p:cNvCxnSpPr>
            <a:endCxn id="97" idx="1"/>
          </p:cNvCxnSpPr>
          <p:nvPr/>
        </p:nvCxnSpPr>
        <p:spPr>
          <a:xfrm rot="16200000" flipH="1">
            <a:off x="4679158" y="5234781"/>
            <a:ext cx="1476545" cy="3692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"/>
          <p:cNvCxnSpPr>
            <a:endCxn id="100" idx="1"/>
          </p:cNvCxnSpPr>
          <p:nvPr/>
        </p:nvCxnSpPr>
        <p:spPr>
          <a:xfrm rot="16200000" flipH="1">
            <a:off x="4516892" y="6706735"/>
            <a:ext cx="1776582" cy="34476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>
            <a:endCxn id="106" idx="1"/>
          </p:cNvCxnSpPr>
          <p:nvPr/>
        </p:nvCxnSpPr>
        <p:spPr>
          <a:xfrm rot="16200000" flipH="1">
            <a:off x="4171950" y="8813800"/>
            <a:ext cx="2493680" cy="37198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1424668" y="2448377"/>
            <a:ext cx="1347107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로그인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7" name=""/>
          <p:cNvSpPr/>
          <p:nvPr/>
        </p:nvSpPr>
        <p:spPr>
          <a:xfrm>
            <a:off x="3484789" y="2445656"/>
            <a:ext cx="1347107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메인페이지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8" name=""/>
          <p:cNvSpPr/>
          <p:nvPr/>
        </p:nvSpPr>
        <p:spPr>
          <a:xfrm>
            <a:off x="5470071" y="2444296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조달관리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0" name=""/>
          <p:cNvSpPr/>
          <p:nvPr/>
        </p:nvSpPr>
        <p:spPr>
          <a:xfrm>
            <a:off x="8173811" y="1305380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품목 정보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1" name=""/>
          <p:cNvSpPr/>
          <p:nvPr/>
        </p:nvSpPr>
        <p:spPr>
          <a:xfrm>
            <a:off x="8176533" y="1788433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품목 정보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2" name=""/>
          <p:cNvSpPr/>
          <p:nvPr/>
        </p:nvSpPr>
        <p:spPr>
          <a:xfrm>
            <a:off x="8179253" y="227284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품목 정보 간편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5" name=""/>
          <p:cNvSpPr/>
          <p:nvPr/>
        </p:nvSpPr>
        <p:spPr>
          <a:xfrm>
            <a:off x="8180615" y="273140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품목 정보 목록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6" name=""/>
          <p:cNvSpPr/>
          <p:nvPr/>
        </p:nvSpPr>
        <p:spPr>
          <a:xfrm>
            <a:off x="8183336" y="3867604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생산 계획 목록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8" name=""/>
          <p:cNvSpPr/>
          <p:nvPr/>
        </p:nvSpPr>
        <p:spPr>
          <a:xfrm>
            <a:off x="8177895" y="3392715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생산 계획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99" name=""/>
          <p:cNvSpPr/>
          <p:nvPr/>
        </p:nvSpPr>
        <p:spPr>
          <a:xfrm>
            <a:off x="8188779" y="4596946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조달 계획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1" name=""/>
          <p:cNvSpPr/>
          <p:nvPr/>
        </p:nvSpPr>
        <p:spPr>
          <a:xfrm>
            <a:off x="8192860" y="5075916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조달 계획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2" name=""/>
          <p:cNvSpPr/>
          <p:nvPr/>
        </p:nvSpPr>
        <p:spPr>
          <a:xfrm>
            <a:off x="8191500" y="5533118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조달 계획 목록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3" name=""/>
          <p:cNvSpPr/>
          <p:nvPr/>
        </p:nvSpPr>
        <p:spPr>
          <a:xfrm>
            <a:off x="8187419" y="623660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구매 요청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4" name=""/>
          <p:cNvSpPr/>
          <p:nvPr/>
        </p:nvSpPr>
        <p:spPr>
          <a:xfrm>
            <a:off x="8184695" y="6681561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공급 업체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6" name=""/>
          <p:cNvSpPr/>
          <p:nvPr/>
        </p:nvSpPr>
        <p:spPr>
          <a:xfrm>
            <a:off x="5568043" y="8631465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발주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7" name=""/>
          <p:cNvSpPr/>
          <p:nvPr/>
        </p:nvSpPr>
        <p:spPr>
          <a:xfrm>
            <a:off x="8176532" y="795110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구매 요청 승인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8" name=""/>
          <p:cNvSpPr/>
          <p:nvPr/>
        </p:nvSpPr>
        <p:spPr>
          <a:xfrm>
            <a:off x="8171089" y="8415113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구매 발주서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9" name=""/>
          <p:cNvSpPr/>
          <p:nvPr/>
        </p:nvSpPr>
        <p:spPr>
          <a:xfrm>
            <a:off x="8176533" y="886686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1" hangingPunct="1">
              <a:defRPr/>
            </a:pPr>
            <a:r>
              <a:rPr lang="ko-KR" altLang="en-US" sz="1400">
                <a:solidFill>
                  <a:schemeClr val="tx1"/>
                </a:solidFill>
              </a:rPr>
              <a:t>구매 발주서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0" name=""/>
          <p:cNvSpPr/>
          <p:nvPr/>
        </p:nvSpPr>
        <p:spPr>
          <a:xfrm>
            <a:off x="8173809" y="9311823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구매 발주서 목록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1" name=""/>
          <p:cNvSpPr/>
          <p:nvPr/>
        </p:nvSpPr>
        <p:spPr>
          <a:xfrm>
            <a:off x="8184696" y="9751333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진척 검수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2" name=""/>
          <p:cNvSpPr/>
          <p:nvPr/>
        </p:nvSpPr>
        <p:spPr>
          <a:xfrm>
            <a:off x="8177891" y="10203089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납입 지시 요청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3" name=""/>
          <p:cNvSpPr/>
          <p:nvPr/>
        </p:nvSpPr>
        <p:spPr>
          <a:xfrm>
            <a:off x="8180611" y="10695668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발주 진행 현황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4" name=""/>
          <p:cNvSpPr/>
          <p:nvPr/>
        </p:nvSpPr>
        <p:spPr>
          <a:xfrm>
            <a:off x="8183331" y="11147425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거래 명세서 목록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5" name=""/>
          <p:cNvSpPr/>
          <p:nvPr/>
        </p:nvSpPr>
        <p:spPr>
          <a:xfrm>
            <a:off x="5689146" y="12974863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발주 관리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6" name=""/>
          <p:cNvSpPr/>
          <p:nvPr/>
        </p:nvSpPr>
        <p:spPr>
          <a:xfrm>
            <a:off x="8245925" y="12260490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자재 재고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7" name=""/>
          <p:cNvSpPr/>
          <p:nvPr/>
        </p:nvSpPr>
        <p:spPr>
          <a:xfrm>
            <a:off x="8248647" y="12690478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자재 재고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8" name=""/>
          <p:cNvSpPr/>
          <p:nvPr/>
        </p:nvSpPr>
        <p:spPr>
          <a:xfrm>
            <a:off x="8250007" y="13101414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자재 재고 간편 등록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9" name=""/>
          <p:cNvSpPr/>
          <p:nvPr/>
        </p:nvSpPr>
        <p:spPr>
          <a:xfrm>
            <a:off x="8252728" y="13564057"/>
            <a:ext cx="17417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자재 재고 목록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0" name=""/>
          <p:cNvSpPr/>
          <p:nvPr/>
        </p:nvSpPr>
        <p:spPr>
          <a:xfrm>
            <a:off x="8245924" y="14002206"/>
            <a:ext cx="19322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실시간 가용재고 조회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1" name=""/>
          <p:cNvSpPr/>
          <p:nvPr/>
        </p:nvSpPr>
        <p:spPr>
          <a:xfrm>
            <a:off x="8244565" y="14470292"/>
            <a:ext cx="19322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자재 입고 처리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2" name=""/>
          <p:cNvSpPr/>
          <p:nvPr/>
        </p:nvSpPr>
        <p:spPr>
          <a:xfrm>
            <a:off x="8251368" y="14881227"/>
            <a:ext cx="1932214" cy="353786"/>
          </a:xfrm>
          <a:prstGeom prst="rect">
            <a:avLst/>
          </a:prstGeom>
          <a:noFill/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>
                <a:solidFill>
                  <a:schemeClr val="tx1"/>
                </a:solidFill>
              </a:rPr>
              <a:t>자재 출고 처리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4" name="TextBox 1"/>
          <p:cNvSpPr txBox="1"/>
          <p:nvPr/>
        </p:nvSpPr>
        <p:spPr>
          <a:xfrm>
            <a:off x="4586157" y="145194"/>
            <a:ext cx="3020508" cy="7577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4400" b="1"/>
              <a:t>UI flow(2/2)</a:t>
            </a:r>
            <a:endParaRPr lang="en-US" altLang="ko-KR" sz="4400" b="1"/>
          </a:p>
        </p:txBody>
      </p:sp>
      <p:cxnSp>
        <p:nvCxnSpPr>
          <p:cNvPr id="125" name=""/>
          <p:cNvCxnSpPr>
            <a:stCxn id="86" idx="3"/>
            <a:endCxn id="87" idx="1"/>
          </p:cNvCxnSpPr>
          <p:nvPr/>
        </p:nvCxnSpPr>
        <p:spPr>
          <a:xfrm flipV="1">
            <a:off x="2771775" y="2622549"/>
            <a:ext cx="713013" cy="27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"/>
          <p:cNvCxnSpPr>
            <a:stCxn id="87" idx="3"/>
            <a:endCxn id="88" idx="1"/>
          </p:cNvCxnSpPr>
          <p:nvPr/>
        </p:nvCxnSpPr>
        <p:spPr>
          <a:xfrm>
            <a:off x="4831896" y="2622549"/>
            <a:ext cx="638175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"/>
          <p:cNvCxnSpPr/>
          <p:nvPr/>
        </p:nvCxnSpPr>
        <p:spPr>
          <a:xfrm flipV="1">
            <a:off x="7249885" y="1482273"/>
            <a:ext cx="904876" cy="113891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"/>
          <p:cNvCxnSpPr>
            <a:stCxn id="88" idx="3"/>
            <a:endCxn id="104" idx="1"/>
          </p:cNvCxnSpPr>
          <p:nvPr/>
        </p:nvCxnSpPr>
        <p:spPr>
          <a:xfrm>
            <a:off x="7211785" y="2621189"/>
            <a:ext cx="972910" cy="42372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"/>
          <p:cNvCxnSpPr>
            <a:stCxn id="106" idx="3"/>
            <a:endCxn id="107" idx="1"/>
          </p:cNvCxnSpPr>
          <p:nvPr/>
        </p:nvCxnSpPr>
        <p:spPr>
          <a:xfrm flipV="1">
            <a:off x="7309758" y="8128000"/>
            <a:ext cx="866775" cy="680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"/>
          <p:cNvCxnSpPr/>
          <p:nvPr/>
        </p:nvCxnSpPr>
        <p:spPr>
          <a:xfrm>
            <a:off x="7300233" y="8817883"/>
            <a:ext cx="873573" cy="25159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"/>
          <p:cNvCxnSpPr>
            <a:stCxn id="115" idx="3"/>
            <a:endCxn id="116" idx="1"/>
          </p:cNvCxnSpPr>
          <p:nvPr/>
        </p:nvCxnSpPr>
        <p:spPr>
          <a:xfrm flipV="1">
            <a:off x="7430860" y="12437383"/>
            <a:ext cx="815065" cy="7143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"/>
          <p:cNvCxnSpPr>
            <a:stCxn id="115" idx="3"/>
            <a:endCxn id="122" idx="1"/>
          </p:cNvCxnSpPr>
          <p:nvPr/>
        </p:nvCxnSpPr>
        <p:spPr>
          <a:xfrm>
            <a:off x="7430860" y="13151756"/>
            <a:ext cx="820508" cy="19063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"/>
          <p:cNvCxnSpPr>
            <a:endCxn id="106" idx="1"/>
          </p:cNvCxnSpPr>
          <p:nvPr/>
        </p:nvCxnSpPr>
        <p:spPr>
          <a:xfrm rot="16200000" flipH="1">
            <a:off x="2253344" y="5493658"/>
            <a:ext cx="6175090" cy="45430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"/>
          <p:cNvCxnSpPr>
            <a:endCxn id="115" idx="1"/>
          </p:cNvCxnSpPr>
          <p:nvPr/>
        </p:nvCxnSpPr>
        <p:spPr>
          <a:xfrm rot="16200000" flipH="1">
            <a:off x="3178289" y="10640899"/>
            <a:ext cx="4446304" cy="57541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10491" y="746371"/>
            <a:ext cx="4041559" cy="45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S01) </a:t>
            </a:r>
            <a:r>
              <a:rPr lang="ko-KR" altLang="en-US" sz="2400" b="1"/>
              <a:t>최초화면</a:t>
            </a:r>
            <a:r>
              <a:rPr lang="en-US" altLang="ko-KR" sz="2400" b="1"/>
              <a:t>(</a:t>
            </a:r>
            <a:r>
              <a:rPr lang="ko-KR" altLang="en-US" sz="2400" b="1"/>
              <a:t>로그인페이지</a:t>
            </a:r>
            <a:r>
              <a:rPr lang="en-US" altLang="ko-KR" sz="2400" b="1"/>
              <a:t>)</a:t>
            </a:r>
            <a:endParaRPr lang="en-US" altLang="ko-KR" sz="2400" b="1"/>
          </a:p>
        </p:txBody>
      </p:sp>
      <p:sp>
        <p:nvSpPr>
          <p:cNvPr id="44" name="TextBox 43"/>
          <p:cNvSpPr txBox="1"/>
          <p:nvPr/>
        </p:nvSpPr>
        <p:spPr>
          <a:xfrm>
            <a:off x="4628742" y="1868328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0717" y="1868328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62217" y="1858803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1" name="직사각형 40"/>
          <p:cNvSpPr/>
          <p:nvPr/>
        </p:nvSpPr>
        <p:spPr>
          <a:xfrm>
            <a:off x="402544" y="1393031"/>
            <a:ext cx="11386911" cy="639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40"/>
          <p:cNvSpPr/>
          <p:nvPr/>
        </p:nvSpPr>
        <p:spPr>
          <a:xfrm>
            <a:off x="533512" y="1473994"/>
            <a:ext cx="8053161" cy="62061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직사각형 40"/>
          <p:cNvSpPr/>
          <p:nvPr/>
        </p:nvSpPr>
        <p:spPr>
          <a:xfrm>
            <a:off x="2293256" y="2648175"/>
            <a:ext cx="4778943" cy="361054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40"/>
          <p:cNvSpPr/>
          <p:nvPr/>
        </p:nvSpPr>
        <p:spPr>
          <a:xfrm>
            <a:off x="2336117" y="2693418"/>
            <a:ext cx="2338161" cy="34914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TextBox 30"/>
          <p:cNvSpPr txBox="1"/>
          <p:nvPr/>
        </p:nvSpPr>
        <p:spPr>
          <a:xfrm>
            <a:off x="3046483" y="4125363"/>
            <a:ext cx="874007" cy="366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이미지</a:t>
            </a:r>
            <a:endParaRPr lang="ko-KR" altLang="en-US"/>
          </a:p>
        </p:txBody>
      </p:sp>
      <p:sp>
        <p:nvSpPr>
          <p:cNvPr id="66" name="직사각형 40"/>
          <p:cNvSpPr/>
          <p:nvPr/>
        </p:nvSpPr>
        <p:spPr>
          <a:xfrm>
            <a:off x="4703080" y="2683894"/>
            <a:ext cx="2338161" cy="34914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30"/>
          <p:cNvSpPr txBox="1"/>
          <p:nvPr/>
        </p:nvSpPr>
        <p:spPr>
          <a:xfrm>
            <a:off x="5546795" y="3134763"/>
            <a:ext cx="631119" cy="366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Logo</a:t>
            </a:r>
            <a:endParaRPr lang="en-US" altLang="ko-KR"/>
          </a:p>
        </p:txBody>
      </p:sp>
      <p:sp>
        <p:nvSpPr>
          <p:cNvPr id="68" name="TextBox 30"/>
          <p:cNvSpPr txBox="1"/>
          <p:nvPr/>
        </p:nvSpPr>
        <p:spPr>
          <a:xfrm>
            <a:off x="5141982" y="5215975"/>
            <a:ext cx="1485989" cy="287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/>
              <a:t>로그인 </a:t>
            </a:r>
            <a:r>
              <a:rPr lang="en-US" altLang="ko-KR" sz="1300"/>
              <a:t>/</a:t>
            </a:r>
            <a:r>
              <a:rPr lang="ko-KR" altLang="en-US" sz="1300"/>
              <a:t> 회원가입</a:t>
            </a:r>
            <a:endParaRPr lang="ko-KR" altLang="en-US" sz="1300"/>
          </a:p>
        </p:txBody>
      </p:sp>
      <p:sp>
        <p:nvSpPr>
          <p:cNvPr id="69" name="직사각형 40"/>
          <p:cNvSpPr/>
          <p:nvPr/>
        </p:nvSpPr>
        <p:spPr>
          <a:xfrm>
            <a:off x="4798330" y="4305526"/>
            <a:ext cx="2159567" cy="38394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0" name="직사각형 40"/>
          <p:cNvSpPr/>
          <p:nvPr/>
        </p:nvSpPr>
        <p:spPr>
          <a:xfrm>
            <a:off x="4798330" y="4755583"/>
            <a:ext cx="2159567" cy="38394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TextBox 30"/>
          <p:cNvSpPr txBox="1"/>
          <p:nvPr/>
        </p:nvSpPr>
        <p:spPr>
          <a:xfrm>
            <a:off x="4865757" y="4356343"/>
            <a:ext cx="331083" cy="2899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/>
              <a:t>ID</a:t>
            </a:r>
            <a:endParaRPr lang="en-US" altLang="ko-KR" sz="1300"/>
          </a:p>
        </p:txBody>
      </p:sp>
      <p:sp>
        <p:nvSpPr>
          <p:cNvPr id="72" name="TextBox 30"/>
          <p:cNvSpPr txBox="1"/>
          <p:nvPr/>
        </p:nvSpPr>
        <p:spPr>
          <a:xfrm>
            <a:off x="4865757" y="4813543"/>
            <a:ext cx="426333" cy="2899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300"/>
              <a:t>PW</a:t>
            </a:r>
            <a:endParaRPr lang="en-US" altLang="ko-KR" sz="1300"/>
          </a:p>
        </p:txBody>
      </p:sp>
      <p:sp>
        <p:nvSpPr>
          <p:cNvPr id="73" name="TextBox 30"/>
          <p:cNvSpPr txBox="1"/>
          <p:nvPr/>
        </p:nvSpPr>
        <p:spPr>
          <a:xfrm>
            <a:off x="8771008" y="1653624"/>
            <a:ext cx="2702807" cy="21163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/>
              <a:t>서비스 최초 화면</a:t>
            </a:r>
            <a:endParaRPr lang="ko-KR" altLang="en-US" sz="1600" b="1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en-US" altLang="ko-KR" sz="1300"/>
              <a:t>ID / PW</a:t>
            </a:r>
            <a:r>
              <a:rPr lang="ko-KR" altLang="en-US" sz="1300"/>
              <a:t> 입력을 통해 로그인해서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시스템에 접속합니다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서비스 이용을 위해 회원가입을 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진행합니다</a:t>
            </a:r>
            <a:r>
              <a:rPr lang="en-US" altLang="ko-KR" sz="1300"/>
              <a:t>(</a:t>
            </a:r>
            <a:r>
              <a:rPr lang="ko-KR" altLang="en-US" sz="1300"/>
              <a:t>사원 </a:t>
            </a:r>
            <a:r>
              <a:rPr lang="en-US" altLang="ko-KR" sz="1300"/>
              <a:t>-</a:t>
            </a:r>
            <a:r>
              <a:rPr lang="ko-KR" altLang="en-US" sz="1300"/>
              <a:t> 부서 </a:t>
            </a:r>
            <a:r>
              <a:rPr lang="en-US" altLang="ko-KR" sz="1300"/>
              <a:t>/</a:t>
            </a:r>
            <a:r>
              <a:rPr lang="ko-KR" altLang="en-US" sz="1300"/>
              <a:t> 협력업체</a:t>
            </a:r>
            <a:r>
              <a:rPr lang="en-US" altLang="ko-KR" sz="1300"/>
              <a:t>)</a:t>
            </a:r>
            <a:endParaRPr lang="en-US" altLang="ko-KR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회원가입 클릭 시 회원가입 입력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모달창이 열립니다</a:t>
            </a:r>
            <a:endParaRPr lang="ko-KR" altLang="en-US" sz="1300"/>
          </a:p>
        </p:txBody>
      </p:sp>
      <p:sp>
        <p:nvSpPr>
          <p:cNvPr id="74" name="직사각형 40"/>
          <p:cNvSpPr/>
          <p:nvPr/>
        </p:nvSpPr>
        <p:spPr>
          <a:xfrm>
            <a:off x="5834174" y="5184208"/>
            <a:ext cx="742722" cy="38394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10491" y="746371"/>
            <a:ext cx="4041559" cy="45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S02) </a:t>
            </a:r>
            <a:r>
              <a:rPr lang="ko-KR" altLang="en-US" sz="2400" b="1"/>
              <a:t>회원가입</a:t>
            </a:r>
            <a:endParaRPr lang="ko-KR" altLang="en-US" sz="2400" b="1"/>
          </a:p>
        </p:txBody>
      </p:sp>
      <p:sp>
        <p:nvSpPr>
          <p:cNvPr id="44" name="TextBox 43"/>
          <p:cNvSpPr txBox="1"/>
          <p:nvPr/>
        </p:nvSpPr>
        <p:spPr>
          <a:xfrm>
            <a:off x="4628742" y="1868328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0717" y="1868328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62217" y="1858803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1" name="직사각형 40"/>
          <p:cNvSpPr/>
          <p:nvPr/>
        </p:nvSpPr>
        <p:spPr>
          <a:xfrm>
            <a:off x="402544" y="1393031"/>
            <a:ext cx="11386911" cy="639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40"/>
          <p:cNvSpPr/>
          <p:nvPr/>
        </p:nvSpPr>
        <p:spPr>
          <a:xfrm>
            <a:off x="533512" y="1473994"/>
            <a:ext cx="8053161" cy="62061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40"/>
          <p:cNvSpPr/>
          <p:nvPr/>
        </p:nvSpPr>
        <p:spPr>
          <a:xfrm>
            <a:off x="2702718" y="1657573"/>
            <a:ext cx="3826442" cy="583701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TextBox 30"/>
          <p:cNvSpPr txBox="1"/>
          <p:nvPr/>
        </p:nvSpPr>
        <p:spPr>
          <a:xfrm>
            <a:off x="2927416" y="1999338"/>
            <a:ext cx="2364674" cy="3856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300"/>
              <a:t>아이디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이메일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이름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비밀번호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비밀번호 확인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전화번호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가입유형</a:t>
            </a:r>
            <a:endParaRPr lang="ko-KR" altLang="en-US" sz="1300"/>
          </a:p>
        </p:txBody>
      </p:sp>
      <p:sp>
        <p:nvSpPr>
          <p:cNvPr id="73" name="TextBox 30"/>
          <p:cNvSpPr txBox="1"/>
          <p:nvPr/>
        </p:nvSpPr>
        <p:spPr>
          <a:xfrm>
            <a:off x="8773952" y="1653624"/>
            <a:ext cx="2849881" cy="330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/>
              <a:t>회원가입 페이지</a:t>
            </a:r>
            <a:r>
              <a:rPr lang="en-US" altLang="ko-KR" sz="1600" b="1"/>
              <a:t>(</a:t>
            </a:r>
            <a:r>
              <a:rPr lang="ko-KR" altLang="en-US" sz="1600" b="1"/>
              <a:t>모달</a:t>
            </a:r>
            <a:r>
              <a:rPr lang="en-US" altLang="ko-KR" sz="1600" b="1"/>
              <a:t>)</a:t>
            </a:r>
            <a:endParaRPr lang="en-US" altLang="ko-KR" sz="1600" b="1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회원가입 입력 폼 페이지 입니다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아이디</a:t>
            </a:r>
            <a:r>
              <a:rPr lang="en-US" altLang="ko-KR" sz="1300"/>
              <a:t>,</a:t>
            </a:r>
            <a:r>
              <a:rPr lang="ko-KR" altLang="en-US" sz="1300"/>
              <a:t> 이메일</a:t>
            </a:r>
            <a:r>
              <a:rPr lang="en-US" altLang="ko-KR" sz="1300"/>
              <a:t>,</a:t>
            </a:r>
            <a:r>
              <a:rPr lang="ko-KR" altLang="en-US" sz="1300"/>
              <a:t> 이름</a:t>
            </a:r>
            <a:r>
              <a:rPr lang="en-US" altLang="ko-KR" sz="1300"/>
              <a:t>,</a:t>
            </a:r>
            <a:r>
              <a:rPr lang="ko-KR" altLang="en-US" sz="1300"/>
              <a:t> 비밀번호 등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정보를 입력합니다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가입유형란에는 자회사</a:t>
            </a:r>
            <a:r>
              <a:rPr lang="en-US" altLang="ko-KR" sz="1300"/>
              <a:t>(DG</a:t>
            </a:r>
            <a:r>
              <a:rPr lang="ko-KR" altLang="en-US" sz="1300"/>
              <a:t>전동</a:t>
            </a:r>
            <a:r>
              <a:rPr lang="en-US" altLang="ko-KR" sz="1300"/>
              <a:t>)</a:t>
            </a:r>
            <a:r>
              <a:rPr lang="ko-KR" altLang="en-US" sz="1300"/>
              <a:t>과</a:t>
            </a:r>
            <a:endParaRPr lang="ko-KR" altLang="en-US" sz="1300"/>
          </a:p>
          <a:p>
            <a:pPr lvl="0">
              <a:defRPr/>
            </a:pPr>
            <a:r>
              <a:rPr lang="ko-KR" altLang="en-US" sz="1300"/>
              <a:t>협력회사를 체크하게 됩니다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가입유형에 맞게 추가 정보를 입력하는 새로운 입력창이 생성됩니다</a:t>
            </a:r>
            <a:endParaRPr lang="ko-KR" altLang="en-US" sz="1300"/>
          </a:p>
          <a:p>
            <a:pPr lvl="0">
              <a:defRPr/>
            </a:pPr>
            <a:r>
              <a:rPr lang="en-US" altLang="ko-KR" sz="1300"/>
              <a:t>ex)</a:t>
            </a:r>
            <a:r>
              <a:rPr lang="ko-KR" altLang="en-US" sz="1300"/>
              <a:t> 부서</a:t>
            </a:r>
            <a:r>
              <a:rPr lang="en-US" altLang="ko-KR" sz="1300"/>
              <a:t>,</a:t>
            </a:r>
            <a:r>
              <a:rPr lang="ko-KR" altLang="en-US" sz="1300"/>
              <a:t> 사원번호 등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정보를 입력하고 가입하기 버튼을 누르면 회원가입이 완료됩니다</a:t>
            </a:r>
            <a:endParaRPr lang="ko-KR" altLang="en-US" sz="1300"/>
          </a:p>
        </p:txBody>
      </p:sp>
      <p:sp>
        <p:nvSpPr>
          <p:cNvPr id="85" name="TextBox 30"/>
          <p:cNvSpPr txBox="1"/>
          <p:nvPr/>
        </p:nvSpPr>
        <p:spPr>
          <a:xfrm>
            <a:off x="3472721" y="6990439"/>
            <a:ext cx="2364674" cy="28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300"/>
              <a:t>가입하기</a:t>
            </a:r>
            <a:endParaRPr lang="ko-KR" altLang="en-US" sz="1300"/>
          </a:p>
        </p:txBody>
      </p:sp>
      <p:sp>
        <p:nvSpPr>
          <p:cNvPr id="86" name="직사각형 40"/>
          <p:cNvSpPr/>
          <p:nvPr/>
        </p:nvSpPr>
        <p:spPr>
          <a:xfrm>
            <a:off x="3176587" y="6858000"/>
            <a:ext cx="2919412" cy="52682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직사각형 40"/>
          <p:cNvSpPr/>
          <p:nvPr/>
        </p:nvSpPr>
        <p:spPr>
          <a:xfrm>
            <a:off x="2888456" y="1914524"/>
            <a:ext cx="3362324" cy="470591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직사각형 40"/>
          <p:cNvSpPr/>
          <p:nvPr/>
        </p:nvSpPr>
        <p:spPr>
          <a:xfrm>
            <a:off x="3005138" y="2250280"/>
            <a:ext cx="3138486" cy="3125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40"/>
          <p:cNvSpPr/>
          <p:nvPr/>
        </p:nvSpPr>
        <p:spPr>
          <a:xfrm>
            <a:off x="3005138" y="2840830"/>
            <a:ext cx="3138486" cy="3125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40"/>
          <p:cNvSpPr/>
          <p:nvPr/>
        </p:nvSpPr>
        <p:spPr>
          <a:xfrm>
            <a:off x="2995613" y="3457575"/>
            <a:ext cx="3138486" cy="3125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직사각형 40"/>
          <p:cNvSpPr/>
          <p:nvPr/>
        </p:nvSpPr>
        <p:spPr>
          <a:xfrm>
            <a:off x="2993232" y="4026694"/>
            <a:ext cx="3138486" cy="3125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직사각형 40"/>
          <p:cNvSpPr/>
          <p:nvPr/>
        </p:nvSpPr>
        <p:spPr>
          <a:xfrm>
            <a:off x="2995613" y="4617244"/>
            <a:ext cx="3138486" cy="3125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" name="직사각형 40"/>
          <p:cNvSpPr/>
          <p:nvPr/>
        </p:nvSpPr>
        <p:spPr>
          <a:xfrm>
            <a:off x="2995613" y="5229225"/>
            <a:ext cx="3138486" cy="3125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4" name="직사각형 40"/>
          <p:cNvSpPr/>
          <p:nvPr/>
        </p:nvSpPr>
        <p:spPr>
          <a:xfrm>
            <a:off x="2995613" y="5841206"/>
            <a:ext cx="3138486" cy="31251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10491" y="746371"/>
            <a:ext cx="4041559" cy="45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S03) </a:t>
            </a:r>
            <a:r>
              <a:rPr lang="ko-KR" altLang="en-US" sz="2400" b="1"/>
              <a:t>메인화면</a:t>
            </a:r>
            <a:endParaRPr lang="ko-KR" altLang="en-US" sz="2400" b="1"/>
          </a:p>
        </p:txBody>
      </p:sp>
      <p:sp>
        <p:nvSpPr>
          <p:cNvPr id="44" name="TextBox 43"/>
          <p:cNvSpPr txBox="1"/>
          <p:nvPr/>
        </p:nvSpPr>
        <p:spPr>
          <a:xfrm>
            <a:off x="4628742" y="1868328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0717" y="1868328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62217" y="1858803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1" name="직사각형 40"/>
          <p:cNvSpPr/>
          <p:nvPr/>
        </p:nvSpPr>
        <p:spPr>
          <a:xfrm>
            <a:off x="402544" y="1393031"/>
            <a:ext cx="11386911" cy="639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40"/>
          <p:cNvSpPr/>
          <p:nvPr/>
        </p:nvSpPr>
        <p:spPr>
          <a:xfrm>
            <a:off x="533512" y="1473994"/>
            <a:ext cx="8053161" cy="62061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40"/>
          <p:cNvSpPr/>
          <p:nvPr/>
        </p:nvSpPr>
        <p:spPr>
          <a:xfrm>
            <a:off x="690562" y="1657574"/>
            <a:ext cx="1707130" cy="583701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30"/>
          <p:cNvSpPr txBox="1"/>
          <p:nvPr/>
        </p:nvSpPr>
        <p:spPr>
          <a:xfrm>
            <a:off x="2563089" y="1775069"/>
            <a:ext cx="1643150" cy="318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홈 </a:t>
            </a:r>
            <a:r>
              <a:rPr lang="en-US" altLang="ko-KR" sz="1500"/>
              <a:t>&gt;</a:t>
            </a:r>
            <a:r>
              <a:rPr lang="ko-KR" altLang="en-US" sz="1500"/>
              <a:t> 메인페이지</a:t>
            </a:r>
            <a:endParaRPr lang="ko-KR" altLang="en-US" sz="1500"/>
          </a:p>
        </p:txBody>
      </p:sp>
      <p:sp>
        <p:nvSpPr>
          <p:cNvPr id="68" name="TextBox 30"/>
          <p:cNvSpPr txBox="1"/>
          <p:nvPr/>
        </p:nvSpPr>
        <p:spPr>
          <a:xfrm>
            <a:off x="820011" y="1910798"/>
            <a:ext cx="1452654" cy="3964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/>
              <a:t>실무 활용가이드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계정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권한 및 부서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가입 승인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생산 계획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제품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조달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발주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자재 관리</a:t>
            </a:r>
            <a:endParaRPr lang="ko-KR" altLang="en-US" sz="1300"/>
          </a:p>
          <a:p>
            <a:pPr lvl="0">
              <a:defRPr/>
            </a:pPr>
            <a:r>
              <a:rPr lang="ko-KR" altLang="en-US" sz="110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ko-KR" sz="1100">
                <a:solidFill>
                  <a:schemeClr val="tx1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1100">
                <a:solidFill>
                  <a:schemeClr val="tx1">
                    <a:lumMod val="60000"/>
                    <a:lumOff val="40000"/>
                  </a:schemeClr>
                </a:solidFill>
              </a:rPr>
              <a:t> 자재 재고 조회</a:t>
            </a:r>
            <a:endParaRPr lang="ko-KR" altLang="en-US" sz="110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0">
              <a:defRPr/>
            </a:pPr>
            <a:r>
              <a:rPr lang="ko-KR" altLang="en-US" sz="110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ko-KR" sz="1100">
                <a:solidFill>
                  <a:schemeClr val="tx1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1100">
                <a:solidFill>
                  <a:schemeClr val="tx1">
                    <a:lumMod val="60000"/>
                    <a:lumOff val="40000"/>
                  </a:schemeClr>
                </a:solidFill>
              </a:rPr>
              <a:t> 자재 재고 등록</a:t>
            </a:r>
            <a:endParaRPr lang="ko-KR" altLang="en-US" sz="110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0">
              <a:defRPr/>
            </a:pPr>
            <a:r>
              <a:rPr lang="ko-KR" altLang="en-US" sz="1100">
                <a:solidFill>
                  <a:schemeClr val="tx1">
                    <a:lumMod val="60000"/>
                    <a:lumOff val="40000"/>
                  </a:schemeClr>
                </a:solidFill>
              </a:rPr>
              <a:t>    </a:t>
            </a:r>
            <a:r>
              <a:rPr lang="en-US" altLang="ko-KR" sz="1100">
                <a:solidFill>
                  <a:schemeClr val="tx1">
                    <a:lumMod val="60000"/>
                    <a:lumOff val="40000"/>
                  </a:schemeClr>
                </a:solidFill>
              </a:rPr>
              <a:t>-</a:t>
            </a:r>
            <a:r>
              <a:rPr lang="ko-KR" altLang="en-US" sz="1100">
                <a:solidFill>
                  <a:schemeClr val="tx1">
                    <a:lumMod val="60000"/>
                    <a:lumOff val="40000"/>
                  </a:schemeClr>
                </a:solidFill>
              </a:rPr>
              <a:t> 자재 재고 목록</a:t>
            </a:r>
            <a:endParaRPr lang="ko-KR" altLang="en-US" sz="11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30"/>
          <p:cNvSpPr txBox="1"/>
          <p:nvPr/>
        </p:nvSpPr>
        <p:spPr>
          <a:xfrm>
            <a:off x="8773952" y="1653624"/>
            <a:ext cx="2849881" cy="3707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/>
              <a:t>메인화면</a:t>
            </a:r>
            <a:endParaRPr lang="ko-KR" altLang="en-US" sz="1600" b="1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왼쪽 사이드바는 부서 업무별 관련 페이지를 보여주고 이를 통해서 이동합니다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메인화면</a:t>
            </a:r>
            <a:r>
              <a:rPr lang="en-US" altLang="ko-KR" sz="1300"/>
              <a:t>(</a:t>
            </a:r>
            <a:r>
              <a:rPr lang="ko-KR" altLang="en-US" sz="1300"/>
              <a:t>대시보드</a:t>
            </a:r>
            <a:r>
              <a:rPr lang="en-US" altLang="ko-KR" sz="1300"/>
              <a:t>)</a:t>
            </a:r>
            <a:r>
              <a:rPr lang="ko-KR" altLang="en-US" sz="1300"/>
              <a:t>에는 부서별 업무 알림</a:t>
            </a:r>
            <a:r>
              <a:rPr lang="en-US" altLang="ko-KR" sz="1300"/>
              <a:t>,</a:t>
            </a:r>
            <a:r>
              <a:rPr lang="ko-KR" altLang="en-US" sz="1300"/>
              <a:t> 리포트</a:t>
            </a:r>
            <a:r>
              <a:rPr lang="en-US" altLang="ko-KR" sz="1300"/>
              <a:t>,</a:t>
            </a:r>
            <a:r>
              <a:rPr lang="ko-KR" altLang="en-US" sz="1300"/>
              <a:t> 일정을 보여줍니다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상단 헤더의 좌측 부분은 현재 페이지 위치를 보여줍니다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상단 헤더의 우측 부분은 사원의 이름 </a:t>
            </a:r>
            <a:r>
              <a:rPr lang="en-US" altLang="ko-KR" sz="1300"/>
              <a:t>/</a:t>
            </a:r>
            <a:r>
              <a:rPr lang="ko-KR" altLang="en-US" sz="1300"/>
              <a:t> 부서 그리고 마이페이지 버튼을 보여줍니다 </a:t>
            </a:r>
            <a:r>
              <a:rPr lang="en-US" altLang="ko-KR" sz="1300"/>
              <a:t>(</a:t>
            </a:r>
            <a:r>
              <a:rPr lang="ko-KR" altLang="en-US" sz="1300"/>
              <a:t>업체인 경우 업체명</a:t>
            </a:r>
            <a:r>
              <a:rPr lang="en-US" altLang="ko-KR" sz="1300"/>
              <a:t>)</a:t>
            </a:r>
            <a:endParaRPr lang="en-US" altLang="ko-KR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부서별 업무 현황 리포트는 업무 관련 데이터들을 차트 형태로 보여줍니다 </a:t>
            </a:r>
            <a:endParaRPr lang="ko-KR" altLang="en-US" sz="1300"/>
          </a:p>
        </p:txBody>
      </p:sp>
      <p:sp>
        <p:nvSpPr>
          <p:cNvPr id="74" name="직사각형 40"/>
          <p:cNvSpPr/>
          <p:nvPr/>
        </p:nvSpPr>
        <p:spPr>
          <a:xfrm>
            <a:off x="2462212" y="1657574"/>
            <a:ext cx="6017192" cy="57444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직사각형 40"/>
          <p:cNvSpPr/>
          <p:nvPr/>
        </p:nvSpPr>
        <p:spPr>
          <a:xfrm>
            <a:off x="2476499" y="2393381"/>
            <a:ext cx="2933473" cy="174125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TextBox 30"/>
          <p:cNvSpPr txBox="1"/>
          <p:nvPr/>
        </p:nvSpPr>
        <p:spPr>
          <a:xfrm>
            <a:off x="2565470" y="2613269"/>
            <a:ext cx="1643150" cy="318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부서별 주요 알림</a:t>
            </a:r>
            <a:endParaRPr lang="ko-KR" altLang="en-US" sz="1500"/>
          </a:p>
        </p:txBody>
      </p:sp>
      <p:sp>
        <p:nvSpPr>
          <p:cNvPr id="78" name="직사각형 40"/>
          <p:cNvSpPr/>
          <p:nvPr/>
        </p:nvSpPr>
        <p:spPr>
          <a:xfrm>
            <a:off x="2473166" y="4212655"/>
            <a:ext cx="6017192" cy="328907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30"/>
          <p:cNvSpPr txBox="1"/>
          <p:nvPr/>
        </p:nvSpPr>
        <p:spPr>
          <a:xfrm>
            <a:off x="2547849" y="4906412"/>
            <a:ext cx="2512308" cy="318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부서별 업무 현황 리포트</a:t>
            </a:r>
            <a:endParaRPr lang="ko-KR" altLang="en-US" sz="1500"/>
          </a:p>
        </p:txBody>
      </p:sp>
      <p:sp>
        <p:nvSpPr>
          <p:cNvPr id="80" name="직사각형 40"/>
          <p:cNvSpPr/>
          <p:nvPr/>
        </p:nvSpPr>
        <p:spPr>
          <a:xfrm>
            <a:off x="5484018" y="2401869"/>
            <a:ext cx="2981098" cy="171744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TextBox 30"/>
          <p:cNvSpPr txBox="1"/>
          <p:nvPr/>
        </p:nvSpPr>
        <p:spPr>
          <a:xfrm>
            <a:off x="5584894" y="2607468"/>
            <a:ext cx="1643152" cy="318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부서별 업무 일정</a:t>
            </a:r>
            <a:endParaRPr lang="ko-KR" altLang="en-US" sz="150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9304" y="1767658"/>
            <a:ext cx="1646498" cy="347707"/>
          </a:xfrm>
          <a:prstGeom prst="rect">
            <a:avLst/>
          </a:prstGeom>
        </p:spPr>
      </p:pic>
      <p:pic>
        <p:nvPicPr>
          <p:cNvPr id="8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6053" y="2105763"/>
            <a:ext cx="1295580" cy="781159"/>
          </a:xfrm>
          <a:prstGeom prst="rect">
            <a:avLst/>
          </a:prstGeom>
        </p:spPr>
      </p:pic>
      <p:sp>
        <p:nvSpPr>
          <p:cNvPr id="84" name="직사각형 40"/>
          <p:cNvSpPr/>
          <p:nvPr/>
        </p:nvSpPr>
        <p:spPr>
          <a:xfrm>
            <a:off x="7231854" y="2101831"/>
            <a:ext cx="1290410" cy="75304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810491" y="746371"/>
            <a:ext cx="4041559" cy="451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/>
              <a:t>S04) </a:t>
            </a:r>
            <a:r>
              <a:rPr lang="ko-KR" altLang="en-US" sz="2400" b="1"/>
              <a:t>부서별 업무 페이지</a:t>
            </a:r>
            <a:endParaRPr lang="ko-KR" altLang="en-US" sz="2400" b="1"/>
          </a:p>
        </p:txBody>
      </p:sp>
      <p:sp>
        <p:nvSpPr>
          <p:cNvPr id="44" name="TextBox 43"/>
          <p:cNvSpPr txBox="1"/>
          <p:nvPr/>
        </p:nvSpPr>
        <p:spPr>
          <a:xfrm>
            <a:off x="4628742" y="1868328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190717" y="1868328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62217" y="1858803"/>
            <a:ext cx="215673" cy="2347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1" name="직사각형 40"/>
          <p:cNvSpPr/>
          <p:nvPr/>
        </p:nvSpPr>
        <p:spPr>
          <a:xfrm>
            <a:off x="402544" y="1393031"/>
            <a:ext cx="11386911" cy="639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직사각형 40"/>
          <p:cNvSpPr/>
          <p:nvPr/>
        </p:nvSpPr>
        <p:spPr>
          <a:xfrm>
            <a:off x="533512" y="1473994"/>
            <a:ext cx="8053161" cy="62061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직사각형 40"/>
          <p:cNvSpPr/>
          <p:nvPr/>
        </p:nvSpPr>
        <p:spPr>
          <a:xfrm>
            <a:off x="690562" y="1657574"/>
            <a:ext cx="1707130" cy="583701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7" name="TextBox 30"/>
          <p:cNvSpPr txBox="1"/>
          <p:nvPr/>
        </p:nvSpPr>
        <p:spPr>
          <a:xfrm>
            <a:off x="2563089" y="1775069"/>
            <a:ext cx="3274306" cy="318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홈 </a:t>
            </a:r>
            <a:r>
              <a:rPr lang="en-US" altLang="ko-KR" sz="1500"/>
              <a:t>&gt;</a:t>
            </a:r>
            <a:r>
              <a:rPr lang="ko-KR" altLang="en-US" sz="1500"/>
              <a:t> 생산계획 </a:t>
            </a:r>
            <a:r>
              <a:rPr lang="en-US" altLang="ko-KR" sz="1500"/>
              <a:t>&gt;</a:t>
            </a:r>
            <a:r>
              <a:rPr lang="ko-KR" altLang="en-US" sz="1500"/>
              <a:t> 생산 계획 목록</a:t>
            </a:r>
            <a:endParaRPr lang="ko-KR" altLang="en-US" sz="1500"/>
          </a:p>
        </p:txBody>
      </p:sp>
      <p:sp>
        <p:nvSpPr>
          <p:cNvPr id="68" name="TextBox 30"/>
          <p:cNvSpPr txBox="1"/>
          <p:nvPr/>
        </p:nvSpPr>
        <p:spPr>
          <a:xfrm>
            <a:off x="820010" y="1910798"/>
            <a:ext cx="1509804" cy="44690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300"/>
              <a:t>실무 활용가이드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계정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권한 및 부서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가입 승인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생산 계획</a:t>
            </a:r>
            <a:endParaRPr lang="ko-KR" altLang="en-US" sz="1300"/>
          </a:p>
          <a:p>
            <a:pPr lvl="0">
              <a:defRPr/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생산 계획 목록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생산 계획 등록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 </a:t>
            </a:r>
            <a:r>
              <a:rPr lang="en-US" altLang="ko-KR" sz="1100"/>
              <a:t>-</a:t>
            </a:r>
            <a:r>
              <a:rPr lang="ko-KR" altLang="en-US" sz="1100"/>
              <a:t> 생산 계획 간편 등록</a:t>
            </a:r>
            <a:endParaRPr lang="ko-KR" altLang="en-US" sz="1100"/>
          </a:p>
          <a:p>
            <a:pPr lvl="0">
              <a:defRPr/>
            </a:pPr>
            <a:r>
              <a:rPr lang="ko-KR" altLang="en-US" sz="1100"/>
              <a:t> 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r>
              <a:rPr lang="ko-KR" altLang="en-US" sz="1100"/>
              <a:t> </a:t>
            </a:r>
            <a:r>
              <a:rPr lang="en-US" altLang="ko-KR" sz="1100"/>
              <a:t>.</a:t>
            </a:r>
            <a:endParaRPr lang="en-US" altLang="ko-KR" sz="11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제품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조달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발주 관리</a:t>
            </a:r>
            <a:endParaRPr lang="ko-KR" altLang="en-US" sz="1300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자재 관리</a:t>
            </a:r>
            <a:endParaRPr lang="ko-KR" altLang="en-US" sz="1300"/>
          </a:p>
          <a:p>
            <a:pPr lvl="0">
              <a:defRPr/>
            </a:pPr>
            <a:endParaRPr lang="ko-KR" altLang="en-US" sz="110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TextBox 30"/>
          <p:cNvSpPr txBox="1"/>
          <p:nvPr/>
        </p:nvSpPr>
        <p:spPr>
          <a:xfrm>
            <a:off x="8773952" y="1653624"/>
            <a:ext cx="2849881" cy="4011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 b="1"/>
              <a:t>부서별 업무 페이지</a:t>
            </a:r>
            <a:endParaRPr lang="ko-KR" altLang="en-US" sz="1600" b="1"/>
          </a:p>
          <a:p>
            <a:pPr lvl="0">
              <a:defRPr/>
            </a:pPr>
            <a:endParaRPr lang="ko-KR" altLang="en-US" sz="1300"/>
          </a:p>
          <a:p>
            <a:pPr lvl="0">
              <a:defRPr/>
            </a:pPr>
            <a:r>
              <a:rPr lang="ko-KR" altLang="en-US" sz="1300"/>
              <a:t>사이바의 메뉴명은 주요 기능을 의미합니다</a:t>
            </a:r>
            <a:endParaRPr lang="ko-KR" altLang="en-US" sz="1300"/>
          </a:p>
          <a:p>
            <a:pPr lvl="0">
              <a:defRPr/>
            </a:pPr>
            <a:endParaRPr lang="en-US" altLang="ko-KR" sz="1300"/>
          </a:p>
          <a:p>
            <a:pPr lvl="0">
              <a:defRPr/>
            </a:pPr>
            <a:r>
              <a:rPr lang="ko-KR" altLang="en-US" sz="1300"/>
              <a:t>설정한 주요 기능만을 위한 페이지로 구성됩니다</a:t>
            </a:r>
            <a:endParaRPr lang="ko-KR" altLang="en-US" sz="1300"/>
          </a:p>
          <a:p>
            <a:pPr lvl="0">
              <a:defRPr/>
            </a:pPr>
            <a:r>
              <a:rPr lang="en-US" altLang="ko-KR" sz="1100">
                <a:solidFill>
                  <a:schemeClr val="bg1">
                    <a:lumMod val="30000"/>
                  </a:schemeClr>
                </a:solidFill>
              </a:rPr>
              <a:t>ex)</a:t>
            </a:r>
            <a:r>
              <a:rPr lang="ko-KR" altLang="en-US" sz="1100">
                <a:solidFill>
                  <a:schemeClr val="bg1">
                    <a:lumMod val="30000"/>
                  </a:schemeClr>
                </a:solidFill>
              </a:rPr>
              <a:t> 생산 계획 목록 페이지에서는 생산 계획 목록만을 확인할 수 있음</a:t>
            </a:r>
            <a:endParaRPr lang="ko-KR" altLang="en-US" sz="1100">
              <a:solidFill>
                <a:schemeClr val="bg1">
                  <a:lumMod val="30000"/>
                </a:schemeClr>
              </a:solidFill>
            </a:endParaRPr>
          </a:p>
          <a:p>
            <a:pPr lvl="0">
              <a:defRPr/>
            </a:pPr>
            <a:endParaRPr lang="ko-KR" altLang="en-US" sz="1100">
              <a:solidFill>
                <a:schemeClr val="bg1">
                  <a:lumMod val="30000"/>
                </a:schemeClr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chemeClr val="tx1"/>
                </a:solidFill>
              </a:rPr>
              <a:t>데이터</a:t>
            </a:r>
            <a:r>
              <a:rPr lang="en-US" altLang="ko-KR" sz="1300">
                <a:solidFill>
                  <a:schemeClr val="tx1"/>
                </a:solidFill>
              </a:rPr>
              <a:t>(</a:t>
            </a:r>
            <a:r>
              <a:rPr lang="ko-KR" altLang="en-US" sz="1300">
                <a:solidFill>
                  <a:schemeClr val="tx1"/>
                </a:solidFill>
              </a:rPr>
              <a:t>테이블</a:t>
            </a:r>
            <a:r>
              <a:rPr lang="en-US" altLang="ko-KR" sz="1300">
                <a:solidFill>
                  <a:schemeClr val="tx1"/>
                </a:solidFill>
              </a:rPr>
              <a:t>)</a:t>
            </a:r>
            <a:r>
              <a:rPr lang="ko-KR" altLang="en-US" sz="1300">
                <a:solidFill>
                  <a:schemeClr val="tx1"/>
                </a:solidFill>
              </a:rPr>
              <a:t>을 다루는 페이지의 경우 테이블이 주가 되도록 구성됩니다</a:t>
            </a:r>
            <a:endParaRPr lang="ko-KR" altLang="en-US" sz="13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chemeClr val="tx1"/>
                </a:solidFill>
              </a:rPr>
              <a:t>하나의 화면에서는 스크롤 사용을 최소화 됩니다</a:t>
            </a:r>
            <a:endParaRPr lang="ko-KR" altLang="en-US" sz="1300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13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ko-KR" altLang="en-US" sz="1300">
                <a:solidFill>
                  <a:schemeClr val="tx1"/>
                </a:solidFill>
              </a:rPr>
              <a:t>조회가 필요한 페이지에서는 검색</a:t>
            </a:r>
            <a:r>
              <a:rPr lang="en-US" altLang="ko-KR" sz="1300">
                <a:solidFill>
                  <a:schemeClr val="tx1"/>
                </a:solidFill>
              </a:rPr>
              <a:t>,</a:t>
            </a:r>
            <a:r>
              <a:rPr lang="ko-KR" altLang="en-US" sz="1300">
                <a:solidFill>
                  <a:schemeClr val="tx1"/>
                </a:solidFill>
              </a:rPr>
              <a:t> 필터링 조건이 있으며 최소 </a:t>
            </a:r>
            <a:r>
              <a:rPr lang="en-US" altLang="ko-KR" sz="1300">
                <a:solidFill>
                  <a:schemeClr val="tx1"/>
                </a:solidFill>
              </a:rPr>
              <a:t>20</a:t>
            </a:r>
            <a:r>
              <a:rPr lang="ko-KR" altLang="en-US" sz="1300">
                <a:solidFill>
                  <a:schemeClr val="tx1"/>
                </a:solidFill>
              </a:rPr>
              <a:t>행의 데이터가 출력됩니다 </a:t>
            </a:r>
            <a:endParaRPr lang="ko-KR" altLang="en-US" sz="1300">
              <a:solidFill>
                <a:schemeClr val="tx1"/>
              </a:solidFill>
            </a:endParaRPr>
          </a:p>
        </p:txBody>
      </p:sp>
      <p:sp>
        <p:nvSpPr>
          <p:cNvPr id="74" name="직사각형 40"/>
          <p:cNvSpPr/>
          <p:nvPr/>
        </p:nvSpPr>
        <p:spPr>
          <a:xfrm>
            <a:off x="2462212" y="1657574"/>
            <a:ext cx="6017192" cy="57444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40"/>
          <p:cNvSpPr/>
          <p:nvPr/>
        </p:nvSpPr>
        <p:spPr>
          <a:xfrm>
            <a:off x="2466022" y="2367185"/>
            <a:ext cx="6017192" cy="512263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9" name="TextBox 30"/>
          <p:cNvSpPr txBox="1"/>
          <p:nvPr/>
        </p:nvSpPr>
        <p:spPr>
          <a:xfrm>
            <a:off x="2769304" y="2665655"/>
            <a:ext cx="2512309" cy="313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생산 계획 목록</a:t>
            </a:r>
            <a:endParaRPr lang="ko-KR" altLang="en-US" sz="1500"/>
          </a:p>
        </p:txBody>
      </p:sp>
      <p:pic>
        <p:nvPicPr>
          <p:cNvPr id="8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29304" y="1767658"/>
            <a:ext cx="1646498" cy="347707"/>
          </a:xfrm>
          <a:prstGeom prst="rect">
            <a:avLst/>
          </a:prstGeom>
        </p:spPr>
      </p:pic>
      <p:sp>
        <p:nvSpPr>
          <p:cNvPr id="84" name="직사각형 40"/>
          <p:cNvSpPr/>
          <p:nvPr/>
        </p:nvSpPr>
        <p:spPr>
          <a:xfrm>
            <a:off x="826292" y="3438525"/>
            <a:ext cx="1290410" cy="47681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직사각형 40"/>
          <p:cNvSpPr/>
          <p:nvPr/>
        </p:nvSpPr>
        <p:spPr>
          <a:xfrm>
            <a:off x="2637472" y="2548160"/>
            <a:ext cx="5469504" cy="4813074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직사각형 40"/>
          <p:cNvSpPr/>
          <p:nvPr/>
        </p:nvSpPr>
        <p:spPr>
          <a:xfrm>
            <a:off x="2849402" y="3083942"/>
            <a:ext cx="5076598" cy="41966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TextBox 30"/>
          <p:cNvSpPr txBox="1"/>
          <p:nvPr/>
        </p:nvSpPr>
        <p:spPr>
          <a:xfrm>
            <a:off x="2952661" y="3137142"/>
            <a:ext cx="1321682" cy="318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검색 </a:t>
            </a:r>
            <a:r>
              <a:rPr lang="en-US" altLang="ko-KR" sz="1500"/>
              <a:t>/</a:t>
            </a:r>
            <a:r>
              <a:rPr lang="ko-KR" altLang="en-US" sz="1500"/>
              <a:t> 필터링</a:t>
            </a:r>
            <a:endParaRPr lang="ko-KR" altLang="en-US" sz="1500"/>
          </a:p>
        </p:txBody>
      </p:sp>
      <p:sp>
        <p:nvSpPr>
          <p:cNvPr id="88" name="직사각형 40"/>
          <p:cNvSpPr/>
          <p:nvPr/>
        </p:nvSpPr>
        <p:spPr>
          <a:xfrm>
            <a:off x="2842258" y="3712592"/>
            <a:ext cx="5076598" cy="3145407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TextBox 30"/>
          <p:cNvSpPr txBox="1"/>
          <p:nvPr/>
        </p:nvSpPr>
        <p:spPr>
          <a:xfrm>
            <a:off x="2931229" y="3837230"/>
            <a:ext cx="2512309" cy="313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검색 결과 목록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400</ep:Words>
  <ep:PresentationFormat>사용자 지정</ep:PresentationFormat>
  <ep:Paragraphs>139</ep:Paragraphs>
  <ep:Slides>6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2023-09-04T05:39:29.000</dcterms:created>
  <dc:creator>MIT03</dc:creator>
  <cp:lastModifiedBy>MIT-303</cp:lastModifiedBy>
  <dcterms:modified xsi:type="dcterms:W3CDTF">2025-04-10T03:37:53.692</dcterms:modified>
  <cp:revision>56</cp:revision>
  <dc:title>PowerPoint 프레젠테이션</dc:title>
  <cp:version>0906.0100.01</cp:version>
</cp:coreProperties>
</file>