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ae263ae1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ae263ae1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ae263ae1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ae263ae1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ae263ae1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ae263ae1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ae263ae1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ae263ae1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Archiving Guide </a:t>
            </a:r>
            <a:endParaRPr/>
          </a:p>
        </p:txBody>
      </p:sp>
      <p:sp>
        <p:nvSpPr>
          <p:cNvPr id="135" name="Google Shape;135;p13"/>
          <p:cNvSpPr txBox="1"/>
          <p:nvPr>
            <p:ph idx="1" type="subTitle"/>
          </p:nvPr>
        </p:nvSpPr>
        <p:spPr>
          <a:xfrm>
            <a:off x="5083950" y="257175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For unneeded Azure databases/apps</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7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Unwanted</a:t>
            </a:r>
            <a:r>
              <a:rPr lang="en"/>
              <a:t> resource groups</a:t>
            </a:r>
            <a:endParaRPr/>
          </a:p>
        </p:txBody>
      </p:sp>
      <p:sp>
        <p:nvSpPr>
          <p:cNvPr id="141" name="Google Shape;141;p14"/>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DMT → 12 Megabytes (MB)</a:t>
            </a:r>
            <a:endParaRPr sz="1400"/>
          </a:p>
          <a:p>
            <a:pPr indent="0" lvl="0" marL="0" rtl="0" algn="l">
              <a:spcBef>
                <a:spcPts val="1600"/>
              </a:spcBef>
              <a:spcAft>
                <a:spcPts val="0"/>
              </a:spcAft>
              <a:buNone/>
            </a:pPr>
            <a:r>
              <a:rPr lang="en" sz="1400"/>
              <a:t>DMTMobileApp → 0 MB</a:t>
            </a:r>
            <a:endParaRPr sz="1400"/>
          </a:p>
          <a:p>
            <a:pPr indent="0" lvl="0" marL="0" rtl="0" algn="l">
              <a:spcBef>
                <a:spcPts val="1600"/>
              </a:spcBef>
              <a:spcAft>
                <a:spcPts val="0"/>
              </a:spcAft>
              <a:buNone/>
            </a:pPr>
            <a:r>
              <a:rPr lang="en" sz="1400"/>
              <a:t>Equipment Tracking → 17 MB</a:t>
            </a:r>
            <a:endParaRPr sz="1400"/>
          </a:p>
          <a:p>
            <a:pPr indent="0" lvl="0" marL="0" rtl="0" algn="l">
              <a:spcBef>
                <a:spcPts val="1600"/>
              </a:spcBef>
              <a:spcAft>
                <a:spcPts val="1600"/>
              </a:spcAft>
              <a:buNone/>
            </a:pPr>
            <a:r>
              <a:rPr lang="en" sz="1400"/>
              <a:t>All together these services are costing around $180.00 a month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 -- Azure Block Blob Storage </a:t>
            </a:r>
            <a:endParaRPr/>
          </a:p>
        </p:txBody>
      </p:sp>
      <p:sp>
        <p:nvSpPr>
          <p:cNvPr id="147" name="Google Shape;147;p15"/>
          <p:cNvSpPr txBox="1"/>
          <p:nvPr>
            <p:ph idx="1" type="body"/>
          </p:nvPr>
        </p:nvSpPr>
        <p:spPr>
          <a:xfrm>
            <a:off x="1297500" y="1124675"/>
            <a:ext cx="70389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rPr>
              <a:t>Azure → Industry leading price point for storing rarely accessed data</a:t>
            </a:r>
            <a:endParaRPr sz="1400">
              <a:solidFill>
                <a:srgbClr val="FFFFFF"/>
              </a:solidFill>
            </a:endParaRPr>
          </a:p>
          <a:p>
            <a:pPr indent="0" lvl="0" marL="0" rtl="0" algn="l">
              <a:spcBef>
                <a:spcPts val="1600"/>
              </a:spcBef>
              <a:spcAft>
                <a:spcPts val="0"/>
              </a:spcAft>
              <a:buNone/>
            </a:pPr>
            <a:r>
              <a:rPr lang="en" sz="1400">
                <a:solidFill>
                  <a:srgbClr val="FFFFFF"/>
                </a:solidFill>
              </a:rPr>
              <a:t>Block blob storage subscription is used for streaming and storing documents, videos, pictures, backups, and other unstructured text or binary data </a:t>
            </a:r>
            <a:endParaRPr sz="1400">
              <a:solidFill>
                <a:srgbClr val="FFFFFF"/>
              </a:solidFill>
            </a:endParaRPr>
          </a:p>
          <a:p>
            <a:pPr indent="0" lvl="0" marL="0" rtl="0" algn="l">
              <a:spcBef>
                <a:spcPts val="1600"/>
              </a:spcBef>
              <a:spcAft>
                <a:spcPts val="0"/>
              </a:spcAft>
              <a:buNone/>
            </a:pPr>
            <a:r>
              <a:rPr lang="en" sz="1400">
                <a:solidFill>
                  <a:srgbClr val="FFFFFF"/>
                </a:solidFill>
              </a:rPr>
              <a:t>Access tier  → Archive </a:t>
            </a:r>
            <a:endParaRPr sz="1400">
              <a:solidFill>
                <a:srgbClr val="FFFFFF"/>
              </a:solidFill>
            </a:endParaRPr>
          </a:p>
          <a:p>
            <a:pPr indent="0" lvl="0" marL="0" rtl="0" algn="l">
              <a:spcBef>
                <a:spcPts val="1600"/>
              </a:spcBef>
              <a:spcAft>
                <a:spcPts val="0"/>
              </a:spcAft>
              <a:buNone/>
            </a:pPr>
            <a:r>
              <a:rPr lang="en" sz="1400">
                <a:solidFill>
                  <a:srgbClr val="FFFFFF"/>
                </a:solidFill>
              </a:rPr>
              <a:t>Archive:  </a:t>
            </a:r>
            <a:r>
              <a:rPr lang="en" sz="1400">
                <a:solidFill>
                  <a:srgbClr val="FFFFFF"/>
                </a:solidFill>
              </a:rPr>
              <a:t>The archive access tier has the lowest storage cost and higher data retrieval costs compared to hot and cool tiers. This tier is intended for data that can tolerate several hours of retrieval latency and will remain in the archive tier for at least 180 days.</a:t>
            </a:r>
            <a:endParaRPr sz="1400">
              <a:solidFill>
                <a:srgbClr val="FFFFFF"/>
              </a:solidFill>
            </a:endParaRPr>
          </a:p>
          <a:p>
            <a:pPr indent="0" lvl="0" marL="0" rtl="0" algn="l">
              <a:spcBef>
                <a:spcPts val="1600"/>
              </a:spcBef>
              <a:spcAft>
                <a:spcPts val="0"/>
              </a:spcAft>
              <a:buNone/>
            </a:pPr>
            <a:r>
              <a:rPr lang="en" sz="1400">
                <a:solidFill>
                  <a:srgbClr val="FFFFFF"/>
                </a:solidFill>
              </a:rPr>
              <a:t>While a blob is in archive storage, the blob data is offline and cannot be read, copied, overwritten, or modified. You can't take snapshots of a blob in archive storage. However, the blob metadata remains online and available, allowing you to list the blob and its properties.</a:t>
            </a:r>
            <a:endParaRPr sz="1400">
              <a:solidFill>
                <a:srgbClr val="FFFFFF"/>
              </a:solidFill>
            </a:endParaRPr>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Archive access level -- Blob Storage</a:t>
            </a:r>
            <a:endParaRPr/>
          </a:p>
        </p:txBody>
      </p:sp>
      <p:sp>
        <p:nvSpPr>
          <p:cNvPr id="153" name="Google Shape;153;p16"/>
          <p:cNvSpPr txBox="1"/>
          <p:nvPr>
            <p:ph idx="1" type="body"/>
          </p:nvPr>
        </p:nvSpPr>
        <p:spPr>
          <a:xfrm>
            <a:off x="1297500" y="10869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 storage prices:</a:t>
            </a:r>
            <a:endParaRPr sz="1400"/>
          </a:p>
          <a:p>
            <a:pPr indent="0" lvl="0" marL="0" rtl="0" algn="l">
              <a:spcBef>
                <a:spcPts val="1600"/>
              </a:spcBef>
              <a:spcAft>
                <a:spcPts val="0"/>
              </a:spcAft>
              <a:buNone/>
            </a:pPr>
            <a:r>
              <a:rPr i="1" lang="en" sz="1400"/>
              <a:t>Archive </a:t>
            </a:r>
            <a:r>
              <a:rPr lang="en" sz="1400"/>
              <a:t>access tier → For the first 50 terabytes (TB) → $0.002 per gigabyte (GB) of data</a:t>
            </a:r>
            <a:endParaRPr sz="1400"/>
          </a:p>
          <a:p>
            <a:pPr indent="0" lvl="0" marL="0" rtl="0" algn="l">
              <a:spcBef>
                <a:spcPts val="1600"/>
              </a:spcBef>
              <a:spcAft>
                <a:spcPts val="0"/>
              </a:spcAft>
              <a:buNone/>
            </a:pPr>
            <a:r>
              <a:rPr lang="en" sz="1400"/>
              <a:t>Total MB of unwanted services → 29 MB → $0.000058 a month</a:t>
            </a:r>
            <a:endParaRPr sz="1400"/>
          </a:p>
          <a:p>
            <a:pPr indent="0" lvl="0" marL="0" rtl="0" algn="l">
              <a:spcBef>
                <a:spcPts val="1600"/>
              </a:spcBef>
              <a:spcAft>
                <a:spcPts val="1600"/>
              </a:spcAft>
              <a:buNone/>
            </a:pPr>
            <a:r>
              <a:rPr lang="en" sz="1400"/>
              <a:t>However, if moved out before 180 days a fee will be charged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919575" y="109825"/>
            <a:ext cx="70389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to archive on Azure -- Move to Blob subscription </a:t>
            </a:r>
            <a:endParaRPr/>
          </a:p>
        </p:txBody>
      </p:sp>
      <p:sp>
        <p:nvSpPr>
          <p:cNvPr id="159" name="Google Shape;159;p17"/>
          <p:cNvSpPr txBox="1"/>
          <p:nvPr/>
        </p:nvSpPr>
        <p:spPr>
          <a:xfrm>
            <a:off x="431025" y="1882050"/>
            <a:ext cx="901200" cy="6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Step 1</a:t>
            </a:r>
            <a:endParaRPr>
              <a:solidFill>
                <a:schemeClr val="lt1"/>
              </a:solidFill>
              <a:latin typeface="Lato"/>
              <a:ea typeface="Lato"/>
              <a:cs typeface="Lato"/>
              <a:sym typeface="Lato"/>
            </a:endParaRPr>
          </a:p>
        </p:txBody>
      </p:sp>
      <p:sp>
        <p:nvSpPr>
          <p:cNvPr id="160" name="Google Shape;160;p17"/>
          <p:cNvSpPr txBox="1"/>
          <p:nvPr/>
        </p:nvSpPr>
        <p:spPr>
          <a:xfrm>
            <a:off x="6014275" y="665575"/>
            <a:ext cx="901200" cy="4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Step 2</a:t>
            </a:r>
            <a:endParaRPr>
              <a:solidFill>
                <a:schemeClr val="lt1"/>
              </a:solidFill>
              <a:latin typeface="Lato"/>
              <a:ea typeface="Lato"/>
              <a:cs typeface="Lato"/>
              <a:sym typeface="Lato"/>
            </a:endParaRPr>
          </a:p>
        </p:txBody>
      </p:sp>
      <p:sp>
        <p:nvSpPr>
          <p:cNvPr id="161" name="Google Shape;161;p17"/>
          <p:cNvSpPr txBox="1"/>
          <p:nvPr/>
        </p:nvSpPr>
        <p:spPr>
          <a:xfrm>
            <a:off x="8096675" y="3606200"/>
            <a:ext cx="858900" cy="4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Step 3</a:t>
            </a:r>
            <a:endParaRPr>
              <a:solidFill>
                <a:schemeClr val="lt1"/>
              </a:solidFill>
              <a:latin typeface="Lato"/>
              <a:ea typeface="Lato"/>
              <a:cs typeface="Lato"/>
              <a:sym typeface="Lato"/>
            </a:endParaRPr>
          </a:p>
        </p:txBody>
      </p:sp>
      <p:pic>
        <p:nvPicPr>
          <p:cNvPr id="162" name="Google Shape;162;p17"/>
          <p:cNvPicPr preferRelativeResize="0"/>
          <p:nvPr/>
        </p:nvPicPr>
        <p:blipFill>
          <a:blip r:embed="rId3">
            <a:alphaModFix/>
          </a:blip>
          <a:stretch>
            <a:fillRect/>
          </a:stretch>
        </p:blipFill>
        <p:spPr>
          <a:xfrm>
            <a:off x="3593477" y="2732775"/>
            <a:ext cx="4417001" cy="2239174"/>
          </a:xfrm>
          <a:prstGeom prst="rect">
            <a:avLst/>
          </a:prstGeom>
          <a:noFill/>
          <a:ln>
            <a:noFill/>
          </a:ln>
        </p:spPr>
      </p:pic>
      <p:pic>
        <p:nvPicPr>
          <p:cNvPr id="163" name="Google Shape;163;p17"/>
          <p:cNvPicPr preferRelativeResize="0"/>
          <p:nvPr/>
        </p:nvPicPr>
        <p:blipFill>
          <a:blip r:embed="rId4">
            <a:alphaModFix/>
          </a:blip>
          <a:stretch>
            <a:fillRect/>
          </a:stretch>
        </p:blipFill>
        <p:spPr>
          <a:xfrm>
            <a:off x="3936625" y="1068925"/>
            <a:ext cx="4615099" cy="1434750"/>
          </a:xfrm>
          <a:prstGeom prst="rect">
            <a:avLst/>
          </a:prstGeom>
          <a:noFill/>
          <a:ln>
            <a:noFill/>
          </a:ln>
        </p:spPr>
      </p:pic>
      <p:pic>
        <p:nvPicPr>
          <p:cNvPr id="164" name="Google Shape;164;p17"/>
          <p:cNvPicPr preferRelativeResize="0"/>
          <p:nvPr/>
        </p:nvPicPr>
        <p:blipFill>
          <a:blip r:embed="rId5">
            <a:alphaModFix/>
          </a:blip>
          <a:stretch>
            <a:fillRect/>
          </a:stretch>
        </p:blipFill>
        <p:spPr>
          <a:xfrm>
            <a:off x="1255404" y="1047300"/>
            <a:ext cx="1598647" cy="402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