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AE20A1A4-8F47-48A0-B403-1C43C60D8CD9}" type="datetimeFigureOut">
              <a:rPr lang="tr-TR" smtClean="0"/>
              <a:t>05.10.2016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47FF351-C7E5-4FAE-A05A-993E4835AC1C}" type="slidenum">
              <a:rPr lang="tr-TR" smtClean="0"/>
              <a:t>‹#›</a:t>
            </a:fld>
            <a:endParaRPr lang="tr-TR"/>
          </a:p>
        </p:txBody>
      </p:sp>
    </p:spTree>
    <p:extLst>
      <p:ext uri="{BB962C8B-B14F-4D97-AF65-F5344CB8AC3E}">
        <p14:creationId xmlns:p14="http://schemas.microsoft.com/office/powerpoint/2010/main" val="1319581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AE20A1A4-8F47-48A0-B403-1C43C60D8CD9}" type="datetimeFigureOut">
              <a:rPr lang="tr-TR" smtClean="0"/>
              <a:t>05.10.2016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47FF351-C7E5-4FAE-A05A-993E4835AC1C}" type="slidenum">
              <a:rPr lang="tr-TR" smtClean="0"/>
              <a:t>‹#›</a:t>
            </a:fld>
            <a:endParaRPr lang="tr-TR"/>
          </a:p>
        </p:txBody>
      </p:sp>
    </p:spTree>
    <p:extLst>
      <p:ext uri="{BB962C8B-B14F-4D97-AF65-F5344CB8AC3E}">
        <p14:creationId xmlns:p14="http://schemas.microsoft.com/office/powerpoint/2010/main" val="2793704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AE20A1A4-8F47-48A0-B403-1C43C60D8CD9}" type="datetimeFigureOut">
              <a:rPr lang="tr-TR" smtClean="0"/>
              <a:t>05.10.2016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47FF351-C7E5-4FAE-A05A-993E4835AC1C}" type="slidenum">
              <a:rPr lang="tr-TR" smtClean="0"/>
              <a:t>‹#›</a:t>
            </a:fld>
            <a:endParaRPr lang="tr-TR"/>
          </a:p>
        </p:txBody>
      </p:sp>
    </p:spTree>
    <p:extLst>
      <p:ext uri="{BB962C8B-B14F-4D97-AF65-F5344CB8AC3E}">
        <p14:creationId xmlns:p14="http://schemas.microsoft.com/office/powerpoint/2010/main" val="473041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AE20A1A4-8F47-48A0-B403-1C43C60D8CD9}" type="datetimeFigureOut">
              <a:rPr lang="tr-TR" smtClean="0"/>
              <a:t>05.10.2016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47FF351-C7E5-4FAE-A05A-993E4835AC1C}" type="slidenum">
              <a:rPr lang="tr-TR" smtClean="0"/>
              <a:t>‹#›</a:t>
            </a:fld>
            <a:endParaRPr lang="tr-TR"/>
          </a:p>
        </p:txBody>
      </p:sp>
    </p:spTree>
    <p:extLst>
      <p:ext uri="{BB962C8B-B14F-4D97-AF65-F5344CB8AC3E}">
        <p14:creationId xmlns:p14="http://schemas.microsoft.com/office/powerpoint/2010/main" val="3790596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20A1A4-8F47-48A0-B403-1C43C60D8CD9}" type="datetimeFigureOut">
              <a:rPr lang="tr-TR" smtClean="0"/>
              <a:t>05.10.2016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47FF351-C7E5-4FAE-A05A-993E4835AC1C}" type="slidenum">
              <a:rPr lang="tr-TR" smtClean="0"/>
              <a:t>‹#›</a:t>
            </a:fld>
            <a:endParaRPr lang="tr-TR"/>
          </a:p>
        </p:txBody>
      </p:sp>
    </p:spTree>
    <p:extLst>
      <p:ext uri="{BB962C8B-B14F-4D97-AF65-F5344CB8AC3E}">
        <p14:creationId xmlns:p14="http://schemas.microsoft.com/office/powerpoint/2010/main" val="3687771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AE20A1A4-8F47-48A0-B403-1C43C60D8CD9}" type="datetimeFigureOut">
              <a:rPr lang="tr-TR" smtClean="0"/>
              <a:t>05.10.2016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47FF351-C7E5-4FAE-A05A-993E4835AC1C}" type="slidenum">
              <a:rPr lang="tr-TR" smtClean="0"/>
              <a:t>‹#›</a:t>
            </a:fld>
            <a:endParaRPr lang="tr-TR"/>
          </a:p>
        </p:txBody>
      </p:sp>
    </p:spTree>
    <p:extLst>
      <p:ext uri="{BB962C8B-B14F-4D97-AF65-F5344CB8AC3E}">
        <p14:creationId xmlns:p14="http://schemas.microsoft.com/office/powerpoint/2010/main" val="984364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AE20A1A4-8F47-48A0-B403-1C43C60D8CD9}" type="datetimeFigureOut">
              <a:rPr lang="tr-TR" smtClean="0"/>
              <a:t>05.10.2016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47FF351-C7E5-4FAE-A05A-993E4835AC1C}" type="slidenum">
              <a:rPr lang="tr-TR" smtClean="0"/>
              <a:t>‹#›</a:t>
            </a:fld>
            <a:endParaRPr lang="tr-TR"/>
          </a:p>
        </p:txBody>
      </p:sp>
    </p:spTree>
    <p:extLst>
      <p:ext uri="{BB962C8B-B14F-4D97-AF65-F5344CB8AC3E}">
        <p14:creationId xmlns:p14="http://schemas.microsoft.com/office/powerpoint/2010/main" val="33932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AE20A1A4-8F47-48A0-B403-1C43C60D8CD9}" type="datetimeFigureOut">
              <a:rPr lang="tr-TR" smtClean="0"/>
              <a:t>05.10.2016</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47FF351-C7E5-4FAE-A05A-993E4835AC1C}" type="slidenum">
              <a:rPr lang="tr-TR" smtClean="0"/>
              <a:t>‹#›</a:t>
            </a:fld>
            <a:endParaRPr lang="tr-TR"/>
          </a:p>
        </p:txBody>
      </p:sp>
    </p:spTree>
    <p:extLst>
      <p:ext uri="{BB962C8B-B14F-4D97-AF65-F5344CB8AC3E}">
        <p14:creationId xmlns:p14="http://schemas.microsoft.com/office/powerpoint/2010/main" val="3551852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0A1A4-8F47-48A0-B403-1C43C60D8CD9}" type="datetimeFigureOut">
              <a:rPr lang="tr-TR" smtClean="0"/>
              <a:t>05.10.2016</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47FF351-C7E5-4FAE-A05A-993E4835AC1C}" type="slidenum">
              <a:rPr lang="tr-TR" smtClean="0"/>
              <a:t>‹#›</a:t>
            </a:fld>
            <a:endParaRPr lang="tr-TR"/>
          </a:p>
        </p:txBody>
      </p:sp>
    </p:spTree>
    <p:extLst>
      <p:ext uri="{BB962C8B-B14F-4D97-AF65-F5344CB8AC3E}">
        <p14:creationId xmlns:p14="http://schemas.microsoft.com/office/powerpoint/2010/main" val="20051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0A1A4-8F47-48A0-B403-1C43C60D8CD9}" type="datetimeFigureOut">
              <a:rPr lang="tr-TR" smtClean="0"/>
              <a:t>05.10.2016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47FF351-C7E5-4FAE-A05A-993E4835AC1C}" type="slidenum">
              <a:rPr lang="tr-TR" smtClean="0"/>
              <a:t>‹#›</a:t>
            </a:fld>
            <a:endParaRPr lang="tr-TR"/>
          </a:p>
        </p:txBody>
      </p:sp>
    </p:spTree>
    <p:extLst>
      <p:ext uri="{BB962C8B-B14F-4D97-AF65-F5344CB8AC3E}">
        <p14:creationId xmlns:p14="http://schemas.microsoft.com/office/powerpoint/2010/main" val="423212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0A1A4-8F47-48A0-B403-1C43C60D8CD9}" type="datetimeFigureOut">
              <a:rPr lang="tr-TR" smtClean="0"/>
              <a:t>05.10.2016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47FF351-C7E5-4FAE-A05A-993E4835AC1C}" type="slidenum">
              <a:rPr lang="tr-TR" smtClean="0"/>
              <a:t>‹#›</a:t>
            </a:fld>
            <a:endParaRPr lang="tr-TR"/>
          </a:p>
        </p:txBody>
      </p:sp>
    </p:spTree>
    <p:extLst>
      <p:ext uri="{BB962C8B-B14F-4D97-AF65-F5344CB8AC3E}">
        <p14:creationId xmlns:p14="http://schemas.microsoft.com/office/powerpoint/2010/main" val="244327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0A1A4-8F47-48A0-B403-1C43C60D8CD9}" type="datetimeFigureOut">
              <a:rPr lang="tr-TR" smtClean="0"/>
              <a:t>05.10.2016</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FF351-C7E5-4FAE-A05A-993E4835AC1C}" type="slidenum">
              <a:rPr lang="tr-TR" smtClean="0"/>
              <a:t>‹#›</a:t>
            </a:fld>
            <a:endParaRPr lang="tr-TR"/>
          </a:p>
        </p:txBody>
      </p:sp>
    </p:spTree>
    <p:extLst>
      <p:ext uri="{BB962C8B-B14F-4D97-AF65-F5344CB8AC3E}">
        <p14:creationId xmlns:p14="http://schemas.microsoft.com/office/powerpoint/2010/main" val="3426507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0" y="327025"/>
            <a:ext cx="10515600" cy="1325563"/>
          </a:xfrm>
        </p:spPr>
        <p:txBody>
          <a:bodyPr/>
          <a:lstStyle/>
          <a:p>
            <a:pPr algn="ctr"/>
            <a:r>
              <a:rPr lang="tr-TR" dirty="0" smtClean="0">
                <a:solidFill>
                  <a:schemeClr val="tx2"/>
                </a:solidFill>
              </a:rPr>
              <a:t>SIMULATION GENERAL EXPLANATIONS</a:t>
            </a:r>
            <a:endParaRPr lang="en-US" dirty="0">
              <a:solidFill>
                <a:schemeClr val="tx2"/>
              </a:solidFill>
            </a:endParaRPr>
          </a:p>
        </p:txBody>
      </p:sp>
      <p:cxnSp>
        <p:nvCxnSpPr>
          <p:cNvPr id="6" name="Straight Arrow Connector 5"/>
          <p:cNvCxnSpPr/>
          <p:nvPr/>
        </p:nvCxnSpPr>
        <p:spPr>
          <a:xfrm>
            <a:off x="2742981" y="1781092"/>
            <a:ext cx="139147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742981" y="2282024"/>
            <a:ext cx="139147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742981" y="2464904"/>
            <a:ext cx="139147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742981" y="2790908"/>
            <a:ext cx="139147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742981" y="3085106"/>
            <a:ext cx="139147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35781" y="1371502"/>
            <a:ext cx="7457221" cy="523220"/>
          </a:xfrm>
          <a:prstGeom prst="rect">
            <a:avLst/>
          </a:prstGeom>
          <a:noFill/>
        </p:spPr>
        <p:txBody>
          <a:bodyPr wrap="square" rtlCol="0">
            <a:spAutoFit/>
          </a:bodyPr>
          <a:lstStyle/>
          <a:p>
            <a:endParaRPr lang="tr-TR" sz="1400" dirty="0" smtClean="0"/>
          </a:p>
          <a:p>
            <a:pPr>
              <a:buFont typeface="Arial" pitchFamily="34" charset="0"/>
              <a:buChar char="•"/>
            </a:pPr>
            <a:r>
              <a:rPr lang="tr-TR" sz="1400" dirty="0" smtClean="0"/>
              <a:t>  </a:t>
            </a:r>
            <a:r>
              <a:rPr lang="tr-TR" sz="1400" dirty="0" smtClean="0">
                <a:solidFill>
                  <a:srgbClr val="C00000"/>
                </a:solidFill>
              </a:rPr>
              <a:t>Scenario:</a:t>
            </a:r>
            <a:r>
              <a:rPr lang="tr-TR" sz="1400" dirty="0" smtClean="0"/>
              <a:t> Chose a scenario. Each scenario includes different simulation conditions.</a:t>
            </a:r>
          </a:p>
        </p:txBody>
      </p:sp>
      <p:sp>
        <p:nvSpPr>
          <p:cNvPr id="13" name="TextBox 12"/>
          <p:cNvSpPr txBox="1"/>
          <p:nvPr/>
        </p:nvSpPr>
        <p:spPr>
          <a:xfrm>
            <a:off x="4135781" y="1711562"/>
            <a:ext cx="7457221" cy="954107"/>
          </a:xfrm>
          <a:prstGeom prst="rect">
            <a:avLst/>
          </a:prstGeom>
          <a:noFill/>
        </p:spPr>
        <p:txBody>
          <a:bodyPr wrap="square" rtlCol="0">
            <a:spAutoFit/>
          </a:bodyPr>
          <a:lstStyle/>
          <a:p>
            <a:endParaRPr lang="tr-TR" sz="1400" dirty="0" smtClean="0"/>
          </a:p>
          <a:p>
            <a:pPr>
              <a:buFont typeface="Arial" pitchFamily="34" charset="0"/>
              <a:buChar char="•"/>
            </a:pPr>
            <a:r>
              <a:rPr lang="tr-TR" sz="1400" dirty="0" smtClean="0"/>
              <a:t>  </a:t>
            </a:r>
            <a:r>
              <a:rPr lang="tr-TR" sz="1400" dirty="0" smtClean="0">
                <a:solidFill>
                  <a:srgbClr val="C00000"/>
                </a:solidFill>
              </a:rPr>
              <a:t>Time Step:</a:t>
            </a:r>
            <a:r>
              <a:rPr lang="tr-TR" sz="1400" dirty="0" smtClean="0"/>
              <a:t> Time step is a property of a scenario. Could be Daily(1D), Weekly(1W) or Monthly(1M). The amount of time that will pass when the all the decisions are made and day is closed.</a:t>
            </a:r>
          </a:p>
          <a:p>
            <a:pPr>
              <a:buFont typeface="Arial" pitchFamily="34" charset="0"/>
              <a:buChar char="•"/>
            </a:pPr>
            <a:r>
              <a:rPr lang="tr-TR" sz="1400" dirty="0" smtClean="0"/>
              <a:t> </a:t>
            </a:r>
            <a:r>
              <a:rPr lang="tr-TR" sz="1400" dirty="0" smtClean="0">
                <a:solidFill>
                  <a:srgbClr val="C00000"/>
                </a:solidFill>
              </a:rPr>
              <a:t>Number of Steps: </a:t>
            </a:r>
            <a:r>
              <a:rPr lang="tr-TR" sz="1400" dirty="0" smtClean="0"/>
              <a:t>Number of the decision periods in the simulation scenario.</a:t>
            </a:r>
          </a:p>
        </p:txBody>
      </p:sp>
      <p:sp>
        <p:nvSpPr>
          <p:cNvPr id="14" name="TextBox 13"/>
          <p:cNvSpPr txBox="1"/>
          <p:nvPr/>
        </p:nvSpPr>
        <p:spPr>
          <a:xfrm>
            <a:off x="4135781" y="2411905"/>
            <a:ext cx="7457221" cy="523220"/>
          </a:xfrm>
          <a:prstGeom prst="rect">
            <a:avLst/>
          </a:prstGeom>
          <a:noFill/>
        </p:spPr>
        <p:txBody>
          <a:bodyPr wrap="square" rtlCol="0">
            <a:spAutoFit/>
          </a:bodyPr>
          <a:lstStyle/>
          <a:p>
            <a:endParaRPr lang="tr-TR" sz="1400" dirty="0" smtClean="0"/>
          </a:p>
          <a:p>
            <a:pPr>
              <a:buFont typeface="Arial" pitchFamily="34" charset="0"/>
              <a:buChar char="•"/>
            </a:pPr>
            <a:r>
              <a:rPr lang="tr-TR" sz="1400" dirty="0" smtClean="0"/>
              <a:t>  </a:t>
            </a:r>
            <a:r>
              <a:rPr lang="tr-TR" sz="1400" dirty="0" smtClean="0">
                <a:solidFill>
                  <a:srgbClr val="C00000"/>
                </a:solidFill>
              </a:rPr>
              <a:t>Current Date:</a:t>
            </a:r>
            <a:r>
              <a:rPr lang="tr-TR" sz="1400" dirty="0" smtClean="0"/>
              <a:t> The date that the user currently making decisions.</a:t>
            </a:r>
          </a:p>
        </p:txBody>
      </p:sp>
      <p:sp>
        <p:nvSpPr>
          <p:cNvPr id="15" name="TextBox 14"/>
          <p:cNvSpPr txBox="1"/>
          <p:nvPr/>
        </p:nvSpPr>
        <p:spPr>
          <a:xfrm>
            <a:off x="4135781" y="2725272"/>
            <a:ext cx="7457221" cy="954107"/>
          </a:xfrm>
          <a:prstGeom prst="rect">
            <a:avLst/>
          </a:prstGeom>
          <a:noFill/>
        </p:spPr>
        <p:txBody>
          <a:bodyPr wrap="square" rtlCol="0">
            <a:spAutoFit/>
          </a:bodyPr>
          <a:lstStyle/>
          <a:p>
            <a:endParaRPr lang="tr-TR" sz="1400" dirty="0" smtClean="0"/>
          </a:p>
          <a:p>
            <a:pPr>
              <a:buFont typeface="Arial" pitchFamily="34" charset="0"/>
              <a:buChar char="•"/>
            </a:pPr>
            <a:r>
              <a:rPr lang="tr-TR" sz="1400" dirty="0" smtClean="0"/>
              <a:t>  </a:t>
            </a:r>
            <a:r>
              <a:rPr lang="tr-TR" sz="1400" dirty="0" smtClean="0">
                <a:solidFill>
                  <a:srgbClr val="C00000"/>
                </a:solidFill>
              </a:rPr>
              <a:t>BU Decision:</a:t>
            </a:r>
            <a:r>
              <a:rPr lang="tr-TR" sz="1400" dirty="0" smtClean="0"/>
              <a:t> At each time period user has only have one chance to make decisions about the deposit and loan growth. This cell shows for the current time step if the business decisions are made or not.</a:t>
            </a:r>
          </a:p>
        </p:txBody>
      </p:sp>
      <p:sp>
        <p:nvSpPr>
          <p:cNvPr id="17" name="TextBox 16"/>
          <p:cNvSpPr txBox="1"/>
          <p:nvPr/>
        </p:nvSpPr>
        <p:spPr>
          <a:xfrm>
            <a:off x="4135781" y="3504436"/>
            <a:ext cx="7457221" cy="738664"/>
          </a:xfrm>
          <a:prstGeom prst="rect">
            <a:avLst/>
          </a:prstGeom>
          <a:noFill/>
        </p:spPr>
        <p:txBody>
          <a:bodyPr wrap="square" rtlCol="0">
            <a:spAutoFit/>
          </a:bodyPr>
          <a:lstStyle/>
          <a:p>
            <a:endParaRPr lang="tr-TR" sz="1400" dirty="0" smtClean="0"/>
          </a:p>
          <a:p>
            <a:pPr>
              <a:buFont typeface="Arial" pitchFamily="34" charset="0"/>
              <a:buChar char="•"/>
            </a:pPr>
            <a:r>
              <a:rPr lang="tr-TR" sz="1400" dirty="0" smtClean="0"/>
              <a:t>  </a:t>
            </a:r>
            <a:r>
              <a:rPr lang="tr-TR" sz="1400" dirty="0" smtClean="0">
                <a:solidFill>
                  <a:srgbClr val="C00000"/>
                </a:solidFill>
              </a:rPr>
              <a:t>Cash Balance:</a:t>
            </a:r>
            <a:r>
              <a:rPr lang="tr-TR" sz="1400" dirty="0" smtClean="0"/>
              <a:t> Shows the opening balance and the closing balance of the cash for the current time step for each currency.</a:t>
            </a:r>
          </a:p>
        </p:txBody>
      </p:sp>
      <p:sp>
        <p:nvSpPr>
          <p:cNvPr id="19" name="TextBox 18"/>
          <p:cNvSpPr txBox="1"/>
          <p:nvPr/>
        </p:nvSpPr>
        <p:spPr>
          <a:xfrm>
            <a:off x="4135781" y="4389136"/>
            <a:ext cx="7457221" cy="523220"/>
          </a:xfrm>
          <a:prstGeom prst="rect">
            <a:avLst/>
          </a:prstGeom>
          <a:noFill/>
        </p:spPr>
        <p:txBody>
          <a:bodyPr wrap="square" rtlCol="0">
            <a:spAutoFit/>
          </a:bodyPr>
          <a:lstStyle/>
          <a:p>
            <a:endParaRPr lang="tr-TR" sz="1400" dirty="0" smtClean="0"/>
          </a:p>
          <a:p>
            <a:pPr>
              <a:buFont typeface="Arial" pitchFamily="34" charset="0"/>
              <a:buChar char="•"/>
            </a:pPr>
            <a:r>
              <a:rPr lang="tr-TR" sz="1400" dirty="0" smtClean="0"/>
              <a:t>  </a:t>
            </a:r>
            <a:r>
              <a:rPr lang="tr-TR" sz="1400" dirty="0" smtClean="0">
                <a:solidFill>
                  <a:srgbClr val="C00000"/>
                </a:solidFill>
              </a:rPr>
              <a:t>Liquidity:</a:t>
            </a:r>
            <a:r>
              <a:rPr lang="tr-TR" sz="1400" dirty="0" smtClean="0"/>
              <a:t> Shows the repo capacity after the haircuts. Repo in use and the free repo capacity.</a:t>
            </a:r>
          </a:p>
        </p:txBody>
      </p:sp>
      <p:sp>
        <p:nvSpPr>
          <p:cNvPr id="24" name="TextBox 23"/>
          <p:cNvSpPr txBox="1"/>
          <p:nvPr/>
        </p:nvSpPr>
        <p:spPr>
          <a:xfrm>
            <a:off x="4135781" y="5071194"/>
            <a:ext cx="7457221" cy="523220"/>
          </a:xfrm>
          <a:prstGeom prst="rect">
            <a:avLst/>
          </a:prstGeom>
          <a:noFill/>
        </p:spPr>
        <p:txBody>
          <a:bodyPr wrap="square" rtlCol="0">
            <a:spAutoFit/>
          </a:bodyPr>
          <a:lstStyle/>
          <a:p>
            <a:endParaRPr lang="tr-TR" sz="1400" dirty="0" smtClean="0"/>
          </a:p>
          <a:p>
            <a:pPr>
              <a:buFont typeface="Arial" pitchFamily="34" charset="0"/>
              <a:buChar char="•"/>
            </a:pPr>
            <a:r>
              <a:rPr lang="tr-TR" sz="1400" dirty="0" smtClean="0"/>
              <a:t>  </a:t>
            </a:r>
            <a:r>
              <a:rPr lang="tr-TR" sz="1400" dirty="0" smtClean="0">
                <a:solidFill>
                  <a:srgbClr val="C00000"/>
                </a:solidFill>
              </a:rPr>
              <a:t>Reserve Requirement:</a:t>
            </a:r>
            <a:r>
              <a:rPr lang="tr-TR" sz="1400" dirty="0" smtClean="0"/>
              <a:t> Shows the free cash that should be hold on the central bank accounts.</a:t>
            </a:r>
          </a:p>
        </p:txBody>
      </p:sp>
      <p:sp>
        <p:nvSpPr>
          <p:cNvPr id="26" name="TextBox 25"/>
          <p:cNvSpPr txBox="1"/>
          <p:nvPr/>
        </p:nvSpPr>
        <p:spPr>
          <a:xfrm>
            <a:off x="4135781" y="5959475"/>
            <a:ext cx="7457221" cy="523220"/>
          </a:xfrm>
          <a:prstGeom prst="rect">
            <a:avLst/>
          </a:prstGeom>
          <a:noFill/>
        </p:spPr>
        <p:txBody>
          <a:bodyPr wrap="square" rtlCol="0">
            <a:spAutoFit/>
          </a:bodyPr>
          <a:lstStyle/>
          <a:p>
            <a:endParaRPr lang="tr-TR" sz="1400" dirty="0" smtClean="0"/>
          </a:p>
          <a:p>
            <a:pPr>
              <a:buFont typeface="Arial" pitchFamily="34" charset="0"/>
              <a:buChar char="•"/>
            </a:pPr>
            <a:r>
              <a:rPr lang="tr-TR" sz="1400" dirty="0" smtClean="0"/>
              <a:t>  </a:t>
            </a:r>
            <a:r>
              <a:rPr lang="tr-TR" sz="1400" dirty="0" smtClean="0">
                <a:solidFill>
                  <a:srgbClr val="C00000"/>
                </a:solidFill>
              </a:rPr>
              <a:t>CTL Limits:</a:t>
            </a:r>
            <a:r>
              <a:rPr lang="tr-TR" sz="1400" dirty="0" smtClean="0"/>
              <a:t> Counterparty money market limits. There are 3 counterparties in the simulation.</a:t>
            </a:r>
          </a:p>
        </p:txBody>
      </p:sp>
      <p:pic>
        <p:nvPicPr>
          <p:cNvPr id="4" name="Picture 3"/>
          <p:cNvPicPr>
            <a:picLocks noChangeAspect="1"/>
          </p:cNvPicPr>
          <p:nvPr/>
        </p:nvPicPr>
        <p:blipFill>
          <a:blip r:embed="rId2"/>
          <a:stretch>
            <a:fillRect/>
          </a:stretch>
        </p:blipFill>
        <p:spPr>
          <a:xfrm>
            <a:off x="541432" y="5959475"/>
            <a:ext cx="2143125" cy="762000"/>
          </a:xfrm>
          <a:prstGeom prst="rect">
            <a:avLst/>
          </a:prstGeom>
        </p:spPr>
      </p:pic>
      <p:pic>
        <p:nvPicPr>
          <p:cNvPr id="5" name="Picture 4"/>
          <p:cNvPicPr>
            <a:picLocks noChangeAspect="1"/>
          </p:cNvPicPr>
          <p:nvPr/>
        </p:nvPicPr>
        <p:blipFill>
          <a:blip r:embed="rId3"/>
          <a:stretch>
            <a:fillRect/>
          </a:stretch>
        </p:blipFill>
        <p:spPr>
          <a:xfrm>
            <a:off x="549221" y="5309293"/>
            <a:ext cx="1771650" cy="390525"/>
          </a:xfrm>
          <a:prstGeom prst="rect">
            <a:avLst/>
          </a:prstGeom>
        </p:spPr>
      </p:pic>
      <p:pic>
        <p:nvPicPr>
          <p:cNvPr id="7" name="Picture 6"/>
          <p:cNvPicPr>
            <a:picLocks noChangeAspect="1"/>
          </p:cNvPicPr>
          <p:nvPr/>
        </p:nvPicPr>
        <p:blipFill>
          <a:blip r:embed="rId4"/>
          <a:stretch>
            <a:fillRect/>
          </a:stretch>
        </p:blipFill>
        <p:spPr>
          <a:xfrm>
            <a:off x="503332" y="4423735"/>
            <a:ext cx="2181225" cy="752475"/>
          </a:xfrm>
          <a:prstGeom prst="rect">
            <a:avLst/>
          </a:prstGeom>
        </p:spPr>
      </p:pic>
      <p:pic>
        <p:nvPicPr>
          <p:cNvPr id="16" name="Picture 15"/>
          <p:cNvPicPr>
            <a:picLocks noChangeAspect="1"/>
          </p:cNvPicPr>
          <p:nvPr/>
        </p:nvPicPr>
        <p:blipFill>
          <a:blip r:embed="rId5"/>
          <a:stretch>
            <a:fillRect/>
          </a:stretch>
        </p:blipFill>
        <p:spPr>
          <a:xfrm>
            <a:off x="449208" y="3674998"/>
            <a:ext cx="3743325" cy="590550"/>
          </a:xfrm>
          <a:prstGeom prst="rect">
            <a:avLst/>
          </a:prstGeom>
        </p:spPr>
      </p:pic>
      <p:pic>
        <p:nvPicPr>
          <p:cNvPr id="18" name="Picture 17"/>
          <p:cNvPicPr>
            <a:picLocks noChangeAspect="1"/>
          </p:cNvPicPr>
          <p:nvPr/>
        </p:nvPicPr>
        <p:blipFill>
          <a:blip r:embed="rId6"/>
          <a:stretch>
            <a:fillRect/>
          </a:stretch>
        </p:blipFill>
        <p:spPr>
          <a:xfrm>
            <a:off x="503332" y="1573705"/>
            <a:ext cx="2476500" cy="1676400"/>
          </a:xfrm>
          <a:prstGeom prst="rect">
            <a:avLst/>
          </a:prstGeom>
        </p:spPr>
      </p:pic>
    </p:spTree>
    <p:extLst>
      <p:ext uri="{BB962C8B-B14F-4D97-AF65-F5344CB8AC3E}">
        <p14:creationId xmlns:p14="http://schemas.microsoft.com/office/powerpoint/2010/main" val="1699369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5443</TotalTime>
  <Words>206</Words>
  <Application>Microsoft Office PowerPoint</Application>
  <PresentationFormat>Widescreen</PresentationFormat>
  <Paragraphs>18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SIMULATION GENERAL EXPLANATIONS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LECTURE_1A</dc:title>
  <dc:creator>Taner Doguc (Bilanco Analizi Ve Mevduat Yonetimi)</dc:creator>
  <cp:lastModifiedBy>Taner Doguc (Bilanco Analizi Ve Mevduat Yonetimi)</cp:lastModifiedBy>
  <cp:revision>105</cp:revision>
  <dcterms:created xsi:type="dcterms:W3CDTF">2016-03-17T13:55:37Z</dcterms:created>
  <dcterms:modified xsi:type="dcterms:W3CDTF">2016-10-05T13:44:07Z</dcterms:modified>
</cp:coreProperties>
</file>