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7c33d61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7c33d61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788b0964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788b0964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788b0964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788b0964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88b0964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88b0964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788b0964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788b0964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788b0964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788b0964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788b0964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788b0964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788b096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788b096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Other than 3-4 miss hits, almost all of the movies are ranked above 7.3 on Imdb. Even better, list includes few movies that I would rate a solid 5. One of the movies is in my top 5.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788b0964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788b0964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77c33d61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77c33d61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7c33d61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7c33d61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788b096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788b096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7c33d61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7c33d61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7c33d61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77c33d61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788b096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788b096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77c33d61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77c33d61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77c33d61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77c33d61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7c33d61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7c33d61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files.grouplens.org/datasets/movielens/ml-20m-README.html" TargetMode="External"/><Relationship Id="rId4" Type="http://schemas.openxmlformats.org/officeDocument/2006/relationships/hyperlink" Target="https://www.imdb.com/interfac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MovieRec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Doğuhan Yeke 1942507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Utku Çağlayan 1942572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Our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Finding similar user is not appropriate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Instead, find a similar movie!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Finding similar movie is more relevant than finding similar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So, need to find a similar movie 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1809150" y="3284175"/>
            <a:ext cx="55257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rgbClr val="FF0000"/>
                </a:solidFill>
              </a:rPr>
              <a:t>How do we find a similar movie?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Help of Movie Features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Writer and Director(to get nearly same tactics of director  and taste of creator)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Stanley Kubrick and Nuri Bilge Ceylan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Genres(general theme for movie)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Drama &amp; 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Comedy &amp; Animation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Tags (from each user, special characteristics for movie)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1980s, dragon, mars etc.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One Problem: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How do we calculate similarity score at all?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324" y="2023849"/>
            <a:ext cx="846825" cy="86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/>
          <p:nvPr/>
        </p:nvSpPr>
        <p:spPr>
          <a:xfrm>
            <a:off x="3461975" y="1528950"/>
            <a:ext cx="1031700" cy="3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movie1</a:t>
            </a:r>
            <a:endParaRPr/>
          </a:p>
        </p:txBody>
      </p:sp>
      <p:sp>
        <p:nvSpPr>
          <p:cNvPr id="136" name="Google Shape;136;p25"/>
          <p:cNvSpPr/>
          <p:nvPr/>
        </p:nvSpPr>
        <p:spPr>
          <a:xfrm>
            <a:off x="3461975" y="2207738"/>
            <a:ext cx="1031700" cy="3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movie2</a:t>
            </a:r>
            <a:endParaRPr/>
          </a:p>
        </p:txBody>
      </p:sp>
      <p:sp>
        <p:nvSpPr>
          <p:cNvPr id="137" name="Google Shape;137;p25"/>
          <p:cNvSpPr/>
          <p:nvPr/>
        </p:nvSpPr>
        <p:spPr>
          <a:xfrm>
            <a:off x="3461975" y="2886550"/>
            <a:ext cx="1031700" cy="3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movie3</a:t>
            </a:r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3461975" y="3565350"/>
            <a:ext cx="1031700" cy="3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movie4</a:t>
            </a:r>
            <a:endParaRPr/>
          </a:p>
        </p:txBody>
      </p:sp>
      <p:sp>
        <p:nvSpPr>
          <p:cNvPr id="139" name="Google Shape;139;p25"/>
          <p:cNvSpPr/>
          <p:nvPr/>
        </p:nvSpPr>
        <p:spPr>
          <a:xfrm>
            <a:off x="6128375" y="1042950"/>
            <a:ext cx="1104300" cy="305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ALL MOVIES</a:t>
            </a:r>
            <a:endParaRPr/>
          </a:p>
        </p:txBody>
      </p:sp>
      <p:cxnSp>
        <p:nvCxnSpPr>
          <p:cNvPr id="140" name="Google Shape;140;p25"/>
          <p:cNvCxnSpPr>
            <a:stCxn id="135" idx="3"/>
          </p:cNvCxnSpPr>
          <p:nvPr/>
        </p:nvCxnSpPr>
        <p:spPr>
          <a:xfrm flipH="1" rot="10800000">
            <a:off x="4493675" y="1325550"/>
            <a:ext cx="1649100" cy="3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1" name="Google Shape;141;p25"/>
          <p:cNvCxnSpPr/>
          <p:nvPr/>
        </p:nvCxnSpPr>
        <p:spPr>
          <a:xfrm>
            <a:off x="4417475" y="1688863"/>
            <a:ext cx="1740000" cy="1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2" name="Google Shape;142;p25"/>
          <p:cNvCxnSpPr>
            <a:stCxn id="135" idx="3"/>
          </p:cNvCxnSpPr>
          <p:nvPr/>
        </p:nvCxnSpPr>
        <p:spPr>
          <a:xfrm>
            <a:off x="4493675" y="1703250"/>
            <a:ext cx="1692900" cy="5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3" name="Google Shape;143;p25"/>
          <p:cNvCxnSpPr/>
          <p:nvPr/>
        </p:nvCxnSpPr>
        <p:spPr>
          <a:xfrm>
            <a:off x="4478975" y="1790550"/>
            <a:ext cx="1692900" cy="21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4" name="Google Shape;144;p25"/>
          <p:cNvSpPr txBox="1"/>
          <p:nvPr/>
        </p:nvSpPr>
        <p:spPr>
          <a:xfrm rot="-661562">
            <a:off x="4791562" y="1164136"/>
            <a:ext cx="1104285" cy="2921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weight</a:t>
            </a:r>
            <a:endParaRPr/>
          </a:p>
        </p:txBody>
      </p:sp>
      <p:cxnSp>
        <p:nvCxnSpPr>
          <p:cNvPr id="145" name="Google Shape;145;p25"/>
          <p:cNvCxnSpPr>
            <a:stCxn id="134" idx="3"/>
            <a:endCxn id="135" idx="1"/>
          </p:cNvCxnSpPr>
          <p:nvPr/>
        </p:nvCxnSpPr>
        <p:spPr>
          <a:xfrm flipH="1" rot="10800000">
            <a:off x="2758149" y="1703112"/>
            <a:ext cx="703800" cy="7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5"/>
          <p:cNvSpPr txBox="1"/>
          <p:nvPr/>
        </p:nvSpPr>
        <p:spPr>
          <a:xfrm rot="-2700861">
            <a:off x="2573244" y="1802968"/>
            <a:ext cx="847043" cy="174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rank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600" y="1277725"/>
            <a:ext cx="2723125" cy="65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552" y="1927750"/>
            <a:ext cx="2866900" cy="51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2825" y="2535656"/>
            <a:ext cx="5898350" cy="6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Similarity Measurement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Jaccard Distance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For categorical data: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tr"/>
              <a:t>Director and Writer List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tr"/>
              <a:t>Genres List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Cosine Similarity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For continuous data: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tr"/>
              <a:t>Tags and relevance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Experiments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Tried with an included user from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Observed its relevance with suggested movies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Results are promising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All given is related to user’s content(drama) and good rated movies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Tried ourselves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Good!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75" y="1100125"/>
            <a:ext cx="59150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Future Work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Tag relevance score not used at 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Collaborative filtering needs more work to give good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Numerical experiment methodology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User interface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References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1.</a:t>
            </a:r>
            <a:r>
              <a:rPr lang="tr" u="sng">
                <a:solidFill>
                  <a:schemeClr val="hlink"/>
                </a:solidFill>
                <a:hlinkClick r:id="rId3"/>
              </a:rPr>
              <a:t>http://files.grouplens.org/datasets/movielens/ml-20m-README.html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2.</a:t>
            </a:r>
            <a:r>
              <a:rPr lang="tr" u="sng">
                <a:solidFill>
                  <a:schemeClr val="hlink"/>
                </a:solidFill>
                <a:hlinkClick r:id="rId4"/>
              </a:rPr>
              <a:t>https://www.imdb.com/interfaces/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3.https://en.wikipedia.org/wiki/Similarity_measure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E</a:t>
            </a:r>
            <a:r>
              <a:rPr lang="tr"/>
              <a:t>xperimented with two approaches mainly Collaborative filtering and Content based filtering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Unsatisfied with the result of movie recommendation system assignment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We wanted to do something better, more usable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Problem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Creating a recommendation system which will leverage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our taste of movies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similar users behaviour pattern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good movies liked by many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Dataset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MovieLens Dataset(20m) 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IMDb Dataset [2] for extra features: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directors (array of nconsts) - director(s) of the given title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writers (array of nconsts) - writer(s) of the given title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27278 movies in MovieLens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Features found for 27236 movies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All Features, So Far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userId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movieId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rating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genres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tagId,relevance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directors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writers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Our Work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Collaborative filtering: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User Behaviour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Good at finding trends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Content based filtering: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Focus on User’s taste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Good at recommending similar items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Not being satisfied with each approach separately, wanted to combine both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Our Work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1737925" y="1525675"/>
            <a:ext cx="2199600" cy="9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Collaborative Filtering</a:t>
            </a: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1737925" y="2959725"/>
            <a:ext cx="2199600" cy="9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Content-based Filtering</a:t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5607925" y="2104500"/>
            <a:ext cx="2199600" cy="1223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Hybrid recommendations</a:t>
            </a:r>
            <a:endParaRPr/>
          </a:p>
        </p:txBody>
      </p:sp>
      <p:cxnSp>
        <p:nvCxnSpPr>
          <p:cNvPr id="95" name="Google Shape;95;p19"/>
          <p:cNvCxnSpPr>
            <a:stCxn id="92" idx="3"/>
            <a:endCxn id="94" idx="1"/>
          </p:cNvCxnSpPr>
          <p:nvPr/>
        </p:nvCxnSpPr>
        <p:spPr>
          <a:xfrm>
            <a:off x="3937525" y="1988725"/>
            <a:ext cx="1670400" cy="7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9"/>
          <p:cNvCxnSpPr>
            <a:stCxn id="93" idx="3"/>
            <a:endCxn id="94" idx="1"/>
          </p:cNvCxnSpPr>
          <p:nvPr/>
        </p:nvCxnSpPr>
        <p:spPr>
          <a:xfrm flipH="1" rot="10800000">
            <a:off x="3937525" y="2716275"/>
            <a:ext cx="1670400" cy="7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9"/>
          <p:cNvSpPr/>
          <p:nvPr/>
        </p:nvSpPr>
        <p:spPr>
          <a:xfrm rot="1536307">
            <a:off x="4546774" y="1822573"/>
            <a:ext cx="552565" cy="2820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 rot="-1780988">
            <a:off x="4496342" y="3281705"/>
            <a:ext cx="552501" cy="28175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Our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r"/>
              <a:t>Collaborative Part:</a:t>
            </a:r>
            <a:endParaRPr b="1"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Used a m</a:t>
            </a:r>
            <a:r>
              <a:rPr lang="tr"/>
              <a:t>ethod of the Matrix Factorization family called ALS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Trained with best parameters of assignment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Finds good rated movies but content is ignored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Our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r"/>
              <a:t>Content-based Part: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Running KNN to find similar users and recommending the movies they liked did not resonate with us.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We wanted try a new approach.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/>
              <a:t>	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