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1" r:id="rId3"/>
    <p:sldId id="273" r:id="rId4"/>
    <p:sldId id="257" r:id="rId5"/>
    <p:sldId id="258" r:id="rId6"/>
    <p:sldId id="260" r:id="rId7"/>
    <p:sldId id="262" r:id="rId8"/>
    <p:sldId id="261" r:id="rId9"/>
    <p:sldId id="269" r:id="rId10"/>
    <p:sldId id="263" r:id="rId11"/>
    <p:sldId id="264" r:id="rId12"/>
    <p:sldId id="266" r:id="rId13"/>
    <p:sldId id="265" r:id="rId14"/>
    <p:sldId id="270"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E7F6CE-298A-4796-80A5-96C63DF1049F}">
          <p14:sldIdLst>
            <p14:sldId id="256"/>
            <p14:sldId id="271"/>
            <p14:sldId id="273"/>
            <p14:sldId id="257"/>
            <p14:sldId id="258"/>
            <p14:sldId id="260"/>
            <p14:sldId id="262"/>
            <p14:sldId id="261"/>
            <p14:sldId id="269"/>
            <p14:sldId id="263"/>
            <p14:sldId id="264"/>
            <p14:sldId id="266"/>
            <p14:sldId id="265"/>
            <p14:sldId id="270"/>
            <p14:sldId id="272"/>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ğukan Kalender" initials="DK" lastIdx="1" clrIdx="0">
    <p:extLst>
      <p:ext uri="{19B8F6BF-5375-455C-9EA6-DF929625EA0E}">
        <p15:presenceInfo xmlns:p15="http://schemas.microsoft.com/office/powerpoint/2012/main" userId="b9e01738f4bc25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92272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109702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1296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28990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763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1590349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555387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162730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241978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84574-7836-443C-B24C-9BC9BC1DAEDC}"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79727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884574-7836-443C-B24C-9BC9BC1DAEDC}"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312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884574-7836-443C-B24C-9BC9BC1DAEDC}" type="datetimeFigureOut">
              <a:rPr lang="tr-TR" smtClean="0"/>
              <a:t>5.07.2024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99715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884574-7836-443C-B24C-9BC9BC1DAEDC}" type="datetimeFigureOut">
              <a:rPr lang="tr-TR" smtClean="0"/>
              <a:t>5.07.2024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113529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84574-7836-443C-B24C-9BC9BC1DAEDC}" type="datetimeFigureOut">
              <a:rPr lang="tr-TR" smtClean="0"/>
              <a:t>5.07.2024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174144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84574-7836-443C-B24C-9BC9BC1DAEDC}"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169312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84574-7836-443C-B24C-9BC9BC1DAEDC}"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F4A4E4-786E-42A3-B491-A300F25A0CA3}" type="slidenum">
              <a:rPr lang="tr-TR" smtClean="0"/>
              <a:t>‹#›</a:t>
            </a:fld>
            <a:endParaRPr lang="tr-TR"/>
          </a:p>
        </p:txBody>
      </p:sp>
    </p:spTree>
    <p:extLst>
      <p:ext uri="{BB962C8B-B14F-4D97-AF65-F5344CB8AC3E}">
        <p14:creationId xmlns:p14="http://schemas.microsoft.com/office/powerpoint/2010/main" val="362580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884574-7836-443C-B24C-9BC9BC1DAEDC}" type="datetimeFigureOut">
              <a:rPr lang="tr-TR" smtClean="0"/>
              <a:t>5.07.2024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3F4A4E4-786E-42A3-B491-A300F25A0CA3}" type="slidenum">
              <a:rPr lang="tr-TR" smtClean="0"/>
              <a:t>‹#›</a:t>
            </a:fld>
            <a:endParaRPr lang="tr-TR"/>
          </a:p>
        </p:txBody>
      </p:sp>
    </p:spTree>
    <p:extLst>
      <p:ext uri="{BB962C8B-B14F-4D97-AF65-F5344CB8AC3E}">
        <p14:creationId xmlns:p14="http://schemas.microsoft.com/office/powerpoint/2010/main" val="354953481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4270-8D4A-41E9-9DC6-20471AE21BA6}"/>
              </a:ext>
            </a:extLst>
          </p:cNvPr>
          <p:cNvSpPr>
            <a:spLocks noGrp="1"/>
          </p:cNvSpPr>
          <p:nvPr>
            <p:ph type="ctrTitle"/>
          </p:nvPr>
        </p:nvSpPr>
        <p:spPr/>
        <p:txBody>
          <a:bodyPr>
            <a:normAutofit fontScale="90000"/>
          </a:bodyPr>
          <a:lstStyle/>
          <a:p>
            <a:pPr algn="l"/>
            <a:r>
              <a:rPr lang="tr-TR" sz="6000" b="1" dirty="0"/>
              <a:t>2023-2024</a:t>
            </a:r>
            <a:br>
              <a:rPr lang="tr-TR" sz="6000" b="1" dirty="0"/>
            </a:br>
            <a:r>
              <a:rPr lang="tr-TR" sz="6000" b="1" dirty="0"/>
              <a:t>Bitirme Projesi</a:t>
            </a:r>
            <a:br>
              <a:rPr lang="tr-TR" sz="6000" b="1" dirty="0"/>
            </a:br>
            <a:endParaRPr lang="tr-TR" dirty="0"/>
          </a:p>
        </p:txBody>
      </p:sp>
      <p:sp>
        <p:nvSpPr>
          <p:cNvPr id="3" name="Subtitle 2">
            <a:extLst>
              <a:ext uri="{FF2B5EF4-FFF2-40B4-BE49-F238E27FC236}">
                <a16:creationId xmlns:a16="http://schemas.microsoft.com/office/drawing/2014/main" id="{6E74825C-409C-4F22-85B0-1A12D6F55A44}"/>
              </a:ext>
            </a:extLst>
          </p:cNvPr>
          <p:cNvSpPr>
            <a:spLocks noGrp="1"/>
          </p:cNvSpPr>
          <p:nvPr>
            <p:ph type="subTitle" idx="1"/>
          </p:nvPr>
        </p:nvSpPr>
        <p:spPr/>
        <p:txBody>
          <a:bodyPr>
            <a:normAutofit fontScale="70000" lnSpcReduction="20000"/>
          </a:bodyPr>
          <a:lstStyle/>
          <a:p>
            <a:pPr algn="l"/>
            <a:r>
              <a:rPr lang="tr-TR" sz="3600" dirty="0">
                <a:solidFill>
                  <a:schemeClr val="tx1">
                    <a:lumMod val="75000"/>
                    <a:lumOff val="25000"/>
                  </a:schemeClr>
                </a:solidFill>
              </a:rPr>
              <a:t>BEYİN TÜMÖRÜ TESPİTİNDE MAKİNE ÖĞRENMESİ VE DERİN ÖĞRENME TEKNİKLERİNİN İNCELENMESİ</a:t>
            </a:r>
          </a:p>
        </p:txBody>
      </p:sp>
    </p:spTree>
    <p:extLst>
      <p:ext uri="{BB962C8B-B14F-4D97-AF65-F5344CB8AC3E}">
        <p14:creationId xmlns:p14="http://schemas.microsoft.com/office/powerpoint/2010/main" val="149917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02C4-FCA5-4CAF-B789-F99F18FB3183}"/>
              </a:ext>
            </a:extLst>
          </p:cNvPr>
          <p:cNvSpPr>
            <a:spLocks noGrp="1"/>
          </p:cNvSpPr>
          <p:nvPr>
            <p:ph type="title"/>
          </p:nvPr>
        </p:nvSpPr>
        <p:spPr/>
        <p:txBody>
          <a:bodyPr/>
          <a:lstStyle/>
          <a:p>
            <a:r>
              <a:rPr lang="tr-TR" dirty="0"/>
              <a:t>MobileNet’in Kayıp Grafiği</a:t>
            </a:r>
          </a:p>
        </p:txBody>
      </p:sp>
      <p:sp>
        <p:nvSpPr>
          <p:cNvPr id="16" name="Text Placeholder 15">
            <a:extLst>
              <a:ext uri="{FF2B5EF4-FFF2-40B4-BE49-F238E27FC236}">
                <a16:creationId xmlns:a16="http://schemas.microsoft.com/office/drawing/2014/main" id="{B351F054-DC76-42AD-A5C9-CAF0282A1D50}"/>
              </a:ext>
            </a:extLst>
          </p:cNvPr>
          <p:cNvSpPr>
            <a:spLocks noGrp="1"/>
          </p:cNvSpPr>
          <p:nvPr>
            <p:ph sz="half" idx="1"/>
          </p:nvPr>
        </p:nvSpPr>
        <p:spPr>
          <a:xfrm>
            <a:off x="4975669" y="1930400"/>
            <a:ext cx="3809744" cy="3436851"/>
          </a:xfrm>
        </p:spPr>
        <p:txBody>
          <a:bodyPr>
            <a:normAutofit lnSpcReduction="10000"/>
          </a:bodyPr>
          <a:lstStyle/>
          <a:p>
            <a:endParaRPr lang="tr-TR" sz="1500" dirty="0"/>
          </a:p>
          <a:p>
            <a:pPr algn="just">
              <a:buFont typeface="Arial" panose="020B0604020202020204" pitchFamily="34" charset="0"/>
              <a:buChar char="•"/>
            </a:pPr>
            <a:r>
              <a:rPr lang="tr-TR" sz="1500" dirty="0"/>
              <a:t>Her iki çizgi de başlarda yüksek bir kayıp değeriyle başlıyor ve eğitim döngüleri ilerledikçe kayıplar azalarak belirli bir noktada sabitleniyor. </a:t>
            </a:r>
          </a:p>
          <a:p>
            <a:pPr algn="just">
              <a:buFont typeface="Arial" panose="020B0604020202020204" pitchFamily="34" charset="0"/>
              <a:buChar char="•"/>
            </a:pPr>
            <a:r>
              <a:rPr lang="tr-TR" sz="1500" dirty="0"/>
              <a:t>Eğitim ve doğrulama kayıpları neredeyse paralel ilerleyerek modelin hem eğitim hem de doğrulama verisinde benzer bir performans gösterdiğini ifade etmektedir. </a:t>
            </a:r>
          </a:p>
          <a:p>
            <a:pPr algn="just">
              <a:buFont typeface="Arial" panose="020B0604020202020204" pitchFamily="34" charset="0"/>
              <a:buChar char="•"/>
            </a:pPr>
            <a:r>
              <a:rPr lang="tr-TR" sz="1500" dirty="0"/>
              <a:t>Modelin aşırı öğrenme yapmadığını ve iyi bir genel performansa sahip olduğunu söyleyebiliriz.</a:t>
            </a:r>
          </a:p>
        </p:txBody>
      </p:sp>
      <p:pic>
        <p:nvPicPr>
          <p:cNvPr id="22" name="Content Placeholder 13">
            <a:extLst>
              <a:ext uri="{FF2B5EF4-FFF2-40B4-BE49-F238E27FC236}">
                <a16:creationId xmlns:a16="http://schemas.microsoft.com/office/drawing/2014/main" id="{40F723F8-5DCC-42E6-8B20-44E361045C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6489" y="1930400"/>
            <a:ext cx="4184650" cy="3436851"/>
          </a:xfrm>
          <a:prstGeom prst="rect">
            <a:avLst/>
          </a:prstGeom>
        </p:spPr>
      </p:pic>
      <p:sp>
        <p:nvSpPr>
          <p:cNvPr id="5" name="Content Placeholder 5">
            <a:extLst>
              <a:ext uri="{FF2B5EF4-FFF2-40B4-BE49-F238E27FC236}">
                <a16:creationId xmlns:a16="http://schemas.microsoft.com/office/drawing/2014/main" id="{FEFF600C-1EF1-4C9D-B4A8-FFDAB3807E47}"/>
              </a:ext>
            </a:extLst>
          </p:cNvPr>
          <p:cNvSpPr txBox="1">
            <a:spLocks/>
          </p:cNvSpPr>
          <p:nvPr/>
        </p:nvSpPr>
        <p:spPr>
          <a:xfrm>
            <a:off x="1253716" y="5367251"/>
            <a:ext cx="2986590"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Şekil-7: En Başarılı Modelin Kayıp Grafiği</a:t>
            </a:r>
          </a:p>
        </p:txBody>
      </p:sp>
    </p:spTree>
    <p:extLst>
      <p:ext uri="{BB962C8B-B14F-4D97-AF65-F5344CB8AC3E}">
        <p14:creationId xmlns:p14="http://schemas.microsoft.com/office/powerpoint/2010/main" val="87363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7662-40DA-4BA2-BB89-18F7D26CA5EB}"/>
              </a:ext>
            </a:extLst>
          </p:cNvPr>
          <p:cNvSpPr>
            <a:spLocks noGrp="1"/>
          </p:cNvSpPr>
          <p:nvPr>
            <p:ph type="title"/>
          </p:nvPr>
        </p:nvSpPr>
        <p:spPr>
          <a:xfrm>
            <a:off x="677334" y="609600"/>
            <a:ext cx="8596668" cy="887506"/>
          </a:xfrm>
        </p:spPr>
        <p:txBody>
          <a:bodyPr/>
          <a:lstStyle/>
          <a:p>
            <a:r>
              <a:rPr lang="tr-TR" dirty="0"/>
              <a:t>Hibrit Modeller</a:t>
            </a:r>
          </a:p>
        </p:txBody>
      </p:sp>
      <p:sp>
        <p:nvSpPr>
          <p:cNvPr id="6" name="Content Placeholder 5">
            <a:extLst>
              <a:ext uri="{FF2B5EF4-FFF2-40B4-BE49-F238E27FC236}">
                <a16:creationId xmlns:a16="http://schemas.microsoft.com/office/drawing/2014/main" id="{7FCCD858-05F3-4CBC-AB90-D4F80E7A65AB}"/>
              </a:ext>
            </a:extLst>
          </p:cNvPr>
          <p:cNvSpPr>
            <a:spLocks noGrp="1"/>
          </p:cNvSpPr>
          <p:nvPr>
            <p:ph idx="1"/>
          </p:nvPr>
        </p:nvSpPr>
        <p:spPr>
          <a:xfrm>
            <a:off x="677334" y="1828848"/>
            <a:ext cx="8596668" cy="2171266"/>
          </a:xfrm>
        </p:spPr>
        <p:txBody>
          <a:bodyPr/>
          <a:lstStyle/>
          <a:p>
            <a:pPr algn="just">
              <a:buFont typeface="Arial" panose="020B0604020202020204" pitchFamily="34" charset="0"/>
              <a:buChar char="•"/>
            </a:pPr>
            <a:r>
              <a:rPr lang="tr-TR" sz="2000" b="0" i="0" dirty="0">
                <a:solidFill>
                  <a:srgbClr val="000000"/>
                </a:solidFill>
                <a:effectLst/>
                <a:latin typeface="inherit"/>
              </a:rPr>
              <a:t>Hibrit model, iki güçlü derin öğrenme modelinin özellik çıkarma yeteneklerini birleştirmektedir. Her iki modelin önceden öğrenilmiş bilgilerini kullanarak daha zengin ve çeşitli bir özellik kümesi oluşturulmaktadır. Bu özellikler birleştirildikten sonra, özel katmanlar eklenerek belirli bir sınıflandırma problemi çözülmektedir. Bu yapı, modelin genelleme yeteneğini artırarak daha iyi performans göstermesini sağlamaktadır.</a:t>
            </a:r>
          </a:p>
          <a:p>
            <a:pPr>
              <a:buFont typeface="Arial" panose="020B0604020202020204" pitchFamily="34" charset="0"/>
              <a:buChar char="•"/>
            </a:pPr>
            <a:endParaRPr lang="tr-TR" dirty="0"/>
          </a:p>
        </p:txBody>
      </p:sp>
      <p:sp>
        <p:nvSpPr>
          <p:cNvPr id="4" name="Content Placeholder 5">
            <a:extLst>
              <a:ext uri="{FF2B5EF4-FFF2-40B4-BE49-F238E27FC236}">
                <a16:creationId xmlns:a16="http://schemas.microsoft.com/office/drawing/2014/main" id="{5EB37405-33C5-4B38-82A0-1C3741B6C267}"/>
              </a:ext>
            </a:extLst>
          </p:cNvPr>
          <p:cNvSpPr txBox="1">
            <a:spLocks/>
          </p:cNvSpPr>
          <p:nvPr/>
        </p:nvSpPr>
        <p:spPr>
          <a:xfrm>
            <a:off x="2491017" y="4331856"/>
            <a:ext cx="4969301" cy="1390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2000" dirty="0"/>
              <a:t>Model A:     Model B: 		</a:t>
            </a:r>
            <a:r>
              <a:rPr lang="tr-TR" dirty="0"/>
              <a:t>Hibrit</a:t>
            </a:r>
            <a:r>
              <a:rPr lang="tr-TR" sz="2000" dirty="0"/>
              <a:t> :</a:t>
            </a:r>
          </a:p>
          <a:p>
            <a:pPr marL="0" indent="0">
              <a:buNone/>
            </a:pPr>
            <a:r>
              <a:rPr lang="tr-TR" sz="2000" dirty="0"/>
              <a:t>[</a:t>
            </a:r>
            <a:r>
              <a:rPr lang="tr-TR" sz="2000" dirty="0">
                <a:solidFill>
                  <a:srgbClr val="FF0000"/>
                </a:solidFill>
              </a:rPr>
              <a:t>[1, 2],      </a:t>
            </a:r>
            <a:r>
              <a:rPr lang="tr-TR" sz="2000" dirty="0"/>
              <a:t>	 [</a:t>
            </a:r>
            <a:r>
              <a:rPr lang="tr-TR" sz="2000" dirty="0">
                <a:solidFill>
                  <a:srgbClr val="FFC000"/>
                </a:solidFill>
              </a:rPr>
              <a:t>[5, 6]</a:t>
            </a:r>
            <a:r>
              <a:rPr lang="tr-TR" sz="2000" dirty="0"/>
              <a:t>,      		[</a:t>
            </a:r>
            <a:r>
              <a:rPr lang="tr-TR" sz="2000" dirty="0">
                <a:solidFill>
                  <a:srgbClr val="FF0000"/>
                </a:solidFill>
              </a:rPr>
              <a:t>[1, 2</a:t>
            </a:r>
            <a:r>
              <a:rPr lang="tr-TR" sz="2000" dirty="0"/>
              <a:t>, </a:t>
            </a:r>
            <a:r>
              <a:rPr lang="tr-TR" sz="2000" dirty="0">
                <a:solidFill>
                  <a:srgbClr val="FFC000"/>
                </a:solidFill>
              </a:rPr>
              <a:t>5, 6]</a:t>
            </a:r>
            <a:r>
              <a:rPr lang="tr-TR" sz="2000" dirty="0"/>
              <a:t>,</a:t>
            </a:r>
          </a:p>
          <a:p>
            <a:pPr marL="0" indent="0">
              <a:buNone/>
            </a:pPr>
            <a:r>
              <a:rPr lang="tr-TR" sz="2000" dirty="0"/>
              <a:t> </a:t>
            </a:r>
            <a:r>
              <a:rPr lang="tr-TR" sz="2000" dirty="0">
                <a:solidFill>
                  <a:srgbClr val="00B0F0"/>
                </a:solidFill>
              </a:rPr>
              <a:t>[3, 4]</a:t>
            </a:r>
            <a:r>
              <a:rPr lang="tr-TR" sz="2000" dirty="0"/>
              <a:t>]       	  </a:t>
            </a:r>
            <a:r>
              <a:rPr lang="tr-TR" sz="2000" dirty="0">
                <a:solidFill>
                  <a:srgbClr val="0070C0"/>
                </a:solidFill>
              </a:rPr>
              <a:t>[7, 8]</a:t>
            </a:r>
            <a:r>
              <a:rPr lang="tr-TR" sz="2000" dirty="0"/>
              <a:t>]       	</a:t>
            </a:r>
            <a:r>
              <a:rPr lang="tr-TR" sz="2000" dirty="0">
                <a:solidFill>
                  <a:srgbClr val="00B0F0"/>
                </a:solidFill>
              </a:rPr>
              <a:t> [3, 4</a:t>
            </a:r>
            <a:r>
              <a:rPr lang="tr-TR" sz="2000" dirty="0"/>
              <a:t>, </a:t>
            </a:r>
            <a:r>
              <a:rPr lang="tr-TR" sz="2000" dirty="0">
                <a:solidFill>
                  <a:srgbClr val="0070C0"/>
                </a:solidFill>
              </a:rPr>
              <a:t>7, 8]</a:t>
            </a:r>
            <a:r>
              <a:rPr lang="tr-TR" sz="2000" dirty="0"/>
              <a:t>]</a:t>
            </a:r>
          </a:p>
          <a:p>
            <a:pPr>
              <a:buFont typeface="Arial" panose="020B0604020202020204" pitchFamily="34" charset="0"/>
              <a:buChar char="•"/>
            </a:pPr>
            <a:endParaRPr lang="tr-TR" dirty="0"/>
          </a:p>
        </p:txBody>
      </p:sp>
    </p:spTree>
    <p:extLst>
      <p:ext uri="{BB962C8B-B14F-4D97-AF65-F5344CB8AC3E}">
        <p14:creationId xmlns:p14="http://schemas.microsoft.com/office/powerpoint/2010/main" val="75844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E891-147C-4BCA-A67B-62EFDA09A868}"/>
              </a:ext>
            </a:extLst>
          </p:cNvPr>
          <p:cNvSpPr>
            <a:spLocks noGrp="1"/>
          </p:cNvSpPr>
          <p:nvPr>
            <p:ph type="title"/>
          </p:nvPr>
        </p:nvSpPr>
        <p:spPr>
          <a:xfrm>
            <a:off x="677334" y="609600"/>
            <a:ext cx="8852148" cy="717176"/>
          </a:xfrm>
        </p:spPr>
        <p:txBody>
          <a:bodyPr/>
          <a:lstStyle/>
          <a:p>
            <a:r>
              <a:rPr lang="tr-TR" dirty="0"/>
              <a:t>Hibrit Modellerin Değerlendirme Ölçütleri</a:t>
            </a:r>
          </a:p>
        </p:txBody>
      </p:sp>
      <p:pic>
        <p:nvPicPr>
          <p:cNvPr id="5" name="Content Placeholder 4">
            <a:extLst>
              <a:ext uri="{FF2B5EF4-FFF2-40B4-BE49-F238E27FC236}">
                <a16:creationId xmlns:a16="http://schemas.microsoft.com/office/drawing/2014/main" id="{FF3BC6F1-813E-4CD3-AB9F-664E8F0B0D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7533" y="2659500"/>
            <a:ext cx="4974612" cy="1539000"/>
          </a:xfrm>
        </p:spPr>
      </p:pic>
      <p:sp>
        <p:nvSpPr>
          <p:cNvPr id="6" name="Content Placeholder 5">
            <a:extLst>
              <a:ext uri="{FF2B5EF4-FFF2-40B4-BE49-F238E27FC236}">
                <a16:creationId xmlns:a16="http://schemas.microsoft.com/office/drawing/2014/main" id="{6F590068-F181-426F-9046-A0C715CBD9C7}"/>
              </a:ext>
            </a:extLst>
          </p:cNvPr>
          <p:cNvSpPr>
            <a:spLocks noGrp="1"/>
          </p:cNvSpPr>
          <p:nvPr>
            <p:ph sz="half" idx="2"/>
          </p:nvPr>
        </p:nvSpPr>
        <p:spPr>
          <a:xfrm>
            <a:off x="5574064" y="2374573"/>
            <a:ext cx="4152641" cy="2108854"/>
          </a:xfrm>
        </p:spPr>
        <p:txBody>
          <a:bodyPr>
            <a:normAutofit/>
          </a:bodyPr>
          <a:lstStyle/>
          <a:p>
            <a:pPr algn="just">
              <a:buFont typeface="Arial" panose="020B0604020202020204" pitchFamily="34" charset="0"/>
              <a:buChar char="•"/>
            </a:pPr>
            <a:r>
              <a:rPr lang="tr-TR" sz="1500" dirty="0"/>
              <a:t>Hibrit modellerden elde edilen başarım ölçütleri yandaki çizelgede verilmiştir. Hibrit VGG19-DenseNet169 modeli F1-Skoru metriğine göre %99.22 ile en yüksek başarım elde edilmiştir. Tekil modellerin sonuçları göz önünde bulundurulduğunda sınıflandırma başarımında %2 ile %3 arasında iyileştirme yapılmıştır.</a:t>
            </a:r>
          </a:p>
        </p:txBody>
      </p:sp>
      <p:sp>
        <p:nvSpPr>
          <p:cNvPr id="7" name="Content Placeholder 5">
            <a:extLst>
              <a:ext uri="{FF2B5EF4-FFF2-40B4-BE49-F238E27FC236}">
                <a16:creationId xmlns:a16="http://schemas.microsoft.com/office/drawing/2014/main" id="{E45ECD36-43C2-4229-BE63-7B1601B77E8D}"/>
              </a:ext>
            </a:extLst>
          </p:cNvPr>
          <p:cNvSpPr txBox="1">
            <a:spLocks/>
          </p:cNvSpPr>
          <p:nvPr/>
        </p:nvSpPr>
        <p:spPr>
          <a:xfrm>
            <a:off x="1169434" y="4334437"/>
            <a:ext cx="3650809"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Tablo-3: Hibrit Modellerin Değerlendirme Ölçütleri</a:t>
            </a:r>
          </a:p>
        </p:txBody>
      </p:sp>
    </p:spTree>
    <p:extLst>
      <p:ext uri="{BB962C8B-B14F-4D97-AF65-F5344CB8AC3E}">
        <p14:creationId xmlns:p14="http://schemas.microsoft.com/office/powerpoint/2010/main" val="418184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0D9B-3861-4300-8108-30FCA5CCB9BC}"/>
              </a:ext>
            </a:extLst>
          </p:cNvPr>
          <p:cNvSpPr>
            <a:spLocks noGrp="1"/>
          </p:cNvSpPr>
          <p:nvPr>
            <p:ph type="title"/>
          </p:nvPr>
        </p:nvSpPr>
        <p:spPr/>
        <p:txBody>
          <a:bodyPr/>
          <a:lstStyle/>
          <a:p>
            <a:r>
              <a:rPr lang="tr-TR" b="0" i="0" dirty="0">
                <a:effectLst/>
                <a:latin typeface="Arial" panose="020B0604020202020204" pitchFamily="34" charset="0"/>
              </a:rPr>
              <a:t>Hibrit VGG19-DenseNet169 Karışıklık Matrisi</a:t>
            </a:r>
            <a:endParaRPr lang="tr-TR" dirty="0"/>
          </a:p>
        </p:txBody>
      </p:sp>
      <p:pic>
        <p:nvPicPr>
          <p:cNvPr id="15" name="Content Placeholder 4">
            <a:extLst>
              <a:ext uri="{FF2B5EF4-FFF2-40B4-BE49-F238E27FC236}">
                <a16:creationId xmlns:a16="http://schemas.microsoft.com/office/drawing/2014/main" id="{8D5572E8-7E0B-4C50-A9B0-7DEA849B71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930400"/>
            <a:ext cx="4862854" cy="4098583"/>
          </a:xfrm>
        </p:spPr>
      </p:pic>
      <p:sp>
        <p:nvSpPr>
          <p:cNvPr id="19" name="Content Placeholder 8">
            <a:extLst>
              <a:ext uri="{FF2B5EF4-FFF2-40B4-BE49-F238E27FC236}">
                <a16:creationId xmlns:a16="http://schemas.microsoft.com/office/drawing/2014/main" id="{CF0700FF-CBAA-4D8C-AE8E-E3DDC891DE8A}"/>
              </a:ext>
            </a:extLst>
          </p:cNvPr>
          <p:cNvSpPr>
            <a:spLocks noGrp="1"/>
          </p:cNvSpPr>
          <p:nvPr>
            <p:ph sz="half" idx="2"/>
          </p:nvPr>
        </p:nvSpPr>
        <p:spPr>
          <a:xfrm>
            <a:off x="5689234" y="3275215"/>
            <a:ext cx="4055400" cy="1408953"/>
          </a:xfrm>
        </p:spPr>
        <p:txBody>
          <a:bodyPr>
            <a:normAutofit/>
          </a:bodyPr>
          <a:lstStyle/>
          <a:p>
            <a:pPr algn="just">
              <a:buFont typeface="Arial" panose="020B0604020202020204" pitchFamily="34" charset="0"/>
              <a:buChar char="•"/>
            </a:pPr>
            <a:r>
              <a:rPr lang="tr-TR" sz="1500" dirty="0"/>
              <a:t>Yandaki hibrit modelin karışıklık matrisi incelenecek olursa tekil modellerin en başarılı modelinden daha başarılı bir sonuç verdiği görülmektedir.</a:t>
            </a:r>
          </a:p>
        </p:txBody>
      </p:sp>
      <p:sp>
        <p:nvSpPr>
          <p:cNvPr id="5" name="Content Placeholder 5">
            <a:extLst>
              <a:ext uri="{FF2B5EF4-FFF2-40B4-BE49-F238E27FC236}">
                <a16:creationId xmlns:a16="http://schemas.microsoft.com/office/drawing/2014/main" id="{1B5B2161-A038-490F-9BE4-A3CBAA0E9D13}"/>
              </a:ext>
            </a:extLst>
          </p:cNvPr>
          <p:cNvSpPr txBox="1">
            <a:spLocks/>
          </p:cNvSpPr>
          <p:nvPr/>
        </p:nvSpPr>
        <p:spPr>
          <a:xfrm>
            <a:off x="1277733" y="6028983"/>
            <a:ext cx="3662056"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Şekil-8: En Başarılı Hibrit Modelin Karışıklık Matrisi</a:t>
            </a:r>
          </a:p>
        </p:txBody>
      </p:sp>
    </p:spTree>
    <p:extLst>
      <p:ext uri="{BB962C8B-B14F-4D97-AF65-F5344CB8AC3E}">
        <p14:creationId xmlns:p14="http://schemas.microsoft.com/office/powerpoint/2010/main" val="282098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8308BC-7A6F-4DDF-9167-F0EC67581CE2}"/>
              </a:ext>
            </a:extLst>
          </p:cNvPr>
          <p:cNvSpPr>
            <a:spLocks noGrp="1"/>
          </p:cNvSpPr>
          <p:nvPr>
            <p:ph type="title"/>
          </p:nvPr>
        </p:nvSpPr>
        <p:spPr/>
        <p:txBody>
          <a:bodyPr/>
          <a:lstStyle/>
          <a:p>
            <a:r>
              <a:rPr lang="tr-TR" b="0" i="0" dirty="0">
                <a:effectLst/>
                <a:latin typeface="Arial" panose="020B0604020202020204" pitchFamily="34" charset="0"/>
              </a:rPr>
              <a:t>Hibrit VGG19-DenseNet169’un Kayıp Grafiği</a:t>
            </a:r>
            <a:endParaRPr lang="tr-TR" dirty="0"/>
          </a:p>
        </p:txBody>
      </p:sp>
      <p:sp>
        <p:nvSpPr>
          <p:cNvPr id="9" name="Content Placeholder 8">
            <a:extLst>
              <a:ext uri="{FF2B5EF4-FFF2-40B4-BE49-F238E27FC236}">
                <a16:creationId xmlns:a16="http://schemas.microsoft.com/office/drawing/2014/main" id="{F927E3AF-507D-4AD6-90F0-4BA5CE7A5C57}"/>
              </a:ext>
            </a:extLst>
          </p:cNvPr>
          <p:cNvSpPr>
            <a:spLocks noGrp="1"/>
          </p:cNvSpPr>
          <p:nvPr>
            <p:ph sz="half" idx="2"/>
          </p:nvPr>
        </p:nvSpPr>
        <p:spPr>
          <a:xfrm>
            <a:off x="5278227" y="2595235"/>
            <a:ext cx="4331938" cy="3012141"/>
          </a:xfrm>
        </p:spPr>
        <p:txBody>
          <a:bodyPr>
            <a:normAutofit/>
          </a:bodyPr>
          <a:lstStyle/>
          <a:p>
            <a:pPr algn="just" fontAlgn="base">
              <a:buFont typeface="Arial" panose="020B0604020202020204" pitchFamily="34" charset="0"/>
              <a:buChar char="•"/>
            </a:pPr>
            <a:r>
              <a:rPr lang="tr-TR" sz="1500" b="0" i="0" dirty="0">
                <a:effectLst/>
              </a:rPr>
              <a:t>Eğitim ve doğrulama kayıpları başlarda yüksek olup, eğitim döngüleri ilerledikçe hızla azalmaktadır.</a:t>
            </a:r>
          </a:p>
          <a:p>
            <a:pPr algn="just" fontAlgn="base">
              <a:buFont typeface="Arial" panose="020B0604020202020204" pitchFamily="34" charset="0"/>
              <a:buChar char="•"/>
            </a:pPr>
            <a:r>
              <a:rPr lang="tr-TR" sz="1500" b="0" i="0" dirty="0">
                <a:effectLst/>
              </a:rPr>
              <a:t>Eğitim ve doğrulama kayıplarının birbirine çok yakın olması, modelin iyi bir şekilde genelleme yaptığını ve aşırı öğrenme yapmadığını göstermektedir.</a:t>
            </a:r>
          </a:p>
          <a:p>
            <a:pPr algn="just" fontAlgn="base">
              <a:buFont typeface="Arial" panose="020B0604020202020204" pitchFamily="34" charset="0"/>
              <a:buChar char="•"/>
            </a:pPr>
            <a:r>
              <a:rPr lang="tr-TR" sz="1500" b="0" i="0" dirty="0">
                <a:effectLst/>
              </a:rPr>
              <a:t>Eğitimin başlangıç kısmında kayıplar hızlı bir şekilde azalmıştır. Bu durum, modelin veriyi iyi bir şekilde öğrenebildiğini ve hataları hızlıca düzeltebildiğini belirtmektedir.</a:t>
            </a:r>
          </a:p>
          <a:p>
            <a:endParaRPr lang="tr-TR" dirty="0"/>
          </a:p>
        </p:txBody>
      </p:sp>
      <p:pic>
        <p:nvPicPr>
          <p:cNvPr id="10" name="Content Placeholder 11">
            <a:extLst>
              <a:ext uri="{FF2B5EF4-FFF2-40B4-BE49-F238E27FC236}">
                <a16:creationId xmlns:a16="http://schemas.microsoft.com/office/drawing/2014/main" id="{8FA6DB19-517C-4309-B072-351BC5F138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8169" y="2212166"/>
            <a:ext cx="4600364" cy="3778277"/>
          </a:xfrm>
          <a:prstGeom prst="rect">
            <a:avLst/>
          </a:prstGeom>
        </p:spPr>
      </p:pic>
      <p:sp>
        <p:nvSpPr>
          <p:cNvPr id="5" name="Content Placeholder 5">
            <a:extLst>
              <a:ext uri="{FF2B5EF4-FFF2-40B4-BE49-F238E27FC236}">
                <a16:creationId xmlns:a16="http://schemas.microsoft.com/office/drawing/2014/main" id="{5C8114FB-CCED-4F51-BD69-D2B1BC6D6BDD}"/>
              </a:ext>
            </a:extLst>
          </p:cNvPr>
          <p:cNvSpPr txBox="1">
            <a:spLocks/>
          </p:cNvSpPr>
          <p:nvPr/>
        </p:nvSpPr>
        <p:spPr>
          <a:xfrm>
            <a:off x="1289575" y="5974230"/>
            <a:ext cx="3470684"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Şekil-9: En Başarılı Hibrit Modelin Kayıp Grafiği</a:t>
            </a:r>
          </a:p>
        </p:txBody>
      </p:sp>
    </p:spTree>
    <p:extLst>
      <p:ext uri="{BB962C8B-B14F-4D97-AF65-F5344CB8AC3E}">
        <p14:creationId xmlns:p14="http://schemas.microsoft.com/office/powerpoint/2010/main" val="389737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B9FB-80D4-4FBA-8EFE-6D8B30BB06AB}"/>
              </a:ext>
            </a:extLst>
          </p:cNvPr>
          <p:cNvSpPr>
            <a:spLocks noGrp="1"/>
          </p:cNvSpPr>
          <p:nvPr>
            <p:ph type="title"/>
          </p:nvPr>
        </p:nvSpPr>
        <p:spPr>
          <a:xfrm>
            <a:off x="677334" y="609600"/>
            <a:ext cx="8596668" cy="708212"/>
          </a:xfrm>
        </p:spPr>
        <p:txBody>
          <a:bodyPr/>
          <a:lstStyle/>
          <a:p>
            <a:r>
              <a:rPr lang="tr-TR" dirty="0"/>
              <a:t>Genel Değerlendirme</a:t>
            </a:r>
          </a:p>
        </p:txBody>
      </p:sp>
      <p:sp>
        <p:nvSpPr>
          <p:cNvPr id="5" name="Content Placeholder 4">
            <a:extLst>
              <a:ext uri="{FF2B5EF4-FFF2-40B4-BE49-F238E27FC236}">
                <a16:creationId xmlns:a16="http://schemas.microsoft.com/office/drawing/2014/main" id="{1BEC6CE0-8843-4D8B-B807-E663E89DB737}"/>
              </a:ext>
            </a:extLst>
          </p:cNvPr>
          <p:cNvSpPr>
            <a:spLocks noGrp="1"/>
          </p:cNvSpPr>
          <p:nvPr>
            <p:ph idx="1"/>
          </p:nvPr>
        </p:nvSpPr>
        <p:spPr>
          <a:xfrm>
            <a:off x="677334" y="1461247"/>
            <a:ext cx="8596668" cy="4159623"/>
          </a:xfrm>
        </p:spPr>
        <p:txBody>
          <a:bodyPr>
            <a:normAutofit/>
          </a:bodyPr>
          <a:lstStyle/>
          <a:p>
            <a:pPr algn="just">
              <a:buFont typeface="Arial" panose="020B0604020202020204" pitchFamily="34" charset="0"/>
              <a:buChar char="•"/>
            </a:pPr>
            <a:r>
              <a:rPr lang="tr-TR" sz="1500" b="1" dirty="0"/>
              <a:t>Hedef: </a:t>
            </a:r>
          </a:p>
          <a:p>
            <a:pPr lvl="1" algn="just"/>
            <a:r>
              <a:rPr lang="tr-TR" sz="1500" dirty="0"/>
              <a:t>Geleneksel yöntemler beyin tümörü tespitinde zaman ve verimlilik kaybına neden olmaktadır. Önerilen beyin tümörü tespit sistemi ile hastalık teşhisinde oluşan zaman ve verimlilik kaybının önüne geçilmesi hedeflenmektedir. Projeye başlarken hedeflediklerimiz taahhüt ettiklerimiz doğrultusunda gerçekleştirilmiştir.</a:t>
            </a:r>
          </a:p>
          <a:p>
            <a:pPr algn="just">
              <a:buFont typeface="Arial" panose="020B0604020202020204" pitchFamily="34" charset="0"/>
              <a:buChar char="•"/>
            </a:pPr>
            <a:r>
              <a:rPr lang="tr-TR" sz="1500" b="1" dirty="0"/>
              <a:t>Kazanımlarımız:</a:t>
            </a:r>
          </a:p>
          <a:p>
            <a:pPr lvl="1" algn="just"/>
            <a:r>
              <a:rPr lang="tr-TR" sz="1500" dirty="0"/>
              <a:t>Bu çalışmada makine öğrenimi, derin öğrenme ve görüntü işlemenin temel prensiplerini kavrayarak uygulamaya nasıl entegre edebileceğimizi öğrendik.</a:t>
            </a:r>
          </a:p>
          <a:p>
            <a:pPr lvl="1" algn="just"/>
            <a:r>
              <a:rPr lang="tr-TR" sz="1500" dirty="0"/>
              <a:t>Projemizi yaparken makalelerin nasıl yazılması gerektiği, nasıl bir disiplin izlenmesi gerektiği ve yazım aşamalarının nasıl işlediğini öğrendik.</a:t>
            </a:r>
          </a:p>
          <a:p>
            <a:pPr lvl="1" algn="just"/>
            <a:r>
              <a:rPr lang="tr-TR" sz="1500" dirty="0"/>
              <a:t>Bu çalışmada makine öğrenimi, bilgisayarlı görü, algoritmalar ve veri yapıları dersleri ilerlememize büyük katkı sağladı.</a:t>
            </a:r>
          </a:p>
          <a:p>
            <a:pPr lvl="1" algn="just"/>
            <a:r>
              <a:rPr lang="tr-TR" sz="1500" dirty="0"/>
              <a:t>Bu proje üzerinde çalışırken yapay zeka ve bilgisayarlı görü alanlarında geleceğe yönelik düşünce ve fikirler elde ettik.</a:t>
            </a:r>
          </a:p>
        </p:txBody>
      </p:sp>
    </p:spTree>
    <p:extLst>
      <p:ext uri="{BB962C8B-B14F-4D97-AF65-F5344CB8AC3E}">
        <p14:creationId xmlns:p14="http://schemas.microsoft.com/office/powerpoint/2010/main" val="378192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8F8C-DE59-44D2-B989-8D4521189D22}"/>
              </a:ext>
            </a:extLst>
          </p:cNvPr>
          <p:cNvSpPr>
            <a:spLocks noGrp="1"/>
          </p:cNvSpPr>
          <p:nvPr>
            <p:ph type="ctrTitle"/>
          </p:nvPr>
        </p:nvSpPr>
        <p:spPr>
          <a:xfrm>
            <a:off x="1524000" y="2897701"/>
            <a:ext cx="9144000" cy="1062598"/>
          </a:xfrm>
        </p:spPr>
        <p:txBody>
          <a:bodyPr>
            <a:normAutofit/>
          </a:bodyPr>
          <a:lstStyle/>
          <a:p>
            <a:pPr algn="l"/>
            <a:r>
              <a:rPr lang="tr-TR" dirty="0"/>
              <a:t>TEŞEKKÜRLER</a:t>
            </a:r>
          </a:p>
        </p:txBody>
      </p:sp>
    </p:spTree>
    <p:extLst>
      <p:ext uri="{BB962C8B-B14F-4D97-AF65-F5344CB8AC3E}">
        <p14:creationId xmlns:p14="http://schemas.microsoft.com/office/powerpoint/2010/main" val="94808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2464-0E7F-40DE-AD8B-6AEDA6FBCD0E}"/>
              </a:ext>
            </a:extLst>
          </p:cNvPr>
          <p:cNvSpPr>
            <a:spLocks noGrp="1"/>
          </p:cNvSpPr>
          <p:nvPr>
            <p:ph type="title"/>
          </p:nvPr>
        </p:nvSpPr>
        <p:spPr>
          <a:xfrm>
            <a:off x="677334" y="609600"/>
            <a:ext cx="8596668" cy="717176"/>
          </a:xfrm>
        </p:spPr>
        <p:txBody>
          <a:bodyPr/>
          <a:lstStyle/>
          <a:p>
            <a:r>
              <a:rPr lang="tr-TR" dirty="0"/>
              <a:t>İçindekiler</a:t>
            </a:r>
          </a:p>
        </p:txBody>
      </p:sp>
      <p:sp>
        <p:nvSpPr>
          <p:cNvPr id="3" name="Content Placeholder 2">
            <a:extLst>
              <a:ext uri="{FF2B5EF4-FFF2-40B4-BE49-F238E27FC236}">
                <a16:creationId xmlns:a16="http://schemas.microsoft.com/office/drawing/2014/main" id="{229F857C-E8E1-4F9D-AA7E-690DDDA72186}"/>
              </a:ext>
            </a:extLst>
          </p:cNvPr>
          <p:cNvSpPr>
            <a:spLocks noGrp="1"/>
          </p:cNvSpPr>
          <p:nvPr>
            <p:ph idx="1"/>
          </p:nvPr>
        </p:nvSpPr>
        <p:spPr>
          <a:xfrm>
            <a:off x="677334" y="1326776"/>
            <a:ext cx="8932831" cy="4536047"/>
          </a:xfrm>
        </p:spPr>
        <p:txBody>
          <a:bodyPr>
            <a:normAutofit/>
          </a:bodyPr>
          <a:lstStyle/>
          <a:p>
            <a:pPr>
              <a:buFont typeface="Arial" panose="020B0604020202020204" pitchFamily="34" charset="0"/>
              <a:buChar char="•"/>
            </a:pPr>
            <a:r>
              <a:rPr lang="tr-TR" sz="1600" dirty="0"/>
              <a:t>Proje Tanıtımı</a:t>
            </a:r>
          </a:p>
          <a:p>
            <a:pPr>
              <a:buFont typeface="Arial" panose="020B0604020202020204" pitchFamily="34" charset="0"/>
              <a:buChar char="•"/>
            </a:pPr>
            <a:r>
              <a:rPr lang="tr-TR" sz="1600" dirty="0"/>
              <a:t>Veri Seti</a:t>
            </a:r>
          </a:p>
          <a:p>
            <a:pPr>
              <a:buFont typeface="Arial" panose="020B0604020202020204" pitchFamily="34" charset="0"/>
              <a:buChar char="•"/>
            </a:pPr>
            <a:r>
              <a:rPr lang="tr-TR" sz="1600" dirty="0"/>
              <a:t>Değerlendirme Ölçütleri</a:t>
            </a:r>
          </a:p>
          <a:p>
            <a:pPr>
              <a:buFont typeface="Arial" panose="020B0604020202020204" pitchFamily="34" charset="0"/>
              <a:buChar char="•"/>
            </a:pPr>
            <a:r>
              <a:rPr lang="tr-TR" sz="1600" dirty="0"/>
              <a:t>Modeller İçin Hiperparametreler</a:t>
            </a:r>
          </a:p>
          <a:p>
            <a:pPr>
              <a:buFont typeface="Arial" panose="020B0604020202020204" pitchFamily="34" charset="0"/>
              <a:buChar char="•"/>
            </a:pPr>
            <a:r>
              <a:rPr lang="tr-TR" sz="1600" dirty="0"/>
              <a:t>Yapılanlar ve Katkılarımız</a:t>
            </a:r>
          </a:p>
          <a:p>
            <a:pPr>
              <a:buFont typeface="Arial" panose="020B0604020202020204" pitchFamily="34" charset="0"/>
              <a:buChar char="•"/>
            </a:pPr>
            <a:r>
              <a:rPr lang="tr-TR" sz="1600" dirty="0"/>
              <a:t>Modellerin Değerlendirme Ölçütleri</a:t>
            </a:r>
          </a:p>
          <a:p>
            <a:pPr>
              <a:buFont typeface="Arial" panose="020B0604020202020204" pitchFamily="34" charset="0"/>
              <a:buChar char="•"/>
            </a:pPr>
            <a:r>
              <a:rPr lang="tr-TR" sz="1600" dirty="0"/>
              <a:t>MobileNet’in Karışıklık Matrisi </a:t>
            </a:r>
          </a:p>
          <a:p>
            <a:pPr>
              <a:buFont typeface="Arial" panose="020B0604020202020204" pitchFamily="34" charset="0"/>
              <a:buChar char="•"/>
            </a:pPr>
            <a:r>
              <a:rPr lang="tr-TR" sz="1600" dirty="0"/>
              <a:t>MobileNet’in Kayıp Grafiği</a:t>
            </a:r>
          </a:p>
          <a:p>
            <a:pPr>
              <a:buFont typeface="Arial" panose="020B0604020202020204" pitchFamily="34" charset="0"/>
              <a:buChar char="•"/>
            </a:pPr>
            <a:r>
              <a:rPr lang="tr-TR" sz="1600" dirty="0"/>
              <a:t>Hibrit Modeller</a:t>
            </a:r>
          </a:p>
          <a:p>
            <a:pPr>
              <a:buFont typeface="Arial" panose="020B0604020202020204" pitchFamily="34" charset="0"/>
              <a:buChar char="•"/>
            </a:pPr>
            <a:r>
              <a:rPr lang="tr-TR" sz="1600" dirty="0"/>
              <a:t>Hibrit Modellerin Değerlendirme Ölçütleri</a:t>
            </a:r>
          </a:p>
          <a:p>
            <a:pPr>
              <a:buFont typeface="Arial" panose="020B0604020202020204" pitchFamily="34" charset="0"/>
              <a:buChar char="•"/>
            </a:pPr>
            <a:r>
              <a:rPr lang="tr-TR" sz="1600" b="0" i="0" dirty="0">
                <a:effectLst/>
                <a:latin typeface="Arial" panose="020B0604020202020204" pitchFamily="34" charset="0"/>
              </a:rPr>
              <a:t>Hibrit VGG19-DenseNet169 Karışıklık Matrisi</a:t>
            </a:r>
          </a:p>
          <a:p>
            <a:pPr>
              <a:buFont typeface="Arial" panose="020B0604020202020204" pitchFamily="34" charset="0"/>
              <a:buChar char="•"/>
            </a:pPr>
            <a:r>
              <a:rPr lang="tr-TR" sz="1600" b="0" i="0" dirty="0">
                <a:effectLst/>
                <a:latin typeface="Arial" panose="020B0604020202020204" pitchFamily="34" charset="0"/>
              </a:rPr>
              <a:t>Hibrit VGG19-DenseNet169’un Kayıp Grafiği</a:t>
            </a:r>
            <a:endParaRPr lang="tr-TR" sz="1600" dirty="0"/>
          </a:p>
          <a:p>
            <a:endParaRPr lang="tr-TR" dirty="0"/>
          </a:p>
        </p:txBody>
      </p:sp>
    </p:spTree>
    <p:extLst>
      <p:ext uri="{BB962C8B-B14F-4D97-AF65-F5344CB8AC3E}">
        <p14:creationId xmlns:p14="http://schemas.microsoft.com/office/powerpoint/2010/main" val="301233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CB0A-F844-41C6-BAB9-A85B179EA89E}"/>
              </a:ext>
            </a:extLst>
          </p:cNvPr>
          <p:cNvSpPr>
            <a:spLocks noGrp="1"/>
          </p:cNvSpPr>
          <p:nvPr>
            <p:ph type="title"/>
          </p:nvPr>
        </p:nvSpPr>
        <p:spPr>
          <a:xfrm>
            <a:off x="677334" y="609600"/>
            <a:ext cx="8596668" cy="744071"/>
          </a:xfrm>
        </p:spPr>
        <p:txBody>
          <a:bodyPr/>
          <a:lstStyle/>
          <a:p>
            <a:r>
              <a:rPr lang="tr-TR" dirty="0"/>
              <a:t>Proje Tanıtımı</a:t>
            </a:r>
          </a:p>
        </p:txBody>
      </p:sp>
      <p:sp>
        <p:nvSpPr>
          <p:cNvPr id="5" name="Content Placeholder 4">
            <a:extLst>
              <a:ext uri="{FF2B5EF4-FFF2-40B4-BE49-F238E27FC236}">
                <a16:creationId xmlns:a16="http://schemas.microsoft.com/office/drawing/2014/main" id="{DC38470E-7CE2-431E-A042-9D811DFB8D65}"/>
              </a:ext>
            </a:extLst>
          </p:cNvPr>
          <p:cNvSpPr>
            <a:spLocks noGrp="1"/>
          </p:cNvSpPr>
          <p:nvPr>
            <p:ph sz="half" idx="2"/>
          </p:nvPr>
        </p:nvSpPr>
        <p:spPr>
          <a:xfrm>
            <a:off x="984941" y="5597742"/>
            <a:ext cx="7981453" cy="860649"/>
          </a:xfrm>
        </p:spPr>
        <p:txBody>
          <a:bodyPr>
            <a:normAutofit/>
          </a:bodyPr>
          <a:lstStyle/>
          <a:p>
            <a:pPr algn="just">
              <a:buFont typeface="Arial" panose="020B0604020202020204" pitchFamily="34" charset="0"/>
              <a:buChar char="•"/>
            </a:pPr>
            <a:r>
              <a:rPr lang="tr-TR" sz="1500" dirty="0"/>
              <a:t>Bu çalışmada beyin MR görüntüleri çeşitli görüntü ön-işleme aşamalarından geçerek derin öğrenme modellerinin eğitiminde kullanılmaktadır. Eğitilen modeller verilen MR görüntüleri üzerinde beyin tümörü tesipiti yapmaktadır.</a:t>
            </a:r>
          </a:p>
        </p:txBody>
      </p:sp>
      <p:pic>
        <p:nvPicPr>
          <p:cNvPr id="6" name="Content Placeholder 4">
            <a:extLst>
              <a:ext uri="{FF2B5EF4-FFF2-40B4-BE49-F238E27FC236}">
                <a16:creationId xmlns:a16="http://schemas.microsoft.com/office/drawing/2014/main" id="{8F3599B1-F3F9-43D8-AB43-7FA7459B24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81438" y="1260258"/>
            <a:ext cx="5094948" cy="4081953"/>
          </a:xfrm>
        </p:spPr>
      </p:pic>
      <p:sp>
        <p:nvSpPr>
          <p:cNvPr id="7" name="Content Placeholder 4">
            <a:extLst>
              <a:ext uri="{FF2B5EF4-FFF2-40B4-BE49-F238E27FC236}">
                <a16:creationId xmlns:a16="http://schemas.microsoft.com/office/drawing/2014/main" id="{D9D7C5BE-3109-4C9C-9CBA-0172F50D0E69}"/>
              </a:ext>
            </a:extLst>
          </p:cNvPr>
          <p:cNvSpPr txBox="1">
            <a:spLocks/>
          </p:cNvSpPr>
          <p:nvPr/>
        </p:nvSpPr>
        <p:spPr>
          <a:xfrm>
            <a:off x="4081054" y="5342211"/>
            <a:ext cx="2295715" cy="3989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Şekil-1: Sistemin Genel İşleyişi</a:t>
            </a:r>
          </a:p>
        </p:txBody>
      </p:sp>
    </p:spTree>
    <p:extLst>
      <p:ext uri="{BB962C8B-B14F-4D97-AF65-F5344CB8AC3E}">
        <p14:creationId xmlns:p14="http://schemas.microsoft.com/office/powerpoint/2010/main" val="285597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41F4-804A-44DB-AC99-9F3586BBAEE1}"/>
              </a:ext>
            </a:extLst>
          </p:cNvPr>
          <p:cNvSpPr>
            <a:spLocks noGrp="1"/>
          </p:cNvSpPr>
          <p:nvPr>
            <p:ph type="title"/>
          </p:nvPr>
        </p:nvSpPr>
        <p:spPr>
          <a:xfrm>
            <a:off x="677334" y="609600"/>
            <a:ext cx="8596668" cy="697841"/>
          </a:xfrm>
        </p:spPr>
        <p:txBody>
          <a:bodyPr/>
          <a:lstStyle/>
          <a:p>
            <a:r>
              <a:rPr lang="tr-TR" dirty="0"/>
              <a:t>Veri Seti</a:t>
            </a:r>
          </a:p>
        </p:txBody>
      </p:sp>
      <p:pic>
        <p:nvPicPr>
          <p:cNvPr id="5" name="Content Placeholder 4">
            <a:extLst>
              <a:ext uri="{FF2B5EF4-FFF2-40B4-BE49-F238E27FC236}">
                <a16:creationId xmlns:a16="http://schemas.microsoft.com/office/drawing/2014/main" id="{E6E1DDF3-D68E-436F-ACFC-9CC67257FA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6322" y="1706371"/>
            <a:ext cx="4281710" cy="4004658"/>
          </a:xfrm>
        </p:spPr>
      </p:pic>
      <p:sp>
        <p:nvSpPr>
          <p:cNvPr id="6" name="Content Placeholder 5">
            <a:extLst>
              <a:ext uri="{FF2B5EF4-FFF2-40B4-BE49-F238E27FC236}">
                <a16:creationId xmlns:a16="http://schemas.microsoft.com/office/drawing/2014/main" id="{FA16E5F0-062A-4EE3-BA9F-BDFEA52774D2}"/>
              </a:ext>
            </a:extLst>
          </p:cNvPr>
          <p:cNvSpPr>
            <a:spLocks noGrp="1"/>
          </p:cNvSpPr>
          <p:nvPr>
            <p:ph sz="half" idx="2"/>
          </p:nvPr>
        </p:nvSpPr>
        <p:spPr>
          <a:xfrm>
            <a:off x="4832828" y="2544571"/>
            <a:ext cx="4930332" cy="2215688"/>
          </a:xfrm>
        </p:spPr>
        <p:txBody>
          <a:bodyPr>
            <a:normAutofit/>
          </a:bodyPr>
          <a:lstStyle/>
          <a:p>
            <a:pPr algn="just">
              <a:buFont typeface="Arial" panose="020B0604020202020204" pitchFamily="34" charset="0"/>
              <a:buChar char="•"/>
            </a:pPr>
            <a:r>
              <a:rPr lang="tr-TR" sz="1500" dirty="0"/>
              <a:t>Çalışma kapsamında kullanılan veri seti Kaggle'dan alınmıştır. Veri seti iki sınıflıdır.</a:t>
            </a:r>
          </a:p>
          <a:p>
            <a:pPr algn="just">
              <a:buFont typeface="Arial" panose="020B0604020202020204" pitchFamily="34" charset="0"/>
              <a:buChar char="•"/>
            </a:pPr>
            <a:r>
              <a:rPr lang="tr-TR" sz="1500" dirty="0"/>
              <a:t>Veri setinin %70'i eğitim %30'u test için kullanılmıştır. Veriler karıştırılarak bölünmüştür. </a:t>
            </a:r>
          </a:p>
          <a:p>
            <a:pPr algn="just">
              <a:buFont typeface="Arial" panose="020B0604020202020204" pitchFamily="34" charset="0"/>
              <a:buChar char="•"/>
            </a:pPr>
            <a:r>
              <a:rPr lang="tr-TR" sz="1500" dirty="0"/>
              <a:t>Tüm modellerde aynı bölümlemeyi yapmak için rastgele durum parametresi "0" olarak seçilmiştir. Bu sayede her modelde aynı bölümleme yapılmaktadır.</a:t>
            </a:r>
            <a:endParaRPr lang="tr-TR" sz="1600" dirty="0"/>
          </a:p>
        </p:txBody>
      </p:sp>
      <p:sp>
        <p:nvSpPr>
          <p:cNvPr id="7" name="Content Placeholder 4">
            <a:extLst>
              <a:ext uri="{FF2B5EF4-FFF2-40B4-BE49-F238E27FC236}">
                <a16:creationId xmlns:a16="http://schemas.microsoft.com/office/drawing/2014/main" id="{55DE8E47-BFF8-49A7-9931-0EA9BB643916}"/>
              </a:ext>
            </a:extLst>
          </p:cNvPr>
          <p:cNvSpPr txBox="1">
            <a:spLocks/>
          </p:cNvSpPr>
          <p:nvPr/>
        </p:nvSpPr>
        <p:spPr>
          <a:xfrm>
            <a:off x="1598613" y="5711029"/>
            <a:ext cx="2295715" cy="3989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Şekil-2: Verisetinin Dağılımı</a:t>
            </a:r>
          </a:p>
        </p:txBody>
      </p:sp>
    </p:spTree>
    <p:extLst>
      <p:ext uri="{BB962C8B-B14F-4D97-AF65-F5344CB8AC3E}">
        <p14:creationId xmlns:p14="http://schemas.microsoft.com/office/powerpoint/2010/main" val="219901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9DE3-0A37-4A46-AFB3-57DB44EFDBB5}"/>
              </a:ext>
            </a:extLst>
          </p:cNvPr>
          <p:cNvSpPr>
            <a:spLocks noGrp="1"/>
          </p:cNvSpPr>
          <p:nvPr>
            <p:ph type="title"/>
          </p:nvPr>
        </p:nvSpPr>
        <p:spPr>
          <a:xfrm>
            <a:off x="677334" y="609600"/>
            <a:ext cx="8596668" cy="660400"/>
          </a:xfrm>
        </p:spPr>
        <p:txBody>
          <a:bodyPr/>
          <a:lstStyle/>
          <a:p>
            <a:r>
              <a:rPr lang="tr-TR" dirty="0"/>
              <a:t>Değerlendirme Ölçütleri</a:t>
            </a:r>
          </a:p>
        </p:txBody>
      </p:sp>
      <p:pic>
        <p:nvPicPr>
          <p:cNvPr id="11" name="Content Placeholder 4">
            <a:extLst>
              <a:ext uri="{FF2B5EF4-FFF2-40B4-BE49-F238E27FC236}">
                <a16:creationId xmlns:a16="http://schemas.microsoft.com/office/drawing/2014/main" id="{92FDCCCC-D0BF-471A-B7CC-B548901EAD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78043" y="1270000"/>
            <a:ext cx="5395250" cy="2956457"/>
          </a:xfrm>
        </p:spPr>
      </p:pic>
      <p:sp>
        <p:nvSpPr>
          <p:cNvPr id="13" name="Content Placeholder 12">
            <a:extLst>
              <a:ext uri="{FF2B5EF4-FFF2-40B4-BE49-F238E27FC236}">
                <a16:creationId xmlns:a16="http://schemas.microsoft.com/office/drawing/2014/main" id="{CC25818D-B540-4968-968C-FCDE2D0C40A7}"/>
              </a:ext>
            </a:extLst>
          </p:cNvPr>
          <p:cNvSpPr>
            <a:spLocks noGrp="1"/>
          </p:cNvSpPr>
          <p:nvPr>
            <p:ph sz="half" idx="1"/>
          </p:nvPr>
        </p:nvSpPr>
        <p:spPr>
          <a:xfrm>
            <a:off x="677334" y="4522694"/>
            <a:ext cx="8466667" cy="1320800"/>
          </a:xfrm>
        </p:spPr>
        <p:txBody>
          <a:bodyPr>
            <a:normAutofit/>
          </a:bodyPr>
          <a:lstStyle/>
          <a:p>
            <a:pPr algn="just">
              <a:buFont typeface="Arial" panose="020B0604020202020204" pitchFamily="34" charset="0"/>
              <a:buChar char="•"/>
            </a:pPr>
            <a:r>
              <a:rPr lang="tr-TR" sz="1500" dirty="0"/>
              <a:t>Çalışmada dört farklı performans ölçütü kullanılmıştır. Bunlar sırasıyla doğruluk(accuracy), kesinlik(precision), hatırlama(recall) ve F1-Skor ölçütleridir. Ölçütlerin matematiksel gösterimi Eşitlik 1, 2, 3 ve 4'te sırasıyla verilmiştir. Bu ölçütleri hesaplamak için modelin tahminlerinin sonuçlarını içeren karmaşıklık matrisindeki değerler kullanılır. Bunlar sırasıyla doğru pozitif(TP), doğru negatif(TN), yanlış pozitif(FP), yanlış negatif(FN) değerleridir.</a:t>
            </a:r>
          </a:p>
        </p:txBody>
      </p:sp>
    </p:spTree>
    <p:extLst>
      <p:ext uri="{BB962C8B-B14F-4D97-AF65-F5344CB8AC3E}">
        <p14:creationId xmlns:p14="http://schemas.microsoft.com/office/powerpoint/2010/main" val="350500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26BF-D030-428A-A899-0CD8683ACE13}"/>
              </a:ext>
            </a:extLst>
          </p:cNvPr>
          <p:cNvSpPr>
            <a:spLocks noGrp="1"/>
          </p:cNvSpPr>
          <p:nvPr>
            <p:ph type="title"/>
          </p:nvPr>
        </p:nvSpPr>
        <p:spPr>
          <a:xfrm>
            <a:off x="677334" y="609600"/>
            <a:ext cx="8596668" cy="744071"/>
          </a:xfrm>
        </p:spPr>
        <p:txBody>
          <a:bodyPr/>
          <a:lstStyle/>
          <a:p>
            <a:r>
              <a:rPr lang="tr-TR" dirty="0"/>
              <a:t>Modeller İçin Hiperparametreler</a:t>
            </a:r>
          </a:p>
        </p:txBody>
      </p:sp>
      <p:pic>
        <p:nvPicPr>
          <p:cNvPr id="5" name="Content Placeholder 4">
            <a:extLst>
              <a:ext uri="{FF2B5EF4-FFF2-40B4-BE49-F238E27FC236}">
                <a16:creationId xmlns:a16="http://schemas.microsoft.com/office/drawing/2014/main" id="{439345D2-9330-4477-9768-DFA7ABAA8C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0109" y="1624873"/>
            <a:ext cx="4749332" cy="3732307"/>
          </a:xfrm>
        </p:spPr>
      </p:pic>
      <p:sp>
        <p:nvSpPr>
          <p:cNvPr id="6" name="Content Placeholder 5">
            <a:extLst>
              <a:ext uri="{FF2B5EF4-FFF2-40B4-BE49-F238E27FC236}">
                <a16:creationId xmlns:a16="http://schemas.microsoft.com/office/drawing/2014/main" id="{C6A7D826-2326-43FE-91A3-33D083E0A9B8}"/>
              </a:ext>
            </a:extLst>
          </p:cNvPr>
          <p:cNvSpPr>
            <a:spLocks noGrp="1"/>
          </p:cNvSpPr>
          <p:nvPr>
            <p:ph sz="half" idx="2"/>
          </p:nvPr>
        </p:nvSpPr>
        <p:spPr>
          <a:xfrm>
            <a:off x="5435630" y="1710037"/>
            <a:ext cx="4425546" cy="3561978"/>
          </a:xfrm>
        </p:spPr>
        <p:txBody>
          <a:bodyPr>
            <a:noAutofit/>
          </a:bodyPr>
          <a:lstStyle/>
          <a:p>
            <a:pPr algn="just">
              <a:buFont typeface="Arial" panose="020B0604020202020204" pitchFamily="34" charset="0"/>
              <a:buChar char="•"/>
            </a:pPr>
            <a:r>
              <a:rPr lang="tr-TR" sz="1300" b="1" dirty="0"/>
              <a:t>Optimizasyon Algoritması: E</a:t>
            </a:r>
            <a:r>
              <a:rPr lang="tr-TR" sz="1300" dirty="0"/>
              <a:t>ğitim sırasında ağırlıkların güncellenmesi için kullanılır ve genellikle daha hızlı ve verimli sonuçlar vermektedir.</a:t>
            </a:r>
          </a:p>
          <a:p>
            <a:pPr algn="just">
              <a:buFont typeface="Arial" panose="020B0604020202020204" pitchFamily="34" charset="0"/>
              <a:buChar char="•"/>
            </a:pPr>
            <a:r>
              <a:rPr lang="tr-TR" sz="1300" b="1" dirty="0"/>
              <a:t>Ağırlıklar: </a:t>
            </a:r>
            <a:r>
              <a:rPr lang="tr-TR" sz="1300" dirty="0"/>
              <a:t>ImageNet, önceden eğitilmiş tanımlı ağırlıklar kullanılarak modelin başlangıç performansı arttırılmaktadır.</a:t>
            </a:r>
          </a:p>
          <a:p>
            <a:pPr algn="just">
              <a:buFont typeface="Arial" panose="020B0604020202020204" pitchFamily="34" charset="0"/>
              <a:buChar char="•"/>
            </a:pPr>
            <a:r>
              <a:rPr lang="tr-TR" sz="1300" b="1" dirty="0"/>
              <a:t>Kayıp Fonksiyonu: </a:t>
            </a:r>
            <a:r>
              <a:rPr lang="tr-TR" sz="1300" dirty="0"/>
              <a:t>İkili Çapraz Entropi, ikili sınıflandırma problemleri için uygun bir kayıp fonksiyonudur.</a:t>
            </a:r>
          </a:p>
          <a:p>
            <a:pPr algn="just">
              <a:buFont typeface="Arial" panose="020B0604020202020204" pitchFamily="34" charset="0"/>
              <a:buChar char="•"/>
            </a:pPr>
            <a:r>
              <a:rPr lang="tr-TR" sz="1300" b="1" dirty="0"/>
              <a:t>Ölçütler: M</a:t>
            </a:r>
            <a:r>
              <a:rPr lang="tr-TR" sz="1300" dirty="0"/>
              <a:t>odelin performansını değerlendirmek için doğruluk metriği kullanılmıştır.</a:t>
            </a:r>
          </a:p>
          <a:p>
            <a:pPr algn="just">
              <a:buFont typeface="Arial" panose="020B0604020202020204" pitchFamily="34" charset="0"/>
              <a:buChar char="•"/>
            </a:pPr>
            <a:r>
              <a:rPr lang="tr-TR" sz="1300" b="1" dirty="0"/>
              <a:t>Düşürme Oranı: </a:t>
            </a:r>
            <a:r>
              <a:rPr lang="tr-TR" sz="1300" dirty="0"/>
              <a:t>Öğrenme oranını zamanla azaltmak için kullanılan orandır, 	bu sayede modelin daha stabil hale gelmesi sağlanmıştır.</a:t>
            </a:r>
          </a:p>
        </p:txBody>
      </p:sp>
      <p:sp>
        <p:nvSpPr>
          <p:cNvPr id="7" name="Content Placeholder 5">
            <a:extLst>
              <a:ext uri="{FF2B5EF4-FFF2-40B4-BE49-F238E27FC236}">
                <a16:creationId xmlns:a16="http://schemas.microsoft.com/office/drawing/2014/main" id="{66B3A0C9-8886-4DE0-B8AF-609191F5B82E}"/>
              </a:ext>
            </a:extLst>
          </p:cNvPr>
          <p:cNvSpPr txBox="1">
            <a:spLocks/>
          </p:cNvSpPr>
          <p:nvPr/>
        </p:nvSpPr>
        <p:spPr>
          <a:xfrm>
            <a:off x="1428750" y="5489507"/>
            <a:ext cx="2852050"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Tablo-1: Kullanılan Hiperparametreler</a:t>
            </a:r>
          </a:p>
        </p:txBody>
      </p:sp>
    </p:spTree>
    <p:extLst>
      <p:ext uri="{BB962C8B-B14F-4D97-AF65-F5344CB8AC3E}">
        <p14:creationId xmlns:p14="http://schemas.microsoft.com/office/powerpoint/2010/main" val="210517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900E-1455-4387-807D-B420444A2DAA}"/>
              </a:ext>
            </a:extLst>
          </p:cNvPr>
          <p:cNvSpPr>
            <a:spLocks noGrp="1"/>
          </p:cNvSpPr>
          <p:nvPr>
            <p:ph type="title"/>
          </p:nvPr>
        </p:nvSpPr>
        <p:spPr>
          <a:xfrm>
            <a:off x="302817" y="295929"/>
            <a:ext cx="8596668" cy="848658"/>
          </a:xfrm>
        </p:spPr>
        <p:txBody>
          <a:bodyPr/>
          <a:lstStyle/>
          <a:p>
            <a:r>
              <a:rPr lang="tr-TR" dirty="0"/>
              <a:t>Yapılanlar ve Katkılarımız</a:t>
            </a:r>
          </a:p>
        </p:txBody>
      </p:sp>
      <p:pic>
        <p:nvPicPr>
          <p:cNvPr id="11" name="Content Placeholder 10">
            <a:extLst>
              <a:ext uri="{FF2B5EF4-FFF2-40B4-BE49-F238E27FC236}">
                <a16:creationId xmlns:a16="http://schemas.microsoft.com/office/drawing/2014/main" id="{2E02FDC8-6591-4E8F-A670-E6C7A9C217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0095" y="1241393"/>
            <a:ext cx="4641882" cy="2602416"/>
          </a:xfrm>
        </p:spPr>
      </p:pic>
      <p:sp>
        <p:nvSpPr>
          <p:cNvPr id="12" name="Content Placeholder 11">
            <a:extLst>
              <a:ext uri="{FF2B5EF4-FFF2-40B4-BE49-F238E27FC236}">
                <a16:creationId xmlns:a16="http://schemas.microsoft.com/office/drawing/2014/main" id="{AC2DFAA2-5A85-43B0-8286-22DE8253DD83}"/>
              </a:ext>
            </a:extLst>
          </p:cNvPr>
          <p:cNvSpPr>
            <a:spLocks noGrp="1"/>
          </p:cNvSpPr>
          <p:nvPr>
            <p:ph sz="half" idx="2"/>
          </p:nvPr>
        </p:nvSpPr>
        <p:spPr>
          <a:xfrm>
            <a:off x="5494234" y="1702580"/>
            <a:ext cx="5022218" cy="4430006"/>
          </a:xfrm>
        </p:spPr>
        <p:txBody>
          <a:bodyPr>
            <a:noAutofit/>
          </a:bodyPr>
          <a:lstStyle/>
          <a:p>
            <a:pPr algn="just">
              <a:buFont typeface="Arial" panose="020B0604020202020204" pitchFamily="34" charset="0"/>
              <a:buChar char="•"/>
            </a:pPr>
            <a:r>
              <a:rPr lang="tr-TR" sz="1250" b="1" dirty="0"/>
              <a:t>Veri Arttırımı: </a:t>
            </a:r>
            <a:r>
              <a:rPr lang="tr-TR" sz="1250" dirty="0"/>
              <a:t>Veri setindeki örnekleri çeşitlendirerek modelin genelleme yeteneğini artırmak için yapılan tekniklerdir.</a:t>
            </a:r>
          </a:p>
          <a:p>
            <a:pPr algn="just">
              <a:buFont typeface="Arial" panose="020B0604020202020204" pitchFamily="34" charset="0"/>
              <a:buChar char="•"/>
            </a:pPr>
            <a:r>
              <a:rPr lang="tr-TR" sz="1250" b="1" dirty="0"/>
              <a:t>Veri Kırpma: </a:t>
            </a:r>
            <a:r>
              <a:rPr lang="tr-TR" sz="1250" dirty="0"/>
              <a:t>Eğitim sırasında veri setindeki görüntüleri belirli bir desene göre keserek öğrenme sürecine katkı sağlayan bir tekniktir.  </a:t>
            </a:r>
          </a:p>
          <a:p>
            <a:pPr algn="just">
              <a:buFont typeface="Arial" panose="020B0604020202020204" pitchFamily="34" charset="0"/>
              <a:buChar char="•"/>
            </a:pPr>
            <a:r>
              <a:rPr lang="tr-TR" sz="1250" b="1" dirty="0"/>
              <a:t>Özelleştirilmiş Katmanlar: </a:t>
            </a:r>
            <a:r>
              <a:rPr lang="tr-TR" sz="1250" dirty="0"/>
              <a:t>Önceden tanımlanmış katman tipleri dışında, belirli bir problem veya model için özel olarak tasarlanmış katmanlardır.</a:t>
            </a:r>
          </a:p>
          <a:p>
            <a:pPr algn="just">
              <a:buFont typeface="Arial" panose="020B0604020202020204" pitchFamily="34" charset="0"/>
              <a:buChar char="•"/>
            </a:pPr>
            <a:r>
              <a:rPr lang="tr-TR" sz="1250" b="1" dirty="0"/>
              <a:t>Katman Dondurma: </a:t>
            </a:r>
            <a:r>
              <a:rPr lang="tr-TR" sz="1250" dirty="0"/>
              <a:t>Katmanların eğitim sırasında güncellenmemesini sağlayarak, modelin önceden öğrenilmiş özellikleri korumasına yardımcı olur.</a:t>
            </a:r>
          </a:p>
          <a:p>
            <a:pPr algn="just">
              <a:buFont typeface="Arial" panose="020B0604020202020204" pitchFamily="34" charset="0"/>
              <a:buChar char="•"/>
            </a:pPr>
            <a:r>
              <a:rPr lang="tr-TR" sz="1250" b="1" dirty="0"/>
              <a:t>Erken Durdurma: </a:t>
            </a:r>
            <a:r>
              <a:rPr lang="tr-TR" sz="1250" dirty="0"/>
              <a:t>Model eğitimi sırasında aşırı öğrenmeye(overfitting) karşı koruma sağlamak için ve modelin performansında bir ilerleme olmadığı takdirde belirli bir noktada eğitimi otomatik olarak durduran bir tekniktir.</a:t>
            </a:r>
          </a:p>
          <a:p>
            <a:pPr algn="just">
              <a:buFont typeface="Arial" panose="020B0604020202020204" pitchFamily="34" charset="0"/>
              <a:buChar char="•"/>
            </a:pPr>
            <a:r>
              <a:rPr lang="tr-TR" sz="1250" b="1" dirty="0"/>
              <a:t>Öğrenme Oranı Azaltıcı: </a:t>
            </a:r>
            <a:r>
              <a:rPr lang="tr-TR" sz="1250" dirty="0"/>
              <a:t>Eğitim ilerledikçe adım boyutunu(öğrenme katsayısı) azaltarak modelin optimal çözüme yaklaşmasını sağlayan bir optimizasyon stratejisidir.</a:t>
            </a:r>
          </a:p>
        </p:txBody>
      </p:sp>
      <p:pic>
        <p:nvPicPr>
          <p:cNvPr id="5" name="Picture 4">
            <a:extLst>
              <a:ext uri="{FF2B5EF4-FFF2-40B4-BE49-F238E27FC236}">
                <a16:creationId xmlns:a16="http://schemas.microsoft.com/office/drawing/2014/main" id="{ECFACEA7-8814-445E-9E51-0927A7726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166" y="4597216"/>
            <a:ext cx="1295400" cy="1571625"/>
          </a:xfrm>
          <a:prstGeom prst="rect">
            <a:avLst/>
          </a:prstGeom>
        </p:spPr>
      </p:pic>
      <p:pic>
        <p:nvPicPr>
          <p:cNvPr id="6" name="Picture 5">
            <a:extLst>
              <a:ext uri="{FF2B5EF4-FFF2-40B4-BE49-F238E27FC236}">
                <a16:creationId xmlns:a16="http://schemas.microsoft.com/office/drawing/2014/main" id="{E5B970A6-386C-4090-B8E1-5A525BF06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014" y="4613045"/>
            <a:ext cx="1571625" cy="1571625"/>
          </a:xfrm>
          <a:prstGeom prst="rect">
            <a:avLst/>
          </a:prstGeom>
        </p:spPr>
      </p:pic>
      <p:sp>
        <p:nvSpPr>
          <p:cNvPr id="7" name="Content Placeholder 5">
            <a:extLst>
              <a:ext uri="{FF2B5EF4-FFF2-40B4-BE49-F238E27FC236}">
                <a16:creationId xmlns:a16="http://schemas.microsoft.com/office/drawing/2014/main" id="{8F9FD703-2D50-4116-995D-5E1AD1CBC0AB}"/>
              </a:ext>
            </a:extLst>
          </p:cNvPr>
          <p:cNvSpPr txBox="1">
            <a:spLocks/>
          </p:cNvSpPr>
          <p:nvPr/>
        </p:nvSpPr>
        <p:spPr>
          <a:xfrm>
            <a:off x="738027" y="6258444"/>
            <a:ext cx="1887596"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Şekil-4: Orjinal Görüntü</a:t>
            </a:r>
          </a:p>
        </p:txBody>
      </p:sp>
      <p:sp>
        <p:nvSpPr>
          <p:cNvPr id="8" name="Content Placeholder 5">
            <a:extLst>
              <a:ext uri="{FF2B5EF4-FFF2-40B4-BE49-F238E27FC236}">
                <a16:creationId xmlns:a16="http://schemas.microsoft.com/office/drawing/2014/main" id="{B5935C40-28E9-4575-A76C-C17E5890C4BB}"/>
              </a:ext>
            </a:extLst>
          </p:cNvPr>
          <p:cNvSpPr txBox="1">
            <a:spLocks/>
          </p:cNvSpPr>
          <p:nvPr/>
        </p:nvSpPr>
        <p:spPr>
          <a:xfrm>
            <a:off x="2995649" y="6258444"/>
            <a:ext cx="2148433"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Şekil-5: Ön-işlenmiş Görüntü</a:t>
            </a:r>
          </a:p>
        </p:txBody>
      </p:sp>
      <p:sp>
        <p:nvSpPr>
          <p:cNvPr id="9" name="Content Placeholder 4">
            <a:extLst>
              <a:ext uri="{FF2B5EF4-FFF2-40B4-BE49-F238E27FC236}">
                <a16:creationId xmlns:a16="http://schemas.microsoft.com/office/drawing/2014/main" id="{4FFCCC69-B0BD-4CE3-9706-BA6CD976DD37}"/>
              </a:ext>
            </a:extLst>
          </p:cNvPr>
          <p:cNvSpPr txBox="1">
            <a:spLocks/>
          </p:cNvSpPr>
          <p:nvPr/>
        </p:nvSpPr>
        <p:spPr>
          <a:xfrm>
            <a:off x="1335413" y="3917583"/>
            <a:ext cx="2851246" cy="3989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Şekil-3: MobileNet Modelinin Mimarisi</a:t>
            </a:r>
          </a:p>
        </p:txBody>
      </p:sp>
    </p:spTree>
    <p:extLst>
      <p:ext uri="{BB962C8B-B14F-4D97-AF65-F5344CB8AC3E}">
        <p14:creationId xmlns:p14="http://schemas.microsoft.com/office/powerpoint/2010/main" val="164966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12C5-F001-4E28-A369-7C603E032E50}"/>
              </a:ext>
            </a:extLst>
          </p:cNvPr>
          <p:cNvSpPr>
            <a:spLocks noGrp="1"/>
          </p:cNvSpPr>
          <p:nvPr>
            <p:ph type="title"/>
          </p:nvPr>
        </p:nvSpPr>
        <p:spPr>
          <a:xfrm>
            <a:off x="677334" y="609600"/>
            <a:ext cx="8596668" cy="887506"/>
          </a:xfrm>
        </p:spPr>
        <p:txBody>
          <a:bodyPr/>
          <a:lstStyle/>
          <a:p>
            <a:r>
              <a:rPr lang="tr-TR" dirty="0"/>
              <a:t>Modellerin Değerlendirme Ölçütleri </a:t>
            </a:r>
          </a:p>
        </p:txBody>
      </p:sp>
      <p:pic>
        <p:nvPicPr>
          <p:cNvPr id="5" name="Content Placeholder 4">
            <a:extLst>
              <a:ext uri="{FF2B5EF4-FFF2-40B4-BE49-F238E27FC236}">
                <a16:creationId xmlns:a16="http://schemas.microsoft.com/office/drawing/2014/main" id="{F8F7BD86-D068-46A7-A27A-165C2CAC6E1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2054471"/>
            <a:ext cx="4183062" cy="2749057"/>
          </a:xfrm>
        </p:spPr>
      </p:pic>
      <p:sp>
        <p:nvSpPr>
          <p:cNvPr id="6" name="Content Placeholder 5">
            <a:extLst>
              <a:ext uri="{FF2B5EF4-FFF2-40B4-BE49-F238E27FC236}">
                <a16:creationId xmlns:a16="http://schemas.microsoft.com/office/drawing/2014/main" id="{934E85FB-82E8-4F81-9EE2-385C93F0A2B0}"/>
              </a:ext>
            </a:extLst>
          </p:cNvPr>
          <p:cNvSpPr>
            <a:spLocks noGrp="1"/>
          </p:cNvSpPr>
          <p:nvPr>
            <p:ph sz="half" idx="2"/>
          </p:nvPr>
        </p:nvSpPr>
        <p:spPr>
          <a:xfrm>
            <a:off x="5090557" y="2621482"/>
            <a:ext cx="4482097" cy="1615034"/>
          </a:xfrm>
        </p:spPr>
        <p:txBody>
          <a:bodyPr>
            <a:noAutofit/>
          </a:bodyPr>
          <a:lstStyle/>
          <a:p>
            <a:pPr algn="just">
              <a:buFont typeface="Arial" panose="020B0604020202020204" pitchFamily="34" charset="0"/>
              <a:buChar char="•"/>
            </a:pPr>
            <a:r>
              <a:rPr lang="tr-TR" sz="1500" dirty="0"/>
              <a:t>Modellerin performans ölçütleri yandaki çizelgede verilmiştir. Bu doğrultuda MobileNet %98.67 F1-Skor değerini alarak diğer modellere üstünlük sağlamıştır. %96.44 F1-skoruyla InceptionV3 en düşük performansı göstermiştir.</a:t>
            </a:r>
          </a:p>
        </p:txBody>
      </p:sp>
      <p:sp>
        <p:nvSpPr>
          <p:cNvPr id="7" name="Content Placeholder 5">
            <a:extLst>
              <a:ext uri="{FF2B5EF4-FFF2-40B4-BE49-F238E27FC236}">
                <a16:creationId xmlns:a16="http://schemas.microsoft.com/office/drawing/2014/main" id="{2A397EDB-C584-4A79-89A9-581ED1E53DAA}"/>
              </a:ext>
            </a:extLst>
          </p:cNvPr>
          <p:cNvSpPr txBox="1">
            <a:spLocks/>
          </p:cNvSpPr>
          <p:nvPr/>
        </p:nvSpPr>
        <p:spPr>
          <a:xfrm>
            <a:off x="1170346" y="4897836"/>
            <a:ext cx="3197038"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Tablo-2: Modellerin Değerlendirme Ölçütleri</a:t>
            </a:r>
          </a:p>
        </p:txBody>
      </p:sp>
    </p:spTree>
    <p:extLst>
      <p:ext uri="{BB962C8B-B14F-4D97-AF65-F5344CB8AC3E}">
        <p14:creationId xmlns:p14="http://schemas.microsoft.com/office/powerpoint/2010/main" val="3325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E20EA7-5453-4B48-A1AD-85650E374678}"/>
              </a:ext>
            </a:extLst>
          </p:cNvPr>
          <p:cNvSpPr>
            <a:spLocks noGrp="1"/>
          </p:cNvSpPr>
          <p:nvPr>
            <p:ph type="title"/>
          </p:nvPr>
        </p:nvSpPr>
        <p:spPr>
          <a:xfrm>
            <a:off x="677334" y="609600"/>
            <a:ext cx="8596668" cy="717176"/>
          </a:xfrm>
        </p:spPr>
        <p:txBody>
          <a:bodyPr/>
          <a:lstStyle/>
          <a:p>
            <a:r>
              <a:rPr lang="tr-TR" dirty="0"/>
              <a:t>MobileNet’in Karışıklık Matrisi</a:t>
            </a:r>
          </a:p>
        </p:txBody>
      </p:sp>
      <p:sp>
        <p:nvSpPr>
          <p:cNvPr id="9" name="Content Placeholder 8">
            <a:extLst>
              <a:ext uri="{FF2B5EF4-FFF2-40B4-BE49-F238E27FC236}">
                <a16:creationId xmlns:a16="http://schemas.microsoft.com/office/drawing/2014/main" id="{F61F4701-3F45-445B-BF1D-4EC0DE9CCC1C}"/>
              </a:ext>
            </a:extLst>
          </p:cNvPr>
          <p:cNvSpPr>
            <a:spLocks noGrp="1"/>
          </p:cNvSpPr>
          <p:nvPr>
            <p:ph sz="half" idx="2"/>
          </p:nvPr>
        </p:nvSpPr>
        <p:spPr>
          <a:xfrm>
            <a:off x="5504585" y="2554916"/>
            <a:ext cx="4222120" cy="1748168"/>
          </a:xfrm>
        </p:spPr>
        <p:txBody>
          <a:bodyPr>
            <a:normAutofit/>
          </a:bodyPr>
          <a:lstStyle/>
          <a:p>
            <a:pPr algn="just" fontAlgn="base">
              <a:buFont typeface="Arial" panose="020B0604020202020204" pitchFamily="34" charset="0"/>
              <a:buChar char="•"/>
            </a:pPr>
            <a:r>
              <a:rPr lang="tr-TR" sz="1500" b="0" i="0" dirty="0">
                <a:effectLst/>
              </a:rPr>
              <a:t>Karışıklık matrisi, modelin tahmin performansını değerlendirmek için kullanılan bir tablodur.</a:t>
            </a:r>
          </a:p>
          <a:p>
            <a:pPr algn="just">
              <a:buFont typeface="Arial" panose="020B0604020202020204" pitchFamily="34" charset="0"/>
              <a:buChar char="•"/>
            </a:pPr>
            <a:r>
              <a:rPr lang="tr-TR" sz="1500" dirty="0"/>
              <a:t>Bu tabloda verisetindeki verilerin gerçek etiketleri ve derin öğrenme modelinin tahmin ettiği etiketler verilmiştir.</a:t>
            </a:r>
          </a:p>
        </p:txBody>
      </p:sp>
      <p:pic>
        <p:nvPicPr>
          <p:cNvPr id="10" name="Content Placeholder 4">
            <a:extLst>
              <a:ext uri="{FF2B5EF4-FFF2-40B4-BE49-F238E27FC236}">
                <a16:creationId xmlns:a16="http://schemas.microsoft.com/office/drawing/2014/main" id="{45DB97D7-FFE6-48AC-A6FC-41425476AB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670424"/>
            <a:ext cx="4728385" cy="3985248"/>
          </a:xfrm>
          <a:prstGeom prst="rect">
            <a:avLst/>
          </a:prstGeom>
        </p:spPr>
      </p:pic>
      <p:sp>
        <p:nvSpPr>
          <p:cNvPr id="5" name="Content Placeholder 5">
            <a:extLst>
              <a:ext uri="{FF2B5EF4-FFF2-40B4-BE49-F238E27FC236}">
                <a16:creationId xmlns:a16="http://schemas.microsoft.com/office/drawing/2014/main" id="{99F2A9DA-AA8C-4A01-95B7-259F8F61F741}"/>
              </a:ext>
            </a:extLst>
          </p:cNvPr>
          <p:cNvSpPr txBox="1">
            <a:spLocks/>
          </p:cNvSpPr>
          <p:nvPr/>
        </p:nvSpPr>
        <p:spPr>
          <a:xfrm>
            <a:off x="1434380" y="5655672"/>
            <a:ext cx="3214291" cy="2979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sz="1200" dirty="0"/>
              <a:t>Şekil-6: En Başarılı Modelin Karışıklık Matrisi</a:t>
            </a:r>
          </a:p>
        </p:txBody>
      </p:sp>
    </p:spTree>
    <p:extLst>
      <p:ext uri="{BB962C8B-B14F-4D97-AF65-F5344CB8AC3E}">
        <p14:creationId xmlns:p14="http://schemas.microsoft.com/office/powerpoint/2010/main" val="3708798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382</TotalTime>
  <Words>974</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inherit</vt:lpstr>
      <vt:lpstr>Trebuchet MS</vt:lpstr>
      <vt:lpstr>Wingdings 3</vt:lpstr>
      <vt:lpstr>Facet</vt:lpstr>
      <vt:lpstr>2023-2024 Bitirme Projesi </vt:lpstr>
      <vt:lpstr>İçindekiler</vt:lpstr>
      <vt:lpstr>Proje Tanıtımı</vt:lpstr>
      <vt:lpstr>Veri Seti</vt:lpstr>
      <vt:lpstr>Değerlendirme Ölçütleri</vt:lpstr>
      <vt:lpstr>Modeller İçin Hiperparametreler</vt:lpstr>
      <vt:lpstr>Yapılanlar ve Katkılarımız</vt:lpstr>
      <vt:lpstr>Modellerin Değerlendirme Ölçütleri </vt:lpstr>
      <vt:lpstr>MobileNet’in Karışıklık Matrisi</vt:lpstr>
      <vt:lpstr>MobileNet’in Kayıp Grafiği</vt:lpstr>
      <vt:lpstr>Hibrit Modeller</vt:lpstr>
      <vt:lpstr>Hibrit Modellerin Değerlendirme Ölçütleri</vt:lpstr>
      <vt:lpstr>Hibrit VGG19-DenseNet169 Karışıklık Matrisi</vt:lpstr>
      <vt:lpstr>Hibrit VGG19-DenseNet169’un Kayıp Grafiği</vt:lpstr>
      <vt:lpstr>Genel Değerlendirme</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2023-2024 Bitirme Projesi</dc:title>
  <dc:creator>Doğukan Kalender</dc:creator>
  <cp:lastModifiedBy>Doğukan Kalender</cp:lastModifiedBy>
  <cp:revision>52</cp:revision>
  <dcterms:created xsi:type="dcterms:W3CDTF">2024-07-02T18:14:09Z</dcterms:created>
  <dcterms:modified xsi:type="dcterms:W3CDTF">2024-07-05T08:33:07Z</dcterms:modified>
</cp:coreProperties>
</file>