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70" r:id="rId3"/>
    <p:sldId id="285" r:id="rId4"/>
    <p:sldId id="299" r:id="rId5"/>
    <p:sldId id="300" r:id="rId6"/>
    <p:sldId id="301" r:id="rId7"/>
    <p:sldId id="277" r:id="rId8"/>
    <p:sldId id="271" r:id="rId9"/>
    <p:sldId id="298" r:id="rId10"/>
    <p:sldId id="296" r:id="rId11"/>
    <p:sldId id="302" r:id="rId12"/>
    <p:sldId id="303" r:id="rId13"/>
    <p:sldId id="304" r:id="rId14"/>
    <p:sldId id="305" r:id="rId15"/>
    <p:sldId id="306" r:id="rId16"/>
    <p:sldId id="307" r:id="rId17"/>
    <p:sldId id="308" r:id="rId18"/>
    <p:sldId id="309" r:id="rId19"/>
    <p:sldId id="276" r:id="rId20"/>
    <p:sldId id="266" r:id="rId21"/>
    <p:sldId id="267" r:id="rId22"/>
    <p:sldId id="268" r:id="rId23"/>
    <p:sldId id="264" r:id="rId24"/>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A2C7"/>
    <a:srgbClr val="2463F7"/>
    <a:srgbClr val="EE49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3A37FE-F283-44DD-895D-E5197B763452}" v="1930" dt="2023-01-19T22:02:56.7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59" autoAdjust="0"/>
    <p:restoredTop sz="94660"/>
  </p:normalViewPr>
  <p:slideViewPr>
    <p:cSldViewPr snapToGrid="0">
      <p:cViewPr varScale="1">
        <p:scale>
          <a:sx n="64" d="100"/>
          <a:sy n="64" d="100"/>
        </p:scale>
        <p:origin x="96" y="10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C4F49B3-F75A-415B-A8B7-992AC9115B14}" type="doc">
      <dgm:prSet loTypeId="urn:microsoft.com/office/officeart/2005/8/layout/vList2#1" loCatId="list" qsTypeId="urn:microsoft.com/office/officeart/2005/8/quickstyle/simple1#1" qsCatId="simple" csTypeId="urn:microsoft.com/office/officeart/2005/8/colors/accent1_2#1" csCatId="accent1" phldr="1"/>
      <dgm:spPr/>
      <dgm:t>
        <a:bodyPr/>
        <a:lstStyle/>
        <a:p>
          <a:endParaRPr lang="tr-TR"/>
        </a:p>
      </dgm:t>
    </dgm:pt>
    <dgm:pt modelId="{3CDC0FC2-AED8-4485-AEEC-40D63A55CD65}" type="pres">
      <dgm:prSet presAssocID="{DC4F49B3-F75A-415B-A8B7-992AC9115B14}" presName="linear" presStyleCnt="0">
        <dgm:presLayoutVars>
          <dgm:animLvl val="lvl"/>
          <dgm:resizeHandles val="exact"/>
        </dgm:presLayoutVars>
      </dgm:prSet>
      <dgm:spPr/>
    </dgm:pt>
  </dgm:ptLst>
  <dgm:cxnLst>
    <dgm:cxn modelId="{1BB27FAE-4F9E-425B-97B6-68DC15792CD5}" type="presOf" srcId="{DC4F49B3-F75A-415B-A8B7-992AC9115B14}" destId="{3CDC0FC2-AED8-4485-AEEC-40D63A55CD65}" srcOrd="0" destOrd="0" presId="urn:microsoft.com/office/officeart/2005/8/layout/vList2#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113779E-E218-4342-9F10-A8E857A917D3}" type="doc">
      <dgm:prSet loTypeId="urn:microsoft.com/office/officeart/2005/8/layout/vList2#13" loCatId="list" qsTypeId="urn:microsoft.com/office/officeart/2005/8/quickstyle/simple1#13" qsCatId="simple" csTypeId="urn:microsoft.com/office/officeart/2005/8/colors/accent1_2#13" csCatId="accent1" phldr="1"/>
      <dgm:spPr/>
      <dgm:t>
        <a:bodyPr/>
        <a:lstStyle/>
        <a:p>
          <a:endParaRPr lang="tr-TR"/>
        </a:p>
      </dgm:t>
    </dgm:pt>
    <dgm:pt modelId="{678DA451-312A-4281-9CD9-2DBB0216A2C6}">
      <dgm:prSet custT="1"/>
      <dgm:spPr>
        <a:solidFill>
          <a:srgbClr val="00B0F0"/>
        </a:solidFill>
      </dgm:spPr>
      <dgm:t>
        <a:bodyPr/>
        <a:lstStyle/>
        <a:p>
          <a:pPr algn="ctr" rtl="0"/>
          <a:r>
            <a:rPr lang="tr-TR" sz="2400" dirty="0">
              <a:latin typeface="Times New Roman" panose="02020603050405020304" pitchFamily="18" charset="0"/>
              <a:cs typeface="Times New Roman" panose="02020603050405020304" pitchFamily="18" charset="0"/>
            </a:rPr>
            <a:t>KAYNAKÇA</a:t>
          </a:r>
        </a:p>
      </dgm:t>
    </dgm:pt>
    <dgm:pt modelId="{9E884B8F-6E96-4C50-9E1F-CDFE935D2B3F}" type="parTrans" cxnId="{4E159E03-D64F-46F6-800C-4C247556A1F7}">
      <dgm:prSet/>
      <dgm:spPr/>
      <dgm:t>
        <a:bodyPr/>
        <a:lstStyle/>
        <a:p>
          <a:endParaRPr lang="tr-TR"/>
        </a:p>
      </dgm:t>
    </dgm:pt>
    <dgm:pt modelId="{81E08420-E8F4-4E23-A92B-B0F0ADD15772}" type="sibTrans" cxnId="{4E159E03-D64F-46F6-800C-4C247556A1F7}">
      <dgm:prSet/>
      <dgm:spPr/>
      <dgm:t>
        <a:bodyPr/>
        <a:lstStyle/>
        <a:p>
          <a:endParaRPr lang="tr-TR"/>
        </a:p>
      </dgm:t>
    </dgm:pt>
    <dgm:pt modelId="{8AAA3AC6-CA74-4ED3-8F69-06BEA7321527}" type="pres">
      <dgm:prSet presAssocID="{E113779E-E218-4342-9F10-A8E857A917D3}" presName="linear" presStyleCnt="0">
        <dgm:presLayoutVars>
          <dgm:animLvl val="lvl"/>
          <dgm:resizeHandles val="exact"/>
        </dgm:presLayoutVars>
      </dgm:prSet>
      <dgm:spPr/>
    </dgm:pt>
    <dgm:pt modelId="{F8815CE8-80CA-4888-9E45-97B7D358B3DB}" type="pres">
      <dgm:prSet presAssocID="{678DA451-312A-4281-9CD9-2DBB0216A2C6}" presName="parentText" presStyleLbl="node1" presStyleIdx="0" presStyleCnt="1" custLinFactNeighborX="-1618" custLinFactNeighborY="96295">
        <dgm:presLayoutVars>
          <dgm:chMax val="0"/>
          <dgm:bulletEnabled val="1"/>
        </dgm:presLayoutVars>
      </dgm:prSet>
      <dgm:spPr/>
    </dgm:pt>
  </dgm:ptLst>
  <dgm:cxnLst>
    <dgm:cxn modelId="{4E159E03-D64F-46F6-800C-4C247556A1F7}" srcId="{E113779E-E218-4342-9F10-A8E857A917D3}" destId="{678DA451-312A-4281-9CD9-2DBB0216A2C6}" srcOrd="0" destOrd="0" parTransId="{9E884B8F-6E96-4C50-9E1F-CDFE935D2B3F}" sibTransId="{81E08420-E8F4-4E23-A92B-B0F0ADD15772}"/>
    <dgm:cxn modelId="{4C6C0742-FDEB-41DA-A430-E62382392F68}" type="presOf" srcId="{E113779E-E218-4342-9F10-A8E857A917D3}" destId="{8AAA3AC6-CA74-4ED3-8F69-06BEA7321527}" srcOrd="0" destOrd="0" presId="urn:microsoft.com/office/officeart/2005/8/layout/vList2#13"/>
    <dgm:cxn modelId="{1AB669F9-8A59-4383-8FB1-CE2E9FE42DDE}" type="presOf" srcId="{678DA451-312A-4281-9CD9-2DBB0216A2C6}" destId="{F8815CE8-80CA-4888-9E45-97B7D358B3DB}" srcOrd="0" destOrd="0" presId="urn:microsoft.com/office/officeart/2005/8/layout/vList2#13"/>
    <dgm:cxn modelId="{00AA9092-76C0-4A82-933F-946F09B7C56B}" type="presParOf" srcId="{8AAA3AC6-CA74-4ED3-8F69-06BEA7321527}" destId="{F8815CE8-80CA-4888-9E45-97B7D358B3DB}" srcOrd="0" destOrd="0" presId="urn:microsoft.com/office/officeart/2005/8/layout/vList2#1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13779E-E218-4342-9F10-A8E857A917D3}" type="doc">
      <dgm:prSet loTypeId="urn:microsoft.com/office/officeart/2005/8/layout/vList2#14" loCatId="list" qsTypeId="urn:microsoft.com/office/officeart/2005/8/quickstyle/simple1#14" qsCatId="simple" csTypeId="urn:microsoft.com/office/officeart/2005/8/colors/accent1_2#14" csCatId="accent1" phldr="1"/>
      <dgm:spPr/>
      <dgm:t>
        <a:bodyPr/>
        <a:lstStyle/>
        <a:p>
          <a:endParaRPr lang="tr-TR"/>
        </a:p>
      </dgm:t>
    </dgm:pt>
    <dgm:pt modelId="{678DA451-312A-4281-9CD9-2DBB0216A2C6}">
      <dgm:prSet custT="1"/>
      <dgm:spPr>
        <a:solidFill>
          <a:srgbClr val="00B0F0"/>
        </a:solidFill>
      </dgm:spPr>
      <dgm:t>
        <a:bodyPr/>
        <a:lstStyle/>
        <a:p>
          <a:pPr algn="ctr"/>
          <a:r>
            <a:rPr lang="tr-TR" sz="2400" dirty="0">
              <a:latin typeface="Times New Roman"/>
              <a:cs typeface="Times New Roman"/>
            </a:rPr>
            <a:t>HAZIRLAYANLAR VE SUNANLAR</a:t>
          </a:r>
          <a:endParaRPr lang="tr-TR" sz="2400" dirty="0"/>
        </a:p>
      </dgm:t>
    </dgm:pt>
    <dgm:pt modelId="{9E884B8F-6E96-4C50-9E1F-CDFE935D2B3F}" type="parTrans" cxnId="{4E159E03-D64F-46F6-800C-4C247556A1F7}">
      <dgm:prSet/>
      <dgm:spPr/>
      <dgm:t>
        <a:bodyPr/>
        <a:lstStyle/>
        <a:p>
          <a:endParaRPr lang="tr-TR"/>
        </a:p>
      </dgm:t>
    </dgm:pt>
    <dgm:pt modelId="{81E08420-E8F4-4E23-A92B-B0F0ADD15772}" type="sibTrans" cxnId="{4E159E03-D64F-46F6-800C-4C247556A1F7}">
      <dgm:prSet/>
      <dgm:spPr/>
      <dgm:t>
        <a:bodyPr/>
        <a:lstStyle/>
        <a:p>
          <a:endParaRPr lang="tr-TR"/>
        </a:p>
      </dgm:t>
    </dgm:pt>
    <dgm:pt modelId="{8AAA3AC6-CA74-4ED3-8F69-06BEA7321527}" type="pres">
      <dgm:prSet presAssocID="{E113779E-E218-4342-9F10-A8E857A917D3}" presName="linear" presStyleCnt="0">
        <dgm:presLayoutVars>
          <dgm:animLvl val="lvl"/>
          <dgm:resizeHandles val="exact"/>
        </dgm:presLayoutVars>
      </dgm:prSet>
      <dgm:spPr/>
    </dgm:pt>
    <dgm:pt modelId="{F8815CE8-80CA-4888-9E45-97B7D358B3DB}" type="pres">
      <dgm:prSet presAssocID="{678DA451-312A-4281-9CD9-2DBB0216A2C6}" presName="parentText" presStyleLbl="node1" presStyleIdx="0" presStyleCnt="1" custLinFactX="558" custLinFactNeighborX="100000" custLinFactNeighborY="74381">
        <dgm:presLayoutVars>
          <dgm:chMax val="0"/>
          <dgm:bulletEnabled val="1"/>
        </dgm:presLayoutVars>
      </dgm:prSet>
      <dgm:spPr/>
    </dgm:pt>
  </dgm:ptLst>
  <dgm:cxnLst>
    <dgm:cxn modelId="{4E159E03-D64F-46F6-800C-4C247556A1F7}" srcId="{E113779E-E218-4342-9F10-A8E857A917D3}" destId="{678DA451-312A-4281-9CD9-2DBB0216A2C6}" srcOrd="0" destOrd="0" parTransId="{9E884B8F-6E96-4C50-9E1F-CDFE935D2B3F}" sibTransId="{81E08420-E8F4-4E23-A92B-B0F0ADD15772}"/>
    <dgm:cxn modelId="{4C6C0742-FDEB-41DA-A430-E62382392F68}" type="presOf" srcId="{E113779E-E218-4342-9F10-A8E857A917D3}" destId="{8AAA3AC6-CA74-4ED3-8F69-06BEA7321527}" srcOrd="0" destOrd="0" presId="urn:microsoft.com/office/officeart/2005/8/layout/vList2#14"/>
    <dgm:cxn modelId="{1C8F5F90-BA6F-4C61-9A52-8AD4F8653C68}" type="presOf" srcId="{678DA451-312A-4281-9CD9-2DBB0216A2C6}" destId="{F8815CE8-80CA-4888-9E45-97B7D358B3DB}" srcOrd="0" destOrd="0" presId="urn:microsoft.com/office/officeart/2005/8/layout/vList2#14"/>
    <dgm:cxn modelId="{32A31BB7-879A-474A-ABE3-58E10562BA46}" type="presParOf" srcId="{8AAA3AC6-CA74-4ED3-8F69-06BEA7321527}" destId="{F8815CE8-80CA-4888-9E45-97B7D358B3DB}" srcOrd="0" destOrd="0" presId="urn:microsoft.com/office/officeart/2005/8/layout/vList2#1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15CE8-80CA-4888-9E45-97B7D358B3DB}">
      <dsp:nvSpPr>
        <dsp:cNvPr id="0" name=""/>
        <dsp:cNvSpPr/>
      </dsp:nvSpPr>
      <dsp:spPr>
        <a:xfrm>
          <a:off x="0" y="429"/>
          <a:ext cx="3924300" cy="461235"/>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tr-TR" sz="2400" kern="1200" dirty="0">
              <a:latin typeface="Times New Roman" panose="02020603050405020304" pitchFamily="18" charset="0"/>
              <a:cs typeface="Times New Roman" panose="02020603050405020304" pitchFamily="18" charset="0"/>
            </a:rPr>
            <a:t>KAYNAKÇA</a:t>
          </a:r>
        </a:p>
      </dsp:txBody>
      <dsp:txXfrm>
        <a:off x="22516" y="22945"/>
        <a:ext cx="3879268" cy="41620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815CE8-80CA-4888-9E45-97B7D358B3DB}">
      <dsp:nvSpPr>
        <dsp:cNvPr id="0" name=""/>
        <dsp:cNvSpPr/>
      </dsp:nvSpPr>
      <dsp:spPr>
        <a:xfrm>
          <a:off x="0" y="5651"/>
          <a:ext cx="4541542" cy="1085760"/>
        </a:xfrm>
        <a:prstGeom prst="round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dirty="0">
              <a:latin typeface="Times New Roman"/>
              <a:cs typeface="Times New Roman"/>
            </a:rPr>
            <a:t>HAZIRLAYANLAR VE SUNANLAR</a:t>
          </a:r>
          <a:endParaRPr lang="tr-TR" sz="2400" kern="1200" dirty="0"/>
        </a:p>
      </dsp:txBody>
      <dsp:txXfrm>
        <a:off x="53002" y="58653"/>
        <a:ext cx="4435538" cy="979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1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1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59D8CE-15F1-4661-838A-86B7A345047C}" type="datetimeFigureOut">
              <a:rPr lang="tr-TR" smtClean="0"/>
              <a:t>7.06.2024</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5AFF3-83AB-404E-877C-630BEF6DCB7A}" type="slidenum">
              <a:rPr lang="tr-TR" smtClean="0"/>
              <a:t>‹#›</a:t>
            </a:fld>
            <a:endParaRPr lang="tr-T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Derin Öğrenme Nedir?</a:t>
            </a:r>
          </a:p>
          <a:p>
            <a:r>
              <a:rPr lang="en-US"/>
              <a:t>Herhangi bir insan müdahalesi gerektirmeden,yapay sinir ağlarından ve insan beyninden ilham alan, verilen veriler ile sonuçları tahmin eden bir makine öğrenimi alt kümesidir.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Derin Öğrenme Nedir?</a:t>
            </a:r>
          </a:p>
          <a:p>
            <a:r>
              <a:rPr lang="en-US"/>
              <a:t>Herhangi bir insan müdahalesi gerektirmeden,yapay sinir ağlarından ve insan beyninden ilham alan, verilen veriler ile sonuçları tahmin eden bir makine öğrenimi alt kümesidir.</a:t>
            </a:r>
          </a:p>
        </p:txBody>
      </p:sp>
    </p:spTree>
    <p:extLst>
      <p:ext uri="{BB962C8B-B14F-4D97-AF65-F5344CB8AC3E}">
        <p14:creationId xmlns:p14="http://schemas.microsoft.com/office/powerpoint/2010/main" val="2788007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Derin Öğrenme Nedir?</a:t>
            </a:r>
          </a:p>
          <a:p>
            <a:r>
              <a:rPr lang="en-US"/>
              <a:t>Herhangi bir insan müdahalesi gerektirmeden,yapay sinir ağlarından ve insan beyninden ilham alan, verilen veriler ile sonuçları tahmin eden bir makine öğrenimi alt kümesidir.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hasCustomPrompt="1"/>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17E6B68C-96F2-448A-9A56-BB5654A7C4B3}" type="datetimeFigureOut">
              <a:rPr lang="tr-TR" smtClean="0"/>
              <a:t>7.06.2024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a:t>Asıl başlık stili için tıklatın</a:t>
            </a:r>
          </a:p>
        </p:txBody>
      </p:sp>
      <p:sp>
        <p:nvSpPr>
          <p:cNvPr id="3" name="Dikey Metin Yer Tutucusu 2"/>
          <p:cNvSpPr>
            <a:spLocks noGrp="1"/>
          </p:cNvSpPr>
          <p:nvPr>
            <p:ph type="body" orient="vert" idx="1" hasCustomPrompt="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E6B68C-96F2-448A-9A56-BB5654A7C4B3}" type="datetimeFigureOut">
              <a:rPr lang="tr-TR" smtClean="0"/>
              <a:t>7.06.2024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hasCustomPrompt="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E6B68C-96F2-448A-9A56-BB5654A7C4B3}" type="datetimeFigureOut">
              <a:rPr lang="tr-TR" smtClean="0"/>
              <a:t>7.06.2024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a:t>Asıl başlık stili için tıklatın</a:t>
            </a:r>
          </a:p>
        </p:txBody>
      </p:sp>
      <p:sp>
        <p:nvSpPr>
          <p:cNvPr id="3" name="İçerik Yer Tutucusu 2"/>
          <p:cNvSpPr>
            <a:spLocks noGrp="1"/>
          </p:cNvSpPr>
          <p:nvPr>
            <p:ph idx="1" hasCustomPrompt="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17E6B68C-96F2-448A-9A56-BB5654A7C4B3}" type="datetimeFigureOut">
              <a:rPr lang="tr-TR" smtClean="0"/>
              <a:t>7.06.2024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17E6B68C-96F2-448A-9A56-BB5654A7C4B3}" type="datetimeFigureOut">
              <a:rPr lang="tr-TR" smtClean="0"/>
              <a:t>7.06.2024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a:t>Asıl başlık stili için tıklatın</a:t>
            </a:r>
          </a:p>
        </p:txBody>
      </p:sp>
      <p:sp>
        <p:nvSpPr>
          <p:cNvPr id="3" name="İçerik Yer Tutucusu 2"/>
          <p:cNvSpPr>
            <a:spLocks noGrp="1"/>
          </p:cNvSpPr>
          <p:nvPr>
            <p:ph sz="half" idx="1" hasCustomPrompt="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hasCustomPrompt="1"/>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17E6B68C-96F2-448A-9A56-BB5654A7C4B3}" type="datetimeFigureOut">
              <a:rPr lang="tr-TR" smtClean="0"/>
              <a:t>7.06.2024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hasCustomPrompt="1"/>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hasCustomPrompt="1"/>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17E6B68C-96F2-448A-9A56-BB5654A7C4B3}" type="datetimeFigureOut">
              <a:rPr lang="tr-TR" smtClean="0"/>
              <a:t>7.06.2024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hasCustomPrompt="1"/>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17E6B68C-96F2-448A-9A56-BB5654A7C4B3}" type="datetimeFigureOut">
              <a:rPr lang="tr-TR" smtClean="0"/>
              <a:t>7.06.2024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7E6B68C-96F2-448A-9A56-BB5654A7C4B3}" type="datetimeFigureOut">
              <a:rPr lang="tr-TR" smtClean="0"/>
              <a:t>7.06.2024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17E6B68C-96F2-448A-9A56-BB5654A7C4B3}" type="datetimeFigureOut">
              <a:rPr lang="tr-TR" smtClean="0"/>
              <a:t>7.06.2024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hasCustomPrompt="1"/>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17E6B68C-96F2-448A-9A56-BB5654A7C4B3}" type="datetimeFigureOut">
              <a:rPr lang="tr-TR" smtClean="0"/>
              <a:t>7.06.2024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28E53749-8F29-41D3-8416-882BBC670117}"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E6B68C-96F2-448A-9A56-BB5654A7C4B3}" type="datetimeFigureOut">
              <a:rPr lang="tr-TR" smtClean="0"/>
              <a:t>7.06.2024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E53749-8F29-41D3-8416-882BBC670117}"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7.jpg"/><Relationship Id="rId4" Type="http://schemas.openxmlformats.org/officeDocument/2006/relationships/image" Target="../media/image26.jpg"/></Relationships>
</file>

<file path=ppt/slides/_rels/slide2.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8.jpg"/></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2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3.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0.png"/><Relationship Id="rId18" Type="http://schemas.openxmlformats.org/officeDocument/2006/relationships/image" Target="../media/image45.png"/><Relationship Id="rId26" Type="http://schemas.openxmlformats.org/officeDocument/2006/relationships/image" Target="../media/image53.png"/><Relationship Id="rId3" Type="http://schemas.openxmlformats.org/officeDocument/2006/relationships/image" Target="../media/image30.png"/><Relationship Id="rId21" Type="http://schemas.openxmlformats.org/officeDocument/2006/relationships/image" Target="../media/image48.png"/><Relationship Id="rId7" Type="http://schemas.openxmlformats.org/officeDocument/2006/relationships/image" Target="../media/image34.png"/><Relationship Id="rId12" Type="http://schemas.openxmlformats.org/officeDocument/2006/relationships/image" Target="../media/image39.png"/><Relationship Id="rId17" Type="http://schemas.openxmlformats.org/officeDocument/2006/relationships/image" Target="../media/image44.png"/><Relationship Id="rId25" Type="http://schemas.openxmlformats.org/officeDocument/2006/relationships/image" Target="../media/image52.png"/><Relationship Id="rId2" Type="http://schemas.openxmlformats.org/officeDocument/2006/relationships/image" Target="../media/image29.png"/><Relationship Id="rId16" Type="http://schemas.openxmlformats.org/officeDocument/2006/relationships/image" Target="../media/image43.png"/><Relationship Id="rId20" Type="http://schemas.openxmlformats.org/officeDocument/2006/relationships/image" Target="../media/image47.png"/><Relationship Id="rId29"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png"/><Relationship Id="rId24" Type="http://schemas.openxmlformats.org/officeDocument/2006/relationships/image" Target="../media/image51.png"/><Relationship Id="rId32" Type="http://schemas.openxmlformats.org/officeDocument/2006/relationships/image" Target="../media/image59.png"/><Relationship Id="rId5" Type="http://schemas.openxmlformats.org/officeDocument/2006/relationships/image" Target="../media/image32.png"/><Relationship Id="rId15" Type="http://schemas.openxmlformats.org/officeDocument/2006/relationships/image" Target="../media/image42.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7.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 Id="rId22" Type="http://schemas.openxmlformats.org/officeDocument/2006/relationships/image" Target="../media/image49.png"/><Relationship Id="rId27" Type="http://schemas.openxmlformats.org/officeDocument/2006/relationships/image" Target="../media/image54.png"/><Relationship Id="rId30" Type="http://schemas.openxmlformats.org/officeDocument/2006/relationships/image" Target="../media/image57.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rtlCol="0" anchor="t">
            <a:spAutoFit/>
          </a:bodyPr>
          <a:lstStyle/>
          <a:p>
            <a:pPr algn="ctr"/>
            <a:endParaRPr lang="tr-TR"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646331"/>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a:t>
            </a:r>
          </a:p>
        </p:txBody>
      </p:sp>
      <p:sp>
        <p:nvSpPr>
          <p:cNvPr id="7" name="Metin kutusu 6"/>
          <p:cNvSpPr txBox="1"/>
          <p:nvPr/>
        </p:nvSpPr>
        <p:spPr>
          <a:xfrm>
            <a:off x="0" y="0"/>
            <a:ext cx="12192000" cy="2245360"/>
          </a:xfrm>
          <a:prstGeom prst="rect">
            <a:avLst/>
          </a:prstGeom>
          <a:solidFill>
            <a:srgbClr val="2463F7"/>
          </a:solidFill>
        </p:spPr>
        <p:txBody>
          <a:bodyPr wrap="square" rtlCol="0" anchor="t">
            <a:spAutoFit/>
          </a:bodyPr>
          <a:lstStyle/>
          <a:p>
            <a:pPr algn="ctr"/>
            <a:r>
              <a:rPr lang="tr-TR" sz="2800" dirty="0">
                <a:solidFill>
                  <a:schemeClr val="bg1"/>
                </a:solidFill>
                <a:latin typeface="Times New Roman" panose="02020603050405020304" pitchFamily="18" charset="0"/>
                <a:cs typeface="Times New Roman" panose="02020603050405020304" pitchFamily="18" charset="0"/>
              </a:rPr>
              <a:t>İSTANBUL GELİŞİM ÜNİVERSİTESİ</a:t>
            </a:r>
          </a:p>
          <a:p>
            <a:pPr algn="ctr"/>
            <a:r>
              <a:rPr lang="tr-TR" sz="2800" dirty="0">
                <a:solidFill>
                  <a:schemeClr val="bg1"/>
                </a:solidFill>
                <a:latin typeface="Times New Roman" panose="02020603050405020304" pitchFamily="18" charset="0"/>
                <a:cs typeface="Times New Roman" panose="02020603050405020304" pitchFamily="18" charset="0"/>
              </a:rPr>
              <a:t>MÜHENDİSLİK VE MİMARLIK FAKÜLTESİ</a:t>
            </a:r>
          </a:p>
          <a:p>
            <a:pPr algn="ctr"/>
            <a:r>
              <a:rPr lang="tr-TR" sz="2800" dirty="0">
                <a:solidFill>
                  <a:schemeClr val="bg1"/>
                </a:solidFill>
                <a:latin typeface="Times New Roman" panose="02020603050405020304" pitchFamily="18" charset="0"/>
                <a:cs typeface="Times New Roman" panose="02020603050405020304" pitchFamily="18" charset="0"/>
              </a:rPr>
              <a:t>BİLGİSAYAR MÜHENDİSLİĞİ</a:t>
            </a:r>
          </a:p>
          <a:p>
            <a:pPr algn="ctr"/>
            <a:r>
              <a:rPr lang="tr-TR" sz="2800" dirty="0">
                <a:solidFill>
                  <a:schemeClr val="bg1"/>
                </a:solidFill>
                <a:latin typeface="Times New Roman" panose="02020603050405020304" pitchFamily="18" charset="0"/>
                <a:cs typeface="Times New Roman" panose="02020603050405020304" pitchFamily="18" charset="0"/>
              </a:rPr>
              <a:t>BİTİRME PROJESİ </a:t>
            </a:r>
          </a:p>
          <a:p>
            <a:pPr algn="ctr"/>
            <a:r>
              <a:rPr lang="tr-TR" sz="2800" dirty="0">
                <a:solidFill>
                  <a:schemeClr val="bg1"/>
                </a:solidFill>
                <a:latin typeface="Times New Roman" panose="02020603050405020304" pitchFamily="18" charset="0"/>
                <a:cs typeface="Times New Roman" panose="02020603050405020304" pitchFamily="18" charset="0"/>
              </a:rPr>
              <a:t>Sunumu</a:t>
            </a:r>
          </a:p>
        </p:txBody>
      </p:sp>
      <p:pic>
        <p:nvPicPr>
          <p:cNvPr id="24" name="Resim 24" descr="C:\Users\vkaraman\Desktop\logo_gelisim.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a:xfrm>
            <a:off x="0" y="2245360"/>
            <a:ext cx="1543050" cy="2552700"/>
          </a:xfrm>
          <a:prstGeom prst="rect">
            <a:avLst/>
          </a:prstGeom>
          <a:noFill/>
          <a:ln>
            <a:noFill/>
          </a:ln>
        </p:spPr>
      </p:pic>
      <p:sp>
        <p:nvSpPr>
          <p:cNvPr id="100" name="Text Box 99"/>
          <p:cNvSpPr txBox="1"/>
          <p:nvPr/>
        </p:nvSpPr>
        <p:spPr>
          <a:xfrm>
            <a:off x="1884257" y="3517900"/>
            <a:ext cx="9189720" cy="1200329"/>
          </a:xfrm>
          <a:prstGeom prst="rect">
            <a:avLst/>
          </a:prstGeom>
          <a:noFill/>
          <a:ln w="9525">
            <a:noFill/>
          </a:ln>
        </p:spPr>
        <p:txBody>
          <a:bodyPr wrap="square" lIns="91440" tIns="45720" rIns="91440" bIns="45720" anchor="t">
            <a:spAutoFit/>
          </a:bodyPr>
          <a:lstStyle/>
          <a:p>
            <a:pPr algn="ctr"/>
            <a:r>
              <a:rPr lang="tr-TR" sz="3600" dirty="0">
                <a:solidFill>
                  <a:srgbClr val="002060"/>
                </a:solidFill>
                <a:latin typeface="Times New Roman"/>
                <a:cs typeface="Times New Roman"/>
                <a:sym typeface="+mn-ea"/>
              </a:rPr>
              <a:t>YAPAY ZEKA TABANLI SU KAYNAKLARI ENTEGRE YÖNETİMİ</a:t>
            </a:r>
            <a:endParaRPr lang="tr-TR" dirty="0">
              <a:solidFill>
                <a:srgbClr val="00206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3"/>
          <a:stretch>
            <a:fillRect/>
          </a:stretch>
        </p:blipFill>
        <p:spPr>
          <a:xfrm>
            <a:off x="8223885" y="6398894"/>
            <a:ext cx="3968116" cy="459105"/>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2192000" cy="645160"/>
          </a:xfrm>
          <a:prstGeom prst="rect">
            <a:avLst/>
          </a:prstGeom>
          <a:solidFill>
            <a:srgbClr val="2463F7"/>
          </a:solidFill>
        </p:spPr>
        <p:txBody>
          <a:bodyPr wrap="square" lIns="91440" tIns="45720" rIns="91440" bIns="45720" rtlCol="0" anchor="t">
            <a:spAutoFit/>
          </a:bodyPr>
          <a:lstStyle/>
          <a:p>
            <a:pPr algn="ctr"/>
            <a:r>
              <a:rPr lang="tr-TR" sz="3600" dirty="0">
                <a:solidFill>
                  <a:schemeClr val="bg1"/>
                </a:solidFill>
                <a:latin typeface="Times New Roman"/>
                <a:cs typeface="Times New Roman"/>
              </a:rPr>
              <a:t>Projede Yer Alan Performans Değerlendirme Metrikleri</a:t>
            </a: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10</a:t>
            </a:r>
          </a:p>
        </p:txBody>
      </p:sp>
      <p:sp>
        <p:nvSpPr>
          <p:cNvPr id="4" name="Text Box 3"/>
          <p:cNvSpPr txBox="1"/>
          <p:nvPr/>
        </p:nvSpPr>
        <p:spPr>
          <a:xfrm>
            <a:off x="0" y="936704"/>
            <a:ext cx="12248091" cy="4524315"/>
          </a:xfrm>
          <a:prstGeom prst="rect">
            <a:avLst/>
          </a:prstGeom>
          <a:noFill/>
        </p:spPr>
        <p:txBody>
          <a:bodyPr wrap="square" lIns="91440" tIns="45720" rIns="91440" bIns="45720" rtlCol="0" anchor="t">
            <a:spAutoFit/>
          </a:bodyPr>
          <a:lstStyle/>
          <a:p>
            <a:r>
              <a:rPr lang="tr-TR" sz="2400" b="1" dirty="0" err="1">
                <a:solidFill>
                  <a:srgbClr val="002060"/>
                </a:solidFill>
              </a:rPr>
              <a:t>Mean</a:t>
            </a:r>
            <a:r>
              <a:rPr lang="tr-TR" sz="2400" b="1" dirty="0">
                <a:solidFill>
                  <a:srgbClr val="002060"/>
                </a:solidFill>
              </a:rPr>
              <a:t> </a:t>
            </a:r>
            <a:r>
              <a:rPr lang="tr-TR" sz="2400" b="1" dirty="0" err="1">
                <a:solidFill>
                  <a:srgbClr val="002060"/>
                </a:solidFill>
              </a:rPr>
              <a:t>Squared</a:t>
            </a:r>
            <a:r>
              <a:rPr lang="tr-TR" sz="2400" b="1" dirty="0">
                <a:solidFill>
                  <a:srgbClr val="002060"/>
                </a:solidFill>
              </a:rPr>
              <a:t> </a:t>
            </a:r>
            <a:r>
              <a:rPr lang="tr-TR" sz="2400" b="1" dirty="0" err="1">
                <a:solidFill>
                  <a:srgbClr val="002060"/>
                </a:solidFill>
              </a:rPr>
              <a:t>Error</a:t>
            </a:r>
            <a:r>
              <a:rPr lang="tr-TR" sz="2400" b="1" dirty="0">
                <a:solidFill>
                  <a:srgbClr val="002060"/>
                </a:solidFill>
              </a:rPr>
              <a:t> (MSE) Nedir?</a:t>
            </a:r>
          </a:p>
          <a:p>
            <a:r>
              <a:rPr lang="tr-TR" sz="2400" dirty="0"/>
              <a:t> </a:t>
            </a:r>
            <a:r>
              <a:rPr lang="tr-TR" sz="2400" dirty="0">
                <a:latin typeface="Times New Roman" panose="02020603050405020304" pitchFamily="18" charset="0"/>
                <a:cs typeface="Times New Roman" panose="02020603050405020304" pitchFamily="18" charset="0"/>
              </a:rPr>
              <a:t>Modelin tahmin hatalarının karelerinin ortalamasıdır, büyük hatalara duyarlı bir ölçümdür.</a:t>
            </a:r>
          </a:p>
          <a:p>
            <a:endParaRPr lang="en-US" sz="2400" dirty="0">
              <a:latin typeface="Times New Roman" panose="02020603050405020304" pitchFamily="18" charset="0"/>
              <a:cs typeface="Times New Roman" panose="02020603050405020304" pitchFamily="18" charset="0"/>
            </a:endParaRPr>
          </a:p>
          <a:p>
            <a:r>
              <a:rPr lang="tr-TR" sz="2400" b="1" dirty="0" err="1">
                <a:solidFill>
                  <a:srgbClr val="002060"/>
                </a:solidFill>
              </a:rPr>
              <a:t>Root</a:t>
            </a:r>
            <a:r>
              <a:rPr lang="tr-TR" sz="2400" b="1" dirty="0">
                <a:solidFill>
                  <a:srgbClr val="002060"/>
                </a:solidFill>
              </a:rPr>
              <a:t> </a:t>
            </a:r>
            <a:r>
              <a:rPr lang="tr-TR" sz="2400" b="1" dirty="0" err="1">
                <a:solidFill>
                  <a:srgbClr val="002060"/>
                </a:solidFill>
              </a:rPr>
              <a:t>Mean</a:t>
            </a:r>
            <a:r>
              <a:rPr lang="tr-TR" sz="2400" b="1" dirty="0">
                <a:solidFill>
                  <a:srgbClr val="002060"/>
                </a:solidFill>
              </a:rPr>
              <a:t> </a:t>
            </a:r>
            <a:r>
              <a:rPr lang="tr-TR" sz="2400" b="1" dirty="0" err="1">
                <a:solidFill>
                  <a:srgbClr val="002060"/>
                </a:solidFill>
              </a:rPr>
              <a:t>Squared</a:t>
            </a:r>
            <a:r>
              <a:rPr lang="tr-TR" sz="2400" b="1" dirty="0">
                <a:solidFill>
                  <a:srgbClr val="002060"/>
                </a:solidFill>
              </a:rPr>
              <a:t> </a:t>
            </a:r>
            <a:r>
              <a:rPr lang="tr-TR" sz="2400" b="1" dirty="0" err="1">
                <a:solidFill>
                  <a:srgbClr val="002060"/>
                </a:solidFill>
              </a:rPr>
              <a:t>Error</a:t>
            </a:r>
            <a:r>
              <a:rPr lang="tr-TR" sz="2400" b="1" dirty="0">
                <a:solidFill>
                  <a:srgbClr val="002060"/>
                </a:solidFill>
              </a:rPr>
              <a:t> (RMSE) Nedir?</a:t>
            </a:r>
          </a:p>
          <a:p>
            <a:r>
              <a:rPr lang="tr-TR" sz="2400" dirty="0"/>
              <a:t> </a:t>
            </a:r>
            <a:r>
              <a:rPr lang="tr-TR" sz="2400" dirty="0" err="1">
                <a:latin typeface="Times New Roman" panose="02020603050405020304" pitchFamily="18" charset="0"/>
                <a:cs typeface="Times New Roman" panose="02020603050405020304" pitchFamily="18" charset="0"/>
              </a:rPr>
              <a:t>MSE'nin</a:t>
            </a:r>
            <a:r>
              <a:rPr lang="tr-TR" sz="2400" dirty="0">
                <a:latin typeface="Times New Roman" panose="02020603050405020304" pitchFamily="18" charset="0"/>
                <a:cs typeface="Times New Roman" panose="02020603050405020304" pitchFamily="18" charset="0"/>
              </a:rPr>
              <a:t> kareköküdür, hataların ölçeğini gerçek değerlerle uyumlu hale getirir.</a:t>
            </a:r>
          </a:p>
          <a:p>
            <a:endParaRPr lang="en-US" sz="2400" dirty="0">
              <a:cs typeface="Calibri"/>
            </a:endParaRPr>
          </a:p>
          <a:p>
            <a:r>
              <a:rPr lang="tr-TR" sz="2400" b="1" dirty="0" err="1">
                <a:solidFill>
                  <a:srgbClr val="002060"/>
                </a:solidFill>
              </a:rPr>
              <a:t>Mean</a:t>
            </a:r>
            <a:r>
              <a:rPr lang="tr-TR" sz="2400" b="1" dirty="0">
                <a:solidFill>
                  <a:srgbClr val="002060"/>
                </a:solidFill>
              </a:rPr>
              <a:t> </a:t>
            </a:r>
            <a:r>
              <a:rPr lang="tr-TR" sz="2400" b="1" dirty="0" err="1">
                <a:solidFill>
                  <a:srgbClr val="002060"/>
                </a:solidFill>
              </a:rPr>
              <a:t>Absolute</a:t>
            </a:r>
            <a:r>
              <a:rPr lang="tr-TR" sz="2400" b="1" dirty="0">
                <a:solidFill>
                  <a:srgbClr val="002060"/>
                </a:solidFill>
              </a:rPr>
              <a:t> </a:t>
            </a:r>
            <a:r>
              <a:rPr lang="tr-TR" sz="2400" b="1" dirty="0" err="1">
                <a:solidFill>
                  <a:srgbClr val="002060"/>
                </a:solidFill>
              </a:rPr>
              <a:t>Error</a:t>
            </a:r>
            <a:r>
              <a:rPr lang="tr-TR" sz="2400" b="1" dirty="0">
                <a:solidFill>
                  <a:srgbClr val="002060"/>
                </a:solidFill>
              </a:rPr>
              <a:t> (MAE) Nedir?</a:t>
            </a:r>
          </a:p>
          <a:p>
            <a:r>
              <a:rPr lang="tr-TR" sz="2400" dirty="0">
                <a:latin typeface="Times New Roman" panose="02020603050405020304" pitchFamily="18" charset="0"/>
                <a:cs typeface="Times New Roman" panose="02020603050405020304" pitchFamily="18" charset="0"/>
              </a:rPr>
              <a:t> Tahminler ile gerçek değerler arasındaki mutlak farkların ortalaması, aykırı değerlere karşı daha dirençlidir</a:t>
            </a:r>
          </a:p>
          <a:p>
            <a:endParaRPr lang="tr-TR" sz="2400" dirty="0">
              <a:latin typeface="Times New Roman" panose="02020603050405020304" pitchFamily="18" charset="0"/>
              <a:cs typeface="Times New Roman" panose="02020603050405020304" pitchFamily="18" charset="0"/>
            </a:endParaRPr>
          </a:p>
          <a:p>
            <a:r>
              <a:rPr lang="tr-TR" sz="2400" b="1" dirty="0" err="1">
                <a:solidFill>
                  <a:srgbClr val="002060"/>
                </a:solidFill>
              </a:rPr>
              <a:t>Mean</a:t>
            </a:r>
            <a:r>
              <a:rPr lang="tr-TR" sz="2400" b="1" dirty="0">
                <a:solidFill>
                  <a:srgbClr val="002060"/>
                </a:solidFill>
              </a:rPr>
              <a:t> </a:t>
            </a:r>
            <a:r>
              <a:rPr lang="tr-TR" sz="2400" b="1" dirty="0" err="1">
                <a:solidFill>
                  <a:srgbClr val="002060"/>
                </a:solidFill>
              </a:rPr>
              <a:t>Absolute</a:t>
            </a:r>
            <a:r>
              <a:rPr lang="tr-TR" sz="2400" b="1" dirty="0">
                <a:solidFill>
                  <a:srgbClr val="002060"/>
                </a:solidFill>
              </a:rPr>
              <a:t> </a:t>
            </a:r>
            <a:r>
              <a:rPr lang="tr-TR" sz="2400" b="1" dirty="0" err="1">
                <a:solidFill>
                  <a:srgbClr val="002060"/>
                </a:solidFill>
              </a:rPr>
              <a:t>Percentage</a:t>
            </a:r>
            <a:r>
              <a:rPr lang="tr-TR" sz="2400" b="1" dirty="0">
                <a:solidFill>
                  <a:srgbClr val="002060"/>
                </a:solidFill>
              </a:rPr>
              <a:t> </a:t>
            </a:r>
            <a:r>
              <a:rPr lang="tr-TR" sz="2400" b="1" dirty="0" err="1">
                <a:solidFill>
                  <a:srgbClr val="002060"/>
                </a:solidFill>
              </a:rPr>
              <a:t>Error</a:t>
            </a:r>
            <a:r>
              <a:rPr lang="tr-TR" sz="2400" b="1" dirty="0">
                <a:solidFill>
                  <a:srgbClr val="002060"/>
                </a:solidFill>
              </a:rPr>
              <a:t> (MAPE) Nedir?</a:t>
            </a:r>
          </a:p>
          <a:p>
            <a:r>
              <a:rPr lang="tr-TR" sz="2400" dirty="0">
                <a:latin typeface="Times New Roman" panose="02020603050405020304" pitchFamily="18" charset="0"/>
                <a:cs typeface="Times New Roman" panose="02020603050405020304" pitchFamily="18" charset="0"/>
              </a:rPr>
              <a:t>Hataların yüzdesel ifadesi, tahminlerin gerçek değerlere göre sapmasını yüzde olarak gösterir.</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1961091"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
        <p:nvSpPr>
          <p:cNvPr id="10" name="Metin kutusu 9"/>
          <p:cNvSpPr txBox="1"/>
          <p:nvPr/>
        </p:nvSpPr>
        <p:spPr>
          <a:xfrm>
            <a:off x="5524500" y="6075728"/>
            <a:ext cx="1143000" cy="1200329"/>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11</a:t>
            </a:r>
          </a:p>
          <a:p>
            <a:pPr algn="ctr"/>
            <a:endParaRPr lang="tr-TR" sz="3600" dirty="0">
              <a:solidFill>
                <a:schemeClr val="bg1"/>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90BEE7C-5C8C-4289-A850-D9E6A8E41AFA}"/>
              </a:ext>
            </a:extLst>
          </p:cNvPr>
          <p:cNvSpPr txBox="1"/>
          <p:nvPr/>
        </p:nvSpPr>
        <p:spPr>
          <a:xfrm>
            <a:off x="167576" y="825621"/>
            <a:ext cx="5006109" cy="646331"/>
          </a:xfrm>
          <a:prstGeom prst="rect">
            <a:avLst/>
          </a:prstGeom>
          <a:noFill/>
        </p:spPr>
        <p:txBody>
          <a:bodyPr wrap="square" rtlCol="0">
            <a:spAutoFit/>
          </a:bodyPr>
          <a:lstStyle/>
          <a:p>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1) Gerekli kütüphanelerin </a:t>
            </a:r>
            <a:r>
              <a:rPr lang="tr-TR" b="1" dirty="0">
                <a:latin typeface="Times New Roman" panose="02020603050405020304" pitchFamily="18" charset="0"/>
                <a:ea typeface="Calibri" panose="020F0502020204030204" pitchFamily="34" charset="0"/>
                <a:cs typeface="Times New Roman" panose="02020603050405020304" pitchFamily="18" charset="0"/>
              </a:rPr>
              <a:t>i</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thal </a:t>
            </a:r>
            <a:r>
              <a:rPr lang="tr-TR" b="1" dirty="0">
                <a:latin typeface="Times New Roman" panose="02020603050405020304" pitchFamily="18" charset="0"/>
                <a:ea typeface="Calibri" panose="020F0502020204030204" pitchFamily="34" charset="0"/>
                <a:cs typeface="Times New Roman" panose="02020603050405020304" pitchFamily="18" charset="0"/>
              </a:rPr>
              <a:t>e</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dilmesi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17" name="Picture 16">
            <a:extLst>
              <a:ext uri="{FF2B5EF4-FFF2-40B4-BE49-F238E27FC236}">
                <a16:creationId xmlns:a16="http://schemas.microsoft.com/office/drawing/2014/main" id="{40E18AF1-CB97-46AE-ABBC-E3B90B9AC4EC}"/>
              </a:ext>
            </a:extLst>
          </p:cNvPr>
          <p:cNvPicPr/>
          <p:nvPr/>
        </p:nvPicPr>
        <p:blipFill>
          <a:blip r:embed="rId4">
            <a:extLst>
              <a:ext uri="{28A0092B-C50C-407E-A947-70E740481C1C}">
                <a14:useLocalDpi xmlns:a14="http://schemas.microsoft.com/office/drawing/2010/main" val="0"/>
              </a:ext>
            </a:extLst>
          </a:blip>
          <a:stretch>
            <a:fillRect/>
          </a:stretch>
        </p:blipFill>
        <p:spPr>
          <a:xfrm>
            <a:off x="0" y="1211870"/>
            <a:ext cx="6187736" cy="1958340"/>
          </a:xfrm>
          <a:prstGeom prst="rect">
            <a:avLst/>
          </a:prstGeom>
        </p:spPr>
      </p:pic>
      <p:sp>
        <p:nvSpPr>
          <p:cNvPr id="18" name="TextBox 17">
            <a:extLst>
              <a:ext uri="{FF2B5EF4-FFF2-40B4-BE49-F238E27FC236}">
                <a16:creationId xmlns:a16="http://schemas.microsoft.com/office/drawing/2014/main" id="{6156428B-B96F-47F0-992F-627B0950B3EF}"/>
              </a:ext>
            </a:extLst>
          </p:cNvPr>
          <p:cNvSpPr txBox="1"/>
          <p:nvPr/>
        </p:nvSpPr>
        <p:spPr>
          <a:xfrm>
            <a:off x="235405" y="3210787"/>
            <a:ext cx="4389861" cy="691343"/>
          </a:xfrm>
          <a:prstGeom prst="rect">
            <a:avLst/>
          </a:prstGeom>
          <a:noFill/>
        </p:spPr>
        <p:txBody>
          <a:bodyPr wrap="square" rtlCol="0">
            <a:spAutoFit/>
          </a:bodyPr>
          <a:lstStyle/>
          <a:p>
            <a:pPr lvl="0">
              <a:lnSpc>
                <a:spcPct val="107000"/>
              </a:lnSpc>
              <a:spcAft>
                <a:spcPts val="150"/>
              </a:spcAft>
            </a:pP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2) Rastgele tohumları </a:t>
            </a:r>
            <a:r>
              <a:rPr lang="tr-TR" b="1" dirty="0">
                <a:latin typeface="Times New Roman" panose="02020603050405020304" pitchFamily="18" charset="0"/>
                <a:ea typeface="Calibri" panose="020F0502020204030204" pitchFamily="34" charset="0"/>
                <a:cs typeface="Times New Roman" panose="02020603050405020304" pitchFamily="18" charset="0"/>
              </a:rPr>
              <a:t>a</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yarlama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tr-TR" dirty="0"/>
          </a:p>
        </p:txBody>
      </p:sp>
      <p:pic>
        <p:nvPicPr>
          <p:cNvPr id="19" name="Picture 18">
            <a:extLst>
              <a:ext uri="{FF2B5EF4-FFF2-40B4-BE49-F238E27FC236}">
                <a16:creationId xmlns:a16="http://schemas.microsoft.com/office/drawing/2014/main" id="{9D717FC3-0E6A-41A0-A744-B0CD3EECBC12}"/>
              </a:ext>
            </a:extLst>
          </p:cNvPr>
          <p:cNvPicPr/>
          <p:nvPr/>
        </p:nvPicPr>
        <p:blipFill>
          <a:blip r:embed="rId5">
            <a:extLst>
              <a:ext uri="{28A0092B-C50C-407E-A947-70E740481C1C}">
                <a14:useLocalDpi xmlns:a14="http://schemas.microsoft.com/office/drawing/2010/main" val="0"/>
              </a:ext>
            </a:extLst>
          </a:blip>
          <a:stretch>
            <a:fillRect/>
          </a:stretch>
        </p:blipFill>
        <p:spPr>
          <a:xfrm>
            <a:off x="7019232" y="1306044"/>
            <a:ext cx="3570034" cy="1840503"/>
          </a:xfrm>
          <a:prstGeom prst="rect">
            <a:avLst/>
          </a:prstGeom>
        </p:spPr>
      </p:pic>
      <p:sp>
        <p:nvSpPr>
          <p:cNvPr id="20" name="TextBox 19">
            <a:extLst>
              <a:ext uri="{FF2B5EF4-FFF2-40B4-BE49-F238E27FC236}">
                <a16:creationId xmlns:a16="http://schemas.microsoft.com/office/drawing/2014/main" id="{F2B5B0F5-A839-4F81-8E0B-E00344EAD435}"/>
              </a:ext>
            </a:extLst>
          </p:cNvPr>
          <p:cNvSpPr txBox="1"/>
          <p:nvPr/>
        </p:nvSpPr>
        <p:spPr>
          <a:xfrm>
            <a:off x="6890463" y="775102"/>
            <a:ext cx="5070628" cy="374077"/>
          </a:xfrm>
          <a:prstGeom prst="rect">
            <a:avLst/>
          </a:prstGeom>
          <a:noFill/>
        </p:spPr>
        <p:txBody>
          <a:bodyPr wrap="square" rtlCol="0">
            <a:spAutoFit/>
          </a:bodyPr>
          <a:lstStyle/>
          <a:p>
            <a:pPr lvl="0">
              <a:lnSpc>
                <a:spcPct val="107000"/>
              </a:lnSpc>
              <a:spcAft>
                <a:spcPts val="150"/>
              </a:spcAft>
            </a:pPr>
            <a:r>
              <a:rPr lang="tr-TR" b="1" dirty="0">
                <a:latin typeface="Times New Roman" panose="02020603050405020304" pitchFamily="18" charset="0"/>
                <a:ea typeface="Calibri" panose="020F0502020204030204" pitchFamily="34" charset="0"/>
                <a:cs typeface="Times New Roman" panose="02020603050405020304" pitchFamily="18" charset="0"/>
              </a:rPr>
              <a:t>3</a:t>
            </a:r>
            <a:r>
              <a:rPr lang="tr-TR" sz="1800" b="1" dirty="0">
                <a:effectLst/>
                <a:latin typeface="Times New Roman" panose="02020603050405020304" pitchFamily="18" charset="0"/>
                <a:ea typeface="Calibri" panose="020F0502020204030204" pitchFamily="34" charset="0"/>
                <a:cs typeface="Times New Roman" panose="02020603050405020304" pitchFamily="18" charset="0"/>
              </a:rPr>
              <a:t>) Veriyi yükleme ve ön işleme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1" name="Picture 20">
            <a:extLst>
              <a:ext uri="{FF2B5EF4-FFF2-40B4-BE49-F238E27FC236}">
                <a16:creationId xmlns:a16="http://schemas.microsoft.com/office/drawing/2014/main" id="{E74835E9-D8D4-47C0-9340-A94556754A05}"/>
              </a:ext>
            </a:extLst>
          </p:cNvPr>
          <p:cNvPicPr/>
          <p:nvPr/>
        </p:nvPicPr>
        <p:blipFill>
          <a:blip r:embed="rId6">
            <a:extLst>
              <a:ext uri="{28A0092B-C50C-407E-A947-70E740481C1C}">
                <a14:useLocalDpi xmlns:a14="http://schemas.microsoft.com/office/drawing/2010/main" val="0"/>
              </a:ext>
            </a:extLst>
          </a:blip>
          <a:stretch>
            <a:fillRect/>
          </a:stretch>
        </p:blipFill>
        <p:spPr>
          <a:xfrm>
            <a:off x="188012" y="3616038"/>
            <a:ext cx="5792533" cy="2179974"/>
          </a:xfrm>
          <a:prstGeom prst="rect">
            <a:avLst/>
          </a:prstGeom>
        </p:spPr>
      </p:pic>
      <p:pic>
        <p:nvPicPr>
          <p:cNvPr id="22" name="Picture 21">
            <a:extLst>
              <a:ext uri="{FF2B5EF4-FFF2-40B4-BE49-F238E27FC236}">
                <a16:creationId xmlns:a16="http://schemas.microsoft.com/office/drawing/2014/main" id="{DD70738A-D90C-4F64-A2AB-F50B8E5BEF55}"/>
              </a:ext>
            </a:extLst>
          </p:cNvPr>
          <p:cNvPicPr/>
          <p:nvPr/>
        </p:nvPicPr>
        <p:blipFill>
          <a:blip r:embed="rId7">
            <a:extLst>
              <a:ext uri="{28A0092B-C50C-407E-A947-70E740481C1C}">
                <a14:useLocalDpi xmlns:a14="http://schemas.microsoft.com/office/drawing/2010/main" val="0"/>
              </a:ext>
            </a:extLst>
          </a:blip>
          <a:stretch>
            <a:fillRect/>
          </a:stretch>
        </p:blipFill>
        <p:spPr>
          <a:xfrm>
            <a:off x="6890463" y="4015377"/>
            <a:ext cx="4496583" cy="1464131"/>
          </a:xfrm>
          <a:prstGeom prst="rect">
            <a:avLst/>
          </a:prstGeom>
        </p:spPr>
      </p:pic>
      <p:sp>
        <p:nvSpPr>
          <p:cNvPr id="24" name="TextBox 23">
            <a:extLst>
              <a:ext uri="{FF2B5EF4-FFF2-40B4-BE49-F238E27FC236}">
                <a16:creationId xmlns:a16="http://schemas.microsoft.com/office/drawing/2014/main" id="{1E47859B-3137-4734-9252-2E697124E34E}"/>
              </a:ext>
            </a:extLst>
          </p:cNvPr>
          <p:cNvSpPr txBox="1"/>
          <p:nvPr/>
        </p:nvSpPr>
        <p:spPr>
          <a:xfrm>
            <a:off x="6804691" y="3429000"/>
            <a:ext cx="4496583" cy="374077"/>
          </a:xfrm>
          <a:prstGeom prst="rect">
            <a:avLst/>
          </a:prstGeom>
          <a:noFill/>
        </p:spPr>
        <p:txBody>
          <a:bodyPr wrap="square">
            <a:spAutoFit/>
          </a:bodyPr>
          <a:lstStyle/>
          <a:p>
            <a:pPr lvl="0">
              <a:lnSpc>
                <a:spcPct val="107000"/>
              </a:lnSpc>
              <a:spcAft>
                <a:spcPts val="80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4) Eğitim ve test </a:t>
            </a:r>
            <a:r>
              <a:rPr lang="tr-TR" b="1" dirty="0">
                <a:latin typeface="Times New Roman" panose="02020603050405020304" pitchFamily="18" charset="0"/>
                <a:ea typeface="Times New Roman" panose="02020603050405020304" pitchFamily="18" charset="0"/>
                <a:cs typeface="Times New Roman" panose="02020603050405020304" pitchFamily="18" charset="0"/>
              </a:rPr>
              <a:t>v</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eri </a:t>
            </a:r>
            <a:r>
              <a:rPr lang="tr-TR" b="1" dirty="0">
                <a:latin typeface="Times New Roman" panose="02020603050405020304" pitchFamily="18" charset="0"/>
                <a:ea typeface="Times New Roman" panose="02020603050405020304" pitchFamily="18" charset="0"/>
                <a:cs typeface="Times New Roman" panose="02020603050405020304" pitchFamily="18" charset="0"/>
              </a:rPr>
              <a:t>s</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etlerini </a:t>
            </a:r>
            <a:r>
              <a:rPr lang="tr-TR" b="1" dirty="0">
                <a:latin typeface="Times New Roman" panose="02020603050405020304" pitchFamily="18" charset="0"/>
                <a:ea typeface="Times New Roman" panose="02020603050405020304" pitchFamily="18" charset="0"/>
                <a:cs typeface="Times New Roman" panose="02020603050405020304" pitchFamily="18" charset="0"/>
              </a:rPr>
              <a:t>a</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yırma</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2" name="Dikdörtgen 1"/>
          <p:cNvSpPr/>
          <p:nvPr/>
        </p:nvSpPr>
        <p:spPr>
          <a:xfrm>
            <a:off x="-92416" y="822543"/>
            <a:ext cx="12193482" cy="830997"/>
          </a:xfrm>
          <a:prstGeom prst="rect">
            <a:avLst/>
          </a:prstGeom>
        </p:spPr>
        <p:txBody>
          <a:bodyPr wrap="square" lIns="91440" tIns="45720" rIns="91440" bIns="45720" anchor="t">
            <a:spAutoFit/>
          </a:bodyPr>
          <a:lstStyle/>
          <a:p>
            <a:endParaRPr lang="tr-TR" sz="2400" dirty="0">
              <a:cs typeface="Calibri"/>
            </a:endParaRPr>
          </a:p>
          <a:p>
            <a:endParaRPr lang="tr-TR" sz="2400" dirty="0">
              <a:cs typeface="Calibri"/>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12</a:t>
            </a:r>
          </a:p>
        </p:txBody>
      </p:sp>
      <p:sp>
        <p:nvSpPr>
          <p:cNvPr id="12" name="TextBox 11">
            <a:extLst>
              <a:ext uri="{FF2B5EF4-FFF2-40B4-BE49-F238E27FC236}">
                <a16:creationId xmlns:a16="http://schemas.microsoft.com/office/drawing/2014/main" id="{795BF596-6967-48BA-8A19-40AC5116637E}"/>
              </a:ext>
            </a:extLst>
          </p:cNvPr>
          <p:cNvSpPr txBox="1"/>
          <p:nvPr/>
        </p:nvSpPr>
        <p:spPr>
          <a:xfrm>
            <a:off x="207157" y="863964"/>
            <a:ext cx="3904784" cy="374077"/>
          </a:xfrm>
          <a:prstGeom prst="rect">
            <a:avLst/>
          </a:prstGeom>
          <a:noFill/>
        </p:spPr>
        <p:txBody>
          <a:bodyPr wrap="square" rtlCol="0">
            <a:spAutoFit/>
          </a:bodyPr>
          <a:lstStyle/>
          <a:p>
            <a:pPr lvl="0">
              <a:lnSpc>
                <a:spcPct val="107000"/>
              </a:lnSpc>
              <a:spcAft>
                <a:spcPts val="15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5) Özelliklerin oluşturulması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4" name="Picture 13">
            <a:extLst>
              <a:ext uri="{FF2B5EF4-FFF2-40B4-BE49-F238E27FC236}">
                <a16:creationId xmlns:a16="http://schemas.microsoft.com/office/drawing/2014/main" id="{9D6576BD-9ADD-4103-A028-CF97A73C7817}"/>
              </a:ext>
            </a:extLst>
          </p:cNvPr>
          <p:cNvPicPr/>
          <p:nvPr/>
        </p:nvPicPr>
        <p:blipFill>
          <a:blip r:embed="rId4">
            <a:extLst>
              <a:ext uri="{28A0092B-C50C-407E-A947-70E740481C1C}">
                <a14:useLocalDpi xmlns:a14="http://schemas.microsoft.com/office/drawing/2010/main" val="0"/>
              </a:ext>
            </a:extLst>
          </a:blip>
          <a:stretch>
            <a:fillRect/>
          </a:stretch>
        </p:blipFill>
        <p:spPr>
          <a:xfrm>
            <a:off x="90934" y="1279462"/>
            <a:ext cx="5518080" cy="4174888"/>
          </a:xfrm>
          <a:prstGeom prst="rect">
            <a:avLst/>
          </a:prstGeom>
        </p:spPr>
      </p:pic>
      <p:sp>
        <p:nvSpPr>
          <p:cNvPr id="15" name="TextBox 14">
            <a:extLst>
              <a:ext uri="{FF2B5EF4-FFF2-40B4-BE49-F238E27FC236}">
                <a16:creationId xmlns:a16="http://schemas.microsoft.com/office/drawing/2014/main" id="{A8BD0FA8-9C17-4720-B8ED-BE0FE836D5B9}"/>
              </a:ext>
            </a:extLst>
          </p:cNvPr>
          <p:cNvSpPr txBox="1"/>
          <p:nvPr/>
        </p:nvSpPr>
        <p:spPr>
          <a:xfrm>
            <a:off x="5663423" y="842727"/>
            <a:ext cx="3904784" cy="374077"/>
          </a:xfrm>
          <a:prstGeom prst="rect">
            <a:avLst/>
          </a:prstGeom>
          <a:noFill/>
        </p:spPr>
        <p:txBody>
          <a:bodyPr wrap="square" rtlCol="0">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6</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Verilerin normalize </a:t>
            </a:r>
            <a:r>
              <a:rPr lang="tr-TR" b="1" dirty="0">
                <a:latin typeface="Times New Roman" panose="02020603050405020304" pitchFamily="18" charset="0"/>
                <a:ea typeface="Times New Roman" panose="02020603050405020304" pitchFamily="18" charset="0"/>
                <a:cs typeface="Times New Roman" panose="02020603050405020304" pitchFamily="18" charset="0"/>
              </a:rPr>
              <a:t>e</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dilmesi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FD1326BD-24E4-43FA-AC5E-946EE315E2F4}"/>
              </a:ext>
            </a:extLst>
          </p:cNvPr>
          <p:cNvPicPr/>
          <p:nvPr/>
        </p:nvPicPr>
        <p:blipFill>
          <a:blip r:embed="rId5">
            <a:extLst>
              <a:ext uri="{28A0092B-C50C-407E-A947-70E740481C1C}">
                <a14:useLocalDpi xmlns:a14="http://schemas.microsoft.com/office/drawing/2010/main" val="0"/>
              </a:ext>
            </a:extLst>
          </a:blip>
          <a:stretch>
            <a:fillRect/>
          </a:stretch>
        </p:blipFill>
        <p:spPr>
          <a:xfrm>
            <a:off x="5792364" y="1265528"/>
            <a:ext cx="5265420" cy="2237988"/>
          </a:xfrm>
          <a:prstGeom prst="rect">
            <a:avLst/>
          </a:prstGeom>
        </p:spPr>
      </p:pic>
      <p:sp>
        <p:nvSpPr>
          <p:cNvPr id="17" name="TextBox 16">
            <a:extLst>
              <a:ext uri="{FF2B5EF4-FFF2-40B4-BE49-F238E27FC236}">
                <a16:creationId xmlns:a16="http://schemas.microsoft.com/office/drawing/2014/main" id="{4961DCC6-0C10-4CA5-BE5E-B6805E78448D}"/>
              </a:ext>
            </a:extLst>
          </p:cNvPr>
          <p:cNvSpPr txBox="1"/>
          <p:nvPr/>
        </p:nvSpPr>
        <p:spPr>
          <a:xfrm>
            <a:off x="5663423" y="3615788"/>
            <a:ext cx="5717207" cy="697563"/>
          </a:xfrm>
          <a:prstGeom prst="rect">
            <a:avLst/>
          </a:prstGeom>
          <a:noFill/>
        </p:spPr>
        <p:txBody>
          <a:bodyPr wrap="square" rtlCol="0">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7</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Verilerin LSTM için </a:t>
            </a:r>
            <a:r>
              <a:rPr lang="tr-TR" b="1" dirty="0">
                <a:latin typeface="Times New Roman" panose="02020603050405020304" pitchFamily="18" charset="0"/>
                <a:ea typeface="Times New Roman" panose="02020603050405020304" pitchFamily="18" charset="0"/>
                <a:cs typeface="Times New Roman" panose="02020603050405020304" pitchFamily="18" charset="0"/>
              </a:rPr>
              <a:t>y</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eniden </a:t>
            </a:r>
            <a:r>
              <a:rPr lang="tr-TR" b="1" dirty="0">
                <a:latin typeface="Times New Roman" panose="02020603050405020304" pitchFamily="18" charset="0"/>
                <a:ea typeface="Times New Roman" panose="02020603050405020304" pitchFamily="18" charset="0"/>
                <a:cs typeface="Times New Roman" panose="02020603050405020304" pitchFamily="18" charset="0"/>
              </a:rPr>
              <a:t>ş</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ekillendirilmesi</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15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8" name="Picture 17">
            <a:extLst>
              <a:ext uri="{FF2B5EF4-FFF2-40B4-BE49-F238E27FC236}">
                <a16:creationId xmlns:a16="http://schemas.microsoft.com/office/drawing/2014/main" id="{066D45AA-5391-4FA6-90E5-46DA0A42AC8E}"/>
              </a:ext>
            </a:extLst>
          </p:cNvPr>
          <p:cNvPicPr/>
          <p:nvPr/>
        </p:nvPicPr>
        <p:blipFill>
          <a:blip r:embed="rId6">
            <a:extLst>
              <a:ext uri="{28A0092B-C50C-407E-A947-70E740481C1C}">
                <a14:useLocalDpi xmlns:a14="http://schemas.microsoft.com/office/drawing/2010/main" val="0"/>
              </a:ext>
            </a:extLst>
          </a:blip>
          <a:stretch>
            <a:fillRect/>
          </a:stretch>
        </p:blipFill>
        <p:spPr>
          <a:xfrm>
            <a:off x="5663423" y="4055688"/>
            <a:ext cx="5593462" cy="1445123"/>
          </a:xfrm>
          <a:prstGeom prst="rect">
            <a:avLst/>
          </a:prstGeom>
        </p:spPr>
      </p:pic>
      <p:sp>
        <p:nvSpPr>
          <p:cNvPr id="22" name="Metin kutusu 6">
            <a:extLst>
              <a:ext uri="{FF2B5EF4-FFF2-40B4-BE49-F238E27FC236}">
                <a16:creationId xmlns:a16="http://schemas.microsoft.com/office/drawing/2014/main" id="{7CC48A0E-7CF9-4919-A641-C329EA6AFCF6}"/>
              </a:ext>
            </a:extLst>
          </p:cNvPr>
          <p:cNvSpPr txBox="1"/>
          <p:nvPr/>
        </p:nvSpPr>
        <p:spPr>
          <a:xfrm>
            <a:off x="0" y="-16194"/>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63500" y="6256020"/>
            <a:ext cx="8161020" cy="601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319520"/>
            <a:ext cx="8223883" cy="538480"/>
          </a:xfrm>
          <a:prstGeom prst="rect">
            <a:avLst/>
          </a:prstGeom>
        </p:spPr>
      </p:pic>
      <p:sp>
        <p:nvSpPr>
          <p:cNvPr id="10" name="Metin kutusu 9"/>
          <p:cNvSpPr txBox="1"/>
          <p:nvPr/>
        </p:nvSpPr>
        <p:spPr>
          <a:xfrm>
            <a:off x="5524500" y="6182141"/>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13</a:t>
            </a:r>
          </a:p>
        </p:txBody>
      </p:sp>
      <p:sp>
        <p:nvSpPr>
          <p:cNvPr id="11" name="TextBox 10">
            <a:extLst>
              <a:ext uri="{FF2B5EF4-FFF2-40B4-BE49-F238E27FC236}">
                <a16:creationId xmlns:a16="http://schemas.microsoft.com/office/drawing/2014/main" id="{08E676B5-84A3-47C7-905F-93A75354152A}"/>
              </a:ext>
            </a:extLst>
          </p:cNvPr>
          <p:cNvSpPr txBox="1"/>
          <p:nvPr/>
        </p:nvSpPr>
        <p:spPr>
          <a:xfrm>
            <a:off x="63500" y="1275975"/>
            <a:ext cx="6138908" cy="670440"/>
          </a:xfrm>
          <a:prstGeom prst="rect">
            <a:avLst/>
          </a:prstGeom>
          <a:noFill/>
        </p:spPr>
        <p:txBody>
          <a:bodyPr wrap="square">
            <a:spAutoFit/>
          </a:bodyPr>
          <a:lstStyle/>
          <a:p>
            <a:pPr lvl="0">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8</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LSTM </a:t>
            </a:r>
            <a:r>
              <a:rPr lang="tr-TR" b="1" dirty="0">
                <a:latin typeface="Times New Roman" panose="02020603050405020304" pitchFamily="18" charset="0"/>
                <a:ea typeface="Times New Roman" panose="02020603050405020304" pitchFamily="18" charset="0"/>
                <a:cs typeface="Times New Roman" panose="02020603050405020304" pitchFamily="18" charset="0"/>
              </a:rPr>
              <a:t>m</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odelinin </a:t>
            </a:r>
            <a:r>
              <a:rPr lang="tr-TR" b="1" dirty="0">
                <a:latin typeface="Times New Roman" panose="02020603050405020304" pitchFamily="18" charset="0"/>
                <a:ea typeface="Times New Roman" panose="02020603050405020304" pitchFamily="18" charset="0"/>
                <a:cs typeface="Times New Roman" panose="02020603050405020304" pitchFamily="18" charset="0"/>
              </a:rPr>
              <a:t>o</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luşturulması, </a:t>
            </a:r>
            <a:r>
              <a:rPr lang="tr-TR" b="1" dirty="0">
                <a:latin typeface="Times New Roman" panose="02020603050405020304" pitchFamily="18" charset="0"/>
                <a:ea typeface="Times New Roman" panose="02020603050405020304" pitchFamily="18" charset="0"/>
                <a:cs typeface="Times New Roman" panose="02020603050405020304" pitchFamily="18" charset="0"/>
              </a:rPr>
              <a:t>m</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odelin </a:t>
            </a:r>
            <a:r>
              <a:rPr lang="tr-TR" b="1" dirty="0">
                <a:latin typeface="Times New Roman" panose="02020603050405020304" pitchFamily="18" charset="0"/>
                <a:ea typeface="Times New Roman" panose="02020603050405020304" pitchFamily="18" charset="0"/>
                <a:cs typeface="Times New Roman" panose="02020603050405020304" pitchFamily="18" charset="0"/>
              </a:rPr>
              <a:t>e</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ğitimi, tahmin </a:t>
            </a:r>
            <a:r>
              <a:rPr lang="tr-TR" b="1" dirty="0">
                <a:latin typeface="Times New Roman" panose="02020603050405020304" pitchFamily="18" charset="0"/>
                <a:ea typeface="Times New Roman" panose="02020603050405020304" pitchFamily="18" charset="0"/>
                <a:cs typeface="Times New Roman" panose="02020603050405020304" pitchFamily="18" charset="0"/>
              </a:rPr>
              <a:t>y</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apma, tahminleri </a:t>
            </a:r>
            <a:r>
              <a:rPr lang="tr-TR" b="1" dirty="0">
                <a:latin typeface="Times New Roman" panose="02020603050405020304" pitchFamily="18" charset="0"/>
                <a:ea typeface="Times New Roman" panose="02020603050405020304" pitchFamily="18" charset="0"/>
                <a:cs typeface="Times New Roman" panose="02020603050405020304" pitchFamily="18" charset="0"/>
              </a:rPr>
              <a:t>o</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rijinal </a:t>
            </a:r>
            <a:r>
              <a:rPr lang="tr-TR" b="1" dirty="0">
                <a:latin typeface="Times New Roman" panose="02020603050405020304" pitchFamily="18" charset="0"/>
                <a:ea typeface="Times New Roman" panose="02020603050405020304" pitchFamily="18" charset="0"/>
                <a:cs typeface="Times New Roman" panose="02020603050405020304" pitchFamily="18" charset="0"/>
              </a:rPr>
              <a:t>ö</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lçeğe </a:t>
            </a:r>
            <a:r>
              <a:rPr lang="tr-TR" b="1" dirty="0">
                <a:latin typeface="Times New Roman" panose="02020603050405020304" pitchFamily="18" charset="0"/>
                <a:ea typeface="Times New Roman" panose="02020603050405020304" pitchFamily="18" charset="0"/>
                <a:cs typeface="Times New Roman" panose="02020603050405020304" pitchFamily="18" charset="0"/>
              </a:rPr>
              <a:t>d</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öndürme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8A192CF0-FE2A-4B4B-ADC1-A760CEA1F393}"/>
              </a:ext>
            </a:extLst>
          </p:cNvPr>
          <p:cNvPicPr/>
          <p:nvPr/>
        </p:nvPicPr>
        <p:blipFill>
          <a:blip r:embed="rId4">
            <a:extLst>
              <a:ext uri="{28A0092B-C50C-407E-A947-70E740481C1C}">
                <a14:useLocalDpi xmlns:a14="http://schemas.microsoft.com/office/drawing/2010/main" val="0"/>
              </a:ext>
            </a:extLst>
          </a:blip>
          <a:stretch>
            <a:fillRect/>
          </a:stretch>
        </p:blipFill>
        <p:spPr>
          <a:xfrm>
            <a:off x="208606" y="2020294"/>
            <a:ext cx="6138908" cy="3291145"/>
          </a:xfrm>
          <a:prstGeom prst="rect">
            <a:avLst/>
          </a:prstGeom>
        </p:spPr>
      </p:pic>
      <p:sp>
        <p:nvSpPr>
          <p:cNvPr id="14" name="TextBox 13">
            <a:extLst>
              <a:ext uri="{FF2B5EF4-FFF2-40B4-BE49-F238E27FC236}">
                <a16:creationId xmlns:a16="http://schemas.microsoft.com/office/drawing/2014/main" id="{F58008B2-2B52-4C52-AE78-41AE5AC0AFD7}"/>
              </a:ext>
            </a:extLst>
          </p:cNvPr>
          <p:cNvSpPr txBox="1"/>
          <p:nvPr/>
        </p:nvSpPr>
        <p:spPr>
          <a:xfrm>
            <a:off x="6095964" y="1244410"/>
            <a:ext cx="6138908" cy="670440"/>
          </a:xfrm>
          <a:prstGeom prst="rect">
            <a:avLst/>
          </a:prstGeom>
          <a:noFill/>
        </p:spPr>
        <p:txBody>
          <a:bodyPr wrap="square">
            <a:spAutoFit/>
          </a:bodyPr>
          <a:lstStyle/>
          <a:p>
            <a:pPr lvl="0">
              <a:lnSpc>
                <a:spcPct val="107000"/>
              </a:lnSpc>
              <a:spcAft>
                <a:spcPts val="15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9) </a:t>
            </a:r>
            <a:r>
              <a:rPr lang="tr-TR" sz="1800" b="1" dirty="0">
                <a:effectLst/>
                <a:latin typeface="Times New Roman" panose="02020603050405020304" pitchFamily="18" charset="0"/>
                <a:ea typeface="Times New Roman" panose="02020603050405020304" pitchFamily="18" charset="0"/>
              </a:rPr>
              <a:t>Test verileri </a:t>
            </a:r>
            <a:r>
              <a:rPr lang="tr-TR" b="1" dirty="0">
                <a:latin typeface="Times New Roman" panose="02020603050405020304" pitchFamily="18" charset="0"/>
                <a:ea typeface="Times New Roman" panose="02020603050405020304" pitchFamily="18" charset="0"/>
              </a:rPr>
              <a:t>ü</a:t>
            </a:r>
            <a:r>
              <a:rPr lang="tr-TR" sz="1800" b="1" dirty="0">
                <a:effectLst/>
                <a:latin typeface="Times New Roman" panose="02020603050405020304" pitchFamily="18" charset="0"/>
                <a:ea typeface="Times New Roman" panose="02020603050405020304" pitchFamily="18" charset="0"/>
              </a:rPr>
              <a:t>zerinde </a:t>
            </a:r>
            <a:r>
              <a:rPr lang="tr-TR" b="1" dirty="0">
                <a:latin typeface="Times New Roman" panose="02020603050405020304" pitchFamily="18" charset="0"/>
                <a:ea typeface="Times New Roman" panose="02020603050405020304" pitchFamily="18" charset="0"/>
              </a:rPr>
              <a:t>t</a:t>
            </a:r>
            <a:r>
              <a:rPr lang="tr-TR" sz="1800" b="1" dirty="0">
                <a:effectLst/>
                <a:latin typeface="Times New Roman" panose="02020603050405020304" pitchFamily="18" charset="0"/>
                <a:ea typeface="Times New Roman" panose="02020603050405020304" pitchFamily="18" charset="0"/>
              </a:rPr>
              <a:t>ahmin </a:t>
            </a:r>
            <a:r>
              <a:rPr lang="tr-TR" b="1" dirty="0">
                <a:latin typeface="Times New Roman" panose="02020603050405020304" pitchFamily="18" charset="0"/>
                <a:ea typeface="Times New Roman" panose="02020603050405020304" pitchFamily="18" charset="0"/>
              </a:rPr>
              <a:t>y</a:t>
            </a:r>
            <a:r>
              <a:rPr lang="tr-TR" sz="1800" b="1" dirty="0">
                <a:effectLst/>
                <a:latin typeface="Times New Roman" panose="02020603050405020304" pitchFamily="18" charset="0"/>
                <a:ea typeface="Times New Roman" panose="02020603050405020304" pitchFamily="18" charset="0"/>
              </a:rPr>
              <a:t>apma ve tahminleri </a:t>
            </a:r>
            <a:r>
              <a:rPr lang="tr-TR" b="1" dirty="0">
                <a:latin typeface="Times New Roman" panose="02020603050405020304" pitchFamily="18" charset="0"/>
                <a:ea typeface="Times New Roman" panose="02020603050405020304" pitchFamily="18" charset="0"/>
              </a:rPr>
              <a:t>o</a:t>
            </a:r>
            <a:r>
              <a:rPr lang="tr-TR" sz="1800" b="1" dirty="0">
                <a:effectLst/>
                <a:latin typeface="Times New Roman" panose="02020603050405020304" pitchFamily="18" charset="0"/>
                <a:ea typeface="Times New Roman" panose="02020603050405020304" pitchFamily="18" charset="0"/>
              </a:rPr>
              <a:t>rijinal </a:t>
            </a:r>
            <a:r>
              <a:rPr lang="tr-TR" b="1" dirty="0">
                <a:latin typeface="Times New Roman" panose="02020603050405020304" pitchFamily="18" charset="0"/>
                <a:ea typeface="Times New Roman" panose="02020603050405020304" pitchFamily="18" charset="0"/>
              </a:rPr>
              <a:t>ö</a:t>
            </a:r>
            <a:r>
              <a:rPr lang="tr-TR" sz="1800" b="1" dirty="0">
                <a:effectLst/>
                <a:latin typeface="Times New Roman" panose="02020603050405020304" pitchFamily="18" charset="0"/>
                <a:ea typeface="Times New Roman" panose="02020603050405020304" pitchFamily="18" charset="0"/>
              </a:rPr>
              <a:t>lçeğe </a:t>
            </a:r>
            <a:r>
              <a:rPr lang="tr-TR" b="1" dirty="0">
                <a:latin typeface="Times New Roman" panose="02020603050405020304" pitchFamily="18" charset="0"/>
                <a:ea typeface="Times New Roman" panose="02020603050405020304" pitchFamily="18" charset="0"/>
              </a:rPr>
              <a:t>d</a:t>
            </a:r>
            <a:r>
              <a:rPr lang="tr-TR" sz="1800" b="1" dirty="0">
                <a:effectLst/>
                <a:latin typeface="Times New Roman" panose="02020603050405020304" pitchFamily="18" charset="0"/>
                <a:ea typeface="Times New Roman" panose="02020603050405020304" pitchFamily="18" charset="0"/>
              </a:rPr>
              <a:t>öndürme</a:t>
            </a:r>
            <a:endParaRPr lang="tr-TR"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6C6C0F3F-23ED-4E02-80AE-FAC563AD6DEA}"/>
              </a:ext>
            </a:extLst>
          </p:cNvPr>
          <p:cNvPicPr/>
          <p:nvPr/>
        </p:nvPicPr>
        <p:blipFill>
          <a:blip r:embed="rId5">
            <a:extLst>
              <a:ext uri="{28A0092B-C50C-407E-A947-70E740481C1C}">
                <a14:useLocalDpi xmlns:a14="http://schemas.microsoft.com/office/drawing/2010/main" val="0"/>
              </a:ext>
            </a:extLst>
          </a:blip>
          <a:stretch>
            <a:fillRect/>
          </a:stretch>
        </p:blipFill>
        <p:spPr>
          <a:xfrm>
            <a:off x="6517532" y="2202373"/>
            <a:ext cx="5465862" cy="2740778"/>
          </a:xfrm>
          <a:prstGeom prst="rect">
            <a:avLst/>
          </a:prstGeom>
        </p:spPr>
      </p:pic>
      <p:sp>
        <p:nvSpPr>
          <p:cNvPr id="16" name="Metin kutusu 6">
            <a:extLst>
              <a:ext uri="{FF2B5EF4-FFF2-40B4-BE49-F238E27FC236}">
                <a16:creationId xmlns:a16="http://schemas.microsoft.com/office/drawing/2014/main" id="{E86E36D3-A82F-43FD-AD05-A316D38C7E47}"/>
              </a:ext>
            </a:extLst>
          </p:cNvPr>
          <p:cNvSpPr txBox="1"/>
          <p:nvPr/>
        </p:nvSpPr>
        <p:spPr>
          <a:xfrm>
            <a:off x="0" y="-33848"/>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0" name="Metin kutusu 9"/>
          <p:cNvSpPr txBox="1"/>
          <p:nvPr/>
        </p:nvSpPr>
        <p:spPr>
          <a:xfrm>
            <a:off x="5524500" y="6002020"/>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14</a:t>
            </a:r>
          </a:p>
        </p:txBody>
      </p:sp>
      <p:pic>
        <p:nvPicPr>
          <p:cNvPr id="11" name="Picture 10">
            <a:extLst>
              <a:ext uri="{FF2B5EF4-FFF2-40B4-BE49-F238E27FC236}">
                <a16:creationId xmlns:a16="http://schemas.microsoft.com/office/drawing/2014/main" id="{8FD5AC51-3C13-4430-AF52-77B1E84605A5}"/>
              </a:ext>
            </a:extLst>
          </p:cNvPr>
          <p:cNvPicPr/>
          <p:nvPr/>
        </p:nvPicPr>
        <p:blipFill>
          <a:blip r:embed="rId4">
            <a:extLst>
              <a:ext uri="{28A0092B-C50C-407E-A947-70E740481C1C}">
                <a14:useLocalDpi xmlns:a14="http://schemas.microsoft.com/office/drawing/2010/main" val="0"/>
              </a:ext>
            </a:extLst>
          </a:blip>
          <a:stretch>
            <a:fillRect/>
          </a:stretch>
        </p:blipFill>
        <p:spPr>
          <a:xfrm>
            <a:off x="394572" y="1420285"/>
            <a:ext cx="4770319" cy="2946950"/>
          </a:xfrm>
          <a:prstGeom prst="rect">
            <a:avLst/>
          </a:prstGeom>
        </p:spPr>
      </p:pic>
      <p:sp>
        <p:nvSpPr>
          <p:cNvPr id="12" name="TextBox 11">
            <a:extLst>
              <a:ext uri="{FF2B5EF4-FFF2-40B4-BE49-F238E27FC236}">
                <a16:creationId xmlns:a16="http://schemas.microsoft.com/office/drawing/2014/main" id="{79B9E2DE-6A62-4B55-A9A8-EE467AB7597F}"/>
              </a:ext>
            </a:extLst>
          </p:cNvPr>
          <p:cNvSpPr txBox="1"/>
          <p:nvPr/>
        </p:nvSpPr>
        <p:spPr>
          <a:xfrm>
            <a:off x="394572" y="992009"/>
            <a:ext cx="4193538" cy="374077"/>
          </a:xfrm>
          <a:prstGeom prst="rect">
            <a:avLst/>
          </a:prstGeom>
          <a:noFill/>
        </p:spPr>
        <p:txBody>
          <a:bodyPr wrap="square">
            <a:spAutoFit/>
          </a:bodyPr>
          <a:lstStyle/>
          <a:p>
            <a:pPr>
              <a:lnSpc>
                <a:spcPct val="107000"/>
              </a:lnSpc>
              <a:spcAft>
                <a:spcPts val="15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10) Hata metric </a:t>
            </a:r>
            <a:r>
              <a:rPr lang="tr-TR" b="1" dirty="0">
                <a:latin typeface="Times New Roman" panose="02020603050405020304" pitchFamily="18" charset="0"/>
                <a:ea typeface="Times New Roman" panose="02020603050405020304" pitchFamily="18" charset="0"/>
                <a:cs typeface="Times New Roman" panose="02020603050405020304" pitchFamily="18" charset="0"/>
              </a:rPr>
              <a:t>d</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eğerlerini </a:t>
            </a:r>
            <a:r>
              <a:rPr lang="tr-TR" b="1" dirty="0">
                <a:latin typeface="Times New Roman" panose="02020603050405020304" pitchFamily="18" charset="0"/>
                <a:ea typeface="Times New Roman" panose="02020603050405020304" pitchFamily="18" charset="0"/>
                <a:cs typeface="Times New Roman" panose="02020603050405020304" pitchFamily="18" charset="0"/>
              </a:rPr>
              <a:t>h</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esaplama</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B3C462C8-C2DF-422E-93F9-BBB376DCF8B6}"/>
              </a:ext>
            </a:extLst>
          </p:cNvPr>
          <p:cNvPicPr/>
          <p:nvPr/>
        </p:nvPicPr>
        <p:blipFill>
          <a:blip r:embed="rId5">
            <a:extLst>
              <a:ext uri="{28A0092B-C50C-407E-A947-70E740481C1C}">
                <a14:useLocalDpi xmlns:a14="http://schemas.microsoft.com/office/drawing/2010/main" val="0"/>
              </a:ext>
            </a:extLst>
          </a:blip>
          <a:stretch>
            <a:fillRect/>
          </a:stretch>
        </p:blipFill>
        <p:spPr>
          <a:xfrm>
            <a:off x="5843028" y="2197437"/>
            <a:ext cx="5356194" cy="2276909"/>
          </a:xfrm>
          <a:prstGeom prst="rect">
            <a:avLst/>
          </a:prstGeom>
        </p:spPr>
      </p:pic>
      <p:sp>
        <p:nvSpPr>
          <p:cNvPr id="16" name="TextBox 15">
            <a:extLst>
              <a:ext uri="{FF2B5EF4-FFF2-40B4-BE49-F238E27FC236}">
                <a16:creationId xmlns:a16="http://schemas.microsoft.com/office/drawing/2014/main" id="{27550F00-F10F-4409-8DAC-717E84679FAB}"/>
              </a:ext>
            </a:extLst>
          </p:cNvPr>
          <p:cNvSpPr txBox="1"/>
          <p:nvPr/>
        </p:nvSpPr>
        <p:spPr>
          <a:xfrm>
            <a:off x="5843028" y="1707595"/>
            <a:ext cx="4193538" cy="374077"/>
          </a:xfrm>
          <a:prstGeom prst="rect">
            <a:avLst/>
          </a:prstGeom>
          <a:noFill/>
        </p:spPr>
        <p:txBody>
          <a:bodyPr wrap="square">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11</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Çıktı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7" name="Metin kutusu 6">
            <a:extLst>
              <a:ext uri="{FF2B5EF4-FFF2-40B4-BE49-F238E27FC236}">
                <a16:creationId xmlns:a16="http://schemas.microsoft.com/office/drawing/2014/main" id="{5DED1AF6-1BAB-4886-8270-3F7F5498F806}"/>
              </a:ext>
            </a:extLst>
          </p:cNvPr>
          <p:cNvSpPr txBox="1"/>
          <p:nvPr/>
        </p:nvSpPr>
        <p:spPr>
          <a:xfrm>
            <a:off x="0" y="0"/>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15</a:t>
            </a:r>
          </a:p>
        </p:txBody>
      </p:sp>
      <p:sp>
        <p:nvSpPr>
          <p:cNvPr id="11" name="TextBox 10">
            <a:extLst>
              <a:ext uri="{FF2B5EF4-FFF2-40B4-BE49-F238E27FC236}">
                <a16:creationId xmlns:a16="http://schemas.microsoft.com/office/drawing/2014/main" id="{692F51A0-70F7-48A1-A012-6D52A62A32C3}"/>
              </a:ext>
            </a:extLst>
          </p:cNvPr>
          <p:cNvSpPr txBox="1"/>
          <p:nvPr/>
        </p:nvSpPr>
        <p:spPr>
          <a:xfrm>
            <a:off x="0" y="1029748"/>
            <a:ext cx="7036775" cy="697563"/>
          </a:xfrm>
          <a:prstGeom prst="rect">
            <a:avLst/>
          </a:prstGeom>
          <a:noFill/>
        </p:spPr>
        <p:txBody>
          <a:bodyPr wrap="square">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12</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Gerçek ve tahmin </a:t>
            </a:r>
            <a:r>
              <a:rPr lang="tr-TR" b="1" dirty="0">
                <a:latin typeface="Times New Roman" panose="02020603050405020304" pitchFamily="18" charset="0"/>
                <a:ea typeface="Times New Roman" panose="02020603050405020304" pitchFamily="18" charset="0"/>
                <a:cs typeface="Times New Roman" panose="02020603050405020304" pitchFamily="18" charset="0"/>
              </a:rPr>
              <a:t>d</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eğerleri </a:t>
            </a:r>
            <a:r>
              <a:rPr lang="tr-TR" b="1" dirty="0">
                <a:latin typeface="Times New Roman" panose="02020603050405020304" pitchFamily="18" charset="0"/>
                <a:ea typeface="Times New Roman" panose="02020603050405020304" pitchFamily="18" charset="0"/>
                <a:cs typeface="Times New Roman" panose="02020603050405020304" pitchFamily="18" charset="0"/>
              </a:rPr>
              <a:t>b</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irleştirme ve görselleştirme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1596C1B1-DED7-4B6D-8121-5B19E4CAF7B7}"/>
              </a:ext>
            </a:extLst>
          </p:cNvPr>
          <p:cNvPicPr/>
          <p:nvPr/>
        </p:nvPicPr>
        <p:blipFill>
          <a:blip r:embed="rId4">
            <a:extLst>
              <a:ext uri="{28A0092B-C50C-407E-A947-70E740481C1C}">
                <a14:useLocalDpi xmlns:a14="http://schemas.microsoft.com/office/drawing/2010/main" val="0"/>
              </a:ext>
            </a:extLst>
          </a:blip>
          <a:stretch>
            <a:fillRect/>
          </a:stretch>
        </p:blipFill>
        <p:spPr>
          <a:xfrm>
            <a:off x="127505" y="1378529"/>
            <a:ext cx="6140401" cy="3483365"/>
          </a:xfrm>
          <a:prstGeom prst="rect">
            <a:avLst/>
          </a:prstGeom>
        </p:spPr>
      </p:pic>
      <p:pic>
        <p:nvPicPr>
          <p:cNvPr id="13" name="Picture 12">
            <a:extLst>
              <a:ext uri="{FF2B5EF4-FFF2-40B4-BE49-F238E27FC236}">
                <a16:creationId xmlns:a16="http://schemas.microsoft.com/office/drawing/2014/main" id="{77CF40E7-8D61-4BCF-AD2F-5E71FF0B2AA0}"/>
              </a:ext>
            </a:extLst>
          </p:cNvPr>
          <p:cNvPicPr/>
          <p:nvPr/>
        </p:nvPicPr>
        <p:blipFill>
          <a:blip r:embed="rId5">
            <a:extLst>
              <a:ext uri="{28A0092B-C50C-407E-A947-70E740481C1C}">
                <a14:useLocalDpi xmlns:a14="http://schemas.microsoft.com/office/drawing/2010/main" val="0"/>
              </a:ext>
            </a:extLst>
          </a:blip>
          <a:stretch>
            <a:fillRect/>
          </a:stretch>
        </p:blipFill>
        <p:spPr>
          <a:xfrm>
            <a:off x="6424416" y="2374627"/>
            <a:ext cx="5652117" cy="3409704"/>
          </a:xfrm>
          <a:prstGeom prst="rect">
            <a:avLst/>
          </a:prstGeom>
        </p:spPr>
      </p:pic>
      <p:sp>
        <p:nvSpPr>
          <p:cNvPr id="15" name="TextBox 14">
            <a:extLst>
              <a:ext uri="{FF2B5EF4-FFF2-40B4-BE49-F238E27FC236}">
                <a16:creationId xmlns:a16="http://schemas.microsoft.com/office/drawing/2014/main" id="{2F0A00EA-0672-469E-9375-CC2D1952A394}"/>
              </a:ext>
            </a:extLst>
          </p:cNvPr>
          <p:cNvSpPr txBox="1"/>
          <p:nvPr/>
        </p:nvSpPr>
        <p:spPr>
          <a:xfrm>
            <a:off x="6667500" y="2000550"/>
            <a:ext cx="4193538" cy="374077"/>
          </a:xfrm>
          <a:prstGeom prst="rect">
            <a:avLst/>
          </a:prstGeom>
          <a:noFill/>
        </p:spPr>
        <p:txBody>
          <a:bodyPr wrap="square">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13</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Çıktı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Metin kutusu 6">
            <a:extLst>
              <a:ext uri="{FF2B5EF4-FFF2-40B4-BE49-F238E27FC236}">
                <a16:creationId xmlns:a16="http://schemas.microsoft.com/office/drawing/2014/main" id="{6ABBE0C6-0A0F-41ED-866F-6D101763C455}"/>
              </a:ext>
            </a:extLst>
          </p:cNvPr>
          <p:cNvSpPr txBox="1"/>
          <p:nvPr/>
        </p:nvSpPr>
        <p:spPr>
          <a:xfrm>
            <a:off x="0" y="0"/>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875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0" name="Metin kutusu 9"/>
          <p:cNvSpPr txBox="1"/>
          <p:nvPr/>
        </p:nvSpPr>
        <p:spPr>
          <a:xfrm>
            <a:off x="5511764" y="6028041"/>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16</a:t>
            </a:r>
          </a:p>
        </p:txBody>
      </p:sp>
      <p:pic>
        <p:nvPicPr>
          <p:cNvPr id="11" name="Picture 10">
            <a:extLst>
              <a:ext uri="{FF2B5EF4-FFF2-40B4-BE49-F238E27FC236}">
                <a16:creationId xmlns:a16="http://schemas.microsoft.com/office/drawing/2014/main" id="{8B93A407-1B10-4D73-8CB5-E146692CE32F}"/>
              </a:ext>
            </a:extLst>
          </p:cNvPr>
          <p:cNvPicPr/>
          <p:nvPr/>
        </p:nvPicPr>
        <p:blipFill>
          <a:blip r:embed="rId4">
            <a:extLst>
              <a:ext uri="{28A0092B-C50C-407E-A947-70E740481C1C}">
                <a14:useLocalDpi xmlns:a14="http://schemas.microsoft.com/office/drawing/2010/main" val="0"/>
              </a:ext>
            </a:extLst>
          </a:blip>
          <a:stretch>
            <a:fillRect/>
          </a:stretch>
        </p:blipFill>
        <p:spPr>
          <a:xfrm>
            <a:off x="145360" y="1062399"/>
            <a:ext cx="6373809" cy="3855830"/>
          </a:xfrm>
          <a:prstGeom prst="rect">
            <a:avLst/>
          </a:prstGeom>
        </p:spPr>
      </p:pic>
      <p:sp>
        <p:nvSpPr>
          <p:cNvPr id="14" name="TextBox 13">
            <a:extLst>
              <a:ext uri="{FF2B5EF4-FFF2-40B4-BE49-F238E27FC236}">
                <a16:creationId xmlns:a16="http://schemas.microsoft.com/office/drawing/2014/main" id="{C0DD8165-881D-474D-B533-9757DA70A796}"/>
              </a:ext>
            </a:extLst>
          </p:cNvPr>
          <p:cNvSpPr txBox="1"/>
          <p:nvPr/>
        </p:nvSpPr>
        <p:spPr>
          <a:xfrm>
            <a:off x="280955" y="777408"/>
            <a:ext cx="6373809" cy="697563"/>
          </a:xfrm>
          <a:prstGeom prst="rect">
            <a:avLst/>
          </a:prstGeom>
          <a:noFill/>
        </p:spPr>
        <p:txBody>
          <a:bodyPr wrap="square">
            <a:spAutoFit/>
          </a:bodyPr>
          <a:lstStyle/>
          <a:p>
            <a:pPr lvl="0">
              <a:lnSpc>
                <a:spcPct val="107000"/>
              </a:lnSpc>
              <a:spcAft>
                <a:spcPts val="15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14) Gelecek 10 günü Tahmin Etme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150"/>
              </a:spcAft>
            </a:pP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5" name="Picture 14">
            <a:extLst>
              <a:ext uri="{FF2B5EF4-FFF2-40B4-BE49-F238E27FC236}">
                <a16:creationId xmlns:a16="http://schemas.microsoft.com/office/drawing/2014/main" id="{9CA7859D-4F4A-4FF1-8675-0955A15612E3}"/>
              </a:ext>
            </a:extLst>
          </p:cNvPr>
          <p:cNvPicPr/>
          <p:nvPr/>
        </p:nvPicPr>
        <p:blipFill>
          <a:blip r:embed="rId5">
            <a:extLst>
              <a:ext uri="{28A0092B-C50C-407E-A947-70E740481C1C}">
                <a14:useLocalDpi xmlns:a14="http://schemas.microsoft.com/office/drawing/2010/main" val="0"/>
              </a:ext>
            </a:extLst>
          </a:blip>
          <a:stretch>
            <a:fillRect/>
          </a:stretch>
        </p:blipFill>
        <p:spPr>
          <a:xfrm>
            <a:off x="6611620" y="1062399"/>
            <a:ext cx="5580380" cy="2089329"/>
          </a:xfrm>
          <a:prstGeom prst="rect">
            <a:avLst/>
          </a:prstGeom>
        </p:spPr>
      </p:pic>
      <p:pic>
        <p:nvPicPr>
          <p:cNvPr id="16" name="Picture 15">
            <a:extLst>
              <a:ext uri="{FF2B5EF4-FFF2-40B4-BE49-F238E27FC236}">
                <a16:creationId xmlns:a16="http://schemas.microsoft.com/office/drawing/2014/main" id="{9806A0FD-16BF-4ED5-B380-AE24125B9098}"/>
              </a:ext>
            </a:extLst>
          </p:cNvPr>
          <p:cNvPicPr/>
          <p:nvPr/>
        </p:nvPicPr>
        <p:blipFill>
          <a:blip r:embed="rId6">
            <a:extLst>
              <a:ext uri="{28A0092B-C50C-407E-A947-70E740481C1C}">
                <a14:useLocalDpi xmlns:a14="http://schemas.microsoft.com/office/drawing/2010/main" val="0"/>
              </a:ext>
            </a:extLst>
          </a:blip>
          <a:stretch>
            <a:fillRect/>
          </a:stretch>
        </p:blipFill>
        <p:spPr>
          <a:xfrm>
            <a:off x="6765154" y="3605704"/>
            <a:ext cx="4869180" cy="2301240"/>
          </a:xfrm>
          <a:prstGeom prst="rect">
            <a:avLst/>
          </a:prstGeom>
        </p:spPr>
      </p:pic>
      <p:sp>
        <p:nvSpPr>
          <p:cNvPr id="17" name="TextBox 16">
            <a:extLst>
              <a:ext uri="{FF2B5EF4-FFF2-40B4-BE49-F238E27FC236}">
                <a16:creationId xmlns:a16="http://schemas.microsoft.com/office/drawing/2014/main" id="{29C93D3C-5C8C-43B7-BE57-9CDCF6464C30}"/>
              </a:ext>
            </a:extLst>
          </p:cNvPr>
          <p:cNvSpPr txBox="1"/>
          <p:nvPr/>
        </p:nvSpPr>
        <p:spPr>
          <a:xfrm>
            <a:off x="6765154" y="3136551"/>
            <a:ext cx="4193538" cy="374077"/>
          </a:xfrm>
          <a:prstGeom prst="rect">
            <a:avLst/>
          </a:prstGeom>
          <a:noFill/>
        </p:spPr>
        <p:txBody>
          <a:bodyPr wrap="square">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15</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Çıktı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8" name="Metin kutusu 6">
            <a:extLst>
              <a:ext uri="{FF2B5EF4-FFF2-40B4-BE49-F238E27FC236}">
                <a16:creationId xmlns:a16="http://schemas.microsoft.com/office/drawing/2014/main" id="{9DEC6D0C-69E3-411B-8108-722C5654B92C}"/>
              </a:ext>
            </a:extLst>
          </p:cNvPr>
          <p:cNvSpPr txBox="1"/>
          <p:nvPr/>
        </p:nvSpPr>
        <p:spPr>
          <a:xfrm>
            <a:off x="0" y="0"/>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0903">
            <a:extLst>
              <a:ext uri="{FF2B5EF4-FFF2-40B4-BE49-F238E27FC236}">
                <a16:creationId xmlns:a16="http://schemas.microsoft.com/office/drawing/2014/main" id="{13C75050-8025-446B-B9F4-9837BBC7EE81}"/>
              </a:ext>
            </a:extLst>
          </p:cNvPr>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pic>
        <p:nvPicPr>
          <p:cNvPr id="8" name="Resim 8">
            <a:extLst>
              <a:ext uri="{FF2B5EF4-FFF2-40B4-BE49-F238E27FC236}">
                <a16:creationId xmlns:a16="http://schemas.microsoft.com/office/drawing/2014/main" id="{B674F235-A837-4D0E-A709-A046DD045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 y="6027364"/>
            <a:ext cx="7980388" cy="830636"/>
          </a:xfrm>
          <a:prstGeom prst="rect">
            <a:avLst/>
          </a:prstGeom>
        </p:spPr>
      </p:pic>
      <p:sp>
        <p:nvSpPr>
          <p:cNvPr id="9" name="Metin kutusu 9">
            <a:extLst>
              <a:ext uri="{FF2B5EF4-FFF2-40B4-BE49-F238E27FC236}">
                <a16:creationId xmlns:a16="http://schemas.microsoft.com/office/drawing/2014/main" id="{43A573C9-642B-474B-9B1B-5789F569B159}"/>
              </a:ext>
            </a:extLst>
          </p:cNvPr>
          <p:cNvSpPr txBox="1"/>
          <p:nvPr/>
        </p:nvSpPr>
        <p:spPr>
          <a:xfrm>
            <a:off x="5607626" y="6064851"/>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17</a:t>
            </a:r>
          </a:p>
        </p:txBody>
      </p:sp>
      <p:sp>
        <p:nvSpPr>
          <p:cNvPr id="12" name="Shape 30905">
            <a:extLst>
              <a:ext uri="{FF2B5EF4-FFF2-40B4-BE49-F238E27FC236}">
                <a16:creationId xmlns:a16="http://schemas.microsoft.com/office/drawing/2014/main" id="{82783CFD-E3C6-4286-A379-1FD687E2F5B7}"/>
              </a:ext>
            </a:extLst>
          </p:cNvPr>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dirty="0"/>
          </a:p>
        </p:txBody>
      </p:sp>
      <p:pic>
        <p:nvPicPr>
          <p:cNvPr id="13" name="Resim 7">
            <a:extLst>
              <a:ext uri="{FF2B5EF4-FFF2-40B4-BE49-F238E27FC236}">
                <a16:creationId xmlns:a16="http://schemas.microsoft.com/office/drawing/2014/main" id="{4D3946B7-7956-4D37-B2E0-3FA1346EB131}"/>
              </a:ext>
            </a:extLst>
          </p:cNvPr>
          <p:cNvPicPr>
            <a:picLocks noChangeAspect="1"/>
          </p:cNvPicPr>
          <p:nvPr/>
        </p:nvPicPr>
        <p:blipFill>
          <a:blip r:embed="rId3"/>
          <a:stretch>
            <a:fillRect/>
          </a:stretch>
        </p:blipFill>
        <p:spPr>
          <a:xfrm>
            <a:off x="8223885" y="6390063"/>
            <a:ext cx="3968116" cy="459105"/>
          </a:xfrm>
          <a:prstGeom prst="rect">
            <a:avLst/>
          </a:prstGeom>
        </p:spPr>
      </p:pic>
      <p:pic>
        <p:nvPicPr>
          <p:cNvPr id="15" name="Picture 14">
            <a:extLst>
              <a:ext uri="{FF2B5EF4-FFF2-40B4-BE49-F238E27FC236}">
                <a16:creationId xmlns:a16="http://schemas.microsoft.com/office/drawing/2014/main" id="{4205A99A-9949-43A7-BFD2-F3D913318C2B}"/>
              </a:ext>
            </a:extLst>
          </p:cNvPr>
          <p:cNvPicPr/>
          <p:nvPr/>
        </p:nvPicPr>
        <p:blipFill>
          <a:blip r:embed="rId4">
            <a:extLst>
              <a:ext uri="{28A0092B-C50C-407E-A947-70E740481C1C}">
                <a14:useLocalDpi xmlns:a14="http://schemas.microsoft.com/office/drawing/2010/main" val="0"/>
              </a:ext>
            </a:extLst>
          </a:blip>
          <a:stretch>
            <a:fillRect/>
          </a:stretch>
        </p:blipFill>
        <p:spPr>
          <a:xfrm>
            <a:off x="84606" y="918713"/>
            <a:ext cx="5672831" cy="2362547"/>
          </a:xfrm>
          <a:prstGeom prst="rect">
            <a:avLst/>
          </a:prstGeom>
        </p:spPr>
      </p:pic>
      <p:pic>
        <p:nvPicPr>
          <p:cNvPr id="16" name="Picture 15">
            <a:extLst>
              <a:ext uri="{FF2B5EF4-FFF2-40B4-BE49-F238E27FC236}">
                <a16:creationId xmlns:a16="http://schemas.microsoft.com/office/drawing/2014/main" id="{73972989-C7B4-408B-9A7A-13120FC841CA}"/>
              </a:ext>
            </a:extLst>
          </p:cNvPr>
          <p:cNvPicPr/>
          <p:nvPr/>
        </p:nvPicPr>
        <p:blipFill>
          <a:blip r:embed="rId5">
            <a:extLst>
              <a:ext uri="{28A0092B-C50C-407E-A947-70E740481C1C}">
                <a14:useLocalDpi xmlns:a14="http://schemas.microsoft.com/office/drawing/2010/main" val="0"/>
              </a:ext>
            </a:extLst>
          </a:blip>
          <a:stretch>
            <a:fillRect/>
          </a:stretch>
        </p:blipFill>
        <p:spPr>
          <a:xfrm>
            <a:off x="6223493" y="734047"/>
            <a:ext cx="5579110" cy="3271277"/>
          </a:xfrm>
          <a:prstGeom prst="rect">
            <a:avLst/>
          </a:prstGeom>
        </p:spPr>
      </p:pic>
      <p:pic>
        <p:nvPicPr>
          <p:cNvPr id="17" name="Picture 16">
            <a:extLst>
              <a:ext uri="{FF2B5EF4-FFF2-40B4-BE49-F238E27FC236}">
                <a16:creationId xmlns:a16="http://schemas.microsoft.com/office/drawing/2014/main" id="{F5691E11-45A2-4472-8DCD-5262E7E28B3E}"/>
              </a:ext>
            </a:extLst>
          </p:cNvPr>
          <p:cNvPicPr/>
          <p:nvPr/>
        </p:nvPicPr>
        <p:blipFill>
          <a:blip r:embed="rId6" cstate="print">
            <a:extLst>
              <a:ext uri="{28A0092B-C50C-407E-A947-70E740481C1C}">
                <a14:useLocalDpi xmlns:a14="http://schemas.microsoft.com/office/drawing/2010/main" val="0"/>
              </a:ext>
            </a:extLst>
          </a:blip>
          <a:stretch>
            <a:fillRect/>
          </a:stretch>
        </p:blipFill>
        <p:spPr>
          <a:xfrm>
            <a:off x="425421" y="3710250"/>
            <a:ext cx="5182205" cy="2291770"/>
          </a:xfrm>
          <a:prstGeom prst="rect">
            <a:avLst/>
          </a:prstGeom>
        </p:spPr>
      </p:pic>
      <p:sp>
        <p:nvSpPr>
          <p:cNvPr id="18" name="Metin kutusu 6">
            <a:extLst>
              <a:ext uri="{FF2B5EF4-FFF2-40B4-BE49-F238E27FC236}">
                <a16:creationId xmlns:a16="http://schemas.microsoft.com/office/drawing/2014/main" id="{AA3D02FA-8E2B-4CDC-93E1-0718E641B1FB}"/>
              </a:ext>
            </a:extLst>
          </p:cNvPr>
          <p:cNvSpPr txBox="1"/>
          <p:nvPr/>
        </p:nvSpPr>
        <p:spPr>
          <a:xfrm>
            <a:off x="0" y="8832"/>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6C688C1-07C8-4547-8BF3-907F368467AA}"/>
              </a:ext>
            </a:extLst>
          </p:cNvPr>
          <p:cNvSpPr txBox="1"/>
          <p:nvPr/>
        </p:nvSpPr>
        <p:spPr>
          <a:xfrm>
            <a:off x="84606" y="549381"/>
            <a:ext cx="6094520" cy="369332"/>
          </a:xfrm>
          <a:prstGeom prst="rect">
            <a:avLst/>
          </a:prstGeom>
          <a:noFill/>
        </p:spPr>
        <p:txBody>
          <a:bodyPr wrap="square">
            <a:spAutoFit/>
          </a:bodyPr>
          <a:lstStyle/>
          <a:p>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16) Gelecek 10 günün tahmin değerlerinin görselleştirilmesi</a:t>
            </a:r>
            <a:endParaRPr lang="tr-TR" dirty="0"/>
          </a:p>
        </p:txBody>
      </p:sp>
      <p:sp>
        <p:nvSpPr>
          <p:cNvPr id="21" name="TextBox 20">
            <a:extLst>
              <a:ext uri="{FF2B5EF4-FFF2-40B4-BE49-F238E27FC236}">
                <a16:creationId xmlns:a16="http://schemas.microsoft.com/office/drawing/2014/main" id="{7CC55E7F-BBFD-44EB-8216-CFB52F600E73}"/>
              </a:ext>
            </a:extLst>
          </p:cNvPr>
          <p:cNvSpPr txBox="1"/>
          <p:nvPr/>
        </p:nvSpPr>
        <p:spPr>
          <a:xfrm>
            <a:off x="6127116" y="501852"/>
            <a:ext cx="4193538" cy="374077"/>
          </a:xfrm>
          <a:prstGeom prst="rect">
            <a:avLst/>
          </a:prstGeom>
          <a:noFill/>
        </p:spPr>
        <p:txBody>
          <a:bodyPr wrap="square">
            <a:spAutoFit/>
          </a:bodyPr>
          <a:lstStyle/>
          <a:p>
            <a:pPr>
              <a:lnSpc>
                <a:spcPct val="107000"/>
              </a:lnSpc>
              <a:spcAft>
                <a:spcPts val="150"/>
              </a:spcAft>
            </a:pPr>
            <a:r>
              <a:rPr lang="tr-TR" b="1" dirty="0">
                <a:latin typeface="Times New Roman" panose="02020603050405020304" pitchFamily="18" charset="0"/>
                <a:ea typeface="Times New Roman" panose="02020603050405020304" pitchFamily="18" charset="0"/>
                <a:cs typeface="Times New Roman" panose="02020603050405020304" pitchFamily="18" charset="0"/>
              </a:rPr>
              <a:t>17</a:t>
            </a: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 Çıktı</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2" name="TextBox 21">
            <a:extLst>
              <a:ext uri="{FF2B5EF4-FFF2-40B4-BE49-F238E27FC236}">
                <a16:creationId xmlns:a16="http://schemas.microsoft.com/office/drawing/2014/main" id="{875EDE13-1558-4EC8-AA9A-F3FEB725AF4C}"/>
              </a:ext>
            </a:extLst>
          </p:cNvPr>
          <p:cNvSpPr txBox="1"/>
          <p:nvPr/>
        </p:nvSpPr>
        <p:spPr>
          <a:xfrm>
            <a:off x="0" y="3329844"/>
            <a:ext cx="6299481" cy="369332"/>
          </a:xfrm>
          <a:prstGeom prst="rect">
            <a:avLst/>
          </a:prstGeom>
          <a:noFill/>
        </p:spPr>
        <p:txBody>
          <a:bodyPr wrap="square">
            <a:spAutoFit/>
          </a:bodyPr>
          <a:lstStyle/>
          <a:p>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18) Gelecek 10 günün tahmin değerlerinin detaylı gösterilmesi</a:t>
            </a:r>
            <a:endParaRPr lang="tr-TR" dirty="0"/>
          </a:p>
        </p:txBody>
      </p:sp>
    </p:spTree>
    <p:extLst>
      <p:ext uri="{BB962C8B-B14F-4D97-AF65-F5344CB8AC3E}">
        <p14:creationId xmlns:p14="http://schemas.microsoft.com/office/powerpoint/2010/main" val="448827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 30903">
            <a:extLst>
              <a:ext uri="{FF2B5EF4-FFF2-40B4-BE49-F238E27FC236}">
                <a16:creationId xmlns:a16="http://schemas.microsoft.com/office/drawing/2014/main" id="{13C75050-8025-446B-B9F4-9837BBC7EE81}"/>
              </a:ext>
            </a:extLst>
          </p:cNvPr>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pic>
        <p:nvPicPr>
          <p:cNvPr id="8" name="Resim 8">
            <a:extLst>
              <a:ext uri="{FF2B5EF4-FFF2-40B4-BE49-F238E27FC236}">
                <a16:creationId xmlns:a16="http://schemas.microsoft.com/office/drawing/2014/main" id="{B674F235-A837-4D0E-A709-A046DD045C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 y="6002020"/>
            <a:ext cx="8223883" cy="855980"/>
          </a:xfrm>
          <a:prstGeom prst="rect">
            <a:avLst/>
          </a:prstGeom>
        </p:spPr>
      </p:pic>
      <p:sp>
        <p:nvSpPr>
          <p:cNvPr id="9" name="Metin kutusu 9">
            <a:extLst>
              <a:ext uri="{FF2B5EF4-FFF2-40B4-BE49-F238E27FC236}">
                <a16:creationId xmlns:a16="http://schemas.microsoft.com/office/drawing/2014/main" id="{43A573C9-642B-474B-9B1B-5789F569B159}"/>
              </a:ext>
            </a:extLst>
          </p:cNvPr>
          <p:cNvSpPr txBox="1"/>
          <p:nvPr/>
        </p:nvSpPr>
        <p:spPr>
          <a:xfrm>
            <a:off x="5607626" y="6028113"/>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18</a:t>
            </a:r>
          </a:p>
        </p:txBody>
      </p:sp>
      <p:sp>
        <p:nvSpPr>
          <p:cNvPr id="12" name="Shape 30905">
            <a:extLst>
              <a:ext uri="{FF2B5EF4-FFF2-40B4-BE49-F238E27FC236}">
                <a16:creationId xmlns:a16="http://schemas.microsoft.com/office/drawing/2014/main" id="{82783CFD-E3C6-4286-A379-1FD687E2F5B7}"/>
              </a:ext>
            </a:extLst>
          </p:cNvPr>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dirty="0"/>
          </a:p>
        </p:txBody>
      </p:sp>
      <p:pic>
        <p:nvPicPr>
          <p:cNvPr id="13" name="Resim 7">
            <a:extLst>
              <a:ext uri="{FF2B5EF4-FFF2-40B4-BE49-F238E27FC236}">
                <a16:creationId xmlns:a16="http://schemas.microsoft.com/office/drawing/2014/main" id="{4D3946B7-7956-4D37-B2E0-3FA1346EB131}"/>
              </a:ext>
            </a:extLst>
          </p:cNvPr>
          <p:cNvPicPr>
            <a:picLocks noChangeAspect="1"/>
          </p:cNvPicPr>
          <p:nvPr/>
        </p:nvPicPr>
        <p:blipFill>
          <a:blip r:embed="rId3"/>
          <a:stretch>
            <a:fillRect/>
          </a:stretch>
        </p:blipFill>
        <p:spPr>
          <a:xfrm>
            <a:off x="8223885" y="6390063"/>
            <a:ext cx="3968116" cy="459105"/>
          </a:xfrm>
          <a:prstGeom prst="rect">
            <a:avLst/>
          </a:prstGeom>
        </p:spPr>
      </p:pic>
      <p:pic>
        <p:nvPicPr>
          <p:cNvPr id="10" name="Picture 9">
            <a:extLst>
              <a:ext uri="{FF2B5EF4-FFF2-40B4-BE49-F238E27FC236}">
                <a16:creationId xmlns:a16="http://schemas.microsoft.com/office/drawing/2014/main" id="{72544F48-9B0E-4910-81A2-DD975AF67D20}"/>
              </a:ext>
            </a:extLst>
          </p:cNvPr>
          <p:cNvPicPr/>
          <p:nvPr/>
        </p:nvPicPr>
        <p:blipFill>
          <a:blip r:embed="rId4">
            <a:extLst>
              <a:ext uri="{28A0092B-C50C-407E-A947-70E740481C1C}">
                <a14:useLocalDpi xmlns:a14="http://schemas.microsoft.com/office/drawing/2010/main" val="0"/>
              </a:ext>
            </a:extLst>
          </a:blip>
          <a:stretch>
            <a:fillRect/>
          </a:stretch>
        </p:blipFill>
        <p:spPr>
          <a:xfrm>
            <a:off x="27246" y="1071595"/>
            <a:ext cx="5580380" cy="4606925"/>
          </a:xfrm>
          <a:prstGeom prst="rect">
            <a:avLst/>
          </a:prstGeom>
        </p:spPr>
      </p:pic>
      <p:pic>
        <p:nvPicPr>
          <p:cNvPr id="11" name="Picture 10">
            <a:extLst>
              <a:ext uri="{FF2B5EF4-FFF2-40B4-BE49-F238E27FC236}">
                <a16:creationId xmlns:a16="http://schemas.microsoft.com/office/drawing/2014/main" id="{FDB3D89D-DA84-4E4C-88A9-83EE2E8EEC36}"/>
              </a:ext>
            </a:extLst>
          </p:cNvPr>
          <p:cNvPicPr/>
          <p:nvPr/>
        </p:nvPicPr>
        <p:blipFill>
          <a:blip r:embed="rId5">
            <a:extLst>
              <a:ext uri="{28A0092B-C50C-407E-A947-70E740481C1C}">
                <a14:useLocalDpi xmlns:a14="http://schemas.microsoft.com/office/drawing/2010/main" val="0"/>
              </a:ext>
            </a:extLst>
          </a:blip>
          <a:stretch>
            <a:fillRect/>
          </a:stretch>
        </p:blipFill>
        <p:spPr>
          <a:xfrm>
            <a:off x="6096000" y="3127862"/>
            <a:ext cx="5580380" cy="2823494"/>
          </a:xfrm>
          <a:prstGeom prst="rect">
            <a:avLst/>
          </a:prstGeom>
        </p:spPr>
      </p:pic>
      <p:sp>
        <p:nvSpPr>
          <p:cNvPr id="14" name="Metin kutusu 6">
            <a:extLst>
              <a:ext uri="{FF2B5EF4-FFF2-40B4-BE49-F238E27FC236}">
                <a16:creationId xmlns:a16="http://schemas.microsoft.com/office/drawing/2014/main" id="{66465789-C9B0-403C-8380-6D48DF7CF140}"/>
              </a:ext>
            </a:extLst>
          </p:cNvPr>
          <p:cNvSpPr txBox="1"/>
          <p:nvPr/>
        </p:nvSpPr>
        <p:spPr>
          <a:xfrm>
            <a:off x="0" y="0"/>
            <a:ext cx="12192000" cy="553998"/>
          </a:xfrm>
          <a:prstGeom prst="rect">
            <a:avLst/>
          </a:prstGeom>
          <a:solidFill>
            <a:srgbClr val="2463F7"/>
          </a:solidFill>
        </p:spPr>
        <p:txBody>
          <a:bodyPr wrap="square" lIns="91440" tIns="45720" rIns="91440" bIns="45720" rtlCol="0" anchor="t">
            <a:spAutoFit/>
          </a:bodyPr>
          <a:lstStyle/>
          <a:p>
            <a:pPr algn="ctr"/>
            <a:r>
              <a:rPr lang="tr-TR" sz="3000" dirty="0">
                <a:solidFill>
                  <a:schemeClr val="bg1"/>
                </a:solidFill>
                <a:latin typeface="Times New Roman"/>
                <a:cs typeface="Times New Roman"/>
              </a:rPr>
              <a:t>LSTM Model Aşamaları</a:t>
            </a:r>
            <a:endParaRPr lang="tr-TR" sz="3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4642D60B-5204-41D5-B32D-A67917E143D7}"/>
              </a:ext>
            </a:extLst>
          </p:cNvPr>
          <p:cNvSpPr txBox="1"/>
          <p:nvPr/>
        </p:nvSpPr>
        <p:spPr>
          <a:xfrm>
            <a:off x="154577" y="667256"/>
            <a:ext cx="4466191" cy="374077"/>
          </a:xfrm>
          <a:prstGeom prst="rect">
            <a:avLst/>
          </a:prstGeom>
          <a:noFill/>
        </p:spPr>
        <p:txBody>
          <a:bodyPr wrap="square">
            <a:spAutoFit/>
          </a:bodyPr>
          <a:lstStyle/>
          <a:p>
            <a:pPr lvl="0">
              <a:lnSpc>
                <a:spcPct val="107000"/>
              </a:lnSpc>
              <a:spcAft>
                <a:spcPts val="150"/>
              </a:spcAft>
            </a:pPr>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19) Gelecek 1 yılı (365 günü) tahmin Etme</a:t>
            </a:r>
            <a:endParaRPr lang="tr-TR"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Box 15">
            <a:extLst>
              <a:ext uri="{FF2B5EF4-FFF2-40B4-BE49-F238E27FC236}">
                <a16:creationId xmlns:a16="http://schemas.microsoft.com/office/drawing/2014/main" id="{2E38CF69-EECF-470A-80C0-651C04672654}"/>
              </a:ext>
            </a:extLst>
          </p:cNvPr>
          <p:cNvSpPr txBox="1"/>
          <p:nvPr/>
        </p:nvSpPr>
        <p:spPr>
          <a:xfrm>
            <a:off x="6244265" y="672001"/>
            <a:ext cx="2653937" cy="369332"/>
          </a:xfrm>
          <a:prstGeom prst="rect">
            <a:avLst/>
          </a:prstGeom>
          <a:noFill/>
        </p:spPr>
        <p:txBody>
          <a:bodyPr wrap="square">
            <a:spAutoFit/>
          </a:bodyPr>
          <a:lstStyle/>
          <a:p>
            <a:r>
              <a:rPr lang="tr-TR" sz="1800" b="1" dirty="0">
                <a:effectLst/>
                <a:latin typeface="Times New Roman" panose="02020603050405020304" pitchFamily="18" charset="0"/>
                <a:ea typeface="Times New Roman" panose="02020603050405020304" pitchFamily="18" charset="0"/>
                <a:cs typeface="Times New Roman" panose="02020603050405020304" pitchFamily="18" charset="0"/>
              </a:rPr>
              <a:t>20) Görselleştirilmesi</a:t>
            </a:r>
            <a:endParaRPr lang="tr-TR" dirty="0"/>
          </a:p>
        </p:txBody>
      </p:sp>
      <p:pic>
        <p:nvPicPr>
          <p:cNvPr id="5" name="Picture 4">
            <a:extLst>
              <a:ext uri="{FF2B5EF4-FFF2-40B4-BE49-F238E27FC236}">
                <a16:creationId xmlns:a16="http://schemas.microsoft.com/office/drawing/2014/main" id="{1254F5CF-037D-4F4D-BEA0-1E3103E96C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51994" y="1018789"/>
            <a:ext cx="6988146" cy="2176998"/>
          </a:xfrm>
          <a:prstGeom prst="rect">
            <a:avLst/>
          </a:prstGeom>
        </p:spPr>
      </p:pic>
    </p:spTree>
    <p:extLst>
      <p:ext uri="{BB962C8B-B14F-4D97-AF65-F5344CB8AC3E}">
        <p14:creationId xmlns:p14="http://schemas.microsoft.com/office/powerpoint/2010/main" val="2797602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2192000" cy="645160"/>
          </a:xfrm>
          <a:prstGeom prst="rect">
            <a:avLst/>
          </a:prstGeom>
          <a:solidFill>
            <a:srgbClr val="2463F7"/>
          </a:solidFill>
        </p:spPr>
        <p:txBody>
          <a:bodyPr wrap="square" lIns="91440" tIns="45720" rIns="91440" bIns="45720" rtlCol="0" anchor="t">
            <a:spAutoFit/>
          </a:bodyPr>
          <a:lstStyle/>
          <a:p>
            <a:pPr algn="ctr"/>
            <a:r>
              <a:rPr lang="tr-TR" sz="3600" dirty="0">
                <a:solidFill>
                  <a:schemeClr val="bg1"/>
                </a:solidFill>
                <a:latin typeface="Times New Roman"/>
                <a:cs typeface="Times New Roman"/>
                <a:sym typeface="+mn-ea"/>
              </a:rPr>
              <a:t>Web Entegrasyonu</a:t>
            </a:r>
            <a:endParaRPr lang="tr-TR" sz="3600" dirty="0">
              <a:solidFill>
                <a:schemeClr val="bg1"/>
              </a:solidFill>
              <a:latin typeface="Times New Roman" panose="02020603050405020304" pitchFamily="18" charset="0"/>
              <a:cs typeface="Times New Roman" panose="02020603050405020304" pitchFamily="18" charset="0"/>
              <a:sym typeface="+mn-ea"/>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19</a:t>
            </a:r>
          </a:p>
        </p:txBody>
      </p:sp>
      <p:sp>
        <p:nvSpPr>
          <p:cNvPr id="13" name="Metin kutusu 12">
            <a:extLst>
              <a:ext uri="{FF2B5EF4-FFF2-40B4-BE49-F238E27FC236}">
                <a16:creationId xmlns:a16="http://schemas.microsoft.com/office/drawing/2014/main" id="{85EC24E6-17F6-6FB3-C150-E778076A71B6}"/>
              </a:ext>
            </a:extLst>
          </p:cNvPr>
          <p:cNvSpPr txBox="1"/>
          <p:nvPr/>
        </p:nvSpPr>
        <p:spPr>
          <a:xfrm>
            <a:off x="472729" y="4403902"/>
            <a:ext cx="11507491" cy="1323439"/>
          </a:xfrm>
          <a:prstGeom prst="rect">
            <a:avLst/>
          </a:prstGeom>
          <a:noFill/>
        </p:spPr>
        <p:txBody>
          <a:bodyPr wrap="square" rtlCol="0">
            <a:spAutoFit/>
          </a:bodyPr>
          <a:lstStyle/>
          <a:p>
            <a:r>
              <a:rPr lang="tr-TR" sz="2000" dirty="0">
                <a:latin typeface="Times New Roman" panose="02020603050405020304" pitchFamily="18" charset="0"/>
                <a:cs typeface="Times New Roman" panose="02020603050405020304" pitchFamily="18" charset="0"/>
              </a:rPr>
              <a:t>Proje çerçevesinde geliştirilen web uygulaması, Python ile oluşturulan LSTM modelini kullanarak İstanbul'un günlük su tüketim tahminlerini sunmaktadır. Kullanıcı dostu arayüz üzerinden tarih seçimi yaparak, kullanıcılar belirlenen gün için su tüketim tahminlerine erişebilirler. Bu entegrasyon, su yönetimi ve planlama süreçlerinde kullanılmak üzere değerli veri sağlar.</a:t>
            </a:r>
            <a:endParaRPr lang="tr-TR" sz="1900" dirty="0">
              <a:latin typeface="Times New Roman" panose="02020603050405020304" pitchFamily="18" charset="0"/>
              <a:cs typeface="Times New Roman" panose="02020603050405020304" pitchFamily="18" charset="0"/>
            </a:endParaRPr>
          </a:p>
        </p:txBody>
      </p:sp>
      <p:pic>
        <p:nvPicPr>
          <p:cNvPr id="3" name="Resim 2">
            <a:extLst>
              <a:ext uri="{FF2B5EF4-FFF2-40B4-BE49-F238E27FC236}">
                <a16:creationId xmlns:a16="http://schemas.microsoft.com/office/drawing/2014/main" id="{4A2516E3-FEAB-1799-2FEA-916636608E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729" y="1048007"/>
            <a:ext cx="4895337" cy="3081216"/>
          </a:xfrm>
          <a:prstGeom prst="rect">
            <a:avLst/>
          </a:prstGeom>
        </p:spPr>
      </p:pic>
      <p:pic>
        <p:nvPicPr>
          <p:cNvPr id="14" name="Resim 13">
            <a:extLst>
              <a:ext uri="{FF2B5EF4-FFF2-40B4-BE49-F238E27FC236}">
                <a16:creationId xmlns:a16="http://schemas.microsoft.com/office/drawing/2014/main" id="{41E8B287-4103-3609-E198-1E8E700ED6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854" y="1048007"/>
            <a:ext cx="6246417" cy="308121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Araştırmanın Amacı</a:t>
            </a: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2</a:t>
            </a:r>
          </a:p>
        </p:txBody>
      </p:sp>
      <p:sp>
        <p:nvSpPr>
          <p:cNvPr id="100" name="Text Box 99"/>
          <p:cNvSpPr txBox="1"/>
          <p:nvPr/>
        </p:nvSpPr>
        <p:spPr>
          <a:xfrm>
            <a:off x="288290" y="2406015"/>
            <a:ext cx="11903710" cy="891540"/>
          </a:xfrm>
          <a:prstGeom prst="rect">
            <a:avLst/>
          </a:prstGeom>
          <a:noFill/>
          <a:ln w="9525">
            <a:noFill/>
          </a:ln>
        </p:spPr>
        <p:txBody>
          <a:bodyPr wrap="square">
            <a:spAutoFit/>
          </a:bodyPr>
          <a:lstStyle/>
          <a:p>
            <a:pPr indent="0"/>
            <a:endParaRPr lang="tr-TR" altLang="en-US" sz="2400">
              <a:latin typeface="Times New Roman" panose="02020603050405020304" pitchFamily="18" charset="0"/>
              <a:cs typeface="Times New Roman" panose="02020603050405020304" pitchFamily="18" charset="0"/>
            </a:endParaRPr>
          </a:p>
          <a:p>
            <a:pPr indent="0"/>
            <a:endParaRPr lang="tr-TR" altLang="en-US" sz="2800">
              <a:latin typeface="Times New Roman" panose="02020603050405020304" pitchFamily="18" charset="0"/>
              <a:cs typeface="Times New Roman" panose="02020603050405020304" pitchFamily="18" charset="0"/>
            </a:endParaRPr>
          </a:p>
        </p:txBody>
      </p:sp>
      <p:sp>
        <p:nvSpPr>
          <p:cNvPr id="12" name="Text Box 11"/>
          <p:cNvSpPr txBox="1"/>
          <p:nvPr/>
        </p:nvSpPr>
        <p:spPr>
          <a:xfrm>
            <a:off x="454660" y="1814195"/>
            <a:ext cx="9902190" cy="1569660"/>
          </a:xfrm>
          <a:prstGeom prst="rect">
            <a:avLst/>
          </a:prstGeom>
          <a:noFill/>
          <a:ln w="9525">
            <a:noFill/>
          </a:ln>
        </p:spPr>
        <p:txBody>
          <a:bodyPr wrap="square" lIns="91440" tIns="45720" rIns="91440" bIns="45720" anchor="t">
            <a:spAutoFit/>
          </a:bodyPr>
          <a:lstStyle/>
          <a:p>
            <a:r>
              <a:rPr lang="tr-TR" altLang="en-US" sz="3200" dirty="0">
                <a:solidFill>
                  <a:srgbClr val="002060"/>
                </a:solidFill>
                <a:latin typeface="Times New Roman"/>
                <a:cs typeface="Times New Roman"/>
              </a:rPr>
              <a:t>Projenin Amacı:</a:t>
            </a:r>
            <a:r>
              <a:rPr lang="tr-TR" altLang="en-US" sz="3200" dirty="0">
                <a:solidFill>
                  <a:srgbClr val="FF0000"/>
                </a:solidFill>
                <a:latin typeface="Times New Roman"/>
                <a:cs typeface="Times New Roman"/>
              </a:rPr>
              <a:t> </a:t>
            </a:r>
            <a:r>
              <a:rPr lang="tr-TR" altLang="en-US" sz="3200" dirty="0">
                <a:solidFill>
                  <a:srgbClr val="002060"/>
                </a:solidFill>
                <a:latin typeface="Times New Roman"/>
                <a:cs typeface="Times New Roman"/>
              </a:rPr>
              <a:t>M</a:t>
            </a:r>
            <a:r>
              <a:rPr lang="tr-TR" sz="3200" dirty="0">
                <a:solidFill>
                  <a:srgbClr val="002060"/>
                </a:solidFill>
              </a:rPr>
              <a:t>akine Öğrenmesi ve Modelleri ile Su Talebi Tahminlerini geliştirip Su Kaynaklarının Etkin Yönetimini Sağlamak</a:t>
            </a:r>
            <a:r>
              <a:rPr lang="tr-TR" altLang="en-US" sz="3200" dirty="0">
                <a:solidFill>
                  <a:srgbClr val="002060"/>
                </a:solidFill>
                <a:latin typeface="Times New Roman"/>
                <a:cs typeface="Times New Roman"/>
              </a:rPr>
              <a:t>.</a:t>
            </a:r>
            <a:endParaRPr lang="tr-TR" altLang="en-US" sz="2800" dirty="0">
              <a:solidFill>
                <a:srgbClr val="002060"/>
              </a:solidFill>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2192000" cy="645160"/>
          </a:xfrm>
          <a:prstGeom prst="rect">
            <a:avLst/>
          </a:prstGeom>
          <a:solidFill>
            <a:srgbClr val="2463F7"/>
          </a:solidFill>
        </p:spPr>
        <p:txBody>
          <a:bodyPr wrap="square" lIns="91440" tIns="45720" rIns="91440" bIns="45720" rtlCol="0" anchor="t">
            <a:spAutoFit/>
          </a:bodyPr>
          <a:lstStyle/>
          <a:p>
            <a:pPr algn="ctr"/>
            <a:r>
              <a:rPr lang="tr-TR" sz="3600" b="1" dirty="0">
                <a:solidFill>
                  <a:schemeClr val="bg1"/>
                </a:solidFill>
                <a:latin typeface="Times New Roman"/>
                <a:cs typeface="Times New Roman"/>
              </a:rPr>
              <a:t>AKIŞ ŞEMASI</a:t>
            </a:r>
            <a:endParaRPr lang="tr-TR" sz="3600" b="1" dirty="0">
              <a:solidFill>
                <a:schemeClr val="bg1"/>
              </a:solidFill>
              <a:latin typeface="Times New Roman" panose="02020603050405020304" pitchFamily="18" charset="0"/>
              <a:cs typeface="Times New Roman" panose="02020603050405020304" pitchFamily="18" charset="0"/>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20</a:t>
            </a:r>
          </a:p>
        </p:txBody>
      </p:sp>
      <p:sp>
        <p:nvSpPr>
          <p:cNvPr id="3" name="Metin kutusu 2">
            <a:extLst>
              <a:ext uri="{FF2B5EF4-FFF2-40B4-BE49-F238E27FC236}">
                <a16:creationId xmlns:a16="http://schemas.microsoft.com/office/drawing/2014/main" id="{07E471C4-E971-FFBF-1420-9B616EF6DA47}"/>
              </a:ext>
            </a:extLst>
          </p:cNvPr>
          <p:cNvSpPr txBox="1"/>
          <p:nvPr/>
        </p:nvSpPr>
        <p:spPr>
          <a:xfrm>
            <a:off x="687916" y="137583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tr-TR" dirty="0">
              <a:cs typeface="Calibri"/>
            </a:endParaRPr>
          </a:p>
        </p:txBody>
      </p:sp>
      <p:sp>
        <p:nvSpPr>
          <p:cNvPr id="12" name="Metin kutusu 11">
            <a:extLst>
              <a:ext uri="{FF2B5EF4-FFF2-40B4-BE49-F238E27FC236}">
                <a16:creationId xmlns:a16="http://schemas.microsoft.com/office/drawing/2014/main" id="{ED84E2C1-DA60-45BD-CA86-64E12BD13693}"/>
              </a:ext>
            </a:extLst>
          </p:cNvPr>
          <p:cNvSpPr txBox="1"/>
          <p:nvPr/>
        </p:nvSpPr>
        <p:spPr>
          <a:xfrm>
            <a:off x="8759399" y="2782669"/>
            <a:ext cx="3280201" cy="646331"/>
          </a:xfrm>
          <a:prstGeom prst="rect">
            <a:avLst/>
          </a:prstGeom>
          <a:noFill/>
        </p:spPr>
        <p:txBody>
          <a:bodyPr wrap="square" rtlCol="0">
            <a:spAutoFit/>
          </a:bodyPr>
          <a:lstStyle/>
          <a:p>
            <a:r>
              <a:rPr lang="tr-TR" dirty="0">
                <a:latin typeface="Times New Roman" panose="02020603050405020304" pitchFamily="18" charset="0"/>
                <a:cs typeface="Times New Roman" panose="02020603050405020304" pitchFamily="18" charset="0"/>
              </a:rPr>
              <a:t>Projeye ait akış şeması yandaki gibidir.</a:t>
            </a:r>
          </a:p>
        </p:txBody>
      </p:sp>
      <p:sp>
        <p:nvSpPr>
          <p:cNvPr id="13" name="Akış Çizelgesi: Delikli Teyp 12">
            <a:extLst>
              <a:ext uri="{FF2B5EF4-FFF2-40B4-BE49-F238E27FC236}">
                <a16:creationId xmlns:a16="http://schemas.microsoft.com/office/drawing/2014/main" id="{B948F398-C0DB-702C-4134-AA099915FF16}"/>
              </a:ext>
            </a:extLst>
          </p:cNvPr>
          <p:cNvSpPr/>
          <p:nvPr/>
        </p:nvSpPr>
        <p:spPr>
          <a:xfrm>
            <a:off x="8490488" y="2194822"/>
            <a:ext cx="3549112" cy="1627322"/>
          </a:xfrm>
          <a:prstGeom prst="flowChartPunchedTape">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4" name="Resim 3">
            <a:extLst>
              <a:ext uri="{FF2B5EF4-FFF2-40B4-BE49-F238E27FC236}">
                <a16:creationId xmlns:a16="http://schemas.microsoft.com/office/drawing/2014/main" id="{9DA05263-E828-1809-E800-0988A84B4A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2432" y="726650"/>
            <a:ext cx="6495154" cy="527537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2192000" cy="645160"/>
          </a:xfrm>
          <a:prstGeom prst="rect">
            <a:avLst/>
          </a:prstGeom>
          <a:solidFill>
            <a:srgbClr val="2463F7"/>
          </a:solidFill>
        </p:spPr>
        <p:txBody>
          <a:bodyPr wrap="square" rtlCol="0" anchor="t">
            <a:spAutoFit/>
          </a:bodyPr>
          <a:lstStyle/>
          <a:p>
            <a:pPr algn="ctr"/>
            <a:endParaRPr lang="tr-TR" sz="3600" dirty="0">
              <a:solidFill>
                <a:schemeClr val="bg1"/>
              </a:solidFill>
              <a:latin typeface="Times New Roman" panose="02020603050405020304" pitchFamily="18" charset="0"/>
              <a:cs typeface="Times New Roman" panose="02020603050405020304" pitchFamily="18" charset="0"/>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21</a:t>
            </a:r>
          </a:p>
        </p:txBody>
      </p:sp>
      <p:graphicFrame>
        <p:nvGraphicFramePr>
          <p:cNvPr id="3" name="Diyagram 2"/>
          <p:cNvGraphicFramePr/>
          <p:nvPr>
            <p:extLst>
              <p:ext uri="{D42A27DB-BD31-4B8C-83A1-F6EECF244321}">
                <p14:modId xmlns:p14="http://schemas.microsoft.com/office/powerpoint/2010/main" val="3870535924"/>
              </p:ext>
            </p:extLst>
          </p:nvPr>
        </p:nvGraphicFramePr>
        <p:xfrm>
          <a:off x="-2859" y="708380"/>
          <a:ext cx="3924300" cy="4616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 Box 1"/>
          <p:cNvSpPr txBox="1"/>
          <p:nvPr/>
        </p:nvSpPr>
        <p:spPr>
          <a:xfrm>
            <a:off x="222136" y="1506817"/>
            <a:ext cx="11969864" cy="5632311"/>
          </a:xfrm>
          <a:prstGeom prst="rect">
            <a:avLst/>
          </a:prstGeom>
          <a:noFill/>
          <a:ln w="9525">
            <a:noFill/>
          </a:ln>
        </p:spPr>
        <p:txBody>
          <a:bodyPr wrap="square" lIns="91440" tIns="45720" rIns="91440" bIns="45720" anchor="t">
            <a:spAutoFit/>
          </a:bodyPr>
          <a:lstStyle/>
          <a:p>
            <a:r>
              <a:rPr lang="tr-TR" dirty="0">
                <a:latin typeface="Times New Roman" panose="02020603050405020304" pitchFamily="18" charset="0"/>
                <a:ea typeface="+mn-lt"/>
                <a:cs typeface="Times New Roman" panose="02020603050405020304" pitchFamily="18" charset="0"/>
              </a:rPr>
              <a:t>Tercih Yazılım. (2024, Haziran 7). Veri Tabanı. Tercih Yazılım: https://www.tercihyazilim.com/blog/veri-tabani- adresinden alındı</a:t>
            </a:r>
          </a:p>
          <a:p>
            <a:endParaRPr lang="tr-TR" dirty="0">
              <a:latin typeface="Times New Roman" panose="02020603050405020304" pitchFamily="18" charset="0"/>
              <a:ea typeface="+mn-lt"/>
              <a:cs typeface="Times New Roman" panose="02020603050405020304" pitchFamily="18" charset="0"/>
            </a:endParaRPr>
          </a:p>
          <a:p>
            <a:r>
              <a:rPr lang="tr-TR" dirty="0">
                <a:latin typeface="Times New Roman" panose="02020603050405020304" pitchFamily="18" charset="0"/>
                <a:ea typeface="+mn-lt"/>
                <a:cs typeface="Times New Roman" panose="02020603050405020304" pitchFamily="18" charset="0"/>
              </a:rPr>
              <a:t>Wikipedia. (2024, Haziran 7). Makine Öğrenmesi. Wikipedia: https://tr.wikipedia.org/wiki/Makine_%C3%B6%C4%9Frenimi adresinden alındı</a:t>
            </a:r>
          </a:p>
          <a:p>
            <a:endParaRPr lang="tr-TR" dirty="0">
              <a:latin typeface="Times New Roman" panose="02020603050405020304" pitchFamily="18" charset="0"/>
              <a:ea typeface="+mn-lt"/>
              <a:cs typeface="Times New Roman" panose="02020603050405020304" pitchFamily="18" charset="0"/>
            </a:endParaRPr>
          </a:p>
          <a:p>
            <a:r>
              <a:rPr lang="en-US" dirty="0">
                <a:latin typeface="Times New Roman" panose="02020603050405020304" pitchFamily="18" charset="0"/>
                <a:ea typeface="+mn-lt"/>
                <a:cs typeface="Times New Roman" panose="02020603050405020304" pitchFamily="18" charset="0"/>
              </a:rPr>
              <a:t>Nasser, A. A., Rashad, M. Z., &amp; Hussein, S. E. (2021, </a:t>
            </a:r>
            <a:r>
              <a:rPr lang="en-US" dirty="0" err="1">
                <a:latin typeface="Times New Roman" panose="02020603050405020304" pitchFamily="18" charset="0"/>
                <a:ea typeface="+mn-lt"/>
                <a:cs typeface="Times New Roman" panose="02020603050405020304" pitchFamily="18" charset="0"/>
              </a:rPr>
              <a:t>Agust</a:t>
            </a:r>
            <a:r>
              <a:rPr lang="en-US" dirty="0">
                <a:latin typeface="Times New Roman" panose="02020603050405020304" pitchFamily="18" charset="0"/>
                <a:ea typeface="+mn-lt"/>
                <a:cs typeface="Times New Roman" panose="02020603050405020304" pitchFamily="18" charset="0"/>
              </a:rPr>
              <a:t> 21). A Two-Layer Water Demand Prediction System in Urban Areas Based on Micro-Services. IEEE</a:t>
            </a:r>
            <a:endParaRPr lang="tr-TR" dirty="0">
              <a:latin typeface="Times New Roman" panose="02020603050405020304" pitchFamily="18" charset="0"/>
              <a:ea typeface="+mn-lt"/>
              <a:cs typeface="Times New Roman" panose="02020603050405020304" pitchFamily="18" charset="0"/>
            </a:endParaRPr>
          </a:p>
          <a:p>
            <a:endParaRPr lang="tr-TR" dirty="0">
              <a:latin typeface="Times New Roman" panose="02020603050405020304" pitchFamily="18" charset="0"/>
              <a:ea typeface="+mn-lt"/>
              <a:cs typeface="Times New Roman" panose="02020603050405020304" pitchFamily="18" charset="0"/>
            </a:endParaRPr>
          </a:p>
          <a:p>
            <a:r>
              <a:rPr lang="tr-TR" sz="1800" dirty="0">
                <a:effectLst/>
                <a:latin typeface="Times New Roman" panose="02020603050405020304" pitchFamily="18" charset="0"/>
                <a:ea typeface="Calibri" panose="020F0502020204030204" pitchFamily="34" charset="0"/>
                <a:cs typeface="Times New Roman" panose="02020603050405020304" pitchFamily="18" charset="0"/>
              </a:rPr>
              <a:t>İstanbul Büyükşehir Belediyesi. (2023, Kasım 1). </a:t>
            </a:r>
            <a:r>
              <a:rPr lang="tr-TR" sz="1800" i="1" dirty="0">
                <a:effectLst/>
                <a:latin typeface="Times New Roman" panose="02020603050405020304" pitchFamily="18" charset="0"/>
                <a:ea typeface="Calibri" panose="020F0502020204030204" pitchFamily="34" charset="0"/>
                <a:cs typeface="Times New Roman" panose="02020603050405020304" pitchFamily="18" charset="0"/>
              </a:rPr>
              <a:t>İstanbul Yıllık Su Tüketimi Verileri</a:t>
            </a:r>
            <a:r>
              <a:rPr lang="tr-TR" sz="1800" dirty="0">
                <a:effectLst/>
                <a:latin typeface="Times New Roman" panose="02020603050405020304" pitchFamily="18" charset="0"/>
                <a:ea typeface="Calibri" panose="020F0502020204030204" pitchFamily="34" charset="0"/>
                <a:cs typeface="Times New Roman" panose="02020603050405020304" pitchFamily="18" charset="0"/>
              </a:rPr>
              <a:t>. İstanbul Büyükşehir Belediyesi: https://data.ibb.gov.tr/dataset/istanbul-yillik-su-tuketimi-verileri adresinden alındı</a:t>
            </a:r>
            <a:endParaRPr lang="tr-TR" dirty="0">
              <a:latin typeface="Times New Roman" panose="02020603050405020304" pitchFamily="18" charset="0"/>
              <a:ea typeface="+mn-lt"/>
              <a:cs typeface="Times New Roman" panose="02020603050405020304" pitchFamily="18" charset="0"/>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a:p>
            <a:endParaRPr lang="tr-TR" dirty="0">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0" y="0"/>
            <a:ext cx="12192000" cy="645160"/>
          </a:xfrm>
          <a:prstGeom prst="rect">
            <a:avLst/>
          </a:prstGeom>
          <a:solidFill>
            <a:srgbClr val="2463F7"/>
          </a:solidFill>
        </p:spPr>
        <p:txBody>
          <a:bodyPr wrap="square" rtlCol="0" anchor="t">
            <a:spAutoFit/>
          </a:bodyPr>
          <a:lstStyle/>
          <a:p>
            <a:pPr algn="ctr"/>
            <a:endParaRPr lang="tr-TR" sz="3600" dirty="0">
              <a:solidFill>
                <a:schemeClr val="bg1"/>
              </a:solidFill>
              <a:latin typeface="Times New Roman" panose="02020603050405020304" pitchFamily="18" charset="0"/>
              <a:cs typeface="Times New Roman" panose="02020603050405020304" pitchFamily="18" charset="0"/>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22</a:t>
            </a:r>
          </a:p>
        </p:txBody>
      </p:sp>
      <p:graphicFrame>
        <p:nvGraphicFramePr>
          <p:cNvPr id="3" name="Diyagram 2"/>
          <p:cNvGraphicFramePr/>
          <p:nvPr>
            <p:extLst>
              <p:ext uri="{D42A27DB-BD31-4B8C-83A1-F6EECF244321}">
                <p14:modId xmlns:p14="http://schemas.microsoft.com/office/powerpoint/2010/main" val="310865306"/>
              </p:ext>
            </p:extLst>
          </p:nvPr>
        </p:nvGraphicFramePr>
        <p:xfrm>
          <a:off x="3765550" y="1155842"/>
          <a:ext cx="4541542" cy="10914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Metin kutusu 11"/>
          <p:cNvSpPr txBox="1"/>
          <p:nvPr/>
        </p:nvSpPr>
        <p:spPr>
          <a:xfrm>
            <a:off x="-586448" y="2714431"/>
            <a:ext cx="10856383" cy="1754326"/>
          </a:xfrm>
          <a:prstGeom prst="rect">
            <a:avLst/>
          </a:prstGeom>
          <a:noFill/>
        </p:spPr>
        <p:txBody>
          <a:bodyPr wrap="square" lIns="91440" tIns="45720" rIns="91440" bIns="45720" rtlCol="0" anchor="t">
            <a:spAutoFit/>
          </a:bodyPr>
          <a:lstStyle/>
          <a:p>
            <a:pPr lvl="7" algn="ctr"/>
            <a:r>
              <a:rPr lang="tr-TR" sz="3600" dirty="0">
                <a:latin typeface="Times New Roman"/>
                <a:cs typeface="Times New Roman"/>
              </a:rPr>
              <a:t>AYŞE NUR KORKMAZ-200403599</a:t>
            </a:r>
            <a:endParaRPr lang="tr-TR" dirty="0">
              <a:latin typeface="Calibri"/>
              <a:cs typeface="Calibri"/>
            </a:endParaRPr>
          </a:p>
          <a:p>
            <a:pPr lvl="7" algn="ctr"/>
            <a:r>
              <a:rPr lang="tr-TR" sz="3600" dirty="0">
                <a:latin typeface="Times New Roman"/>
                <a:cs typeface="Times New Roman"/>
              </a:rPr>
              <a:t>ELİF SAKAL-200403623</a:t>
            </a:r>
          </a:p>
          <a:p>
            <a:pPr lvl="7" algn="ctr"/>
            <a:r>
              <a:rPr lang="tr-TR" sz="3600" dirty="0">
                <a:latin typeface="Times New Roman"/>
                <a:cs typeface="Times New Roman"/>
              </a:rPr>
              <a:t>DOĞUKAN SÜRÜCÜ-200403617</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p:nvPr/>
        </p:nvSpPr>
        <p:spPr>
          <a:xfrm>
            <a:off x="7383668" y="-215"/>
            <a:ext cx="4808855" cy="6858000"/>
          </a:xfrm>
          <a:custGeom>
            <a:avLst/>
            <a:gdLst/>
            <a:ahLst/>
            <a:cxnLst/>
            <a:rect l="l" t="t" r="r" b="b"/>
            <a:pathLst>
              <a:path w="4808855" h="6858000">
                <a:moveTo>
                  <a:pt x="4808326" y="0"/>
                </a:moveTo>
                <a:lnTo>
                  <a:pt x="2792208" y="0"/>
                </a:lnTo>
                <a:lnTo>
                  <a:pt x="450010" y="2342185"/>
                </a:lnTo>
                <a:lnTo>
                  <a:pt x="416676" y="2376554"/>
                </a:lnTo>
                <a:lnTo>
                  <a:pt x="384624" y="2411689"/>
                </a:lnTo>
                <a:lnTo>
                  <a:pt x="353854" y="2447560"/>
                </a:lnTo>
                <a:lnTo>
                  <a:pt x="324366" y="2484138"/>
                </a:lnTo>
                <a:lnTo>
                  <a:pt x="296160" y="2521392"/>
                </a:lnTo>
                <a:lnTo>
                  <a:pt x="269236" y="2559293"/>
                </a:lnTo>
                <a:lnTo>
                  <a:pt x="243595" y="2597810"/>
                </a:lnTo>
                <a:lnTo>
                  <a:pt x="219235" y="2636913"/>
                </a:lnTo>
                <a:lnTo>
                  <a:pt x="196158" y="2676572"/>
                </a:lnTo>
                <a:lnTo>
                  <a:pt x="174362" y="2716757"/>
                </a:lnTo>
                <a:lnTo>
                  <a:pt x="153849" y="2757438"/>
                </a:lnTo>
                <a:lnTo>
                  <a:pt x="134618" y="2798586"/>
                </a:lnTo>
                <a:lnTo>
                  <a:pt x="116669" y="2840169"/>
                </a:lnTo>
                <a:lnTo>
                  <a:pt x="100002" y="2882158"/>
                </a:lnTo>
                <a:lnTo>
                  <a:pt x="84617" y="2924522"/>
                </a:lnTo>
                <a:lnTo>
                  <a:pt x="70514" y="2967233"/>
                </a:lnTo>
                <a:lnTo>
                  <a:pt x="57693" y="3010259"/>
                </a:lnTo>
                <a:lnTo>
                  <a:pt x="46154" y="3053570"/>
                </a:lnTo>
                <a:lnTo>
                  <a:pt x="35898" y="3097137"/>
                </a:lnTo>
                <a:lnTo>
                  <a:pt x="26923" y="3140930"/>
                </a:lnTo>
                <a:lnTo>
                  <a:pt x="19231" y="3184918"/>
                </a:lnTo>
                <a:lnTo>
                  <a:pt x="12820" y="3229071"/>
                </a:lnTo>
                <a:lnTo>
                  <a:pt x="7692" y="3273359"/>
                </a:lnTo>
                <a:lnTo>
                  <a:pt x="3846" y="3317753"/>
                </a:lnTo>
                <a:lnTo>
                  <a:pt x="1282" y="3362222"/>
                </a:lnTo>
                <a:lnTo>
                  <a:pt x="0" y="3406736"/>
                </a:lnTo>
                <a:lnTo>
                  <a:pt x="0" y="3451265"/>
                </a:lnTo>
                <a:lnTo>
                  <a:pt x="1282" y="3495779"/>
                </a:lnTo>
                <a:lnTo>
                  <a:pt x="3846" y="3540248"/>
                </a:lnTo>
                <a:lnTo>
                  <a:pt x="7692" y="3584642"/>
                </a:lnTo>
                <a:lnTo>
                  <a:pt x="12820" y="3628930"/>
                </a:lnTo>
                <a:lnTo>
                  <a:pt x="19231" y="3673084"/>
                </a:lnTo>
                <a:lnTo>
                  <a:pt x="26923" y="3717071"/>
                </a:lnTo>
                <a:lnTo>
                  <a:pt x="35898" y="3760864"/>
                </a:lnTo>
                <a:lnTo>
                  <a:pt x="46154" y="3804431"/>
                </a:lnTo>
                <a:lnTo>
                  <a:pt x="57693" y="3847743"/>
                </a:lnTo>
                <a:lnTo>
                  <a:pt x="70514" y="3890769"/>
                </a:lnTo>
                <a:lnTo>
                  <a:pt x="84617" y="3933479"/>
                </a:lnTo>
                <a:lnTo>
                  <a:pt x="100002" y="3975844"/>
                </a:lnTo>
                <a:lnTo>
                  <a:pt x="116669" y="4017832"/>
                </a:lnTo>
                <a:lnTo>
                  <a:pt x="134618" y="4059415"/>
                </a:lnTo>
                <a:lnTo>
                  <a:pt x="153849" y="4100563"/>
                </a:lnTo>
                <a:lnTo>
                  <a:pt x="174362" y="4141244"/>
                </a:lnTo>
                <a:lnTo>
                  <a:pt x="196158" y="4181429"/>
                </a:lnTo>
                <a:lnTo>
                  <a:pt x="219235" y="4221088"/>
                </a:lnTo>
                <a:lnTo>
                  <a:pt x="243595" y="4260191"/>
                </a:lnTo>
                <a:lnTo>
                  <a:pt x="269236" y="4298708"/>
                </a:lnTo>
                <a:lnTo>
                  <a:pt x="296160" y="4336609"/>
                </a:lnTo>
                <a:lnTo>
                  <a:pt x="324366" y="4373863"/>
                </a:lnTo>
                <a:lnTo>
                  <a:pt x="353854" y="4410441"/>
                </a:lnTo>
                <a:lnTo>
                  <a:pt x="384624" y="4446312"/>
                </a:lnTo>
                <a:lnTo>
                  <a:pt x="416676" y="4481447"/>
                </a:lnTo>
                <a:lnTo>
                  <a:pt x="450010" y="4515816"/>
                </a:lnTo>
                <a:lnTo>
                  <a:pt x="2792206" y="6858000"/>
                </a:lnTo>
                <a:lnTo>
                  <a:pt x="4808326" y="6858000"/>
                </a:lnTo>
                <a:lnTo>
                  <a:pt x="4808326" y="0"/>
                </a:lnTo>
                <a:close/>
              </a:path>
            </a:pathLst>
          </a:custGeom>
          <a:solidFill>
            <a:srgbClr val="1E4488"/>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 name="object 3"/>
          <p:cNvSpPr/>
          <p:nvPr/>
        </p:nvSpPr>
        <p:spPr>
          <a:xfrm>
            <a:off x="-518" y="3022156"/>
            <a:ext cx="1362710" cy="2724150"/>
          </a:xfrm>
          <a:custGeom>
            <a:avLst/>
            <a:gdLst/>
            <a:ahLst/>
            <a:cxnLst/>
            <a:rect l="l" t="t" r="r" b="b"/>
            <a:pathLst>
              <a:path w="1362710" h="2724150">
                <a:moveTo>
                  <a:pt x="0" y="0"/>
                </a:moveTo>
                <a:lnTo>
                  <a:pt x="0" y="2723832"/>
                </a:lnTo>
                <a:lnTo>
                  <a:pt x="42090" y="2719891"/>
                </a:lnTo>
                <a:lnTo>
                  <a:pt x="82937" y="2707870"/>
                </a:lnTo>
                <a:lnTo>
                  <a:pt x="121279" y="2687754"/>
                </a:lnTo>
                <a:lnTo>
                  <a:pt x="155854" y="2659532"/>
                </a:lnTo>
                <a:lnTo>
                  <a:pt x="1298117" y="1517269"/>
                </a:lnTo>
                <a:lnTo>
                  <a:pt x="1326271" y="1482803"/>
                </a:lnTo>
                <a:lnTo>
                  <a:pt x="1346380" y="1444589"/>
                </a:lnTo>
                <a:lnTo>
                  <a:pt x="1358446" y="1403877"/>
                </a:lnTo>
                <a:lnTo>
                  <a:pt x="1362468" y="1361916"/>
                </a:lnTo>
                <a:lnTo>
                  <a:pt x="1358446" y="1319954"/>
                </a:lnTo>
                <a:lnTo>
                  <a:pt x="1346380" y="1279242"/>
                </a:lnTo>
                <a:lnTo>
                  <a:pt x="1326271" y="1241029"/>
                </a:lnTo>
                <a:lnTo>
                  <a:pt x="1298117" y="1206563"/>
                </a:lnTo>
                <a:lnTo>
                  <a:pt x="155854" y="64287"/>
                </a:lnTo>
                <a:lnTo>
                  <a:pt x="121279" y="36075"/>
                </a:lnTo>
                <a:lnTo>
                  <a:pt x="82937" y="15960"/>
                </a:lnTo>
                <a:lnTo>
                  <a:pt x="42090" y="3937"/>
                </a:lnTo>
                <a:lnTo>
                  <a:pt x="0" y="0"/>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6" name="object 4"/>
          <p:cNvGrpSpPr/>
          <p:nvPr/>
        </p:nvGrpSpPr>
        <p:grpSpPr>
          <a:xfrm>
            <a:off x="7457458" y="846036"/>
            <a:ext cx="4734830" cy="6012371"/>
            <a:chOff x="7458657" y="846251"/>
            <a:chExt cx="4734830" cy="6012371"/>
          </a:xfrm>
        </p:grpSpPr>
        <p:sp>
          <p:nvSpPr>
            <p:cNvPr id="48" name="object 5"/>
            <p:cNvSpPr/>
            <p:nvPr/>
          </p:nvSpPr>
          <p:spPr>
            <a:xfrm>
              <a:off x="7458657" y="1179182"/>
              <a:ext cx="4734560" cy="5679440"/>
            </a:xfrm>
            <a:custGeom>
              <a:avLst/>
              <a:gdLst/>
              <a:ahLst/>
              <a:cxnLst/>
              <a:rect l="l" t="t" r="r" b="b"/>
              <a:pathLst>
                <a:path w="4734559" h="5679440">
                  <a:moveTo>
                    <a:pt x="4734535" y="0"/>
                  </a:moveTo>
                  <a:lnTo>
                    <a:pt x="264147" y="4470426"/>
                  </a:lnTo>
                  <a:lnTo>
                    <a:pt x="228827" y="4507760"/>
                  </a:lnTo>
                  <a:lnTo>
                    <a:pt x="195886" y="4546722"/>
                  </a:lnTo>
                  <a:lnTo>
                    <a:pt x="165363" y="4587221"/>
                  </a:lnTo>
                  <a:lnTo>
                    <a:pt x="137296" y="4629166"/>
                  </a:lnTo>
                  <a:lnTo>
                    <a:pt x="111721" y="4672466"/>
                  </a:lnTo>
                  <a:lnTo>
                    <a:pt x="88678" y="4717029"/>
                  </a:lnTo>
                  <a:lnTo>
                    <a:pt x="68203" y="4762763"/>
                  </a:lnTo>
                  <a:lnTo>
                    <a:pt x="50336" y="4809577"/>
                  </a:lnTo>
                  <a:lnTo>
                    <a:pt x="35113" y="4857380"/>
                  </a:lnTo>
                  <a:lnTo>
                    <a:pt x="22573" y="4906081"/>
                  </a:lnTo>
                  <a:lnTo>
                    <a:pt x="12754" y="4955587"/>
                  </a:lnTo>
                  <a:lnTo>
                    <a:pt x="5694" y="5005809"/>
                  </a:lnTo>
                  <a:lnTo>
                    <a:pt x="1429" y="5056653"/>
                  </a:lnTo>
                  <a:lnTo>
                    <a:pt x="0" y="5108030"/>
                  </a:lnTo>
                  <a:lnTo>
                    <a:pt x="1289" y="5156773"/>
                  </a:lnTo>
                  <a:lnTo>
                    <a:pt x="5136" y="5205039"/>
                  </a:lnTo>
                  <a:lnTo>
                    <a:pt x="11506" y="5252750"/>
                  </a:lnTo>
                  <a:lnTo>
                    <a:pt x="20368" y="5299830"/>
                  </a:lnTo>
                  <a:lnTo>
                    <a:pt x="31686" y="5346200"/>
                  </a:lnTo>
                  <a:lnTo>
                    <a:pt x="45428" y="5391784"/>
                  </a:lnTo>
                  <a:lnTo>
                    <a:pt x="61562" y="5436504"/>
                  </a:lnTo>
                  <a:lnTo>
                    <a:pt x="80052" y="5480282"/>
                  </a:lnTo>
                  <a:lnTo>
                    <a:pt x="100867" y="5523041"/>
                  </a:lnTo>
                  <a:lnTo>
                    <a:pt x="123973" y="5564703"/>
                  </a:lnTo>
                  <a:lnTo>
                    <a:pt x="149337" y="5605191"/>
                  </a:lnTo>
                  <a:lnTo>
                    <a:pt x="176925" y="5644428"/>
                  </a:lnTo>
                  <a:lnTo>
                    <a:pt x="203940" y="5678817"/>
                  </a:lnTo>
                  <a:lnTo>
                    <a:pt x="248233" y="5678817"/>
                  </a:lnTo>
                  <a:lnTo>
                    <a:pt x="219864" y="5644945"/>
                  </a:lnTo>
                  <a:lnTo>
                    <a:pt x="190823" y="5606119"/>
                  </a:lnTo>
                  <a:lnTo>
                    <a:pt x="164098" y="5565941"/>
                  </a:lnTo>
                  <a:lnTo>
                    <a:pt x="139728" y="5524493"/>
                  </a:lnTo>
                  <a:lnTo>
                    <a:pt x="117754" y="5481860"/>
                  </a:lnTo>
                  <a:lnTo>
                    <a:pt x="98215" y="5438123"/>
                  </a:lnTo>
                  <a:lnTo>
                    <a:pt x="81151" y="5393365"/>
                  </a:lnTo>
                  <a:lnTo>
                    <a:pt x="66603" y="5347670"/>
                  </a:lnTo>
                  <a:lnTo>
                    <a:pt x="54611" y="5301120"/>
                  </a:lnTo>
                  <a:lnTo>
                    <a:pt x="45213" y="5253798"/>
                  </a:lnTo>
                  <a:lnTo>
                    <a:pt x="38452" y="5205787"/>
                  </a:lnTo>
                  <a:lnTo>
                    <a:pt x="34365" y="5157170"/>
                  </a:lnTo>
                  <a:lnTo>
                    <a:pt x="32994" y="5108030"/>
                  </a:lnTo>
                  <a:lnTo>
                    <a:pt x="34371" y="5058526"/>
                  </a:lnTo>
                  <a:lnTo>
                    <a:pt x="38479" y="5009536"/>
                  </a:lnTo>
                  <a:lnTo>
                    <a:pt x="45280" y="4961147"/>
                  </a:lnTo>
                  <a:lnTo>
                    <a:pt x="54738" y="4913448"/>
                  </a:lnTo>
                  <a:lnTo>
                    <a:pt x="66818" y="4866527"/>
                  </a:lnTo>
                  <a:lnTo>
                    <a:pt x="81482" y="4820471"/>
                  </a:lnTo>
                  <a:lnTo>
                    <a:pt x="98694" y="4775369"/>
                  </a:lnTo>
                  <a:lnTo>
                    <a:pt x="118419" y="4731308"/>
                  </a:lnTo>
                  <a:lnTo>
                    <a:pt x="140618" y="4688377"/>
                  </a:lnTo>
                  <a:lnTo>
                    <a:pt x="165257" y="4646664"/>
                  </a:lnTo>
                  <a:lnTo>
                    <a:pt x="192299" y="4606255"/>
                  </a:lnTo>
                  <a:lnTo>
                    <a:pt x="221707" y="4567241"/>
                  </a:lnTo>
                  <a:lnTo>
                    <a:pt x="253445" y="4529707"/>
                  </a:lnTo>
                  <a:lnTo>
                    <a:pt x="287477" y="4493743"/>
                  </a:lnTo>
                  <a:lnTo>
                    <a:pt x="4734535" y="46647"/>
                  </a:lnTo>
                  <a:lnTo>
                    <a:pt x="4734535" y="0"/>
                  </a:lnTo>
                  <a:close/>
                </a:path>
              </a:pathLst>
            </a:custGeom>
            <a:solidFill>
              <a:srgbClr val="15284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9" name="object 6"/>
            <p:cNvSpPr/>
            <p:nvPr/>
          </p:nvSpPr>
          <p:spPr>
            <a:xfrm>
              <a:off x="10906342" y="3823148"/>
              <a:ext cx="1287145" cy="3035300"/>
            </a:xfrm>
            <a:custGeom>
              <a:avLst/>
              <a:gdLst/>
              <a:ahLst/>
              <a:cxnLst/>
              <a:rect l="l" t="t" r="r" b="b"/>
              <a:pathLst>
                <a:path w="1287145" h="3035300">
                  <a:moveTo>
                    <a:pt x="1286850" y="0"/>
                  </a:moveTo>
                  <a:lnTo>
                    <a:pt x="263406" y="1023457"/>
                  </a:lnTo>
                  <a:lnTo>
                    <a:pt x="230480" y="1058156"/>
                  </a:lnTo>
                  <a:lnTo>
                    <a:pt x="199749" y="1094143"/>
                  </a:lnTo>
                  <a:lnTo>
                    <a:pt x="171214" y="1131329"/>
                  </a:lnTo>
                  <a:lnTo>
                    <a:pt x="144873" y="1169625"/>
                  </a:lnTo>
                  <a:lnTo>
                    <a:pt x="120727" y="1208942"/>
                  </a:lnTo>
                  <a:lnTo>
                    <a:pt x="98777" y="1249192"/>
                  </a:lnTo>
                  <a:lnTo>
                    <a:pt x="79021" y="1290285"/>
                  </a:lnTo>
                  <a:lnTo>
                    <a:pt x="61461" y="1332133"/>
                  </a:lnTo>
                  <a:lnTo>
                    <a:pt x="46096" y="1374648"/>
                  </a:lnTo>
                  <a:lnTo>
                    <a:pt x="32925" y="1417739"/>
                  </a:lnTo>
                  <a:lnTo>
                    <a:pt x="21950" y="1461319"/>
                  </a:lnTo>
                  <a:lnTo>
                    <a:pt x="13170" y="1505299"/>
                  </a:lnTo>
                  <a:lnTo>
                    <a:pt x="6585" y="1549590"/>
                  </a:lnTo>
                  <a:lnTo>
                    <a:pt x="2195" y="1594102"/>
                  </a:lnTo>
                  <a:lnTo>
                    <a:pt x="0" y="1638748"/>
                  </a:lnTo>
                  <a:lnTo>
                    <a:pt x="0" y="1683439"/>
                  </a:lnTo>
                  <a:lnTo>
                    <a:pt x="2195" y="1728085"/>
                  </a:lnTo>
                  <a:lnTo>
                    <a:pt x="6585" y="1772598"/>
                  </a:lnTo>
                  <a:lnTo>
                    <a:pt x="13170" y="1816888"/>
                  </a:lnTo>
                  <a:lnTo>
                    <a:pt x="21950" y="1860869"/>
                  </a:lnTo>
                  <a:lnTo>
                    <a:pt x="32925" y="1904449"/>
                  </a:lnTo>
                  <a:lnTo>
                    <a:pt x="46096" y="1947541"/>
                  </a:lnTo>
                  <a:lnTo>
                    <a:pt x="61461" y="1990056"/>
                  </a:lnTo>
                  <a:lnTo>
                    <a:pt x="79021" y="2031905"/>
                  </a:lnTo>
                  <a:lnTo>
                    <a:pt x="98777" y="2072999"/>
                  </a:lnTo>
                  <a:lnTo>
                    <a:pt x="120727" y="2113250"/>
                  </a:lnTo>
                  <a:lnTo>
                    <a:pt x="144873" y="2152568"/>
                  </a:lnTo>
                  <a:lnTo>
                    <a:pt x="171214" y="2190865"/>
                  </a:lnTo>
                  <a:lnTo>
                    <a:pt x="199749" y="2228051"/>
                  </a:lnTo>
                  <a:lnTo>
                    <a:pt x="230480" y="2264039"/>
                  </a:lnTo>
                  <a:lnTo>
                    <a:pt x="263406" y="2298740"/>
                  </a:lnTo>
                  <a:lnTo>
                    <a:pt x="999529" y="3034851"/>
                  </a:lnTo>
                  <a:lnTo>
                    <a:pt x="1046176" y="3034851"/>
                  </a:lnTo>
                  <a:lnTo>
                    <a:pt x="286723" y="2275410"/>
                  </a:lnTo>
                  <a:lnTo>
                    <a:pt x="253981" y="2240845"/>
                  </a:lnTo>
                  <a:lnTo>
                    <a:pt x="223497" y="2204959"/>
                  </a:lnTo>
                  <a:lnTo>
                    <a:pt x="195271" y="2167844"/>
                  </a:lnTo>
                  <a:lnTo>
                    <a:pt x="169304" y="2129597"/>
                  </a:lnTo>
                  <a:lnTo>
                    <a:pt x="145594" y="2090311"/>
                  </a:lnTo>
                  <a:lnTo>
                    <a:pt x="124143" y="2050080"/>
                  </a:lnTo>
                  <a:lnTo>
                    <a:pt x="104949" y="2009000"/>
                  </a:lnTo>
                  <a:lnTo>
                    <a:pt x="88014" y="1967164"/>
                  </a:lnTo>
                  <a:lnTo>
                    <a:pt x="73336" y="1924667"/>
                  </a:lnTo>
                  <a:lnTo>
                    <a:pt x="60917" y="1881603"/>
                  </a:lnTo>
                  <a:lnTo>
                    <a:pt x="50756" y="1838068"/>
                  </a:lnTo>
                  <a:lnTo>
                    <a:pt x="42852" y="1794154"/>
                  </a:lnTo>
                  <a:lnTo>
                    <a:pt x="37207" y="1749957"/>
                  </a:lnTo>
                  <a:lnTo>
                    <a:pt x="33820" y="1705572"/>
                  </a:lnTo>
                  <a:lnTo>
                    <a:pt x="32691" y="1661092"/>
                  </a:lnTo>
                  <a:lnTo>
                    <a:pt x="33820" y="1616612"/>
                  </a:lnTo>
                  <a:lnTo>
                    <a:pt x="37207" y="1572226"/>
                  </a:lnTo>
                  <a:lnTo>
                    <a:pt x="42852" y="1528030"/>
                  </a:lnTo>
                  <a:lnTo>
                    <a:pt x="50756" y="1484116"/>
                  </a:lnTo>
                  <a:lnTo>
                    <a:pt x="60917" y="1440581"/>
                  </a:lnTo>
                  <a:lnTo>
                    <a:pt x="73336" y="1397517"/>
                  </a:lnTo>
                  <a:lnTo>
                    <a:pt x="88014" y="1355020"/>
                  </a:lnTo>
                  <a:lnTo>
                    <a:pt x="104949" y="1313184"/>
                  </a:lnTo>
                  <a:lnTo>
                    <a:pt x="124143" y="1272104"/>
                  </a:lnTo>
                  <a:lnTo>
                    <a:pt x="145594" y="1231873"/>
                  </a:lnTo>
                  <a:lnTo>
                    <a:pt x="169304" y="1192587"/>
                  </a:lnTo>
                  <a:lnTo>
                    <a:pt x="195271" y="1154340"/>
                  </a:lnTo>
                  <a:lnTo>
                    <a:pt x="223497" y="1117225"/>
                  </a:lnTo>
                  <a:lnTo>
                    <a:pt x="253981" y="1081339"/>
                  </a:lnTo>
                  <a:lnTo>
                    <a:pt x="286723" y="1046774"/>
                  </a:lnTo>
                  <a:lnTo>
                    <a:pt x="1286850" y="46659"/>
                  </a:lnTo>
                  <a:lnTo>
                    <a:pt x="1286850" y="0"/>
                  </a:lnTo>
                  <a:close/>
                </a:path>
              </a:pathLst>
            </a:custGeom>
            <a:solidFill>
              <a:srgbClr val="E6E6E6"/>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0" name="object 7"/>
            <p:cNvSpPr/>
            <p:nvPr/>
          </p:nvSpPr>
          <p:spPr>
            <a:xfrm>
              <a:off x="7757744" y="846251"/>
              <a:ext cx="3896995" cy="5980430"/>
            </a:xfrm>
            <a:custGeom>
              <a:avLst/>
              <a:gdLst/>
              <a:ahLst/>
              <a:cxnLst/>
              <a:rect l="l" t="t" r="r" b="b"/>
              <a:pathLst>
                <a:path w="3896995" h="5980430">
                  <a:moveTo>
                    <a:pt x="1592364" y="796175"/>
                  </a:moveTo>
                  <a:lnTo>
                    <a:pt x="818502" y="9245"/>
                  </a:lnTo>
                  <a:lnTo>
                    <a:pt x="796175" y="0"/>
                  </a:lnTo>
                  <a:lnTo>
                    <a:pt x="784301" y="2311"/>
                  </a:lnTo>
                  <a:lnTo>
                    <a:pt x="773861" y="9245"/>
                  </a:lnTo>
                  <a:lnTo>
                    <a:pt x="9245" y="773849"/>
                  </a:lnTo>
                  <a:lnTo>
                    <a:pt x="2311" y="784288"/>
                  </a:lnTo>
                  <a:lnTo>
                    <a:pt x="0" y="796175"/>
                  </a:lnTo>
                  <a:lnTo>
                    <a:pt x="2311" y="808050"/>
                  </a:lnTo>
                  <a:lnTo>
                    <a:pt x="9245" y="818502"/>
                  </a:lnTo>
                  <a:lnTo>
                    <a:pt x="773861" y="1583118"/>
                  </a:lnTo>
                  <a:lnTo>
                    <a:pt x="784301" y="1590052"/>
                  </a:lnTo>
                  <a:lnTo>
                    <a:pt x="796175" y="1592364"/>
                  </a:lnTo>
                  <a:lnTo>
                    <a:pt x="808050" y="1590052"/>
                  </a:lnTo>
                  <a:lnTo>
                    <a:pt x="818502" y="1583118"/>
                  </a:lnTo>
                  <a:lnTo>
                    <a:pt x="1583118" y="818502"/>
                  </a:lnTo>
                  <a:lnTo>
                    <a:pt x="1590052" y="808050"/>
                  </a:lnTo>
                  <a:lnTo>
                    <a:pt x="1592364" y="796175"/>
                  </a:lnTo>
                  <a:close/>
                </a:path>
                <a:path w="3896995" h="5980430">
                  <a:moveTo>
                    <a:pt x="2430805" y="4952047"/>
                  </a:moveTo>
                  <a:lnTo>
                    <a:pt x="1431442" y="3935819"/>
                  </a:lnTo>
                  <a:lnTo>
                    <a:pt x="1402613" y="3923868"/>
                  </a:lnTo>
                  <a:lnTo>
                    <a:pt x="1387284" y="3926865"/>
                  </a:lnTo>
                  <a:lnTo>
                    <a:pt x="1373797" y="3935819"/>
                  </a:lnTo>
                  <a:lnTo>
                    <a:pt x="386384" y="4923231"/>
                  </a:lnTo>
                  <a:lnTo>
                    <a:pt x="377431" y="4936706"/>
                  </a:lnTo>
                  <a:lnTo>
                    <a:pt x="374446" y="4952047"/>
                  </a:lnTo>
                  <a:lnTo>
                    <a:pt x="377431" y="4967389"/>
                  </a:lnTo>
                  <a:lnTo>
                    <a:pt x="386384" y="4980876"/>
                  </a:lnTo>
                  <a:lnTo>
                    <a:pt x="1373797" y="5968301"/>
                  </a:lnTo>
                  <a:lnTo>
                    <a:pt x="1387284" y="5977255"/>
                  </a:lnTo>
                  <a:lnTo>
                    <a:pt x="1402613" y="5980239"/>
                  </a:lnTo>
                  <a:lnTo>
                    <a:pt x="1417955" y="5977255"/>
                  </a:lnTo>
                  <a:lnTo>
                    <a:pt x="1431442" y="5968301"/>
                  </a:lnTo>
                  <a:lnTo>
                    <a:pt x="2418867" y="4980876"/>
                  </a:lnTo>
                  <a:lnTo>
                    <a:pt x="2427821" y="4967389"/>
                  </a:lnTo>
                  <a:lnTo>
                    <a:pt x="2430805" y="4952047"/>
                  </a:lnTo>
                  <a:close/>
                </a:path>
                <a:path w="3896995" h="5980430">
                  <a:moveTo>
                    <a:pt x="3896842" y="2505964"/>
                  </a:moveTo>
                  <a:lnTo>
                    <a:pt x="3877970" y="2460358"/>
                  </a:lnTo>
                  <a:lnTo>
                    <a:pt x="2315756" y="898182"/>
                  </a:lnTo>
                  <a:lnTo>
                    <a:pt x="2270163" y="879284"/>
                  </a:lnTo>
                  <a:lnTo>
                    <a:pt x="2245893" y="884008"/>
                  </a:lnTo>
                  <a:lnTo>
                    <a:pt x="2224570" y="898182"/>
                  </a:lnTo>
                  <a:lnTo>
                    <a:pt x="662355" y="2460358"/>
                  </a:lnTo>
                  <a:lnTo>
                    <a:pt x="648182" y="2481694"/>
                  </a:lnTo>
                  <a:lnTo>
                    <a:pt x="643458" y="2505964"/>
                  </a:lnTo>
                  <a:lnTo>
                    <a:pt x="648182" y="2530233"/>
                  </a:lnTo>
                  <a:lnTo>
                    <a:pt x="662355" y="2551569"/>
                  </a:lnTo>
                  <a:lnTo>
                    <a:pt x="2224570" y="4113771"/>
                  </a:lnTo>
                  <a:lnTo>
                    <a:pt x="2245893" y="4127931"/>
                  </a:lnTo>
                  <a:lnTo>
                    <a:pt x="2270163" y="4132656"/>
                  </a:lnTo>
                  <a:lnTo>
                    <a:pt x="2294420" y="4127931"/>
                  </a:lnTo>
                  <a:lnTo>
                    <a:pt x="2315756" y="4113771"/>
                  </a:lnTo>
                  <a:lnTo>
                    <a:pt x="3877970" y="2551569"/>
                  </a:lnTo>
                  <a:lnTo>
                    <a:pt x="3892131" y="2530233"/>
                  </a:lnTo>
                  <a:lnTo>
                    <a:pt x="3896842" y="2505964"/>
                  </a:lnTo>
                  <a:close/>
                </a:path>
              </a:pathLst>
            </a:custGeom>
            <a:solidFill>
              <a:srgbClr val="15284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1" name="object 8"/>
            <p:cNvSpPr/>
            <p:nvPr/>
          </p:nvSpPr>
          <p:spPr>
            <a:xfrm>
              <a:off x="8219808" y="1533753"/>
              <a:ext cx="3621585" cy="3621592"/>
            </a:xfrm>
            <a:prstGeom prst="rect">
              <a:avLst/>
            </a:prstGeom>
            <a:blipFill>
              <a:blip r:embed="rId2"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2" name="object 9"/>
            <p:cNvSpPr/>
            <p:nvPr/>
          </p:nvSpPr>
          <p:spPr>
            <a:xfrm>
              <a:off x="8129095" y="4771186"/>
              <a:ext cx="2058473" cy="2062553"/>
            </a:xfrm>
            <a:prstGeom prst="rect">
              <a:avLst/>
            </a:prstGeom>
            <a:blipFill>
              <a:blip r:embed="rId3"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53" name="object 10"/>
            <p:cNvSpPr/>
            <p:nvPr/>
          </p:nvSpPr>
          <p:spPr>
            <a:xfrm>
              <a:off x="7747095" y="849642"/>
              <a:ext cx="1597228" cy="1597225"/>
            </a:xfrm>
            <a:prstGeom prst="rect">
              <a:avLst/>
            </a:prstGeom>
            <a:blipFill>
              <a:blip r:embed="rId4"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7" name="object 11"/>
          <p:cNvGrpSpPr/>
          <p:nvPr/>
        </p:nvGrpSpPr>
        <p:grpSpPr>
          <a:xfrm>
            <a:off x="3901434" y="6433452"/>
            <a:ext cx="1766658" cy="182880"/>
            <a:chOff x="3902633" y="6433667"/>
            <a:chExt cx="1766658" cy="182880"/>
          </a:xfrm>
        </p:grpSpPr>
        <p:sp>
          <p:nvSpPr>
            <p:cNvPr id="44" name="object 12"/>
            <p:cNvSpPr/>
            <p:nvPr/>
          </p:nvSpPr>
          <p:spPr>
            <a:xfrm>
              <a:off x="3902633" y="6433667"/>
              <a:ext cx="1452880" cy="182880"/>
            </a:xfrm>
            <a:custGeom>
              <a:avLst/>
              <a:gdLst/>
              <a:ahLst/>
              <a:cxnLst/>
              <a:rect l="l" t="t" r="r" b="b"/>
              <a:pathLst>
                <a:path w="1452879" h="182879">
                  <a:moveTo>
                    <a:pt x="156413" y="51777"/>
                  </a:moveTo>
                  <a:lnTo>
                    <a:pt x="141249" y="51777"/>
                  </a:lnTo>
                  <a:lnTo>
                    <a:pt x="113385" y="127203"/>
                  </a:lnTo>
                  <a:lnTo>
                    <a:pt x="85699" y="51777"/>
                  </a:lnTo>
                  <a:lnTo>
                    <a:pt x="71412" y="51777"/>
                  </a:lnTo>
                  <a:lnTo>
                    <a:pt x="43192" y="126847"/>
                  </a:lnTo>
                  <a:lnTo>
                    <a:pt x="16040" y="51777"/>
                  </a:lnTo>
                  <a:lnTo>
                    <a:pt x="0" y="51777"/>
                  </a:lnTo>
                  <a:lnTo>
                    <a:pt x="34734" y="146062"/>
                  </a:lnTo>
                  <a:lnTo>
                    <a:pt x="50952" y="146062"/>
                  </a:lnTo>
                  <a:lnTo>
                    <a:pt x="78295" y="74549"/>
                  </a:lnTo>
                  <a:lnTo>
                    <a:pt x="105270" y="146062"/>
                  </a:lnTo>
                  <a:lnTo>
                    <a:pt x="121488" y="146062"/>
                  </a:lnTo>
                  <a:lnTo>
                    <a:pt x="156413" y="51777"/>
                  </a:lnTo>
                  <a:close/>
                </a:path>
                <a:path w="1452879" h="182879">
                  <a:moveTo>
                    <a:pt x="313588" y="51777"/>
                  </a:moveTo>
                  <a:lnTo>
                    <a:pt x="298424" y="51777"/>
                  </a:lnTo>
                  <a:lnTo>
                    <a:pt x="270560" y="127203"/>
                  </a:lnTo>
                  <a:lnTo>
                    <a:pt x="242874" y="51777"/>
                  </a:lnTo>
                  <a:lnTo>
                    <a:pt x="228587" y="51777"/>
                  </a:lnTo>
                  <a:lnTo>
                    <a:pt x="200367" y="126847"/>
                  </a:lnTo>
                  <a:lnTo>
                    <a:pt x="173215" y="51777"/>
                  </a:lnTo>
                  <a:lnTo>
                    <a:pt x="157175" y="51777"/>
                  </a:lnTo>
                  <a:lnTo>
                    <a:pt x="191909" y="146062"/>
                  </a:lnTo>
                  <a:lnTo>
                    <a:pt x="208127" y="146062"/>
                  </a:lnTo>
                  <a:lnTo>
                    <a:pt x="235470" y="74549"/>
                  </a:lnTo>
                  <a:lnTo>
                    <a:pt x="262445" y="146062"/>
                  </a:lnTo>
                  <a:lnTo>
                    <a:pt x="278663" y="146062"/>
                  </a:lnTo>
                  <a:lnTo>
                    <a:pt x="313588" y="51777"/>
                  </a:lnTo>
                  <a:close/>
                </a:path>
                <a:path w="1452879" h="182879">
                  <a:moveTo>
                    <a:pt x="470763" y="51777"/>
                  </a:moveTo>
                  <a:lnTo>
                    <a:pt x="455599" y="51777"/>
                  </a:lnTo>
                  <a:lnTo>
                    <a:pt x="427736" y="127203"/>
                  </a:lnTo>
                  <a:lnTo>
                    <a:pt x="400050" y="51777"/>
                  </a:lnTo>
                  <a:lnTo>
                    <a:pt x="385762" y="51777"/>
                  </a:lnTo>
                  <a:lnTo>
                    <a:pt x="357543" y="126847"/>
                  </a:lnTo>
                  <a:lnTo>
                    <a:pt x="330390" y="51777"/>
                  </a:lnTo>
                  <a:lnTo>
                    <a:pt x="314350" y="51777"/>
                  </a:lnTo>
                  <a:lnTo>
                    <a:pt x="349084" y="146062"/>
                  </a:lnTo>
                  <a:lnTo>
                    <a:pt x="365302" y="146062"/>
                  </a:lnTo>
                  <a:lnTo>
                    <a:pt x="392645" y="74549"/>
                  </a:lnTo>
                  <a:lnTo>
                    <a:pt x="419620" y="146062"/>
                  </a:lnTo>
                  <a:lnTo>
                    <a:pt x="435838" y="146062"/>
                  </a:lnTo>
                  <a:lnTo>
                    <a:pt x="470763" y="51777"/>
                  </a:lnTo>
                  <a:close/>
                </a:path>
                <a:path w="1452879" h="182879">
                  <a:moveTo>
                    <a:pt x="497789" y="127736"/>
                  </a:moveTo>
                  <a:lnTo>
                    <a:pt x="492493" y="122758"/>
                  </a:lnTo>
                  <a:lnTo>
                    <a:pt x="479628" y="122758"/>
                  </a:lnTo>
                  <a:lnTo>
                    <a:pt x="474154" y="127736"/>
                  </a:lnTo>
                  <a:lnTo>
                    <a:pt x="474154" y="134848"/>
                  </a:lnTo>
                  <a:lnTo>
                    <a:pt x="474154" y="141973"/>
                  </a:lnTo>
                  <a:lnTo>
                    <a:pt x="479628" y="147129"/>
                  </a:lnTo>
                  <a:lnTo>
                    <a:pt x="492493" y="147129"/>
                  </a:lnTo>
                  <a:lnTo>
                    <a:pt x="497789" y="141973"/>
                  </a:lnTo>
                  <a:lnTo>
                    <a:pt x="497789" y="127736"/>
                  </a:lnTo>
                  <a:close/>
                </a:path>
                <a:path w="1452879" h="182879">
                  <a:moveTo>
                    <a:pt x="622655" y="48755"/>
                  </a:moveTo>
                  <a:lnTo>
                    <a:pt x="584746" y="48755"/>
                  </a:lnTo>
                  <a:lnTo>
                    <a:pt x="584746" y="59778"/>
                  </a:lnTo>
                  <a:lnTo>
                    <a:pt x="583158" y="58026"/>
                  </a:lnTo>
                  <a:lnTo>
                    <a:pt x="583158" y="84340"/>
                  </a:lnTo>
                  <a:lnTo>
                    <a:pt x="583158" y="103187"/>
                  </a:lnTo>
                  <a:lnTo>
                    <a:pt x="576110" y="109410"/>
                  </a:lnTo>
                  <a:lnTo>
                    <a:pt x="557415" y="109410"/>
                  </a:lnTo>
                  <a:lnTo>
                    <a:pt x="550176" y="103187"/>
                  </a:lnTo>
                  <a:lnTo>
                    <a:pt x="550176" y="84340"/>
                  </a:lnTo>
                  <a:lnTo>
                    <a:pt x="557415" y="78282"/>
                  </a:lnTo>
                  <a:lnTo>
                    <a:pt x="576110" y="78282"/>
                  </a:lnTo>
                  <a:lnTo>
                    <a:pt x="583158" y="84340"/>
                  </a:lnTo>
                  <a:lnTo>
                    <a:pt x="583158" y="58026"/>
                  </a:lnTo>
                  <a:lnTo>
                    <a:pt x="579615" y="54102"/>
                  </a:lnTo>
                  <a:lnTo>
                    <a:pt x="573176" y="50101"/>
                  </a:lnTo>
                  <a:lnTo>
                    <a:pt x="565378" y="47752"/>
                  </a:lnTo>
                  <a:lnTo>
                    <a:pt x="556171" y="46977"/>
                  </a:lnTo>
                  <a:lnTo>
                    <a:pt x="538581" y="50228"/>
                  </a:lnTo>
                  <a:lnTo>
                    <a:pt x="523798" y="59550"/>
                  </a:lnTo>
                  <a:lnTo>
                    <a:pt x="513600" y="74282"/>
                  </a:lnTo>
                  <a:lnTo>
                    <a:pt x="509803" y="93764"/>
                  </a:lnTo>
                  <a:lnTo>
                    <a:pt x="513600" y="113258"/>
                  </a:lnTo>
                  <a:lnTo>
                    <a:pt x="523798" y="128054"/>
                  </a:lnTo>
                  <a:lnTo>
                    <a:pt x="538581" y="137439"/>
                  </a:lnTo>
                  <a:lnTo>
                    <a:pt x="556171" y="140728"/>
                  </a:lnTo>
                  <a:lnTo>
                    <a:pt x="564476" y="140093"/>
                  </a:lnTo>
                  <a:lnTo>
                    <a:pt x="571677" y="138163"/>
                  </a:lnTo>
                  <a:lnTo>
                    <a:pt x="577773" y="134950"/>
                  </a:lnTo>
                  <a:lnTo>
                    <a:pt x="582803" y="130416"/>
                  </a:lnTo>
                  <a:lnTo>
                    <a:pt x="582803" y="132181"/>
                  </a:lnTo>
                  <a:lnTo>
                    <a:pt x="581520" y="140830"/>
                  </a:lnTo>
                  <a:lnTo>
                    <a:pt x="577494" y="147193"/>
                  </a:lnTo>
                  <a:lnTo>
                    <a:pt x="570382" y="151117"/>
                  </a:lnTo>
                  <a:lnTo>
                    <a:pt x="559879" y="152463"/>
                  </a:lnTo>
                  <a:lnTo>
                    <a:pt x="551738" y="151777"/>
                  </a:lnTo>
                  <a:lnTo>
                    <a:pt x="543394" y="149860"/>
                  </a:lnTo>
                  <a:lnTo>
                    <a:pt x="535571" y="146837"/>
                  </a:lnTo>
                  <a:lnTo>
                    <a:pt x="529018" y="142862"/>
                  </a:lnTo>
                  <a:lnTo>
                    <a:pt x="515620" y="170256"/>
                  </a:lnTo>
                  <a:lnTo>
                    <a:pt x="525551" y="175514"/>
                  </a:lnTo>
                  <a:lnTo>
                    <a:pt x="537133" y="179298"/>
                  </a:lnTo>
                  <a:lnTo>
                    <a:pt x="550037" y="181584"/>
                  </a:lnTo>
                  <a:lnTo>
                    <a:pt x="563930" y="182359"/>
                  </a:lnTo>
                  <a:lnTo>
                    <a:pt x="588657" y="178955"/>
                  </a:lnTo>
                  <a:lnTo>
                    <a:pt x="607123" y="168656"/>
                  </a:lnTo>
                  <a:lnTo>
                    <a:pt x="617880" y="152463"/>
                  </a:lnTo>
                  <a:lnTo>
                    <a:pt x="618667" y="151282"/>
                  </a:lnTo>
                  <a:lnTo>
                    <a:pt x="622046" y="130416"/>
                  </a:lnTo>
                  <a:lnTo>
                    <a:pt x="622655" y="126682"/>
                  </a:lnTo>
                  <a:lnTo>
                    <a:pt x="622655" y="109410"/>
                  </a:lnTo>
                  <a:lnTo>
                    <a:pt x="622655" y="78282"/>
                  </a:lnTo>
                  <a:lnTo>
                    <a:pt x="622655" y="59778"/>
                  </a:lnTo>
                  <a:lnTo>
                    <a:pt x="622655" y="48755"/>
                  </a:lnTo>
                  <a:close/>
                </a:path>
                <a:path w="1452879" h="182879">
                  <a:moveTo>
                    <a:pt x="742975" y="97320"/>
                  </a:moveTo>
                  <a:lnTo>
                    <a:pt x="741019" y="87363"/>
                  </a:lnTo>
                  <a:lnTo>
                    <a:pt x="738695" y="75565"/>
                  </a:lnTo>
                  <a:lnTo>
                    <a:pt x="737819" y="74371"/>
                  </a:lnTo>
                  <a:lnTo>
                    <a:pt x="727151" y="59804"/>
                  </a:lnTo>
                  <a:lnTo>
                    <a:pt x="710234" y="50215"/>
                  </a:lnTo>
                  <a:lnTo>
                    <a:pt x="705764" y="49504"/>
                  </a:lnTo>
                  <a:lnTo>
                    <a:pt x="705764" y="87363"/>
                  </a:lnTo>
                  <a:lnTo>
                    <a:pt x="674725" y="87363"/>
                  </a:lnTo>
                  <a:lnTo>
                    <a:pt x="676313" y="79171"/>
                  </a:lnTo>
                  <a:lnTo>
                    <a:pt x="681951" y="74371"/>
                  </a:lnTo>
                  <a:lnTo>
                    <a:pt x="698360" y="74371"/>
                  </a:lnTo>
                  <a:lnTo>
                    <a:pt x="704176" y="79171"/>
                  </a:lnTo>
                  <a:lnTo>
                    <a:pt x="705764" y="87363"/>
                  </a:lnTo>
                  <a:lnTo>
                    <a:pt x="705764" y="49504"/>
                  </a:lnTo>
                  <a:lnTo>
                    <a:pt x="650849" y="61074"/>
                  </a:lnTo>
                  <a:lnTo>
                    <a:pt x="635228" y="97320"/>
                  </a:lnTo>
                  <a:lnTo>
                    <a:pt x="639368" y="117436"/>
                  </a:lnTo>
                  <a:lnTo>
                    <a:pt x="651116" y="133451"/>
                  </a:lnTo>
                  <a:lnTo>
                    <a:pt x="669518" y="144018"/>
                  </a:lnTo>
                  <a:lnTo>
                    <a:pt x="693597" y="147840"/>
                  </a:lnTo>
                  <a:lnTo>
                    <a:pt x="706983" y="146837"/>
                  </a:lnTo>
                  <a:lnTo>
                    <a:pt x="718375" y="143878"/>
                  </a:lnTo>
                  <a:lnTo>
                    <a:pt x="727913" y="138976"/>
                  </a:lnTo>
                  <a:lnTo>
                    <a:pt x="735749" y="132181"/>
                  </a:lnTo>
                  <a:lnTo>
                    <a:pt x="721931" y="118135"/>
                  </a:lnTo>
                  <a:lnTo>
                    <a:pt x="714933" y="111010"/>
                  </a:lnTo>
                  <a:lnTo>
                    <a:pt x="708583" y="115824"/>
                  </a:lnTo>
                  <a:lnTo>
                    <a:pt x="703643" y="118135"/>
                  </a:lnTo>
                  <a:lnTo>
                    <a:pt x="684961" y="118135"/>
                  </a:lnTo>
                  <a:lnTo>
                    <a:pt x="678256" y="114211"/>
                  </a:lnTo>
                  <a:lnTo>
                    <a:pt x="675436" y="106743"/>
                  </a:lnTo>
                  <a:lnTo>
                    <a:pt x="742442" y="106743"/>
                  </a:lnTo>
                  <a:lnTo>
                    <a:pt x="742619" y="103911"/>
                  </a:lnTo>
                  <a:lnTo>
                    <a:pt x="742975" y="100164"/>
                  </a:lnTo>
                  <a:lnTo>
                    <a:pt x="742975" y="97320"/>
                  </a:lnTo>
                  <a:close/>
                </a:path>
                <a:path w="1452879" h="182879">
                  <a:moveTo>
                    <a:pt x="795388" y="14058"/>
                  </a:moveTo>
                  <a:lnTo>
                    <a:pt x="755535" y="14058"/>
                  </a:lnTo>
                  <a:lnTo>
                    <a:pt x="755535" y="146062"/>
                  </a:lnTo>
                  <a:lnTo>
                    <a:pt x="795388" y="146062"/>
                  </a:lnTo>
                  <a:lnTo>
                    <a:pt x="795388" y="14058"/>
                  </a:lnTo>
                  <a:close/>
                </a:path>
                <a:path w="1452879" h="182879">
                  <a:moveTo>
                    <a:pt x="852881" y="48742"/>
                  </a:moveTo>
                  <a:lnTo>
                    <a:pt x="813041" y="48742"/>
                  </a:lnTo>
                  <a:lnTo>
                    <a:pt x="813041" y="146050"/>
                  </a:lnTo>
                  <a:lnTo>
                    <a:pt x="852881" y="146050"/>
                  </a:lnTo>
                  <a:lnTo>
                    <a:pt x="852881" y="48742"/>
                  </a:lnTo>
                  <a:close/>
                </a:path>
                <a:path w="1452879" h="182879">
                  <a:moveTo>
                    <a:pt x="856957" y="19748"/>
                  </a:moveTo>
                  <a:lnTo>
                    <a:pt x="855256" y="11798"/>
                  </a:lnTo>
                  <a:lnTo>
                    <a:pt x="850442" y="5549"/>
                  </a:lnTo>
                  <a:lnTo>
                    <a:pt x="842886" y="1460"/>
                  </a:lnTo>
                  <a:lnTo>
                    <a:pt x="832967" y="0"/>
                  </a:lnTo>
                  <a:lnTo>
                    <a:pt x="823036" y="1574"/>
                  </a:lnTo>
                  <a:lnTo>
                    <a:pt x="815479" y="5892"/>
                  </a:lnTo>
                  <a:lnTo>
                    <a:pt x="810666" y="12382"/>
                  </a:lnTo>
                  <a:lnTo>
                    <a:pt x="808990" y="20459"/>
                  </a:lnTo>
                  <a:lnTo>
                    <a:pt x="810666" y="28549"/>
                  </a:lnTo>
                  <a:lnTo>
                    <a:pt x="815479" y="35039"/>
                  </a:lnTo>
                  <a:lnTo>
                    <a:pt x="823036" y="39357"/>
                  </a:lnTo>
                  <a:lnTo>
                    <a:pt x="832967" y="40919"/>
                  </a:lnTo>
                  <a:lnTo>
                    <a:pt x="842886" y="39344"/>
                  </a:lnTo>
                  <a:lnTo>
                    <a:pt x="850442" y="34950"/>
                  </a:lnTo>
                  <a:lnTo>
                    <a:pt x="855256" y="28244"/>
                  </a:lnTo>
                  <a:lnTo>
                    <a:pt x="856957" y="19748"/>
                  </a:lnTo>
                  <a:close/>
                </a:path>
                <a:path w="1452879" h="182879">
                  <a:moveTo>
                    <a:pt x="958176" y="114935"/>
                  </a:moveTo>
                  <a:lnTo>
                    <a:pt x="949528" y="94310"/>
                  </a:lnTo>
                  <a:lnTo>
                    <a:pt x="930490" y="86156"/>
                  </a:lnTo>
                  <a:lnTo>
                    <a:pt x="911453" y="83413"/>
                  </a:lnTo>
                  <a:lnTo>
                    <a:pt x="902804" y="78994"/>
                  </a:lnTo>
                  <a:lnTo>
                    <a:pt x="902804" y="76682"/>
                  </a:lnTo>
                  <a:lnTo>
                    <a:pt x="905624" y="74371"/>
                  </a:lnTo>
                  <a:lnTo>
                    <a:pt x="915847" y="74371"/>
                  </a:lnTo>
                  <a:lnTo>
                    <a:pt x="922235" y="74701"/>
                  </a:lnTo>
                  <a:lnTo>
                    <a:pt x="929119" y="75857"/>
                  </a:lnTo>
                  <a:lnTo>
                    <a:pt x="936332" y="78041"/>
                  </a:lnTo>
                  <a:lnTo>
                    <a:pt x="943711" y="81483"/>
                  </a:lnTo>
                  <a:lnTo>
                    <a:pt x="954659" y="54978"/>
                  </a:lnTo>
                  <a:lnTo>
                    <a:pt x="946175" y="51473"/>
                  </a:lnTo>
                  <a:lnTo>
                    <a:pt x="936447" y="48971"/>
                  </a:lnTo>
                  <a:lnTo>
                    <a:pt x="925982" y="47472"/>
                  </a:lnTo>
                  <a:lnTo>
                    <a:pt x="915327" y="46977"/>
                  </a:lnTo>
                  <a:lnTo>
                    <a:pt x="893927" y="49593"/>
                  </a:lnTo>
                  <a:lnTo>
                    <a:pt x="878471" y="56730"/>
                  </a:lnTo>
                  <a:lnTo>
                    <a:pt x="869099" y="67310"/>
                  </a:lnTo>
                  <a:lnTo>
                    <a:pt x="865949" y="80251"/>
                  </a:lnTo>
                  <a:lnTo>
                    <a:pt x="874623" y="100838"/>
                  </a:lnTo>
                  <a:lnTo>
                    <a:pt x="893724" y="108902"/>
                  </a:lnTo>
                  <a:lnTo>
                    <a:pt x="912812" y="111531"/>
                  </a:lnTo>
                  <a:lnTo>
                    <a:pt x="921486" y="115824"/>
                  </a:lnTo>
                  <a:lnTo>
                    <a:pt x="921486" y="118668"/>
                  </a:lnTo>
                  <a:lnTo>
                    <a:pt x="918845" y="120446"/>
                  </a:lnTo>
                  <a:lnTo>
                    <a:pt x="909154" y="120446"/>
                  </a:lnTo>
                  <a:lnTo>
                    <a:pt x="900341" y="119849"/>
                  </a:lnTo>
                  <a:lnTo>
                    <a:pt x="891451" y="118148"/>
                  </a:lnTo>
                  <a:lnTo>
                    <a:pt x="882992" y="115417"/>
                  </a:lnTo>
                  <a:lnTo>
                    <a:pt x="875474" y="111734"/>
                  </a:lnTo>
                  <a:lnTo>
                    <a:pt x="864539" y="138239"/>
                  </a:lnTo>
                  <a:lnTo>
                    <a:pt x="873201" y="142138"/>
                  </a:lnTo>
                  <a:lnTo>
                    <a:pt x="883894" y="145173"/>
                  </a:lnTo>
                  <a:lnTo>
                    <a:pt x="895832" y="147129"/>
                  </a:lnTo>
                  <a:lnTo>
                    <a:pt x="908265" y="147840"/>
                  </a:lnTo>
                  <a:lnTo>
                    <a:pt x="930211" y="145173"/>
                  </a:lnTo>
                  <a:lnTo>
                    <a:pt x="945794" y="137985"/>
                  </a:lnTo>
                  <a:lnTo>
                    <a:pt x="955090" y="127508"/>
                  </a:lnTo>
                  <a:lnTo>
                    <a:pt x="958176" y="114935"/>
                  </a:lnTo>
                  <a:close/>
                </a:path>
                <a:path w="1452879" h="182879">
                  <a:moveTo>
                    <a:pt x="1010069" y="48742"/>
                  </a:moveTo>
                  <a:lnTo>
                    <a:pt x="970203" y="48742"/>
                  </a:lnTo>
                  <a:lnTo>
                    <a:pt x="970203" y="146050"/>
                  </a:lnTo>
                  <a:lnTo>
                    <a:pt x="1010069" y="146050"/>
                  </a:lnTo>
                  <a:lnTo>
                    <a:pt x="1010069" y="48742"/>
                  </a:lnTo>
                  <a:close/>
                </a:path>
                <a:path w="1452879" h="182879">
                  <a:moveTo>
                    <a:pt x="1014120" y="19748"/>
                  </a:moveTo>
                  <a:lnTo>
                    <a:pt x="1012418" y="11798"/>
                  </a:lnTo>
                  <a:lnTo>
                    <a:pt x="1007605" y="5549"/>
                  </a:lnTo>
                  <a:lnTo>
                    <a:pt x="1000048" y="1460"/>
                  </a:lnTo>
                  <a:lnTo>
                    <a:pt x="990130" y="0"/>
                  </a:lnTo>
                  <a:lnTo>
                    <a:pt x="980211" y="1574"/>
                  </a:lnTo>
                  <a:lnTo>
                    <a:pt x="972654" y="5892"/>
                  </a:lnTo>
                  <a:lnTo>
                    <a:pt x="967841" y="12382"/>
                  </a:lnTo>
                  <a:lnTo>
                    <a:pt x="966152" y="20459"/>
                  </a:lnTo>
                  <a:lnTo>
                    <a:pt x="967841" y="28549"/>
                  </a:lnTo>
                  <a:lnTo>
                    <a:pt x="972654" y="35039"/>
                  </a:lnTo>
                  <a:lnTo>
                    <a:pt x="980211" y="39357"/>
                  </a:lnTo>
                  <a:lnTo>
                    <a:pt x="990130" y="40919"/>
                  </a:lnTo>
                  <a:lnTo>
                    <a:pt x="1000048" y="39344"/>
                  </a:lnTo>
                  <a:lnTo>
                    <a:pt x="1007605" y="34950"/>
                  </a:lnTo>
                  <a:lnTo>
                    <a:pt x="1012418" y="28244"/>
                  </a:lnTo>
                  <a:lnTo>
                    <a:pt x="1014120" y="19748"/>
                  </a:lnTo>
                  <a:close/>
                </a:path>
                <a:path w="1452879" h="182879">
                  <a:moveTo>
                    <a:pt x="1193825" y="90563"/>
                  </a:moveTo>
                  <a:lnTo>
                    <a:pt x="1190891" y="70840"/>
                  </a:lnTo>
                  <a:lnTo>
                    <a:pt x="1182801" y="57289"/>
                  </a:lnTo>
                  <a:lnTo>
                    <a:pt x="1170609" y="49479"/>
                  </a:lnTo>
                  <a:lnTo>
                    <a:pt x="1155382" y="46977"/>
                  </a:lnTo>
                  <a:lnTo>
                    <a:pt x="1145857" y="47955"/>
                  </a:lnTo>
                  <a:lnTo>
                    <a:pt x="1137196" y="50812"/>
                  </a:lnTo>
                  <a:lnTo>
                    <a:pt x="1129563" y="55448"/>
                  </a:lnTo>
                  <a:lnTo>
                    <a:pt x="1123111" y="61734"/>
                  </a:lnTo>
                  <a:lnTo>
                    <a:pt x="1117333" y="55143"/>
                  </a:lnTo>
                  <a:lnTo>
                    <a:pt x="1110208" y="50546"/>
                  </a:lnTo>
                  <a:lnTo>
                    <a:pt x="1102004" y="47853"/>
                  </a:lnTo>
                  <a:lnTo>
                    <a:pt x="1092962" y="46977"/>
                  </a:lnTo>
                  <a:lnTo>
                    <a:pt x="1085240" y="47637"/>
                  </a:lnTo>
                  <a:lnTo>
                    <a:pt x="1078039" y="49669"/>
                  </a:lnTo>
                  <a:lnTo>
                    <a:pt x="1071460" y="53060"/>
                  </a:lnTo>
                  <a:lnTo>
                    <a:pt x="1065618" y="57835"/>
                  </a:lnTo>
                  <a:lnTo>
                    <a:pt x="1065618" y="48755"/>
                  </a:lnTo>
                  <a:lnTo>
                    <a:pt x="1027709" y="48755"/>
                  </a:lnTo>
                  <a:lnTo>
                    <a:pt x="1027709" y="146062"/>
                  </a:lnTo>
                  <a:lnTo>
                    <a:pt x="1067562" y="146062"/>
                  </a:lnTo>
                  <a:lnTo>
                    <a:pt x="1067562" y="85572"/>
                  </a:lnTo>
                  <a:lnTo>
                    <a:pt x="1073023" y="80772"/>
                  </a:lnTo>
                  <a:lnTo>
                    <a:pt x="1086777" y="80772"/>
                  </a:lnTo>
                  <a:lnTo>
                    <a:pt x="1090841" y="85407"/>
                  </a:lnTo>
                  <a:lnTo>
                    <a:pt x="1090841" y="146062"/>
                  </a:lnTo>
                  <a:lnTo>
                    <a:pt x="1130681" y="146062"/>
                  </a:lnTo>
                  <a:lnTo>
                    <a:pt x="1130681" y="85572"/>
                  </a:lnTo>
                  <a:lnTo>
                    <a:pt x="1136154" y="80772"/>
                  </a:lnTo>
                  <a:lnTo>
                    <a:pt x="1149565" y="80772"/>
                  </a:lnTo>
                  <a:lnTo>
                    <a:pt x="1153960" y="85407"/>
                  </a:lnTo>
                  <a:lnTo>
                    <a:pt x="1153960" y="146062"/>
                  </a:lnTo>
                  <a:lnTo>
                    <a:pt x="1193825" y="146062"/>
                  </a:lnTo>
                  <a:lnTo>
                    <a:pt x="1193825" y="90563"/>
                  </a:lnTo>
                  <a:close/>
                </a:path>
                <a:path w="1452879" h="182879">
                  <a:moveTo>
                    <a:pt x="1234097" y="127736"/>
                  </a:moveTo>
                  <a:lnTo>
                    <a:pt x="1228801" y="122758"/>
                  </a:lnTo>
                  <a:lnTo>
                    <a:pt x="1215936" y="122758"/>
                  </a:lnTo>
                  <a:lnTo>
                    <a:pt x="1210462" y="127736"/>
                  </a:lnTo>
                  <a:lnTo>
                    <a:pt x="1210462" y="134848"/>
                  </a:lnTo>
                  <a:lnTo>
                    <a:pt x="1210462" y="141973"/>
                  </a:lnTo>
                  <a:lnTo>
                    <a:pt x="1215936" y="147129"/>
                  </a:lnTo>
                  <a:lnTo>
                    <a:pt x="1228801" y="147129"/>
                  </a:lnTo>
                  <a:lnTo>
                    <a:pt x="1234097" y="141973"/>
                  </a:lnTo>
                  <a:lnTo>
                    <a:pt x="1234097" y="127736"/>
                  </a:lnTo>
                  <a:close/>
                </a:path>
                <a:path w="1452879" h="182879">
                  <a:moveTo>
                    <a:pt x="1340789" y="100876"/>
                  </a:moveTo>
                  <a:lnTo>
                    <a:pt x="1340700" y="98920"/>
                  </a:lnTo>
                  <a:lnTo>
                    <a:pt x="1339557" y="92329"/>
                  </a:lnTo>
                  <a:lnTo>
                    <a:pt x="1337360" y="79629"/>
                  </a:lnTo>
                  <a:lnTo>
                    <a:pt x="1328432" y="65290"/>
                  </a:lnTo>
                  <a:lnTo>
                    <a:pt x="1327810" y="64287"/>
                  </a:lnTo>
                  <a:lnTo>
                    <a:pt x="1324571" y="62103"/>
                  </a:lnTo>
                  <a:lnTo>
                    <a:pt x="1324571" y="92329"/>
                  </a:lnTo>
                  <a:lnTo>
                    <a:pt x="1264602" y="92329"/>
                  </a:lnTo>
                  <a:lnTo>
                    <a:pt x="1294587" y="65290"/>
                  </a:lnTo>
                  <a:lnTo>
                    <a:pt x="1324571" y="92329"/>
                  </a:lnTo>
                  <a:lnTo>
                    <a:pt x="1324571" y="62103"/>
                  </a:lnTo>
                  <a:lnTo>
                    <a:pt x="1313192" y="54394"/>
                  </a:lnTo>
                  <a:lnTo>
                    <a:pt x="1294587" y="50876"/>
                  </a:lnTo>
                  <a:lnTo>
                    <a:pt x="1275867" y="54457"/>
                  </a:lnTo>
                  <a:lnTo>
                    <a:pt x="1261008" y="64427"/>
                  </a:lnTo>
                  <a:lnTo>
                    <a:pt x="1251204" y="79629"/>
                  </a:lnTo>
                  <a:lnTo>
                    <a:pt x="1247673" y="98920"/>
                  </a:lnTo>
                  <a:lnTo>
                    <a:pt x="1251292" y="118300"/>
                  </a:lnTo>
                  <a:lnTo>
                    <a:pt x="1261491" y="133553"/>
                  </a:lnTo>
                  <a:lnTo>
                    <a:pt x="1277366" y="143535"/>
                  </a:lnTo>
                  <a:lnTo>
                    <a:pt x="1297940" y="147116"/>
                  </a:lnTo>
                  <a:lnTo>
                    <a:pt x="1309052" y="146138"/>
                  </a:lnTo>
                  <a:lnTo>
                    <a:pt x="1319009" y="143217"/>
                  </a:lnTo>
                  <a:lnTo>
                    <a:pt x="1327645" y="138417"/>
                  </a:lnTo>
                  <a:lnTo>
                    <a:pt x="1334401" y="132181"/>
                  </a:lnTo>
                  <a:lnTo>
                    <a:pt x="1334795" y="131813"/>
                  </a:lnTo>
                  <a:lnTo>
                    <a:pt x="1325448" y="120789"/>
                  </a:lnTo>
                  <a:lnTo>
                    <a:pt x="1319860" y="125806"/>
                  </a:lnTo>
                  <a:lnTo>
                    <a:pt x="1313472" y="129362"/>
                  </a:lnTo>
                  <a:lnTo>
                    <a:pt x="1306322" y="131483"/>
                  </a:lnTo>
                  <a:lnTo>
                    <a:pt x="1298460" y="132181"/>
                  </a:lnTo>
                  <a:lnTo>
                    <a:pt x="1285659" y="130200"/>
                  </a:lnTo>
                  <a:lnTo>
                    <a:pt x="1275384" y="124599"/>
                  </a:lnTo>
                  <a:lnTo>
                    <a:pt x="1268183" y="115900"/>
                  </a:lnTo>
                  <a:lnTo>
                    <a:pt x="1264602" y="104609"/>
                  </a:lnTo>
                  <a:lnTo>
                    <a:pt x="1340446" y="104609"/>
                  </a:lnTo>
                  <a:lnTo>
                    <a:pt x="1340612" y="103009"/>
                  </a:lnTo>
                  <a:lnTo>
                    <a:pt x="1340789" y="100876"/>
                  </a:lnTo>
                  <a:close/>
                </a:path>
                <a:path w="1452879" h="182879">
                  <a:moveTo>
                    <a:pt x="1452460" y="14058"/>
                  </a:moveTo>
                  <a:lnTo>
                    <a:pt x="1435709" y="14058"/>
                  </a:lnTo>
                  <a:lnTo>
                    <a:pt x="1435709" y="98920"/>
                  </a:lnTo>
                  <a:lnTo>
                    <a:pt x="1433309" y="112598"/>
                  </a:lnTo>
                  <a:lnTo>
                    <a:pt x="1426692" y="123088"/>
                  </a:lnTo>
                  <a:lnTo>
                    <a:pt x="1416735" y="129806"/>
                  </a:lnTo>
                  <a:lnTo>
                    <a:pt x="1404315" y="132181"/>
                  </a:lnTo>
                  <a:lnTo>
                    <a:pt x="1391793" y="129806"/>
                  </a:lnTo>
                  <a:lnTo>
                    <a:pt x="1381785" y="123088"/>
                  </a:lnTo>
                  <a:lnTo>
                    <a:pt x="1375156" y="112598"/>
                  </a:lnTo>
                  <a:lnTo>
                    <a:pt x="1372755" y="98920"/>
                  </a:lnTo>
                  <a:lnTo>
                    <a:pt x="1375156" y="85267"/>
                  </a:lnTo>
                  <a:lnTo>
                    <a:pt x="1381785" y="74841"/>
                  </a:lnTo>
                  <a:lnTo>
                    <a:pt x="1391793" y="68173"/>
                  </a:lnTo>
                  <a:lnTo>
                    <a:pt x="1404315" y="65836"/>
                  </a:lnTo>
                  <a:lnTo>
                    <a:pt x="1416735" y="68173"/>
                  </a:lnTo>
                  <a:lnTo>
                    <a:pt x="1426692" y="74841"/>
                  </a:lnTo>
                  <a:lnTo>
                    <a:pt x="1433309" y="85267"/>
                  </a:lnTo>
                  <a:lnTo>
                    <a:pt x="1435709" y="98920"/>
                  </a:lnTo>
                  <a:lnTo>
                    <a:pt x="1435709" y="14058"/>
                  </a:lnTo>
                  <a:lnTo>
                    <a:pt x="1435531" y="14058"/>
                  </a:lnTo>
                  <a:lnTo>
                    <a:pt x="1435531" y="66001"/>
                  </a:lnTo>
                  <a:lnTo>
                    <a:pt x="1435366" y="65836"/>
                  </a:lnTo>
                  <a:lnTo>
                    <a:pt x="1429016" y="59359"/>
                  </a:lnTo>
                  <a:lnTo>
                    <a:pt x="1421269" y="54648"/>
                  </a:lnTo>
                  <a:lnTo>
                    <a:pt x="1412481" y="51828"/>
                  </a:lnTo>
                  <a:lnTo>
                    <a:pt x="1402905" y="50888"/>
                  </a:lnTo>
                  <a:lnTo>
                    <a:pt x="1383982" y="54343"/>
                  </a:lnTo>
                  <a:lnTo>
                    <a:pt x="1369021" y="64096"/>
                  </a:lnTo>
                  <a:lnTo>
                    <a:pt x="1359179" y="79248"/>
                  </a:lnTo>
                  <a:lnTo>
                    <a:pt x="1355636" y="98920"/>
                  </a:lnTo>
                  <a:lnTo>
                    <a:pt x="1359179" y="118618"/>
                  </a:lnTo>
                  <a:lnTo>
                    <a:pt x="1369021" y="133832"/>
                  </a:lnTo>
                  <a:lnTo>
                    <a:pt x="1383982" y="143649"/>
                  </a:lnTo>
                  <a:lnTo>
                    <a:pt x="1402905" y="147129"/>
                  </a:lnTo>
                  <a:lnTo>
                    <a:pt x="1412849" y="146126"/>
                  </a:lnTo>
                  <a:lnTo>
                    <a:pt x="1421879" y="143129"/>
                  </a:lnTo>
                  <a:lnTo>
                    <a:pt x="1429753" y="138125"/>
                  </a:lnTo>
                  <a:lnTo>
                    <a:pt x="1435239" y="132181"/>
                  </a:lnTo>
                  <a:lnTo>
                    <a:pt x="1436230" y="131114"/>
                  </a:lnTo>
                  <a:lnTo>
                    <a:pt x="1436230" y="146062"/>
                  </a:lnTo>
                  <a:lnTo>
                    <a:pt x="1452460" y="146062"/>
                  </a:lnTo>
                  <a:lnTo>
                    <a:pt x="1452460" y="131114"/>
                  </a:lnTo>
                  <a:lnTo>
                    <a:pt x="1452460" y="66001"/>
                  </a:lnTo>
                  <a:lnTo>
                    <a:pt x="1452460" y="14058"/>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5" name="object 13"/>
            <p:cNvSpPr/>
            <p:nvPr/>
          </p:nvSpPr>
          <p:spPr>
            <a:xfrm>
              <a:off x="5386353" y="6485439"/>
              <a:ext cx="87998" cy="95351"/>
            </a:xfrm>
            <a:prstGeom prst="rect">
              <a:avLst/>
            </a:prstGeom>
            <a:blipFill>
              <a:blip r:embed="rId5"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6" name="object 14"/>
            <p:cNvSpPr/>
            <p:nvPr/>
          </p:nvSpPr>
          <p:spPr>
            <a:xfrm>
              <a:off x="5498721" y="6464804"/>
              <a:ext cx="99293" cy="115989"/>
            </a:xfrm>
            <a:prstGeom prst="rect">
              <a:avLst/>
            </a:prstGeom>
            <a:blipFill>
              <a:blip r:embed="rId6"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7" name="object 15"/>
            <p:cNvSpPr/>
            <p:nvPr/>
          </p:nvSpPr>
          <p:spPr>
            <a:xfrm>
              <a:off x="5618491" y="6484546"/>
              <a:ext cx="50800" cy="95250"/>
            </a:xfrm>
            <a:custGeom>
              <a:avLst/>
              <a:gdLst/>
              <a:ahLst/>
              <a:cxnLst/>
              <a:rect l="l" t="t" r="r" b="b"/>
              <a:pathLst>
                <a:path w="50800" h="95250">
                  <a:moveTo>
                    <a:pt x="50266" y="0"/>
                  </a:moveTo>
                  <a:lnTo>
                    <a:pt x="38868" y="1061"/>
                  </a:lnTo>
                  <a:lnTo>
                    <a:pt x="29341" y="4222"/>
                  </a:lnTo>
                  <a:lnTo>
                    <a:pt x="21764" y="9451"/>
                  </a:lnTo>
                  <a:lnTo>
                    <a:pt x="16217" y="16713"/>
                  </a:lnTo>
                  <a:lnTo>
                    <a:pt x="16217" y="889"/>
                  </a:lnTo>
                  <a:lnTo>
                    <a:pt x="0" y="889"/>
                  </a:lnTo>
                  <a:lnTo>
                    <a:pt x="0" y="95173"/>
                  </a:lnTo>
                  <a:lnTo>
                    <a:pt x="16929" y="95173"/>
                  </a:lnTo>
                  <a:lnTo>
                    <a:pt x="16929" y="48209"/>
                  </a:lnTo>
                  <a:lnTo>
                    <a:pt x="18976" y="34527"/>
                  </a:lnTo>
                  <a:lnTo>
                    <a:pt x="24844" y="24550"/>
                  </a:lnTo>
                  <a:lnTo>
                    <a:pt x="34116" y="18442"/>
                  </a:lnTo>
                  <a:lnTo>
                    <a:pt x="46380" y="16370"/>
                  </a:lnTo>
                  <a:lnTo>
                    <a:pt x="50266" y="16548"/>
                  </a:lnTo>
                  <a:lnTo>
                    <a:pt x="50266" y="0"/>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8" name="object 16"/>
          <p:cNvSpPr/>
          <p:nvPr/>
        </p:nvSpPr>
        <p:spPr>
          <a:xfrm>
            <a:off x="5716839" y="6543577"/>
            <a:ext cx="1790064" cy="3175"/>
          </a:xfrm>
          <a:custGeom>
            <a:avLst/>
            <a:gdLst/>
            <a:ahLst/>
            <a:cxnLst/>
            <a:rect l="l" t="t" r="r" b="b"/>
            <a:pathLst>
              <a:path w="1790065" h="3175">
                <a:moveTo>
                  <a:pt x="1789658" y="0"/>
                </a:moveTo>
                <a:lnTo>
                  <a:pt x="0" y="0"/>
                </a:lnTo>
                <a:lnTo>
                  <a:pt x="0" y="3175"/>
                </a:lnTo>
                <a:lnTo>
                  <a:pt x="1315491" y="3175"/>
                </a:lnTo>
                <a:lnTo>
                  <a:pt x="1789658" y="0"/>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9" name="object 17"/>
          <p:cNvGrpSpPr/>
          <p:nvPr/>
        </p:nvGrpSpPr>
        <p:grpSpPr>
          <a:xfrm>
            <a:off x="-523" y="4365234"/>
            <a:ext cx="3848560" cy="2490470"/>
            <a:chOff x="676" y="4365449"/>
            <a:chExt cx="3848560" cy="2490470"/>
          </a:xfrm>
        </p:grpSpPr>
        <p:sp>
          <p:nvSpPr>
            <p:cNvPr id="42" name="object 18"/>
            <p:cNvSpPr/>
            <p:nvPr/>
          </p:nvSpPr>
          <p:spPr>
            <a:xfrm>
              <a:off x="2255386" y="6543791"/>
              <a:ext cx="1593850" cy="3175"/>
            </a:xfrm>
            <a:custGeom>
              <a:avLst/>
              <a:gdLst/>
              <a:ahLst/>
              <a:cxnLst/>
              <a:rect l="l" t="t" r="r" b="b"/>
              <a:pathLst>
                <a:path w="1593850" h="3175">
                  <a:moveTo>
                    <a:pt x="1593786" y="0"/>
                  </a:moveTo>
                  <a:lnTo>
                    <a:pt x="0" y="0"/>
                  </a:lnTo>
                  <a:lnTo>
                    <a:pt x="278282" y="3175"/>
                  </a:lnTo>
                  <a:lnTo>
                    <a:pt x="1593786" y="3175"/>
                  </a:lnTo>
                  <a:lnTo>
                    <a:pt x="1593786" y="0"/>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3" name="object 19"/>
            <p:cNvSpPr/>
            <p:nvPr/>
          </p:nvSpPr>
          <p:spPr>
            <a:xfrm>
              <a:off x="676" y="4365449"/>
              <a:ext cx="2512060" cy="2490470"/>
            </a:xfrm>
            <a:custGeom>
              <a:avLst/>
              <a:gdLst/>
              <a:ahLst/>
              <a:cxnLst/>
              <a:rect l="l" t="t" r="r" b="b"/>
              <a:pathLst>
                <a:path w="2512060" h="2490470">
                  <a:moveTo>
                    <a:pt x="0" y="0"/>
                  </a:moveTo>
                  <a:lnTo>
                    <a:pt x="0" y="2490266"/>
                  </a:lnTo>
                  <a:lnTo>
                    <a:pt x="2512009" y="2490266"/>
                  </a:lnTo>
                  <a:lnTo>
                    <a:pt x="2507234" y="2441354"/>
                  </a:lnTo>
                  <a:lnTo>
                    <a:pt x="2496662" y="2393203"/>
                  </a:lnTo>
                  <a:lnTo>
                    <a:pt x="2480227" y="2346402"/>
                  </a:lnTo>
                  <a:lnTo>
                    <a:pt x="2457861" y="2301537"/>
                  </a:lnTo>
                  <a:lnTo>
                    <a:pt x="2429496" y="2259194"/>
                  </a:lnTo>
                  <a:lnTo>
                    <a:pt x="2395067" y="2219960"/>
                  </a:lnTo>
                  <a:lnTo>
                    <a:pt x="292862" y="117754"/>
                  </a:lnTo>
                  <a:lnTo>
                    <a:pt x="256775" y="85723"/>
                  </a:lnTo>
                  <a:lnTo>
                    <a:pt x="218009" y="58796"/>
                  </a:lnTo>
                  <a:lnTo>
                    <a:pt x="177021" y="36952"/>
                  </a:lnTo>
                  <a:lnTo>
                    <a:pt x="134268" y="20171"/>
                  </a:lnTo>
                  <a:lnTo>
                    <a:pt x="90209" y="8432"/>
                  </a:lnTo>
                  <a:lnTo>
                    <a:pt x="45300" y="1715"/>
                  </a:lnTo>
                  <a:lnTo>
                    <a:pt x="0" y="0"/>
                  </a:lnTo>
                  <a:close/>
                </a:path>
              </a:pathLst>
            </a:custGeom>
            <a:solidFill>
              <a:srgbClr val="1E4488"/>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0" name="object 20"/>
          <p:cNvSpPr/>
          <p:nvPr/>
        </p:nvSpPr>
        <p:spPr>
          <a:xfrm>
            <a:off x="683026" y="503466"/>
            <a:ext cx="660082" cy="1158989"/>
          </a:xfrm>
          <a:prstGeom prst="rect">
            <a:avLst/>
          </a:prstGeom>
          <a:blipFill>
            <a:blip r:embed="rId7"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11" name="object 21"/>
          <p:cNvGrpSpPr/>
          <p:nvPr/>
        </p:nvGrpSpPr>
        <p:grpSpPr>
          <a:xfrm>
            <a:off x="1447477" y="565595"/>
            <a:ext cx="582103" cy="219684"/>
            <a:chOff x="1448676" y="565810"/>
            <a:chExt cx="582103" cy="219684"/>
          </a:xfrm>
        </p:grpSpPr>
        <p:sp>
          <p:nvSpPr>
            <p:cNvPr id="39" name="object 22"/>
            <p:cNvSpPr/>
            <p:nvPr/>
          </p:nvSpPr>
          <p:spPr>
            <a:xfrm>
              <a:off x="1891372" y="607466"/>
              <a:ext cx="139407" cy="178028"/>
            </a:xfrm>
            <a:prstGeom prst="rect">
              <a:avLst/>
            </a:prstGeom>
            <a:blipFill>
              <a:blip r:embed="rId8"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0" name="object 23"/>
            <p:cNvSpPr/>
            <p:nvPr/>
          </p:nvSpPr>
          <p:spPr>
            <a:xfrm>
              <a:off x="1612353" y="607466"/>
              <a:ext cx="262013" cy="171678"/>
            </a:xfrm>
            <a:prstGeom prst="rect">
              <a:avLst/>
            </a:prstGeom>
            <a:blipFill>
              <a:blip r:embed="rId9"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41" name="object 24"/>
            <p:cNvSpPr/>
            <p:nvPr/>
          </p:nvSpPr>
          <p:spPr>
            <a:xfrm>
              <a:off x="1448676" y="565810"/>
              <a:ext cx="155333" cy="217373"/>
            </a:xfrm>
            <a:prstGeom prst="rect">
              <a:avLst/>
            </a:prstGeom>
            <a:blipFill>
              <a:blip r:embed="rId10"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grpSp>
        <p:nvGrpSpPr>
          <p:cNvPr id="12" name="object 25"/>
          <p:cNvGrpSpPr/>
          <p:nvPr/>
        </p:nvGrpSpPr>
        <p:grpSpPr>
          <a:xfrm>
            <a:off x="2069015" y="613829"/>
            <a:ext cx="377875" cy="169494"/>
            <a:chOff x="2070214" y="614044"/>
            <a:chExt cx="377875" cy="169494"/>
          </a:xfrm>
        </p:grpSpPr>
        <p:sp>
          <p:nvSpPr>
            <p:cNvPr id="36" name="object 26"/>
            <p:cNvSpPr/>
            <p:nvPr/>
          </p:nvSpPr>
          <p:spPr>
            <a:xfrm>
              <a:off x="2366200" y="614044"/>
              <a:ext cx="81889" cy="165087"/>
            </a:xfrm>
            <a:prstGeom prst="rect">
              <a:avLst/>
            </a:prstGeom>
            <a:blipFill>
              <a:blip r:embed="rId11"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7" name="object 27"/>
            <p:cNvSpPr/>
            <p:nvPr/>
          </p:nvSpPr>
          <p:spPr>
            <a:xfrm>
              <a:off x="2199259" y="614044"/>
              <a:ext cx="127889" cy="169494"/>
            </a:xfrm>
            <a:prstGeom prst="rect">
              <a:avLst/>
            </a:prstGeom>
            <a:blipFill>
              <a:blip r:embed="rId12"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8" name="object 28"/>
            <p:cNvSpPr/>
            <p:nvPr/>
          </p:nvSpPr>
          <p:spPr>
            <a:xfrm>
              <a:off x="2070214" y="614044"/>
              <a:ext cx="99783" cy="165087"/>
            </a:xfrm>
            <a:prstGeom prst="rect">
              <a:avLst/>
            </a:prstGeom>
            <a:blipFill>
              <a:blip r:embed="rId13"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3" name="object 29"/>
          <p:cNvSpPr/>
          <p:nvPr/>
        </p:nvSpPr>
        <p:spPr>
          <a:xfrm>
            <a:off x="2603266" y="829729"/>
            <a:ext cx="57124" cy="57619"/>
          </a:xfrm>
          <a:prstGeom prst="rect">
            <a:avLst/>
          </a:prstGeom>
          <a:blipFill>
            <a:blip r:embed="rId14"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30"/>
          <p:cNvSpPr/>
          <p:nvPr/>
        </p:nvSpPr>
        <p:spPr>
          <a:xfrm>
            <a:off x="2234737" y="829729"/>
            <a:ext cx="57111" cy="57619"/>
          </a:xfrm>
          <a:prstGeom prst="rect">
            <a:avLst/>
          </a:prstGeom>
          <a:blipFill>
            <a:blip r:embed="rId15"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5" name="object 31"/>
          <p:cNvSpPr/>
          <p:nvPr/>
        </p:nvSpPr>
        <p:spPr>
          <a:xfrm>
            <a:off x="2345633" y="892455"/>
            <a:ext cx="207200" cy="416445"/>
          </a:xfrm>
          <a:prstGeom prst="rect">
            <a:avLst/>
          </a:prstGeom>
          <a:blipFill>
            <a:blip r:embed="rId16"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6" name="object 32"/>
          <p:cNvSpPr/>
          <p:nvPr/>
        </p:nvSpPr>
        <p:spPr>
          <a:xfrm>
            <a:off x="1407497" y="892963"/>
            <a:ext cx="306235" cy="322694"/>
          </a:xfrm>
          <a:prstGeom prst="rect">
            <a:avLst/>
          </a:prstGeom>
          <a:blipFill>
            <a:blip r:embed="rId17"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17" name="object 33"/>
          <p:cNvGrpSpPr/>
          <p:nvPr/>
        </p:nvGrpSpPr>
        <p:grpSpPr>
          <a:xfrm>
            <a:off x="2598186" y="899834"/>
            <a:ext cx="473912" cy="307771"/>
            <a:chOff x="2599385" y="900049"/>
            <a:chExt cx="473912" cy="307771"/>
          </a:xfrm>
        </p:grpSpPr>
        <p:sp>
          <p:nvSpPr>
            <p:cNvPr id="34" name="object 34"/>
            <p:cNvSpPr/>
            <p:nvPr/>
          </p:nvSpPr>
          <p:spPr>
            <a:xfrm>
              <a:off x="2706814" y="900049"/>
              <a:ext cx="366483" cy="307771"/>
            </a:xfrm>
            <a:prstGeom prst="rect">
              <a:avLst/>
            </a:prstGeom>
            <a:blipFill>
              <a:blip r:embed="rId18"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5" name="object 35"/>
            <p:cNvSpPr/>
            <p:nvPr/>
          </p:nvSpPr>
          <p:spPr>
            <a:xfrm>
              <a:off x="2599385" y="900049"/>
              <a:ext cx="66141" cy="307771"/>
            </a:xfrm>
            <a:prstGeom prst="rect">
              <a:avLst/>
            </a:prstGeom>
            <a:blipFill>
              <a:blip r:embed="rId19"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18" name="object 36"/>
          <p:cNvSpPr/>
          <p:nvPr/>
        </p:nvSpPr>
        <p:spPr>
          <a:xfrm>
            <a:off x="2229949" y="899834"/>
            <a:ext cx="65786" cy="307771"/>
          </a:xfrm>
          <a:prstGeom prst="rect">
            <a:avLst/>
          </a:prstGeom>
          <a:blipFill>
            <a:blip r:embed="rId20"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9" name="object 37"/>
          <p:cNvSpPr/>
          <p:nvPr/>
        </p:nvSpPr>
        <p:spPr>
          <a:xfrm>
            <a:off x="2013706" y="899834"/>
            <a:ext cx="170903" cy="307771"/>
          </a:xfrm>
          <a:prstGeom prst="rect">
            <a:avLst/>
          </a:prstGeom>
          <a:blipFill>
            <a:blip r:embed="rId21"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0" name="object 38"/>
          <p:cNvSpPr/>
          <p:nvPr/>
        </p:nvSpPr>
        <p:spPr>
          <a:xfrm>
            <a:off x="1765409" y="899834"/>
            <a:ext cx="180975" cy="307771"/>
          </a:xfrm>
          <a:prstGeom prst="rect">
            <a:avLst/>
          </a:prstGeom>
          <a:blipFill>
            <a:blip r:embed="rId22"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1" name="object 39"/>
          <p:cNvSpPr/>
          <p:nvPr/>
        </p:nvSpPr>
        <p:spPr>
          <a:xfrm>
            <a:off x="1458056" y="1292797"/>
            <a:ext cx="121018" cy="48336"/>
          </a:xfrm>
          <a:prstGeom prst="rect">
            <a:avLst/>
          </a:prstGeom>
          <a:blipFill>
            <a:blip r:embed="rId23"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2" name="object 40"/>
          <p:cNvSpPr/>
          <p:nvPr/>
        </p:nvSpPr>
        <p:spPr>
          <a:xfrm>
            <a:off x="3238913" y="1292797"/>
            <a:ext cx="253657" cy="303453"/>
          </a:xfrm>
          <a:prstGeom prst="rect">
            <a:avLst/>
          </a:prstGeom>
          <a:blipFill>
            <a:blip r:embed="rId24"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nvGrpSpPr>
          <p:cNvPr id="23" name="object 41"/>
          <p:cNvGrpSpPr/>
          <p:nvPr/>
        </p:nvGrpSpPr>
        <p:grpSpPr>
          <a:xfrm>
            <a:off x="1419232" y="1292797"/>
            <a:ext cx="1792210" cy="303796"/>
            <a:chOff x="1420431" y="1293012"/>
            <a:chExt cx="1792210" cy="303796"/>
          </a:xfrm>
        </p:grpSpPr>
        <p:sp>
          <p:nvSpPr>
            <p:cNvPr id="27" name="object 42"/>
            <p:cNvSpPr/>
            <p:nvPr/>
          </p:nvSpPr>
          <p:spPr>
            <a:xfrm>
              <a:off x="2395626" y="1353350"/>
              <a:ext cx="179577" cy="239560"/>
            </a:xfrm>
            <a:prstGeom prst="rect">
              <a:avLst/>
            </a:prstGeom>
            <a:blipFill>
              <a:blip r:embed="rId25"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8" name="object 43"/>
            <p:cNvSpPr/>
            <p:nvPr/>
          </p:nvSpPr>
          <p:spPr>
            <a:xfrm>
              <a:off x="2595638" y="1293012"/>
              <a:ext cx="450850" cy="303453"/>
            </a:xfrm>
            <a:prstGeom prst="rect">
              <a:avLst/>
            </a:prstGeom>
            <a:blipFill>
              <a:blip r:embed="rId26"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9" name="object 44"/>
            <p:cNvSpPr/>
            <p:nvPr/>
          </p:nvSpPr>
          <p:spPr>
            <a:xfrm>
              <a:off x="3060915" y="1355102"/>
              <a:ext cx="151726" cy="237807"/>
            </a:xfrm>
            <a:prstGeom prst="rect">
              <a:avLst/>
            </a:prstGeom>
            <a:blipFill>
              <a:blip r:embed="rId27"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0" name="object 45"/>
            <p:cNvSpPr/>
            <p:nvPr/>
          </p:nvSpPr>
          <p:spPr>
            <a:xfrm>
              <a:off x="2207234" y="1355102"/>
              <a:ext cx="151726" cy="237807"/>
            </a:xfrm>
            <a:prstGeom prst="rect">
              <a:avLst/>
            </a:prstGeom>
            <a:blipFill>
              <a:blip r:embed="rId27"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1" name="object 46"/>
            <p:cNvSpPr/>
            <p:nvPr/>
          </p:nvSpPr>
          <p:spPr>
            <a:xfrm>
              <a:off x="1882355" y="1293012"/>
              <a:ext cx="299542" cy="299897"/>
            </a:xfrm>
            <a:prstGeom prst="rect">
              <a:avLst/>
            </a:prstGeom>
            <a:blipFill>
              <a:blip r:embed="rId28"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2" name="object 47"/>
            <p:cNvSpPr/>
            <p:nvPr/>
          </p:nvSpPr>
          <p:spPr>
            <a:xfrm>
              <a:off x="1651685" y="1355102"/>
              <a:ext cx="196888" cy="237807"/>
            </a:xfrm>
            <a:prstGeom prst="rect">
              <a:avLst/>
            </a:prstGeom>
            <a:blipFill>
              <a:blip r:embed="rId29"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33" name="object 48"/>
            <p:cNvSpPr/>
            <p:nvPr/>
          </p:nvSpPr>
          <p:spPr>
            <a:xfrm>
              <a:off x="1420431" y="1355102"/>
              <a:ext cx="194437" cy="241706"/>
            </a:xfrm>
            <a:prstGeom prst="rect">
              <a:avLst/>
            </a:prstGeom>
            <a:blipFill>
              <a:blip r:embed="rId30"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grpSp>
      <p:sp>
        <p:nvSpPr>
          <p:cNvPr id="25" name="object 50"/>
          <p:cNvSpPr/>
          <p:nvPr/>
        </p:nvSpPr>
        <p:spPr>
          <a:xfrm>
            <a:off x="4654901" y="3068743"/>
            <a:ext cx="2139617" cy="1231900"/>
          </a:xfrm>
          <a:prstGeom prst="rect">
            <a:avLst/>
          </a:prstGeom>
          <a:blipFill>
            <a:blip r:embed="rId31" cstate="print"/>
            <a:stretch>
              <a:fillRect/>
            </a:stretch>
          </a:blip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26" name="object 51"/>
          <p:cNvSpPr/>
          <p:nvPr/>
        </p:nvSpPr>
        <p:spPr>
          <a:xfrm>
            <a:off x="6878529" y="3873909"/>
            <a:ext cx="64135" cy="60325"/>
          </a:xfrm>
          <a:custGeom>
            <a:avLst/>
            <a:gdLst/>
            <a:ahLst/>
            <a:cxnLst/>
            <a:rect l="l" t="t" r="r" b="b"/>
            <a:pathLst>
              <a:path w="64134" h="60325">
                <a:moveTo>
                  <a:pt x="41910" y="0"/>
                </a:moveTo>
                <a:lnTo>
                  <a:pt x="39052" y="190"/>
                </a:lnTo>
                <a:lnTo>
                  <a:pt x="35242" y="2489"/>
                </a:lnTo>
                <a:lnTo>
                  <a:pt x="32766" y="2692"/>
                </a:lnTo>
                <a:lnTo>
                  <a:pt x="29730" y="1917"/>
                </a:lnTo>
                <a:lnTo>
                  <a:pt x="28194" y="5003"/>
                </a:lnTo>
                <a:lnTo>
                  <a:pt x="26098" y="6527"/>
                </a:lnTo>
                <a:lnTo>
                  <a:pt x="20764" y="6527"/>
                </a:lnTo>
                <a:lnTo>
                  <a:pt x="18288" y="7289"/>
                </a:lnTo>
                <a:lnTo>
                  <a:pt x="16002" y="8826"/>
                </a:lnTo>
                <a:lnTo>
                  <a:pt x="15240" y="8826"/>
                </a:lnTo>
                <a:lnTo>
                  <a:pt x="14655" y="9397"/>
                </a:lnTo>
                <a:lnTo>
                  <a:pt x="13906" y="11709"/>
                </a:lnTo>
                <a:lnTo>
                  <a:pt x="12954" y="12687"/>
                </a:lnTo>
                <a:lnTo>
                  <a:pt x="11430" y="13449"/>
                </a:lnTo>
                <a:lnTo>
                  <a:pt x="6083" y="15735"/>
                </a:lnTo>
                <a:lnTo>
                  <a:pt x="2298" y="19215"/>
                </a:lnTo>
                <a:lnTo>
                  <a:pt x="0" y="23812"/>
                </a:lnTo>
                <a:lnTo>
                  <a:pt x="3441" y="23812"/>
                </a:lnTo>
                <a:lnTo>
                  <a:pt x="4291" y="31561"/>
                </a:lnTo>
                <a:lnTo>
                  <a:pt x="25299" y="59859"/>
                </a:lnTo>
                <a:lnTo>
                  <a:pt x="33159" y="59537"/>
                </a:lnTo>
                <a:lnTo>
                  <a:pt x="34671" y="57226"/>
                </a:lnTo>
                <a:lnTo>
                  <a:pt x="36957" y="55676"/>
                </a:lnTo>
                <a:lnTo>
                  <a:pt x="43053" y="54152"/>
                </a:lnTo>
                <a:lnTo>
                  <a:pt x="48018" y="52628"/>
                </a:lnTo>
                <a:lnTo>
                  <a:pt x="49542" y="48767"/>
                </a:lnTo>
                <a:lnTo>
                  <a:pt x="51828" y="46850"/>
                </a:lnTo>
                <a:lnTo>
                  <a:pt x="54876" y="46850"/>
                </a:lnTo>
                <a:lnTo>
                  <a:pt x="55626" y="45326"/>
                </a:lnTo>
                <a:lnTo>
                  <a:pt x="56019" y="43395"/>
                </a:lnTo>
                <a:lnTo>
                  <a:pt x="56019" y="41097"/>
                </a:lnTo>
                <a:lnTo>
                  <a:pt x="61353" y="38798"/>
                </a:lnTo>
                <a:lnTo>
                  <a:pt x="63830" y="33604"/>
                </a:lnTo>
                <a:lnTo>
                  <a:pt x="63068" y="17475"/>
                </a:lnTo>
                <a:lnTo>
                  <a:pt x="61734" y="11531"/>
                </a:lnTo>
                <a:lnTo>
                  <a:pt x="59461" y="7670"/>
                </a:lnTo>
                <a:lnTo>
                  <a:pt x="57175" y="6146"/>
                </a:lnTo>
                <a:lnTo>
                  <a:pt x="54686" y="5003"/>
                </a:lnTo>
                <a:lnTo>
                  <a:pt x="49339" y="3467"/>
                </a:lnTo>
                <a:lnTo>
                  <a:pt x="47256" y="2311"/>
                </a:lnTo>
                <a:lnTo>
                  <a:pt x="45745" y="774"/>
                </a:lnTo>
                <a:lnTo>
                  <a:pt x="41910" y="0"/>
                </a:lnTo>
                <a:close/>
              </a:path>
            </a:pathLst>
          </a:custGeom>
          <a:solidFill>
            <a:srgbClr val="00A2C7"/>
          </a:solidFill>
        </p:spPr>
        <p:txBody>
          <a:bodyPr wrap="square" lIns="0" tIns="0" rIns="0" bIns="0" rtlCol="0"/>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pic>
        <p:nvPicPr>
          <p:cNvPr id="54" name="Resim 5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611154" y="3040154"/>
            <a:ext cx="3028821" cy="1333686"/>
          </a:xfrm>
          <a:prstGeom prst="rect">
            <a:avLst/>
          </a:prstGeom>
        </p:spPr>
      </p:pic>
      <p:sp>
        <p:nvSpPr>
          <p:cNvPr id="55" name="Metin kutusu 54"/>
          <p:cNvSpPr txBox="1"/>
          <p:nvPr/>
        </p:nvSpPr>
        <p:spPr>
          <a:xfrm>
            <a:off x="1752659" y="2304398"/>
            <a:ext cx="5107284" cy="829945"/>
          </a:xfrm>
          <a:prstGeom prst="rect">
            <a:avLst/>
          </a:prstGeom>
          <a:noFill/>
        </p:spPr>
        <p:txBody>
          <a:bodyPr wrap="square" rtlCol="0">
            <a:spAutoFit/>
          </a:bodyPr>
          <a:lstStyle/>
          <a:p>
            <a:pPr algn="ctr"/>
            <a:r>
              <a:rPr lang="tr-TR" sz="4800" dirty="0">
                <a:solidFill>
                  <a:srgbClr val="00A2C7"/>
                </a:solidFill>
                <a:latin typeface="Brush Script MT" panose="03060802040406070304" pitchFamily="66" charset="0"/>
              </a:rPr>
              <a:t>Dinlediginiz için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7" name="Metin kutusu 6"/>
          <p:cNvSpPr txBox="1"/>
          <p:nvPr/>
        </p:nvSpPr>
        <p:spPr>
          <a:xfrm>
            <a:off x="-10583" y="0"/>
            <a:ext cx="12192000" cy="646331"/>
          </a:xfrm>
          <a:prstGeom prst="rect">
            <a:avLst/>
          </a:prstGeom>
          <a:solidFill>
            <a:srgbClr val="2463F7"/>
          </a:solidFill>
        </p:spPr>
        <p:txBody>
          <a:bodyPr wrap="square" lIns="91440" tIns="45720" rIns="91440" bIns="45720" rtlCol="0" anchor="t">
            <a:spAutoFit/>
          </a:bodyPr>
          <a:lstStyle/>
          <a:p>
            <a:pPr algn="ctr"/>
            <a:r>
              <a:rPr lang="tr-TR" sz="3600" b="1" dirty="0">
                <a:solidFill>
                  <a:schemeClr val="bg1"/>
                </a:solidFill>
                <a:latin typeface="Times New Roman"/>
                <a:cs typeface="Times New Roman"/>
                <a:sym typeface="+mn-ea"/>
              </a:rPr>
              <a:t>Projenin Amacı</a:t>
            </a:r>
            <a:endParaRPr lang="tr-TR" sz="3600" b="1" dirty="0">
              <a:solidFill>
                <a:schemeClr val="bg1"/>
              </a:solidFill>
              <a:latin typeface="Times New Roman" panose="02020603050405020304" pitchFamily="18" charset="0"/>
              <a:cs typeface="Times New Roman" panose="02020603050405020304" pitchFamily="18" charset="0"/>
              <a:sym typeface="+mn-ea"/>
            </a:endParaRP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3</a:t>
            </a:r>
          </a:p>
        </p:txBody>
      </p:sp>
      <p:sp>
        <p:nvSpPr>
          <p:cNvPr id="100" name="Text Box 99"/>
          <p:cNvSpPr txBox="1"/>
          <p:nvPr/>
        </p:nvSpPr>
        <p:spPr>
          <a:xfrm>
            <a:off x="-10583" y="1154539"/>
            <a:ext cx="12192000" cy="3170099"/>
          </a:xfrm>
          <a:prstGeom prst="rect">
            <a:avLst/>
          </a:prstGeom>
          <a:noFill/>
          <a:ln w="9525">
            <a:noFill/>
          </a:ln>
        </p:spPr>
        <p:txBody>
          <a:bodyPr wrap="square" lIns="91440" tIns="45720" rIns="91440" bIns="45720" anchor="t">
            <a:spAutoFit/>
          </a:bodyPr>
          <a:lstStyle/>
          <a:p>
            <a:pPr marL="285750" indent="-285750">
              <a:buFont typeface="Calibri"/>
              <a:buChar char="•"/>
            </a:pPr>
            <a:endParaRPr lang="tr-TR" sz="2400" dirty="0">
              <a:ea typeface="+mn-lt"/>
              <a:cs typeface="+mn-lt"/>
            </a:endParaRPr>
          </a:p>
          <a:p>
            <a:r>
              <a:rPr lang="tr-TR" sz="2400" b="1" dirty="0">
                <a:solidFill>
                  <a:srgbClr val="002060"/>
                </a:solidFill>
              </a:rPr>
              <a:t>PROJENİN AMACI VE FAYDALARI : </a:t>
            </a:r>
            <a:r>
              <a:rPr lang="tr-TR" sz="2000" dirty="0">
                <a:latin typeface="Times New Roman" panose="02020603050405020304" pitchFamily="18" charset="0"/>
                <a:cs typeface="Times New Roman" panose="02020603050405020304" pitchFamily="18" charset="0"/>
              </a:rPr>
              <a:t>Bu projenin amacı ARIMA, LSTM, </a:t>
            </a:r>
            <a:r>
              <a:rPr lang="tr-TR" sz="2000" dirty="0" err="1">
                <a:latin typeface="Times New Roman" panose="02020603050405020304" pitchFamily="18" charset="0"/>
                <a:cs typeface="Times New Roman" panose="02020603050405020304" pitchFamily="18" charset="0"/>
              </a:rPr>
              <a:t>Random</a:t>
            </a:r>
            <a:r>
              <a:rPr lang="tr-TR" sz="2000" dirty="0">
                <a:latin typeface="Times New Roman" panose="02020603050405020304" pitchFamily="18" charset="0"/>
                <a:cs typeface="Times New Roman" panose="02020603050405020304" pitchFamily="18" charset="0"/>
              </a:rPr>
              <a:t> </a:t>
            </a:r>
            <a:r>
              <a:rPr lang="tr-TR" sz="2000" dirty="0" err="1">
                <a:latin typeface="Times New Roman" panose="02020603050405020304" pitchFamily="18" charset="0"/>
                <a:cs typeface="Times New Roman" panose="02020603050405020304" pitchFamily="18" charset="0"/>
              </a:rPr>
              <a:t>Forest</a:t>
            </a:r>
            <a:r>
              <a:rPr lang="tr-TR" sz="2000" dirty="0">
                <a:latin typeface="Times New Roman" panose="02020603050405020304" pitchFamily="18" charset="0"/>
                <a:cs typeface="Times New Roman" panose="02020603050405020304" pitchFamily="18" charset="0"/>
              </a:rPr>
              <a:t> gibi makine öğrenimi algoritmalarını kullanarak su talebi tahminlerini geliştirmektir. Python ile geliştirilen web tabanlı bir uygulama aracılığıyla gerçekleştirilen bu projede, algoritmaların performansları karşılaştırmalı olarak analiz edilmiştir. Bu yaklaşım, su kaynakları yönetiminde doğruluk ve verimliliği artırarak, stratejik karar destek süreçlerini güçlendirir ve su güvenliğini destekler.</a:t>
            </a:r>
            <a:endParaRPr lang="en-US" sz="2400" dirty="0">
              <a:ea typeface="+mn-lt"/>
              <a:cs typeface="+mn-lt"/>
            </a:endParaRPr>
          </a:p>
          <a:p>
            <a:r>
              <a:rPr lang="tr-TR" sz="2400" dirty="0">
                <a:latin typeface="Times New Roman"/>
                <a:ea typeface="+mn-lt"/>
                <a:cs typeface="Roboto"/>
              </a:rPr>
              <a:t>         </a:t>
            </a:r>
          </a:p>
          <a:p>
            <a:r>
              <a:rPr lang="tr-TR" sz="2400" dirty="0">
                <a:latin typeface="Times New Roman"/>
                <a:ea typeface="+mn-lt"/>
                <a:cs typeface="Roboto"/>
              </a:rPr>
              <a:t>                                                                               </a:t>
            </a:r>
          </a:p>
          <a:p>
            <a:endParaRPr lang="en-US" sz="2400" dirty="0">
              <a:ea typeface="+mn-lt"/>
              <a:cs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ÖZET</a:t>
            </a: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1200329"/>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4</a:t>
            </a:r>
          </a:p>
          <a:p>
            <a:pPr algn="ctr"/>
            <a:endParaRPr lang="tr-TR" sz="3600" dirty="0">
              <a:solidFill>
                <a:schemeClr val="bg1"/>
              </a:solidFill>
              <a:latin typeface="Times New Roman" panose="02020603050405020304" pitchFamily="18" charset="0"/>
              <a:cs typeface="Times New Roman" panose="02020603050405020304" pitchFamily="18" charset="0"/>
            </a:endParaRPr>
          </a:p>
        </p:txBody>
      </p:sp>
      <p:sp>
        <p:nvSpPr>
          <p:cNvPr id="100" name="Text Box 99"/>
          <p:cNvSpPr txBox="1"/>
          <p:nvPr/>
        </p:nvSpPr>
        <p:spPr>
          <a:xfrm>
            <a:off x="288290" y="2406015"/>
            <a:ext cx="11903710" cy="891540"/>
          </a:xfrm>
          <a:prstGeom prst="rect">
            <a:avLst/>
          </a:prstGeom>
          <a:noFill/>
          <a:ln w="9525">
            <a:noFill/>
          </a:ln>
        </p:spPr>
        <p:txBody>
          <a:bodyPr wrap="square">
            <a:spAutoFit/>
          </a:bodyPr>
          <a:lstStyle/>
          <a:p>
            <a:pPr indent="0"/>
            <a:endParaRPr lang="tr-TR" altLang="en-US" sz="2400">
              <a:latin typeface="Times New Roman" panose="02020603050405020304" pitchFamily="18" charset="0"/>
              <a:cs typeface="Times New Roman" panose="02020603050405020304" pitchFamily="18" charset="0"/>
            </a:endParaRPr>
          </a:p>
          <a:p>
            <a:pPr indent="0"/>
            <a:endParaRPr lang="tr-TR" altLang="en-US" sz="2800">
              <a:latin typeface="Times New Roman" panose="02020603050405020304" pitchFamily="18" charset="0"/>
              <a:cs typeface="Times New Roman" panose="02020603050405020304" pitchFamily="18" charset="0"/>
            </a:endParaRPr>
          </a:p>
        </p:txBody>
      </p:sp>
      <p:sp>
        <p:nvSpPr>
          <p:cNvPr id="12" name="Text Box 11"/>
          <p:cNvSpPr txBox="1"/>
          <p:nvPr/>
        </p:nvSpPr>
        <p:spPr>
          <a:xfrm>
            <a:off x="288290" y="1272133"/>
            <a:ext cx="11737340" cy="4154984"/>
          </a:xfrm>
          <a:prstGeom prst="rect">
            <a:avLst/>
          </a:prstGeom>
          <a:noFill/>
          <a:ln w="9525">
            <a:noFill/>
          </a:ln>
        </p:spPr>
        <p:txBody>
          <a:bodyPr wrap="square" lIns="91440" tIns="45720" rIns="91440" bIns="45720" anchor="t">
            <a:spAutoFit/>
          </a:bodyPr>
          <a:lstStyle/>
          <a:p>
            <a:r>
              <a:rPr lang="tr-TR" sz="2400" dirty="0">
                <a:latin typeface="Times New Roman" panose="02020603050405020304" pitchFamily="18" charset="0"/>
                <a:cs typeface="Times New Roman" panose="02020603050405020304" pitchFamily="18" charset="0"/>
              </a:rPr>
              <a:t>Su kaynaklarının etkin yönetimi, artan nüfus ve iklim değişikliği baskısı altında giderek daha önemli hale gelmektedir. Bu tez, su talebi tahminlerinin doğruluğunu artırmak için çeşitli makine öğrenimi modellerini değerlendirmekte ve karşılaştırmaktadır. Çalışmada, ARIMA, LSTM, </a:t>
            </a:r>
            <a:r>
              <a:rPr lang="tr-TR" sz="2400" dirty="0" err="1">
                <a:latin typeface="Times New Roman" panose="02020603050405020304" pitchFamily="18" charset="0"/>
                <a:cs typeface="Times New Roman" panose="02020603050405020304" pitchFamily="18" charset="0"/>
              </a:rPr>
              <a:t>Random</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Forest</a:t>
            </a:r>
            <a:r>
              <a:rPr lang="tr-TR" sz="2400" dirty="0">
                <a:latin typeface="Times New Roman" panose="02020603050405020304" pitchFamily="18" charset="0"/>
                <a:cs typeface="Times New Roman" panose="02020603050405020304" pitchFamily="18" charset="0"/>
              </a:rPr>
              <a:t> ve </a:t>
            </a:r>
            <a:r>
              <a:rPr lang="tr-TR" sz="2400" dirty="0" err="1">
                <a:latin typeface="Times New Roman" panose="02020603050405020304" pitchFamily="18" charset="0"/>
                <a:cs typeface="Times New Roman" panose="02020603050405020304" pitchFamily="18" charset="0"/>
              </a:rPr>
              <a:t>XGBoost</a:t>
            </a:r>
            <a:r>
              <a:rPr lang="tr-TR" sz="2400" dirty="0">
                <a:latin typeface="Times New Roman" panose="02020603050405020304" pitchFamily="18" charset="0"/>
                <a:cs typeface="Times New Roman" panose="02020603050405020304" pitchFamily="18" charset="0"/>
              </a:rPr>
              <a:t> gibi algoritmalar incelenmiştir. Özellikle, LSTM modelinin zaman serilerinde yüksek tahmin başarısı gösterdiği, diğer modellerin ise farklı senaryolarda etkili olduğu bulunmuştur. Modellerin performansı, MSE, RMSE, MAE, ve MAPE gibi metriklerle değerlendirilmiştir. Araştırma sonuçları, Python kullanılarak geliştirilen bir web uygulamasına entegre edilmiş, bu uygulama kullanıcılara geçmiş ve gelecek tarihler için su talebi tahminleri sunmaktadır. Bu çalışma, makine öğrenimi tekniklerinin su kaynakları yönetimindeki potansiyelini vurgulamakta ve bu yöntemlerin geliştirilmesinin su güvenliğini artıracağını öngörmektedir.</a:t>
            </a:r>
            <a:endParaRPr lang="tr-TR" altLang="en-US" sz="24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62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Avantajlar</a:t>
            </a: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1200329"/>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5</a:t>
            </a:r>
          </a:p>
          <a:p>
            <a:pPr algn="ctr"/>
            <a:endParaRPr lang="tr-TR" sz="3600" dirty="0">
              <a:solidFill>
                <a:schemeClr val="bg1"/>
              </a:solidFill>
              <a:latin typeface="Times New Roman" panose="02020603050405020304" pitchFamily="18" charset="0"/>
              <a:cs typeface="Times New Roman" panose="02020603050405020304" pitchFamily="18" charset="0"/>
            </a:endParaRPr>
          </a:p>
        </p:txBody>
      </p:sp>
      <p:sp>
        <p:nvSpPr>
          <p:cNvPr id="100" name="Text Box 99"/>
          <p:cNvSpPr txBox="1"/>
          <p:nvPr/>
        </p:nvSpPr>
        <p:spPr>
          <a:xfrm>
            <a:off x="144145" y="943989"/>
            <a:ext cx="11903710" cy="4524315"/>
          </a:xfrm>
          <a:prstGeom prst="rect">
            <a:avLst/>
          </a:prstGeom>
          <a:noFill/>
          <a:ln w="9525">
            <a:noFill/>
          </a:ln>
        </p:spPr>
        <p:txBody>
          <a:bodyPr wrap="square">
            <a:spAutoFit/>
          </a:bodyPr>
          <a:lstStyle/>
          <a:p>
            <a:pPr indent="0"/>
            <a:endParaRPr lang="tr-TR" altLang="en-US" sz="2400" b="1" dirty="0">
              <a:latin typeface="Times New Roman" panose="02020603050405020304" pitchFamily="18" charset="0"/>
              <a:cs typeface="Times New Roman" panose="02020603050405020304" pitchFamily="18" charset="0"/>
            </a:endParaRPr>
          </a:p>
          <a:p>
            <a:pPr indent="0"/>
            <a:r>
              <a:rPr lang="tr-TR" altLang="en-US" sz="2400" b="1" dirty="0">
                <a:solidFill>
                  <a:srgbClr val="002060"/>
                </a:solidFill>
                <a:latin typeface="Times New Roman" panose="02020603050405020304" pitchFamily="18" charset="0"/>
                <a:cs typeface="Times New Roman" panose="02020603050405020304" pitchFamily="18" charset="0"/>
              </a:rPr>
              <a:t>Modelleme Hassasiyeti: </a:t>
            </a:r>
          </a:p>
          <a:p>
            <a:pPr indent="0"/>
            <a:r>
              <a:rPr lang="tr-TR" altLang="en-US" sz="2400" dirty="0">
                <a:latin typeface="Times New Roman" panose="02020603050405020304" pitchFamily="18" charset="0"/>
                <a:cs typeface="Times New Roman" panose="02020603050405020304" pitchFamily="18" charset="0"/>
              </a:rPr>
              <a:t>LSTM modeli, zamansal veri bağımlılıklarını etkili bir şekilde modelleyerek yüksek doğrulukta tahminler sunar, bu da su yönetimi stratejilerinde önemli bir avantajdır.</a:t>
            </a:r>
          </a:p>
          <a:p>
            <a:pPr indent="0"/>
            <a:endParaRPr lang="tr-TR" altLang="en-US" sz="2400" dirty="0">
              <a:latin typeface="Times New Roman" panose="02020603050405020304" pitchFamily="18" charset="0"/>
              <a:cs typeface="Times New Roman" panose="02020603050405020304" pitchFamily="18" charset="0"/>
            </a:endParaRPr>
          </a:p>
          <a:p>
            <a:pPr indent="0"/>
            <a:r>
              <a:rPr lang="tr-TR" sz="2400" b="1" dirty="0">
                <a:solidFill>
                  <a:srgbClr val="002060"/>
                </a:solidFill>
                <a:latin typeface="Times New Roman" panose="02020603050405020304" pitchFamily="18" charset="0"/>
                <a:cs typeface="Times New Roman" panose="02020603050405020304" pitchFamily="18" charset="0"/>
              </a:rPr>
              <a:t>Veri Çeşitliliği Üzerindeki Etkinlik: </a:t>
            </a:r>
          </a:p>
          <a:p>
            <a:pPr indent="0"/>
            <a:r>
              <a:rPr lang="tr-TR" sz="2400" dirty="0" err="1">
                <a:latin typeface="Times New Roman" panose="02020603050405020304" pitchFamily="18" charset="0"/>
                <a:cs typeface="Times New Roman" panose="02020603050405020304" pitchFamily="18" charset="0"/>
              </a:rPr>
              <a:t>Random</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Forest</a:t>
            </a:r>
            <a:r>
              <a:rPr lang="tr-TR" sz="2400" dirty="0">
                <a:latin typeface="Times New Roman" panose="02020603050405020304" pitchFamily="18" charset="0"/>
                <a:cs typeface="Times New Roman" panose="02020603050405020304" pitchFamily="18" charset="0"/>
              </a:rPr>
              <a:t> ve </a:t>
            </a:r>
            <a:r>
              <a:rPr lang="tr-TR" sz="2400" dirty="0" err="1">
                <a:latin typeface="Times New Roman" panose="02020603050405020304" pitchFamily="18" charset="0"/>
                <a:cs typeface="Times New Roman" panose="02020603050405020304" pitchFamily="18" charset="0"/>
              </a:rPr>
              <a:t>XGBoost</a:t>
            </a:r>
            <a:r>
              <a:rPr lang="tr-TR" sz="2400" dirty="0">
                <a:latin typeface="Times New Roman" panose="02020603050405020304" pitchFamily="18" charset="0"/>
                <a:cs typeface="Times New Roman" panose="02020603050405020304" pitchFamily="18" charset="0"/>
              </a:rPr>
              <a:t>, heterojen veri yapılarına uyum sağlayarak çeşitli senaryolarda güçlü tahminler yapar.</a:t>
            </a:r>
          </a:p>
          <a:p>
            <a:pPr indent="0"/>
            <a:endParaRPr lang="tr-TR" sz="2400" b="1" dirty="0">
              <a:latin typeface="Times New Roman" panose="02020603050405020304" pitchFamily="18" charset="0"/>
              <a:cs typeface="Times New Roman" panose="02020603050405020304" pitchFamily="18" charset="0"/>
            </a:endParaRPr>
          </a:p>
          <a:p>
            <a:pPr indent="0"/>
            <a:r>
              <a:rPr lang="tr-TR" sz="2400" b="1" dirty="0">
                <a:solidFill>
                  <a:srgbClr val="002060"/>
                </a:solidFill>
                <a:latin typeface="Times New Roman" panose="02020603050405020304" pitchFamily="18" charset="0"/>
                <a:cs typeface="Times New Roman" panose="02020603050405020304" pitchFamily="18" charset="0"/>
              </a:rPr>
              <a:t>Kullanıcı Erişimi ve İşlevsellik: </a:t>
            </a:r>
          </a:p>
          <a:p>
            <a:pPr indent="0"/>
            <a:r>
              <a:rPr lang="tr-TR" sz="2400" dirty="0">
                <a:latin typeface="Times New Roman" panose="02020603050405020304" pitchFamily="18" charset="0"/>
                <a:cs typeface="Times New Roman" panose="02020603050405020304" pitchFamily="18" charset="0"/>
              </a:rPr>
              <a:t>Geliştirilen web uygulaması, interaktif araçlarla su tüketimi tahminlerine kolay erişim sağlar, bu da politika yapıcılar ve yöneticiler için değerli bir kaynak oluşturur.</a:t>
            </a:r>
            <a:endParaRPr lang="tr-T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449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Dezavantajlar</a:t>
            </a: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6</a:t>
            </a:r>
          </a:p>
        </p:txBody>
      </p:sp>
      <p:sp>
        <p:nvSpPr>
          <p:cNvPr id="100" name="Text Box 99"/>
          <p:cNvSpPr txBox="1"/>
          <p:nvPr/>
        </p:nvSpPr>
        <p:spPr>
          <a:xfrm>
            <a:off x="144145" y="943989"/>
            <a:ext cx="11903710" cy="4524315"/>
          </a:xfrm>
          <a:prstGeom prst="rect">
            <a:avLst/>
          </a:prstGeom>
          <a:noFill/>
          <a:ln w="9525">
            <a:noFill/>
          </a:ln>
        </p:spPr>
        <p:txBody>
          <a:bodyPr wrap="square">
            <a:spAutoFit/>
          </a:bodyPr>
          <a:lstStyle/>
          <a:p>
            <a:pPr indent="0"/>
            <a:endParaRPr lang="tr-TR" altLang="en-US" sz="2400" b="1" dirty="0">
              <a:latin typeface="Times New Roman" panose="02020603050405020304" pitchFamily="18" charset="0"/>
              <a:cs typeface="Times New Roman" panose="02020603050405020304" pitchFamily="18" charset="0"/>
            </a:endParaRPr>
          </a:p>
          <a:p>
            <a:pPr indent="0"/>
            <a:r>
              <a:rPr lang="tr-TR" altLang="en-US" sz="2400" b="1" dirty="0">
                <a:solidFill>
                  <a:srgbClr val="002060"/>
                </a:solidFill>
                <a:latin typeface="Times New Roman" panose="02020603050405020304" pitchFamily="18" charset="0"/>
                <a:cs typeface="Times New Roman" panose="02020603050405020304" pitchFamily="18" charset="0"/>
              </a:rPr>
              <a:t>Yüksek İşlemci Gereksinimleri:</a:t>
            </a:r>
          </a:p>
          <a:p>
            <a:pPr indent="0"/>
            <a:r>
              <a:rPr lang="tr-TR" altLang="en-US" sz="2400" dirty="0">
                <a:latin typeface="Times New Roman" panose="02020603050405020304" pitchFamily="18" charset="0"/>
                <a:cs typeface="Times New Roman" panose="02020603050405020304" pitchFamily="18" charset="0"/>
              </a:rPr>
              <a:t>Özellikle LSTM gibi derin öğrenme algoritmaları, yüksek işlemci gücü ve uzun eğitim süreleri gerektirir.</a:t>
            </a:r>
          </a:p>
          <a:p>
            <a:pPr indent="0"/>
            <a:endParaRPr lang="tr-TR" altLang="en-US" sz="2400" b="1" dirty="0">
              <a:latin typeface="Times New Roman" panose="02020603050405020304" pitchFamily="18" charset="0"/>
              <a:cs typeface="Times New Roman" panose="02020603050405020304" pitchFamily="18" charset="0"/>
            </a:endParaRPr>
          </a:p>
          <a:p>
            <a:pPr indent="0"/>
            <a:r>
              <a:rPr lang="tr-TR" sz="2400" b="1" dirty="0">
                <a:solidFill>
                  <a:srgbClr val="002060"/>
                </a:solidFill>
                <a:latin typeface="Times New Roman" panose="02020603050405020304" pitchFamily="18" charset="0"/>
                <a:cs typeface="Times New Roman" panose="02020603050405020304" pitchFamily="18" charset="0"/>
              </a:rPr>
              <a:t>Model Kurulumu ve Ayarlaması:</a:t>
            </a:r>
          </a:p>
          <a:p>
            <a:pPr indent="0"/>
            <a:r>
              <a:rPr lang="tr-TR" sz="2400" b="1" dirty="0">
                <a:solidFill>
                  <a:srgbClr val="002060"/>
                </a:solidFill>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XGBoost</a:t>
            </a:r>
            <a:r>
              <a:rPr lang="tr-TR" sz="2400" dirty="0">
                <a:latin typeface="Times New Roman" panose="02020603050405020304" pitchFamily="18" charset="0"/>
                <a:cs typeface="Times New Roman" panose="02020603050405020304" pitchFamily="18" charset="0"/>
              </a:rPr>
              <a:t> ve </a:t>
            </a:r>
            <a:r>
              <a:rPr lang="tr-TR" sz="2400" dirty="0" err="1">
                <a:latin typeface="Times New Roman" panose="02020603050405020304" pitchFamily="18" charset="0"/>
                <a:cs typeface="Times New Roman" panose="02020603050405020304" pitchFamily="18" charset="0"/>
              </a:rPr>
              <a:t>Random</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Forest</a:t>
            </a:r>
            <a:r>
              <a:rPr lang="tr-TR" sz="2400" dirty="0">
                <a:latin typeface="Times New Roman" panose="02020603050405020304" pitchFamily="18" charset="0"/>
                <a:cs typeface="Times New Roman" panose="02020603050405020304" pitchFamily="18" charset="0"/>
              </a:rPr>
              <a:t> modelleri, çok sayıda </a:t>
            </a:r>
            <a:r>
              <a:rPr lang="tr-TR" sz="2400" dirty="0" err="1">
                <a:latin typeface="Times New Roman" panose="02020603050405020304" pitchFamily="18" charset="0"/>
                <a:cs typeface="Times New Roman" panose="02020603050405020304" pitchFamily="18" charset="0"/>
              </a:rPr>
              <a:t>hiperparametre</a:t>
            </a:r>
            <a:r>
              <a:rPr lang="tr-TR" sz="2400" dirty="0">
                <a:latin typeface="Times New Roman" panose="02020603050405020304" pitchFamily="18" charset="0"/>
                <a:cs typeface="Times New Roman" panose="02020603050405020304" pitchFamily="18" charset="0"/>
              </a:rPr>
              <a:t> ayarının optimizasyonunu gerektirir, bu da model seçimi ve eğitimi süreçlerini karmaşıklaştırabilir.</a:t>
            </a:r>
          </a:p>
          <a:p>
            <a:pPr indent="0"/>
            <a:endParaRPr lang="tr-TR" sz="2400" b="1" dirty="0">
              <a:latin typeface="Times New Roman" panose="02020603050405020304" pitchFamily="18" charset="0"/>
              <a:cs typeface="Times New Roman" panose="02020603050405020304" pitchFamily="18" charset="0"/>
            </a:endParaRPr>
          </a:p>
          <a:p>
            <a:pPr indent="0"/>
            <a:r>
              <a:rPr lang="tr-TR" sz="2400" b="1" dirty="0">
                <a:solidFill>
                  <a:srgbClr val="002060"/>
                </a:solidFill>
                <a:latin typeface="Times New Roman" panose="02020603050405020304" pitchFamily="18" charset="0"/>
                <a:cs typeface="Times New Roman" panose="02020603050405020304" pitchFamily="18" charset="0"/>
              </a:rPr>
              <a:t>Veri Kalitesi ve Miktarı: </a:t>
            </a:r>
          </a:p>
          <a:p>
            <a:pPr indent="0"/>
            <a:r>
              <a:rPr lang="tr-TR" sz="2400" dirty="0">
                <a:latin typeface="Times New Roman" panose="02020603050405020304" pitchFamily="18" charset="0"/>
                <a:cs typeface="Times New Roman" panose="02020603050405020304" pitchFamily="18" charset="0"/>
              </a:rPr>
              <a:t>Modeller, yüksek kalitede ve kapsamlı veri gereksinimine sahiptir; veri setindeki eksiklikler veya hatalar tahmin doğruluğunu düşürebilir.</a:t>
            </a:r>
            <a:endParaRPr lang="tr-TR"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605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2"/>
          <a:stretch>
            <a:fillRect/>
          </a:stretch>
        </p:blipFill>
        <p:spPr>
          <a:xfrm>
            <a:off x="8223885" y="6398894"/>
            <a:ext cx="3968116" cy="459105"/>
          </a:xfrm>
          <a:prstGeom prst="rect">
            <a:avLst/>
          </a:prstGeom>
        </p:spPr>
      </p:pic>
      <p:pic>
        <p:nvPicPr>
          <p:cNvPr id="9" name="Resim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11" name="Metin kutusu 10"/>
          <p:cNvSpPr txBox="1"/>
          <p:nvPr/>
        </p:nvSpPr>
        <p:spPr>
          <a:xfrm>
            <a:off x="0" y="0"/>
            <a:ext cx="12192000" cy="645160"/>
          </a:xfrm>
          <a:prstGeom prst="rect">
            <a:avLst/>
          </a:prstGeom>
          <a:solidFill>
            <a:srgbClr val="2463F7"/>
          </a:solidFill>
        </p:spPr>
        <p:txBody>
          <a:bodyPr wrap="square" lIns="91440" tIns="45720" rIns="91440" bIns="45720" rtlCol="0" anchor="t">
            <a:spAutoFit/>
          </a:bodyPr>
          <a:lstStyle/>
          <a:p>
            <a:pPr algn="ctr"/>
            <a:r>
              <a:rPr lang="tr-TR" sz="3600" dirty="0">
                <a:solidFill>
                  <a:schemeClr val="bg1"/>
                </a:solidFill>
                <a:latin typeface="Times New Roman"/>
                <a:cs typeface="Times New Roman"/>
              </a:rPr>
              <a:t>MAKİNE ÖĞRENMESİ NEDİR?</a:t>
            </a:r>
            <a:endParaRPr lang="tr-TR"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Diyagram 17"/>
          <p:cNvGraphicFramePr/>
          <p:nvPr/>
        </p:nvGraphicFramePr>
        <p:xfrm>
          <a:off x="288403" y="1314214"/>
          <a:ext cx="2320603" cy="5001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1" name="Metin kutusu 20"/>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7</a:t>
            </a:r>
          </a:p>
        </p:txBody>
      </p:sp>
      <p:sp>
        <p:nvSpPr>
          <p:cNvPr id="100" name="Text Box 99"/>
          <p:cNvSpPr txBox="1"/>
          <p:nvPr/>
        </p:nvSpPr>
        <p:spPr>
          <a:xfrm>
            <a:off x="288403" y="696267"/>
            <a:ext cx="11002112" cy="5632311"/>
          </a:xfrm>
          <a:prstGeom prst="rect">
            <a:avLst/>
          </a:prstGeom>
          <a:noFill/>
          <a:ln w="9525">
            <a:noFill/>
          </a:ln>
        </p:spPr>
        <p:txBody>
          <a:bodyPr wrap="square" lIns="91440" tIns="45720" rIns="91440" bIns="45720" anchor="t">
            <a:spAutoFit/>
          </a:bodyPr>
          <a:lstStyle/>
          <a:p>
            <a:r>
              <a:rPr lang="tr-TR" sz="2400" b="1" dirty="0">
                <a:solidFill>
                  <a:srgbClr val="002060"/>
                </a:solidFill>
                <a:latin typeface="Times New Roman" panose="02020603050405020304" pitchFamily="18" charset="0"/>
                <a:ea typeface="+mn-lt"/>
                <a:cs typeface="Times New Roman" panose="02020603050405020304" pitchFamily="18" charset="0"/>
              </a:rPr>
              <a:t>Makine öğrenmesi</a:t>
            </a:r>
            <a:r>
              <a:rPr lang="en-US" sz="2400" b="1" dirty="0">
                <a:solidFill>
                  <a:srgbClr val="002060"/>
                </a:solidFill>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veriden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öğrenebilen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görünmeyen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verilere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genelleştirebilen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dolayısıyla</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açık</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talimatlar</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olmadan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görevleri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yerine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getirebilen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istatistiksel</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algoritmaların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geliştirilmesi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incelenmesiyle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ilgilenen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yapay</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zekâda</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akademik</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bir</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disiplindir</a:t>
            </a:r>
            <a:r>
              <a:rPr lang="en-US" sz="2400" dirty="0">
                <a:latin typeface="Times New Roman" panose="02020603050405020304" pitchFamily="18" charset="0"/>
                <a:ea typeface="+mn-lt"/>
                <a:cs typeface="Times New Roman" panose="02020603050405020304" pitchFamily="18" charset="0"/>
              </a:rPr>
              <a:t>.[1] </a:t>
            </a:r>
            <a:r>
              <a:rPr lang="en-US" sz="2400" dirty="0" err="1">
                <a:latin typeface="Times New Roman" panose="02020603050405020304" pitchFamily="18" charset="0"/>
                <a:ea typeface="+mn-lt"/>
                <a:cs typeface="Times New Roman" panose="02020603050405020304" pitchFamily="18" charset="0"/>
              </a:rPr>
              <a:t>Makine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öğrenimi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bilgisayarların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deneyimlerinden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öğrenerek</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karmaşık</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görevleri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otomatikleştirmeyi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sağlayan</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bir</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yapay</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zeka</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alanıdır</a:t>
            </a:r>
            <a:r>
              <a:rPr lang="en-US" sz="2400" dirty="0">
                <a:latin typeface="Times New Roman" panose="02020603050405020304" pitchFamily="18" charset="0"/>
                <a:ea typeface="+mn-lt"/>
                <a:cs typeface="Times New Roman" panose="02020603050405020304" pitchFamily="18" charset="0"/>
              </a:rPr>
              <a:t>. Bu, </a:t>
            </a:r>
            <a:r>
              <a:rPr lang="en-US" sz="2400" dirty="0" err="1">
                <a:latin typeface="Times New Roman" panose="02020603050405020304" pitchFamily="18" charset="0"/>
                <a:ea typeface="+mn-lt"/>
                <a:cs typeface="Times New Roman" panose="02020603050405020304" pitchFamily="18" charset="0"/>
              </a:rPr>
              <a:t>veri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analizi</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yaparak</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örüntüler</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tespit</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etme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ve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tahminlerde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bulunma</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yeteneğine</a:t>
            </a:r>
            <a:r>
              <a:rPr lang="en-US" sz="2400" dirty="0">
                <a:latin typeface="Times New Roman" panose="02020603050405020304" pitchFamily="18" charset="0"/>
                <a:ea typeface="+mn-lt"/>
                <a:cs typeface="Times New Roman" panose="02020603050405020304" pitchFamily="18" charset="0"/>
              </a:rPr>
              <a:t> </a:t>
            </a:r>
            <a:r>
              <a:rPr lang="en-US" sz="2400" dirty="0" err="1">
                <a:latin typeface="Times New Roman" panose="02020603050405020304" pitchFamily="18" charset="0"/>
                <a:ea typeface="+mn-lt"/>
                <a:cs typeface="Times New Roman" panose="02020603050405020304" pitchFamily="18" charset="0"/>
              </a:rPr>
              <a:t>dayanır</a:t>
            </a:r>
            <a:r>
              <a:rPr lang="en-US" sz="2400" dirty="0">
                <a:latin typeface="Times New Roman" panose="02020603050405020304" pitchFamily="18" charset="0"/>
                <a:ea typeface="+mn-lt"/>
                <a:cs typeface="Times New Roman" panose="02020603050405020304" pitchFamily="18" charset="0"/>
              </a:rPr>
              <a:t>.</a:t>
            </a:r>
            <a:endParaRPr lang="tr-TR" sz="2400" dirty="0">
              <a:latin typeface="Times New Roman" panose="02020603050405020304" pitchFamily="18" charset="0"/>
              <a:ea typeface="+mn-lt"/>
              <a:cs typeface="Times New Roman" panose="02020603050405020304" pitchFamily="18" charset="0"/>
            </a:endParaRPr>
          </a:p>
          <a:p>
            <a:r>
              <a:rPr lang="tr-TR" sz="2400" dirty="0">
                <a:latin typeface="Times New Roman" panose="02020603050405020304" pitchFamily="18" charset="0"/>
                <a:cs typeface="Times New Roman" panose="02020603050405020304" pitchFamily="18" charset="0"/>
              </a:rPr>
              <a:t>Kullanılan ML algoritmaları;</a:t>
            </a:r>
          </a:p>
          <a:p>
            <a:r>
              <a:rPr lang="tr-TR" sz="2400" dirty="0">
                <a:solidFill>
                  <a:schemeClr val="tx1"/>
                </a:solidFill>
                <a:latin typeface="Times New Roman" panose="02020603050405020304" pitchFamily="18" charset="0"/>
                <a:cs typeface="Times New Roman" panose="02020603050405020304" pitchFamily="18" charset="0"/>
              </a:rPr>
              <a:t>1.ARIMA                             8.SARIMAX                              15.BiLSTM</a:t>
            </a:r>
          </a:p>
          <a:p>
            <a:r>
              <a:rPr lang="tr-TR" sz="2400" dirty="0">
                <a:latin typeface="Times New Roman" panose="02020603050405020304" pitchFamily="18" charset="0"/>
                <a:cs typeface="Times New Roman" panose="02020603050405020304" pitchFamily="18" charset="0"/>
              </a:rPr>
              <a:t>2.XGBoost                           9.Exponential </a:t>
            </a:r>
            <a:r>
              <a:rPr lang="tr-TR" sz="2400" dirty="0" err="1">
                <a:latin typeface="Times New Roman" panose="02020603050405020304" pitchFamily="18" charset="0"/>
                <a:cs typeface="Times New Roman" panose="02020603050405020304" pitchFamily="18" charset="0"/>
              </a:rPr>
              <a:t>Smoothing</a:t>
            </a:r>
            <a:r>
              <a:rPr lang="tr-TR" sz="2400" dirty="0">
                <a:latin typeface="Times New Roman" panose="02020603050405020304" pitchFamily="18" charset="0"/>
                <a:cs typeface="Times New Roman" panose="02020603050405020304" pitchFamily="18" charset="0"/>
              </a:rPr>
              <a:t>           16.MLPRegressor</a:t>
            </a:r>
          </a:p>
          <a:p>
            <a:r>
              <a:rPr lang="tr-TR" sz="2400" dirty="0">
                <a:solidFill>
                  <a:schemeClr val="tx1"/>
                </a:solidFill>
                <a:latin typeface="Times New Roman" panose="02020603050405020304" pitchFamily="18" charset="0"/>
                <a:cs typeface="Times New Roman" panose="02020603050405020304" pitchFamily="18" charset="0"/>
              </a:rPr>
              <a:t>3.Decision </a:t>
            </a:r>
            <a:r>
              <a:rPr lang="tr-TR" sz="2400" dirty="0" err="1">
                <a:solidFill>
                  <a:schemeClr val="tx1"/>
                </a:solidFill>
                <a:latin typeface="Times New Roman" panose="02020603050405020304" pitchFamily="18" charset="0"/>
                <a:cs typeface="Times New Roman" panose="02020603050405020304" pitchFamily="18" charset="0"/>
              </a:rPr>
              <a:t>Tree</a:t>
            </a:r>
            <a:r>
              <a:rPr lang="tr-TR" sz="2400" dirty="0">
                <a:solidFill>
                  <a:schemeClr val="tx1"/>
                </a:solidFill>
                <a:latin typeface="Times New Roman" panose="02020603050405020304" pitchFamily="18" charset="0"/>
                <a:cs typeface="Times New Roman" panose="02020603050405020304" pitchFamily="18" charset="0"/>
              </a:rPr>
              <a:t>                   10.N-BEATS</a:t>
            </a:r>
          </a:p>
          <a:p>
            <a:r>
              <a:rPr lang="tr-TR" sz="2400" dirty="0">
                <a:latin typeface="Times New Roman" panose="02020603050405020304" pitchFamily="18" charset="0"/>
                <a:cs typeface="Times New Roman" panose="02020603050405020304" pitchFamily="18" charset="0"/>
              </a:rPr>
              <a:t>4.KNN                                 11.LightGBM</a:t>
            </a:r>
          </a:p>
          <a:p>
            <a:r>
              <a:rPr lang="tr-TR" sz="2400" dirty="0">
                <a:solidFill>
                  <a:schemeClr val="tx1"/>
                </a:solidFill>
                <a:latin typeface="Times New Roman" panose="02020603050405020304" pitchFamily="18" charset="0"/>
                <a:cs typeface="Times New Roman" panose="02020603050405020304" pitchFamily="18" charset="0"/>
              </a:rPr>
              <a:t>5.Lineer Regresyon             12.SVR</a:t>
            </a:r>
          </a:p>
          <a:p>
            <a:r>
              <a:rPr lang="tr-TR" sz="2400" dirty="0">
                <a:latin typeface="Times New Roman" panose="02020603050405020304" pitchFamily="18" charset="0"/>
                <a:cs typeface="Times New Roman" panose="02020603050405020304" pitchFamily="18" charset="0"/>
              </a:rPr>
              <a:t>6.LSTM                               13.Random </a:t>
            </a:r>
            <a:r>
              <a:rPr lang="tr-TR" sz="2400" dirty="0" err="1">
                <a:latin typeface="Times New Roman" panose="02020603050405020304" pitchFamily="18" charset="0"/>
                <a:cs typeface="Times New Roman" panose="02020603050405020304" pitchFamily="18" charset="0"/>
              </a:rPr>
              <a:t>Forest</a:t>
            </a:r>
            <a:endParaRPr lang="tr-TR" sz="2400" dirty="0">
              <a:latin typeface="Times New Roman" panose="02020603050405020304" pitchFamily="18" charset="0"/>
              <a:cs typeface="Times New Roman" panose="02020603050405020304" pitchFamily="18" charset="0"/>
            </a:endParaRPr>
          </a:p>
          <a:p>
            <a:r>
              <a:rPr lang="tr-TR" sz="2400" dirty="0">
                <a:solidFill>
                  <a:schemeClr val="tx1"/>
                </a:solidFill>
                <a:latin typeface="Times New Roman" panose="02020603050405020304" pitchFamily="18" charset="0"/>
                <a:cs typeface="Times New Roman" panose="02020603050405020304" pitchFamily="18" charset="0"/>
              </a:rPr>
              <a:t>7.AR                                    14.CatBoost</a:t>
            </a:r>
          </a:p>
          <a:p>
            <a:endParaRPr lang="en-US" sz="2400" b="1" dirty="0">
              <a:ea typeface="+mn-lt"/>
              <a:cs typeface="+mn-lt"/>
            </a:endParaRPr>
          </a:p>
        </p:txBody>
      </p:sp>
      <p:sp>
        <p:nvSpPr>
          <p:cNvPr id="7" name="Text Box 6"/>
          <p:cNvSpPr txBox="1"/>
          <p:nvPr/>
        </p:nvSpPr>
        <p:spPr>
          <a:xfrm>
            <a:off x="2881975" y="3421380"/>
            <a:ext cx="184731" cy="461665"/>
          </a:xfrm>
          <a:prstGeom prst="rect">
            <a:avLst/>
          </a:prstGeom>
          <a:noFill/>
        </p:spPr>
        <p:txBody>
          <a:bodyPr wrap="none" lIns="91440" tIns="45720" rIns="91440" bIns="45720" rtlCol="0" anchor="t">
            <a:spAutoFit/>
          </a:bodyPr>
          <a:lstStyle/>
          <a:p>
            <a:pPr algn="ctr"/>
            <a:endParaRPr lang="tr-TR" sz="2400" dirty="0">
              <a:solidFill>
                <a:schemeClr val="tx1"/>
              </a:solidFill>
              <a:latin typeface="Times New Roman" panose="02020603050405020304" pitchFamily="18" charset="0"/>
              <a:cs typeface="Times New Roman" panose="02020603050405020304" pitchFamily="18" charset="0"/>
            </a:endParaRPr>
          </a:p>
        </p:txBody>
      </p:sp>
      <p:sp>
        <p:nvSpPr>
          <p:cNvPr id="10" name="Dikdörtgen 1"/>
          <p:cNvSpPr/>
          <p:nvPr/>
        </p:nvSpPr>
        <p:spPr>
          <a:xfrm>
            <a:off x="710565" y="3881755"/>
            <a:ext cx="8294370" cy="461665"/>
          </a:xfrm>
          <a:prstGeom prst="rect">
            <a:avLst/>
          </a:prstGeom>
        </p:spPr>
        <p:txBody>
          <a:bodyPr wrap="square" lIns="91440" tIns="45720" rIns="91440" bIns="45720" anchor="t">
            <a:spAutoFit/>
          </a:bodyPr>
          <a:lstStyle/>
          <a:p>
            <a:endParaRPr lang="tr-T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3"/>
          <a:stretch>
            <a:fillRect/>
          </a:stretch>
        </p:blipFill>
        <p:spPr>
          <a:xfrm>
            <a:off x="8223885" y="6398894"/>
            <a:ext cx="3968116" cy="459105"/>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2" name="Dikdörtgen 1"/>
          <p:cNvSpPr/>
          <p:nvPr/>
        </p:nvSpPr>
        <p:spPr>
          <a:xfrm>
            <a:off x="645795" y="924560"/>
            <a:ext cx="10900410" cy="1938992"/>
          </a:xfrm>
          <a:prstGeom prst="rect">
            <a:avLst/>
          </a:prstGeom>
        </p:spPr>
        <p:txBody>
          <a:bodyPr wrap="square" lIns="91440" tIns="45720" rIns="91440" bIns="45720" anchor="t">
            <a:spAutoFit/>
          </a:bodyPr>
          <a:lstStyle/>
          <a:p>
            <a:r>
              <a:rPr lang="tr-TR" sz="2400" b="1" dirty="0">
                <a:solidFill>
                  <a:srgbClr val="002060"/>
                </a:solidFill>
                <a:latin typeface="Calibri"/>
                <a:cs typeface="Times New Roman"/>
              </a:rPr>
              <a:t>Su Talebi Tahmini Nedir?</a:t>
            </a:r>
          </a:p>
          <a:p>
            <a:r>
              <a:rPr lang="tr-TR" sz="2400" dirty="0">
                <a:latin typeface="Times New Roman" panose="02020603050405020304" pitchFamily="18" charset="0"/>
                <a:cs typeface="Times New Roman" panose="02020603050405020304" pitchFamily="18" charset="0"/>
              </a:rPr>
              <a:t>Mevcut ve gelecekteki su kullanım miktarlarını öngörmek için kullanılan bir yöntemdir. Bu tahminler, su kaynaklarının yönetimi, planlama ve sürdürülebilirliği açısından kritik önem taşır. İklim değişikliği, nüfus artışı gibi faktörlerin su talebi üzerindeki etkilerini anlamak için kullanılır.</a:t>
            </a:r>
            <a:endParaRPr lang="tr-TR" dirty="0">
              <a:latin typeface="Times New Roman" panose="02020603050405020304" pitchFamily="18" charset="0"/>
              <a:cs typeface="Times New Roman" panose="02020603050405020304" pitchFamily="18" charset="0"/>
            </a:endParaRPr>
          </a:p>
        </p:txBody>
      </p:sp>
      <p:sp>
        <p:nvSpPr>
          <p:cNvPr id="7" name="Metin kutusu 6"/>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Projede Yer Alan Temel Kavramlar</a:t>
            </a: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8</a:t>
            </a:r>
          </a:p>
        </p:txBody>
      </p:sp>
      <p:sp>
        <p:nvSpPr>
          <p:cNvPr id="100" name="Text Box 99"/>
          <p:cNvSpPr txBox="1"/>
          <p:nvPr/>
        </p:nvSpPr>
        <p:spPr>
          <a:xfrm>
            <a:off x="645795" y="2791403"/>
            <a:ext cx="10900410" cy="1569660"/>
          </a:xfrm>
          <a:prstGeom prst="rect">
            <a:avLst/>
          </a:prstGeom>
          <a:noFill/>
          <a:ln w="9525">
            <a:noFill/>
          </a:ln>
        </p:spPr>
        <p:txBody>
          <a:bodyPr wrap="square" lIns="91440" tIns="45720" rIns="91440" bIns="45720" anchor="t">
            <a:spAutoFit/>
          </a:bodyPr>
          <a:lstStyle/>
          <a:p>
            <a:r>
              <a:rPr lang="tr-TR" sz="2400" b="1" dirty="0">
                <a:solidFill>
                  <a:srgbClr val="002060"/>
                </a:solidFill>
              </a:rPr>
              <a:t>LSTM Ağları Nedir?</a:t>
            </a:r>
          </a:p>
          <a:p>
            <a:r>
              <a:rPr lang="tr-TR" sz="2400" dirty="0">
                <a:latin typeface="Times New Roman" panose="02020603050405020304" pitchFamily="18" charset="0"/>
                <a:cs typeface="Times New Roman" panose="02020603050405020304" pitchFamily="18" charset="0"/>
              </a:rPr>
              <a:t>Özellikle zaman serileri veya sıralı verilerde uzun vadeli bağımlılıkları öğrenebilen gelişmiş bir RNN (</a:t>
            </a:r>
            <a:r>
              <a:rPr lang="tr-TR" sz="2400" dirty="0" err="1">
                <a:latin typeface="Times New Roman" panose="02020603050405020304" pitchFamily="18" charset="0"/>
                <a:cs typeface="Times New Roman" panose="02020603050405020304" pitchFamily="18" charset="0"/>
              </a:rPr>
              <a:t>Recurrent</a:t>
            </a:r>
            <a:r>
              <a:rPr lang="tr-TR" sz="2400" dirty="0">
                <a:latin typeface="Times New Roman" panose="02020603050405020304" pitchFamily="18" charset="0"/>
                <a:cs typeface="Times New Roman" panose="02020603050405020304" pitchFamily="18" charset="0"/>
              </a:rPr>
              <a:t> </a:t>
            </a:r>
            <a:r>
              <a:rPr lang="tr-TR" sz="2400" dirty="0" err="1">
                <a:latin typeface="Times New Roman" panose="02020603050405020304" pitchFamily="18" charset="0"/>
                <a:cs typeface="Times New Roman" panose="02020603050405020304" pitchFamily="18" charset="0"/>
              </a:rPr>
              <a:t>Neural</a:t>
            </a:r>
            <a:r>
              <a:rPr lang="tr-TR" sz="2400" dirty="0">
                <a:latin typeface="Times New Roman" panose="02020603050405020304" pitchFamily="18" charset="0"/>
                <a:cs typeface="Times New Roman" panose="02020603050405020304" pitchFamily="18" charset="0"/>
              </a:rPr>
              <a:t> Network) türüdür. Özellikle dil modelleme ve konuşma tanıma gibi alanlarda etkilidir.</a:t>
            </a: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45795" y="4018068"/>
            <a:ext cx="10900410" cy="1938992"/>
          </a:xfrm>
          <a:prstGeom prst="rect">
            <a:avLst/>
          </a:prstGeom>
          <a:noFill/>
          <a:ln w="9525">
            <a:noFill/>
          </a:ln>
        </p:spPr>
        <p:txBody>
          <a:bodyPr wrap="square" lIns="91440" tIns="45720" rIns="91440" bIns="45720" anchor="t">
            <a:spAutoFit/>
          </a:bodyPr>
          <a:lstStyle/>
          <a:p>
            <a:endParaRPr lang="en-US" sz="2400" b="1" dirty="0">
              <a:solidFill>
                <a:srgbClr val="002060"/>
              </a:solidFill>
              <a:latin typeface="Calibri"/>
              <a:cs typeface="Calibri"/>
            </a:endParaRPr>
          </a:p>
          <a:p>
            <a:r>
              <a:rPr lang="tr-TR" sz="2400" b="1" dirty="0" err="1">
                <a:solidFill>
                  <a:srgbClr val="002060"/>
                </a:solidFill>
              </a:rPr>
              <a:t>Support</a:t>
            </a:r>
            <a:r>
              <a:rPr lang="tr-TR" sz="2400" b="1" dirty="0">
                <a:solidFill>
                  <a:srgbClr val="002060"/>
                </a:solidFill>
              </a:rPr>
              <a:t> </a:t>
            </a:r>
            <a:r>
              <a:rPr lang="tr-TR" sz="2400" b="1" dirty="0" err="1">
                <a:solidFill>
                  <a:srgbClr val="002060"/>
                </a:solidFill>
              </a:rPr>
              <a:t>Vector</a:t>
            </a:r>
            <a:r>
              <a:rPr lang="tr-TR" sz="2400" b="1" dirty="0">
                <a:solidFill>
                  <a:srgbClr val="002060"/>
                </a:solidFill>
              </a:rPr>
              <a:t> </a:t>
            </a:r>
            <a:r>
              <a:rPr lang="tr-TR" sz="2400" b="1" dirty="0" err="1">
                <a:solidFill>
                  <a:srgbClr val="002060"/>
                </a:solidFill>
              </a:rPr>
              <a:t>Regression</a:t>
            </a:r>
            <a:r>
              <a:rPr lang="tr-TR" sz="2400" b="1" dirty="0">
                <a:solidFill>
                  <a:srgbClr val="002060"/>
                </a:solidFill>
              </a:rPr>
              <a:t> (SVR) Nedir?</a:t>
            </a:r>
          </a:p>
          <a:p>
            <a:r>
              <a:rPr lang="tr-TR" sz="2400" dirty="0">
                <a:latin typeface="Times New Roman" panose="02020603050405020304" pitchFamily="18" charset="0"/>
                <a:cs typeface="Times New Roman" panose="02020603050405020304" pitchFamily="18" charset="0"/>
              </a:rPr>
              <a:t>Veri noktaları arasındaki en iyi uyan </a:t>
            </a:r>
            <a:r>
              <a:rPr lang="tr-TR" sz="2400" dirty="0" err="1">
                <a:latin typeface="Times New Roman" panose="02020603050405020304" pitchFamily="18" charset="0"/>
                <a:cs typeface="Times New Roman" panose="02020603050405020304" pitchFamily="18" charset="0"/>
              </a:rPr>
              <a:t>hiperdüzlemi</a:t>
            </a:r>
            <a:r>
              <a:rPr lang="tr-TR" sz="2400" dirty="0">
                <a:latin typeface="Times New Roman" panose="02020603050405020304" pitchFamily="18" charset="0"/>
                <a:cs typeface="Times New Roman" panose="02020603050405020304" pitchFamily="18" charset="0"/>
              </a:rPr>
              <a:t> bulur ve marjı maksimize ederek etkili tahminler sağlar. Lineer olmayan ilişkiler için çekirdek yöntemleri kullanır ve karmaşık veri yapılarında yüksek başarı gösterir.</a:t>
            </a:r>
            <a:endParaRPr lang="en-US" dirty="0">
              <a:latin typeface="Times New Roman" panose="02020603050405020304" pitchFamily="18" charset="0"/>
              <a:ea typeface="+mn-lt"/>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hape 30903"/>
          <p:cNvSpPr/>
          <p:nvPr/>
        </p:nvSpPr>
        <p:spPr>
          <a:xfrm>
            <a:off x="0" y="6002020"/>
            <a:ext cx="8224520" cy="855980"/>
          </a:xfrm>
          <a:custGeom>
            <a:avLst/>
            <a:gdLst/>
            <a:ahLst/>
            <a:cxnLst/>
            <a:rect l="0" t="0" r="0" b="0"/>
            <a:pathLst>
              <a:path w="8224520" h="856297">
                <a:moveTo>
                  <a:pt x="0" y="0"/>
                </a:moveTo>
                <a:lnTo>
                  <a:pt x="8224520" y="0"/>
                </a:lnTo>
                <a:lnTo>
                  <a:pt x="8224520" y="856297"/>
                </a:lnTo>
                <a:lnTo>
                  <a:pt x="0" y="856297"/>
                </a:lnTo>
                <a:lnTo>
                  <a:pt x="0" y="0"/>
                </a:lnTo>
              </a:path>
            </a:pathLst>
          </a:custGeom>
          <a:ln w="0" cap="flat">
            <a:miter lim="127000"/>
          </a:ln>
        </p:spPr>
        <p:style>
          <a:lnRef idx="0">
            <a:srgbClr val="000000">
              <a:alpha val="0"/>
            </a:srgbClr>
          </a:lnRef>
          <a:fillRef idx="1">
            <a:srgbClr val="2463F7"/>
          </a:fillRef>
          <a:effectRef idx="0">
            <a:scrgbClr r="0" g="0" b="0"/>
          </a:effectRef>
          <a:fontRef idx="none"/>
        </p:style>
        <p:txBody>
          <a:bodyPr/>
          <a:lstStyle/>
          <a:p>
            <a:endParaRPr lang="tr-TR"/>
          </a:p>
        </p:txBody>
      </p:sp>
      <p:sp>
        <p:nvSpPr>
          <p:cNvPr id="6" name="Shape 30905"/>
          <p:cNvSpPr/>
          <p:nvPr/>
        </p:nvSpPr>
        <p:spPr>
          <a:xfrm>
            <a:off x="8223885" y="6398895"/>
            <a:ext cx="3968115" cy="459105"/>
          </a:xfrm>
          <a:custGeom>
            <a:avLst/>
            <a:gdLst/>
            <a:ahLst/>
            <a:cxnLst/>
            <a:rect l="0" t="0" r="0" b="0"/>
            <a:pathLst>
              <a:path w="3968496" h="459892">
                <a:moveTo>
                  <a:pt x="0" y="0"/>
                </a:moveTo>
                <a:lnTo>
                  <a:pt x="3968496" y="0"/>
                </a:lnTo>
                <a:lnTo>
                  <a:pt x="3968496" y="459892"/>
                </a:lnTo>
                <a:lnTo>
                  <a:pt x="0" y="459892"/>
                </a:lnTo>
                <a:lnTo>
                  <a:pt x="0" y="0"/>
                </a:lnTo>
              </a:path>
            </a:pathLst>
          </a:custGeom>
          <a:ln w="0" cap="flat">
            <a:miter lim="127000"/>
          </a:ln>
        </p:spPr>
        <p:style>
          <a:lnRef idx="0">
            <a:srgbClr val="000000">
              <a:alpha val="0"/>
            </a:srgbClr>
          </a:lnRef>
          <a:fillRef idx="1">
            <a:srgbClr val="EE4941"/>
          </a:fillRef>
          <a:effectRef idx="0">
            <a:scrgbClr r="0" g="0" b="0"/>
          </a:effectRef>
          <a:fontRef idx="none"/>
        </p:style>
        <p:txBody>
          <a:bodyPr/>
          <a:lstStyle/>
          <a:p>
            <a:endParaRPr lang="tr-TR"/>
          </a:p>
        </p:txBody>
      </p:sp>
      <p:pic>
        <p:nvPicPr>
          <p:cNvPr id="8" name="Resim 7"/>
          <p:cNvPicPr>
            <a:picLocks noChangeAspect="1"/>
          </p:cNvPicPr>
          <p:nvPr/>
        </p:nvPicPr>
        <p:blipFill>
          <a:blip r:embed="rId3"/>
          <a:stretch>
            <a:fillRect/>
          </a:stretch>
        </p:blipFill>
        <p:spPr>
          <a:xfrm>
            <a:off x="8223885" y="6398894"/>
            <a:ext cx="3968116" cy="459105"/>
          </a:xfrm>
          <a:prstGeom prst="rect">
            <a:avLst/>
          </a:prstGeom>
        </p:spPr>
      </p:pic>
      <p:pic>
        <p:nvPicPr>
          <p:cNvPr id="9" name="Resim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002020"/>
            <a:ext cx="8223883" cy="855980"/>
          </a:xfrm>
          <a:prstGeom prst="rect">
            <a:avLst/>
          </a:prstGeom>
        </p:spPr>
      </p:pic>
      <p:sp>
        <p:nvSpPr>
          <p:cNvPr id="2" name="Dikdörtgen 1"/>
          <p:cNvSpPr/>
          <p:nvPr/>
        </p:nvSpPr>
        <p:spPr>
          <a:xfrm>
            <a:off x="645795" y="924560"/>
            <a:ext cx="10900410" cy="1938992"/>
          </a:xfrm>
          <a:prstGeom prst="rect">
            <a:avLst/>
          </a:prstGeom>
        </p:spPr>
        <p:txBody>
          <a:bodyPr wrap="square" lIns="91440" tIns="45720" rIns="91440" bIns="45720" anchor="t">
            <a:spAutoFit/>
          </a:bodyPr>
          <a:lstStyle/>
          <a:p>
            <a:r>
              <a:rPr lang="tr-TR" sz="2400" b="1" dirty="0" err="1">
                <a:solidFill>
                  <a:srgbClr val="002060"/>
                </a:solidFill>
              </a:rPr>
              <a:t>MLPRegressor</a:t>
            </a:r>
            <a:r>
              <a:rPr lang="tr-TR" sz="2400" b="1" dirty="0">
                <a:solidFill>
                  <a:srgbClr val="002060"/>
                </a:solidFill>
              </a:rPr>
              <a:t> Nedir?</a:t>
            </a:r>
          </a:p>
          <a:p>
            <a:r>
              <a:rPr lang="tr-TR" sz="2400" dirty="0">
                <a:latin typeface="Times New Roman" panose="02020603050405020304" pitchFamily="18" charset="0"/>
                <a:cs typeface="Times New Roman" panose="02020603050405020304" pitchFamily="18" charset="0"/>
              </a:rPr>
              <a:t>Çok katmanlı bir </a:t>
            </a:r>
            <a:r>
              <a:rPr lang="tr-TR" sz="2400" dirty="0" err="1">
                <a:latin typeface="Times New Roman" panose="02020603050405020304" pitchFamily="18" charset="0"/>
                <a:cs typeface="Times New Roman" panose="02020603050405020304" pitchFamily="18" charset="0"/>
              </a:rPr>
              <a:t>perceptron</a:t>
            </a:r>
            <a:r>
              <a:rPr lang="tr-TR" sz="2400" dirty="0">
                <a:latin typeface="Times New Roman" panose="02020603050405020304" pitchFamily="18" charset="0"/>
                <a:cs typeface="Times New Roman" panose="02020603050405020304" pitchFamily="18" charset="0"/>
              </a:rPr>
              <a:t> yapısına dayanan yapay sinir ağlarına dayalı bir regresyon modelidir. Sürekli değerlerin tahmini için ideal olan bu model, </a:t>
            </a:r>
            <a:r>
              <a:rPr lang="tr-TR" sz="2400" dirty="0" err="1">
                <a:latin typeface="Times New Roman" panose="02020603050405020304" pitchFamily="18" charset="0"/>
                <a:cs typeface="Times New Roman" panose="02020603050405020304" pitchFamily="18" charset="0"/>
              </a:rPr>
              <a:t>non</a:t>
            </a:r>
            <a:r>
              <a:rPr lang="tr-TR" sz="2400" dirty="0">
                <a:latin typeface="Times New Roman" panose="02020603050405020304" pitchFamily="18" charset="0"/>
                <a:cs typeface="Times New Roman" panose="02020603050405020304" pitchFamily="18" charset="0"/>
              </a:rPr>
              <a:t>-lineer ilişkileri etkili bir şekilde modelleyebilir ve büyük, karmaşık veri setlerinde doğru tahminler yapar. Finans, enerji tahmini ve sağlık gibi alanlarda geniş uygulama alanlarına sahiptir.</a:t>
            </a:r>
            <a:endParaRPr lang="tr-TR" dirty="0">
              <a:latin typeface="Times New Roman" panose="02020603050405020304" pitchFamily="18" charset="0"/>
              <a:cs typeface="Times New Roman" panose="02020603050405020304" pitchFamily="18" charset="0"/>
            </a:endParaRPr>
          </a:p>
        </p:txBody>
      </p:sp>
      <p:sp>
        <p:nvSpPr>
          <p:cNvPr id="7" name="Metin kutusu 6"/>
          <p:cNvSpPr txBox="1"/>
          <p:nvPr/>
        </p:nvSpPr>
        <p:spPr>
          <a:xfrm>
            <a:off x="0" y="0"/>
            <a:ext cx="12192000" cy="645160"/>
          </a:xfrm>
          <a:prstGeom prst="rect">
            <a:avLst/>
          </a:prstGeom>
          <a:solidFill>
            <a:srgbClr val="2463F7"/>
          </a:solidFill>
        </p:spPr>
        <p:txBody>
          <a:bodyPr wrap="square" rtlCol="0" anchor="t">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Projede Yer Alan Temel Kavramlar</a:t>
            </a:r>
          </a:p>
        </p:txBody>
      </p:sp>
      <p:sp>
        <p:nvSpPr>
          <p:cNvPr id="10" name="Metin kutusu 9"/>
          <p:cNvSpPr txBox="1"/>
          <p:nvPr/>
        </p:nvSpPr>
        <p:spPr>
          <a:xfrm>
            <a:off x="5524500" y="6075728"/>
            <a:ext cx="1143000" cy="645160"/>
          </a:xfrm>
          <a:prstGeom prst="rect">
            <a:avLst/>
          </a:prstGeom>
          <a:noFill/>
        </p:spPr>
        <p:txBody>
          <a:bodyPr wrap="square" rtlCol="0">
            <a:spAutoFit/>
          </a:bodyPr>
          <a:lstStyle/>
          <a:p>
            <a:pPr algn="ctr"/>
            <a:r>
              <a:rPr lang="tr-TR" sz="3600" dirty="0">
                <a:solidFill>
                  <a:schemeClr val="bg1"/>
                </a:solidFill>
                <a:latin typeface="Times New Roman" panose="02020603050405020304" pitchFamily="18" charset="0"/>
                <a:cs typeface="Times New Roman" panose="02020603050405020304" pitchFamily="18" charset="0"/>
              </a:rPr>
              <a:t>9</a:t>
            </a:r>
          </a:p>
        </p:txBody>
      </p:sp>
      <p:sp>
        <p:nvSpPr>
          <p:cNvPr id="100" name="Text Box 99"/>
          <p:cNvSpPr txBox="1"/>
          <p:nvPr/>
        </p:nvSpPr>
        <p:spPr>
          <a:xfrm>
            <a:off x="645795" y="2791403"/>
            <a:ext cx="10900410" cy="1938992"/>
          </a:xfrm>
          <a:prstGeom prst="rect">
            <a:avLst/>
          </a:prstGeom>
          <a:noFill/>
          <a:ln w="9525">
            <a:noFill/>
          </a:ln>
        </p:spPr>
        <p:txBody>
          <a:bodyPr wrap="square" lIns="91440" tIns="45720" rIns="91440" bIns="45720" anchor="t">
            <a:spAutoFit/>
          </a:bodyPr>
          <a:lstStyle/>
          <a:p>
            <a:r>
              <a:rPr lang="tr-TR" sz="2400" b="1" dirty="0" err="1">
                <a:solidFill>
                  <a:srgbClr val="002060"/>
                </a:solidFill>
              </a:rPr>
              <a:t>Jupyter</a:t>
            </a:r>
            <a:r>
              <a:rPr lang="tr-TR" sz="2400" b="1" dirty="0">
                <a:solidFill>
                  <a:srgbClr val="002060"/>
                </a:solidFill>
              </a:rPr>
              <a:t> Notebook Nedir?</a:t>
            </a:r>
          </a:p>
          <a:p>
            <a:r>
              <a:rPr lang="tr-TR" sz="2400" dirty="0">
                <a:latin typeface="Times New Roman" panose="02020603050405020304" pitchFamily="18" charset="0"/>
                <a:cs typeface="Times New Roman" panose="02020603050405020304" pitchFamily="18" charset="0"/>
              </a:rPr>
              <a:t>Kod yazımı, veri analizi ve makine öğrenmesi modellerinin geliştirilmesi ve paylaşımı için kullanılan bir web uygulaması. Araştırmacılar ve veri bilimciler tarafından yaygın olarak kullanılan bu araç, kodları, notları ve görselleri bir arada sunabilen interaktif bir ortam sağlar.</a:t>
            </a:r>
            <a:endParaRPr lang="en-US"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645795" y="4275234"/>
            <a:ext cx="10900410" cy="1569660"/>
          </a:xfrm>
          <a:prstGeom prst="rect">
            <a:avLst/>
          </a:prstGeom>
          <a:noFill/>
          <a:ln w="9525">
            <a:noFill/>
          </a:ln>
        </p:spPr>
        <p:txBody>
          <a:bodyPr wrap="square" lIns="91440" tIns="45720" rIns="91440" bIns="45720" anchor="t">
            <a:spAutoFit/>
          </a:bodyPr>
          <a:lstStyle/>
          <a:p>
            <a:endParaRPr lang="en-US" sz="2400" b="1" dirty="0">
              <a:solidFill>
                <a:srgbClr val="002060"/>
              </a:solidFill>
              <a:latin typeface="Calibri"/>
              <a:cs typeface="Calibri"/>
            </a:endParaRPr>
          </a:p>
          <a:p>
            <a:r>
              <a:rPr lang="tr-TR" sz="2400" b="1" dirty="0">
                <a:solidFill>
                  <a:srgbClr val="002060"/>
                </a:solidFill>
              </a:rPr>
              <a:t>Python Programlama Nedir?</a:t>
            </a:r>
          </a:p>
          <a:p>
            <a:r>
              <a:rPr lang="tr-TR" sz="2400" dirty="0">
                <a:latin typeface="Times New Roman" panose="02020603050405020304" pitchFamily="18" charset="0"/>
                <a:cs typeface="Times New Roman" panose="02020603050405020304" pitchFamily="18" charset="0"/>
              </a:rPr>
              <a:t>Veri analizi ve makine öğrenmesi modellerinin geliştirilmesinde kullanılan popüler bir programlama dili.</a:t>
            </a:r>
            <a:endParaRPr lang="en-US" dirty="0">
              <a:latin typeface="Times New Roman" panose="02020603050405020304" pitchFamily="18" charset="0"/>
              <a:ea typeface="+mn-lt"/>
              <a:cs typeface="Times New Roman" panose="02020603050405020304" pitchFamily="18" charset="0"/>
            </a:endParaRPr>
          </a:p>
        </p:txBody>
      </p:sp>
    </p:spTree>
    <p:extLst>
      <p:ext uri="{BB962C8B-B14F-4D97-AF65-F5344CB8AC3E}">
        <p14:creationId xmlns:p14="http://schemas.microsoft.com/office/powerpoint/2010/main" val="1730402398"/>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TotalTime>
  <Words>1334</Words>
  <Application>Microsoft Office PowerPoint</Application>
  <PresentationFormat>Geniş ekran</PresentationFormat>
  <Paragraphs>153</Paragraphs>
  <Slides>23</Slides>
  <Notes>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23</vt:i4>
      </vt:variant>
    </vt:vector>
  </HeadingPairs>
  <TitlesOfParts>
    <vt:vector size="29" baseType="lpstr">
      <vt:lpstr>Arial</vt:lpstr>
      <vt:lpstr>Brush Script MT</vt:lpstr>
      <vt:lpstr>Calibri</vt:lpstr>
      <vt:lpstr>Calibri Light</vt:lpstr>
      <vt:lpstr>Times New Roman</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Ahmet Nail TAŞTAN</dc:creator>
  <cp:lastModifiedBy>eliffskl53@gmail.com</cp:lastModifiedBy>
  <cp:revision>435</cp:revision>
  <dcterms:created xsi:type="dcterms:W3CDTF">2021-03-28T14:52:00Z</dcterms:created>
  <dcterms:modified xsi:type="dcterms:W3CDTF">2024-06-06T23:18:53Z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1033-11.2.0.10307</vt:lpwstr>
  </property>
  <property fmtid="{D5CDD505-2E9C-101B-9397-08002B2CF9AE}" pid="3" name="ICV">
    <vt:lpwstr>08639942BA2F49449D8F057F49109924</vt:lpwstr>
  </property>
</Properties>
</file>