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28c2d12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28c2d12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sfzgxdhxjyjdtyjdryj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85e65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85e65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dtyjdtyjdtjdtuj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af8ec25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af8ec25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dtyjdtjdtyj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169d3fb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169d3fb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dtyjdtjdty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af8ec255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af8ec25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dtjdtjdtyj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169d3fb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169d3fb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dtyjdtyjdtyj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0285e65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0285e65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djdyjdtyj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0285e65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40285e65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dtyjftj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169d3fbe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169d3fbe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dyjdtjdy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169d3fb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169d3fb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dtyjdtjdt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af8ec25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af8ec25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djdjydt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69d3fb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169d3fb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Kuantum Makine Öğrenmesi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Kuantum Makine Öğrenimi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Kuantum Öğrenmesi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Kuantum Yapay Öğrenme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32f766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32f766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tfhyjxryjdt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8c2d12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8c2d12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rfyhjdtjdtj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169d3fbe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169d3fb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b35f6da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b35f6da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50">
                <a:solidFill>
                  <a:schemeClr val="dk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Kuantum makine öğrenimi, kuantum hesaplama ve makine öğreniminden gelen fikirlerin karşılıklı etkileşimini araştıran bir araştırma alanıdır.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40285e6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40285e6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Bu alanlarda araştırmalar yapılıyor. Genel olarak teorik çalışmalar yapılıyor.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0285e65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0285e65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0285e65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0285e65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yjdtjdtj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hyperlink" Target="https://www.linkedin.com/company/qturke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8.jp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" y="0"/>
            <a:ext cx="91401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600">
                <a:solidFill>
                  <a:srgbClr val="FFFFFF"/>
                </a:solidFill>
              </a:rPr>
              <a:t>QUANTUM MACHINE</a:t>
            </a:r>
            <a:endParaRPr b="1" sz="5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600">
                <a:solidFill>
                  <a:srgbClr val="FFFFFF"/>
                </a:solidFill>
              </a:rPr>
              <a:t>LEARNING</a:t>
            </a:r>
            <a:endParaRPr b="1" sz="5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75" y="1514475"/>
            <a:ext cx="5286375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101425" y="95800"/>
            <a:ext cx="89685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ML vs </a:t>
            </a:r>
            <a:r>
              <a:rPr lang="tr" sz="4200"/>
              <a:t>QML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24"/>
          <p:cNvCxnSpPr/>
          <p:nvPr/>
        </p:nvCxnSpPr>
        <p:spPr>
          <a:xfrm flipH="1" rot="10800000">
            <a:off x="1558925" y="4527750"/>
            <a:ext cx="6650100" cy="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4"/>
          <p:cNvSpPr/>
          <p:nvPr/>
        </p:nvSpPr>
        <p:spPr>
          <a:xfrm>
            <a:off x="3362650" y="2126844"/>
            <a:ext cx="1448875" cy="566100"/>
          </a:xfrm>
          <a:custGeom>
            <a:rect b="b" l="l" r="r" t="t"/>
            <a:pathLst>
              <a:path extrusionOk="0" h="22644" w="57955">
                <a:moveTo>
                  <a:pt x="0" y="22644"/>
                </a:moveTo>
                <a:cubicBezTo>
                  <a:pt x="4154" y="18877"/>
                  <a:pt x="15262" y="380"/>
                  <a:pt x="24921" y="42"/>
                </a:cubicBezTo>
                <a:cubicBezTo>
                  <a:pt x="34580" y="-296"/>
                  <a:pt x="52449" y="17187"/>
                  <a:pt x="57955" y="20616"/>
                </a:cubicBezTo>
              </a:path>
            </a:pathLst>
          </a:custGeom>
          <a:noFill/>
          <a:ln cap="flat" cmpd="sng" w="28575">
            <a:solidFill>
              <a:srgbClr val="F19CF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0" name="Google Shape;130;p24"/>
          <p:cNvCxnSpPr/>
          <p:nvPr/>
        </p:nvCxnSpPr>
        <p:spPr>
          <a:xfrm>
            <a:off x="4739075" y="2584350"/>
            <a:ext cx="144900" cy="108600"/>
          </a:xfrm>
          <a:prstGeom prst="straightConnector1">
            <a:avLst/>
          </a:prstGeom>
          <a:noFill/>
          <a:ln cap="flat" cmpd="sng" w="19050">
            <a:solidFill>
              <a:srgbClr val="F19CF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4"/>
          <p:cNvCxnSpPr/>
          <p:nvPr/>
        </p:nvCxnSpPr>
        <p:spPr>
          <a:xfrm>
            <a:off x="3181625" y="3387075"/>
            <a:ext cx="1774800" cy="0"/>
          </a:xfrm>
          <a:prstGeom prst="straightConnector1">
            <a:avLst/>
          </a:prstGeom>
          <a:noFill/>
          <a:ln cap="flat" cmpd="sng" w="28575">
            <a:solidFill>
              <a:srgbClr val="84CCE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4"/>
          <p:cNvSpPr txBox="1"/>
          <p:nvPr/>
        </p:nvSpPr>
        <p:spPr>
          <a:xfrm>
            <a:off x="2798050" y="1753950"/>
            <a:ext cx="3177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19CF1"/>
                </a:solidFill>
              </a:rPr>
              <a:t>Simulated Annealing (Thermal Jump)</a:t>
            </a:r>
            <a:endParaRPr>
              <a:solidFill>
                <a:srgbClr val="F19CF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841500" y="2692950"/>
            <a:ext cx="956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Minimum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4624950" y="3387075"/>
            <a:ext cx="9564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Global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Minimum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2941675" y="3860225"/>
            <a:ext cx="21219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84CCE6"/>
                </a:solidFill>
              </a:rPr>
              <a:t>Quantum</a:t>
            </a:r>
            <a:r>
              <a:rPr b="1" lang="tr">
                <a:solidFill>
                  <a:srgbClr val="84CCE6"/>
                </a:solidFill>
              </a:rPr>
              <a:t> Annealing</a:t>
            </a:r>
            <a:endParaRPr b="1">
              <a:solidFill>
                <a:srgbClr val="84CCE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84CCE6"/>
                </a:solidFill>
              </a:rPr>
              <a:t>(Quantum Tunneling)</a:t>
            </a:r>
            <a:endParaRPr b="1">
              <a:solidFill>
                <a:srgbClr val="84CCE6"/>
              </a:solidFill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2456800" y="1226150"/>
            <a:ext cx="5027600" cy="2947600"/>
          </a:xfrm>
          <a:custGeom>
            <a:rect b="b" l="l" r="r" t="t"/>
            <a:pathLst>
              <a:path extrusionOk="0" h="117904" w="201104">
                <a:moveTo>
                  <a:pt x="0" y="19125"/>
                </a:moveTo>
                <a:cubicBezTo>
                  <a:pt x="5119" y="33276"/>
                  <a:pt x="19994" y="98089"/>
                  <a:pt x="30716" y="104029"/>
                </a:cubicBezTo>
                <a:cubicBezTo>
                  <a:pt x="41438" y="109970"/>
                  <a:pt x="51628" y="52595"/>
                  <a:pt x="64330" y="54768"/>
                </a:cubicBezTo>
                <a:cubicBezTo>
                  <a:pt x="77032" y="56941"/>
                  <a:pt x="84131" y="126197"/>
                  <a:pt x="106927" y="117069"/>
                </a:cubicBezTo>
                <a:cubicBezTo>
                  <a:pt x="129723" y="107941"/>
                  <a:pt x="185408" y="19512"/>
                  <a:pt x="201104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Google Shape;137;p24"/>
          <p:cNvSpPr txBox="1"/>
          <p:nvPr/>
        </p:nvSpPr>
        <p:spPr>
          <a:xfrm flipH="1" rot="-5400000">
            <a:off x="908025" y="2618550"/>
            <a:ext cx="564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Cost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4163225" y="4680175"/>
            <a:ext cx="1296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Configuration</a:t>
            </a:r>
            <a:endParaRPr/>
          </a:p>
        </p:txBody>
      </p:sp>
      <p:cxnSp>
        <p:nvCxnSpPr>
          <p:cNvPr id="139" name="Google Shape;139;p24"/>
          <p:cNvCxnSpPr/>
          <p:nvPr/>
        </p:nvCxnSpPr>
        <p:spPr>
          <a:xfrm flipH="1" rot="10800000">
            <a:off x="1558925" y="812800"/>
            <a:ext cx="7200" cy="377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4"/>
          <p:cNvSpPr txBox="1"/>
          <p:nvPr>
            <p:ph type="title"/>
          </p:nvPr>
        </p:nvSpPr>
        <p:spPr>
          <a:xfrm>
            <a:off x="1897500" y="95800"/>
            <a:ext cx="53490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Quantum Annealing</a:t>
            </a:r>
            <a:endParaRPr sz="4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57163"/>
            <a:ext cx="83248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4925"/>
            <a:ext cx="8839200" cy="409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0900"/>
            <a:ext cx="8839200" cy="444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38" y="152400"/>
            <a:ext cx="77383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75" y="2150410"/>
            <a:ext cx="477575" cy="47760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>
            <p:ph type="title"/>
          </p:nvPr>
        </p:nvSpPr>
        <p:spPr>
          <a:xfrm>
            <a:off x="1897500" y="291400"/>
            <a:ext cx="5349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QML Working Group</a:t>
            </a:r>
            <a:endParaRPr sz="4200"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75" y="3323250"/>
            <a:ext cx="477582" cy="44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 rotWithShape="1">
          <a:blip r:embed="rId5">
            <a:alphaModFix/>
          </a:blip>
          <a:srcRect b="8498" l="32844" r="16764" t="19174"/>
          <a:stretch/>
        </p:blipFill>
        <p:spPr>
          <a:xfrm>
            <a:off x="4013375" y="1260500"/>
            <a:ext cx="4629998" cy="3738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1323650" y="3246938"/>
            <a:ext cx="2531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gitlab.com/qkitchen/qml-educational-materials/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1323650" y="2193588"/>
            <a:ext cx="25317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https://qturkey.slack.com/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25" y="1198200"/>
            <a:ext cx="810976" cy="5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238" y="1972812"/>
            <a:ext cx="716800" cy="7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0739" y="2834875"/>
            <a:ext cx="643825" cy="6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428" y="202860"/>
            <a:ext cx="750450" cy="7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/>
        </p:nvSpPr>
        <p:spPr>
          <a:xfrm>
            <a:off x="8968525" y="20285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2470625" y="378875"/>
            <a:ext cx="2438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https://medium.com/qturkey/</a:t>
            </a:r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2470625" y="1335400"/>
            <a:ext cx="2438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Kuantum Türkiye</a:t>
            </a:r>
            <a:endParaRPr/>
          </a:p>
        </p:txBody>
      </p:sp>
      <p:sp>
        <p:nvSpPr>
          <p:cNvPr id="182" name="Google Shape;182;p30"/>
          <p:cNvSpPr txBox="1"/>
          <p:nvPr/>
        </p:nvSpPr>
        <p:spPr>
          <a:xfrm>
            <a:off x="2470625" y="2132000"/>
            <a:ext cx="2438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@KuantumTurkiye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2470625" y="2957588"/>
            <a:ext cx="2438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https://qturkey.slack.com/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5933750" y="1626700"/>
            <a:ext cx="2288700" cy="1130400"/>
          </a:xfrm>
          <a:prstGeom prst="rect">
            <a:avLst/>
          </a:prstGeom>
          <a:noFill/>
          <a:ln cap="flat" cmpd="sng" w="114300">
            <a:solidFill>
              <a:srgbClr val="84CC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Web Sites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tr">
                <a:solidFill>
                  <a:schemeClr val="dk1"/>
                </a:solidFill>
              </a:rPr>
              <a:t>kuantumturkiye.org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★"/>
            </a:pPr>
            <a:r>
              <a:rPr lang="tr">
                <a:solidFill>
                  <a:schemeClr val="dk1"/>
                </a:solidFill>
              </a:rPr>
              <a:t>http://qturkey.org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0990" y="3881414"/>
            <a:ext cx="643825" cy="64387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2470625" y="4004175"/>
            <a:ext cx="3853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https://www.linkedin.com/company/qturkey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63" y="3527663"/>
            <a:ext cx="1387375" cy="13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 b="0" l="0" r="36366" t="0"/>
          <a:stretch/>
        </p:blipFill>
        <p:spPr>
          <a:xfrm>
            <a:off x="1768284" y="3988400"/>
            <a:ext cx="1434650" cy="4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5625" y="3922184"/>
            <a:ext cx="1792757" cy="5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3374400" y="1188000"/>
            <a:ext cx="2395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400"/>
              <a:t>İlknur Tepe</a:t>
            </a:r>
            <a:endParaRPr sz="3400"/>
          </a:p>
        </p:txBody>
      </p:sp>
      <p:sp>
        <p:nvSpPr>
          <p:cNvPr id="195" name="Google Shape;195;p31"/>
          <p:cNvSpPr txBox="1"/>
          <p:nvPr/>
        </p:nvSpPr>
        <p:spPr>
          <a:xfrm>
            <a:off x="4001600" y="2131750"/>
            <a:ext cx="3267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@ilknurtepe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/>
        </p:nvSpPr>
        <p:spPr>
          <a:xfrm>
            <a:off x="4001600" y="2656838"/>
            <a:ext cx="3267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@ScienceLoverIT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300" y="2673127"/>
            <a:ext cx="374290" cy="30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7301" y="2122031"/>
            <a:ext cx="374300" cy="37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050" y="2879375"/>
            <a:ext cx="1962950" cy="19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36366" t="0"/>
          <a:stretch/>
        </p:blipFill>
        <p:spPr>
          <a:xfrm>
            <a:off x="5375038" y="570000"/>
            <a:ext cx="2100975" cy="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250" y="1924838"/>
            <a:ext cx="2592542" cy="8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122875" y="1546038"/>
            <a:ext cx="263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/>
              <a:t>İlknur Tepe</a:t>
            </a:r>
            <a:endParaRPr sz="2800"/>
          </a:p>
        </p:txBody>
      </p:sp>
      <p:sp>
        <p:nvSpPr>
          <p:cNvPr id="64" name="Google Shape;64;p14"/>
          <p:cNvSpPr txBox="1"/>
          <p:nvPr/>
        </p:nvSpPr>
        <p:spPr>
          <a:xfrm>
            <a:off x="1608950" y="2288975"/>
            <a:ext cx="3267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@</a:t>
            </a:r>
            <a:r>
              <a:rPr lang="tr"/>
              <a:t>ilknurtepe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608950" y="2814063"/>
            <a:ext cx="3267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@</a:t>
            </a:r>
            <a:r>
              <a:rPr lang="tr"/>
              <a:t>ScienceLoverIT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2975" y="2339951"/>
            <a:ext cx="303924" cy="30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2975" y="2839552"/>
            <a:ext cx="374290" cy="3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36525" y="1582675"/>
            <a:ext cx="4045200" cy="19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Quantum Machine Learning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723325" y="615750"/>
            <a:ext cx="4353900" cy="39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Gartner Hype 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Classic Data vs Quantum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Classical Machine Learning vs Quantum 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Quantum Annealing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Pennylane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tr"/>
              <a:t>QML Working Group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52400"/>
            <a:ext cx="508811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999425" y="1897975"/>
            <a:ext cx="775200" cy="239100"/>
          </a:xfrm>
          <a:prstGeom prst="ellipse">
            <a:avLst/>
          </a:prstGeom>
          <a:noFill/>
          <a:ln cap="flat" cmpd="sng" w="19050">
            <a:solidFill>
              <a:srgbClr val="F19C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088100" y="152400"/>
            <a:ext cx="40560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>
                <a:solidFill>
                  <a:schemeClr val="dk1"/>
                </a:solidFill>
              </a:rPr>
              <a:t>Gartner Hype Cycle for Artificial Intelligence 2020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136250" y="1267775"/>
            <a:ext cx="37092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tr"/>
              <a:t>Despite the global impact of COVID-19, 47% of artificial intelligence (AI) investments were unchanged since the start of the pandemic and 30% of organizations actually planned to increase such investments, according to a Gartner poll. Only 16% had temporarily suspended AI investments, and just 7% had decreased them.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tr"/>
              <a:t>AI is starting to deliver on its potential and its benefits for businesses are becoming a reality.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4CCE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225" y="152400"/>
            <a:ext cx="6426398" cy="4838700"/>
          </a:xfrm>
          <a:prstGeom prst="rect">
            <a:avLst/>
          </a:prstGeom>
          <a:noFill/>
          <a:ln cap="flat" cmpd="sng" w="152400">
            <a:solidFill>
              <a:srgbClr val="84CCE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7"/>
          <p:cNvSpPr txBox="1"/>
          <p:nvPr/>
        </p:nvSpPr>
        <p:spPr>
          <a:xfrm>
            <a:off x="3759825" y="550575"/>
            <a:ext cx="17460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300"/>
              <a:t>Quantum Computing</a:t>
            </a:r>
            <a:endParaRPr sz="1300"/>
          </a:p>
        </p:txBody>
      </p:sp>
      <p:sp>
        <p:nvSpPr>
          <p:cNvPr id="88" name="Google Shape;88;p17"/>
          <p:cNvSpPr txBox="1"/>
          <p:nvPr/>
        </p:nvSpPr>
        <p:spPr>
          <a:xfrm rot="900692">
            <a:off x="2802265" y="4140249"/>
            <a:ext cx="1838128" cy="4056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00"/>
              <a:t>Quantum Machine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00"/>
              <a:t>Learning</a:t>
            </a:r>
            <a:endParaRPr sz="800"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0" y="1561950"/>
            <a:ext cx="23907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Quantum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Machine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Learning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897500" y="291400"/>
            <a:ext cx="53490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Quantum </a:t>
            </a:r>
            <a:r>
              <a:rPr lang="tr" sz="4200"/>
              <a:t>Machine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Learning</a:t>
            </a:r>
            <a:endParaRPr sz="4200"/>
          </a:p>
        </p:txBody>
      </p:sp>
      <p:sp>
        <p:nvSpPr>
          <p:cNvPr id="95" name="Google Shape;95;p18"/>
          <p:cNvSpPr txBox="1"/>
          <p:nvPr>
            <p:ph idx="4294967295" type="subTitle"/>
          </p:nvPr>
        </p:nvSpPr>
        <p:spPr>
          <a:xfrm>
            <a:off x="347725" y="2024725"/>
            <a:ext cx="49842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tr" sz="2100"/>
              <a:t>Quantum machine learning is a research area that explores the interplay of ideas from quantum computing and machine learning.</a:t>
            </a:r>
            <a:endParaRPr sz="21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25" y="2104412"/>
            <a:ext cx="2659825" cy="19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1195"/>
          <a:stretch/>
        </p:blipFill>
        <p:spPr>
          <a:xfrm>
            <a:off x="271037" y="181238"/>
            <a:ext cx="8601926" cy="47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500" y="152400"/>
            <a:ext cx="62349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300" y="1190625"/>
            <a:ext cx="281940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/>
          <p:nvPr/>
        </p:nvSpPr>
        <p:spPr>
          <a:xfrm>
            <a:off x="2934225" y="872775"/>
            <a:ext cx="5194200" cy="312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19C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Machine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Learning</a:t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1138600" y="1130925"/>
            <a:ext cx="5194200" cy="312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4CC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Quantum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Computing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EEEE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