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ilgisayarkavramlari.sadievrenseker.com/2009/06/05/steganografi-ve-ls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STEGANOGRAFİ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581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Steganografi</a:t>
            </a:r>
            <a:r>
              <a:rPr lang="tr-TR" dirty="0" smtClean="0"/>
              <a:t>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Fotoğraf, ses ve video gibi dijital verilerin içine başka bir veriyi gömerek saklama yöntemidir.</a:t>
            </a:r>
          </a:p>
          <a:p>
            <a:r>
              <a:rPr lang="tr-TR" dirty="0" smtClean="0"/>
              <a:t>İsmi </a:t>
            </a:r>
            <a:r>
              <a:rPr lang="tr-TR" dirty="0" smtClean="0"/>
              <a:t>Yunanca ’da </a:t>
            </a:r>
            <a:r>
              <a:rPr lang="tr-TR" dirty="0" smtClean="0"/>
              <a:t>gizlenmiş yazı anlamına gelir.</a:t>
            </a:r>
          </a:p>
          <a:p>
            <a:r>
              <a:rPr lang="tr-TR" dirty="0" smtClean="0"/>
              <a:t>Bir çok </a:t>
            </a:r>
            <a:r>
              <a:rPr lang="tr-TR" dirty="0" err="1" smtClean="0"/>
              <a:t>steganografi</a:t>
            </a:r>
            <a:r>
              <a:rPr lang="tr-TR" dirty="0" smtClean="0"/>
              <a:t> yöntemi vardır.</a:t>
            </a:r>
          </a:p>
          <a:p>
            <a:r>
              <a:rPr lang="tr-TR" dirty="0" smtClean="0"/>
              <a:t>Bizim kullanacağımız yöntem;</a:t>
            </a:r>
            <a:endParaRPr lang="tr-TR" dirty="0" smtClean="0"/>
          </a:p>
          <a:p>
            <a:pPr lvl="1"/>
            <a:r>
              <a:rPr lang="tr-TR" dirty="0" smtClean="0"/>
              <a:t>LSB (</a:t>
            </a:r>
            <a:r>
              <a:rPr lang="tr-TR" dirty="0"/>
              <a:t>LEAST SIGNIFICANT </a:t>
            </a:r>
            <a:r>
              <a:rPr lang="tr-TR" dirty="0" smtClean="0"/>
              <a:t>BIT – EN ANLAMSIZ BİT</a:t>
            </a:r>
            <a:r>
              <a:rPr lang="tr-TR" dirty="0" smtClean="0"/>
              <a:t>)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0072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LSB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dirty="0" smtClean="0"/>
              <a:t>Her resim bir matristir. Bu matrisin her elemanı 1 piksel olarak adlandırılır</a:t>
            </a:r>
            <a:r>
              <a:rPr lang="tr-TR" dirty="0" smtClean="0"/>
              <a:t>.</a:t>
            </a:r>
          </a:p>
          <a:p>
            <a:pPr lvl="1"/>
            <a:endParaRPr lang="tr-TR" dirty="0" smtClean="0"/>
          </a:p>
          <a:p>
            <a:pPr marL="274320" lvl="1" indent="0">
              <a:buNone/>
            </a:pPr>
            <a:endParaRPr lang="tr-TR" dirty="0" smtClean="0"/>
          </a:p>
          <a:p>
            <a:pPr lvl="2"/>
            <a:endParaRPr lang="tr-TR" dirty="0" smtClean="0"/>
          </a:p>
          <a:p>
            <a:pPr lvl="1"/>
            <a:endParaRPr lang="tr-TR" dirty="0" smtClean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43940"/>
            <a:ext cx="4486502" cy="334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LSB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 </a:t>
            </a:r>
            <a:r>
              <a:rPr lang="tr-TR" dirty="0" smtClean="0"/>
              <a:t>piksel 24 </a:t>
            </a:r>
            <a:r>
              <a:rPr lang="tr-TR" dirty="0" smtClean="0"/>
              <a:t>bitten(3 </a:t>
            </a:r>
            <a:r>
              <a:rPr lang="tr-TR" dirty="0" err="1" smtClean="0"/>
              <a:t>byte</a:t>
            </a:r>
            <a:r>
              <a:rPr lang="tr-TR" dirty="0" smtClean="0"/>
              <a:t>) </a:t>
            </a:r>
            <a:r>
              <a:rPr lang="tr-TR" dirty="0" smtClean="0"/>
              <a:t>oluşur.(8-R,8-G,8-B</a:t>
            </a:r>
            <a:r>
              <a:rPr lang="tr-TR" dirty="0" smtClean="0"/>
              <a:t>)</a:t>
            </a:r>
          </a:p>
          <a:p>
            <a:r>
              <a:rPr lang="tr-TR" dirty="0" smtClean="0"/>
              <a:t>8 bit 256 ayrı değer saklayabilir.</a:t>
            </a:r>
            <a:endParaRPr lang="tr-TR" dirty="0" smtClean="0"/>
          </a:p>
          <a:p>
            <a:r>
              <a:rPr lang="tr-TR" dirty="0" smtClean="0"/>
              <a:t>Gizlenecek verinin her biti, resim verisinin bir baytının son 3 bitine kadar yazılırsa insan gözü ile fark edilmez.</a:t>
            </a:r>
          </a:p>
          <a:p>
            <a:r>
              <a:rPr lang="tr-TR" dirty="0" smtClean="0"/>
              <a:t>Ne kadar bit kullanılırsa o kadar renk değişikliği olur.</a:t>
            </a:r>
          </a:p>
          <a:p>
            <a:r>
              <a:rPr lang="tr-TR" dirty="0" smtClean="0"/>
              <a:t>Son 3 bit 7 ton renk taşır.</a:t>
            </a:r>
          </a:p>
          <a:p>
            <a:r>
              <a:rPr lang="tr-TR" dirty="0" smtClean="0"/>
              <a:t>Bir pikselde 255 ton renk vardır.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865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783" y="504110"/>
            <a:ext cx="4209267" cy="595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LSB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738228"/>
              </p:ext>
            </p:extLst>
          </p:nvPr>
        </p:nvGraphicFramePr>
        <p:xfrm>
          <a:off x="1693544" y="2613339"/>
          <a:ext cx="877443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230"/>
                <a:gridCol w="1396048"/>
                <a:gridCol w="2999105"/>
                <a:gridCol w="1396048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İlk bitler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1F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RGB</a:t>
                      </a:r>
                      <a:r>
                        <a:rPr lang="tr-TR" baseline="0" dirty="0" smtClean="0">
                          <a:solidFill>
                            <a:srgbClr val="FF0000"/>
                          </a:solidFill>
                        </a:rPr>
                        <a:t> kodları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1F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Son durum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1F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RGB</a:t>
                      </a:r>
                      <a:r>
                        <a:rPr lang="tr-TR" baseline="0" dirty="0" smtClean="0">
                          <a:solidFill>
                            <a:srgbClr val="FF0000"/>
                          </a:solidFill>
                        </a:rPr>
                        <a:t> kodları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1F3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10010101 00001101 11001001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149,13,201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10010101 0000110</a:t>
                      </a:r>
                      <a:r>
                        <a:rPr lang="tr-T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11001001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149,12,201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10010110 00001111 11001010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150,15,202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1001011</a:t>
                      </a:r>
                      <a:r>
                        <a:rPr lang="tr-T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1 </a:t>
                      </a:r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0000111</a:t>
                      </a:r>
                      <a:r>
                        <a:rPr lang="tr-T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1100101</a:t>
                      </a:r>
                      <a:r>
                        <a:rPr lang="tr-T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151,14,203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10011111 00010000 11001011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159,16,234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10011111 00010000 11001011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159,16,234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Metin kutusu 10"/>
          <p:cNvSpPr txBox="1"/>
          <p:nvPr/>
        </p:nvSpPr>
        <p:spPr>
          <a:xfrm>
            <a:off x="1693544" y="4314138"/>
            <a:ext cx="877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3 pikselin bitleri </a:t>
            </a:r>
            <a:r>
              <a:rPr lang="tr-TR" dirty="0" smtClean="0"/>
              <a:t>içerisine “</a:t>
            </a:r>
            <a:r>
              <a:rPr lang="tr-TR" dirty="0"/>
              <a:t>101101101” bilgisi </a:t>
            </a:r>
            <a:r>
              <a:rPr lang="tr-TR" dirty="0" smtClean="0"/>
              <a:t>gizlenirse.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03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32" y="912376"/>
            <a:ext cx="4876800" cy="4876800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32" y="911695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965960"/>
            <a:ext cx="4525365" cy="4177263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364" y="1965960"/>
            <a:ext cx="5405870" cy="4177263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142998" y="1313645"/>
            <a:ext cx="452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i="1" dirty="0" smtClean="0"/>
              <a:t>Şifresiz</a:t>
            </a:r>
            <a:endParaRPr lang="tr-TR" b="1" i="1" dirty="0"/>
          </a:p>
        </p:txBody>
      </p:sp>
      <p:sp>
        <p:nvSpPr>
          <p:cNvPr id="7" name="Metin kutusu 6"/>
          <p:cNvSpPr txBox="1"/>
          <p:nvPr/>
        </p:nvSpPr>
        <p:spPr>
          <a:xfrm>
            <a:off x="5668364" y="1313645"/>
            <a:ext cx="540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i="1" dirty="0" smtClean="0"/>
              <a:t>Şifreli</a:t>
            </a:r>
            <a:endParaRPr lang="tr-TR" b="1" i="1" dirty="0"/>
          </a:p>
        </p:txBody>
      </p:sp>
    </p:spTree>
    <p:extLst>
      <p:ext uri="{BB962C8B-B14F-4D97-AF65-F5344CB8AC3E}">
        <p14:creationId xmlns:p14="http://schemas.microsoft.com/office/powerpoint/2010/main" val="42641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>
                <a:hlinkClick r:id="rId2"/>
              </a:rPr>
              <a:t>http://bilgisayarkavramlari.sadievrenseker.com/2009/06/05/steganografi-ve-lsb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pPr lvl="1"/>
            <a:r>
              <a:rPr lang="tr-TR" dirty="0" smtClean="0"/>
              <a:t>http</a:t>
            </a:r>
            <a:r>
              <a:rPr lang="tr-TR" dirty="0"/>
              <a:t>://www.waset.org/pwaset/v38/v38-75.pdf</a:t>
            </a:r>
          </a:p>
          <a:p>
            <a:pPr lvl="1"/>
            <a:endParaRPr lang="tr-TR" dirty="0"/>
          </a:p>
          <a:p>
            <a:pPr lvl="1"/>
            <a:r>
              <a:rPr lang="tr-TR" dirty="0" smtClean="0"/>
              <a:t>WESTFELD </a:t>
            </a:r>
            <a:r>
              <a:rPr lang="tr-TR" dirty="0"/>
              <a:t>A., PFITZMANN A., “</a:t>
            </a:r>
            <a:r>
              <a:rPr lang="tr-TR" dirty="0" err="1"/>
              <a:t>Attacks</a:t>
            </a:r>
            <a:r>
              <a:rPr lang="tr-TR" dirty="0"/>
              <a:t> on </a:t>
            </a:r>
            <a:r>
              <a:rPr lang="tr-TR" dirty="0" err="1"/>
              <a:t>Steganographic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”, Information </a:t>
            </a:r>
            <a:r>
              <a:rPr lang="tr-TR" dirty="0" err="1"/>
              <a:t>Hiding</a:t>
            </a:r>
            <a:r>
              <a:rPr lang="tr-TR" dirty="0"/>
              <a:t>. Third International Workshop, IH’99, Dresden, Germany, </a:t>
            </a:r>
            <a:r>
              <a:rPr lang="tr-TR" dirty="0" err="1"/>
              <a:t>September</a:t>
            </a:r>
            <a:r>
              <a:rPr lang="tr-TR" dirty="0"/>
              <a:t>/</a:t>
            </a:r>
            <a:r>
              <a:rPr lang="tr-TR" dirty="0" err="1"/>
              <a:t>October</a:t>
            </a:r>
            <a:r>
              <a:rPr lang="tr-TR" dirty="0"/>
              <a:t>, 1999, </a:t>
            </a:r>
            <a:r>
              <a:rPr lang="tr-TR" dirty="0" err="1"/>
              <a:t>Proceedings</a:t>
            </a:r>
            <a:r>
              <a:rPr lang="tr-TR" dirty="0"/>
              <a:t>, LNCS 1768, </a:t>
            </a:r>
            <a:r>
              <a:rPr lang="tr-TR" dirty="0" err="1"/>
              <a:t>Springer-Verlag</a:t>
            </a:r>
            <a:r>
              <a:rPr lang="tr-TR" dirty="0"/>
              <a:t> Berlin </a:t>
            </a:r>
            <a:r>
              <a:rPr lang="tr-TR" dirty="0" err="1"/>
              <a:t>Heidelberg</a:t>
            </a:r>
            <a:r>
              <a:rPr lang="tr-TR" dirty="0"/>
              <a:t> 2000.</a:t>
            </a:r>
          </a:p>
          <a:p>
            <a:pPr lvl="1"/>
            <a:endParaRPr lang="tr-TR" dirty="0"/>
          </a:p>
          <a:p>
            <a:pPr lvl="1"/>
            <a:r>
              <a:rPr lang="tr-TR" dirty="0" smtClean="0"/>
              <a:t>http</a:t>
            </a:r>
            <a:r>
              <a:rPr lang="tr-TR" dirty="0"/>
              <a:t>://guillermito2.net/stegano/tools/index.html</a:t>
            </a:r>
          </a:p>
          <a:p>
            <a:pPr lvl="1"/>
            <a:endParaRPr lang="tr-TR" dirty="0"/>
          </a:p>
          <a:p>
            <a:pPr lvl="1"/>
            <a:r>
              <a:rPr lang="tr-TR" dirty="0" smtClean="0"/>
              <a:t>SELLARS </a:t>
            </a:r>
            <a:r>
              <a:rPr lang="tr-TR" dirty="0"/>
              <a:t>D., “An </a:t>
            </a: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Steganography</a:t>
            </a:r>
            <a:r>
              <a:rPr lang="tr-TR" dirty="0"/>
              <a:t>”, </a:t>
            </a:r>
            <a:r>
              <a:rPr lang="tr-TR" dirty="0" err="1"/>
              <a:t>Student</a:t>
            </a:r>
            <a:r>
              <a:rPr lang="tr-TR" dirty="0"/>
              <a:t> </a:t>
            </a:r>
            <a:r>
              <a:rPr lang="tr-TR" dirty="0" err="1"/>
              <a:t>Papers</a:t>
            </a:r>
            <a:r>
              <a:rPr lang="tr-TR" dirty="0"/>
              <a:t>, 1999.</a:t>
            </a:r>
          </a:p>
          <a:p>
            <a:pPr lvl="1"/>
            <a:endParaRPr lang="tr-TR" dirty="0"/>
          </a:p>
          <a:p>
            <a:pPr lvl="1"/>
            <a:r>
              <a:rPr lang="tr-TR" dirty="0"/>
              <a:t>http://www.cs.uct.ac.za/courses/CS400W/NIS04/papers99/dsellars/index.html</a:t>
            </a:r>
          </a:p>
          <a:p>
            <a:pPr lvl="1"/>
            <a:endParaRPr lang="tr-TR" dirty="0"/>
          </a:p>
          <a:p>
            <a:pPr lvl="1"/>
            <a:r>
              <a:rPr lang="tr-TR" dirty="0" smtClean="0"/>
              <a:t>http</a:t>
            </a:r>
            <a:r>
              <a:rPr lang="tr-TR" dirty="0"/>
              <a:t>://www.jjtc.com/steganography</a:t>
            </a:r>
          </a:p>
          <a:p>
            <a:pPr lvl="1"/>
            <a:endParaRPr lang="tr-TR" dirty="0"/>
          </a:p>
          <a:p>
            <a:pPr lvl="1"/>
            <a:r>
              <a:rPr lang="tr-TR" dirty="0" smtClean="0"/>
              <a:t>SAĞIROĞLU </a:t>
            </a:r>
            <a:r>
              <a:rPr lang="tr-TR" dirty="0"/>
              <a:t>Ş., TUNÇKANAT M., “Güvenli İnternet Haberleşmesi İçin Bir Yazılım: </a:t>
            </a:r>
            <a:r>
              <a:rPr lang="tr-TR" dirty="0" err="1"/>
              <a:t>Türksteg</a:t>
            </a:r>
            <a:r>
              <a:rPr lang="tr-TR" dirty="0"/>
              <a:t>”, 2002. http://mf.erciyes.edu.tr/turksteg/</a:t>
            </a:r>
          </a:p>
          <a:p>
            <a:pPr lvl="1"/>
            <a:endParaRPr lang="tr-TR" dirty="0"/>
          </a:p>
          <a:p>
            <a:pPr lvl="1"/>
            <a:r>
              <a:rPr lang="tr-TR" smtClean="0"/>
              <a:t>http</a:t>
            </a:r>
            <a:r>
              <a:rPr lang="tr-TR" dirty="0"/>
              <a:t>://www.cl.cam.ac.uk/~fapp2/publications/ieee99-infohiding.pdf</a:t>
            </a:r>
            <a:endParaRPr lang="tr-TR" dirty="0" smtClean="0"/>
          </a:p>
          <a:p>
            <a:r>
              <a:rPr lang="tr-TR" dirty="0" smtClean="0"/>
              <a:t>Ömer Çıtak, </a:t>
            </a:r>
            <a:r>
              <a:rPr lang="tr-TR" dirty="0" err="1" smtClean="0"/>
              <a:t>Ethical</a:t>
            </a:r>
            <a:r>
              <a:rPr lang="tr-TR" dirty="0" smtClean="0"/>
              <a:t> Hacking,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00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el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TM03457444[[fn=Temel]]</Template>
  <TotalTime>214</TotalTime>
  <Words>271</Words>
  <Application>Microsoft Office PowerPoint</Application>
  <PresentationFormat>Geniş ekran</PresentationFormat>
  <Paragraphs>56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1" baseType="lpstr">
      <vt:lpstr>Corbel</vt:lpstr>
      <vt:lpstr>Temel</vt:lpstr>
      <vt:lpstr>STEGANOGRAFİ</vt:lpstr>
      <vt:lpstr>Steganografi Nedir?</vt:lpstr>
      <vt:lpstr>LSB</vt:lpstr>
      <vt:lpstr>LSB</vt:lpstr>
      <vt:lpstr>PowerPoint Sunusu</vt:lpstr>
      <vt:lpstr>LSB</vt:lpstr>
      <vt:lpstr>PowerPoint Sunusu</vt:lpstr>
      <vt:lpstr>PowerPoint Sunusu</vt:lpstr>
      <vt:lpstr>Kaynaklar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STEGANOGRAFİ</dc:title>
  <dc:creator>Dogukan Uraz</dc:creator>
  <cp:lastModifiedBy>Dogukan Uraz</cp:lastModifiedBy>
  <cp:revision>14</cp:revision>
  <dcterms:created xsi:type="dcterms:W3CDTF">2017-12-09T16:15:01Z</dcterms:created>
  <dcterms:modified xsi:type="dcterms:W3CDTF">2017-12-10T15:38:48Z</dcterms:modified>
</cp:coreProperties>
</file>