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8" r:id="rId4"/>
    <p:sldId id="269" r:id="rId5"/>
    <p:sldId id="276" r:id="rId6"/>
    <p:sldId id="275" r:id="rId7"/>
    <p:sldId id="277" r:id="rId8"/>
    <p:sldId id="278" r:id="rId9"/>
    <p:sldId id="279" r:id="rId10"/>
    <p:sldId id="271" r:id="rId11"/>
    <p:sldId id="272" r:id="rId12"/>
    <p:sldId id="273" r:id="rId13"/>
    <p:sldId id="280" r:id="rId14"/>
    <p:sldId id="283" r:id="rId15"/>
    <p:sldId id="281" r:id="rId16"/>
    <p:sldId id="284" r:id="rId17"/>
    <p:sldId id="285" r:id="rId18"/>
    <p:sldId id="287" r:id="rId19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8sc88lJobv8IsTEfzrK7AzIqS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89269" autoAdjust="0"/>
  </p:normalViewPr>
  <p:slideViewPr>
    <p:cSldViewPr snapToGrid="0">
      <p:cViewPr varScale="1">
        <p:scale>
          <a:sx n="82" d="100"/>
          <a:sy n="82" d="100"/>
        </p:scale>
        <p:origin x="924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5899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056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1327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12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50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tr-T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00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tr-T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44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tr-T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6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1962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7767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9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726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06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tr-T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6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tr-T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9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tr-T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4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tr-T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87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tr-T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2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3213352"/>
            <a:ext cx="91440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REGIONAL EARTHQUAKE FORECASTING FOR TÜRKIYE USING THE PAST EARTHQUAKE DATA AND DIFFERENT FORECASTING MODELS</a:t>
            </a:r>
            <a:endParaRPr lang="tr-TR" sz="18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230368" y="5116668"/>
            <a:ext cx="3763614" cy="496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8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r>
              <a:rPr lang="tr-TR" sz="1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 Prof. Dr. Serkan GÜNAL</a:t>
            </a:r>
            <a:endParaRPr sz="18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850" y="4306243"/>
            <a:ext cx="9138300" cy="31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rgbClr val="FFFFFF"/>
                </a:solidFill>
              </a:rPr>
              <a:t>Doğuş KAR </a:t>
            </a:r>
            <a:r>
              <a:rPr lang="tr-TR" sz="1600" dirty="0" err="1">
                <a:solidFill>
                  <a:srgbClr val="FFFFFF"/>
                </a:solidFill>
              </a:rPr>
              <a:t>and</a:t>
            </a:r>
            <a:r>
              <a:rPr lang="tr-TR" sz="1600" dirty="0">
                <a:solidFill>
                  <a:srgbClr val="FFFFFF"/>
                </a:solidFill>
              </a:rPr>
              <a:t> Muhammed Ömer KESKİN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5;p1">
            <a:extLst>
              <a:ext uri="{FF2B5EF4-FFF2-40B4-BE49-F238E27FC236}">
                <a16:creationId xmlns:a16="http://schemas.microsoft.com/office/drawing/2014/main" id="{2D30AF8E-E325-4F99-BDD6-5A61EC1A9E0D}"/>
              </a:ext>
            </a:extLst>
          </p:cNvPr>
          <p:cNvSpPr txBox="1"/>
          <p:nvPr/>
        </p:nvSpPr>
        <p:spPr>
          <a:xfrm>
            <a:off x="103981" y="82548"/>
            <a:ext cx="3065939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800" b="1" dirty="0">
                <a:solidFill>
                  <a:srgbClr val="C00000"/>
                </a:solidFill>
              </a:rPr>
              <a:t>Project No: BİL-03</a:t>
            </a:r>
            <a:endParaRPr sz="18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8A5F5D0E-524A-407E-9370-F97A11D407E5}"/>
              </a:ext>
            </a:extLst>
          </p:cNvPr>
          <p:cNvSpPr txBox="1"/>
          <p:nvPr/>
        </p:nvSpPr>
        <p:spPr>
          <a:xfrm>
            <a:off x="2996009" y="2597937"/>
            <a:ext cx="3151981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B00000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tr-TR" sz="2000" b="1" i="0" u="none" strike="noStrike" cap="none" dirty="0">
                <a:solidFill>
                  <a:srgbClr val="B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i="0" u="none" strike="noStrike" cap="none" dirty="0" err="1">
                <a:solidFill>
                  <a:srgbClr val="B00000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 sz="2000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5;p1">
            <a:extLst>
              <a:ext uri="{FF2B5EF4-FFF2-40B4-BE49-F238E27FC236}">
                <a16:creationId xmlns:a16="http://schemas.microsoft.com/office/drawing/2014/main" id="{A5243BF6-A219-479E-95A3-99746F0B85C5}"/>
              </a:ext>
            </a:extLst>
          </p:cNvPr>
          <p:cNvSpPr txBox="1"/>
          <p:nvPr/>
        </p:nvSpPr>
        <p:spPr>
          <a:xfrm>
            <a:off x="4730496" y="74621"/>
            <a:ext cx="4309523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800" b="1" dirty="0">
                <a:solidFill>
                  <a:srgbClr val="C00000"/>
                </a:solidFill>
              </a:rPr>
              <a:t>14. Proje </a:t>
            </a:r>
            <a:r>
              <a:rPr lang="tr-TR" sz="1800" b="1" dirty="0" err="1">
                <a:solidFill>
                  <a:srgbClr val="C00000"/>
                </a:solidFill>
              </a:rPr>
              <a:t>Fair</a:t>
            </a:r>
            <a:r>
              <a:rPr lang="tr-TR" sz="1800" b="1" dirty="0">
                <a:solidFill>
                  <a:srgbClr val="C00000"/>
                </a:solidFill>
              </a:rPr>
              <a:t> </a:t>
            </a:r>
            <a:r>
              <a:rPr lang="tr-TR" sz="1800" b="1" dirty="0" err="1">
                <a:solidFill>
                  <a:srgbClr val="C00000"/>
                </a:solidFill>
              </a:rPr>
              <a:t>and</a:t>
            </a:r>
            <a:r>
              <a:rPr lang="tr-TR" sz="1800" b="1" dirty="0">
                <a:solidFill>
                  <a:srgbClr val="C00000"/>
                </a:solidFill>
              </a:rPr>
              <a:t> </a:t>
            </a:r>
            <a:r>
              <a:rPr lang="tr-TR" sz="1800" b="1" dirty="0" err="1">
                <a:solidFill>
                  <a:srgbClr val="C00000"/>
                </a:solidFill>
              </a:rPr>
              <a:t>Competition</a:t>
            </a:r>
            <a:r>
              <a:rPr lang="tr-TR" sz="1800" b="1" dirty="0">
                <a:solidFill>
                  <a:srgbClr val="C00000"/>
                </a:solidFill>
              </a:rPr>
              <a:t>(2021)</a:t>
            </a: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A0B126C6-BF06-4B2D-B3AF-23202EAC7A1C}"/>
              </a:ext>
            </a:extLst>
          </p:cNvPr>
          <p:cNvSpPr txBox="1"/>
          <p:nvPr/>
        </p:nvSpPr>
        <p:spPr>
          <a:xfrm>
            <a:off x="0" y="5113327"/>
            <a:ext cx="4218431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800" b="1" dirty="0">
                <a:solidFill>
                  <a:srgbClr val="C00000"/>
                </a:solidFill>
              </a:rPr>
              <a:t>Department: </a:t>
            </a:r>
            <a:r>
              <a:rPr lang="tr-TR" sz="1800" b="1" dirty="0" err="1">
                <a:solidFill>
                  <a:srgbClr val="C00000"/>
                </a:solidFill>
              </a:rPr>
              <a:t>Computer</a:t>
            </a:r>
            <a:r>
              <a:rPr lang="tr-TR" sz="1800" b="1" dirty="0">
                <a:solidFill>
                  <a:srgbClr val="C00000"/>
                </a:solidFill>
              </a:rPr>
              <a:t> </a:t>
            </a:r>
            <a:r>
              <a:rPr lang="tr-TR" sz="1800" b="1" dirty="0" err="1">
                <a:solidFill>
                  <a:srgbClr val="C00000"/>
                </a:solidFill>
              </a:rPr>
              <a:t>Engineering</a:t>
            </a:r>
            <a:endParaRPr lang="tr-TR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Dividing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Data Set</a:t>
            </a:r>
            <a:endParaRPr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1"/>
            <a:ext cx="9004690" cy="382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tr-TR"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10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AA45E-E35F-4952-BFFA-97491A78F84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3" y="1362711"/>
            <a:ext cx="7445294" cy="3826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70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Magnitudes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than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1"/>
            <a:ext cx="9004690" cy="382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tr-TR"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11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718FA6C-33E1-4BC5-9C59-8DC372333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00" y="2021233"/>
            <a:ext cx="4155458" cy="250904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6443F5D-2983-4B3B-BE3B-5654266467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1" b="9343"/>
          <a:stretch/>
        </p:blipFill>
        <p:spPr>
          <a:xfrm>
            <a:off x="4454627" y="2013788"/>
            <a:ext cx="4349681" cy="25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7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Magnitudes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than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4</a:t>
            </a: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1"/>
            <a:ext cx="9004690" cy="382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5.784 data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12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3582E0E-2063-489E-BDFA-CF07356A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" y="2013787"/>
            <a:ext cx="4143160" cy="2509043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0562687-6AED-4CC0-8F97-F4A7F43DC1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79" b="9581"/>
          <a:stretch/>
        </p:blipFill>
        <p:spPr>
          <a:xfrm>
            <a:off x="4390459" y="2013786"/>
            <a:ext cx="4360349" cy="25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7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dirty="0" err="1">
                <a:solidFill>
                  <a:srgbClr val="C00000"/>
                </a:solidFill>
              </a:rPr>
              <a:t>Selected</a:t>
            </a:r>
            <a:r>
              <a:rPr lang="tr-TR" sz="2000" b="1" dirty="0">
                <a:solidFill>
                  <a:srgbClr val="C00000"/>
                </a:solidFill>
              </a:rPr>
              <a:t> </a:t>
            </a:r>
            <a:r>
              <a:rPr lang="tr-TR" sz="2000" b="1" dirty="0" err="1">
                <a:solidFill>
                  <a:srgbClr val="C00000"/>
                </a:solidFill>
              </a:rPr>
              <a:t>Region</a:t>
            </a:r>
            <a:endParaRPr lang="tr-TR"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2"/>
            <a:ext cx="9004690" cy="32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6. </a:t>
            </a:r>
            <a:r>
              <a:rPr lang="tr-TR" sz="1800" dirty="0" err="1"/>
              <a:t>Region</a:t>
            </a: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 err="1"/>
              <a:t>Magnitudes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</a:t>
            </a:r>
            <a:r>
              <a:rPr lang="tr-TR" sz="1800" dirty="0" err="1"/>
              <a:t>grather</a:t>
            </a:r>
            <a:r>
              <a:rPr lang="tr-TR" sz="1800" dirty="0"/>
              <a:t> </a:t>
            </a:r>
            <a:r>
              <a:rPr lang="tr-TR" sz="1800" dirty="0" err="1"/>
              <a:t>than</a:t>
            </a:r>
            <a:r>
              <a:rPr lang="tr-TR" sz="1800" dirty="0"/>
              <a:t> 4.4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504 </a:t>
            </a:r>
            <a:r>
              <a:rPr lang="tr-TR" sz="1800" dirty="0" err="1"/>
              <a:t>traing</a:t>
            </a:r>
            <a:r>
              <a:rPr lang="tr-TR" sz="1800" dirty="0"/>
              <a:t> data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25 test data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 err="1"/>
              <a:t>Feature</a:t>
            </a:r>
            <a:r>
              <a:rPr lang="tr-TR" sz="1800" dirty="0"/>
              <a:t> </a:t>
            </a:r>
            <a:r>
              <a:rPr lang="tr-TR" sz="1800" dirty="0" err="1"/>
              <a:t>backward</a:t>
            </a:r>
            <a:r>
              <a:rPr lang="tr-TR" sz="1800" dirty="0"/>
              <a:t> size is 30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1000 </a:t>
            </a:r>
            <a:r>
              <a:rPr lang="tr-TR" sz="1800" dirty="0" err="1"/>
              <a:t>Epoch</a:t>
            </a: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100 </a:t>
            </a:r>
            <a:r>
              <a:rPr lang="tr-TR" sz="1800" dirty="0" err="1"/>
              <a:t>Batch</a:t>
            </a:r>
            <a:r>
              <a:rPr lang="tr-TR" sz="1800" dirty="0"/>
              <a:t> size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13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AFE4BEE-A79C-45CB-9D78-8CB340D13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833" y="1385796"/>
            <a:ext cx="4119975" cy="3924734"/>
          </a:xfrm>
          <a:prstGeom prst="rect">
            <a:avLst/>
          </a:prstGeom>
        </p:spPr>
      </p:pic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9511BB1-FA98-40C4-827F-D2E520A33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917" y="4485652"/>
            <a:ext cx="17787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4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dirty="0" err="1">
                <a:solidFill>
                  <a:srgbClr val="C00000"/>
                </a:solidFill>
              </a:rPr>
              <a:t>Selected</a:t>
            </a:r>
            <a:r>
              <a:rPr lang="tr-TR" sz="2000" b="1" dirty="0">
                <a:solidFill>
                  <a:srgbClr val="C00000"/>
                </a:solidFill>
              </a:rPr>
              <a:t> </a:t>
            </a:r>
            <a:r>
              <a:rPr lang="tr-TR" sz="2000" b="1" dirty="0" err="1">
                <a:solidFill>
                  <a:srgbClr val="C00000"/>
                </a:solidFill>
              </a:rPr>
              <a:t>Region</a:t>
            </a:r>
            <a:endParaRPr lang="tr-TR"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2"/>
            <a:ext cx="9004690" cy="32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15. </a:t>
            </a:r>
            <a:r>
              <a:rPr lang="tr-TR" sz="1800" dirty="0" err="1"/>
              <a:t>Region</a:t>
            </a: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 err="1"/>
              <a:t>Magnitudes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</a:t>
            </a:r>
            <a:r>
              <a:rPr lang="tr-TR" sz="1800" dirty="0" err="1"/>
              <a:t>grather</a:t>
            </a:r>
            <a:r>
              <a:rPr lang="tr-TR" sz="1800" dirty="0"/>
              <a:t> </a:t>
            </a:r>
            <a:r>
              <a:rPr lang="tr-TR" sz="1800" dirty="0" err="1"/>
              <a:t>than</a:t>
            </a:r>
            <a:r>
              <a:rPr lang="tr-TR" sz="1800" dirty="0"/>
              <a:t> 4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146 </a:t>
            </a:r>
            <a:r>
              <a:rPr lang="tr-TR" sz="1800" dirty="0" err="1"/>
              <a:t>traing</a:t>
            </a:r>
            <a:r>
              <a:rPr lang="tr-TR" sz="1800" dirty="0"/>
              <a:t> data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10 test data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 err="1"/>
              <a:t>Feature</a:t>
            </a:r>
            <a:r>
              <a:rPr lang="tr-TR" sz="1800" dirty="0"/>
              <a:t> </a:t>
            </a:r>
            <a:r>
              <a:rPr lang="tr-TR" sz="1800" dirty="0" err="1"/>
              <a:t>backward</a:t>
            </a:r>
            <a:r>
              <a:rPr lang="tr-TR" sz="1800" dirty="0"/>
              <a:t> size is 30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1000 </a:t>
            </a:r>
            <a:r>
              <a:rPr lang="tr-TR" sz="1800" dirty="0" err="1"/>
              <a:t>Epoch</a:t>
            </a: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100 </a:t>
            </a:r>
            <a:r>
              <a:rPr lang="tr-TR" sz="1800" dirty="0" err="1"/>
              <a:t>Batch</a:t>
            </a:r>
            <a:r>
              <a:rPr lang="tr-TR" sz="1800" dirty="0"/>
              <a:t> size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14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EFFD2D4-EA2C-4B6F-B45F-F0ECDD431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834" y="1362712"/>
            <a:ext cx="4119974" cy="3924733"/>
          </a:xfrm>
          <a:prstGeom prst="rect">
            <a:avLst/>
          </a:prstGeom>
        </p:spPr>
      </p:pic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B57FFBC-617C-45E3-8658-7C77720A8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917" y="4485652"/>
            <a:ext cx="17787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1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dirty="0" err="1">
                <a:solidFill>
                  <a:srgbClr val="C00000"/>
                </a:solidFill>
              </a:rPr>
              <a:t>Selected</a:t>
            </a:r>
            <a:r>
              <a:rPr lang="tr-TR" sz="2000" b="1" dirty="0">
                <a:solidFill>
                  <a:srgbClr val="C00000"/>
                </a:solidFill>
              </a:rPr>
              <a:t> </a:t>
            </a:r>
            <a:r>
              <a:rPr lang="tr-TR" sz="2000" b="1" dirty="0" err="1">
                <a:solidFill>
                  <a:srgbClr val="C00000"/>
                </a:solidFill>
              </a:rPr>
              <a:t>Region</a:t>
            </a:r>
            <a:endParaRPr lang="tr-TR"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2"/>
            <a:ext cx="9004690" cy="32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13. </a:t>
            </a:r>
            <a:r>
              <a:rPr lang="tr-TR" sz="1800" dirty="0" err="1"/>
              <a:t>Region</a:t>
            </a: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 err="1"/>
              <a:t>Magnitudes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</a:t>
            </a:r>
            <a:r>
              <a:rPr lang="tr-TR" sz="1800" dirty="0" err="1"/>
              <a:t>grather</a:t>
            </a:r>
            <a:r>
              <a:rPr lang="tr-TR" sz="1800" dirty="0"/>
              <a:t> </a:t>
            </a:r>
            <a:r>
              <a:rPr lang="tr-TR" sz="1800" dirty="0" err="1"/>
              <a:t>than</a:t>
            </a:r>
            <a:r>
              <a:rPr lang="tr-TR" sz="1800" dirty="0"/>
              <a:t> 4.4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116 </a:t>
            </a:r>
            <a:r>
              <a:rPr lang="tr-TR" sz="1800" dirty="0" err="1"/>
              <a:t>traing</a:t>
            </a:r>
            <a:r>
              <a:rPr lang="tr-TR" sz="1800" dirty="0"/>
              <a:t> data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10 test data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 err="1"/>
              <a:t>Feature</a:t>
            </a:r>
            <a:r>
              <a:rPr lang="tr-TR" sz="1800" dirty="0"/>
              <a:t> </a:t>
            </a:r>
            <a:r>
              <a:rPr lang="tr-TR" sz="1800" dirty="0" err="1"/>
              <a:t>backward</a:t>
            </a:r>
            <a:r>
              <a:rPr lang="tr-TR" sz="1800" dirty="0"/>
              <a:t> size is 30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1000 </a:t>
            </a:r>
            <a:r>
              <a:rPr lang="tr-TR" sz="1800" dirty="0" err="1"/>
              <a:t>Epoch</a:t>
            </a: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100 </a:t>
            </a:r>
            <a:r>
              <a:rPr lang="tr-TR" sz="1800" dirty="0" err="1"/>
              <a:t>Batch</a:t>
            </a:r>
            <a:r>
              <a:rPr lang="tr-TR" sz="1800" dirty="0"/>
              <a:t> size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15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86CAD51-A513-413A-8D88-125F4302C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833" y="1385796"/>
            <a:ext cx="4119975" cy="3924734"/>
          </a:xfrm>
          <a:prstGeom prst="rect">
            <a:avLst/>
          </a:prstGeom>
        </p:spPr>
      </p:pic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3BB4BE8-ADAE-4A4E-B5C3-4BD91DB15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916" y="4485652"/>
            <a:ext cx="177875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7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2"/>
            <a:ext cx="9004690" cy="32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Based on the results we have obtained, we have demonstrated that the more limited area is studied to make earthquake </a:t>
            </a:r>
            <a:r>
              <a:rPr lang="tr-TR" sz="1800" b="0" i="0" u="none" strike="noStrike" cap="none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forecast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s, the better results can be achieved.</a:t>
            </a:r>
            <a:endParaRPr lang="tr-TR" sz="1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Better results can be obtained by choosing different models according to the activity of the fault lines in the region.</a:t>
            </a:r>
            <a:endParaRPr lang="tr-TR" sz="1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16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178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2"/>
            <a:ext cx="9004690" cy="32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In these studies, we forecasts of the magnitude and location of the earthquake.</a:t>
            </a:r>
            <a:endParaRPr lang="tr-TR" sz="1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We tried to make time predictions but we haven't gotten good results yet.</a:t>
            </a:r>
            <a:endParaRPr lang="tr-TR" sz="1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We want to achieve good results by making predictions about time in the upcoming period.</a:t>
            </a:r>
            <a:endParaRPr lang="tr-TR" sz="1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17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555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3213352"/>
            <a:ext cx="91440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tr-TR" sz="1800" b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Thanks for your attention</a:t>
            </a:r>
            <a:endParaRPr lang="tr-TR" sz="18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364482" y="5116668"/>
            <a:ext cx="3629500" cy="496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Prof. Dr. Serkan GÜNAL</a:t>
            </a:r>
            <a:endParaRPr sz="18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850" y="4306243"/>
            <a:ext cx="9138300" cy="31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rgbClr val="FFFFFF"/>
                </a:solidFill>
              </a:rPr>
              <a:t>Doğuş KAR </a:t>
            </a:r>
            <a:r>
              <a:rPr lang="tr-TR" sz="1600" dirty="0" err="1">
                <a:solidFill>
                  <a:srgbClr val="FFFFFF"/>
                </a:solidFill>
              </a:rPr>
              <a:t>and</a:t>
            </a:r>
            <a:r>
              <a:rPr lang="tr-TR" sz="1600" dirty="0">
                <a:solidFill>
                  <a:srgbClr val="FFFFFF"/>
                </a:solidFill>
              </a:rPr>
              <a:t> Muhammed Ömer KESKİN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5;p1">
            <a:extLst>
              <a:ext uri="{FF2B5EF4-FFF2-40B4-BE49-F238E27FC236}">
                <a16:creationId xmlns:a16="http://schemas.microsoft.com/office/drawing/2014/main" id="{2D30AF8E-E325-4F99-BDD6-5A61EC1A9E0D}"/>
              </a:ext>
            </a:extLst>
          </p:cNvPr>
          <p:cNvSpPr txBox="1"/>
          <p:nvPr/>
        </p:nvSpPr>
        <p:spPr>
          <a:xfrm>
            <a:off x="103981" y="82548"/>
            <a:ext cx="3065939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800" b="1" dirty="0">
                <a:solidFill>
                  <a:srgbClr val="C00000"/>
                </a:solidFill>
              </a:rPr>
              <a:t>Project No: BİL-03</a:t>
            </a:r>
            <a:endParaRPr sz="18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8A5F5D0E-524A-407E-9370-F97A11D407E5}"/>
              </a:ext>
            </a:extLst>
          </p:cNvPr>
          <p:cNvSpPr txBox="1"/>
          <p:nvPr/>
        </p:nvSpPr>
        <p:spPr>
          <a:xfrm>
            <a:off x="2996009" y="2597937"/>
            <a:ext cx="3151981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B00000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tr-TR" sz="2000" b="1" i="0" u="none" strike="noStrike" cap="none" dirty="0">
                <a:solidFill>
                  <a:srgbClr val="B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i="0" u="none" strike="noStrike" cap="none" dirty="0" err="1">
                <a:solidFill>
                  <a:srgbClr val="B00000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 sz="2000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5;p1">
            <a:extLst>
              <a:ext uri="{FF2B5EF4-FFF2-40B4-BE49-F238E27FC236}">
                <a16:creationId xmlns:a16="http://schemas.microsoft.com/office/drawing/2014/main" id="{A5243BF6-A219-479E-95A3-99746F0B85C5}"/>
              </a:ext>
            </a:extLst>
          </p:cNvPr>
          <p:cNvSpPr txBox="1"/>
          <p:nvPr/>
        </p:nvSpPr>
        <p:spPr>
          <a:xfrm>
            <a:off x="4730496" y="74621"/>
            <a:ext cx="4309523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800" b="1" dirty="0">
                <a:solidFill>
                  <a:srgbClr val="C00000"/>
                </a:solidFill>
              </a:rPr>
              <a:t>14. Proje </a:t>
            </a:r>
            <a:r>
              <a:rPr lang="tr-TR" sz="1800" b="1" dirty="0" err="1">
                <a:solidFill>
                  <a:srgbClr val="C00000"/>
                </a:solidFill>
              </a:rPr>
              <a:t>Fair</a:t>
            </a:r>
            <a:r>
              <a:rPr lang="tr-TR" sz="1800" b="1" dirty="0">
                <a:solidFill>
                  <a:srgbClr val="C00000"/>
                </a:solidFill>
              </a:rPr>
              <a:t> </a:t>
            </a:r>
            <a:r>
              <a:rPr lang="tr-TR" sz="1800" b="1" dirty="0" err="1">
                <a:solidFill>
                  <a:srgbClr val="C00000"/>
                </a:solidFill>
              </a:rPr>
              <a:t>and</a:t>
            </a:r>
            <a:r>
              <a:rPr lang="tr-TR" sz="1800" b="1" dirty="0">
                <a:solidFill>
                  <a:srgbClr val="C00000"/>
                </a:solidFill>
              </a:rPr>
              <a:t> </a:t>
            </a:r>
            <a:r>
              <a:rPr lang="tr-TR" sz="1800" b="1" dirty="0" err="1">
                <a:solidFill>
                  <a:srgbClr val="C00000"/>
                </a:solidFill>
              </a:rPr>
              <a:t>Competition</a:t>
            </a:r>
            <a:r>
              <a:rPr lang="tr-TR" sz="1800" b="1" dirty="0">
                <a:solidFill>
                  <a:srgbClr val="C00000"/>
                </a:solidFill>
              </a:rPr>
              <a:t>(2021)</a:t>
            </a: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A0B126C6-BF06-4B2D-B3AF-23202EAC7A1C}"/>
              </a:ext>
            </a:extLst>
          </p:cNvPr>
          <p:cNvSpPr txBox="1"/>
          <p:nvPr/>
        </p:nvSpPr>
        <p:spPr>
          <a:xfrm>
            <a:off x="0" y="5113327"/>
            <a:ext cx="4218431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800" b="1" dirty="0">
                <a:solidFill>
                  <a:srgbClr val="C00000"/>
                </a:solidFill>
              </a:rPr>
              <a:t>Department: </a:t>
            </a:r>
            <a:r>
              <a:rPr lang="tr-TR" sz="1800" b="1" dirty="0" err="1">
                <a:solidFill>
                  <a:srgbClr val="C00000"/>
                </a:solidFill>
              </a:rPr>
              <a:t>Computer</a:t>
            </a:r>
            <a:r>
              <a:rPr lang="tr-TR" sz="1800" b="1" dirty="0">
                <a:solidFill>
                  <a:srgbClr val="C00000"/>
                </a:solidFill>
              </a:rPr>
              <a:t> </a:t>
            </a:r>
            <a:r>
              <a:rPr lang="tr-TR" sz="1800" b="1" dirty="0" err="1">
                <a:solidFill>
                  <a:srgbClr val="C00000"/>
                </a:solidFill>
              </a:rPr>
              <a:t>Engineering</a:t>
            </a:r>
            <a:endParaRPr lang="tr-TR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1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2"/>
            <a:ext cx="9004690" cy="32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Project is </a:t>
            </a:r>
            <a:r>
              <a:rPr lang="tr-TR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supported</a:t>
            </a:r>
            <a:r>
              <a:rPr lang="tr-T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TÜBİTAK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2209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</a:rPr>
              <a:t>Research Project Support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</a:rPr>
              <a:t>Programme</a:t>
            </a:r>
            <a:endParaRPr lang="en-US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tr-TR" sz="18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aim of this project is to forecast earthquakes 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Türkiye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using various forecasting models based on deep learning. 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Specifically, long short-term memory (LSTM) networks are used for the forecasting task. </a:t>
            </a:r>
            <a:endParaRPr lang="tr-TR" sz="1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2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TÜBİTAK Logo Vector (.CDR) Free Download">
            <a:extLst>
              <a:ext uri="{FF2B5EF4-FFF2-40B4-BE49-F238E27FC236}">
                <a16:creationId xmlns:a16="http://schemas.microsoft.com/office/drawing/2014/main" id="{8102063E-3164-4DAB-81E4-3FD6EC56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85" y="126500"/>
            <a:ext cx="820279" cy="109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Sequence-to-Sequence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LSTM</a:t>
            </a: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2"/>
            <a:ext cx="9004690" cy="32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Sequence-to-Sequence (Seq2Seq) is a type of Encoder-Decoder model using RNN.</a:t>
            </a:r>
            <a:endParaRPr lang="tr-TR" sz="1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Seq2Seq modelling is about training the models that can convert sequences from one domain to sequences of another domain</a:t>
            </a:r>
            <a:endParaRPr lang="tr-TR" sz="1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It can be used as a model for machine interaction and machine translation.</a:t>
            </a:r>
            <a:endParaRPr lang="tr-TR" sz="1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3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F51DF2-A215-4470-B854-76D6E207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16" y="3670393"/>
            <a:ext cx="3401568" cy="19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61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Set</a:t>
            </a:r>
            <a:endParaRPr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1"/>
            <a:ext cx="9004690" cy="382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dataset covers earthquakes between the year 1900 and 2021 30 March.</a:t>
            </a:r>
            <a:endParaRPr lang="tr-TR"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tr-TR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53.554 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earthquake data with a magnitude greater than 3.</a:t>
            </a:r>
            <a:endParaRPr lang="tr-TR"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data set includes date, earthquake magnitude, latitude, longitude and depth information.</a:t>
            </a:r>
            <a:endParaRPr lang="tr-TR"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tr-TR"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4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D5C204D-8740-463C-9CF8-359665DC4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55475"/>
              </p:ext>
            </p:extLst>
          </p:nvPr>
        </p:nvGraphicFramePr>
        <p:xfrm>
          <a:off x="2480232" y="3553203"/>
          <a:ext cx="4183535" cy="163559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10641">
                  <a:extLst>
                    <a:ext uri="{9D8B030D-6E8A-4147-A177-3AD203B41FA5}">
                      <a16:colId xmlns:a16="http://schemas.microsoft.com/office/drawing/2014/main" val="1311196848"/>
                    </a:ext>
                  </a:extLst>
                </a:gridCol>
                <a:gridCol w="362773">
                  <a:extLst>
                    <a:ext uri="{9D8B030D-6E8A-4147-A177-3AD203B41FA5}">
                      <a16:colId xmlns:a16="http://schemas.microsoft.com/office/drawing/2014/main" val="2349504225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1012987707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1583726256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1217245496"/>
                    </a:ext>
                  </a:extLst>
                </a:gridCol>
              </a:tblGrid>
              <a:tr h="27259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datetime</a:t>
                      </a:r>
                      <a:endParaRPr lang="tr-TR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lat</a:t>
                      </a:r>
                      <a:endParaRPr lang="tr-TR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lon</a:t>
                      </a:r>
                      <a:endParaRPr lang="tr-TR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depth</a:t>
                      </a:r>
                      <a:endParaRPr lang="tr-TR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magnitude</a:t>
                      </a:r>
                      <a:endParaRPr lang="tr-TR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62687"/>
                  </a:ext>
                </a:extLst>
              </a:tr>
              <a:tr h="27259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1905-04-30 16:13:00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454192"/>
                  </a:ext>
                </a:extLst>
              </a:tr>
              <a:tr h="27259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1905-05-01 19:00:01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5181405"/>
                  </a:ext>
                </a:extLst>
              </a:tr>
              <a:tr h="27259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1905-10-22 03:42:00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6021898"/>
                  </a:ext>
                </a:extLst>
              </a:tr>
              <a:tr h="27259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1905-12-04 07:04:00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9953017"/>
                  </a:ext>
                </a:extLst>
              </a:tr>
              <a:tr h="27259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1905-12-04 09:40:00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5156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32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lang="tr-TR"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2"/>
            <a:ext cx="9004690" cy="32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selected model utilizes statistical features extracted from various parameters of previous earthquakes. </a:t>
            </a: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 err="1"/>
              <a:t>Previous</a:t>
            </a:r>
            <a:r>
              <a:rPr lang="en-US" sz="1800" dirty="0"/>
              <a:t> 30 earthquake data were used to extract for an earthquake.</a:t>
            </a: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5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ABC2313-CDD1-4A37-AC58-A8CD0F48D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82773"/>
              </p:ext>
            </p:extLst>
          </p:nvPr>
        </p:nvGraphicFramePr>
        <p:xfrm>
          <a:off x="1524000" y="3079101"/>
          <a:ext cx="6096000" cy="2183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6563">
                  <a:extLst>
                    <a:ext uri="{9D8B030D-6E8A-4147-A177-3AD203B41FA5}">
                      <a16:colId xmlns:a16="http://schemas.microsoft.com/office/drawing/2014/main" val="1152579500"/>
                    </a:ext>
                  </a:extLst>
                </a:gridCol>
                <a:gridCol w="4979437">
                  <a:extLst>
                    <a:ext uri="{9D8B030D-6E8A-4147-A177-3AD203B41FA5}">
                      <a16:colId xmlns:a16="http://schemas.microsoft.com/office/drawing/2014/main" val="3931933461"/>
                    </a:ext>
                  </a:extLst>
                </a:gridCol>
              </a:tblGrid>
              <a:tr h="363894">
                <a:tc>
                  <a:txBody>
                    <a:bodyPr/>
                    <a:lstStyle/>
                    <a:p>
                      <a:pPr marL="0" marR="3111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Feature No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3111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Feature Description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376463493"/>
                  </a:ext>
                </a:extLst>
              </a:tr>
              <a:tr h="363894">
                <a:tc>
                  <a:txBody>
                    <a:bodyPr/>
                    <a:lstStyle/>
                    <a:p>
                      <a:pPr marL="0" marR="3111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 – 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3111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[Min, Max, Mean, Median, Variance, Skewness, Kurtosis] of MAGNITUDE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40105318"/>
                  </a:ext>
                </a:extLst>
              </a:tr>
              <a:tr h="363894">
                <a:tc>
                  <a:txBody>
                    <a:bodyPr/>
                    <a:lstStyle/>
                    <a:p>
                      <a:pPr marL="0" marR="3111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8 – 14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3111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[Min, Max, Mean, Median, Variance, Skewness, Kurtosis] of LATITUDE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14941007"/>
                  </a:ext>
                </a:extLst>
              </a:tr>
              <a:tr h="363894">
                <a:tc>
                  <a:txBody>
                    <a:bodyPr/>
                    <a:lstStyle/>
                    <a:p>
                      <a:pPr marL="0" marR="3111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15 – 21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3111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[Min, Max, Mean, Median, Variance, Skewness, Kurtosis] of LONGITUDE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994557118"/>
                  </a:ext>
                </a:extLst>
              </a:tr>
              <a:tr h="363894">
                <a:tc>
                  <a:txBody>
                    <a:bodyPr/>
                    <a:lstStyle/>
                    <a:p>
                      <a:pPr marL="0" marR="3111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22 – 28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3111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[Min, Max, Mean, Median, Variance, Skewness, Kurtosis] of DEPTH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530530914"/>
                  </a:ext>
                </a:extLst>
              </a:tr>
              <a:tr h="363894">
                <a:tc>
                  <a:txBody>
                    <a:bodyPr/>
                    <a:lstStyle/>
                    <a:p>
                      <a:pPr marL="0" marR="3111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29 – 35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3111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[Min, Max, Mean, Median, Variance, Skewness, Kurtosis] of DATETIME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42635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29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2"/>
            <a:ext cx="9004690" cy="32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6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516695E4-7D21-44EC-87CC-316E8CCA2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3333"/>
              </p:ext>
            </p:extLst>
          </p:nvPr>
        </p:nvGraphicFramePr>
        <p:xfrm>
          <a:off x="371246" y="1781682"/>
          <a:ext cx="8401508" cy="2956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00754">
                  <a:extLst>
                    <a:ext uri="{9D8B030D-6E8A-4147-A177-3AD203B41FA5}">
                      <a16:colId xmlns:a16="http://schemas.microsoft.com/office/drawing/2014/main" val="511376925"/>
                    </a:ext>
                  </a:extLst>
                </a:gridCol>
                <a:gridCol w="4200754">
                  <a:extLst>
                    <a:ext uri="{9D8B030D-6E8A-4147-A177-3AD203B41FA5}">
                      <a16:colId xmlns:a16="http://schemas.microsoft.com/office/drawing/2014/main" val="375374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dirty="0" err="1"/>
                        <a:t>Features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varaibles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0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dirty="0"/>
                        <a:t>Statistical </a:t>
                      </a:r>
                      <a:r>
                        <a:rPr lang="tr-TR" dirty="0" err="1"/>
                        <a:t>features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Magnitude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features</a:t>
                      </a:r>
                      <a:endParaRPr lang="tr-TR" dirty="0"/>
                    </a:p>
                    <a:p>
                      <a:r>
                        <a:rPr lang="tr-TR" dirty="0" err="1"/>
                        <a:t>Magnitude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depth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features</a:t>
                      </a:r>
                      <a:endParaRPr lang="tr-TR" dirty="0"/>
                    </a:p>
                    <a:p>
                      <a:r>
                        <a:rPr lang="tr-TR" dirty="0" err="1"/>
                        <a:t>Magnatude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depth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timstamp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features</a:t>
                      </a:r>
                      <a:r>
                        <a:rPr lang="tr-TR" dirty="0"/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4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Backward</a:t>
                      </a:r>
                      <a:r>
                        <a:rPr lang="tr-TR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20,</a:t>
                      </a:r>
                      <a:r>
                        <a:rPr lang="tr-TR" b="1" dirty="0"/>
                        <a:t> 30</a:t>
                      </a:r>
                      <a:r>
                        <a:rPr lang="tr-TR" dirty="0"/>
                        <a:t>, 50,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4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dirty="0" err="1"/>
                        <a:t>Magnitude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Grather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than</a:t>
                      </a:r>
                      <a:r>
                        <a:rPr lang="tr-TR" dirty="0"/>
                        <a:t> 3, </a:t>
                      </a:r>
                      <a:r>
                        <a:rPr lang="tr-TR" b="1" dirty="0"/>
                        <a:t>4, 4.4, 5, 5.3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6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Batch</a:t>
                      </a:r>
                      <a:r>
                        <a:rPr lang="tr-TR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10, 20, 50, </a:t>
                      </a:r>
                      <a:r>
                        <a:rPr lang="tr-TR" b="1" dirty="0"/>
                        <a:t>100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and</a:t>
                      </a:r>
                      <a:r>
                        <a:rPr lang="tr-TR" dirty="0"/>
                        <a:t> size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b="0" u="none" strike="noStrike" cap="none" baseline="0" dirty="0" err="1">
                          <a:solidFill>
                            <a:schemeClr val="dk1"/>
                          </a:solidFill>
                          <a:sym typeface="Arial"/>
                        </a:rPr>
                        <a:t>Epochs</a:t>
                      </a:r>
                      <a:r>
                        <a:rPr lang="tr-TR" sz="1400" b="0" u="none" strike="noStrike" cap="none" baseline="0" dirty="0">
                          <a:solidFill>
                            <a:schemeClr val="dk1"/>
                          </a:solidFill>
                          <a:sym typeface="Arial"/>
                        </a:rPr>
                        <a:t> </a:t>
                      </a:r>
                      <a:r>
                        <a:rPr lang="tr-TR" sz="1400" b="0" u="none" strike="noStrike" cap="none" baseline="0" dirty="0" err="1">
                          <a:solidFill>
                            <a:schemeClr val="dk1"/>
                          </a:solidFill>
                          <a:sym typeface="Arial"/>
                        </a:rPr>
                        <a:t>number</a:t>
                      </a:r>
                      <a:endParaRPr lang="tr-TR" sz="14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200, 500, </a:t>
                      </a:r>
                      <a:r>
                        <a:rPr lang="tr-TR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7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Initial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learn</a:t>
                      </a:r>
                      <a:r>
                        <a:rPr lang="tr-TR" dirty="0"/>
                        <a:t>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0.1, </a:t>
                      </a:r>
                      <a:r>
                        <a:rPr lang="tr-TR" b="1" dirty="0"/>
                        <a:t>0.01</a:t>
                      </a:r>
                      <a:r>
                        <a:rPr lang="tr-TR" dirty="0"/>
                        <a:t>, 0.05,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9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77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Türkiye</a:t>
            </a:r>
            <a:endParaRPr lang="tr-TR"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2"/>
            <a:ext cx="9004690" cy="32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 err="1"/>
              <a:t>Magnitudes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</a:t>
            </a:r>
            <a:r>
              <a:rPr lang="tr-TR" sz="1800" dirty="0" err="1"/>
              <a:t>grather</a:t>
            </a:r>
            <a:r>
              <a:rPr lang="tr-TR" sz="1800" dirty="0"/>
              <a:t> </a:t>
            </a:r>
            <a:r>
              <a:rPr lang="tr-TR" sz="1800" dirty="0" err="1"/>
              <a:t>than</a:t>
            </a:r>
            <a:r>
              <a:rPr lang="tr-TR" sz="1800" dirty="0"/>
              <a:t> 4.4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3.113 </a:t>
            </a:r>
            <a:r>
              <a:rPr lang="tr-TR" sz="1800" dirty="0" err="1"/>
              <a:t>traing</a:t>
            </a:r>
            <a:r>
              <a:rPr lang="tr-TR" sz="1800" dirty="0"/>
              <a:t> data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25 test data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 err="1"/>
              <a:t>Feature</a:t>
            </a:r>
            <a:r>
              <a:rPr lang="tr-TR" sz="1800" dirty="0"/>
              <a:t> </a:t>
            </a:r>
            <a:r>
              <a:rPr lang="tr-TR" sz="1800" dirty="0" err="1"/>
              <a:t>backward</a:t>
            </a:r>
            <a:r>
              <a:rPr lang="tr-TR" sz="1800" dirty="0"/>
              <a:t> size is 30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1000 </a:t>
            </a:r>
            <a:r>
              <a:rPr lang="tr-TR" sz="1800" dirty="0" err="1"/>
              <a:t>Epoch</a:t>
            </a: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100 </a:t>
            </a:r>
            <a:r>
              <a:rPr lang="tr-TR" sz="1800" dirty="0" err="1"/>
              <a:t>Batch</a:t>
            </a:r>
            <a:r>
              <a:rPr lang="tr-TR" sz="1800" dirty="0"/>
              <a:t> size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7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F7A2275-440D-42C4-AE7B-80CA371EA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834" y="1385796"/>
            <a:ext cx="4119974" cy="39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1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Türkiye</a:t>
            </a:r>
            <a:endParaRPr lang="tr-TR"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2"/>
            <a:ext cx="9004690" cy="32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 err="1"/>
              <a:t>Magnitudes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</a:t>
            </a:r>
            <a:r>
              <a:rPr lang="tr-TR" sz="1800" dirty="0" err="1"/>
              <a:t>grather</a:t>
            </a:r>
            <a:r>
              <a:rPr lang="tr-TR" sz="1800" dirty="0"/>
              <a:t> </a:t>
            </a:r>
            <a:r>
              <a:rPr lang="tr-TR" sz="1800" dirty="0" err="1"/>
              <a:t>than</a:t>
            </a:r>
            <a:r>
              <a:rPr lang="tr-TR" sz="1800" dirty="0"/>
              <a:t> 5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945 </a:t>
            </a:r>
            <a:r>
              <a:rPr lang="tr-TR" sz="1800" dirty="0" err="1"/>
              <a:t>traing</a:t>
            </a:r>
            <a:r>
              <a:rPr lang="tr-TR" sz="1800" dirty="0"/>
              <a:t> data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25 test data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 err="1"/>
              <a:t>Feature</a:t>
            </a:r>
            <a:r>
              <a:rPr lang="tr-TR" sz="1800" dirty="0"/>
              <a:t> </a:t>
            </a:r>
            <a:r>
              <a:rPr lang="tr-TR" sz="1800" dirty="0" err="1"/>
              <a:t>backward</a:t>
            </a:r>
            <a:r>
              <a:rPr lang="tr-TR" sz="1800" dirty="0"/>
              <a:t> size is 30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500 </a:t>
            </a:r>
            <a:r>
              <a:rPr lang="tr-TR" sz="1800" dirty="0" err="1"/>
              <a:t>Epoch</a:t>
            </a: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/>
              <a:t>100 </a:t>
            </a:r>
            <a:r>
              <a:rPr lang="tr-TR" sz="1800" dirty="0" err="1"/>
              <a:t>Batch</a:t>
            </a:r>
            <a:r>
              <a:rPr lang="tr-TR" sz="1800" dirty="0"/>
              <a:t> size</a:t>
            </a: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8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982E0D8-5A87-4743-99CB-73051DE97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834" y="1362712"/>
            <a:ext cx="4119974" cy="39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0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49300" y="526203"/>
            <a:ext cx="6877576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tr-TR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ü</a:t>
            </a:r>
            <a:r>
              <a:rPr lang="tr-TR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rk</a:t>
            </a:r>
            <a:r>
              <a:rPr lang="en-US" sz="20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iye</a:t>
            </a:r>
            <a:endParaRPr lang="tr-TR" sz="2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468" y="1362712"/>
            <a:ext cx="9004690" cy="326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800" dirty="0" err="1"/>
              <a:t>Magnitudes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</a:t>
            </a:r>
            <a:r>
              <a:rPr lang="tr-TR" sz="1800" dirty="0" err="1"/>
              <a:t>grather</a:t>
            </a:r>
            <a:r>
              <a:rPr lang="tr-TR" sz="1800" dirty="0"/>
              <a:t> </a:t>
            </a:r>
            <a:r>
              <a:rPr lang="tr-TR" sz="1800" dirty="0" err="1"/>
              <a:t>than</a:t>
            </a:r>
            <a:r>
              <a:rPr lang="tr-TR" sz="1800" dirty="0"/>
              <a:t> 5, </a:t>
            </a:r>
            <a:r>
              <a:rPr lang="tr-TR" sz="1800" dirty="0" err="1"/>
              <a:t>Feature</a:t>
            </a:r>
            <a:r>
              <a:rPr lang="tr-TR" sz="1800" dirty="0"/>
              <a:t> </a:t>
            </a:r>
            <a:r>
              <a:rPr lang="tr-TR" sz="1800" dirty="0" err="1"/>
              <a:t>backward</a:t>
            </a:r>
            <a:r>
              <a:rPr lang="tr-TR" sz="1800" dirty="0"/>
              <a:t> size is 30, 500 </a:t>
            </a:r>
            <a:r>
              <a:rPr lang="tr-TR" sz="1800" dirty="0" err="1"/>
              <a:t>Epoch</a:t>
            </a: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D787C3D-6AEA-4974-8BFC-94A24B6E0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9</a:t>
            </a:fld>
            <a:endParaRPr lang="tr-TR"/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50A5FFD4-3C8C-4BBD-8EAD-BD63285CC607}"/>
              </a:ext>
            </a:extLst>
          </p:cNvPr>
          <p:cNvSpPr txBox="1"/>
          <p:nvPr/>
        </p:nvSpPr>
        <p:spPr>
          <a:xfrm>
            <a:off x="7059168" y="843587"/>
            <a:ext cx="2170176" cy="5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400" b="1" dirty="0" err="1">
                <a:solidFill>
                  <a:srgbClr val="C00000"/>
                </a:solidFill>
              </a:rPr>
              <a:t>Computer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Engineering</a:t>
            </a:r>
            <a:endParaRPr lang="tr-TR"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F8673853-93B4-429E-821E-63F1324A04B1}"/>
              </a:ext>
            </a:extLst>
          </p:cNvPr>
          <p:cNvSpPr txBox="1"/>
          <p:nvPr/>
        </p:nvSpPr>
        <p:spPr>
          <a:xfrm>
            <a:off x="88900" y="57150"/>
            <a:ext cx="1898396" cy="34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b="1" dirty="0">
                <a:solidFill>
                  <a:srgbClr val="B00000"/>
                </a:solidFill>
              </a:rPr>
              <a:t>Project </a:t>
            </a:r>
            <a:r>
              <a:rPr lang="tr-TR" b="1" dirty="0" err="1">
                <a:solidFill>
                  <a:srgbClr val="B00000"/>
                </a:solidFill>
              </a:rPr>
              <a:t>no</a:t>
            </a:r>
            <a:r>
              <a:rPr lang="tr-TR" b="1" dirty="0">
                <a:solidFill>
                  <a:srgbClr val="B00000"/>
                </a:solidFill>
              </a:rPr>
              <a:t>: BİL-03</a:t>
            </a:r>
            <a:endParaRPr b="1" i="0" u="none" strike="noStrike" cap="none" dirty="0">
              <a:solidFill>
                <a:srgbClr val="B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5B4BBBE-623F-45D6-AD81-ED29B2704D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0" r="7345"/>
          <a:stretch/>
        </p:blipFill>
        <p:spPr>
          <a:xfrm>
            <a:off x="1338148" y="1291499"/>
            <a:ext cx="6361329" cy="37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985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836</Words>
  <Application>Microsoft Office PowerPoint</Application>
  <PresentationFormat>On-screen Show (16:10)</PresentationFormat>
  <Paragraphs>202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Mühendislik Fakültesi</dc:creator>
  <cp:lastModifiedBy>Doğuş KAR</cp:lastModifiedBy>
  <cp:revision>104</cp:revision>
  <dcterms:modified xsi:type="dcterms:W3CDTF">2021-05-24T10:17:08Z</dcterms:modified>
</cp:coreProperties>
</file>