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93" r:id="rId5"/>
    <p:sldId id="259" r:id="rId6"/>
    <p:sldId id="260" r:id="rId7"/>
    <p:sldId id="261" r:id="rId8"/>
    <p:sldId id="29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30856-AE12-4C91-9CC7-1185032BE59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97542-21ED-4981-94DB-4682C1CB9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892368-E566-48C5-98B2-B1C7C10F43B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CAA93E-A8EF-4966-82AD-D7D7F90E100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87D161-5F9B-48AC-A4D2-3F745CC3EC2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59FC1E-525D-49F2-A3F3-B277DA793B7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A1A77A-ED66-4FF8-97D7-7CCAF1B9130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4A568F-449C-491F-BAB3-EB0AF4F38AA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F42B4A-03FE-4417-BC1E-0DACDF5BB88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883EFD-AA94-446A-9E98-739348EFA26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D00C7D-8663-4BC7-9A09-114963AF82D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A9C8D1-FAC5-41DE-BF63-1474938F44E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DF7D7C-45E4-4D5D-B3DA-EE2FCE320E0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000A70-F24B-4EC4-A52E-E00AF3CBD93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D44E36-9C21-48EE-A013-068A113AA34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492F09-DA27-4309-B947-B114394215E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12066D-BE05-4EF9-B6E2-C7BFA1624BE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BE047-705D-48A5-857D-F067D48F03B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DDF78D-7ED3-4373-8B92-28D3CA95B98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42DF1C-F2D8-4FD1-B8E0-DA455D3BC8E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1A5BAF-01C0-4EA9-BE48-D8859D596E5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4988"/>
            <a:ext cx="503237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F8F0B4-98A2-4E2E-B716-83F1FBB63E1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E684FF-50AA-4B90-868B-113D4745BE1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F5EA56-BC90-44F1-99D1-EBB55BAE22A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F22FED-EA10-424F-9E80-D6B91AB65A5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8C9828-BC06-4A76-9EDC-869642821A4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925D80-AE18-4503-8AC5-4E35BD65607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/>
              <a:t>Longest Common Subsequence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7616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/>
            <a:r>
              <a:rPr lang="en-US" altLang="en-US" sz="3600" smtClean="0"/>
              <a:t>Computing the Length of the LCS</a:t>
            </a:r>
          </a:p>
        </p:txBody>
      </p:sp>
      <p:pic>
        <p:nvPicPr>
          <p:cNvPr id="23555" name="Picture 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7339012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5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(0)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4         5 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itchFamily="18" charset="0"/>
              </a:rPr>
              <a:t>X = ABCB;   m = |X| = 4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itchFamily="18" charset="0"/>
              </a:rPr>
              <a:t>Y = BDCAB; n = |Y| = 5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itchFamily="18" charset="0"/>
              </a:rPr>
              <a:t>Allocate array c[5,6]	</a:t>
            </a:r>
            <a:endParaRPr lang="en-US" altLang="en-US" sz="2800" baseline="-25000">
              <a:solidFill>
                <a:srgbClr val="33CC33"/>
              </a:solidFill>
              <a:latin typeface="Times New Roman" pitchFamily="18" charset="0"/>
            </a:endParaRP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itchFamily="18" charset="0"/>
              </a:rPr>
              <a:t>ABCB</a:t>
            </a:r>
          </a:p>
          <a:p>
            <a:pPr eaLnBrk="0" hangingPunct="0"/>
            <a:r>
              <a:rPr lang="en-US" altLang="en-US" sz="3200">
                <a:latin typeface="Times New Roman" pitchFamily="18" charset="0"/>
              </a:rPr>
              <a:t>BDCAB</a:t>
            </a:r>
            <a:endParaRPr lang="en-US" altLang="en-US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(1)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4         5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89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91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92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93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6697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endParaRPr lang="en-US" altLang="en-US" sz="2400"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itchFamily="18" charset="0"/>
              </a:rPr>
              <a:t>for i = 1 to m 	c[i,0] = 0 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800">
                <a:latin typeface="Times New Roman" pitchFamily="18" charset="0"/>
              </a:rPr>
              <a:t>for j = 1 to n  	c[0,j] = 0	</a:t>
            </a:r>
            <a:endParaRPr lang="en-US" altLang="en-US" sz="2800" baseline="-25000">
              <a:solidFill>
                <a:srgbClr val="33CC33"/>
              </a:solidFill>
              <a:latin typeface="Times New Roman" pitchFamily="18" charset="0"/>
            </a:endParaRP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itchFamily="18" charset="0"/>
              </a:rPr>
              <a:t>ABCB</a:t>
            </a:r>
          </a:p>
          <a:p>
            <a:pPr eaLnBrk="0" hangingPunct="0"/>
            <a:r>
              <a:rPr lang="en-US" altLang="en-US" sz="3200">
                <a:latin typeface="Times New Roman" pitchFamily="18" charset="0"/>
              </a:rPr>
              <a:t>BDCAB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28351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8" grpId="0" autoUpdateAnimBg="0"/>
      <p:bldP spid="326689" grpId="0" autoUpdateAnimBg="0"/>
      <p:bldP spid="326690" grpId="0" autoUpdateAnimBg="0"/>
      <p:bldP spid="326691" grpId="0" autoUpdateAnimBg="0"/>
      <p:bldP spid="326692" grpId="0" autoUpdateAnimBg="0"/>
      <p:bldP spid="326693" grpId="0" autoUpdateAnimBg="0"/>
      <p:bldP spid="326694" grpId="0" autoUpdateAnimBg="0"/>
      <p:bldP spid="326695" grpId="0" autoUpdateAnimBg="0"/>
      <p:bldP spid="326696" grpId="0" autoUpdateAnimBg="0"/>
      <p:bldP spid="32669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(2)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sz="2400">
                <a:latin typeface="Times New Roman" pitchFamily="18" charset="0"/>
              </a:rPr>
              <a:t>          2         3        4         5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if ( X</a:t>
            </a:r>
            <a:r>
              <a:rPr lang="en-US" altLang="en-US" sz="2400" baseline="-25000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 == Y</a:t>
            </a:r>
            <a:r>
              <a:rPr lang="en-US" altLang="en-US" sz="2400" baseline="-25000">
                <a:latin typeface="Times New Roman" pitchFamily="18" charset="0"/>
              </a:rPr>
              <a:t>j</a:t>
            </a:r>
            <a:r>
              <a:rPr lang="en-US" altLang="en-US" sz="2400"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else c[i,j] = max( c[i-1,j], c[i,j-1]</a:t>
            </a:r>
            <a:r>
              <a:rPr lang="en-US" altLang="en-US" sz="2400">
                <a:solidFill>
                  <a:srgbClr val="33CC33"/>
                </a:solidFill>
                <a:latin typeface="Times New Roman" pitchFamily="18" charset="0"/>
              </a:rPr>
              <a:t> )</a:t>
            </a:r>
            <a:endParaRPr lang="en-US" altLang="en-US" sz="2400"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endParaRPr lang="en-US" altLang="en-US" sz="2800" baseline="-25000">
              <a:solidFill>
                <a:srgbClr val="33CC33"/>
              </a:solidFill>
              <a:latin typeface="Times New Roman" pitchFamily="18" charset="0"/>
            </a:endParaRPr>
          </a:p>
        </p:txBody>
      </p:sp>
      <p:sp>
        <p:nvSpPr>
          <p:cNvPr id="328747" name="Oval 43"/>
          <p:cNvSpPr>
            <a:spLocks noChangeArrowheads="1"/>
          </p:cNvSpPr>
          <p:nvPr/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8748" name="Oval 44"/>
          <p:cNvSpPr>
            <a:spLocks noChangeArrowheads="1"/>
          </p:cNvSpPr>
          <p:nvPr/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8749" name="Line 45"/>
          <p:cNvSpPr>
            <a:spLocks noChangeShapeType="1"/>
          </p:cNvSpPr>
          <p:nvPr/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0" name="Line 46"/>
          <p:cNvSpPr>
            <a:spLocks noChangeShapeType="1"/>
          </p:cNvSpPr>
          <p:nvPr/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1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en-US" sz="3200">
                <a:latin typeface="Times New Roman" pitchFamily="18" charset="0"/>
              </a:rPr>
              <a:t>BCB</a:t>
            </a:r>
          </a:p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3200">
                <a:latin typeface="Times New Roman" pitchFamily="18" charset="0"/>
              </a:rPr>
              <a:t>DCAB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26674" name="Text Box 50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35520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47" grpId="0" animBg="1"/>
      <p:bldP spid="328748" grpId="0" animBg="1"/>
      <p:bldP spid="328749" grpId="0" animBg="1"/>
      <p:bldP spid="328750" grpId="0" animBg="1"/>
      <p:bldP spid="32875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(3)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4         5 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if ( X</a:t>
            </a:r>
            <a:r>
              <a:rPr lang="en-US" altLang="en-US" sz="2400" baseline="-25000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 == Y</a:t>
            </a:r>
            <a:r>
              <a:rPr lang="en-US" altLang="en-US" sz="2400" baseline="-25000">
                <a:latin typeface="Times New Roman" pitchFamily="18" charset="0"/>
              </a:rPr>
              <a:t>j</a:t>
            </a:r>
            <a:r>
              <a:rPr lang="en-US" altLang="en-US" sz="2400"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else c[i,j] = max( c[i-1,j], c[i,j-1] )</a:t>
            </a:r>
            <a:endParaRPr lang="en-US" altLang="en-US" sz="2400">
              <a:solidFill>
                <a:srgbClr val="33CC33"/>
              </a:solidFill>
              <a:latin typeface="Times New Roman" pitchFamily="18" charset="0"/>
            </a:endParaRP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0796" name="Text Box 44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0797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en-US" sz="3200">
                <a:latin typeface="Times New Roman" pitchFamily="18" charset="0"/>
              </a:rPr>
              <a:t>BCB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B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DC</a:t>
            </a:r>
            <a:r>
              <a:rPr lang="en-US" altLang="en-US" sz="3200">
                <a:latin typeface="Times New Roman" pitchFamily="18" charset="0"/>
              </a:rPr>
              <a:t>AB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22505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96" grpId="0" autoUpdateAnimBg="0"/>
      <p:bldP spid="33079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(4)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en-US" sz="2400">
                <a:latin typeface="Times New Roman" pitchFamily="18" charset="0"/>
              </a:rPr>
              <a:t>         5 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	c[i,j] = c[i-1,j-1] + 1</a:t>
            </a:r>
            <a:endParaRPr lang="en-US" altLang="en-US" sz="2400"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else c[i,j] = max( c[i-1,j], c[i,j-1] )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2846" name="Oval 46"/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2847" name="Oval 47"/>
          <p:cNvSpPr>
            <a:spLocks noChangeArrowheads="1"/>
          </p:cNvSpPr>
          <p:nvPr/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2848" name="Line 48"/>
          <p:cNvSpPr>
            <a:spLocks noChangeShapeType="1"/>
          </p:cNvSpPr>
          <p:nvPr/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49" name="Text Box 49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en-US" sz="3200">
                <a:latin typeface="Times New Roman" pitchFamily="18" charset="0"/>
              </a:rPr>
              <a:t>BCB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BDC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en-US" sz="3200">
                <a:latin typeface="Times New Roman" pitchFamily="18" charset="0"/>
              </a:rPr>
              <a:t>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20361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46" grpId="0" animBg="1"/>
      <p:bldP spid="332847" grpId="0" animBg="1"/>
      <p:bldP spid="332848" grpId="0" animBg="1"/>
      <p:bldP spid="33284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(5)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4         5 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if ( X</a:t>
            </a:r>
            <a:r>
              <a:rPr lang="en-US" altLang="en-US" sz="2400" baseline="-25000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 == Y</a:t>
            </a:r>
            <a:r>
              <a:rPr lang="en-US" altLang="en-US" sz="2400" baseline="-25000">
                <a:latin typeface="Times New Roman" pitchFamily="18" charset="0"/>
              </a:rPr>
              <a:t>j</a:t>
            </a:r>
            <a:r>
              <a:rPr lang="en-US" altLang="en-US" sz="2400"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else c[i,j] = max( c[i-1,j], c[i,j-1] )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4895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4896" name="Line 48"/>
          <p:cNvSpPr>
            <a:spLocks noChangeShapeType="1"/>
          </p:cNvSpPr>
          <p:nvPr/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97" name="Oval 49"/>
          <p:cNvSpPr>
            <a:spLocks noChangeArrowheads="1"/>
          </p:cNvSpPr>
          <p:nvPr/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4898" name="Oval 50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en-US" sz="3200">
                <a:latin typeface="Times New Roman" pitchFamily="18" charset="0"/>
              </a:rPr>
              <a:t>BCB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BDCA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49795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95" grpId="0" autoUpdateAnimBg="0"/>
      <p:bldP spid="334896" grpId="0" animBg="1"/>
      <p:bldP spid="334897" grpId="0" animBg="1" autoUpdateAnimBg="0"/>
      <p:bldP spid="33489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(6)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sz="2400">
                <a:latin typeface="Times New Roman" pitchFamily="18" charset="0"/>
              </a:rPr>
              <a:t>          2         3        4         5 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	c[i,j] = c[i-1,j-1] + 1</a:t>
            </a:r>
            <a:endParaRPr lang="en-US" altLang="en-US" sz="2400"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else c[i,j] = max( c[i-1,j], c[i,j-1] )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6944" name="Oval 48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6945" name="Oval 49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6946" name="Line 50"/>
          <p:cNvSpPr>
            <a:spLocks noChangeShapeType="1"/>
          </p:cNvSpPr>
          <p:nvPr/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47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3200">
                <a:latin typeface="Times New Roman" pitchFamily="18" charset="0"/>
              </a:rPr>
              <a:t>CB</a:t>
            </a:r>
          </a:p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3200">
                <a:latin typeface="Times New Roman" pitchFamily="18" charset="0"/>
              </a:rPr>
              <a:t>DCAB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98157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44" grpId="0" animBg="1"/>
      <p:bldP spid="336945" grpId="0" animBg="1"/>
      <p:bldP spid="336946" grpId="0" animBg="1"/>
      <p:bldP spid="33694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(7)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2         3        4</a:t>
            </a:r>
            <a:r>
              <a:rPr lang="en-US" altLang="en-US" sz="2400">
                <a:latin typeface="Times New Roman" pitchFamily="18" charset="0"/>
              </a:rPr>
              <a:t>         5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if ( X</a:t>
            </a:r>
            <a:r>
              <a:rPr lang="en-US" altLang="en-US" sz="2400" baseline="-25000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 == Y</a:t>
            </a:r>
            <a:r>
              <a:rPr lang="en-US" altLang="en-US" sz="2400" baseline="-25000">
                <a:latin typeface="Times New Roman" pitchFamily="18" charset="0"/>
              </a:rPr>
              <a:t>j</a:t>
            </a:r>
            <a:r>
              <a:rPr lang="en-US" altLang="en-US" sz="2400"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else c[i,j] = max( c[i-1,j], c[i,j-1] )</a:t>
            </a: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993" name="Text Box 49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994" name="Text Box 50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995" name="Text Box 51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96" name="Oval 52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1797" name="Oval 53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998" name="Line 54"/>
          <p:cNvSpPr>
            <a:spLocks noChangeShapeType="1"/>
          </p:cNvSpPr>
          <p:nvPr/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99" name="Line 55"/>
          <p:cNvSpPr>
            <a:spLocks noChangeShapeType="1"/>
          </p:cNvSpPr>
          <p:nvPr/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0" name="Line 56"/>
          <p:cNvSpPr>
            <a:spLocks noChangeShapeType="1"/>
          </p:cNvSpPr>
          <p:nvPr/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01" name="Line 57"/>
          <p:cNvSpPr>
            <a:spLocks noChangeShapeType="1"/>
          </p:cNvSpPr>
          <p:nvPr/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3200">
                <a:latin typeface="Times New Roman" pitchFamily="18" charset="0"/>
              </a:rPr>
              <a:t>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B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DCA</a:t>
            </a:r>
            <a:r>
              <a:rPr lang="en-US" altLang="en-US" sz="3200">
                <a:latin typeface="Times New Roman" pitchFamily="18" charset="0"/>
              </a:rPr>
              <a:t>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12924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3" grpId="0" autoUpdateAnimBg="0"/>
      <p:bldP spid="338994" grpId="0" autoUpdateAnimBg="0"/>
      <p:bldP spid="338995" grpId="0" autoUpdateAnimBg="0"/>
      <p:bldP spid="338998" grpId="0" animBg="1"/>
      <p:bldP spid="338999" grpId="0" animBg="1"/>
      <p:bldP spid="339000" grpId="0" animBg="1"/>
      <p:bldP spid="3390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(8)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4 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	c[i,j] = c[i-1,j-1] + 1</a:t>
            </a:r>
            <a:endParaRPr lang="en-US" altLang="en-US" sz="2400"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else c[i,j] = max( c[i-1,j], c[i,j-1] )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1044" name="Text Box 52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1045" name="Oval 53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1046" name="Oval 54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1047" name="Line 55"/>
          <p:cNvSpPr>
            <a:spLocks noChangeShapeType="1"/>
          </p:cNvSpPr>
          <p:nvPr/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3200">
                <a:latin typeface="Times New Roman" pitchFamily="18" charset="0"/>
              </a:rPr>
              <a:t>CB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BDCA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3808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44" grpId="0" autoUpdateAnimBg="0"/>
      <p:bldP spid="341045" grpId="0" animBg="1"/>
      <p:bldP spid="341046" grpId="0" animBg="1"/>
      <p:bldP spid="3410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subsequence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subsequence of a string is the string with zero or more chars left out</a:t>
            </a:r>
          </a:p>
          <a:p>
            <a:r>
              <a:rPr lang="en-US" altLang="en-US" smtClean="0"/>
              <a:t>A common subsequence of two strings:</a:t>
            </a:r>
          </a:p>
          <a:p>
            <a:pPr lvl="1"/>
            <a:r>
              <a:rPr lang="en-US" altLang="en-US" smtClean="0"/>
              <a:t>A subsequence of both strings</a:t>
            </a:r>
          </a:p>
          <a:p>
            <a:pPr lvl="1"/>
            <a:r>
              <a:rPr lang="en-US" altLang="en-US" smtClean="0"/>
              <a:t>Ex: x = {A B C B D A B }, y = {B D C A B A}</a:t>
            </a:r>
          </a:p>
          <a:p>
            <a:pPr lvl="1"/>
            <a:r>
              <a:rPr lang="en-US" altLang="en-US" smtClean="0"/>
              <a:t>{B C} and {A A} are both common subsequences of x and y</a:t>
            </a:r>
            <a:endParaRPr lang="en-US" altLang="en-US" i="1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(9)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1          2</a:t>
            </a:r>
            <a:r>
              <a:rPr lang="en-US" altLang="en-US" sz="2400">
                <a:latin typeface="Times New Roman" pitchFamily="18" charset="0"/>
              </a:rPr>
              <a:t>         3        4         5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		if ( X</a:t>
            </a:r>
            <a:r>
              <a:rPr lang="en-US" altLang="en-US" sz="2400" baseline="-25000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 == Y</a:t>
            </a:r>
            <a:r>
              <a:rPr lang="en-US" altLang="en-US" sz="2400" baseline="-25000">
                <a:latin typeface="Times New Roman" pitchFamily="18" charset="0"/>
              </a:rPr>
              <a:t>j</a:t>
            </a:r>
            <a:r>
              <a:rPr lang="en-US" altLang="en-US" sz="2400"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		else c[i,j] = max( c[i-1,j], c[i,j-1] )</a:t>
            </a:r>
          </a:p>
          <a:p>
            <a:pPr eaLnBrk="0" hangingPunct="0">
              <a:lnSpc>
                <a:spcPct val="90000"/>
              </a:lnSpc>
            </a:pPr>
            <a:endParaRPr lang="en-US" altLang="en-US" sz="2800" baseline="-25000">
              <a:solidFill>
                <a:srgbClr val="33CC33"/>
              </a:solidFill>
              <a:latin typeface="Times New Roman" pitchFamily="18" charset="0"/>
            </a:endParaRP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45" name="Oval 53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3846" name="Oval 54"/>
          <p:cNvSpPr>
            <a:spLocks noChangeArrowheads="1"/>
          </p:cNvSpPr>
          <p:nvPr/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3095" name="Text Box 55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43096" name="Text Box 56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3097" name="Line 57"/>
          <p:cNvSpPr>
            <a:spLocks noChangeShapeType="1"/>
          </p:cNvSpPr>
          <p:nvPr/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98" name="Line 58"/>
          <p:cNvSpPr>
            <a:spLocks noChangeShapeType="1"/>
          </p:cNvSpPr>
          <p:nvPr/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99" name="Line 59"/>
          <p:cNvSpPr>
            <a:spLocks noChangeShapeType="1"/>
          </p:cNvSpPr>
          <p:nvPr/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AB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3200">
                <a:latin typeface="Times New Roman" pitchFamily="18" charset="0"/>
              </a:rPr>
              <a:t>B</a:t>
            </a:r>
          </a:p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BD</a:t>
            </a:r>
            <a:r>
              <a:rPr lang="en-US" altLang="en-US" sz="3200">
                <a:latin typeface="Times New Roman" pitchFamily="18" charset="0"/>
              </a:rPr>
              <a:t>CAB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3853" name="Text Box 61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33854" name="Text Box 62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27524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95" grpId="0" autoUpdateAnimBg="0"/>
      <p:bldP spid="343096" grpId="0" autoUpdateAnimBg="0"/>
      <p:bldP spid="343097" grpId="0" animBg="1"/>
      <p:bldP spid="343098" grpId="0" animBg="1"/>
      <p:bldP spid="3430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(10)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en-US" sz="2400">
                <a:latin typeface="Times New Roman" pitchFamily="18" charset="0"/>
              </a:rPr>
              <a:t>        4         5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	c[i,j] = c[i-1,j-1] + 1</a:t>
            </a:r>
            <a:endParaRPr lang="en-US" altLang="en-US" sz="2400"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else c[i,j] = max( c[i-1,j], c[i,j-1] )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5143" name="Text Box 55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5144" name="Line 56"/>
          <p:cNvSpPr>
            <a:spLocks noChangeShapeType="1"/>
          </p:cNvSpPr>
          <p:nvPr/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875" name="Text Box 59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AB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3200">
                <a:latin typeface="Times New Roman" pitchFamily="18" charset="0"/>
              </a:rPr>
              <a:t>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BD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3200">
                <a:latin typeface="Times New Roman" pitchFamily="18" charset="0"/>
              </a:rPr>
              <a:t>AB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34877" name="Text Box 61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31600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43" grpId="0" autoUpdateAnimBg="0"/>
      <p:bldP spid="3451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(11)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4         5 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		if ( X</a:t>
            </a:r>
            <a:r>
              <a:rPr lang="en-US" altLang="en-US" sz="2400" baseline="-25000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 == Y</a:t>
            </a:r>
            <a:r>
              <a:rPr lang="en-US" altLang="en-US" sz="2400" baseline="-25000">
                <a:latin typeface="Times New Roman" pitchFamily="18" charset="0"/>
              </a:rPr>
              <a:t>j</a:t>
            </a:r>
            <a:r>
              <a:rPr lang="en-US" altLang="en-US" sz="2400"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		else c[i,j] = max( c[i-1,j], c[i,j-1] )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47192" name="Text Box 56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7193" name="Text Box 57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7194" name="Line 58"/>
          <p:cNvSpPr>
            <a:spLocks noChangeShapeType="1"/>
          </p:cNvSpPr>
          <p:nvPr/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5" name="Line 59"/>
          <p:cNvSpPr>
            <a:spLocks noChangeShapeType="1"/>
          </p:cNvSpPr>
          <p:nvPr/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6" name="Line 60"/>
          <p:cNvSpPr>
            <a:spLocks noChangeShapeType="1"/>
          </p:cNvSpPr>
          <p:nvPr/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01" name="Oval 61"/>
          <p:cNvSpPr>
            <a:spLocks noChangeArrowheads="1"/>
          </p:cNvSpPr>
          <p:nvPr/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902" name="Oval 62"/>
          <p:cNvSpPr>
            <a:spLocks noChangeArrowheads="1"/>
          </p:cNvSpPr>
          <p:nvPr/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AB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3200">
                <a:latin typeface="Times New Roman" pitchFamily="18" charset="0"/>
              </a:rPr>
              <a:t>B</a:t>
            </a: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BDC</a:t>
            </a:r>
            <a:r>
              <a:rPr lang="en-US" altLang="en-US" sz="3200">
                <a:latin typeface="Times New Roman" pitchFamily="18" charset="0"/>
              </a:rPr>
              <a:t>AB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27218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92" grpId="0" autoUpdateAnimBg="0"/>
      <p:bldP spid="347193" grpId="0" autoUpdateAnimBg="0"/>
      <p:bldP spid="347194" grpId="0" animBg="1"/>
      <p:bldP spid="347195" grpId="0" animBg="1"/>
      <p:bldP spid="3471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(12)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sz="2400">
                <a:latin typeface="Times New Roman" pitchFamily="18" charset="0"/>
              </a:rPr>
              <a:t>          2         3        4         5 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	c[i,j] = c[i-1,j-1] + 1</a:t>
            </a:r>
            <a:endParaRPr lang="en-US" altLang="en-US" sz="2400"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else c[i,j] = max( c[i-1,j], c[i,j-1] )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6922" name="Oval 58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923" name="Oval 59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9244" name="Line 60"/>
          <p:cNvSpPr>
            <a:spLocks noChangeShapeType="1"/>
          </p:cNvSpPr>
          <p:nvPr/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926" name="Text Box 6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ABC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en-US" sz="3200">
              <a:latin typeface="Times New Roman" pitchFamily="18" charset="0"/>
            </a:endParaRPr>
          </a:p>
          <a:p>
            <a:pPr eaLnBrk="0" hangingPunct="0"/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3200">
                <a:latin typeface="Times New Roman" pitchFamily="18" charset="0"/>
              </a:rPr>
              <a:t>DCAB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36928" name="Text Box 64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41884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44" grpId="0" animBg="1"/>
      <p:bldP spid="3492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(13)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2         3</a:t>
            </a:r>
            <a:r>
              <a:rPr lang="en-US" altLang="en-US" sz="2400">
                <a:latin typeface="Times New Roman" pitchFamily="18" charset="0"/>
              </a:rPr>
              <a:t>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en-US" sz="2400">
                <a:latin typeface="Times New Roman" pitchFamily="18" charset="0"/>
              </a:rPr>
              <a:t>         5 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		if ( X</a:t>
            </a:r>
            <a:r>
              <a:rPr lang="en-US" altLang="en-US" sz="2400" baseline="-25000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 == Y</a:t>
            </a:r>
            <a:r>
              <a:rPr lang="en-US" altLang="en-US" sz="2400" baseline="-25000">
                <a:latin typeface="Times New Roman" pitchFamily="18" charset="0"/>
              </a:rPr>
              <a:t>j</a:t>
            </a:r>
            <a:r>
              <a:rPr lang="en-US" altLang="en-US" sz="2400"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			c[i,j] = c[i-1,j-1] + 1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		else c[i,j] = max( c[i-1,j], c[i,j-1] )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51291" name="Text Box 5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51292" name="Text Box 60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51293" name="Line 61"/>
          <p:cNvSpPr>
            <a:spLocks noChangeShapeType="1"/>
          </p:cNvSpPr>
          <p:nvPr/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4" name="Line 62"/>
          <p:cNvSpPr>
            <a:spLocks noChangeShapeType="1"/>
          </p:cNvSpPr>
          <p:nvPr/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95" name="Line 63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2" name="Oval 64"/>
          <p:cNvSpPr>
            <a:spLocks noChangeArrowheads="1"/>
          </p:cNvSpPr>
          <p:nvPr/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53" name="Oval 65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1298" name="Text Box 66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51299" name="Line 67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00" name="Line 68"/>
          <p:cNvSpPr>
            <a:spLocks noChangeShapeType="1"/>
          </p:cNvSpPr>
          <p:nvPr/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Text Box 69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ABC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en-US" sz="3200">
              <a:latin typeface="Times New Roman" pitchFamily="18" charset="0"/>
            </a:endParaRP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B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DCA</a:t>
            </a:r>
            <a:r>
              <a:rPr lang="en-US" altLang="en-US" sz="3200">
                <a:latin typeface="Times New Roman" pitchFamily="18" charset="0"/>
              </a:rPr>
              <a:t>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7958" name="Text Box 70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16487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91" grpId="0" autoUpdateAnimBg="0"/>
      <p:bldP spid="351292" grpId="0" autoUpdateAnimBg="0"/>
      <p:bldP spid="351293" grpId="0" animBg="1"/>
      <p:bldP spid="351294" grpId="0" animBg="1"/>
      <p:bldP spid="351295" grpId="0" animBg="1"/>
      <p:bldP spid="351298" grpId="0" autoUpdateAnimBg="0"/>
      <p:bldP spid="351299" grpId="0" animBg="1"/>
      <p:bldP spid="3513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LCS Example (14)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4        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if ( X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== Y</a:t>
            </a:r>
            <a:r>
              <a:rPr lang="en-US" altLang="en-US" sz="2400" baseline="-25000">
                <a:solidFill>
                  <a:srgbClr val="008000"/>
                </a:solidFill>
                <a:latin typeface="Times New Roman" pitchFamily="18" charset="0"/>
              </a:rPr>
              <a:t>j</a:t>
            </a: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)		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solidFill>
                  <a:srgbClr val="008000"/>
                </a:solidFill>
                <a:latin typeface="Times New Roman" pitchFamily="18" charset="0"/>
              </a:rPr>
              <a:t> 			c[i,j] = c[i-1,j-1] + 1</a:t>
            </a:r>
            <a:endParaRPr lang="en-US" altLang="en-US" sz="2400"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en-US" sz="2400">
                <a:latin typeface="Times New Roman" pitchFamily="18" charset="0"/>
              </a:rPr>
              <a:t> 		else c[i,j] = max( c[i-1,j], c[i,j-1] )</a:t>
            </a: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57" name="Text Box 45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61" name="Text Box 49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66" name="Text Box 54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8968" name="Text Box 56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70" name="Text Box 58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72" name="Text Box 60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73" name="Text Box 61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53342" name="Text Box 62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600" b="1">
                <a:solidFill>
                  <a:srgbClr val="33CC33"/>
                </a:solidFill>
                <a:latin typeface="Times New Roman" pitchFamily="18" charset="0"/>
              </a:rPr>
              <a:t>3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53343" name="Oval 63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3344" name="Oval 64"/>
          <p:cNvSpPr>
            <a:spLocks noChangeArrowheads="1"/>
          </p:cNvSpPr>
          <p:nvPr/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3345" name="Line 65"/>
          <p:cNvSpPr>
            <a:spLocks noChangeShapeType="1"/>
          </p:cNvSpPr>
          <p:nvPr/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46" name="Oval 66"/>
          <p:cNvSpPr>
            <a:spLocks noChangeArrowheads="1"/>
          </p:cNvSpPr>
          <p:nvPr/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rgbClr val="33CC33"/>
              </a:solidFill>
              <a:latin typeface="Times New Roman" pitchFamily="18" charset="0"/>
            </a:endParaRPr>
          </a:p>
        </p:txBody>
      </p:sp>
      <p:sp>
        <p:nvSpPr>
          <p:cNvPr id="38979" name="Text Box 67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ABC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en-US" sz="3200">
              <a:latin typeface="Times New Roman" pitchFamily="18" charset="0"/>
            </a:endParaRPr>
          </a:p>
          <a:p>
            <a:pPr eaLnBrk="0" hangingPunct="0"/>
            <a:r>
              <a:rPr lang="en-US" altLang="en-US" sz="3200">
                <a:solidFill>
                  <a:srgbClr val="008000"/>
                </a:solidFill>
                <a:latin typeface="Times New Roman" pitchFamily="18" charset="0"/>
              </a:rPr>
              <a:t>BDCA</a:t>
            </a:r>
            <a:r>
              <a:rPr lang="en-US" altLang="en-US" sz="320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8980" name="Text Box 68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3106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42" grpId="0" autoUpdateAnimBg="0"/>
      <p:bldP spid="353343" grpId="0" animBg="1"/>
      <p:bldP spid="353344" grpId="0" animBg="1"/>
      <p:bldP spid="353345" grpId="0" animBg="1"/>
      <p:bldP spid="35334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LCS Algorithm Running Time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209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>
              <a:latin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latin typeface="Times New Roman" pitchFamily="18" charset="0"/>
              </a:rPr>
              <a:t>LCS algorithm calculates the values of each entry of the array c[m,n]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latin typeface="Times New Roman" pitchFamily="18" charset="0"/>
              </a:rPr>
              <a:t>So what is the running time?</a:t>
            </a:r>
            <a:endParaRPr lang="en-US" smtClean="0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1524000" y="3657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accent2"/>
                </a:solidFill>
                <a:latin typeface="Times New Roman" pitchFamily="18" charset="0"/>
              </a:rPr>
              <a:t>O(m*n)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3200">
                <a:solidFill>
                  <a:schemeClr val="accent2"/>
                </a:solidFill>
                <a:latin typeface="Times New Roman" pitchFamily="18" charset="0"/>
              </a:rPr>
              <a:t>since each c[i,j] is calculated in constant time, and there are m*n elements in the array</a:t>
            </a:r>
            <a:endParaRPr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How to find actual LCS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The algorithm just found the </a:t>
            </a:r>
            <a:r>
              <a:rPr lang="en-US" altLang="en-US" sz="2400" i="1" smtClean="0">
                <a:latin typeface="Times New Roman" pitchFamily="18" charset="0"/>
              </a:rPr>
              <a:t>length</a:t>
            </a:r>
            <a:r>
              <a:rPr lang="en-US" altLang="en-US" sz="2400" smtClean="0">
                <a:latin typeface="Times New Roman" pitchFamily="18" charset="0"/>
              </a:rPr>
              <a:t> of LCS, but not LCS itself.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How to find the actual LCS?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For each c[i,j] we know how it was acquired:</a:t>
            </a:r>
          </a:p>
          <a:p>
            <a:pPr>
              <a:lnSpc>
                <a:spcPct val="90000"/>
              </a:lnSpc>
            </a:pPr>
            <a:endParaRPr lang="en-US" alt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A match happens only when the first equation is taken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So we can start from </a:t>
            </a:r>
            <a:r>
              <a:rPr lang="en-US" altLang="en-US" sz="2400" i="1" smtClean="0">
                <a:latin typeface="Times New Roman" pitchFamily="18" charset="0"/>
              </a:rPr>
              <a:t>c[m,n]</a:t>
            </a:r>
            <a:r>
              <a:rPr lang="en-US" altLang="en-US" sz="2400" smtClean="0">
                <a:latin typeface="Times New Roman" pitchFamily="18" charset="0"/>
              </a:rPr>
              <a:t> and go backwards, </a:t>
            </a:r>
            <a:r>
              <a:rPr lang="en-US" altLang="en-US" sz="2800" smtClean="0">
                <a:latin typeface="Times New Roman" pitchFamily="18" charset="0"/>
              </a:rPr>
              <a:t>remember </a:t>
            </a:r>
            <a:r>
              <a:rPr lang="en-US" altLang="en-US" sz="2800" i="1" smtClean="0">
                <a:latin typeface="Times New Roman" pitchFamily="18" charset="0"/>
              </a:rPr>
              <a:t>x[i]</a:t>
            </a:r>
            <a:r>
              <a:rPr lang="en-US" altLang="en-US" sz="2400" smtClean="0">
                <a:latin typeface="Times New Roman" pitchFamily="18" charset="0"/>
              </a:rPr>
              <a:t> whenever </a:t>
            </a:r>
            <a:r>
              <a:rPr lang="en-US" altLang="en-US" sz="2800" i="1" smtClean="0">
                <a:latin typeface="Times New Roman" pitchFamily="18" charset="0"/>
              </a:rPr>
              <a:t>c[i,j] = c[i-1, j-1]+1</a:t>
            </a:r>
            <a:r>
              <a:rPr lang="en-US" altLang="en-US" sz="2800" smtClean="0">
                <a:latin typeface="Times New Roman" pitchFamily="18" charset="0"/>
              </a:rPr>
              <a:t>.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419225" y="548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2105025" y="548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2867025" y="548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1419225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1419225" y="6096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1419225" y="670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1571625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157162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2257425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1038" name="Text Box 13"/>
          <p:cNvSpPr txBox="1">
            <a:spLocks noChangeArrowheads="1"/>
          </p:cNvSpPr>
          <p:nvPr/>
        </p:nvSpPr>
        <p:spPr bwMode="auto">
          <a:xfrm>
            <a:off x="2257425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039" name="Text Box 14"/>
          <p:cNvSpPr txBox="1">
            <a:spLocks noChangeArrowheads="1"/>
          </p:cNvSpPr>
          <p:nvPr/>
        </p:nvSpPr>
        <p:spPr bwMode="auto">
          <a:xfrm>
            <a:off x="3248025" y="5683250"/>
            <a:ext cx="4295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</a:rPr>
              <a:t>For example, here </a:t>
            </a:r>
          </a:p>
          <a:p>
            <a:pPr eaLnBrk="0" hangingPunct="0"/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</a:rPr>
              <a:t>c[i,j] = c[i-1,j-1] +1 = 2+1=3</a:t>
            </a:r>
            <a:endParaRPr lang="en-US" altLang="en-US" sz="20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1952625" y="59436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66800" y="2828925"/>
          <a:ext cx="65532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3047760" imgH="457200" progId="Equation.3">
                  <p:embed/>
                </p:oleObj>
              </mc:Choice>
              <mc:Fallback>
                <p:oleObj name="Equation" r:id="rId4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28925"/>
                        <a:ext cx="65532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79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Finding LCS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4         5 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6" name="Text Box 46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8" name="Text Box 48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10" name="Text Box 50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16" name="Text Box 56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17" name="Text Box 57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18" name="Text Box 58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19" name="Text Box 59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20" name="Text Box 60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600" b="1">
                <a:solidFill>
                  <a:srgbClr val="33CC33"/>
                </a:solidFill>
                <a:latin typeface="Times New Roman" pitchFamily="18" charset="0"/>
              </a:rPr>
              <a:t>3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59485" name="Line 61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6" name="Line 62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7" name="Line 63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8" name="Line 64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89" name="Line 65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6" name="Text Box 6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027" name="Text Box 67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990600" y="55626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Time for trace back: </a:t>
            </a:r>
            <a:r>
              <a:rPr lang="en-US" altLang="en-US" sz="3200" i="1">
                <a:latin typeface="Times New Roman" pitchFamily="18" charset="0"/>
              </a:rPr>
              <a:t>O(m+n).</a:t>
            </a:r>
          </a:p>
        </p:txBody>
      </p:sp>
    </p:spTree>
    <p:extLst>
      <p:ext uri="{BB962C8B-B14F-4D97-AF65-F5344CB8AC3E}">
        <p14:creationId xmlns:p14="http://schemas.microsoft.com/office/powerpoint/2010/main" val="8839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85" grpId="0" animBg="1"/>
      <p:bldP spid="359486" grpId="0" animBg="1"/>
      <p:bldP spid="359487" grpId="0" animBg="1"/>
      <p:bldP spid="359488" grpId="0" animBg="1"/>
      <p:bldP spid="3594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altLang="en-US" smtClean="0"/>
              <a:t>Finding LCS (2)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j       0        1          2         3        4         5 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A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29" name="Text Box 45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041" name="Text Box 57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1</a:t>
            </a:r>
            <a:endParaRPr lang="en-US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043" name="Text Box 59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044" name="Text Box 60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600" b="1">
                <a:solidFill>
                  <a:srgbClr val="33CC33"/>
                </a:solidFill>
                <a:latin typeface="Times New Roman" pitchFamily="18" charset="0"/>
              </a:rPr>
              <a:t>3</a:t>
            </a:r>
            <a:endParaRPr lang="en-US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61533" name="Line 61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4" name="Line 62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5" name="Line 63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6" name="Line 64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37" name="Line 65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50" name="Text Box 6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1539" name="Oval 67"/>
          <p:cNvSpPr>
            <a:spLocks noChangeArrowheads="1"/>
          </p:cNvSpPr>
          <p:nvPr/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61540" name="Oval 68"/>
          <p:cNvSpPr>
            <a:spLocks noChangeArrowheads="1"/>
          </p:cNvSpPr>
          <p:nvPr/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61541" name="Oval 69"/>
          <p:cNvSpPr>
            <a:spLocks noChangeArrowheads="1"/>
          </p:cNvSpPr>
          <p:nvPr/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61542" name="Oval 70"/>
          <p:cNvSpPr>
            <a:spLocks noChangeArrowheads="1"/>
          </p:cNvSpPr>
          <p:nvPr/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61543" name="Oval 71"/>
          <p:cNvSpPr>
            <a:spLocks noChangeArrowheads="1"/>
          </p:cNvSpPr>
          <p:nvPr/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61544" name="Oval 72"/>
          <p:cNvSpPr>
            <a:spLocks noChangeArrowheads="1"/>
          </p:cNvSpPr>
          <p:nvPr/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endParaRPr lang="en-US" alt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61545" name="Text Box 73"/>
          <p:cNvSpPr txBox="1">
            <a:spLocks noChangeArrowheads="1"/>
          </p:cNvSpPr>
          <p:nvPr/>
        </p:nvSpPr>
        <p:spPr bwMode="auto">
          <a:xfrm>
            <a:off x="5105400" y="5059363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1546" name="Text Box 74"/>
          <p:cNvSpPr txBox="1">
            <a:spLocks noChangeArrowheads="1"/>
          </p:cNvSpPr>
          <p:nvPr/>
        </p:nvSpPr>
        <p:spPr bwMode="auto">
          <a:xfrm>
            <a:off x="5715000" y="5059363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 b="1">
                <a:latin typeface="Times New Roman" pitchFamily="18" charset="0"/>
              </a:rPr>
              <a:t>C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1547" name="Text Box 75"/>
          <p:cNvSpPr txBox="1">
            <a:spLocks noChangeArrowheads="1"/>
          </p:cNvSpPr>
          <p:nvPr/>
        </p:nvSpPr>
        <p:spPr bwMode="auto">
          <a:xfrm>
            <a:off x="6324600" y="5059363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 b="1">
                <a:latin typeface="Times New Roman" pitchFamily="18" charset="0"/>
              </a:rPr>
              <a:t>B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itchFamily="18" charset="0"/>
              </a:rPr>
              <a:t>LCS (reversed order):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itchFamily="18" charset="0"/>
              </a:rPr>
              <a:t>LCS (straight order):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61550" name="Text Box 78"/>
          <p:cNvSpPr txBox="1">
            <a:spLocks noChangeArrowheads="1"/>
          </p:cNvSpPr>
          <p:nvPr/>
        </p:nvSpPr>
        <p:spPr bwMode="auto">
          <a:xfrm>
            <a:off x="1328738" y="5638800"/>
            <a:ext cx="6967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0" hangingPunct="0"/>
            <a:r>
              <a:rPr lang="en-US" altLang="en-US" sz="3200" b="1">
                <a:latin typeface="Times New Roman" pitchFamily="18" charset="0"/>
              </a:rPr>
              <a:t>B  C  B</a:t>
            </a:r>
            <a:r>
              <a:rPr lang="en-US" altLang="en-US" sz="3200">
                <a:latin typeface="Times New Roman" pitchFamily="18" charset="0"/>
              </a:rPr>
              <a:t> </a:t>
            </a:r>
          </a:p>
          <a:p>
            <a:pPr algn="r" eaLnBrk="0" hangingPunct="0"/>
            <a:r>
              <a:rPr lang="en-US" altLang="en-US" sz="3200">
                <a:latin typeface="Times New Roman" pitchFamily="18" charset="0"/>
              </a:rPr>
              <a:t>(this string turned out to be a palindrome)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2362200" y="16002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X[i]</a:t>
            </a:r>
          </a:p>
        </p:txBody>
      </p:sp>
      <p:sp>
        <p:nvSpPr>
          <p:cNvPr id="42064" name="Text Box 80"/>
          <p:cNvSpPr txBox="1">
            <a:spLocks noChangeArrowheads="1"/>
          </p:cNvSpPr>
          <p:nvPr/>
        </p:nvSpPr>
        <p:spPr bwMode="auto">
          <a:xfrm>
            <a:off x="3048000" y="114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Y[j]</a:t>
            </a:r>
          </a:p>
        </p:txBody>
      </p:sp>
    </p:spTree>
    <p:extLst>
      <p:ext uri="{BB962C8B-B14F-4D97-AF65-F5344CB8AC3E}">
        <p14:creationId xmlns:p14="http://schemas.microsoft.com/office/powerpoint/2010/main" val="25079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33" grpId="0" animBg="1"/>
      <p:bldP spid="361534" grpId="0" animBg="1"/>
      <p:bldP spid="361535" grpId="0" animBg="1"/>
      <p:bldP spid="361536" grpId="0" animBg="1"/>
      <p:bldP spid="361537" grpId="0" animBg="1"/>
      <p:bldP spid="361539" grpId="0" animBg="1" autoUpdateAnimBg="0"/>
      <p:bldP spid="361540" grpId="0" animBg="1" autoUpdateAnimBg="0"/>
      <p:bldP spid="361541" grpId="0" animBg="1" autoUpdateAnimBg="0"/>
      <p:bldP spid="361542" grpId="0" animBg="1" autoUpdateAnimBg="0"/>
      <p:bldP spid="361543" grpId="0" animBg="1" autoUpdateAnimBg="0"/>
      <p:bldP spid="361544" grpId="0" animBg="1" autoUpdateAnimBg="0"/>
      <p:bldP spid="361545" grpId="0" autoUpdateAnimBg="0"/>
      <p:bldP spid="361546" grpId="0" autoUpdateAnimBg="0"/>
      <p:bldP spid="361547" grpId="0" autoUpdateAnimBg="0"/>
      <p:bldP spid="3615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Longest Common Subsequence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646238"/>
            <a:ext cx="8534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Given two sequences </a:t>
            </a:r>
            <a:r>
              <a:rPr lang="en-US" altLang="en-US" sz="2800" i="1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en-US" sz="28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[1 . . </a:t>
            </a:r>
            <a:r>
              <a:rPr lang="en-US" altLang="en-US" sz="2800" i="1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altLang="en-US" sz="28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altLang="en-US" sz="2800" i="1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altLang="en-US" sz="28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[1 . . </a:t>
            </a:r>
            <a:r>
              <a:rPr lang="en-US" altLang="en-US" sz="2800" i="1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en-US" sz="28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, find a longest subsequence common to them both.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3657600"/>
            <a:ext cx="6424613" cy="1493838"/>
            <a:chOff x="240" y="2736"/>
            <a:chExt cx="4047" cy="941"/>
          </a:xfrm>
        </p:grpSpPr>
        <p:sp>
          <p:nvSpPr>
            <p:cNvPr id="11281" name="Text Box 5"/>
            <p:cNvSpPr txBox="1">
              <a:spLocks noChangeArrowheads="1"/>
            </p:cNvSpPr>
            <p:nvPr/>
          </p:nvSpPr>
          <p:spPr bwMode="auto">
            <a:xfrm>
              <a:off x="240" y="2736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:</a:t>
              </a:r>
            </a:p>
          </p:txBody>
        </p:sp>
        <p:sp>
          <p:nvSpPr>
            <p:cNvPr id="11282" name="Text Box 6"/>
            <p:cNvSpPr txBox="1">
              <a:spLocks noChangeArrowheads="1"/>
            </p:cNvSpPr>
            <p:nvPr/>
          </p:nvSpPr>
          <p:spPr bwMode="auto">
            <a:xfrm>
              <a:off x="624" y="2736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</p:txBody>
        </p:sp>
        <p:sp>
          <p:nvSpPr>
            <p:cNvPr id="11283" name="Text Box 7"/>
            <p:cNvSpPr txBox="1">
              <a:spLocks noChangeArrowheads="1"/>
            </p:cNvSpPr>
            <p:nvPr/>
          </p:nvSpPr>
          <p:spPr bwMode="auto">
            <a:xfrm>
              <a:off x="1187" y="2736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11284" name="Text Box 8"/>
            <p:cNvSpPr txBox="1">
              <a:spLocks noChangeArrowheads="1"/>
            </p:cNvSpPr>
            <p:nvPr/>
          </p:nvSpPr>
          <p:spPr bwMode="auto">
            <a:xfrm>
              <a:off x="1749" y="2736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C</a:t>
              </a:r>
            </a:p>
          </p:txBody>
        </p:sp>
        <p:sp>
          <p:nvSpPr>
            <p:cNvPr id="11285" name="Text Box 9"/>
            <p:cNvSpPr txBox="1">
              <a:spLocks noChangeArrowheads="1"/>
            </p:cNvSpPr>
            <p:nvPr/>
          </p:nvSpPr>
          <p:spPr bwMode="auto">
            <a:xfrm>
              <a:off x="2312" y="2736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11286" name="Text Box 10"/>
            <p:cNvSpPr txBox="1">
              <a:spLocks noChangeArrowheads="1"/>
            </p:cNvSpPr>
            <p:nvPr/>
          </p:nvSpPr>
          <p:spPr bwMode="auto">
            <a:xfrm>
              <a:off x="2874" y="2736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D</a:t>
              </a:r>
            </a:p>
          </p:txBody>
        </p:sp>
        <p:sp>
          <p:nvSpPr>
            <p:cNvPr id="11287" name="Text Box 11"/>
            <p:cNvSpPr txBox="1">
              <a:spLocks noChangeArrowheads="1"/>
            </p:cNvSpPr>
            <p:nvPr/>
          </p:nvSpPr>
          <p:spPr bwMode="auto">
            <a:xfrm>
              <a:off x="3437" y="2736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</p:txBody>
        </p:sp>
        <p:sp>
          <p:nvSpPr>
            <p:cNvPr id="11288" name="Text Box 12"/>
            <p:cNvSpPr txBox="1">
              <a:spLocks noChangeArrowheads="1"/>
            </p:cNvSpPr>
            <p:nvPr/>
          </p:nvSpPr>
          <p:spPr bwMode="auto">
            <a:xfrm>
              <a:off x="4000" y="2736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11289" name="Text Box 13"/>
            <p:cNvSpPr txBox="1">
              <a:spLocks noChangeArrowheads="1"/>
            </p:cNvSpPr>
            <p:nvPr/>
          </p:nvSpPr>
          <p:spPr bwMode="auto">
            <a:xfrm>
              <a:off x="240" y="331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:</a:t>
              </a:r>
            </a:p>
          </p:txBody>
        </p:sp>
        <p:sp>
          <p:nvSpPr>
            <p:cNvPr id="11290" name="Text Box 14"/>
            <p:cNvSpPr txBox="1">
              <a:spLocks noChangeArrowheads="1"/>
            </p:cNvSpPr>
            <p:nvPr/>
          </p:nvSpPr>
          <p:spPr bwMode="auto">
            <a:xfrm>
              <a:off x="624" y="3312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11291" name="Text Box 15"/>
            <p:cNvSpPr txBox="1">
              <a:spLocks noChangeArrowheads="1"/>
            </p:cNvSpPr>
            <p:nvPr/>
          </p:nvSpPr>
          <p:spPr bwMode="auto">
            <a:xfrm>
              <a:off x="1187" y="331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D</a:t>
              </a:r>
            </a:p>
          </p:txBody>
        </p:sp>
        <p:sp>
          <p:nvSpPr>
            <p:cNvPr id="11292" name="Text Box 16"/>
            <p:cNvSpPr txBox="1">
              <a:spLocks noChangeArrowheads="1"/>
            </p:cNvSpPr>
            <p:nvPr/>
          </p:nvSpPr>
          <p:spPr bwMode="auto">
            <a:xfrm>
              <a:off x="1749" y="3312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C</a:t>
              </a:r>
            </a:p>
          </p:txBody>
        </p:sp>
        <p:sp>
          <p:nvSpPr>
            <p:cNvPr id="11293" name="Text Box 17"/>
            <p:cNvSpPr txBox="1">
              <a:spLocks noChangeArrowheads="1"/>
            </p:cNvSpPr>
            <p:nvPr/>
          </p:nvSpPr>
          <p:spPr bwMode="auto">
            <a:xfrm>
              <a:off x="2312" y="331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</p:txBody>
        </p:sp>
        <p:sp>
          <p:nvSpPr>
            <p:cNvPr id="11294" name="Text Box 18"/>
            <p:cNvSpPr txBox="1">
              <a:spLocks noChangeArrowheads="1"/>
            </p:cNvSpPr>
            <p:nvPr/>
          </p:nvSpPr>
          <p:spPr bwMode="auto">
            <a:xfrm>
              <a:off x="2874" y="3312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11295" name="Text Box 19"/>
            <p:cNvSpPr txBox="1">
              <a:spLocks noChangeArrowheads="1"/>
            </p:cNvSpPr>
            <p:nvPr/>
          </p:nvSpPr>
          <p:spPr bwMode="auto">
            <a:xfrm>
              <a:off x="3437" y="331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98500" y="2667000"/>
            <a:ext cx="2925763" cy="639763"/>
            <a:chOff x="432" y="2160"/>
            <a:chExt cx="1843" cy="580"/>
          </a:xfrm>
        </p:grpSpPr>
        <p:sp>
          <p:nvSpPr>
            <p:cNvPr id="11279" name="Arc 21"/>
            <p:cNvSpPr>
              <a:spLocks/>
            </p:cNvSpPr>
            <p:nvPr/>
          </p:nvSpPr>
          <p:spPr bwMode="auto">
            <a:xfrm flipH="1" flipV="1">
              <a:off x="432" y="2160"/>
              <a:ext cx="480" cy="288"/>
            </a:xfrm>
            <a:custGeom>
              <a:avLst/>
              <a:gdLst>
                <a:gd name="T0" fmla="*/ 0 w 21600"/>
                <a:gd name="T1" fmla="*/ 0 h 21600"/>
                <a:gd name="T2" fmla="*/ 480 w 21600"/>
                <a:gd name="T3" fmla="*/ 288 h 21600"/>
                <a:gd name="T4" fmla="*/ 0 w 21600"/>
                <a:gd name="T5" fmla="*/ 28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Text Box 22"/>
            <p:cNvSpPr txBox="1">
              <a:spLocks noChangeArrowheads="1"/>
            </p:cNvSpPr>
            <p:nvPr/>
          </p:nvSpPr>
          <p:spPr bwMode="auto">
            <a:xfrm>
              <a:off x="950" y="2269"/>
              <a:ext cx="1325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800">
                  <a:ea typeface="Arial Unicode MS" pitchFamily="34" charset="-128"/>
                  <a:cs typeface="Arial Unicode MS" pitchFamily="34" charset="-128"/>
                </a:rPr>
                <a:t>“a”</a:t>
              </a:r>
              <a:r>
                <a:rPr lang="en-US" altLang="en-US" sz="2800" i="1">
                  <a:ea typeface="Arial Unicode MS" pitchFamily="34" charset="-128"/>
                  <a:cs typeface="Arial Unicode MS" pitchFamily="34" charset="-128"/>
                </a:rPr>
                <a:t> not </a:t>
              </a:r>
              <a:r>
                <a:rPr lang="en-US" altLang="en-US" sz="1600" i="1"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altLang="en-US" sz="2800">
                  <a:ea typeface="Arial Unicode MS" pitchFamily="34" charset="-128"/>
                  <a:cs typeface="Arial Unicode MS" pitchFamily="34" charset="-128"/>
                </a:rPr>
                <a:t>“the”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19200" y="3733800"/>
            <a:ext cx="7696200" cy="2300288"/>
            <a:chOff x="768" y="2544"/>
            <a:chExt cx="4848" cy="1449"/>
          </a:xfrm>
        </p:grpSpPr>
        <p:sp>
          <p:nvSpPr>
            <p:cNvPr id="11271" name="AutoShape 24"/>
            <p:cNvSpPr>
              <a:spLocks/>
            </p:cNvSpPr>
            <p:nvPr/>
          </p:nvSpPr>
          <p:spPr bwMode="auto">
            <a:xfrm>
              <a:off x="4224" y="2544"/>
              <a:ext cx="219" cy="864"/>
            </a:xfrm>
            <a:prstGeom prst="rightBrace">
              <a:avLst>
                <a:gd name="adj1" fmla="val 32877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2" name="Text Box 25"/>
            <p:cNvSpPr txBox="1">
              <a:spLocks noChangeArrowheads="1"/>
            </p:cNvSpPr>
            <p:nvPr/>
          </p:nvSpPr>
          <p:spPr bwMode="auto">
            <a:xfrm>
              <a:off x="4464" y="2665"/>
              <a:ext cx="1152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BCBA = LCS(</a:t>
              </a:r>
              <a:r>
                <a:rPr lang="en-US" altLang="en-US" sz="32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, </a:t>
              </a:r>
              <a:r>
                <a:rPr lang="en-US" altLang="en-US" sz="32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en-US" sz="32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)</a:t>
              </a:r>
            </a:p>
          </p:txBody>
        </p:sp>
        <p:sp>
          <p:nvSpPr>
            <p:cNvPr id="11273" name="Line 26"/>
            <p:cNvSpPr>
              <a:spLocks noChangeShapeType="1"/>
            </p:cNvSpPr>
            <p:nvPr/>
          </p:nvSpPr>
          <p:spPr bwMode="auto">
            <a:xfrm flipH="1">
              <a:off x="768" y="2784"/>
              <a:ext cx="437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4" name="Line 27"/>
            <p:cNvSpPr>
              <a:spLocks noChangeShapeType="1"/>
            </p:cNvSpPr>
            <p:nvPr/>
          </p:nvSpPr>
          <p:spPr bwMode="auto">
            <a:xfrm>
              <a:off x="2500" y="2784"/>
              <a:ext cx="437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5" name="Line 28"/>
            <p:cNvSpPr>
              <a:spLocks noChangeShapeType="1"/>
            </p:cNvSpPr>
            <p:nvPr/>
          </p:nvSpPr>
          <p:spPr bwMode="auto">
            <a:xfrm flipH="1">
              <a:off x="1847" y="2823"/>
              <a:ext cx="1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6" name="Line 29"/>
            <p:cNvSpPr>
              <a:spLocks noChangeShapeType="1"/>
            </p:cNvSpPr>
            <p:nvPr/>
          </p:nvSpPr>
          <p:spPr bwMode="auto">
            <a:xfrm flipH="1">
              <a:off x="3547" y="2823"/>
              <a:ext cx="1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7" name="Text Box 30"/>
            <p:cNvSpPr txBox="1">
              <a:spLocks noChangeArrowheads="1"/>
            </p:cNvSpPr>
            <p:nvPr/>
          </p:nvSpPr>
          <p:spPr bwMode="auto">
            <a:xfrm>
              <a:off x="3312" y="3451"/>
              <a:ext cx="2160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>
                  <a:ea typeface="Arial Unicode MS" pitchFamily="34" charset="-128"/>
                  <a:cs typeface="Arial Unicode MS" pitchFamily="34" charset="-128"/>
                </a:rPr>
                <a:t>functional notation, but not a function</a:t>
              </a:r>
            </a:p>
          </p:txBody>
        </p:sp>
        <p:sp>
          <p:nvSpPr>
            <p:cNvPr id="11278" name="Line 31"/>
            <p:cNvSpPr>
              <a:spLocks noChangeShapeType="1"/>
            </p:cNvSpPr>
            <p:nvPr/>
          </p:nvSpPr>
          <p:spPr bwMode="auto">
            <a:xfrm flipV="1">
              <a:off x="4416" y="3264"/>
              <a:ext cx="576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32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LCS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2057400"/>
            <a:ext cx="7518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Text editors.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Misspelt </a:t>
            </a:r>
            <a:r>
              <a:rPr lang="en-US" sz="2400" dirty="0"/>
              <a:t>Words </a:t>
            </a:r>
            <a:r>
              <a:rPr lang="en-US" sz="2400" dirty="0" smtClean="0"/>
              <a:t>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Bioinformatics: LCS is used in Molecular Biology for DNA </a:t>
            </a:r>
            <a:r>
              <a:rPr lang="en-US" sz="2400" dirty="0" smtClean="0"/>
              <a:t>sequences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Unix File </a:t>
            </a:r>
            <a:r>
              <a:rPr lang="en-US" sz="2400" dirty="0" smtClean="0"/>
              <a:t>Comparison.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8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Brute-force LCS algorithm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63600" y="1447800"/>
            <a:ext cx="7442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Check every subsequence of </a:t>
            </a:r>
            <a:r>
              <a:rPr lang="en-US" altLang="en-US" sz="2800" i="1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en-US" sz="28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[1 . . </a:t>
            </a:r>
            <a:r>
              <a:rPr lang="en-US" altLang="en-US" sz="2800" i="1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altLang="en-US" sz="28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 to see if it is also a subsequence of </a:t>
            </a:r>
            <a:r>
              <a:rPr lang="en-US" altLang="en-US" sz="2800" i="1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altLang="en-US" sz="28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[1 . . </a:t>
            </a:r>
            <a:r>
              <a:rPr lang="en-US" altLang="en-US" sz="2800" i="1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en-US" sz="28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63600" y="2514600"/>
            <a:ext cx="75184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b="1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Analysis</a:t>
            </a:r>
            <a:endParaRPr lang="en-US" altLang="en-US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400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altLang="en-US" sz="2400" i="1" baseline="30000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 subsequences of </a:t>
            </a:r>
            <a:r>
              <a:rPr lang="en-US" altLang="en-US" sz="2400" i="1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 (each bit-vector of length </a:t>
            </a:r>
            <a:r>
              <a:rPr lang="en-US" altLang="en-US" sz="2400" i="1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 determines a distinct subsequence of </a:t>
            </a:r>
            <a:r>
              <a:rPr lang="en-US" altLang="en-US" sz="2400" i="1" dirty="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Hence, the runtime would be exponential !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en-US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400" b="1" dirty="0">
                <a:solidFill>
                  <a:schemeClr val="accent2"/>
                </a:solidFill>
              </a:rPr>
              <a:t>Towards a better algorithm: a DP strategy</a:t>
            </a:r>
            <a:endParaRPr lang="en-US" altLang="en-US" sz="32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Key: optimal substructure and overlapping sub-problems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First we’ll find the length of LCS. Later we’ll modify the algorithm to find LCS itself.</a:t>
            </a:r>
          </a:p>
        </p:txBody>
      </p:sp>
    </p:spTree>
    <p:extLst>
      <p:ext uri="{BB962C8B-B14F-4D97-AF65-F5344CB8AC3E}">
        <p14:creationId xmlns:p14="http://schemas.microsoft.com/office/powerpoint/2010/main" val="4838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DP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Key: find out the correct order to solve the sub-problems</a:t>
            </a:r>
          </a:p>
          <a:p>
            <a:r>
              <a:rPr lang="en-US" altLang="en-US" sz="2400" smtClean="0"/>
              <a:t>Total number of sub-problems:</a:t>
            </a:r>
            <a:r>
              <a:rPr lang="en-US" altLang="en-US" sz="2400" i="1" smtClean="0"/>
              <a:t> m * n</a:t>
            </a:r>
          </a:p>
          <a:p>
            <a:pPr lvl="1"/>
            <a:endParaRPr lang="en-US" altLang="en-US" sz="20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706438" y="2667000"/>
            <a:ext cx="7751762" cy="952500"/>
            <a:chOff x="384" y="1167"/>
            <a:chExt cx="4883" cy="600"/>
          </a:xfrm>
        </p:grpSpPr>
        <p:sp>
          <p:nvSpPr>
            <p:cNvPr id="20532" name="Text Box 5"/>
            <p:cNvSpPr txBox="1">
              <a:spLocks noChangeArrowheads="1"/>
            </p:cNvSpPr>
            <p:nvPr/>
          </p:nvSpPr>
          <p:spPr bwMode="auto">
            <a:xfrm>
              <a:off x="384" y="1326"/>
              <a:ext cx="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c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[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i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, 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j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] =</a:t>
              </a:r>
            </a:p>
          </p:txBody>
        </p:sp>
        <p:sp>
          <p:nvSpPr>
            <p:cNvPr id="20533" name="Text Box 6"/>
            <p:cNvSpPr txBox="1">
              <a:spLocks noChangeArrowheads="1"/>
            </p:cNvSpPr>
            <p:nvPr/>
          </p:nvSpPr>
          <p:spPr bwMode="auto">
            <a:xfrm>
              <a:off x="1450" y="1167"/>
              <a:ext cx="3817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4114800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c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[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i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–1, 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j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–1] + 1</a:t>
              </a:r>
              <a:r>
                <a:rPr lang="en-US" altLang="en-US" sz="2800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	if 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[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i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] = 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[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j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]</a:t>
              </a:r>
              <a:r>
                <a:rPr lang="en-US" altLang="en-US" sz="2800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,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max</a:t>
              </a:r>
              <a:r>
                <a:rPr lang="en-US" altLang="en-US" sz="36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{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c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[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i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–1, 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j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], 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c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[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i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, </a:t>
              </a:r>
              <a:r>
                <a:rPr lang="en-US" altLang="en-US" sz="2800" i="1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j</a:t>
              </a:r>
              <a:r>
                <a:rPr lang="en-US" altLang="en-US" sz="28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–1]</a:t>
              </a:r>
              <a:r>
                <a:rPr lang="en-US" altLang="en-US" sz="3600">
                  <a:solidFill>
                    <a:srgbClr val="008A87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}</a:t>
              </a:r>
              <a:r>
                <a:rPr lang="en-US" altLang="en-US" sz="2800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	otherwise.</a:t>
              </a:r>
            </a:p>
          </p:txBody>
        </p:sp>
        <p:sp>
          <p:nvSpPr>
            <p:cNvPr id="20534" name="AutoShape 7"/>
            <p:cNvSpPr>
              <a:spLocks/>
            </p:cNvSpPr>
            <p:nvPr/>
          </p:nvSpPr>
          <p:spPr bwMode="auto">
            <a:xfrm>
              <a:off x="1296" y="1191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rgbClr val="008A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endParaRPr lang="en-US" altLang="en-US" sz="2800">
                <a:solidFill>
                  <a:srgbClr val="008A87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aphicFrame>
        <p:nvGraphicFramePr>
          <p:cNvPr id="318472" name="Group 8"/>
          <p:cNvGraphicFramePr>
            <a:graphicFrameLocks noGrp="1"/>
          </p:cNvGraphicFramePr>
          <p:nvPr/>
        </p:nvGraphicFramePr>
        <p:xfrm>
          <a:off x="3048000" y="4267200"/>
          <a:ext cx="4038600" cy="2286002"/>
        </p:xfrm>
        <a:graphic>
          <a:graphicData uri="http://schemas.openxmlformats.org/drawingml/2006/table">
            <a:tbl>
              <a:tblPr/>
              <a:tblGrid>
                <a:gridCol w="806450"/>
                <a:gridCol w="808038"/>
                <a:gridCol w="809625"/>
                <a:gridCol w="808037"/>
                <a:gridCol w="80645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C(i, 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3" name="Line 46"/>
          <p:cNvSpPr>
            <a:spLocks noChangeShapeType="1"/>
          </p:cNvSpPr>
          <p:nvPr/>
        </p:nvSpPr>
        <p:spPr bwMode="auto">
          <a:xfrm flipV="1">
            <a:off x="5105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7"/>
          <p:cNvSpPr>
            <a:spLocks noChangeShapeType="1"/>
          </p:cNvSpPr>
          <p:nvPr/>
        </p:nvSpPr>
        <p:spPr bwMode="auto">
          <a:xfrm flipH="1">
            <a:off x="44196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Line 48"/>
          <p:cNvSpPr>
            <a:spLocks noChangeShapeType="1"/>
          </p:cNvSpPr>
          <p:nvPr/>
        </p:nvSpPr>
        <p:spPr bwMode="auto">
          <a:xfrm flipH="1" flipV="1">
            <a:off x="4495800" y="5029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Text Box 49"/>
          <p:cNvSpPr txBox="1">
            <a:spLocks noChangeArrowheads="1"/>
          </p:cNvSpPr>
          <p:nvPr/>
        </p:nvSpPr>
        <p:spPr bwMode="auto">
          <a:xfrm>
            <a:off x="274320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27" name="Text Box 50"/>
          <p:cNvSpPr txBox="1">
            <a:spLocks noChangeArrowheads="1"/>
          </p:cNvSpPr>
          <p:nvPr/>
        </p:nvSpPr>
        <p:spPr bwMode="auto">
          <a:xfrm>
            <a:off x="2667000" y="618648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m</a:t>
            </a:r>
          </a:p>
        </p:txBody>
      </p:sp>
      <p:sp>
        <p:nvSpPr>
          <p:cNvPr id="20528" name="Text Box 51"/>
          <p:cNvSpPr txBox="1">
            <a:spLocks noChangeArrowheads="1"/>
          </p:cNvSpPr>
          <p:nvPr/>
        </p:nvSpPr>
        <p:spPr bwMode="auto">
          <a:xfrm>
            <a:off x="327025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29" name="Text Box 52"/>
          <p:cNvSpPr txBox="1">
            <a:spLocks noChangeArrowheads="1"/>
          </p:cNvSpPr>
          <p:nvPr/>
        </p:nvSpPr>
        <p:spPr bwMode="auto">
          <a:xfrm>
            <a:off x="6483350" y="3886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20530" name="Text Box 53"/>
          <p:cNvSpPr txBox="1">
            <a:spLocks noChangeArrowheads="1"/>
          </p:cNvSpPr>
          <p:nvPr/>
        </p:nvSpPr>
        <p:spPr bwMode="auto">
          <a:xfrm>
            <a:off x="2727325" y="5294313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0531" name="Text Box 54"/>
          <p:cNvSpPr txBox="1">
            <a:spLocks noChangeArrowheads="1"/>
          </p:cNvSpPr>
          <p:nvPr/>
        </p:nvSpPr>
        <p:spPr bwMode="auto">
          <a:xfrm>
            <a:off x="4946650" y="3900488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886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DP Algorithm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LCS-Length(X, Y)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1. m = length(X)  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get the # of symbols in X</a:t>
            </a:r>
            <a:endParaRPr lang="en-US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2. n  = length(Y) 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get the # of symbols in Y</a:t>
            </a:r>
            <a:endParaRPr lang="en-US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3. for i = 1 to m 	c[i,0] = 0 	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special case: Y[0]</a:t>
            </a:r>
            <a:endParaRPr lang="en-US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4. for j = 1 to n  	c[0,j] = 0 	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special case: X[0]</a:t>
            </a:r>
            <a:endParaRPr lang="en-US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5. for i = 1 to m 			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for all X[i]</a:t>
            </a:r>
            <a:endParaRPr lang="en-US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6. 	for j = 1 to n  			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for all Y[j]</a:t>
            </a:r>
            <a:endParaRPr lang="en-US" smtClean="0">
              <a:latin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7. 		if ( X[i] == Y[j])	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8. 			c[i,j] = c[i-1,j-1] + 1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9. 		else c[i,j] = max( c[i-1,j], c[i,j-1]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latin typeface="Times New Roman" pitchFamily="18" charset="0"/>
              </a:rPr>
              <a:t>10. return c</a:t>
            </a:r>
          </a:p>
        </p:txBody>
      </p:sp>
    </p:spTree>
    <p:extLst>
      <p:ext uri="{BB962C8B-B14F-4D97-AF65-F5344CB8AC3E}">
        <p14:creationId xmlns:p14="http://schemas.microsoft.com/office/powerpoint/2010/main" val="96189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72481"/>
            <a:ext cx="6172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2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LCS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81534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smtClean="0">
                <a:latin typeface="Times New Roman" pitchFamily="18" charset="0"/>
              </a:rPr>
              <a:t>We’ll see how LCS algorithm works on the following example:</a:t>
            </a:r>
          </a:p>
          <a:p>
            <a:r>
              <a:rPr lang="en-US" altLang="en-US" sz="2800" smtClean="0">
                <a:latin typeface="Times New Roman" pitchFamily="18" charset="0"/>
              </a:rPr>
              <a:t>X = ABCB</a:t>
            </a:r>
          </a:p>
          <a:p>
            <a:r>
              <a:rPr lang="en-US" altLang="en-US" sz="2800" smtClean="0">
                <a:latin typeface="Times New Roman" pitchFamily="18" charset="0"/>
              </a:rPr>
              <a:t>Y = BDCAB</a:t>
            </a:r>
          </a:p>
          <a:p>
            <a:endParaRPr lang="en-US" altLang="en-US" sz="2800" smtClean="0">
              <a:latin typeface="Times New Roman" pitchFamily="18" charset="0"/>
            </a:endParaRPr>
          </a:p>
          <a:p>
            <a:endParaRPr lang="en-US" altLang="en-US" sz="2800" smtClean="0">
              <a:latin typeface="Times New Roman" pitchFamily="18" charset="0"/>
            </a:endParaRP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295400" y="4724400"/>
            <a:ext cx="7315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latin typeface="Times New Roman" pitchFamily="18" charset="0"/>
              </a:rPr>
              <a:t>LCS(X, Y) = BCB</a:t>
            </a:r>
          </a:p>
          <a:p>
            <a:pPr eaLnBrk="0" hangingPunct="0"/>
            <a:r>
              <a:rPr lang="en-US" altLang="en-US" sz="3200">
                <a:latin typeface="Times New Roman" pitchFamily="18" charset="0"/>
              </a:rPr>
              <a:t>X = A </a:t>
            </a:r>
            <a:r>
              <a:rPr lang="en-US" altLang="en-US" sz="3200" b="1">
                <a:latin typeface="Times New Roman" pitchFamily="18" charset="0"/>
              </a:rPr>
              <a:t>B</a:t>
            </a:r>
            <a:r>
              <a:rPr lang="en-US" altLang="en-US" sz="3200">
                <a:latin typeface="Times New Roman" pitchFamily="18" charset="0"/>
              </a:rPr>
              <a:t>     </a:t>
            </a:r>
            <a:r>
              <a:rPr lang="en-US" altLang="en-US" sz="3200" b="1">
                <a:latin typeface="Times New Roman" pitchFamily="18" charset="0"/>
              </a:rPr>
              <a:t>C</a:t>
            </a:r>
            <a:r>
              <a:rPr lang="en-US" altLang="en-US" sz="3200">
                <a:latin typeface="Times New Roman" pitchFamily="18" charset="0"/>
              </a:rPr>
              <a:t>     </a:t>
            </a:r>
            <a:r>
              <a:rPr lang="en-US" altLang="en-US" sz="3200" b="1">
                <a:latin typeface="Times New Roman" pitchFamily="18" charset="0"/>
              </a:rPr>
              <a:t>B</a:t>
            </a:r>
            <a:endParaRPr lang="en-US" altLang="en-US" sz="3200">
              <a:latin typeface="Times New Roman" pitchFamily="18" charset="0"/>
            </a:endParaRPr>
          </a:p>
          <a:p>
            <a:pPr eaLnBrk="0" hangingPunct="0"/>
            <a:r>
              <a:rPr lang="en-US" altLang="en-US" sz="3200">
                <a:latin typeface="Times New Roman" pitchFamily="18" charset="0"/>
              </a:rPr>
              <a:t>Y =     </a:t>
            </a:r>
            <a:r>
              <a:rPr lang="en-US" altLang="en-US" sz="3200" b="1">
                <a:latin typeface="Times New Roman" pitchFamily="18" charset="0"/>
              </a:rPr>
              <a:t>B</a:t>
            </a:r>
            <a:r>
              <a:rPr lang="en-US" altLang="en-US" sz="3200">
                <a:latin typeface="Times New Roman" pitchFamily="18" charset="0"/>
              </a:rPr>
              <a:t> D </a:t>
            </a:r>
            <a:r>
              <a:rPr lang="en-US" altLang="en-US" sz="3200" b="1">
                <a:latin typeface="Times New Roman" pitchFamily="18" charset="0"/>
              </a:rPr>
              <a:t>C</a:t>
            </a:r>
            <a:r>
              <a:rPr lang="en-US" altLang="en-US" sz="3200">
                <a:latin typeface="Times New Roman" pitchFamily="18" charset="0"/>
              </a:rPr>
              <a:t> A </a:t>
            </a:r>
            <a:r>
              <a:rPr lang="en-US" altLang="en-US" sz="3200" b="1">
                <a:latin typeface="Times New Roman" pitchFamily="18" charset="0"/>
              </a:rPr>
              <a:t>B</a:t>
            </a:r>
            <a:endParaRPr lang="en-US" altLang="en-US" sz="2400" b="1">
              <a:latin typeface="Times New Roman" pitchFamily="18" charset="0"/>
            </a:endParaRP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203325" y="3676650"/>
            <a:ext cx="763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3200">
                <a:solidFill>
                  <a:schemeClr val="accent2"/>
                </a:solidFill>
                <a:latin typeface="Times New Roman" pitchFamily="18" charset="0"/>
              </a:rPr>
              <a:t>What is the LCS of X and Y?</a:t>
            </a:r>
            <a:endParaRPr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autoUpdateAnimBg="0"/>
      <p:bldP spid="32256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1502</Words>
  <Application>Microsoft Office PowerPoint</Application>
  <PresentationFormat>On-screen Show (4:3)</PresentationFormat>
  <Paragraphs>864</Paragraphs>
  <Slides>29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Longest Common Subsequence</vt:lpstr>
      <vt:lpstr>Common subsequence</vt:lpstr>
      <vt:lpstr>Longest Common Subsequence </vt:lpstr>
      <vt:lpstr>Motivation for LCS</vt:lpstr>
      <vt:lpstr>Brute-force LCS algorithm</vt:lpstr>
      <vt:lpstr>DP Algorithm</vt:lpstr>
      <vt:lpstr>DP Algorithm</vt:lpstr>
      <vt:lpstr>Recursive Relation</vt:lpstr>
      <vt:lpstr>LCS Example</vt:lpstr>
      <vt:lpstr>Computing the Length of the LCS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(9)</vt:lpstr>
      <vt:lpstr>LCS Example (10)</vt:lpstr>
      <vt:lpstr>LCS Example (11)</vt:lpstr>
      <vt:lpstr>LCS Example (12)</vt:lpstr>
      <vt:lpstr>LCS Example (13)</vt:lpstr>
      <vt:lpstr>LCS Example (14)</vt:lpstr>
      <vt:lpstr>LCS Algorithm Running Time</vt:lpstr>
      <vt:lpstr>How to find actual LCS</vt:lpstr>
      <vt:lpstr>Finding LCS</vt:lpstr>
      <vt:lpstr>Finding LCS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Dell</dc:creator>
  <cp:lastModifiedBy>Noor Aldeen Alawad</cp:lastModifiedBy>
  <cp:revision>5</cp:revision>
  <dcterms:created xsi:type="dcterms:W3CDTF">2006-08-16T00:00:00Z</dcterms:created>
  <dcterms:modified xsi:type="dcterms:W3CDTF">2021-01-06T10:17:12Z</dcterms:modified>
</cp:coreProperties>
</file>