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8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2.wmf"/><Relationship Id="rId4" Type="http://schemas.openxmlformats.org/officeDocument/2006/relationships/image" Target="../media/image9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18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7772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6. Unit or Identity matrix -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diagonal matrix with ones on the main diagonal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838200" y="3048000"/>
          <a:ext cx="27797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901440" imgH="914400" progId="Equation.3">
                  <p:embed/>
                </p:oleObj>
              </mc:Choice>
              <mc:Fallback>
                <p:oleObj name="Equation" r:id="rId3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277971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4343400" y="3733800"/>
          <a:ext cx="15240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469800" imgH="457200" progId="Equation.3">
                  <p:embed/>
                </p:oleObj>
              </mc:Choice>
              <mc:Fallback>
                <p:oleObj name="Equation" r:id="rId5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0"/>
                        <a:ext cx="15240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04800" y="5853113"/>
            <a:ext cx="8610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i.e. a</a:t>
            </a:r>
            <a:r>
              <a:rPr lang="en-US" altLang="en-US" i="1" baseline="-25000"/>
              <a:t>ij</a:t>
            </a:r>
            <a:r>
              <a:rPr lang="en-US" altLang="en-US"/>
              <a:t> =0 for all </a:t>
            </a:r>
            <a:r>
              <a:rPr lang="en-US" altLang="en-US" i="1"/>
              <a:t>i</a:t>
            </a:r>
            <a:r>
              <a:rPr lang="en-US" altLang="en-US"/>
              <a:t> = </a:t>
            </a:r>
            <a:r>
              <a:rPr lang="en-US" altLang="en-US" i="1"/>
              <a:t>j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  <a:r>
              <a:rPr lang="en-US" altLang="en-US" i="1" baseline="-25000"/>
              <a:t>ij</a:t>
            </a:r>
            <a:r>
              <a:rPr lang="en-US" altLang="en-US"/>
              <a:t> = 1 for some or all </a:t>
            </a:r>
            <a:r>
              <a:rPr lang="en-US" altLang="en-US" i="1"/>
              <a:t>i </a:t>
            </a:r>
            <a:r>
              <a:rPr lang="en-US" altLang="en-US"/>
              <a:t>= </a:t>
            </a:r>
            <a:r>
              <a:rPr lang="en-US" altLang="en-US" i="1"/>
              <a:t>j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514600" y="594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6326188" y="3768725"/>
          <a:ext cx="19780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609480" imgH="482400" progId="Equation.3">
                  <p:embed/>
                </p:oleObj>
              </mc:Choice>
              <mc:Fallback>
                <p:oleObj name="Equation" r:id="rId7" imgW="609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3768725"/>
                        <a:ext cx="197802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3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685800" y="11430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152400" y="1981200"/>
            <a:ext cx="8458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7. Null (zero) matrix - 0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All elements in the matrix are zero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47800" y="3352800"/>
          <a:ext cx="6445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53800" imgH="711000" progId="Equation.3">
                  <p:embed/>
                </p:oleObj>
              </mc:Choice>
              <mc:Fallback>
                <p:oleObj name="Equation" r:id="rId3" imgW="253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6445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895600" y="3429000"/>
          <a:ext cx="19097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19097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219200" y="5791200"/>
          <a:ext cx="1295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419040" imgH="241200" progId="Equation.3">
                  <p:embed/>
                </p:oleObj>
              </mc:Choice>
              <mc:Fallback>
                <p:oleObj name="Equation" r:id="rId7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1295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971800" y="5867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all </a:t>
            </a:r>
            <a:r>
              <a:rPr lang="en-US" altLang="en-US" i="1"/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7122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533400" y="10668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7924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8. Triangular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whose elements above or below the main diagonal are all zero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066800" y="35814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3200400" y="36576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5562600" y="36576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6" imgW="685800" imgH="711000" progId="Equation.3">
                  <p:embed/>
                </p:oleObj>
              </mc:Choice>
              <mc:Fallback>
                <p:oleObj name="Equation" r:id="rId6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81000" y="1219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  <a:endParaRPr lang="en-US" altLang="en-US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304800" y="2133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JO" altLang="en-US"/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304800" y="2057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8a. Upper triangular matrix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457200" y="2743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JO" altLang="en-US"/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533400" y="2590800"/>
            <a:ext cx="6824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whose elements below the main diagonal are all zero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04800" y="56388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i.e. a</a:t>
            </a:r>
            <a:r>
              <a:rPr lang="en-US" altLang="en-US" i="1" baseline="-25000"/>
              <a:t>ij</a:t>
            </a:r>
            <a:r>
              <a:rPr lang="en-US" altLang="en-US"/>
              <a:t> = 0 for all </a:t>
            </a:r>
            <a:r>
              <a:rPr lang="en-US" altLang="en-US" i="1"/>
              <a:t>i</a:t>
            </a:r>
            <a:r>
              <a:rPr lang="en-US" altLang="en-US"/>
              <a:t> &gt; </a:t>
            </a:r>
            <a:r>
              <a:rPr lang="en-US" altLang="en-US" i="1"/>
              <a:t>j</a:t>
            </a:r>
          </a:p>
          <a:p>
            <a:pPr eaLnBrk="1" hangingPunct="1">
              <a:spcBef>
                <a:spcPct val="50000"/>
              </a:spcBef>
            </a:pPr>
            <a:endParaRPr lang="en-US" altLang="en-US" i="1"/>
          </a:p>
        </p:txBody>
      </p:sp>
      <p:graphicFrame>
        <p:nvGraphicFramePr>
          <p:cNvPr id="12290" name="Object 11"/>
          <p:cNvGraphicFramePr>
            <a:graphicFrameLocks noChangeAspect="1"/>
          </p:cNvGraphicFramePr>
          <p:nvPr/>
        </p:nvGraphicFramePr>
        <p:xfrm>
          <a:off x="3352800" y="36576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ChangeAspect="1"/>
          </p:cNvGraphicFramePr>
          <p:nvPr/>
        </p:nvGraphicFramePr>
        <p:xfrm>
          <a:off x="5791200" y="3352800"/>
          <a:ext cx="2438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914400" imgH="914400" progId="Equation.3">
                  <p:embed/>
                </p:oleObj>
              </mc:Choice>
              <mc:Fallback>
                <p:oleObj name="Equation" r:id="rId5" imgW="91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2438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3"/>
          <p:cNvGraphicFramePr>
            <a:graphicFrameLocks noChangeAspect="1"/>
          </p:cNvGraphicFramePr>
          <p:nvPr/>
        </p:nvGraphicFramePr>
        <p:xfrm>
          <a:off x="704850" y="3548063"/>
          <a:ext cx="23844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901440" imgH="736560" progId="Equation.3">
                  <p:embed/>
                </p:oleObj>
              </mc:Choice>
              <mc:Fallback>
                <p:oleObj name="Equation" r:id="rId7" imgW="9014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548063"/>
                        <a:ext cx="238442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1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81000" y="11430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  <a:endParaRPr lang="en-US" alt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04800" y="25908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whose elements above the main diagonal are all zero</a:t>
            </a:r>
          </a:p>
          <a:p>
            <a:endParaRPr lang="en-US" alt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4022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ar-JO" alt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52400" y="1981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8b. Lower triangular matrix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4800" y="57150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i.e. a</a:t>
            </a:r>
            <a:r>
              <a:rPr lang="en-US" altLang="en-US" i="1" baseline="-25000"/>
              <a:t>ij</a:t>
            </a:r>
            <a:r>
              <a:rPr lang="en-US" altLang="en-US"/>
              <a:t> = 0 for all </a:t>
            </a:r>
            <a:r>
              <a:rPr lang="en-US" altLang="en-US" i="1"/>
              <a:t>i</a:t>
            </a:r>
            <a:r>
              <a:rPr lang="en-US" altLang="en-US"/>
              <a:t> &lt; </a:t>
            </a:r>
            <a:r>
              <a:rPr lang="en-US" altLang="en-US" i="1"/>
              <a:t>j</a:t>
            </a:r>
          </a:p>
          <a:p>
            <a:pPr eaLnBrk="1" hangingPunct="1">
              <a:spcBef>
                <a:spcPct val="50000"/>
              </a:spcBef>
            </a:pPr>
            <a:endParaRPr lang="en-US" altLang="en-US" i="1"/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4495800" y="35814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1066800" y="3505200"/>
          <a:ext cx="23844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901440" imgH="736560" progId="Equation.3">
                  <p:embed/>
                </p:oleObj>
              </mc:Choice>
              <mc:Fallback>
                <p:oleObj name="Equation" r:id="rId5" imgW="9014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38442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– Introduction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  <a:endParaRPr lang="en-US" altLang="en-US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7086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9. Scalar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diagonal matrix whose main diagonal elements are equal to the same scalar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scalar is defined as a single number or constant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3276600" y="35052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5486400" y="3505200"/>
          <a:ext cx="2705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901440" imgH="914400" progId="Equation.3">
                  <p:embed/>
                </p:oleObj>
              </mc:Choice>
              <mc:Fallback>
                <p:oleObj name="Equation" r:id="rId5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2705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304800" y="5715000"/>
            <a:ext cx="4495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i.e. a</a:t>
            </a:r>
            <a:r>
              <a:rPr lang="en-US" altLang="en-US" i="1" baseline="-25000"/>
              <a:t>ij</a:t>
            </a:r>
            <a:r>
              <a:rPr lang="en-US" altLang="en-US"/>
              <a:t> = 0 for all </a:t>
            </a:r>
            <a:r>
              <a:rPr lang="en-US" altLang="en-US" i="1"/>
              <a:t>i</a:t>
            </a:r>
            <a:r>
              <a:rPr lang="en-US" altLang="en-US"/>
              <a:t> = </a:t>
            </a:r>
            <a:r>
              <a:rPr lang="en-US" altLang="en-US" i="1"/>
              <a:t>j</a:t>
            </a:r>
          </a:p>
          <a:p>
            <a:r>
              <a:rPr lang="en-US" altLang="en-US"/>
              <a:t>a</a:t>
            </a:r>
            <a:r>
              <a:rPr lang="en-US" altLang="en-US" i="1" baseline="-25000"/>
              <a:t>ij</a:t>
            </a:r>
            <a:r>
              <a:rPr lang="en-US" altLang="en-US"/>
              <a:t> = a for all </a:t>
            </a:r>
            <a:r>
              <a:rPr lang="en-US" altLang="en-US" i="1"/>
              <a:t>i</a:t>
            </a:r>
            <a:r>
              <a:rPr lang="en-US" altLang="en-US"/>
              <a:t> = </a:t>
            </a:r>
            <a:r>
              <a:rPr lang="en-US" altLang="en-US" i="1"/>
              <a:t>j</a:t>
            </a:r>
          </a:p>
          <a:p>
            <a:endParaRPr lang="en-US" altLang="en-US" i="1"/>
          </a:p>
          <a:p>
            <a:endParaRPr lang="en-US" altLang="en-US" i="1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2590800" y="5867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40" name="Object 12"/>
          <p:cNvGraphicFramePr>
            <a:graphicFrameLocks noChangeAspect="1"/>
          </p:cNvGraphicFramePr>
          <p:nvPr/>
        </p:nvGraphicFramePr>
        <p:xfrm>
          <a:off x="630238" y="3471863"/>
          <a:ext cx="23844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901440" imgH="736560" progId="Equation.3">
                  <p:embed/>
                </p:oleObj>
              </mc:Choice>
              <mc:Fallback>
                <p:oleObj name="Equation" r:id="rId7" imgW="9014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471863"/>
                        <a:ext cx="238442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6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Operations </a:t>
            </a:r>
          </a:p>
        </p:txBody>
      </p:sp>
    </p:spTree>
    <p:extLst>
      <p:ext uri="{BB962C8B-B14F-4D97-AF65-F5344CB8AC3E}">
        <p14:creationId xmlns:p14="http://schemas.microsoft.com/office/powerpoint/2010/main" val="34174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6934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EQUALITY OF MATRICES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Two matrices are said to be equal only when all corresponding elements are equal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Therefore their size or dimensions are equal as well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47800" y="43434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4724400" y="43434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=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581400" y="4800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B</a:t>
            </a:r>
            <a:r>
              <a:rPr lang="en-US" altLang="en-US"/>
              <a:t> =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934200" y="4724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369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16390" name="Text Box 1027"/>
          <p:cNvSpPr txBox="1">
            <a:spLocks noChangeArrowheads="1"/>
          </p:cNvSpPr>
          <p:nvPr/>
        </p:nvSpPr>
        <p:spPr bwMode="auto">
          <a:xfrm>
            <a:off x="304800" y="1066800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Some properties of equality:</a:t>
            </a:r>
          </a:p>
          <a:p>
            <a:pPr>
              <a:buClr>
                <a:schemeClr val="tx1"/>
              </a:buClr>
              <a:buSzPts val="2400"/>
              <a:buFont typeface="Times New Roman" pitchFamily="18" charset="0"/>
              <a:buChar char="•"/>
            </a:pPr>
            <a:r>
              <a:rPr lang="en-US" altLang="en-US"/>
              <a:t>IIf </a:t>
            </a:r>
            <a:r>
              <a:rPr lang="en-US" altLang="en-US" b="1"/>
              <a:t>A </a:t>
            </a:r>
            <a:r>
              <a:rPr lang="en-US" altLang="en-US"/>
              <a:t>= </a:t>
            </a:r>
            <a:r>
              <a:rPr lang="en-US" altLang="en-US" b="1"/>
              <a:t>B</a:t>
            </a:r>
            <a:r>
              <a:rPr lang="en-US" altLang="en-US"/>
              <a:t>, then </a:t>
            </a:r>
            <a:r>
              <a:rPr lang="en-US" altLang="en-US" b="1"/>
              <a:t>B </a:t>
            </a:r>
            <a:r>
              <a:rPr lang="en-US" altLang="en-US"/>
              <a:t>= </a:t>
            </a:r>
            <a:r>
              <a:rPr lang="en-US" altLang="en-US" b="1"/>
              <a:t>A</a:t>
            </a:r>
            <a:r>
              <a:rPr lang="en-US" altLang="en-US"/>
              <a:t> for all </a:t>
            </a:r>
            <a:r>
              <a:rPr lang="en-US" altLang="en-US" b="1"/>
              <a:t>A</a:t>
            </a:r>
            <a:r>
              <a:rPr lang="en-US" altLang="en-US"/>
              <a:t> and </a:t>
            </a:r>
            <a:r>
              <a:rPr lang="en-US" altLang="en-US" b="1"/>
              <a:t>B</a:t>
            </a:r>
          </a:p>
          <a:p>
            <a:pPr>
              <a:buClr>
                <a:schemeClr val="tx1"/>
              </a:buClr>
              <a:buSzPts val="2400"/>
              <a:buFont typeface="Times New Roman" pitchFamily="18" charset="0"/>
              <a:buChar char="•"/>
            </a:pPr>
            <a:r>
              <a:rPr lang="en-US" altLang="en-US"/>
              <a:t>IIf </a:t>
            </a:r>
            <a:r>
              <a:rPr lang="en-US" altLang="en-US" b="1"/>
              <a:t>A </a:t>
            </a:r>
            <a:r>
              <a:rPr lang="en-US" altLang="en-US"/>
              <a:t>= </a:t>
            </a:r>
            <a:r>
              <a:rPr lang="en-US" altLang="en-US" b="1"/>
              <a:t>B</a:t>
            </a:r>
            <a:r>
              <a:rPr lang="en-US" altLang="en-US"/>
              <a:t>, and </a:t>
            </a:r>
            <a:r>
              <a:rPr lang="en-US" altLang="en-US" b="1"/>
              <a:t>B </a:t>
            </a:r>
            <a:r>
              <a:rPr lang="en-US" altLang="en-US"/>
              <a:t>= </a:t>
            </a:r>
            <a:r>
              <a:rPr lang="en-US" altLang="en-US" b="1"/>
              <a:t>C</a:t>
            </a:r>
            <a:r>
              <a:rPr lang="en-US" altLang="en-US"/>
              <a:t>, then </a:t>
            </a:r>
            <a:r>
              <a:rPr lang="en-US" altLang="en-US" b="1"/>
              <a:t>A </a:t>
            </a:r>
            <a:r>
              <a:rPr lang="en-US" altLang="en-US"/>
              <a:t>= </a:t>
            </a:r>
            <a:r>
              <a:rPr lang="en-US" altLang="en-US" b="1"/>
              <a:t>C</a:t>
            </a:r>
            <a:r>
              <a:rPr lang="en-US" altLang="en-US"/>
              <a:t> for all </a:t>
            </a:r>
            <a:r>
              <a:rPr lang="en-US" altLang="en-US" b="1"/>
              <a:t>A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 and </a:t>
            </a:r>
            <a:r>
              <a:rPr lang="en-US" altLang="en-US" b="1"/>
              <a:t>C</a:t>
            </a:r>
          </a:p>
        </p:txBody>
      </p:sp>
      <p:graphicFrame>
        <p:nvGraphicFramePr>
          <p:cNvPr id="16386" name="Object 1028"/>
          <p:cNvGraphicFramePr>
            <a:graphicFrameLocks noChangeAspect="1"/>
          </p:cNvGraphicFramePr>
          <p:nvPr/>
        </p:nvGraphicFramePr>
        <p:xfrm>
          <a:off x="1828800" y="3581400"/>
          <a:ext cx="18129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18129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029"/>
          <p:cNvSpPr txBox="1">
            <a:spLocks noChangeArrowheads="1"/>
          </p:cNvSpPr>
          <p:nvPr/>
        </p:nvSpPr>
        <p:spPr bwMode="auto">
          <a:xfrm>
            <a:off x="533400" y="4038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A</a:t>
            </a:r>
            <a:r>
              <a:rPr lang="en-US" altLang="en-US"/>
              <a:t> =</a:t>
            </a:r>
          </a:p>
        </p:txBody>
      </p:sp>
      <p:sp>
        <p:nvSpPr>
          <p:cNvPr id="16392" name="Text Box 1030"/>
          <p:cNvSpPr txBox="1">
            <a:spLocks noChangeArrowheads="1"/>
          </p:cNvSpPr>
          <p:nvPr/>
        </p:nvSpPr>
        <p:spPr bwMode="auto">
          <a:xfrm>
            <a:off x="3886200" y="4114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B</a:t>
            </a:r>
            <a:r>
              <a:rPr lang="en-US" altLang="en-US"/>
              <a:t> =</a:t>
            </a:r>
          </a:p>
        </p:txBody>
      </p:sp>
      <p:graphicFrame>
        <p:nvGraphicFramePr>
          <p:cNvPr id="16387" name="Object 1031"/>
          <p:cNvGraphicFramePr>
            <a:graphicFrameLocks noChangeAspect="1"/>
          </p:cNvGraphicFramePr>
          <p:nvPr/>
        </p:nvGraphicFramePr>
        <p:xfrm>
          <a:off x="4432300" y="3581400"/>
          <a:ext cx="25511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5" imgW="965160" imgH="711000" progId="Equation.3">
                  <p:embed/>
                </p:oleObj>
              </mc:Choice>
              <mc:Fallback>
                <p:oleObj name="Equation" r:id="rId5" imgW="965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581400"/>
                        <a:ext cx="255111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032"/>
          <p:cNvSpPr txBox="1">
            <a:spLocks noChangeArrowheads="1"/>
          </p:cNvSpPr>
          <p:nvPr/>
        </p:nvSpPr>
        <p:spPr bwMode="auto">
          <a:xfrm>
            <a:off x="457200" y="5791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b="1"/>
              <a:t>A </a:t>
            </a:r>
            <a:r>
              <a:rPr lang="en-US" altLang="en-US"/>
              <a:t>= </a:t>
            </a:r>
            <a:r>
              <a:rPr lang="en-US" altLang="en-US" b="1"/>
              <a:t>B</a:t>
            </a:r>
            <a:r>
              <a:rPr lang="en-US" altLang="en-US"/>
              <a:t> then </a:t>
            </a:r>
          </a:p>
        </p:txBody>
      </p:sp>
      <p:graphicFrame>
        <p:nvGraphicFramePr>
          <p:cNvPr id="16388" name="Object 1033"/>
          <p:cNvGraphicFramePr>
            <a:graphicFrameLocks noChangeAspect="1"/>
          </p:cNvGraphicFramePr>
          <p:nvPr/>
        </p:nvGraphicFramePr>
        <p:xfrm>
          <a:off x="2438400" y="5715000"/>
          <a:ext cx="1371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7" imgW="469800" imgH="241200" progId="Equation.3">
                  <p:embed/>
                </p:oleObj>
              </mc:Choice>
              <mc:Fallback>
                <p:oleObj name="Equation" r:id="rId7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1371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3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ADDITION AND SUBTRACTION OF MATRICES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The sum or difference of two matrices, </a:t>
            </a:r>
            <a:r>
              <a:rPr lang="en-US" altLang="en-US" b="1"/>
              <a:t>A</a:t>
            </a:r>
            <a:r>
              <a:rPr lang="en-US" altLang="en-US"/>
              <a:t> and </a:t>
            </a:r>
            <a:r>
              <a:rPr lang="en-US" altLang="en-US" b="1"/>
              <a:t>B</a:t>
            </a:r>
            <a:r>
              <a:rPr lang="en-US" altLang="en-US"/>
              <a:t> of the same size yields a matrix </a:t>
            </a:r>
            <a:r>
              <a:rPr lang="en-US" altLang="en-US" b="1"/>
              <a:t>C</a:t>
            </a:r>
            <a:r>
              <a:rPr lang="en-US" altLang="en-US"/>
              <a:t> of the same size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2819400" y="3048000"/>
          <a:ext cx="2501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736560" imgH="241200" progId="Equation.3">
                  <p:embed/>
                </p:oleObj>
              </mc:Choice>
              <mc:Fallback>
                <p:oleObj name="Equation" r:id="rId3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25019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Matrices of different sizes cannot be added or subtracted</a:t>
            </a:r>
          </a:p>
        </p:txBody>
      </p:sp>
    </p:spTree>
    <p:extLst>
      <p:ext uri="{BB962C8B-B14F-4D97-AF65-F5344CB8AC3E}">
        <p14:creationId xmlns:p14="http://schemas.microsoft.com/office/powerpoint/2010/main" val="21552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696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Matrix algebra has at least two advantages: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Reduces complicated systems of equations to simple expressions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Adaptable to systematic method of mathematical treatment and well suited to computers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8229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Definition: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A matrix is a set or group of numbers arranged in a square or rectangular array enclosed by two brackets</a:t>
            </a: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066800" y="5562600"/>
          <a:ext cx="1524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469800" imgH="215640" progId="Equation.3">
                  <p:embed/>
                </p:oleObj>
              </mc:Choice>
              <mc:Fallback>
                <p:oleObj name="Equation" r:id="rId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1524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3276600" y="5257800"/>
          <a:ext cx="16764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571320" imgH="457200" progId="Equation.3">
                  <p:embed/>
                </p:oleObj>
              </mc:Choice>
              <mc:Fallback>
                <p:oleObj name="Equation" r:id="rId5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16764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5826125" y="5257800"/>
          <a:ext cx="145256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495000" imgH="457200" progId="Equation.3">
                  <p:embed/>
                </p:oleObj>
              </mc:Choice>
              <mc:Fallback>
                <p:oleObj name="Equation" r:id="rId7" imgW="49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5257800"/>
                        <a:ext cx="1452563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2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924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Commutative Law:</a:t>
            </a:r>
          </a:p>
          <a:p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B</a:t>
            </a:r>
            <a:r>
              <a:rPr lang="en-US" altLang="en-US"/>
              <a:t> = </a:t>
            </a:r>
            <a:r>
              <a:rPr lang="en-US" altLang="en-US" b="1"/>
              <a:t>B</a:t>
            </a:r>
            <a:r>
              <a:rPr lang="en-US" altLang="en-US"/>
              <a:t> + </a:t>
            </a:r>
            <a:r>
              <a:rPr lang="en-US" altLang="en-US" b="1"/>
              <a:t>A</a:t>
            </a:r>
          </a:p>
          <a:p>
            <a:endParaRPr lang="en-US" altLang="en-US"/>
          </a:p>
          <a:p>
            <a:r>
              <a:rPr lang="en-US" altLang="en-US"/>
              <a:t>Associative Law:</a:t>
            </a:r>
          </a:p>
          <a:p>
            <a:r>
              <a:rPr lang="en-US" altLang="en-US" b="1"/>
              <a:t>A</a:t>
            </a:r>
            <a:r>
              <a:rPr lang="en-US" altLang="en-US"/>
              <a:t> + (</a:t>
            </a:r>
            <a:r>
              <a:rPr lang="en-US" altLang="en-US" b="1"/>
              <a:t>B</a:t>
            </a:r>
            <a:r>
              <a:rPr lang="en-US" altLang="en-US"/>
              <a:t> + </a:t>
            </a:r>
            <a:r>
              <a:rPr lang="en-US" altLang="en-US" b="1"/>
              <a:t>C</a:t>
            </a:r>
            <a:r>
              <a:rPr lang="en-US" altLang="en-US"/>
              <a:t>) = (</a:t>
            </a:r>
            <a:r>
              <a:rPr lang="en-US" altLang="en-US" b="1"/>
              <a:t>A </a:t>
            </a:r>
            <a:r>
              <a:rPr lang="en-US" altLang="en-US"/>
              <a:t>+ </a:t>
            </a:r>
            <a:r>
              <a:rPr lang="en-US" altLang="en-US" b="1"/>
              <a:t>B</a:t>
            </a:r>
            <a:r>
              <a:rPr lang="en-US" altLang="en-US"/>
              <a:t>) + </a:t>
            </a:r>
            <a:r>
              <a:rPr lang="en-US" altLang="en-US" b="1"/>
              <a:t>C</a:t>
            </a:r>
            <a:r>
              <a:rPr lang="en-US" altLang="en-US"/>
              <a:t> = </a:t>
            </a:r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B</a:t>
            </a:r>
            <a:r>
              <a:rPr lang="en-US" altLang="en-US"/>
              <a:t> + </a:t>
            </a:r>
            <a:r>
              <a:rPr lang="en-US" altLang="en-US" b="1"/>
              <a:t>C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81000" y="4191000"/>
          <a:ext cx="76295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2882880" imgH="457200" progId="Equation.3">
                  <p:embed/>
                </p:oleObj>
              </mc:Choice>
              <mc:Fallback>
                <p:oleObj name="Equation" r:id="rId3" imgW="2882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76295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68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/>
              <a:t>A</a:t>
            </a:r>
          </a:p>
          <a:p>
            <a:pPr algn="ctr"/>
            <a:r>
              <a:rPr lang="en-US" altLang="en-US"/>
              <a:t>2x3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733800" y="5638800"/>
            <a:ext cx="68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/>
              <a:t>B</a:t>
            </a:r>
          </a:p>
          <a:p>
            <a:pPr algn="ctr"/>
            <a:r>
              <a:rPr lang="en-US" altLang="en-US"/>
              <a:t>2x3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9400" y="5638800"/>
            <a:ext cx="68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/>
              <a:t>C</a:t>
            </a:r>
          </a:p>
          <a:p>
            <a:pPr algn="ctr"/>
            <a:r>
              <a:rPr lang="en-US" altLang="en-US"/>
              <a:t>2x3</a:t>
            </a:r>
          </a:p>
        </p:txBody>
      </p:sp>
    </p:spTree>
    <p:extLst>
      <p:ext uri="{BB962C8B-B14F-4D97-AF65-F5344CB8AC3E}">
        <p14:creationId xmlns:p14="http://schemas.microsoft.com/office/powerpoint/2010/main" val="1338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0</a:t>
            </a:r>
            <a:r>
              <a:rPr lang="en-US" altLang="en-US"/>
              <a:t> = </a:t>
            </a:r>
            <a:r>
              <a:rPr lang="en-US" altLang="en-US" b="1"/>
              <a:t>0</a:t>
            </a:r>
            <a:r>
              <a:rPr lang="en-US" altLang="en-US"/>
              <a:t> + </a:t>
            </a: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+ (-</a:t>
            </a:r>
            <a:r>
              <a:rPr lang="en-US" altLang="en-US" b="1"/>
              <a:t>A</a:t>
            </a:r>
            <a:r>
              <a:rPr lang="en-US" altLang="en-US"/>
              <a:t>) = </a:t>
            </a:r>
            <a:r>
              <a:rPr lang="en-US" altLang="en-US" b="1"/>
              <a:t>0</a:t>
            </a:r>
            <a:r>
              <a:rPr lang="en-US" altLang="en-US"/>
              <a:t> (where –</a:t>
            </a:r>
            <a:r>
              <a:rPr lang="en-US" altLang="en-US" b="1"/>
              <a:t>A</a:t>
            </a:r>
            <a:r>
              <a:rPr lang="en-US" altLang="en-US"/>
              <a:t> is the matrix composed of –a</a:t>
            </a:r>
            <a:r>
              <a:rPr lang="en-US" altLang="en-US" i="1" baseline="-25000"/>
              <a:t>ij</a:t>
            </a:r>
            <a:r>
              <a:rPr lang="en-US" altLang="en-US"/>
              <a:t> as elements)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19200" y="3276600"/>
          <a:ext cx="61166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2311200" imgH="457200" progId="Equation.3">
                  <p:embed/>
                </p:oleObj>
              </mc:Choice>
              <mc:Fallback>
                <p:oleObj name="Equation" r:id="rId3" imgW="231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11663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0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SCALAR MULTIPLICATION OF MATRICES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7696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Matrices can be multiplied by a scalar (constant or single element)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Let k be a scalar quantity; then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kA = Ak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33400" y="4191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Ex.  If k=4 and </a:t>
            </a:r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3041650" y="3962400"/>
          <a:ext cx="16129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825480" imgH="914400" progId="Equation.3">
                  <p:embed/>
                </p:oleObj>
              </mc:Choice>
              <mc:Fallback>
                <p:oleObj name="Equation" r:id="rId3" imgW="825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62400"/>
                        <a:ext cx="1612900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1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219200" y="1295400"/>
          <a:ext cx="4789488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450880" imgH="914400" progId="Equation.3">
                  <p:embed/>
                </p:oleObj>
              </mc:Choice>
              <mc:Fallback>
                <p:oleObj name="Equation" r:id="rId3" imgW="2450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4789488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19200" y="3886200"/>
            <a:ext cx="68580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Properties: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k (</a:t>
            </a:r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B</a:t>
            </a:r>
            <a:r>
              <a:rPr lang="en-US" altLang="en-US"/>
              <a:t>) = k</a:t>
            </a:r>
            <a:r>
              <a:rPr lang="en-US" altLang="en-US" b="1"/>
              <a:t>A</a:t>
            </a:r>
            <a:r>
              <a:rPr lang="en-US" altLang="en-US"/>
              <a:t> + k</a:t>
            </a:r>
            <a:r>
              <a:rPr lang="en-US" altLang="en-US" b="1"/>
              <a:t>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(k + g)</a:t>
            </a:r>
            <a:r>
              <a:rPr lang="en-US" altLang="en-US" b="1"/>
              <a:t>A</a:t>
            </a:r>
            <a:r>
              <a:rPr lang="en-US" altLang="en-US"/>
              <a:t> = k</a:t>
            </a:r>
            <a:r>
              <a:rPr lang="en-US" altLang="en-US" b="1"/>
              <a:t>A</a:t>
            </a:r>
            <a:r>
              <a:rPr lang="en-US" altLang="en-US"/>
              <a:t> + g</a:t>
            </a:r>
            <a:r>
              <a:rPr lang="en-US" altLang="en-US" b="1"/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k(</a:t>
            </a:r>
            <a:r>
              <a:rPr lang="en-US" altLang="en-US" b="1"/>
              <a:t>AB</a:t>
            </a:r>
            <a:r>
              <a:rPr lang="en-US" altLang="en-US"/>
              <a:t>) = (k</a:t>
            </a:r>
            <a:r>
              <a:rPr lang="en-US" altLang="en-US" b="1"/>
              <a:t>A</a:t>
            </a:r>
            <a:r>
              <a:rPr lang="en-US" altLang="en-US"/>
              <a:t>)</a:t>
            </a:r>
            <a:r>
              <a:rPr lang="en-US" altLang="en-US" b="1"/>
              <a:t>B</a:t>
            </a:r>
            <a:r>
              <a:rPr lang="en-US" altLang="en-US"/>
              <a:t> = </a:t>
            </a:r>
            <a:r>
              <a:rPr lang="en-US" altLang="en-US" b="1"/>
              <a:t>A</a:t>
            </a:r>
            <a:r>
              <a:rPr lang="en-US" altLang="en-US"/>
              <a:t>(k)</a:t>
            </a:r>
            <a:r>
              <a:rPr lang="en-US" altLang="en-US" b="1"/>
              <a:t>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 k(g</a:t>
            </a:r>
            <a:r>
              <a:rPr lang="en-US" altLang="en-US" b="1"/>
              <a:t>A</a:t>
            </a:r>
            <a:r>
              <a:rPr lang="en-US" altLang="en-US"/>
              <a:t>) = (kg)</a:t>
            </a:r>
            <a:r>
              <a:rPr lang="en-US" altLang="en-US" b="1"/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122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MULTIPLICATION OF MATRICES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29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product of two matrices is another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Two matrices </a:t>
            </a:r>
            <a:r>
              <a:rPr lang="en-US" altLang="en-US" b="1"/>
              <a:t>A</a:t>
            </a:r>
            <a:r>
              <a:rPr lang="en-US" altLang="en-US"/>
              <a:t> and </a:t>
            </a:r>
            <a:r>
              <a:rPr lang="en-US" altLang="en-US" b="1"/>
              <a:t>B</a:t>
            </a:r>
            <a:r>
              <a:rPr lang="en-US" altLang="en-US"/>
              <a:t> must be </a:t>
            </a:r>
            <a:r>
              <a:rPr lang="en-US" altLang="en-US" b="1">
                <a:solidFill>
                  <a:schemeClr val="accent2"/>
                </a:solidFill>
              </a:rPr>
              <a:t>conformable</a:t>
            </a:r>
            <a:r>
              <a:rPr lang="en-US" altLang="en-US"/>
              <a:t> for multiplication to be possible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i.e. the number of columns of </a:t>
            </a:r>
            <a:r>
              <a:rPr lang="en-US" altLang="en-US" b="1"/>
              <a:t>A</a:t>
            </a:r>
            <a:r>
              <a:rPr lang="en-US" altLang="en-US"/>
              <a:t> must equal the number of rows of </a:t>
            </a:r>
            <a:r>
              <a:rPr lang="en-US" altLang="en-US" b="1"/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Example.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    x     </a:t>
            </a:r>
            <a:r>
              <a:rPr lang="en-US" altLang="en-US" b="1"/>
              <a:t>B</a:t>
            </a:r>
            <a:r>
              <a:rPr lang="en-US" altLang="en-US"/>
              <a:t>   =      </a:t>
            </a:r>
            <a:r>
              <a:rPr lang="en-US" altLang="en-US" b="1"/>
              <a:t>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/>
              <a:t>(1x3)     (3x1)      (1x1)</a:t>
            </a:r>
          </a:p>
        </p:txBody>
      </p:sp>
    </p:spTree>
    <p:extLst>
      <p:ext uri="{BB962C8B-B14F-4D97-AF65-F5344CB8AC3E}">
        <p14:creationId xmlns:p14="http://schemas.microsoft.com/office/powerpoint/2010/main" val="2800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6172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  </a:t>
            </a:r>
            <a:r>
              <a:rPr lang="en-US" altLang="en-US" b="1"/>
              <a:t>B</a:t>
            </a:r>
            <a:r>
              <a:rPr lang="en-US" altLang="en-US"/>
              <a:t>   x    </a:t>
            </a:r>
            <a:r>
              <a:rPr lang="en-US" altLang="en-US" b="1"/>
              <a:t>A</a:t>
            </a:r>
            <a:r>
              <a:rPr lang="en-US" altLang="en-US"/>
              <a:t>      =     Not possible!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(2x1)   (4x2)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 </a:t>
            </a:r>
            <a:r>
              <a:rPr lang="en-US" altLang="en-US" b="1"/>
              <a:t>A</a:t>
            </a:r>
            <a:r>
              <a:rPr lang="en-US" altLang="en-US"/>
              <a:t>    x    </a:t>
            </a:r>
            <a:r>
              <a:rPr lang="en-US" altLang="en-US" b="1"/>
              <a:t>B</a:t>
            </a:r>
            <a:r>
              <a:rPr lang="en-US" altLang="en-US"/>
              <a:t>         =    Not possible!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(6x2)    (6x3)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Example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      x       </a:t>
            </a:r>
            <a:r>
              <a:rPr lang="en-US" altLang="en-US" b="1"/>
              <a:t>B</a:t>
            </a:r>
            <a:r>
              <a:rPr lang="en-US" altLang="en-US"/>
              <a:t>        =    </a:t>
            </a:r>
            <a:r>
              <a:rPr lang="en-US" altLang="en-US" b="1"/>
              <a:t>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(2x3)        (3x2)         (2x2)</a:t>
            </a:r>
          </a:p>
        </p:txBody>
      </p:sp>
    </p:spTree>
    <p:extLst>
      <p:ext uri="{BB962C8B-B14F-4D97-AF65-F5344CB8AC3E}">
        <p14:creationId xmlns:p14="http://schemas.microsoft.com/office/powerpoint/2010/main" val="1974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1143000" y="1143000"/>
          <a:ext cx="685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2387520" imgH="711000" progId="Equation.3">
                  <p:embed/>
                </p:oleObj>
              </mc:Choice>
              <mc:Fallback>
                <p:oleObj name="Equation" r:id="rId3" imgW="2387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68580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9600" y="5334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ar-JO" altLang="en-US"/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295400" y="3505200"/>
          <a:ext cx="54816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5" imgW="2349360" imgH="914400" progId="Equation.3">
                  <p:embed/>
                </p:oleObj>
              </mc:Choice>
              <mc:Fallback>
                <p:oleObj name="Equation" r:id="rId5" imgW="2349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54816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Successive multiplication of row </a:t>
            </a:r>
            <a:r>
              <a:rPr lang="en-US" altLang="en-US" i="1"/>
              <a:t>i</a:t>
            </a:r>
            <a:r>
              <a:rPr lang="en-US" altLang="en-US"/>
              <a:t> of </a:t>
            </a:r>
            <a:r>
              <a:rPr lang="en-US" altLang="en-US" b="1"/>
              <a:t>A</a:t>
            </a:r>
            <a:r>
              <a:rPr lang="en-US" altLang="en-US"/>
              <a:t> with column </a:t>
            </a:r>
            <a:r>
              <a:rPr lang="en-US" altLang="en-US" i="1"/>
              <a:t>j</a:t>
            </a:r>
            <a:r>
              <a:rPr lang="en-US" altLang="en-US"/>
              <a:t> of </a:t>
            </a:r>
            <a:r>
              <a:rPr lang="en-US" altLang="en-US" b="1"/>
              <a:t>B</a:t>
            </a:r>
            <a:r>
              <a:rPr lang="en-US" altLang="en-US"/>
              <a:t> – row by column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655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04800" y="1143000"/>
          <a:ext cx="85344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4317840" imgH="711000" progId="Equation.3">
                  <p:embed/>
                </p:oleObj>
              </mc:Choice>
              <mc:Fallback>
                <p:oleObj name="Equation" r:id="rId3" imgW="4317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5344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590800" y="2667000"/>
          <a:ext cx="1816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736560" imgH="457200" progId="Equation.3">
                  <p:embed/>
                </p:oleObj>
              </mc:Choice>
              <mc:Fallback>
                <p:oleObj name="Equation" r:id="rId5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1816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57200" y="4191000"/>
            <a:ext cx="2971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Remember also: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IA</a:t>
            </a:r>
            <a:r>
              <a:rPr lang="en-US" altLang="en-US"/>
              <a:t> = </a:t>
            </a:r>
            <a:r>
              <a:rPr lang="en-US" altLang="en-US" b="1"/>
              <a:t>A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1928813" y="5410200"/>
          <a:ext cx="11588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469800" imgH="457200" progId="Equation.3">
                  <p:embed/>
                </p:oleObj>
              </mc:Choice>
              <mc:Fallback>
                <p:oleObj name="Equation" r:id="rId7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410200"/>
                        <a:ext cx="11588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3200400" y="5410200"/>
          <a:ext cx="15351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9" imgW="622080" imgH="457200" progId="Equation.3">
                  <p:embed/>
                </p:oleObj>
              </mc:Choice>
              <mc:Fallback>
                <p:oleObj name="Equation" r:id="rId9" imgW="622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15351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5257800" y="5410200"/>
          <a:ext cx="1816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1" imgW="736560" imgH="457200" progId="Equation.3">
                  <p:embed/>
                </p:oleObj>
              </mc:Choice>
              <mc:Fallback>
                <p:oleObj name="Equation" r:id="rId11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1816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7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7086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Assuming that matrices </a:t>
            </a:r>
            <a:r>
              <a:rPr lang="en-US" altLang="en-US" b="1"/>
              <a:t>A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 and </a:t>
            </a:r>
            <a:r>
              <a:rPr lang="en-US" altLang="en-US" b="1"/>
              <a:t>C</a:t>
            </a:r>
            <a:r>
              <a:rPr lang="en-US" altLang="en-US"/>
              <a:t> are conformable for the operations indicated, the following are true: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b="1"/>
              <a:t>AI</a:t>
            </a:r>
            <a:r>
              <a:rPr lang="en-US" altLang="en-US"/>
              <a:t> = </a:t>
            </a:r>
            <a:r>
              <a:rPr lang="en-US" altLang="en-US" b="1"/>
              <a:t>IA</a:t>
            </a:r>
            <a:r>
              <a:rPr lang="en-US" altLang="en-US"/>
              <a:t> = </a:t>
            </a:r>
            <a:r>
              <a:rPr lang="en-US" altLang="en-US" b="1"/>
              <a:t>A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b="1"/>
              <a:t>A</a:t>
            </a:r>
            <a:r>
              <a:rPr lang="en-US" altLang="en-US"/>
              <a:t>(</a:t>
            </a:r>
            <a:r>
              <a:rPr lang="en-US" altLang="en-US" b="1"/>
              <a:t>BC</a:t>
            </a:r>
            <a:r>
              <a:rPr lang="en-US" altLang="en-US"/>
              <a:t>) = (</a:t>
            </a:r>
            <a:r>
              <a:rPr lang="en-US" altLang="en-US" b="1"/>
              <a:t>AB</a:t>
            </a:r>
            <a:r>
              <a:rPr lang="en-US" altLang="en-US"/>
              <a:t>)</a:t>
            </a:r>
            <a:r>
              <a:rPr lang="en-US" altLang="en-US" b="1"/>
              <a:t>C</a:t>
            </a:r>
            <a:r>
              <a:rPr lang="en-US" altLang="en-US"/>
              <a:t> = </a:t>
            </a:r>
            <a:r>
              <a:rPr lang="en-US" altLang="en-US" b="1"/>
              <a:t>ABC</a:t>
            </a:r>
            <a:r>
              <a:rPr lang="en-US" altLang="en-US"/>
              <a:t>   -    (associative law)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b="1"/>
              <a:t>A</a:t>
            </a:r>
            <a:r>
              <a:rPr lang="en-US" altLang="en-US"/>
              <a:t>(</a:t>
            </a:r>
            <a:r>
              <a:rPr lang="en-US" altLang="en-US" b="1"/>
              <a:t>B</a:t>
            </a:r>
            <a:r>
              <a:rPr lang="en-US" altLang="en-US"/>
              <a:t>+</a:t>
            </a:r>
            <a:r>
              <a:rPr lang="en-US" altLang="en-US" b="1"/>
              <a:t>C</a:t>
            </a:r>
            <a:r>
              <a:rPr lang="en-US" altLang="en-US"/>
              <a:t>) = </a:t>
            </a:r>
            <a:r>
              <a:rPr lang="en-US" altLang="en-US" b="1"/>
              <a:t>AB</a:t>
            </a:r>
            <a:r>
              <a:rPr lang="en-US" altLang="en-US"/>
              <a:t> + </a:t>
            </a:r>
            <a:r>
              <a:rPr lang="en-US" altLang="en-US" b="1"/>
              <a:t>AC</a:t>
            </a:r>
            <a:r>
              <a:rPr lang="en-US" altLang="en-US"/>
              <a:t>   -   (first distributive law)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b="1"/>
              <a:t>A</a:t>
            </a:r>
            <a:r>
              <a:rPr lang="en-US" altLang="en-US"/>
              <a:t>+</a:t>
            </a:r>
            <a:r>
              <a:rPr lang="en-US" altLang="en-US" b="1"/>
              <a:t>B</a:t>
            </a:r>
            <a:r>
              <a:rPr lang="en-US" altLang="en-US"/>
              <a:t>)</a:t>
            </a:r>
            <a:r>
              <a:rPr lang="en-US" altLang="en-US" b="1"/>
              <a:t>C</a:t>
            </a:r>
            <a:r>
              <a:rPr lang="en-US" altLang="en-US"/>
              <a:t>  =  </a:t>
            </a:r>
            <a:r>
              <a:rPr lang="en-US" altLang="en-US" b="1"/>
              <a:t>AC</a:t>
            </a:r>
            <a:r>
              <a:rPr lang="en-US" altLang="en-US"/>
              <a:t>  + </a:t>
            </a:r>
            <a:r>
              <a:rPr lang="en-US" altLang="en-US" b="1"/>
              <a:t>BC</a:t>
            </a:r>
            <a:r>
              <a:rPr lang="en-US" altLang="en-US"/>
              <a:t>  -  (second distributive law)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30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Caution!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b="1"/>
              <a:t>AB</a:t>
            </a:r>
            <a:r>
              <a:rPr lang="en-US" altLang="en-US"/>
              <a:t> not generally equal to </a:t>
            </a:r>
            <a:r>
              <a:rPr lang="en-US" altLang="en-US" b="1"/>
              <a:t>BA</a:t>
            </a:r>
            <a:r>
              <a:rPr lang="en-US" altLang="en-US"/>
              <a:t>, </a:t>
            </a:r>
            <a:r>
              <a:rPr lang="en-US" altLang="en-US" b="1"/>
              <a:t>BA</a:t>
            </a:r>
            <a:r>
              <a:rPr lang="en-US" altLang="en-US"/>
              <a:t> may not be conformable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If </a:t>
            </a:r>
            <a:r>
              <a:rPr lang="en-US" altLang="en-US" b="1"/>
              <a:t>AB </a:t>
            </a:r>
            <a:r>
              <a:rPr lang="en-US" altLang="en-US"/>
              <a:t>= </a:t>
            </a:r>
            <a:r>
              <a:rPr lang="en-US" altLang="en-US" b="1"/>
              <a:t>0</a:t>
            </a:r>
            <a:r>
              <a:rPr lang="en-US" altLang="en-US"/>
              <a:t>, neither </a:t>
            </a:r>
            <a:r>
              <a:rPr lang="en-US" altLang="en-US" b="1"/>
              <a:t>A</a:t>
            </a:r>
            <a:r>
              <a:rPr lang="en-US" altLang="en-US"/>
              <a:t> nor </a:t>
            </a:r>
            <a:r>
              <a:rPr lang="en-US" altLang="en-US" b="1"/>
              <a:t>B</a:t>
            </a:r>
            <a:r>
              <a:rPr lang="en-US" altLang="en-US"/>
              <a:t> necessarily = </a:t>
            </a:r>
            <a:r>
              <a:rPr lang="en-US" altLang="en-US" b="1"/>
              <a:t>0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If </a:t>
            </a:r>
            <a:r>
              <a:rPr lang="en-US" altLang="en-US" b="1"/>
              <a:t>AB</a:t>
            </a:r>
            <a:r>
              <a:rPr lang="en-US" altLang="en-US"/>
              <a:t> = </a:t>
            </a:r>
            <a:r>
              <a:rPr lang="en-US" altLang="en-US" b="1"/>
              <a:t>AC</a:t>
            </a:r>
            <a:r>
              <a:rPr lang="en-US" altLang="en-US"/>
              <a:t>, </a:t>
            </a:r>
            <a:r>
              <a:rPr lang="en-US" altLang="en-US" b="1"/>
              <a:t>B</a:t>
            </a:r>
            <a:r>
              <a:rPr lang="en-US" altLang="en-US"/>
              <a:t> not necessarily = </a:t>
            </a:r>
            <a:r>
              <a:rPr lang="en-US" altLang="en-US" b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248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7200" y="1066800"/>
            <a:ext cx="744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/>
              <a:t>AB</a:t>
            </a:r>
            <a:r>
              <a:rPr lang="en-US" altLang="en-US"/>
              <a:t> not generally equal to </a:t>
            </a:r>
            <a:r>
              <a:rPr lang="en-US" altLang="en-US" b="1"/>
              <a:t>BA</a:t>
            </a:r>
            <a:r>
              <a:rPr lang="en-US" altLang="en-US"/>
              <a:t>, </a:t>
            </a:r>
            <a:r>
              <a:rPr lang="en-US" altLang="en-US" b="1"/>
              <a:t>BA</a:t>
            </a:r>
            <a:r>
              <a:rPr lang="en-US" altLang="en-US"/>
              <a:t> may not be conformable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447800" y="1754188"/>
          <a:ext cx="4876800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1917360" imgH="1904760" progId="Equation.3">
                  <p:embed/>
                </p:oleObj>
              </mc:Choice>
              <mc:Fallback>
                <p:oleObj name="Equation" r:id="rId3" imgW="191736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4188"/>
                        <a:ext cx="4876800" cy="484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1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772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Properties: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FF3300"/>
                </a:solidFill>
              </a:rPr>
              <a:t>A specified number of rows and a specified number of columns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FF3300"/>
                </a:solidFill>
              </a:rPr>
              <a:t>Two numbers (rows x columns) describe the dimensions or size of the matrix.</a:t>
            </a: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8001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Examples: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3x3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2x4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1x2 matrix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362200" y="4191000"/>
          <a:ext cx="17526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752600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267200" y="4572000"/>
          <a:ext cx="259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002960" imgH="457200" progId="Equation.3">
                  <p:embed/>
                </p:oleObj>
              </mc:Choice>
              <mc:Fallback>
                <p:oleObj name="Equation" r:id="rId5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590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7162800" y="4724400"/>
          <a:ext cx="1524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469800" imgH="215640" progId="Equation.3">
                  <p:embed/>
                </p:oleObj>
              </mc:Choice>
              <mc:Fallback>
                <p:oleObj name="Equation" r:id="rId7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1524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3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1219200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If </a:t>
            </a:r>
            <a:r>
              <a:rPr lang="en-US" altLang="en-US" b="1"/>
              <a:t>AB </a:t>
            </a:r>
            <a:r>
              <a:rPr lang="en-US" altLang="en-US"/>
              <a:t>= </a:t>
            </a:r>
            <a:r>
              <a:rPr lang="en-US" altLang="en-US" b="1"/>
              <a:t>0</a:t>
            </a:r>
            <a:r>
              <a:rPr lang="en-US" altLang="en-US"/>
              <a:t>, neither </a:t>
            </a:r>
            <a:r>
              <a:rPr lang="en-US" altLang="en-US" b="1"/>
              <a:t>A</a:t>
            </a:r>
            <a:r>
              <a:rPr lang="en-US" altLang="en-US"/>
              <a:t> nor </a:t>
            </a:r>
            <a:r>
              <a:rPr lang="en-US" altLang="en-US" b="1"/>
              <a:t>B</a:t>
            </a:r>
            <a:r>
              <a:rPr lang="en-US" altLang="en-US"/>
              <a:t> necessarily = </a:t>
            </a:r>
            <a:r>
              <a:rPr lang="en-US" altLang="en-US" b="1"/>
              <a:t>0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524000" y="2133600"/>
          <a:ext cx="4264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1676160" imgH="457200" progId="Equation.3">
                  <p:embed/>
                </p:oleObj>
              </mc:Choice>
              <mc:Fallback>
                <p:oleObj name="Equation" r:id="rId3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4264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6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TRANSPOSE OF A MATRIX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:</a:t>
            </a: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969963" y="2057400"/>
          <a:ext cx="33194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057400"/>
                        <a:ext cx="33194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7620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2x3</a:t>
            </a:r>
          </a:p>
        </p:txBody>
      </p: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1108075" y="4084638"/>
          <a:ext cx="308451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168200" imgH="711000" progId="Equation.3">
                  <p:embed/>
                </p:oleObj>
              </mc:Choice>
              <mc:Fallback>
                <p:oleObj name="Equation" r:id="rId5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084638"/>
                        <a:ext cx="3084513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Then transpose of A, denoted A</a:t>
            </a:r>
            <a:r>
              <a:rPr lang="en-US" altLang="en-US" baseline="30000"/>
              <a:t>T</a:t>
            </a:r>
            <a:r>
              <a:rPr lang="en-US" altLang="en-US"/>
              <a:t> is:</a:t>
            </a:r>
          </a:p>
        </p:txBody>
      </p:sp>
      <p:graphicFrame>
        <p:nvGraphicFramePr>
          <p:cNvPr id="26628" name="Object 9"/>
          <p:cNvGraphicFramePr>
            <a:graphicFrameLocks noChangeAspect="1"/>
          </p:cNvGraphicFramePr>
          <p:nvPr/>
        </p:nvGraphicFramePr>
        <p:xfrm>
          <a:off x="1371600" y="5997575"/>
          <a:ext cx="1676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495000" imgH="253800" progId="Equation.3">
                  <p:embed/>
                </p:oleObj>
              </mc:Choice>
              <mc:Fallback>
                <p:oleObj name="Equation" r:id="rId7" imgW="495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97575"/>
                        <a:ext cx="1676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276600" y="6248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all </a:t>
            </a:r>
            <a:r>
              <a:rPr lang="en-US" altLang="en-US" i="1"/>
              <a:t>i</a:t>
            </a:r>
            <a:r>
              <a:rPr lang="en-US" altLang="en-US"/>
              <a:t> and </a:t>
            </a:r>
            <a:r>
              <a:rPr lang="en-US" altLang="en-US" i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009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001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 transpose: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Interchange rows and columns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dimensions of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/>
              <a:t> are the reverse of the dimensions of </a:t>
            </a:r>
            <a:r>
              <a:rPr lang="en-US" altLang="en-US" b="1"/>
              <a:t>A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1752600" y="2895600"/>
          <a:ext cx="33194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31946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752600" y="4343400"/>
          <a:ext cx="308451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1168200" imgH="711000" progId="Equation.3">
                  <p:embed/>
                </p:oleObj>
              </mc:Choice>
              <mc:Fallback>
                <p:oleObj name="Equation" r:id="rId5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308451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6388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 x 3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15000" y="510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 x 2</a:t>
            </a:r>
          </a:p>
        </p:txBody>
      </p:sp>
    </p:spTree>
    <p:extLst>
      <p:ext uri="{BB962C8B-B14F-4D97-AF65-F5344CB8AC3E}">
        <p14:creationId xmlns:p14="http://schemas.microsoft.com/office/powerpoint/2010/main" val="3798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400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Properties of transposed matrices: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b="1"/>
              <a:t>A</a:t>
            </a:r>
            <a:r>
              <a:rPr lang="en-US" altLang="en-US"/>
              <a:t>+</a:t>
            </a:r>
            <a:r>
              <a:rPr lang="en-US" altLang="en-US" b="1"/>
              <a:t>B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/>
              <a:t> + </a:t>
            </a:r>
            <a:r>
              <a:rPr lang="en-US" altLang="en-US" b="1"/>
              <a:t>B</a:t>
            </a:r>
            <a:r>
              <a:rPr lang="en-US" altLang="en-US" baseline="30000"/>
              <a:t>T</a:t>
            </a:r>
            <a:endParaRPr lang="en-US" alt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</a:t>
            </a:r>
            <a:r>
              <a:rPr lang="en-US" altLang="en-US" b="1"/>
              <a:t>B</a:t>
            </a:r>
            <a:r>
              <a:rPr lang="en-US" altLang="en-US" baseline="30000"/>
              <a:t>T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endParaRPr lang="en-US" alt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(k</a:t>
            </a:r>
            <a:r>
              <a:rPr lang="en-US" altLang="en-US" b="1"/>
              <a:t>A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k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endParaRPr lang="en-US" alt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</a:t>
            </a:r>
            <a:r>
              <a:rPr lang="en-US" altLang="en-US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07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762000" y="1295400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(</a:t>
            </a:r>
            <a:r>
              <a:rPr lang="en-US" altLang="en-US" b="1"/>
              <a:t>A</a:t>
            </a:r>
            <a:r>
              <a:rPr lang="en-US" altLang="en-US"/>
              <a:t>+</a:t>
            </a:r>
            <a:r>
              <a:rPr lang="en-US" altLang="en-US" b="1"/>
              <a:t>B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r>
              <a:rPr lang="en-US" altLang="en-US"/>
              <a:t> + </a:t>
            </a:r>
            <a:r>
              <a:rPr lang="en-US" altLang="en-US" b="1"/>
              <a:t>B</a:t>
            </a:r>
            <a:r>
              <a:rPr lang="en-US" altLang="en-US" baseline="30000"/>
              <a:t>T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533400" y="2286000"/>
          <a:ext cx="5715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2882880" imgH="457200" progId="Equation.3">
                  <p:embed/>
                </p:oleObj>
              </mc:Choice>
              <mc:Fallback>
                <p:oleObj name="Equation" r:id="rId3" imgW="2882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5715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64008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315200" y="2057400"/>
          <a:ext cx="12858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571320" imgH="711000" progId="Equation.3">
                  <p:embed/>
                </p:oleObj>
              </mc:Choice>
              <mc:Fallback>
                <p:oleObj name="Equation" r:id="rId5" imgW="571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57400"/>
                        <a:ext cx="12858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7"/>
          <p:cNvGraphicFramePr>
            <a:graphicFrameLocks noChangeAspect="1"/>
          </p:cNvGraphicFramePr>
          <p:nvPr/>
        </p:nvGraphicFramePr>
        <p:xfrm>
          <a:off x="838200" y="3810000"/>
          <a:ext cx="51054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7" imgW="2006280" imgH="711000" progId="Equation.3">
                  <p:embed/>
                </p:oleObj>
              </mc:Choice>
              <mc:Fallback>
                <p:oleObj name="Equation" r:id="rId7" imgW="2006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51054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3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62000" y="1219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</a:t>
            </a:r>
            <a:r>
              <a:rPr lang="en-US" altLang="en-US" baseline="30000"/>
              <a:t>T</a:t>
            </a:r>
            <a:r>
              <a:rPr lang="en-US" altLang="en-US"/>
              <a:t> = </a:t>
            </a:r>
            <a:r>
              <a:rPr lang="en-US" altLang="en-US" b="1"/>
              <a:t>B</a:t>
            </a:r>
            <a:r>
              <a:rPr lang="en-US" altLang="en-US" baseline="30000"/>
              <a:t>T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endParaRPr lang="en-US" altLang="en-US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1524000" y="2133600"/>
          <a:ext cx="4419600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1828800" imgH="1422360" progId="Equation.3">
                  <p:embed/>
                </p:oleObj>
              </mc:Choice>
              <mc:Fallback>
                <p:oleObj name="Equation" r:id="rId3" imgW="18288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4419600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7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SYMMETRIC MATRICES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6324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is symmetric if it is equal to its transpose: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A</a:t>
            </a:r>
            <a:r>
              <a:rPr lang="en-US" altLang="en-US" baseline="30000"/>
              <a:t>T</a:t>
            </a: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2895600" y="3429000"/>
          <a:ext cx="19415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825480" imgH="939600" progId="Equation.3">
                  <p:embed/>
                </p:oleObj>
              </mc:Choice>
              <mc:Fallback>
                <p:oleObj name="Equation" r:id="rId3" imgW="825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19415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4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When the original matrix is square, transposition does not affect the elements of the main diagonal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2667000" y="2590800"/>
          <a:ext cx="19415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825480" imgH="939600" progId="Equation.3">
                  <p:embed/>
                </p:oleObj>
              </mc:Choice>
              <mc:Fallback>
                <p:oleObj name="Equation" r:id="rId3" imgW="825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19415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identity matrix, </a:t>
            </a:r>
            <a:r>
              <a:rPr lang="en-US" altLang="en-US" b="1"/>
              <a:t>I</a:t>
            </a:r>
            <a:r>
              <a:rPr lang="en-US" altLang="en-US"/>
              <a:t>, a diagonal matrix </a:t>
            </a:r>
            <a:r>
              <a:rPr lang="en-US" altLang="en-US" b="1"/>
              <a:t>D</a:t>
            </a:r>
            <a:r>
              <a:rPr lang="en-US" altLang="en-US"/>
              <a:t>, and a scalar matrix, </a:t>
            </a:r>
            <a:r>
              <a:rPr lang="en-US" altLang="en-US" b="1"/>
              <a:t>K</a:t>
            </a:r>
            <a:r>
              <a:rPr lang="en-US" altLang="en-US"/>
              <a:t>, are equal to their transpose since the diagonal is unaffected.</a:t>
            </a:r>
          </a:p>
        </p:txBody>
      </p:sp>
    </p:spTree>
    <p:extLst>
      <p:ext uri="{BB962C8B-B14F-4D97-AF65-F5344CB8AC3E}">
        <p14:creationId xmlns:p14="http://schemas.microsoft.com/office/powerpoint/2010/main" val="18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INVERSE OF A MATRIX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81000" y="1471613"/>
            <a:ext cx="84582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Consider a scalar k.  The inverse is the reciprocal or division of 1 by the scalar.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k=7	the inverse of k or k</a:t>
            </a:r>
            <a:r>
              <a:rPr lang="en-US" altLang="en-US" baseline="30000"/>
              <a:t>-1</a:t>
            </a:r>
            <a:r>
              <a:rPr lang="en-US" altLang="en-US"/>
              <a:t> = 1/k = 1/7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Division of matrices is not defined since there may be </a:t>
            </a:r>
            <a:r>
              <a:rPr lang="en-US" altLang="en-US" b="1"/>
              <a:t>AB</a:t>
            </a:r>
            <a:r>
              <a:rPr lang="en-US" altLang="en-US"/>
              <a:t> = </a:t>
            </a:r>
            <a:r>
              <a:rPr lang="en-US" altLang="en-US" b="1"/>
              <a:t>AC</a:t>
            </a:r>
            <a:r>
              <a:rPr lang="en-US" altLang="en-US"/>
              <a:t> while </a:t>
            </a:r>
            <a:r>
              <a:rPr lang="en-US" altLang="en-US" b="1"/>
              <a:t>B</a:t>
            </a:r>
            <a:r>
              <a:rPr lang="en-US" altLang="en-US"/>
              <a:t> = </a:t>
            </a:r>
            <a:r>
              <a:rPr lang="en-US" altLang="en-US" b="1"/>
              <a:t>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Instead matrix inversion is used.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inverse of a square matrix, </a:t>
            </a:r>
            <a:r>
              <a:rPr lang="en-US" altLang="en-US" b="1"/>
              <a:t>A</a:t>
            </a:r>
            <a:r>
              <a:rPr lang="en-US" altLang="en-US"/>
              <a:t>, if it exists, is the unique matrix </a:t>
            </a:r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 where: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AA</a:t>
            </a:r>
            <a:r>
              <a:rPr lang="en-US" altLang="en-US" baseline="30000"/>
              <a:t>-1</a:t>
            </a:r>
            <a:r>
              <a:rPr lang="en-US" altLang="en-US"/>
              <a:t>  = </a:t>
            </a:r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I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H="1">
            <a:off x="1524000" y="3886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Example: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981200" y="1524000"/>
          <a:ext cx="2716213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1028520" imgH="939600" progId="Equation.3">
                  <p:embed/>
                </p:oleObj>
              </mc:Choice>
              <mc:Fallback>
                <p:oleObj name="Equation" r:id="rId3" imgW="10285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2716213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057400" y="4343400"/>
          <a:ext cx="36576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5" imgW="1638000" imgH="939600" progId="Equation.3">
                  <p:embed/>
                </p:oleObj>
              </mc:Choice>
              <mc:Fallback>
                <p:oleObj name="Equation" r:id="rId5" imgW="1638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365760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52400" y="4114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Because:</a:t>
            </a:r>
          </a:p>
        </p:txBody>
      </p:sp>
    </p:spTree>
    <p:extLst>
      <p:ext uri="{BB962C8B-B14F-4D97-AF65-F5344CB8AC3E}">
        <p14:creationId xmlns:p14="http://schemas.microsoft.com/office/powerpoint/2010/main" val="31970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matrix is denoted by a bold capital letter and the elements within the matrix are denoted by lower case letters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e.g. matrix [</a:t>
            </a:r>
            <a:r>
              <a:rPr lang="en-US" altLang="en-US" b="1"/>
              <a:t>A</a:t>
            </a:r>
            <a:r>
              <a:rPr lang="en-US" altLang="en-US"/>
              <a:t>] with elements a</a:t>
            </a:r>
            <a:r>
              <a:rPr lang="en-US" altLang="en-US" baseline="-25000"/>
              <a:t>ij</a:t>
            </a:r>
            <a:endParaRPr lang="en-US" altLang="en-US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981200" y="2667000"/>
          <a:ext cx="45720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434960" imgH="939600" progId="Equation.3">
                  <p:embed/>
                </p:oleObj>
              </mc:Choice>
              <mc:Fallback>
                <p:oleObj name="Equation" r:id="rId3" imgW="1434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5720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5853113"/>
            <a:ext cx="4724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 goes from 1 to 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j goes from 1 to n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" y="3048000"/>
            <a:ext cx="12192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 baseline="-25000"/>
              <a:t>mxn</a:t>
            </a:r>
            <a:r>
              <a:rPr lang="en-US" altLang="en-US"/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</a:t>
            </a:r>
            <a:r>
              <a:rPr lang="en-US" altLang="en-US" baseline="-25000"/>
              <a:t>m</a:t>
            </a:r>
            <a:r>
              <a:rPr lang="en-US" altLang="en-US" b="1"/>
              <a:t>A</a:t>
            </a:r>
            <a:r>
              <a:rPr lang="en-US" altLang="en-US" baseline="30000"/>
              <a:t>n</a:t>
            </a:r>
          </a:p>
          <a:p>
            <a:pPr eaLnBrk="1" hangingPunct="1">
              <a:spcBef>
                <a:spcPct val="50000"/>
              </a:spcBef>
            </a:pPr>
            <a:endParaRPr lang="en-US" altLang="en-US" baseline="-25000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5410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Properties of the inverse: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905000" y="1524000"/>
          <a:ext cx="2641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1015920" imgH="1143000" progId="Equation.3">
                  <p:embed/>
                </p:oleObj>
              </mc:Choice>
              <mc:Fallback>
                <p:oleObj name="Equation" r:id="rId3" imgW="10159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41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4572000"/>
            <a:ext cx="8534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that has an inverse is called a nonsingular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matrix that does not have an inverse is called a singular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Square matrices have inverses except when the determinant is zero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When the determinant of a matrix is zero the matrix is singular</a:t>
            </a:r>
          </a:p>
        </p:txBody>
      </p:sp>
    </p:spTree>
    <p:extLst>
      <p:ext uri="{BB962C8B-B14F-4D97-AF65-F5344CB8AC3E}">
        <p14:creationId xmlns:p14="http://schemas.microsoft.com/office/powerpoint/2010/main" val="22892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DETERMINANT OF A MATRIX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7924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 compute the inverse of a matrix, the determinant is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Each square matrix </a:t>
            </a:r>
            <a:r>
              <a:rPr lang="en-US" altLang="en-US" b="1"/>
              <a:t>A</a:t>
            </a:r>
            <a:r>
              <a:rPr lang="en-US" altLang="en-US"/>
              <a:t> has a unit scalar value called the determinant of </a:t>
            </a:r>
            <a:r>
              <a:rPr lang="en-US" altLang="en-US" b="1"/>
              <a:t>A</a:t>
            </a:r>
            <a:r>
              <a:rPr lang="en-US" altLang="en-US"/>
              <a:t>, denoted by det </a:t>
            </a:r>
            <a:r>
              <a:rPr lang="en-US" altLang="en-US" b="1"/>
              <a:t>A</a:t>
            </a:r>
            <a:r>
              <a:rPr lang="en-US" altLang="en-US"/>
              <a:t> or </a:t>
            </a:r>
            <a:r>
              <a:rPr lang="en-US" altLang="en-US" b="1"/>
              <a:t>|A|</a:t>
            </a:r>
            <a:endParaRPr lang="en-US" altLang="en-US"/>
          </a:p>
        </p:txBody>
      </p:sp>
      <p:graphicFrame>
        <p:nvGraphicFramePr>
          <p:cNvPr id="34818" name="Object 5"/>
          <p:cNvGraphicFramePr>
            <a:graphicFrameLocks noChangeAspect="1"/>
          </p:cNvGraphicFramePr>
          <p:nvPr/>
        </p:nvGraphicFramePr>
        <p:xfrm>
          <a:off x="1752600" y="3352800"/>
          <a:ext cx="1701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723600" imgH="939600" progId="Equation.3">
                  <p:embed/>
                </p:oleObj>
              </mc:Choice>
              <mc:Fallback>
                <p:oleObj name="Equation" r:id="rId3" imgW="723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1701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7481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0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</a:t>
            </a:r>
            <a:r>
              <a:rPr lang="en-US" altLang="en-US" b="1" dirty="0"/>
              <a:t>A</a:t>
            </a:r>
            <a:r>
              <a:rPr lang="en-US" altLang="en-US" dirty="0"/>
              <a:t> = [</a:t>
            </a:r>
            <a:r>
              <a:rPr lang="en-US" altLang="en-US" b="1" dirty="0"/>
              <a:t>A</a:t>
            </a:r>
            <a:r>
              <a:rPr lang="en-US" altLang="en-US" dirty="0"/>
              <a:t>] is a single element (1x1), then the determinant is defined as the value of the element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Then |</a:t>
            </a:r>
            <a:r>
              <a:rPr lang="en-US" altLang="en-US" b="1" dirty="0"/>
              <a:t>A</a:t>
            </a:r>
            <a:r>
              <a:rPr lang="en-US" altLang="en-US" dirty="0"/>
              <a:t>| =</a:t>
            </a:r>
            <a:r>
              <a:rPr lang="en-US" altLang="en-US" dirty="0" err="1"/>
              <a:t>det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  <a:r>
              <a:rPr lang="en-US" altLang="en-US" dirty="0"/>
              <a:t> =  a</a:t>
            </a:r>
            <a:r>
              <a:rPr lang="en-US" altLang="en-US" baseline="-25000" dirty="0"/>
              <a:t>11</a:t>
            </a:r>
            <a:endParaRPr lang="en-US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</a:t>
            </a:r>
            <a:r>
              <a:rPr lang="en-US" altLang="en-US" b="1" dirty="0"/>
              <a:t>A</a:t>
            </a:r>
            <a:r>
              <a:rPr lang="en-US" altLang="en-US" dirty="0"/>
              <a:t> is (n x n), its determinant may be defined in terms of  order (n-1) or less.</a:t>
            </a:r>
          </a:p>
        </p:txBody>
      </p:sp>
    </p:spTree>
    <p:extLst>
      <p:ext uri="{BB962C8B-B14F-4D97-AF65-F5344CB8AC3E}">
        <p14:creationId xmlns:p14="http://schemas.microsoft.com/office/powerpoint/2010/main" val="20554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17525" y="1031875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MINORS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001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b="1"/>
              <a:t>A</a:t>
            </a:r>
            <a:r>
              <a:rPr lang="en-US" altLang="en-US"/>
              <a:t> is an n x n matrix and one row and one column are deleted, the resulting matrix is an (n-1) x (n-1) submatrix of </a:t>
            </a:r>
            <a:r>
              <a:rPr lang="en-US" altLang="en-US" b="1"/>
              <a:t>A</a:t>
            </a:r>
            <a:r>
              <a:rPr lang="en-US" altLang="en-US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determinant of such a submatrix is called a minor of </a:t>
            </a:r>
            <a:r>
              <a:rPr lang="en-US" altLang="en-US" b="1"/>
              <a:t>A</a:t>
            </a:r>
            <a:r>
              <a:rPr lang="en-US" altLang="en-US"/>
              <a:t> and is designated by m</a:t>
            </a:r>
            <a:r>
              <a:rPr lang="en-US" altLang="en-US" i="1" baseline="-25000"/>
              <a:t>ij</a:t>
            </a:r>
            <a:r>
              <a:rPr lang="en-US" altLang="en-US"/>
              <a:t> , where </a:t>
            </a:r>
            <a:r>
              <a:rPr lang="en-US" altLang="en-US" i="1"/>
              <a:t>i</a:t>
            </a:r>
            <a:r>
              <a:rPr lang="en-US" altLang="en-US"/>
              <a:t> and </a:t>
            </a:r>
            <a:r>
              <a:rPr lang="en-US" altLang="en-US" i="1"/>
              <a:t>j</a:t>
            </a:r>
            <a:r>
              <a:rPr lang="en-US" altLang="en-US"/>
              <a:t> correspond to the deleted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row and column, respectively.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m</a:t>
            </a:r>
            <a:r>
              <a:rPr lang="en-US" altLang="en-US" i="1" baseline="-25000"/>
              <a:t>ij</a:t>
            </a:r>
            <a:r>
              <a:rPr lang="en-US" altLang="en-US"/>
              <a:t> is the minor of the element a</a:t>
            </a:r>
            <a:r>
              <a:rPr lang="en-US" altLang="en-US" i="1" baseline="-25000"/>
              <a:t>ij</a:t>
            </a:r>
            <a:r>
              <a:rPr lang="en-US" altLang="en-US"/>
              <a:t> in </a:t>
            </a:r>
            <a:r>
              <a:rPr lang="en-US" altLang="en-US" b="1"/>
              <a:t>A</a:t>
            </a:r>
            <a:r>
              <a:rPr lang="en-US" altLang="en-US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1752600" y="1219200"/>
          <a:ext cx="3276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3276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610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Each element in </a:t>
            </a:r>
            <a:r>
              <a:rPr lang="en-US" altLang="en-US" b="1"/>
              <a:t>A</a:t>
            </a:r>
            <a:r>
              <a:rPr lang="en-US" altLang="en-US"/>
              <a:t> has a minor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Delete first row and column from  </a:t>
            </a:r>
            <a:r>
              <a:rPr lang="en-US" altLang="en-US" b="1"/>
              <a:t>A</a:t>
            </a:r>
            <a:r>
              <a:rPr lang="en-US" altLang="en-US"/>
              <a:t> 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The determinant of the remaining 2 x 2 submatrix is the minor of a</a:t>
            </a:r>
            <a:r>
              <a:rPr lang="en-US" altLang="en-US" b="1" baseline="-25000">
                <a:solidFill>
                  <a:schemeClr val="accent2"/>
                </a:solidFill>
              </a:rPr>
              <a:t>11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eg.</a:t>
            </a:r>
          </a:p>
        </p:txBody>
      </p:sp>
      <p:graphicFrame>
        <p:nvGraphicFramePr>
          <p:cNvPr id="35843" name="Object 6"/>
          <p:cNvGraphicFramePr>
            <a:graphicFrameLocks noChangeAspect="1"/>
          </p:cNvGraphicFramePr>
          <p:nvPr/>
        </p:nvGraphicFramePr>
        <p:xfrm>
          <a:off x="2819400" y="4953000"/>
          <a:ext cx="29718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952200" imgH="482400" progId="Equation.3">
                  <p:embed/>
                </p:oleObj>
              </mc:Choice>
              <mc:Fallback>
                <p:oleObj name="Equation" r:id="rId5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29718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7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Therefore the minor of a</a:t>
            </a:r>
            <a:r>
              <a:rPr lang="en-US" altLang="en-US" baseline="-25000"/>
              <a:t>12</a:t>
            </a:r>
            <a:r>
              <a:rPr lang="en-US" altLang="en-US"/>
              <a:t> is: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6096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And the minor for a</a:t>
            </a:r>
            <a:r>
              <a:rPr lang="en-US" altLang="en-US" baseline="-25000"/>
              <a:t>13</a:t>
            </a:r>
            <a:r>
              <a:rPr lang="en-US" altLang="en-US"/>
              <a:t> is:</a:t>
            </a:r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2286000" y="1981200"/>
          <a:ext cx="29718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952200" imgH="482400" progId="Equation.3">
                  <p:embed/>
                </p:oleObj>
              </mc:Choice>
              <mc:Fallback>
                <p:oleObj name="Equation" r:id="rId3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29718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2438400" y="4419600"/>
          <a:ext cx="29718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952200" imgH="482400" progId="Equation.3">
                  <p:embed/>
                </p:oleObj>
              </mc:Choice>
              <mc:Fallback>
                <p:oleObj name="Equation" r:id="rId5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9718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4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COFACTORS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cofactor C</a:t>
            </a:r>
            <a:r>
              <a:rPr lang="en-US" altLang="en-US" i="1" baseline="-25000"/>
              <a:t>ij</a:t>
            </a:r>
            <a:r>
              <a:rPr lang="en-US" altLang="en-US"/>
              <a:t> of an element a</a:t>
            </a:r>
            <a:r>
              <a:rPr lang="en-US" altLang="en-US" i="1" baseline="-25000"/>
              <a:t>ij</a:t>
            </a:r>
            <a:r>
              <a:rPr lang="en-US" altLang="en-US"/>
              <a:t> is defined as:</a:t>
            </a: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2133600" y="2133600"/>
          <a:ext cx="24511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939600" imgH="253800" progId="Equation.3">
                  <p:embed/>
                </p:oleObj>
              </mc:Choice>
              <mc:Fallback>
                <p:oleObj name="Equation" r:id="rId3" imgW="939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24511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33400" y="3429000"/>
            <a:ext cx="8458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When the sum of a row number </a:t>
            </a:r>
            <a:r>
              <a:rPr lang="en-US" altLang="en-US" i="1" dirty="0" err="1"/>
              <a:t>i</a:t>
            </a:r>
            <a:r>
              <a:rPr lang="en-US" altLang="en-US" dirty="0"/>
              <a:t> and column </a:t>
            </a:r>
            <a:r>
              <a:rPr lang="en-US" altLang="en-US" i="1" dirty="0"/>
              <a:t>j</a:t>
            </a:r>
            <a:r>
              <a:rPr lang="en-US" altLang="en-US" dirty="0"/>
              <a:t> is even, </a:t>
            </a:r>
            <a:r>
              <a:rPr lang="en-US" altLang="en-US" dirty="0" err="1"/>
              <a:t>c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= </a:t>
            </a:r>
            <a:r>
              <a:rPr lang="en-US" altLang="en-US" dirty="0" err="1"/>
              <a:t>m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and when </a:t>
            </a:r>
            <a:r>
              <a:rPr lang="en-US" altLang="en-US" i="1" dirty="0" err="1"/>
              <a:t>i</a:t>
            </a:r>
            <a:r>
              <a:rPr lang="en-US" altLang="en-US" dirty="0" err="1"/>
              <a:t>+</a:t>
            </a:r>
            <a:r>
              <a:rPr lang="en-US" altLang="en-US" i="1" dirty="0" err="1"/>
              <a:t>j</a:t>
            </a:r>
            <a:r>
              <a:rPr lang="en-US" altLang="en-US" dirty="0"/>
              <a:t> is odd, </a:t>
            </a:r>
            <a:r>
              <a:rPr lang="en-US" altLang="en-US" dirty="0" err="1"/>
              <a:t>c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=-</a:t>
            </a:r>
            <a:r>
              <a:rPr lang="en-US" altLang="en-US" dirty="0" err="1"/>
              <a:t>m</a:t>
            </a:r>
            <a:r>
              <a:rPr lang="en-US" altLang="en-US" i="1" baseline="-25000" dirty="0" err="1"/>
              <a:t>ij</a:t>
            </a:r>
            <a:endParaRPr lang="en-US" altLang="en-US" i="1" baseline="-25000" dirty="0"/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1905000" y="4267200"/>
          <a:ext cx="57150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2133360" imgH="736560" progId="Equation.3">
                  <p:embed/>
                </p:oleObj>
              </mc:Choice>
              <mc:Fallback>
                <p:oleObj name="Equation" r:id="rId5" imgW="2133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7150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3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DETERMINANTS CONTINUED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determinant of an n x n matrix </a:t>
            </a:r>
            <a:r>
              <a:rPr lang="en-US" altLang="en-US" b="1"/>
              <a:t>A</a:t>
            </a:r>
            <a:r>
              <a:rPr lang="en-US" altLang="en-US"/>
              <a:t> can now be defined as</a:t>
            </a:r>
          </a:p>
        </p:txBody>
      </p:sp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966788" y="2895600"/>
          <a:ext cx="6373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2298600" imgH="253800" progId="Equation.3">
                  <p:embed/>
                </p:oleObj>
              </mc:Choice>
              <mc:Fallback>
                <p:oleObj name="Equation" r:id="rId3" imgW="229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895600"/>
                        <a:ext cx="63738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57200" y="3886200"/>
            <a:ext cx="8305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determinant of </a:t>
            </a:r>
            <a:r>
              <a:rPr lang="en-US" altLang="en-US" b="1"/>
              <a:t>A</a:t>
            </a:r>
            <a:r>
              <a:rPr lang="en-US" altLang="en-US"/>
              <a:t> is therefore the sum of the products of the elements of the first row of </a:t>
            </a:r>
            <a:r>
              <a:rPr lang="en-US" altLang="en-US" b="1"/>
              <a:t>A</a:t>
            </a:r>
            <a:r>
              <a:rPr lang="en-US" altLang="en-US"/>
              <a:t> and their corresponding cofactors.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(It is possible to define |</a:t>
            </a:r>
            <a:r>
              <a:rPr lang="en-US" altLang="en-US" b="1"/>
              <a:t>A</a:t>
            </a:r>
            <a:r>
              <a:rPr lang="en-US" altLang="en-US"/>
              <a:t>| in terms of any other row or column but for simplicity, the first row only is used)</a:t>
            </a:r>
          </a:p>
        </p:txBody>
      </p:sp>
    </p:spTree>
    <p:extLst>
      <p:ext uri="{BB962C8B-B14F-4D97-AF65-F5344CB8AC3E}">
        <p14:creationId xmlns:p14="http://schemas.microsoft.com/office/powerpoint/2010/main" val="1255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3994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Therefore the 2 x 2 matrix :</a:t>
            </a: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2057400" y="1676400"/>
          <a:ext cx="25717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939600" imgH="482400" progId="Equation.3">
                  <p:embed/>
                </p:oleObj>
              </mc:Choice>
              <mc:Fallback>
                <p:oleObj name="Equation" r:id="rId3" imgW="939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25717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 cofactors :</a:t>
            </a:r>
          </a:p>
        </p:txBody>
      </p:sp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1897063" y="3429000"/>
          <a:ext cx="32940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429000"/>
                        <a:ext cx="32940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533400" y="4267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And:</a:t>
            </a:r>
          </a:p>
        </p:txBody>
      </p:sp>
      <p:graphicFrame>
        <p:nvGraphicFramePr>
          <p:cNvPr id="39940" name="Object 8"/>
          <p:cNvGraphicFramePr>
            <a:graphicFrameLocks noChangeAspect="1"/>
          </p:cNvGraphicFramePr>
          <p:nvPr/>
        </p:nvGraphicFramePr>
        <p:xfrm>
          <a:off x="1844675" y="4419600"/>
          <a:ext cx="35496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7" imgW="1523880" imgH="253800" progId="Equation.3">
                  <p:embed/>
                </p:oleObj>
              </mc:Choice>
              <mc:Fallback>
                <p:oleObj name="Equation" r:id="rId7" imgW="152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419600"/>
                        <a:ext cx="35496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457200" y="51816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And the determinant of </a:t>
            </a:r>
            <a:r>
              <a:rPr lang="en-US" altLang="en-US" b="1" dirty="0"/>
              <a:t>A</a:t>
            </a:r>
            <a:r>
              <a:rPr lang="en-US" altLang="en-US" dirty="0"/>
              <a:t> is: </a:t>
            </a:r>
          </a:p>
        </p:txBody>
      </p:sp>
      <p:graphicFrame>
        <p:nvGraphicFramePr>
          <p:cNvPr id="39941" name="Object 10"/>
          <p:cNvGraphicFramePr>
            <a:graphicFrameLocks noChangeAspect="1"/>
          </p:cNvGraphicFramePr>
          <p:nvPr/>
        </p:nvGraphicFramePr>
        <p:xfrm>
          <a:off x="1143000" y="5715000"/>
          <a:ext cx="5791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9" imgW="2082600" imgH="253800" progId="Equation.3">
                  <p:embed/>
                </p:oleObj>
              </mc:Choice>
              <mc:Fallback>
                <p:oleObj name="Equation" r:id="rId9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5791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1:</a:t>
            </a: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2209800" y="1524000"/>
          <a:ext cx="1762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3" imgW="723600" imgH="457200" progId="Equation.3">
                  <p:embed/>
                </p:oleObj>
              </mc:Choice>
              <mc:Fallback>
                <p:oleObj name="Equation" r:id="rId3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1762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5"/>
          <p:cNvGraphicFramePr>
            <a:graphicFrameLocks noChangeAspect="1"/>
          </p:cNvGraphicFramePr>
          <p:nvPr/>
        </p:nvGraphicFramePr>
        <p:xfrm>
          <a:off x="1524000" y="2667000"/>
          <a:ext cx="35750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5" imgW="1358640" imgH="253800" progId="Equation.3">
                  <p:embed/>
                </p:oleObj>
              </mc:Choice>
              <mc:Fallback>
                <p:oleObj name="Equation" r:id="rId5" imgW="1358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35750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696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b="1">
                <a:solidFill>
                  <a:schemeClr val="accent2"/>
                </a:solidFill>
              </a:rPr>
              <a:t>Column matrix or vector</a:t>
            </a:r>
            <a:r>
              <a:rPr lang="en-US" altLang="en-US" b="1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number of rows may be any integer but the number of columns is always 1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371600" y="3657600"/>
          <a:ext cx="5889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253800" imgH="711000" progId="Equation.3">
                  <p:embed/>
                </p:oleObj>
              </mc:Choice>
              <mc:Fallback>
                <p:oleObj name="Equation" r:id="rId3" imgW="253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58896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743200" y="3810000"/>
          <a:ext cx="10080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5" imgW="355320" imgH="457200" progId="Equation.3">
                  <p:embed/>
                </p:oleObj>
              </mc:Choice>
              <mc:Fallback>
                <p:oleObj name="Equation" r:id="rId5" imgW="355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0080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4821238" y="3586163"/>
          <a:ext cx="8540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7" imgW="368280" imgH="838080" progId="Equation.3">
                  <p:embed/>
                </p:oleObj>
              </mc:Choice>
              <mc:Fallback>
                <p:oleObj name="Equation" r:id="rId7" imgW="368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586163"/>
                        <a:ext cx="8540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2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a 3 x 3 matrix: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1524000" y="1219200"/>
          <a:ext cx="291306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2913063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28600" y="28956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cofactors of the first row are:</a:t>
            </a:r>
          </a:p>
        </p:txBody>
      </p:sp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1239838" y="3275013"/>
          <a:ext cx="5370512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5" imgW="2171520" imgH="1447560" progId="Equation.3">
                  <p:embed/>
                </p:oleObj>
              </mc:Choice>
              <mc:Fallback>
                <p:oleObj name="Equation" r:id="rId5" imgW="217152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275013"/>
                        <a:ext cx="5370512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4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678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determinant of a matrix A </a:t>
            </a:r>
            <a:r>
              <a:rPr lang="en-US" altLang="en-US" dirty="0" smtClean="0"/>
              <a:t>can be calculated by:</a:t>
            </a:r>
            <a:endParaRPr lang="en-US" altLang="en-US" dirty="0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609600" y="168086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substituting </a:t>
            </a:r>
            <a:r>
              <a:rPr lang="en-US" altLang="en-US" dirty="0"/>
              <a:t>for the </a:t>
            </a:r>
            <a:r>
              <a:rPr lang="en-US" altLang="en-US" dirty="0" smtClean="0"/>
              <a:t>cofactors as </a:t>
            </a:r>
            <a:r>
              <a:rPr lang="en-US" altLang="en-US" dirty="0"/>
              <a:t>in this </a:t>
            </a:r>
            <a:r>
              <a:rPr lang="en-US" altLang="en-US" dirty="0" smtClean="0"/>
              <a:t>case:</a:t>
            </a:r>
            <a:endParaRPr lang="en-US" altLang="en-US" dirty="0"/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0" y="3276600"/>
          <a:ext cx="90805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3949560" imgH="253800" progId="Equation.3">
                  <p:embed/>
                </p:oleObj>
              </mc:Choice>
              <mc:Fallback>
                <p:oleObj name="Equation" r:id="rId3" imgW="3949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90805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0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2: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2209800" y="1981200"/>
          <a:ext cx="1905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3" imgW="1015920" imgH="711000" progId="Equation.3">
                  <p:embed/>
                </p:oleObj>
              </mc:Choice>
              <mc:Fallback>
                <p:oleObj name="Equation" r:id="rId3" imgW="101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1905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685800" y="4953000"/>
          <a:ext cx="7696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5" imgW="2489040" imgH="253800" progId="Equation.3">
                  <p:embed/>
                </p:oleObj>
              </mc:Choice>
              <mc:Fallback>
                <p:oleObj name="Equation" r:id="rId5" imgW="248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7696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0" y="3657600"/>
          <a:ext cx="90805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7" imgW="3949560" imgH="253800" progId="Equation.3">
                  <p:embed/>
                </p:oleObj>
              </mc:Choice>
              <mc:Fallback>
                <p:oleObj name="Equation" r:id="rId7" imgW="3949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57600"/>
                        <a:ext cx="90805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ADJOINT MATRICES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458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cofactor matrix </a:t>
            </a:r>
            <a:r>
              <a:rPr lang="en-US" altLang="en-US" b="1"/>
              <a:t>C</a:t>
            </a:r>
            <a:r>
              <a:rPr lang="en-US" altLang="en-US"/>
              <a:t> of a matrix </a:t>
            </a:r>
            <a:r>
              <a:rPr lang="en-US" altLang="en-US" b="1"/>
              <a:t>A</a:t>
            </a:r>
            <a:r>
              <a:rPr lang="en-US" altLang="en-US"/>
              <a:t> is the square matrix of the same order as </a:t>
            </a:r>
            <a:r>
              <a:rPr lang="en-US" altLang="en-US" b="1"/>
              <a:t>A</a:t>
            </a:r>
            <a:r>
              <a:rPr lang="en-US" altLang="en-US"/>
              <a:t> in which each element a</a:t>
            </a:r>
            <a:r>
              <a:rPr lang="en-US" altLang="en-US" i="1" baseline="-25000"/>
              <a:t>ij</a:t>
            </a:r>
            <a:r>
              <a:rPr lang="en-US" altLang="en-US"/>
              <a:t> is replaced by its cofactor c</a:t>
            </a:r>
            <a:r>
              <a:rPr lang="en-US" altLang="en-US" i="1" baseline="-25000"/>
              <a:t>ij</a:t>
            </a:r>
            <a:r>
              <a:rPr lang="en-US" altLang="en-US"/>
              <a:t> . 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33400" y="2819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Example:</a:t>
            </a:r>
          </a:p>
        </p:txBody>
      </p:sp>
      <p:graphicFrame>
        <p:nvGraphicFramePr>
          <p:cNvPr id="45058" name="Object 6"/>
          <p:cNvGraphicFramePr>
            <a:graphicFrameLocks noChangeAspect="1"/>
          </p:cNvGraphicFramePr>
          <p:nvPr/>
        </p:nvGraphicFramePr>
        <p:xfrm>
          <a:off x="2209800" y="3124200"/>
          <a:ext cx="21304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21304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7"/>
          <p:cNvGraphicFramePr>
            <a:graphicFrameLocks noChangeAspect="1"/>
          </p:cNvGraphicFramePr>
          <p:nvPr/>
        </p:nvGraphicFramePr>
        <p:xfrm>
          <a:off x="3429000" y="4648200"/>
          <a:ext cx="21478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5" imgW="838080" imgH="457200" progId="Equation.3">
                  <p:embed/>
                </p:oleObj>
              </mc:Choice>
              <mc:Fallback>
                <p:oleObj name="Equation" r:id="rId5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214788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9906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81000" y="4953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cofactor C of A is</a:t>
            </a:r>
          </a:p>
        </p:txBody>
      </p:sp>
    </p:spTree>
    <p:extLst>
      <p:ext uri="{BB962C8B-B14F-4D97-AF65-F5344CB8AC3E}">
        <p14:creationId xmlns:p14="http://schemas.microsoft.com/office/powerpoint/2010/main" val="22235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adjoint matrix of </a:t>
            </a:r>
            <a:r>
              <a:rPr lang="en-US" altLang="en-US" b="1"/>
              <a:t>A</a:t>
            </a:r>
            <a:r>
              <a:rPr lang="en-US" altLang="en-US"/>
              <a:t>, denoted by adj </a:t>
            </a:r>
            <a:r>
              <a:rPr lang="en-US" altLang="en-US" b="1"/>
              <a:t>A</a:t>
            </a:r>
            <a:r>
              <a:rPr lang="en-US" altLang="en-US"/>
              <a:t>, is the transpose of its cofactor matrix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438400" y="1752600"/>
          <a:ext cx="2006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006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57200" y="2514600"/>
            <a:ext cx="510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It can be shown that: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(adj </a:t>
            </a:r>
            <a:r>
              <a:rPr lang="en-US" altLang="en-US" b="1"/>
              <a:t>A</a:t>
            </a:r>
            <a:r>
              <a:rPr lang="en-US" altLang="en-US"/>
              <a:t>) = (adj</a:t>
            </a:r>
            <a:r>
              <a:rPr lang="en-US" altLang="en-US" b="1"/>
              <a:t>A</a:t>
            </a:r>
            <a:r>
              <a:rPr lang="en-US" altLang="en-US"/>
              <a:t>) </a:t>
            </a:r>
            <a:r>
              <a:rPr lang="en-US" altLang="en-US" b="1"/>
              <a:t>A</a:t>
            </a:r>
            <a:r>
              <a:rPr lang="en-US" altLang="en-US"/>
              <a:t> = |</a:t>
            </a:r>
            <a:r>
              <a:rPr lang="en-US" altLang="en-US" b="1"/>
              <a:t>A</a:t>
            </a:r>
            <a:r>
              <a:rPr lang="en-US" altLang="en-US"/>
              <a:t>| </a:t>
            </a:r>
            <a:r>
              <a:rPr lang="en-US" altLang="en-US" b="1"/>
              <a:t>I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Example:</a:t>
            </a:r>
          </a:p>
        </p:txBody>
      </p:sp>
      <p:graphicFrame>
        <p:nvGraphicFramePr>
          <p:cNvPr id="46083" name="Object 7"/>
          <p:cNvGraphicFramePr>
            <a:graphicFrameLocks noChangeAspect="1"/>
          </p:cNvGraphicFramePr>
          <p:nvPr/>
        </p:nvGraphicFramePr>
        <p:xfrm>
          <a:off x="2133600" y="3886200"/>
          <a:ext cx="3810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5" imgW="1536480" imgH="1218960" progId="Equation.3">
                  <p:embed/>
                </p:oleObj>
              </mc:Choice>
              <mc:Fallback>
                <p:oleObj name="Equation" r:id="rId5" imgW="153648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3810000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990600" y="1524000"/>
          <a:ext cx="6172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2819160" imgH="457200" progId="Equation.3">
                  <p:embed/>
                </p:oleObj>
              </mc:Choice>
              <mc:Fallback>
                <p:oleObj name="Equation" r:id="rId3" imgW="2819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172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990600" y="2971800"/>
          <a:ext cx="6324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2819160" imgH="457200" progId="Equation.3">
                  <p:embed/>
                </p:oleObj>
              </mc:Choice>
              <mc:Fallback>
                <p:oleObj name="Equation" r:id="rId5" imgW="2819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63246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0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USING THE ADJOINT MATRIX IN MATRIX INVERSION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905000" y="4648200"/>
          <a:ext cx="1504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723600" imgH="444240" progId="Equation.3">
                  <p:embed/>
                </p:oleObj>
              </mc:Choice>
              <mc:Fallback>
                <p:oleObj name="Equation" r:id="rId3" imgW="723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504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Since 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447800" y="2133600"/>
            <a:ext cx="232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AA</a:t>
            </a:r>
            <a:r>
              <a:rPr lang="en-US" altLang="en-US" baseline="30000"/>
              <a:t>-1</a:t>
            </a:r>
            <a:r>
              <a:rPr lang="en-US" altLang="en-US"/>
              <a:t>  = </a:t>
            </a:r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I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85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447800" y="3200400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(adj </a:t>
            </a:r>
            <a:r>
              <a:rPr lang="en-US" altLang="en-US" b="1"/>
              <a:t>A</a:t>
            </a:r>
            <a:r>
              <a:rPr lang="en-US" altLang="en-US"/>
              <a:t>) = (adj</a:t>
            </a:r>
            <a:r>
              <a:rPr lang="en-US" altLang="en-US" b="1"/>
              <a:t>A</a:t>
            </a:r>
            <a:r>
              <a:rPr lang="en-US" altLang="en-US"/>
              <a:t>) </a:t>
            </a:r>
            <a:r>
              <a:rPr lang="en-US" altLang="en-US" b="1"/>
              <a:t>A</a:t>
            </a:r>
            <a:r>
              <a:rPr lang="en-US" altLang="en-US"/>
              <a:t> = |</a:t>
            </a:r>
            <a:r>
              <a:rPr lang="en-US" altLang="en-US" b="1"/>
              <a:t>A</a:t>
            </a:r>
            <a:r>
              <a:rPr lang="en-US" altLang="en-US"/>
              <a:t>| </a:t>
            </a:r>
            <a:r>
              <a:rPr lang="en-US" altLang="en-US" b="1"/>
              <a:t>I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858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1062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1447800" y="2819400"/>
          <a:ext cx="457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457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12192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2286000" y="1828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/>
              <a:t> = 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 check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1828800" y="4038600"/>
            <a:ext cx="434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/>
              <a:t>AA</a:t>
            </a:r>
            <a:r>
              <a:rPr lang="en-US" altLang="en-US" baseline="30000" dirty="0"/>
              <a:t>-1</a:t>
            </a:r>
            <a:r>
              <a:rPr lang="en-US" altLang="en-US" dirty="0"/>
              <a:t>  = </a:t>
            </a:r>
            <a:r>
              <a:rPr lang="en-US" altLang="en-US" b="1" dirty="0"/>
              <a:t>A</a:t>
            </a:r>
            <a:r>
              <a:rPr lang="en-US" altLang="en-US" baseline="30000" dirty="0"/>
              <a:t>-1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I</a:t>
            </a:r>
          </a:p>
          <a:p>
            <a:endParaRPr lang="en-US" altLang="en-US" dirty="0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0" y="384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ar-JO" altLang="en-US"/>
          </a:p>
        </p:txBody>
      </p:sp>
      <p:graphicFrame>
        <p:nvGraphicFramePr>
          <p:cNvPr id="49155" name="Object 10"/>
          <p:cNvGraphicFramePr>
            <a:graphicFrameLocks noChangeAspect="1"/>
          </p:cNvGraphicFramePr>
          <p:nvPr/>
        </p:nvGraphicFramePr>
        <p:xfrm>
          <a:off x="1143000" y="4572000"/>
          <a:ext cx="58293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6" imgW="2590560" imgH="939600" progId="Equation.3">
                  <p:embed/>
                </p:oleObj>
              </mc:Choice>
              <mc:Fallback>
                <p:oleObj name="Equation" r:id="rId6" imgW="2590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58293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7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  <p:bldP spid="491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2</a:t>
            </a: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2057400" y="1600200"/>
          <a:ext cx="2209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3" imgW="1104840" imgH="711000" progId="Equation.3">
                  <p:embed/>
                </p:oleObj>
              </mc:Choice>
              <mc:Fallback>
                <p:oleObj name="Equation" r:id="rId3" imgW="1104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2209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|</a:t>
            </a:r>
            <a:r>
              <a:rPr lang="en-US" altLang="en-US" b="1"/>
              <a:t>A</a:t>
            </a:r>
            <a:r>
              <a:rPr lang="en-US" altLang="en-US"/>
              <a:t>| = (3)(-1-0)-(-1)(-2-0)+(1)(4-1) = -2</a:t>
            </a:r>
          </a:p>
        </p:txBody>
      </p:sp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685800" y="4876800"/>
          <a:ext cx="16002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5" imgW="736560" imgH="685800" progId="Equation.3">
                  <p:embed/>
                </p:oleObj>
              </mc:Choice>
              <mc:Fallback>
                <p:oleObj name="Equation" r:id="rId5" imgW="7365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16002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304800" y="30480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determinant of </a:t>
            </a:r>
            <a:r>
              <a:rPr lang="en-US" altLang="en-US" b="1"/>
              <a:t>A</a:t>
            </a:r>
            <a:r>
              <a:rPr lang="en-US" altLang="en-US"/>
              <a:t> is</a:t>
            </a:r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457200" y="42672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elements of the cofactor matrix are</a:t>
            </a:r>
          </a:p>
        </p:txBody>
      </p:sp>
      <p:graphicFrame>
        <p:nvGraphicFramePr>
          <p:cNvPr id="50180" name="Object 9"/>
          <p:cNvGraphicFramePr>
            <a:graphicFrameLocks noChangeAspect="1"/>
          </p:cNvGraphicFramePr>
          <p:nvPr/>
        </p:nvGraphicFramePr>
        <p:xfrm>
          <a:off x="2868613" y="4876800"/>
          <a:ext cx="16557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7" imgW="761760" imgH="685800" progId="Equation.3">
                  <p:embed/>
                </p:oleObj>
              </mc:Choice>
              <mc:Fallback>
                <p:oleObj name="Equation" r:id="rId7" imgW="7617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76800"/>
                        <a:ext cx="165576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"/>
          <p:cNvGraphicFramePr>
            <a:graphicFrameLocks noChangeAspect="1"/>
          </p:cNvGraphicFramePr>
          <p:nvPr/>
        </p:nvGraphicFramePr>
        <p:xfrm>
          <a:off x="5097463" y="4876800"/>
          <a:ext cx="14620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9" imgW="672840" imgH="685800" progId="Equation.3">
                  <p:embed/>
                </p:oleObj>
              </mc:Choice>
              <mc:Fallback>
                <p:oleObj name="Equation" r:id="rId9" imgW="672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876800"/>
                        <a:ext cx="1462087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1828800" y="1752600"/>
          <a:ext cx="2514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25146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cofactor matrix is therefore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so</a:t>
            </a:r>
          </a:p>
        </p:txBody>
      </p:sp>
      <p:graphicFrame>
        <p:nvGraphicFramePr>
          <p:cNvPr id="51203" name="Object 6"/>
          <p:cNvGraphicFramePr>
            <a:graphicFrameLocks noChangeAspect="1"/>
          </p:cNvGraphicFramePr>
          <p:nvPr/>
        </p:nvGraphicFramePr>
        <p:xfrm>
          <a:off x="1143000" y="3505200"/>
          <a:ext cx="3479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5" imgW="1739880" imgH="711000" progId="Equation.3">
                  <p:embed/>
                </p:oleObj>
              </mc:Choice>
              <mc:Fallback>
                <p:oleObj name="Equation" r:id="rId5" imgW="1739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3479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609600" y="5029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838200" y="5181600"/>
          <a:ext cx="6934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7" imgW="3466800" imgH="711000" progId="Equation.3">
                  <p:embed/>
                </p:oleObj>
              </mc:Choice>
              <mc:Fallback>
                <p:oleObj name="Equation" r:id="rId7" imgW="346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6934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5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762000" y="1092200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685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2.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Row matrix or vector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Any number of columns but only one row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219200" y="3429000"/>
          <a:ext cx="1733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571320" imgH="215640" progId="Equation.3">
                  <p:embed/>
                </p:oleObj>
              </mc:Choice>
              <mc:Fallback>
                <p:oleObj name="Equation" r:id="rId3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733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810000" y="3429000"/>
          <a:ext cx="23241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838080" imgH="215640" progId="Equation.3">
                  <p:embed/>
                </p:oleObj>
              </mc:Choice>
              <mc:Fallback>
                <p:oleObj name="Equation" r:id="rId5" imgW="838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23241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1371600" y="4572000"/>
          <a:ext cx="38385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38385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6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Operations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result can be checked using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905000" y="1981200"/>
            <a:ext cx="434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AA</a:t>
            </a:r>
            <a:r>
              <a:rPr lang="en-US" altLang="en-US" baseline="30000"/>
              <a:t>-1</a:t>
            </a:r>
            <a:r>
              <a:rPr lang="en-US" altLang="en-US"/>
              <a:t>  = </a:t>
            </a:r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 = </a:t>
            </a:r>
            <a:r>
              <a:rPr lang="en-US" altLang="en-US" b="1"/>
              <a:t>I</a:t>
            </a:r>
          </a:p>
          <a:p>
            <a:endParaRPr lang="en-US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2895600"/>
            <a:ext cx="8382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determinant of a matrix must not be zero for the inverse to exist as there will not be a solution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Nonsingular matrices have non-zero determinants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Singular matrices have zero determinants</a:t>
            </a:r>
          </a:p>
        </p:txBody>
      </p:sp>
    </p:spTree>
    <p:extLst>
      <p:ext uri="{BB962C8B-B14F-4D97-AF65-F5344CB8AC3E}">
        <p14:creationId xmlns:p14="http://schemas.microsoft.com/office/powerpoint/2010/main" val="10693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Matrix Inversion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2 x 2 case</a:t>
            </a:r>
          </a:p>
        </p:txBody>
      </p:sp>
    </p:spTree>
    <p:extLst>
      <p:ext uri="{BB962C8B-B14F-4D97-AF65-F5344CB8AC3E}">
        <p14:creationId xmlns:p14="http://schemas.microsoft.com/office/powerpoint/2010/main" val="14389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Simple 2 x 2 case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</a:t>
            </a:r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446088" y="1524000"/>
          <a:ext cx="546417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3" imgW="2336760" imgH="939600" progId="Equation.3">
                  <p:embed/>
                </p:oleObj>
              </mc:Choice>
              <mc:Fallback>
                <p:oleObj name="Equation" r:id="rId3" imgW="2336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524000"/>
                        <a:ext cx="5464175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Check inverse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1447800" y="4267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</a:t>
            </a:r>
            <a:r>
              <a:rPr lang="en-US" altLang="en-US" baseline="30000"/>
              <a:t>-1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=</a:t>
            </a:r>
            <a:r>
              <a:rPr lang="en-US" altLang="en-US" b="1"/>
              <a:t>I</a:t>
            </a:r>
          </a:p>
        </p:txBody>
      </p:sp>
      <p:graphicFrame>
        <p:nvGraphicFramePr>
          <p:cNvPr id="52227" name="Object 7"/>
          <p:cNvGraphicFramePr>
            <a:graphicFrameLocks noChangeAspect="1"/>
          </p:cNvGraphicFramePr>
          <p:nvPr/>
        </p:nvGraphicFramePr>
        <p:xfrm>
          <a:off x="1524000" y="5105400"/>
          <a:ext cx="5138738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5" imgW="2197080" imgH="685800" progId="Equation.3">
                  <p:embed/>
                </p:oleObj>
              </mc:Choice>
              <mc:Fallback>
                <p:oleObj name="Equation" r:id="rId5" imgW="2197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5138738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0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609600" y="12954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3. Rectangular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Contains more than one element and number of rows is not equal to the number of columns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531938" y="3646488"/>
          <a:ext cx="1141412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583920" imgH="914400" progId="Equation.3">
                  <p:embed/>
                </p:oleObj>
              </mc:Choice>
              <mc:Fallback>
                <p:oleObj name="Equation" r:id="rId3" imgW="583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646488"/>
                        <a:ext cx="1141412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197350" y="3321050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321050"/>
                        <a:ext cx="749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3581400" y="3886200"/>
          <a:ext cx="3048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117440" imgH="457200" progId="Equation.3">
                  <p:embed/>
                </p:oleObj>
              </mc:Choice>
              <mc:Fallback>
                <p:oleObj name="Equation" r:id="rId7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86200"/>
                        <a:ext cx="3048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3581400" y="5791200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393480" imgH="152280" progId="Equation.3">
                  <p:embed/>
                </p:oleObj>
              </mc:Choice>
              <mc:Fallback>
                <p:oleObj name="Equation" r:id="rId9" imgW="3934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91200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1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838200" y="1143000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746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4. Square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number of rows is equal to the number of columns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(a square matrix   </a:t>
            </a:r>
            <a:r>
              <a:rPr lang="en-US" altLang="en-US" b="1"/>
              <a:t>A</a:t>
            </a:r>
            <a:r>
              <a:rPr lang="en-US" altLang="en-US"/>
              <a:t>   has an order of m)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524000" y="3352800"/>
          <a:ext cx="160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457200" imgH="457200" progId="Equation.3">
                  <p:embed/>
                </p:oleObj>
              </mc:Choice>
              <mc:Fallback>
                <p:oleObj name="Equation" r:id="rId3" imgW="45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1600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657600" y="3276600"/>
          <a:ext cx="1911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19113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86000" y="2971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m x m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04800" y="5334000"/>
            <a:ext cx="8610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principal or main diagonal of a square matrix is composed of all elements a</a:t>
            </a:r>
            <a:r>
              <a:rPr lang="en-US" altLang="en-US" i="1" baseline="-25000"/>
              <a:t>ij</a:t>
            </a:r>
            <a:r>
              <a:rPr lang="en-US" altLang="en-US"/>
              <a:t> for which </a:t>
            </a:r>
            <a:r>
              <a:rPr lang="en-US" altLang="en-US" i="1"/>
              <a:t>i</a:t>
            </a:r>
            <a:r>
              <a:rPr lang="en-US" altLang="en-US"/>
              <a:t>=</a:t>
            </a:r>
            <a:r>
              <a:rPr lang="en-US" altLang="en-US" i="1"/>
              <a:t>j</a:t>
            </a:r>
          </a:p>
          <a:p>
            <a:pPr eaLnBrk="1" hangingPunct="1">
              <a:spcBef>
                <a:spcPct val="50000"/>
              </a:spcBef>
            </a:pP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730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Matrices - Introduction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33400" y="11430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solidFill>
                  <a:srgbClr val="FF3300"/>
                </a:solidFill>
              </a:rPr>
              <a:t>TYPES OF MATRICES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07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5. Diagonal matrix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square matrix where all the elements are zero except those on the main diagonal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1143000" y="3581400"/>
          <a:ext cx="19827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685800" imgH="711000" progId="Equation.3">
                  <p:embed/>
                </p:oleObj>
              </mc:Choice>
              <mc:Fallback>
                <p:oleObj name="Equation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19827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4267200" y="3200400"/>
          <a:ext cx="24050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901440" imgH="914400" progId="Equation.3">
                  <p:embed/>
                </p:oleObj>
              </mc:Choice>
              <mc:Fallback>
                <p:oleObj name="Equation" r:id="rId5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24050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" y="56388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i.e. a</a:t>
            </a:r>
            <a:r>
              <a:rPr lang="en-US" altLang="en-US" i="1" baseline="-25000"/>
              <a:t>ij</a:t>
            </a:r>
            <a:r>
              <a:rPr lang="en-US" altLang="en-US"/>
              <a:t> =0 for all </a:t>
            </a:r>
            <a:r>
              <a:rPr lang="en-US" altLang="en-US" i="1"/>
              <a:t>i</a:t>
            </a:r>
            <a:r>
              <a:rPr lang="en-US" altLang="en-US"/>
              <a:t> = </a:t>
            </a:r>
            <a:r>
              <a:rPr lang="en-US" altLang="en-US" i="1"/>
              <a:t>j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  <a:r>
              <a:rPr lang="en-US" altLang="en-US" i="1" baseline="-25000"/>
              <a:t>ij</a:t>
            </a:r>
            <a:r>
              <a:rPr lang="en-US" altLang="en-US"/>
              <a:t> = 0 for some or all </a:t>
            </a:r>
            <a:r>
              <a:rPr lang="en-US" altLang="en-US" i="1"/>
              <a:t>i </a:t>
            </a:r>
            <a:r>
              <a:rPr lang="en-US" altLang="en-US"/>
              <a:t>= </a:t>
            </a:r>
            <a:r>
              <a:rPr lang="en-US" altLang="en-US" i="1"/>
              <a:t>j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762000" y="6248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2590800" y="571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1996</Words>
  <Application>Microsoft Office PowerPoint</Application>
  <PresentationFormat>On-screen Show (4:3)</PresentationFormat>
  <Paragraphs>304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Equation</vt:lpstr>
      <vt:lpstr>Matrices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- Introduction</vt:lpstr>
      <vt:lpstr>Matrices – Introduction</vt:lpstr>
      <vt:lpstr>Matrices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Matrices - Operations</vt:lpstr>
      <vt:lpstr>Matrix Inversion</vt:lpstr>
      <vt:lpstr>Simple 2 x 2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Dell</dc:creator>
  <cp:lastModifiedBy>Noor Aldeen Alawad</cp:lastModifiedBy>
  <cp:revision>8</cp:revision>
  <dcterms:created xsi:type="dcterms:W3CDTF">2006-08-16T00:00:00Z</dcterms:created>
  <dcterms:modified xsi:type="dcterms:W3CDTF">2020-12-20T21:31:11Z</dcterms:modified>
</cp:coreProperties>
</file>