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22"/>
  </p:notesMasterIdLst>
  <p:sldIdLst>
    <p:sldId id="274" r:id="rId2"/>
    <p:sldId id="275" r:id="rId3"/>
    <p:sldId id="258" r:id="rId4"/>
    <p:sldId id="295" r:id="rId5"/>
    <p:sldId id="294" r:id="rId6"/>
    <p:sldId id="286" r:id="rId7"/>
    <p:sldId id="293" r:id="rId8"/>
    <p:sldId id="277" r:id="rId9"/>
    <p:sldId id="292" r:id="rId10"/>
    <p:sldId id="278" r:id="rId11"/>
    <p:sldId id="291" r:id="rId12"/>
    <p:sldId id="279" r:id="rId13"/>
    <p:sldId id="290" r:id="rId14"/>
    <p:sldId id="280" r:id="rId15"/>
    <p:sldId id="289" r:id="rId16"/>
    <p:sldId id="281" r:id="rId17"/>
    <p:sldId id="282" r:id="rId18"/>
    <p:sldId id="287" r:id="rId19"/>
    <p:sldId id="283" r:id="rId20"/>
    <p:sldId id="284"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eL" initials="B" lastIdx="3" clrIdx="0">
    <p:extLst>
      <p:ext uri="{19B8F6BF-5375-455C-9EA6-DF929625EA0E}">
        <p15:presenceInfo xmlns:p15="http://schemas.microsoft.com/office/powerpoint/2012/main" userId="BiL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0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1203B-9386-4CB8-8DBB-5317F44EEC90}" type="datetimeFigureOut">
              <a:rPr lang="fr-FR" smtClean="0"/>
              <a:t>30/11/2016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EF082-0A19-4F51-A8A8-A5F56E8969AF}" type="slidenum">
              <a:rPr lang="fr-FR" smtClean="0"/>
              <a:t>‹N°›</a:t>
            </a:fld>
            <a:endParaRPr lang="fr-FR"/>
          </a:p>
        </p:txBody>
      </p:sp>
    </p:spTree>
    <p:extLst>
      <p:ext uri="{BB962C8B-B14F-4D97-AF65-F5344CB8AC3E}">
        <p14:creationId xmlns:p14="http://schemas.microsoft.com/office/powerpoint/2010/main" val="333340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96CD048-1CBE-4501-8EE8-C41779065A8D}" type="slidenum">
              <a:rPr lang="fr-FR" smtClean="0"/>
              <a:t>1</a:t>
            </a:fld>
            <a:endParaRPr lang="fr-FR"/>
          </a:p>
        </p:txBody>
      </p:sp>
    </p:spTree>
    <p:extLst>
      <p:ext uri="{BB962C8B-B14F-4D97-AF65-F5344CB8AC3E}">
        <p14:creationId xmlns:p14="http://schemas.microsoft.com/office/powerpoint/2010/main" val="278332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1919831-5298-44BA-A314-A98ABF5DDDE7}" type="datetime1">
              <a:rPr lang="fr-FR" smtClean="0"/>
              <a:t>30/11/2016</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39553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F60201A-DB8D-4157-AC9A-60186522F526}" type="datetime1">
              <a:rPr lang="fr-FR" smtClean="0"/>
              <a:t>30/11/2016</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26832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5C9472B1-6FE2-4B52-BABE-D945C30B1342}" type="datetime1">
              <a:rPr lang="fr-FR" smtClean="0"/>
              <a:t>30/11/2016</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FD97D9-5448-4C0C-BA09-F211D3B7E90A}"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4956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12001F24-7DBB-4F8C-B41D-00DCABA8792D}" type="datetime1">
              <a:rPr lang="fr-FR" smtClean="0"/>
              <a:t>30/11/2016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416132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9A02FAB1-F018-4D0D-951D-E3897845D6DF}" type="datetime1">
              <a:rPr lang="fr-FR" smtClean="0"/>
              <a:t>30/11/2016</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FD97D9-5448-4C0C-BA09-F211D3B7E90A}"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528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9072AB27-E917-47A4-9C96-29F8863761FE}" type="datetime1">
              <a:rPr lang="fr-FR" smtClean="0"/>
              <a:t>30/11/2016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42654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14EBAA-769E-4CFF-9370-3EB1F2E45F5D}" type="datetime1">
              <a:rPr lang="fr-FR" smtClean="0"/>
              <a:t>30/11/2016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108355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C1656EF-F0BE-4DA0-A930-B746C6099077}" type="datetime1">
              <a:rPr lang="fr-FR" smtClean="0"/>
              <a:t>30/11/2016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180262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3EFBDEE-5061-4149-ADB1-B8C5597B1C0E}" type="datetime1">
              <a:rPr lang="fr-FR" smtClean="0"/>
              <a:t>30/11/2016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93268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164C0C10-11F7-4C06-8C5B-DB7FAC764361}" type="datetime1">
              <a:rPr lang="fr-FR" smtClean="0"/>
              <a:t>30/11/2016</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36268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F56F16C-0A96-4E6D-81FA-0A7E27B30508}" type="datetime1">
              <a:rPr lang="fr-FR" smtClean="0"/>
              <a:t>30/11/2016</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25369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0473F70-BA47-4245-AF45-3A8EC58F84D3}" type="datetime1">
              <a:rPr lang="fr-FR" smtClean="0"/>
              <a:t>30/11/2016</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15985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9C79E07-47B0-4967-B02E-9813D23BB2D0}" type="datetime1">
              <a:rPr lang="fr-FR" smtClean="0"/>
              <a:t>30/11/2016</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78673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8F02-10C7-453B-9DB1-C4CDE0B15272}" type="datetime1">
              <a:rPr lang="fr-FR" smtClean="0"/>
              <a:t>30/11/2016</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49919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17007F22-92E3-4587-868F-742AF07D7001}" type="datetime1">
              <a:rPr lang="fr-FR" smtClean="0"/>
              <a:t>30/11/2016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36902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96C8F374-FD05-4056-A6F5-6A7229E0F3F9}" type="datetime1">
              <a:rPr lang="fr-FR" smtClean="0"/>
              <a:t>30/11/2016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391488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33058D-B592-48EB-AD97-A79520738D47}" type="datetime1">
              <a:rPr lang="fr-FR" smtClean="0"/>
              <a:t>30/11/2016</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FD97D9-5448-4C0C-BA09-F211D3B7E90A}" type="slidenum">
              <a:rPr lang="fr-FR" smtClean="0"/>
              <a:t>‹N°›</a:t>
            </a:fld>
            <a:endParaRPr lang="fr-FR"/>
          </a:p>
        </p:txBody>
      </p:sp>
    </p:spTree>
    <p:extLst>
      <p:ext uri="{BB962C8B-B14F-4D97-AF65-F5344CB8AC3E}">
        <p14:creationId xmlns:p14="http://schemas.microsoft.com/office/powerpoint/2010/main" val="61714463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26152" y="2954247"/>
            <a:ext cx="8915399" cy="1757855"/>
          </a:xfrm>
        </p:spPr>
        <p:txBody>
          <a:bodyPr>
            <a:normAutofit fontScale="90000"/>
          </a:bodyPr>
          <a:lstStyle/>
          <a:p>
            <a:br>
              <a:rPr lang="fr-FR" b="1" u="sng" dirty="0"/>
            </a:br>
            <a:r>
              <a:rPr lang="fr-FR" sz="6000" b="1" u="sng" dirty="0"/>
              <a:t>OOD</a:t>
            </a:r>
            <a:br>
              <a:rPr lang="fr-FR" b="1" u="sng" dirty="0"/>
            </a:br>
            <a:br>
              <a:rPr lang="fr-FR" b="1" u="sng" dirty="0"/>
            </a:br>
            <a:endParaRPr lang="fr-FR" b="1" u="sng" dirty="0"/>
          </a:p>
        </p:txBody>
      </p:sp>
      <p:sp>
        <p:nvSpPr>
          <p:cNvPr id="4" name="ZoneTexte 3"/>
          <p:cNvSpPr txBox="1"/>
          <p:nvPr/>
        </p:nvSpPr>
        <p:spPr>
          <a:xfrm>
            <a:off x="9384952" y="3931931"/>
            <a:ext cx="3088452" cy="677108"/>
          </a:xfrm>
          <a:prstGeom prst="rect">
            <a:avLst/>
          </a:prstGeom>
          <a:noFill/>
        </p:spPr>
        <p:txBody>
          <a:bodyPr wrap="square" rtlCol="0">
            <a:spAutoFit/>
          </a:bodyPr>
          <a:lstStyle/>
          <a:p>
            <a:r>
              <a:rPr lang="fr-FR" sz="2000" b="1" dirty="0">
                <a:solidFill>
                  <a:schemeClr val="accent3">
                    <a:lumMod val="50000"/>
                  </a:schemeClr>
                </a:solidFill>
              </a:rPr>
              <a:t>Conduite de projets</a:t>
            </a:r>
          </a:p>
          <a:p>
            <a:r>
              <a:rPr lang="fr-FR" b="1" dirty="0">
                <a:solidFill>
                  <a:schemeClr val="accent3">
                    <a:lumMod val="50000"/>
                  </a:schemeClr>
                </a:solidFill>
              </a:rPr>
              <a:t>        2016-2017</a:t>
            </a:r>
          </a:p>
        </p:txBody>
      </p:sp>
      <p:sp>
        <p:nvSpPr>
          <p:cNvPr id="7" name="ZoneTexte 6"/>
          <p:cNvSpPr txBox="1"/>
          <p:nvPr/>
        </p:nvSpPr>
        <p:spPr>
          <a:xfrm>
            <a:off x="2112579" y="3979248"/>
            <a:ext cx="1686910" cy="400110"/>
          </a:xfrm>
          <a:prstGeom prst="rect">
            <a:avLst/>
          </a:prstGeom>
          <a:noFill/>
        </p:spPr>
        <p:txBody>
          <a:bodyPr wrap="square" rtlCol="0">
            <a:spAutoFit/>
          </a:bodyPr>
          <a:lstStyle/>
          <a:p>
            <a:r>
              <a:rPr lang="fr-FR" sz="2000" b="1" u="sng" dirty="0">
                <a:solidFill>
                  <a:schemeClr val="accent3">
                    <a:lumMod val="50000"/>
                  </a:schemeClr>
                </a:solidFill>
              </a:rPr>
              <a:t>Réalisé par :</a:t>
            </a:r>
          </a:p>
        </p:txBody>
      </p:sp>
      <p:sp>
        <p:nvSpPr>
          <p:cNvPr id="8" name="ZoneTexte 7"/>
          <p:cNvSpPr txBox="1"/>
          <p:nvPr/>
        </p:nvSpPr>
        <p:spPr>
          <a:xfrm>
            <a:off x="5718672" y="4548720"/>
            <a:ext cx="2510928" cy="400110"/>
          </a:xfrm>
          <a:prstGeom prst="rect">
            <a:avLst/>
          </a:prstGeom>
          <a:noFill/>
        </p:spPr>
        <p:txBody>
          <a:bodyPr wrap="square" rtlCol="0">
            <a:spAutoFit/>
          </a:bodyPr>
          <a:lstStyle/>
          <a:p>
            <a:pPr>
              <a:defRPr/>
            </a:pPr>
            <a:r>
              <a:rPr lang="fr-FR" sz="2000" b="1" dirty="0" err="1">
                <a:solidFill>
                  <a:srgbClr val="C00000"/>
                </a:solidFill>
              </a:rPr>
              <a:t>Abderrahim</a:t>
            </a:r>
            <a:r>
              <a:rPr lang="fr-FR" sz="2000" b="1" dirty="0">
                <a:solidFill>
                  <a:srgbClr val="FF0000"/>
                </a:solidFill>
              </a:rPr>
              <a:t> </a:t>
            </a:r>
            <a:r>
              <a:rPr lang="fr-FR" sz="2000" b="1" dirty="0" err="1">
                <a:solidFill>
                  <a:srgbClr val="C00000"/>
                </a:solidFill>
              </a:rPr>
              <a:t>ktata</a:t>
            </a:r>
            <a:endParaRPr lang="fr-FR" sz="2000" b="1" dirty="0">
              <a:solidFill>
                <a:srgbClr val="C00000"/>
              </a:solidFill>
            </a:endParaRPr>
          </a:p>
        </p:txBody>
      </p:sp>
      <p:sp>
        <p:nvSpPr>
          <p:cNvPr id="9" name="ZoneTexte 8"/>
          <p:cNvSpPr txBox="1"/>
          <p:nvPr/>
        </p:nvSpPr>
        <p:spPr>
          <a:xfrm>
            <a:off x="2991784" y="5070792"/>
            <a:ext cx="4744874" cy="400110"/>
          </a:xfrm>
          <a:prstGeom prst="rect">
            <a:avLst/>
          </a:prstGeom>
          <a:noFill/>
        </p:spPr>
        <p:txBody>
          <a:bodyPr wrap="square" rtlCol="0">
            <a:spAutoFit/>
          </a:bodyPr>
          <a:lstStyle/>
          <a:p>
            <a:r>
              <a:rPr lang="fr-FR" sz="2000" b="1" dirty="0" err="1">
                <a:solidFill>
                  <a:srgbClr val="C00000"/>
                </a:solidFill>
              </a:rPr>
              <a:t>Mouhamed</a:t>
            </a:r>
            <a:r>
              <a:rPr lang="fr-FR" sz="2000" b="1" dirty="0">
                <a:solidFill>
                  <a:srgbClr val="C00000"/>
                </a:solidFill>
              </a:rPr>
              <a:t> </a:t>
            </a:r>
            <a:r>
              <a:rPr lang="fr-FR" sz="2000" b="1" dirty="0" err="1">
                <a:solidFill>
                  <a:srgbClr val="C00000"/>
                </a:solidFill>
              </a:rPr>
              <a:t>amin</a:t>
            </a:r>
            <a:r>
              <a:rPr lang="fr-FR" sz="2000" b="1" dirty="0">
                <a:solidFill>
                  <a:srgbClr val="C00000"/>
                </a:solidFill>
              </a:rPr>
              <a:t> ben </a:t>
            </a:r>
            <a:r>
              <a:rPr lang="fr-FR" sz="2000" b="1" dirty="0" err="1">
                <a:solidFill>
                  <a:srgbClr val="C00000"/>
                </a:solidFill>
              </a:rPr>
              <a:t>massaoud</a:t>
            </a:r>
            <a:r>
              <a:rPr lang="fr-FR" sz="2000" b="1" dirty="0">
                <a:solidFill>
                  <a:srgbClr val="C00000"/>
                </a:solidFill>
              </a:rPr>
              <a:t> </a:t>
            </a:r>
            <a:endParaRPr lang="fr-FR" sz="2000" dirty="0">
              <a:solidFill>
                <a:srgbClr val="C00000"/>
              </a:solidFill>
            </a:endParaRPr>
          </a:p>
        </p:txBody>
      </p:sp>
      <p:sp>
        <p:nvSpPr>
          <p:cNvPr id="10" name="ZoneTexte 9"/>
          <p:cNvSpPr txBox="1"/>
          <p:nvPr/>
        </p:nvSpPr>
        <p:spPr>
          <a:xfrm>
            <a:off x="2991784" y="4661344"/>
            <a:ext cx="2221348" cy="400110"/>
          </a:xfrm>
          <a:prstGeom prst="rect">
            <a:avLst/>
          </a:prstGeom>
          <a:noFill/>
        </p:spPr>
        <p:txBody>
          <a:bodyPr wrap="square" rtlCol="0">
            <a:spAutoFit/>
          </a:bodyPr>
          <a:lstStyle/>
          <a:p>
            <a:r>
              <a:rPr lang="fr-FR" sz="2000" b="1" dirty="0" err="1">
                <a:solidFill>
                  <a:srgbClr val="C00000"/>
                </a:solidFill>
              </a:rPr>
              <a:t>Yahyeoui</a:t>
            </a:r>
            <a:r>
              <a:rPr lang="fr-FR" sz="2000" dirty="0">
                <a:solidFill>
                  <a:srgbClr val="C00000"/>
                </a:solidFill>
              </a:rPr>
              <a:t> </a:t>
            </a:r>
            <a:r>
              <a:rPr lang="fr-FR" sz="2000" b="1" dirty="0" err="1">
                <a:solidFill>
                  <a:srgbClr val="C00000"/>
                </a:solidFill>
              </a:rPr>
              <a:t>Rihab</a:t>
            </a:r>
            <a:endParaRPr lang="fr-FR" sz="2000" b="1" dirty="0">
              <a:solidFill>
                <a:srgbClr val="C00000"/>
              </a:solidFill>
            </a:endParaRPr>
          </a:p>
        </p:txBody>
      </p:sp>
      <p:sp>
        <p:nvSpPr>
          <p:cNvPr id="11" name="ZoneTexte 10"/>
          <p:cNvSpPr txBox="1"/>
          <p:nvPr/>
        </p:nvSpPr>
        <p:spPr>
          <a:xfrm>
            <a:off x="5718672" y="4070430"/>
            <a:ext cx="2017986" cy="400110"/>
          </a:xfrm>
          <a:prstGeom prst="rect">
            <a:avLst/>
          </a:prstGeom>
          <a:noFill/>
        </p:spPr>
        <p:txBody>
          <a:bodyPr wrap="square" rtlCol="0">
            <a:spAutoFit/>
          </a:bodyPr>
          <a:lstStyle/>
          <a:p>
            <a:r>
              <a:rPr lang="fr-FR" sz="2000" b="1" dirty="0" err="1">
                <a:solidFill>
                  <a:srgbClr val="C00000"/>
                </a:solidFill>
              </a:rPr>
              <a:t>Jmal</a:t>
            </a:r>
            <a:r>
              <a:rPr lang="fr-FR" sz="2000" b="1" dirty="0">
                <a:solidFill>
                  <a:srgbClr val="C00000"/>
                </a:solidFill>
              </a:rPr>
              <a:t> Doha</a:t>
            </a:r>
            <a:endParaRPr lang="fr-FR" sz="2000" dirty="0">
              <a:solidFill>
                <a:srgbClr val="C00000"/>
              </a:solidFill>
            </a:endParaRPr>
          </a:p>
        </p:txBody>
      </p:sp>
      <p:sp>
        <p:nvSpPr>
          <p:cNvPr id="12" name="ZoneTexte 11"/>
          <p:cNvSpPr txBox="1"/>
          <p:nvPr/>
        </p:nvSpPr>
        <p:spPr>
          <a:xfrm>
            <a:off x="10042634" y="4856496"/>
            <a:ext cx="1933905" cy="400110"/>
          </a:xfrm>
          <a:prstGeom prst="rect">
            <a:avLst/>
          </a:prstGeom>
          <a:noFill/>
        </p:spPr>
        <p:txBody>
          <a:bodyPr wrap="square" rtlCol="0">
            <a:spAutoFit/>
          </a:bodyPr>
          <a:lstStyle/>
          <a:p>
            <a:r>
              <a:rPr lang="fr-FR" sz="2000" dirty="0">
                <a:solidFill>
                  <a:schemeClr val="accent3">
                    <a:lumMod val="50000"/>
                  </a:schemeClr>
                </a:solidFill>
              </a:rPr>
              <a:t>GLID III</a:t>
            </a:r>
          </a:p>
        </p:txBody>
      </p:sp>
    </p:spTree>
    <p:extLst>
      <p:ext uri="{BB962C8B-B14F-4D97-AF65-F5344CB8AC3E}">
        <p14:creationId xmlns:p14="http://schemas.microsoft.com/office/powerpoint/2010/main" val="6914217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additive="base">
                                        <p:cTn id="19"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 calcmode="lin" valueType="num">
                                      <p:cBhvr additive="base">
                                        <p:cTn id="3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additive="base">
                                        <p:cTn id="3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1" y="1083211"/>
            <a:ext cx="8915399" cy="812485"/>
          </a:xfrm>
        </p:spPr>
        <p:txBody>
          <a:bodyPr/>
          <a:lstStyle/>
          <a:p>
            <a:r>
              <a:rPr lang="fr-FR" dirty="0"/>
              <a:t>Développement orienté objet</a:t>
            </a:r>
          </a:p>
        </p:txBody>
      </p:sp>
      <p:sp>
        <p:nvSpPr>
          <p:cNvPr id="3" name="Espace réservé du texte 2"/>
          <p:cNvSpPr>
            <a:spLocks noGrp="1"/>
          </p:cNvSpPr>
          <p:nvPr>
            <p:ph type="body" idx="1"/>
          </p:nvPr>
        </p:nvSpPr>
        <p:spPr>
          <a:xfrm>
            <a:off x="2589212" y="2433711"/>
            <a:ext cx="8915399" cy="3474720"/>
          </a:xfrm>
        </p:spPr>
        <p:txBody>
          <a:bodyPr>
            <a:normAutofit/>
          </a:bodyPr>
          <a:lstStyle/>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L'analyse orientée objet, la conception et la programmation sont liées mais distinctes.</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OOA se préoccupe de développer un modèle d'objet du domaine d'application.</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OOD s'intéresse à l'élaboration d'un modèle de système orienté objet pour la mise en œuvre des exigences.</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OOP s'occupe de la réalisation d'un OOD en utilisant un langage de programmation OO tel que Java ou C ++.</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10</a:t>
            </a:fld>
            <a:endParaRPr lang="fr-FR"/>
          </a:p>
        </p:txBody>
      </p:sp>
    </p:spTree>
    <p:extLst>
      <p:ext uri="{BB962C8B-B14F-4D97-AF65-F5344CB8AC3E}">
        <p14:creationId xmlns:p14="http://schemas.microsoft.com/office/powerpoint/2010/main" val="17718983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2982351"/>
            <a:ext cx="8915399" cy="798418"/>
          </a:xfrm>
        </p:spPr>
        <p:txBody>
          <a:bodyPr>
            <a:normAutofit/>
          </a:bodyPr>
          <a:lstStyle/>
          <a:p>
            <a:r>
              <a:rPr lang="fr-FR" sz="3600" b="1" dirty="0"/>
              <a:t>Caractéristiques de OOD</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11</a:t>
            </a:fld>
            <a:endParaRPr lang="fr-FR"/>
          </a:p>
        </p:txBody>
      </p:sp>
    </p:spTree>
    <p:extLst>
      <p:ext uri="{BB962C8B-B14F-4D97-AF65-F5344CB8AC3E}">
        <p14:creationId xmlns:p14="http://schemas.microsoft.com/office/powerpoint/2010/main" val="32746694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1074011"/>
            <a:ext cx="8915399" cy="937669"/>
          </a:xfrm>
        </p:spPr>
        <p:txBody>
          <a:bodyPr/>
          <a:lstStyle/>
          <a:p>
            <a:r>
              <a:rPr lang="fr-FR" dirty="0"/>
              <a:t>Caractéristiques de OOD</a:t>
            </a:r>
          </a:p>
        </p:txBody>
      </p:sp>
      <p:sp>
        <p:nvSpPr>
          <p:cNvPr id="3" name="Espace réservé du texte 2"/>
          <p:cNvSpPr>
            <a:spLocks noGrp="1"/>
          </p:cNvSpPr>
          <p:nvPr>
            <p:ph type="body" idx="1"/>
          </p:nvPr>
        </p:nvSpPr>
        <p:spPr>
          <a:xfrm>
            <a:off x="2589211" y="2236763"/>
            <a:ext cx="8915399" cy="3643532"/>
          </a:xfrm>
        </p:spPr>
        <p:txBody>
          <a:bodyPr>
            <a:normAutofit lnSpcReduction="10000"/>
          </a:bodyPr>
          <a:lstStyle/>
          <a:p>
            <a:pPr marL="342900" indent="-342900">
              <a:buFont typeface="Wingdings" panose="05000000000000000000" pitchFamily="2" charset="2"/>
              <a:buChar char="q"/>
            </a:pPr>
            <a:endParaRPr lang="fr-FR" dirty="0">
              <a:solidFill>
                <a:srgbClr val="C00000"/>
              </a:solidFill>
              <a:latin typeface="Arial Rounded MT Bold" panose="020F0704030504030204" pitchFamily="34" charset="0"/>
            </a:endParaRP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Les objets sont des abstractions d'entités du monde réel ou du système et se gèrent eux-mêmes.</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Les objets sont indépendants et encapsulent les informations d'état et de représentation.</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La fonctionnalité du système s'exprime en termes de services objet.</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Les zones de données partagées sont éliminées. Les objets Communiquent par message passant.</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Les objets peuvent être distribués et exécuter séquentiellement ou en parallèle</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12</a:t>
            </a:fld>
            <a:endParaRPr lang="fr-FR"/>
          </a:p>
        </p:txBody>
      </p:sp>
    </p:spTree>
    <p:extLst>
      <p:ext uri="{BB962C8B-B14F-4D97-AF65-F5344CB8AC3E}">
        <p14:creationId xmlns:p14="http://schemas.microsoft.com/office/powerpoint/2010/main" val="2674931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3179298"/>
            <a:ext cx="8915399" cy="601470"/>
          </a:xfrm>
        </p:spPr>
        <p:txBody>
          <a:bodyPr>
            <a:noAutofit/>
          </a:bodyPr>
          <a:lstStyle/>
          <a:p>
            <a:r>
              <a:rPr lang="fr-FR" sz="3600" b="1" dirty="0"/>
              <a:t>Avantages de OOD</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13</a:t>
            </a:fld>
            <a:endParaRPr lang="fr-FR"/>
          </a:p>
        </p:txBody>
      </p:sp>
    </p:spTree>
    <p:extLst>
      <p:ext uri="{BB962C8B-B14F-4D97-AF65-F5344CB8AC3E}">
        <p14:creationId xmlns:p14="http://schemas.microsoft.com/office/powerpoint/2010/main" val="18185151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1" y="1448972"/>
            <a:ext cx="8915399" cy="742147"/>
          </a:xfrm>
        </p:spPr>
        <p:txBody>
          <a:bodyPr/>
          <a:lstStyle/>
          <a:p>
            <a:r>
              <a:rPr lang="fr-FR" dirty="0"/>
              <a:t>Avantages de OOD</a:t>
            </a:r>
          </a:p>
        </p:txBody>
      </p:sp>
      <p:sp>
        <p:nvSpPr>
          <p:cNvPr id="3" name="Espace réservé du texte 2"/>
          <p:cNvSpPr>
            <a:spLocks noGrp="1"/>
          </p:cNvSpPr>
          <p:nvPr>
            <p:ph type="body" idx="1"/>
          </p:nvPr>
        </p:nvSpPr>
        <p:spPr>
          <a:xfrm>
            <a:off x="2589210" y="2405571"/>
            <a:ext cx="8915399" cy="2771334"/>
          </a:xfrm>
        </p:spPr>
        <p:txBody>
          <a:bodyPr/>
          <a:lstStyle/>
          <a:p>
            <a:endParaRPr lang="fr-FR" dirty="0"/>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Maintenance plus facile. Les objets peuvent être compris comme des entités autonomes.</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Les objets sont des composants potentiellement réutilisables.</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Pour certains systèmes, il peut y avoir une cartographie évidente des entités du monde réel aux objets du système.</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14</a:t>
            </a:fld>
            <a:endParaRPr lang="fr-FR"/>
          </a:p>
        </p:txBody>
      </p:sp>
    </p:spTree>
    <p:extLst>
      <p:ext uri="{BB962C8B-B14F-4D97-AF65-F5344CB8AC3E}">
        <p14:creationId xmlns:p14="http://schemas.microsoft.com/office/powerpoint/2010/main" val="6973361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3080824"/>
            <a:ext cx="8915399" cy="699944"/>
          </a:xfrm>
        </p:spPr>
        <p:txBody>
          <a:bodyPr>
            <a:normAutofit/>
          </a:bodyPr>
          <a:lstStyle/>
          <a:p>
            <a:r>
              <a:rPr lang="fr-FR" sz="3600" b="1" dirty="0"/>
              <a:t>Objets et classes d'objets</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15</a:t>
            </a:fld>
            <a:endParaRPr lang="fr-FR"/>
          </a:p>
        </p:txBody>
      </p:sp>
    </p:spTree>
    <p:extLst>
      <p:ext uri="{BB962C8B-B14F-4D97-AF65-F5344CB8AC3E}">
        <p14:creationId xmlns:p14="http://schemas.microsoft.com/office/powerpoint/2010/main" val="11834417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1" y="1313163"/>
            <a:ext cx="8915399" cy="839194"/>
          </a:xfrm>
        </p:spPr>
        <p:txBody>
          <a:bodyPr/>
          <a:lstStyle/>
          <a:p>
            <a:r>
              <a:rPr lang="fr-FR" dirty="0"/>
              <a:t>Objets et classes d'objets</a:t>
            </a:r>
          </a:p>
        </p:txBody>
      </p:sp>
      <p:sp>
        <p:nvSpPr>
          <p:cNvPr id="3" name="Espace réservé du texte 2"/>
          <p:cNvSpPr>
            <a:spLocks noGrp="1"/>
          </p:cNvSpPr>
          <p:nvPr>
            <p:ph type="body" idx="1"/>
          </p:nvPr>
        </p:nvSpPr>
        <p:spPr>
          <a:xfrm>
            <a:off x="2589212" y="2293029"/>
            <a:ext cx="8915399" cy="3629466"/>
          </a:xfrm>
        </p:spPr>
        <p:txBody>
          <a:bodyPr>
            <a:normAutofit/>
          </a:bodyPr>
          <a:lstStyle/>
          <a:p>
            <a:endParaRPr lang="fr-FR" dirty="0">
              <a:solidFill>
                <a:srgbClr val="C00000"/>
              </a:solidFill>
              <a:latin typeface="Arial Rounded MT Bold" panose="020F0704030504030204" pitchFamily="34" charset="0"/>
            </a:endParaRP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Les objets sont des entités d'un système logiciel qui représentent des instances du monde réel et des entités système.</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Les classes d'objets sont des modèles pour les objets. Ils peuvent être utilisés pour créer des objets.</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Les classes d'objets peuvent hériter des attributs et des services d'autres classes d'objets.</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16</a:t>
            </a:fld>
            <a:endParaRPr lang="fr-FR"/>
          </a:p>
        </p:txBody>
      </p:sp>
    </p:spTree>
    <p:extLst>
      <p:ext uri="{BB962C8B-B14F-4D97-AF65-F5344CB8AC3E}">
        <p14:creationId xmlns:p14="http://schemas.microsoft.com/office/powerpoint/2010/main" val="22926835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1214689"/>
            <a:ext cx="8915399" cy="895465"/>
          </a:xfrm>
        </p:spPr>
        <p:txBody>
          <a:bodyPr/>
          <a:lstStyle/>
          <a:p>
            <a:r>
              <a:rPr lang="fr-FR" dirty="0"/>
              <a:t>Objets et classes d'objets</a:t>
            </a:r>
          </a:p>
        </p:txBody>
      </p:sp>
      <p:sp>
        <p:nvSpPr>
          <p:cNvPr id="3" name="Espace réservé du texte 2"/>
          <p:cNvSpPr>
            <a:spLocks noGrp="1"/>
          </p:cNvSpPr>
          <p:nvPr>
            <p:ph type="body" idx="1"/>
          </p:nvPr>
        </p:nvSpPr>
        <p:spPr>
          <a:xfrm>
            <a:off x="2589212" y="2363372"/>
            <a:ext cx="8915399" cy="3488787"/>
          </a:xfrm>
        </p:spPr>
        <p:txBody>
          <a:bodyPr>
            <a:noAutofit/>
          </a:bodyPr>
          <a:lstStyle/>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Un objet est une entité qui a un état et un ensemble défini d'opérations qui opèrent sur cet état. </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L'état est représenté comme un ensemble d'attributs d'objet. Les opérations associées à l'objet fournissent des services à d'autres objets (clients) qui demandent ces services lorsque certains calculs sont nécessaires.</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Les objets sont créés en fonction de la définition de certaines classes d'objets. Une définition de classe d'objet sert de modèle aux objets. Il comprend les déclarations de tous les attributs et services qui devraient être associés à un objet de cette classe.</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17</a:t>
            </a:fld>
            <a:endParaRPr lang="fr-FR"/>
          </a:p>
        </p:txBody>
      </p:sp>
    </p:spTree>
    <p:extLst>
      <p:ext uri="{BB962C8B-B14F-4D97-AF65-F5344CB8AC3E}">
        <p14:creationId xmlns:p14="http://schemas.microsoft.com/office/powerpoint/2010/main" val="37806673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61076" y="2788659"/>
            <a:ext cx="8915399" cy="910959"/>
          </a:xfrm>
        </p:spPr>
        <p:txBody>
          <a:bodyPr>
            <a:normAutofit/>
          </a:bodyPr>
          <a:lstStyle/>
          <a:p>
            <a:r>
              <a:rPr lang="fr-FR" sz="3600" b="1" dirty="0"/>
              <a:t>Le langage de modélisation unifié</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18</a:t>
            </a:fld>
            <a:endParaRPr lang="fr-FR"/>
          </a:p>
        </p:txBody>
      </p:sp>
    </p:spTree>
    <p:extLst>
      <p:ext uri="{BB962C8B-B14F-4D97-AF65-F5344CB8AC3E}">
        <p14:creationId xmlns:p14="http://schemas.microsoft.com/office/powerpoint/2010/main" val="29714507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1242824"/>
            <a:ext cx="8915399" cy="937668"/>
          </a:xfrm>
        </p:spPr>
        <p:txBody>
          <a:bodyPr/>
          <a:lstStyle/>
          <a:p>
            <a:r>
              <a:rPr lang="fr-FR" dirty="0"/>
              <a:t>Le langage de modélisation unifié</a:t>
            </a:r>
          </a:p>
        </p:txBody>
      </p:sp>
      <p:sp>
        <p:nvSpPr>
          <p:cNvPr id="3" name="Espace réservé du texte 2"/>
          <p:cNvSpPr>
            <a:spLocks noGrp="1"/>
          </p:cNvSpPr>
          <p:nvPr>
            <p:ph type="body" idx="1"/>
          </p:nvPr>
        </p:nvSpPr>
        <p:spPr>
          <a:xfrm>
            <a:off x="2589212" y="2461846"/>
            <a:ext cx="8915399" cy="3221502"/>
          </a:xfrm>
        </p:spPr>
        <p:txBody>
          <a:bodyPr>
            <a:normAutofit/>
          </a:bodyPr>
          <a:lstStyle/>
          <a:p>
            <a:pPr marL="342900" indent="-342900">
              <a:buFont typeface="Wingdings" panose="05000000000000000000" pitchFamily="2" charset="2"/>
              <a:buChar char="q"/>
            </a:pPr>
            <a:endParaRPr lang="fr-FR" dirty="0">
              <a:solidFill>
                <a:srgbClr val="C00000"/>
              </a:solidFill>
              <a:latin typeface="Arial Rounded MT Bold" panose="020F0704030504030204" pitchFamily="34" charset="0"/>
            </a:endParaRP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Dans les années 1980 et 1990, plusieurs notations différentes ont été proposées pour décrire des dessins orientés objet.</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Le langage de modélisation unifié est une intégration de ces notations.</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Il décrit des notations pour un certain nombre de modèles différents qui peuvent être produits pendant l'analyse et la conception des OO.</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Il s'agit maintenant d'une norme de facto pour la modélisation OO.</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19</a:t>
            </a:fld>
            <a:endParaRPr lang="fr-FR"/>
          </a:p>
        </p:txBody>
      </p:sp>
    </p:spTree>
    <p:extLst>
      <p:ext uri="{BB962C8B-B14F-4D97-AF65-F5344CB8AC3E}">
        <p14:creationId xmlns:p14="http://schemas.microsoft.com/office/powerpoint/2010/main" val="10532957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1119554" y="1031631"/>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fr-FR" dirty="0"/>
          </a:p>
          <a:p>
            <a:pPr algn="l"/>
            <a:endParaRPr lang="fr-FR" dirty="0"/>
          </a:p>
          <a:p>
            <a:pPr algn="l"/>
            <a:endParaRPr lang="fr-FR" dirty="0"/>
          </a:p>
          <a:p>
            <a:pPr algn="l"/>
            <a:endParaRPr lang="fr-FR" dirty="0"/>
          </a:p>
          <a:p>
            <a:pPr algn="l"/>
            <a:endParaRPr lang="fr-FR" dirty="0"/>
          </a:p>
          <a:p>
            <a:pPr algn="l"/>
            <a:endParaRPr lang="fr-FR" dirty="0"/>
          </a:p>
          <a:p>
            <a:pPr algn="l"/>
            <a:r>
              <a:rPr lang="fr-FR" b="1" dirty="0">
                <a:solidFill>
                  <a:schemeClr val="accent6">
                    <a:lumMod val="50000"/>
                  </a:schemeClr>
                </a:solidFill>
              </a:rPr>
              <a:t>Plan</a:t>
            </a:r>
            <a:br>
              <a:rPr lang="fr-FR" dirty="0"/>
            </a:br>
            <a:endParaRPr lang="fr-FR" dirty="0"/>
          </a:p>
        </p:txBody>
      </p:sp>
      <p:sp>
        <p:nvSpPr>
          <p:cNvPr id="8" name="Espace réservé du contenu 2"/>
          <p:cNvSpPr txBox="1">
            <a:spLocks/>
          </p:cNvSpPr>
          <p:nvPr/>
        </p:nvSpPr>
        <p:spPr>
          <a:xfrm>
            <a:off x="1709368" y="2063231"/>
            <a:ext cx="8596668" cy="3880773"/>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Font typeface="Wingdings" panose="05000000000000000000" pitchFamily="2" charset="2"/>
              <a:buChar char="q"/>
            </a:pPr>
            <a:r>
              <a:rPr lang="fr-FR" sz="2400" b="1" dirty="0">
                <a:solidFill>
                  <a:srgbClr val="C00000"/>
                </a:solidFill>
              </a:rPr>
              <a:t>Présentation de OOD </a:t>
            </a:r>
          </a:p>
          <a:p>
            <a:pPr marL="285750" indent="-285750" algn="l">
              <a:buFont typeface="Wingdings" panose="05000000000000000000" pitchFamily="2" charset="2"/>
              <a:buChar char="q"/>
            </a:pPr>
            <a:r>
              <a:rPr lang="fr-FR" sz="2400" b="1" dirty="0">
                <a:solidFill>
                  <a:srgbClr val="C00000"/>
                </a:solidFill>
              </a:rPr>
              <a:t>La méthode de conception OOD simplifiée</a:t>
            </a:r>
            <a:endParaRPr lang="fr-FR" sz="2400" dirty="0"/>
          </a:p>
          <a:p>
            <a:pPr marL="285750" indent="-285750" algn="l">
              <a:buFont typeface="Wingdings" panose="05000000000000000000" pitchFamily="2" charset="2"/>
              <a:buChar char="q"/>
            </a:pPr>
            <a:r>
              <a:rPr lang="fr-FR" sz="2400" b="1" dirty="0">
                <a:solidFill>
                  <a:srgbClr val="C00000"/>
                </a:solidFill>
              </a:rPr>
              <a:t>Objectifs</a:t>
            </a:r>
          </a:p>
          <a:p>
            <a:pPr marL="285750" indent="-285750" algn="l">
              <a:buFont typeface="Wingdings" panose="05000000000000000000" pitchFamily="2" charset="2"/>
              <a:buChar char="q"/>
            </a:pPr>
            <a:r>
              <a:rPr lang="fr-FR" sz="2400" b="1" dirty="0">
                <a:solidFill>
                  <a:srgbClr val="C00000"/>
                </a:solidFill>
              </a:rPr>
              <a:t>Développement orienté objet</a:t>
            </a:r>
          </a:p>
          <a:p>
            <a:pPr marL="285750" indent="-285750" algn="l">
              <a:buFont typeface="Wingdings" panose="05000000000000000000" pitchFamily="2" charset="2"/>
              <a:buChar char="q"/>
            </a:pPr>
            <a:r>
              <a:rPr lang="fr-FR" sz="2400" b="1" dirty="0">
                <a:solidFill>
                  <a:srgbClr val="C00000"/>
                </a:solidFill>
              </a:rPr>
              <a:t>Caractéristiques de OOD</a:t>
            </a:r>
          </a:p>
          <a:p>
            <a:pPr marL="285750" indent="-285750" algn="l">
              <a:buFont typeface="Wingdings" panose="05000000000000000000" pitchFamily="2" charset="2"/>
              <a:buChar char="q"/>
            </a:pPr>
            <a:r>
              <a:rPr lang="fr-FR" sz="2400" b="1" dirty="0">
                <a:solidFill>
                  <a:srgbClr val="C00000"/>
                </a:solidFill>
              </a:rPr>
              <a:t>Avantages de OOD</a:t>
            </a:r>
          </a:p>
          <a:p>
            <a:pPr marL="285750" indent="-285750" algn="l">
              <a:buFont typeface="Wingdings" panose="05000000000000000000" pitchFamily="2" charset="2"/>
              <a:buChar char="q"/>
            </a:pPr>
            <a:r>
              <a:rPr lang="fr-FR" sz="2400" b="1" dirty="0">
                <a:solidFill>
                  <a:srgbClr val="C00000"/>
                </a:solidFill>
              </a:rPr>
              <a:t>Objets et classes d'objets</a:t>
            </a:r>
          </a:p>
          <a:p>
            <a:pPr marL="285750" indent="-285750" algn="l">
              <a:buFont typeface="Wingdings" panose="05000000000000000000" pitchFamily="2" charset="2"/>
              <a:buChar char="q"/>
            </a:pPr>
            <a:r>
              <a:rPr lang="fr-FR" sz="2400" b="1" dirty="0">
                <a:solidFill>
                  <a:srgbClr val="C00000"/>
                </a:solidFill>
              </a:rPr>
              <a:t>Le langage de modélisation unifié</a:t>
            </a:r>
          </a:p>
          <a:p>
            <a:pPr marL="285750" indent="-285750" algn="l">
              <a:buFont typeface="Wingdings" panose="05000000000000000000" pitchFamily="2" charset="2"/>
              <a:buChar char="q"/>
            </a:pPr>
            <a:r>
              <a:rPr lang="fr-FR" sz="2400" b="1" dirty="0">
                <a:solidFill>
                  <a:srgbClr val="C00000"/>
                </a:solidFill>
              </a:rPr>
              <a:t>Découpage</a:t>
            </a:r>
          </a:p>
        </p:txBody>
      </p:sp>
    </p:spTree>
    <p:extLst>
      <p:ext uri="{BB962C8B-B14F-4D97-AF65-F5344CB8AC3E}">
        <p14:creationId xmlns:p14="http://schemas.microsoft.com/office/powerpoint/2010/main" val="23170966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additive="base">
                                        <p:cTn id="4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 calcmode="lin" valueType="num">
                                      <p:cBhvr additive="base">
                                        <p:cTn id="5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anim calcmode="lin" valueType="num">
                                      <p:cBhvr additive="base">
                                        <p:cTn id="6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58357" y="2964187"/>
            <a:ext cx="8915399" cy="925028"/>
          </a:xfrm>
        </p:spPr>
        <p:txBody>
          <a:bodyPr>
            <a:normAutofit/>
          </a:bodyPr>
          <a:lstStyle/>
          <a:p>
            <a:r>
              <a:rPr lang="fr-FR" sz="3600" b="1" dirty="0"/>
              <a:t>Découpage</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20</a:t>
            </a:fld>
            <a:endParaRPr lang="fr-FR"/>
          </a:p>
        </p:txBody>
      </p:sp>
    </p:spTree>
    <p:extLst>
      <p:ext uri="{BB962C8B-B14F-4D97-AF65-F5344CB8AC3E}">
        <p14:creationId xmlns:p14="http://schemas.microsoft.com/office/powerpoint/2010/main" val="2886418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2589212" y="2813540"/>
            <a:ext cx="8915399" cy="953162"/>
          </a:xfrm>
        </p:spPr>
        <p:txBody>
          <a:bodyPr>
            <a:normAutofit/>
          </a:bodyPr>
          <a:lstStyle/>
          <a:p>
            <a:r>
              <a:rPr lang="fr-FR" sz="3600" b="1" dirty="0"/>
              <a:t>Présentation OOD</a:t>
            </a:r>
          </a:p>
        </p:txBody>
      </p:sp>
      <p:sp>
        <p:nvSpPr>
          <p:cNvPr id="2" name="Espace réservé du numéro de diapositive 1"/>
          <p:cNvSpPr>
            <a:spLocks noGrp="1"/>
          </p:cNvSpPr>
          <p:nvPr>
            <p:ph type="sldNum" sz="quarter" idx="12"/>
          </p:nvPr>
        </p:nvSpPr>
        <p:spPr/>
        <p:txBody>
          <a:bodyPr/>
          <a:lstStyle/>
          <a:p>
            <a:fld id="{5DFD97D9-5448-4C0C-BA09-F211D3B7E90A}" type="slidenum">
              <a:rPr lang="fr-FR" smtClean="0"/>
              <a:t>3</a:t>
            </a:fld>
            <a:endParaRPr lang="fr-FR"/>
          </a:p>
        </p:txBody>
      </p:sp>
    </p:spTree>
    <p:extLst>
      <p:ext uri="{BB962C8B-B14F-4D97-AF65-F5344CB8AC3E}">
        <p14:creationId xmlns:p14="http://schemas.microsoft.com/office/powerpoint/2010/main" val="31051943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1772529"/>
            <a:ext cx="8915399" cy="714012"/>
          </a:xfrm>
        </p:spPr>
        <p:txBody>
          <a:bodyPr>
            <a:normAutofit/>
          </a:bodyPr>
          <a:lstStyle/>
          <a:p>
            <a:r>
              <a:rPr lang="fr-FR" sz="3600" i="1" dirty="0"/>
              <a:t>Présentation OOD</a:t>
            </a:r>
          </a:p>
        </p:txBody>
      </p:sp>
      <p:sp>
        <p:nvSpPr>
          <p:cNvPr id="3" name="Espace réservé du texte 2"/>
          <p:cNvSpPr>
            <a:spLocks noGrp="1"/>
          </p:cNvSpPr>
          <p:nvPr>
            <p:ph type="body" idx="1"/>
          </p:nvPr>
        </p:nvSpPr>
        <p:spPr>
          <a:xfrm>
            <a:off x="2589212" y="2995555"/>
            <a:ext cx="8915399" cy="2209489"/>
          </a:xfrm>
        </p:spPr>
        <p:txBody>
          <a:bodyPr>
            <a:normAutofit/>
          </a:bodyPr>
          <a:lstStyle/>
          <a:p>
            <a:r>
              <a:rPr lang="fr-FR" dirty="0">
                <a:solidFill>
                  <a:srgbClr val="C00000"/>
                </a:solidFill>
                <a:latin typeface="Arial Rounded MT Bold" panose="020F0704030504030204" pitchFamily="34" charset="0"/>
              </a:rPr>
              <a:t>Le Design orienté objet (OOD) est l'activité qui consiste à trouver des solutions logiques pour résoudre un problème.</a:t>
            </a:r>
          </a:p>
          <a:p>
            <a:r>
              <a:rPr lang="fr-FR" dirty="0">
                <a:solidFill>
                  <a:srgbClr val="C00000"/>
                </a:solidFill>
                <a:latin typeface="Arial Rounded MT Bold" panose="020F0704030504030204" pitchFamily="34" charset="0"/>
              </a:rPr>
              <a:t>Une fois qu'on a analysé et capturé le problème, on cherche à le résoudre. Cette fois on se fixe à un langage et l'on décrit en détail les différentes classes, leurs interactions, leurs méthodes, leurs attributs selon les normes qu'on s'est fixé.</a:t>
            </a:r>
          </a:p>
          <a:p>
            <a:endParaRPr lang="fr-FR" dirty="0"/>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4</a:t>
            </a:fld>
            <a:endParaRPr lang="fr-FR"/>
          </a:p>
        </p:txBody>
      </p:sp>
    </p:spTree>
    <p:extLst>
      <p:ext uri="{BB962C8B-B14F-4D97-AF65-F5344CB8AC3E}">
        <p14:creationId xmlns:p14="http://schemas.microsoft.com/office/powerpoint/2010/main" val="12893119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2868" y="3244139"/>
            <a:ext cx="10494498" cy="1069145"/>
          </a:xfrm>
        </p:spPr>
        <p:txBody>
          <a:bodyPr>
            <a:noAutofit/>
          </a:bodyPr>
          <a:lstStyle/>
          <a:p>
            <a:br>
              <a:rPr lang="fr-FR" sz="3600" i="1" dirty="0"/>
            </a:br>
            <a:br>
              <a:rPr lang="fr-FR" sz="3600" i="1" dirty="0"/>
            </a:br>
            <a:r>
              <a:rPr lang="fr-FR" sz="3600" b="1" dirty="0"/>
              <a:t>La méthode de conception OOD simplifiée</a:t>
            </a:r>
            <a:br>
              <a:rPr lang="fr-FR" sz="3600" dirty="0"/>
            </a:br>
            <a:endParaRPr lang="fr-FR" sz="3600" dirty="0"/>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5</a:t>
            </a:fld>
            <a:endParaRPr lang="fr-FR"/>
          </a:p>
        </p:txBody>
      </p:sp>
    </p:spTree>
    <p:extLst>
      <p:ext uri="{BB962C8B-B14F-4D97-AF65-F5344CB8AC3E}">
        <p14:creationId xmlns:p14="http://schemas.microsoft.com/office/powerpoint/2010/main" val="9437125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24222" y="1608584"/>
            <a:ext cx="9823899" cy="1050210"/>
          </a:xfrm>
        </p:spPr>
        <p:txBody>
          <a:bodyPr>
            <a:normAutofit fontScale="90000"/>
          </a:bodyPr>
          <a:lstStyle/>
          <a:p>
            <a:br>
              <a:rPr lang="fr-FR" i="1" dirty="0"/>
            </a:br>
            <a:br>
              <a:rPr lang="fr-FR" i="1" dirty="0"/>
            </a:br>
            <a:r>
              <a:rPr lang="fr-FR" i="1" dirty="0"/>
              <a:t>La méthode de conception OOD simplifiée</a:t>
            </a:r>
            <a:br>
              <a:rPr lang="fr-FR" dirty="0"/>
            </a:br>
            <a:endParaRPr lang="fr-FR" dirty="0"/>
          </a:p>
        </p:txBody>
      </p:sp>
      <p:sp>
        <p:nvSpPr>
          <p:cNvPr id="3" name="Espace réservé du texte 2"/>
          <p:cNvSpPr>
            <a:spLocks noGrp="1"/>
          </p:cNvSpPr>
          <p:nvPr>
            <p:ph type="body" idx="1"/>
          </p:nvPr>
        </p:nvSpPr>
        <p:spPr>
          <a:xfrm>
            <a:off x="2124222" y="2813938"/>
            <a:ext cx="9823899" cy="3291439"/>
          </a:xfrm>
        </p:spPr>
        <p:txBody>
          <a:bodyPr>
            <a:normAutofit/>
          </a:bodyPr>
          <a:lstStyle/>
          <a:p>
            <a:r>
              <a:rPr lang="fr-FR" dirty="0">
                <a:solidFill>
                  <a:srgbClr val="C00000"/>
                </a:solidFill>
                <a:latin typeface="Arial Rounded MT Bold" panose="020F0704030504030204" pitchFamily="34" charset="0"/>
              </a:rPr>
              <a:t>La méthode O.O.D (</a:t>
            </a:r>
            <a:r>
              <a:rPr lang="fr-FR" dirty="0" err="1">
                <a:solidFill>
                  <a:srgbClr val="C00000"/>
                </a:solidFill>
                <a:latin typeface="Arial Rounded MT Bold" panose="020F0704030504030204" pitchFamily="34" charset="0"/>
              </a:rPr>
              <a:t>object</a:t>
            </a:r>
            <a:r>
              <a:rPr lang="fr-FR" dirty="0">
                <a:solidFill>
                  <a:srgbClr val="C00000"/>
                </a:solidFill>
                <a:latin typeface="Arial Rounded MT Bold" panose="020F0704030504030204" pitchFamily="34" charset="0"/>
              </a:rPr>
              <a:t> </a:t>
            </a:r>
            <a:r>
              <a:rPr lang="fr-FR" dirty="0" err="1">
                <a:solidFill>
                  <a:srgbClr val="C00000"/>
                </a:solidFill>
                <a:latin typeface="Arial Rounded MT Bold" panose="020F0704030504030204" pitchFamily="34" charset="0"/>
              </a:rPr>
              <a:t>oriented</a:t>
            </a:r>
            <a:r>
              <a:rPr lang="fr-FR" dirty="0">
                <a:solidFill>
                  <a:srgbClr val="C00000"/>
                </a:solidFill>
                <a:latin typeface="Arial Rounded MT Bold" panose="020F0704030504030204" pitchFamily="34" charset="0"/>
              </a:rPr>
              <a:t> design) de </a:t>
            </a:r>
            <a:r>
              <a:rPr lang="fr-FR" dirty="0" err="1">
                <a:solidFill>
                  <a:srgbClr val="C00000"/>
                </a:solidFill>
                <a:latin typeface="Arial Rounded MT Bold" panose="020F0704030504030204" pitchFamily="34" charset="0"/>
              </a:rPr>
              <a:t>G.Booch</a:t>
            </a:r>
            <a:r>
              <a:rPr lang="fr-FR" dirty="0">
                <a:solidFill>
                  <a:srgbClr val="C00000"/>
                </a:solidFill>
                <a:latin typeface="Arial Rounded MT Bold" panose="020F0704030504030204" pitchFamily="34" charset="0"/>
              </a:rPr>
              <a:t> propose 5 étapes dans l’établissement d’une conception orientée objet. </a:t>
            </a:r>
          </a:p>
          <a:p>
            <a:r>
              <a:rPr lang="fr-FR" dirty="0">
                <a:solidFill>
                  <a:srgbClr val="C00000"/>
                </a:solidFill>
                <a:latin typeface="Arial Rounded MT Bold" panose="020F0704030504030204" pitchFamily="34" charset="0"/>
              </a:rPr>
              <a:t>Ces étapes n’ont pas obligatoirement à être enchaînées </a:t>
            </a:r>
            <a:r>
              <a:rPr lang="fr-FR">
                <a:solidFill>
                  <a:srgbClr val="C00000"/>
                </a:solidFill>
                <a:latin typeface="Arial Rounded MT Bold" panose="020F0704030504030204" pitchFamily="34" charset="0"/>
              </a:rPr>
              <a:t>dans l’ordre,</a:t>
            </a:r>
            <a:endParaRPr lang="fr-FR" dirty="0">
              <a:solidFill>
                <a:srgbClr val="C00000"/>
              </a:solidFill>
              <a:latin typeface="Arial Rounded MT Bold" panose="020F0704030504030204" pitchFamily="34" charset="0"/>
            </a:endParaRPr>
          </a:p>
          <a:p>
            <a:r>
              <a:rPr lang="fr-FR" dirty="0">
                <a:solidFill>
                  <a:srgbClr val="C00000"/>
                </a:solidFill>
                <a:latin typeface="Arial Rounded MT Bold" panose="020F0704030504030204" pitchFamily="34" charset="0"/>
              </a:rPr>
              <a:t>C’est cette souplesse qui nous a fait choisir la démarche de </a:t>
            </a:r>
            <a:r>
              <a:rPr lang="fr-FR" dirty="0" err="1">
                <a:solidFill>
                  <a:srgbClr val="C00000"/>
                </a:solidFill>
                <a:latin typeface="Arial Rounded MT Bold" panose="020F0704030504030204" pitchFamily="34" charset="0"/>
              </a:rPr>
              <a:t>G.Booch</a:t>
            </a:r>
            <a:r>
              <a:rPr lang="fr-FR" dirty="0">
                <a:solidFill>
                  <a:srgbClr val="C00000"/>
                </a:solidFill>
                <a:latin typeface="Arial Rounded MT Bold" panose="020F0704030504030204" pitchFamily="34" charset="0"/>
              </a:rPr>
              <a:t>, car cette méthode est fondamentalement incrémentale et n’impose pas un cadre trop précis et trop rigide dans son application. </a:t>
            </a:r>
          </a:p>
          <a:p>
            <a:r>
              <a:rPr lang="fr-FR" dirty="0">
                <a:solidFill>
                  <a:srgbClr val="C00000"/>
                </a:solidFill>
                <a:latin typeface="Arial Rounded MT Bold" panose="020F0704030504030204" pitchFamily="34" charset="0"/>
              </a:rPr>
              <a:t>Cette démarche se révèle être utile pour un débutant et lui permettra de fabriquer en particulier des prototypes avec efficacité sans trop surcharger sa mémoire.</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6</a:t>
            </a:fld>
            <a:endParaRPr lang="fr-FR"/>
          </a:p>
        </p:txBody>
      </p:sp>
    </p:spTree>
    <p:extLst>
      <p:ext uri="{BB962C8B-B14F-4D97-AF65-F5344CB8AC3E}">
        <p14:creationId xmlns:p14="http://schemas.microsoft.com/office/powerpoint/2010/main" val="32837469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2869814"/>
            <a:ext cx="8915399" cy="882824"/>
          </a:xfrm>
        </p:spPr>
        <p:txBody>
          <a:bodyPr>
            <a:normAutofit/>
          </a:bodyPr>
          <a:lstStyle/>
          <a:p>
            <a:r>
              <a:rPr lang="fr-FR" sz="3600" b="1" dirty="0"/>
              <a:t>Objectifs</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7</a:t>
            </a:fld>
            <a:endParaRPr lang="fr-FR"/>
          </a:p>
        </p:txBody>
      </p:sp>
    </p:spTree>
    <p:extLst>
      <p:ext uri="{BB962C8B-B14F-4D97-AF65-F5344CB8AC3E}">
        <p14:creationId xmlns:p14="http://schemas.microsoft.com/office/powerpoint/2010/main" val="17748498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48535" y="736387"/>
            <a:ext cx="8915399" cy="909533"/>
          </a:xfrm>
        </p:spPr>
        <p:txBody>
          <a:bodyPr/>
          <a:lstStyle/>
          <a:p>
            <a:r>
              <a:rPr lang="fr-FR" dirty="0"/>
              <a:t>Objectifs</a:t>
            </a:r>
          </a:p>
        </p:txBody>
      </p:sp>
      <p:sp>
        <p:nvSpPr>
          <p:cNvPr id="3" name="Espace réservé du texte 2"/>
          <p:cNvSpPr>
            <a:spLocks noGrp="1"/>
          </p:cNvSpPr>
          <p:nvPr>
            <p:ph type="body" idx="1"/>
          </p:nvPr>
        </p:nvSpPr>
        <p:spPr>
          <a:xfrm>
            <a:off x="2448534" y="2040717"/>
            <a:ext cx="8915400" cy="3670766"/>
          </a:xfrm>
        </p:spPr>
        <p:txBody>
          <a:bodyPr>
            <a:normAutofit/>
          </a:bodyPr>
          <a:lstStyle/>
          <a:p>
            <a:pPr marL="342900" indent="-342900">
              <a:buFont typeface="Wingdings" panose="05000000000000000000" pitchFamily="2" charset="2"/>
              <a:buChar char="q"/>
            </a:pPr>
            <a:endParaRPr lang="fr-FR" dirty="0">
              <a:solidFill>
                <a:srgbClr val="C00000"/>
              </a:solidFill>
              <a:latin typeface="Arial Rounded MT Bold" panose="020F0704030504030204" pitchFamily="34" charset="0"/>
            </a:endParaRP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Expliquer comment une conception logicielle peut être représentée comme un ensemble d'objets interactifs qui gèrent leur propre état et les opérations</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Décrire les activités dans le processus de conception orienté objet</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Introduire différents modèles qui peuvent être utilisés pour décrire une conception orientée objet</a:t>
            </a:r>
          </a:p>
          <a:p>
            <a:pPr marL="342900" indent="-342900">
              <a:buFont typeface="Wingdings" panose="05000000000000000000" pitchFamily="2" charset="2"/>
              <a:buChar char="q"/>
            </a:pPr>
            <a:r>
              <a:rPr lang="fr-FR" dirty="0">
                <a:solidFill>
                  <a:srgbClr val="C00000"/>
                </a:solidFill>
                <a:latin typeface="Arial Rounded MT Bold" panose="020F0704030504030204" pitchFamily="34" charset="0"/>
              </a:rPr>
              <a:t>Pour montrer comment l'UML peut être utilisé pour représenter ces modèles</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8</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9456" y="4953000"/>
            <a:ext cx="2659409" cy="1905000"/>
          </a:xfrm>
          <a:prstGeom prst="rect">
            <a:avLst/>
          </a:prstGeom>
        </p:spPr>
      </p:pic>
    </p:spTree>
    <p:extLst>
      <p:ext uri="{BB962C8B-B14F-4D97-AF65-F5344CB8AC3E}">
        <p14:creationId xmlns:p14="http://schemas.microsoft.com/office/powerpoint/2010/main" val="6701870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2968280"/>
            <a:ext cx="8915399" cy="826553"/>
          </a:xfrm>
        </p:spPr>
        <p:txBody>
          <a:bodyPr>
            <a:normAutofit/>
          </a:bodyPr>
          <a:lstStyle/>
          <a:p>
            <a:r>
              <a:rPr lang="fr-FR" sz="3600" b="1" dirty="0"/>
              <a:t>Développement orienté objet</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9</a:t>
            </a:fld>
            <a:endParaRPr lang="fr-FR"/>
          </a:p>
        </p:txBody>
      </p:sp>
    </p:spTree>
    <p:extLst>
      <p:ext uri="{BB962C8B-B14F-4D97-AF65-F5344CB8AC3E}">
        <p14:creationId xmlns:p14="http://schemas.microsoft.com/office/powerpoint/2010/main" val="13523149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5837</TotalTime>
  <Words>543</Words>
  <Application>Microsoft Office PowerPoint</Application>
  <PresentationFormat>Grand écran</PresentationFormat>
  <Paragraphs>99</Paragraphs>
  <Slides>20</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Arial Rounded MT Bold</vt:lpstr>
      <vt:lpstr>Calibri</vt:lpstr>
      <vt:lpstr>Century Gothic</vt:lpstr>
      <vt:lpstr>Wingdings</vt:lpstr>
      <vt:lpstr>Wingdings 3</vt:lpstr>
      <vt:lpstr>Brin</vt:lpstr>
      <vt:lpstr> OOD  </vt:lpstr>
      <vt:lpstr>Présentation PowerPoint</vt:lpstr>
      <vt:lpstr>Présentation OOD</vt:lpstr>
      <vt:lpstr>Présentation OOD</vt:lpstr>
      <vt:lpstr>  La méthode de conception OOD simplifiée </vt:lpstr>
      <vt:lpstr>  La méthode de conception OOD simplifiée </vt:lpstr>
      <vt:lpstr>Objectifs</vt:lpstr>
      <vt:lpstr>Objectifs</vt:lpstr>
      <vt:lpstr>Développement orienté objet</vt:lpstr>
      <vt:lpstr>Développement orienté objet</vt:lpstr>
      <vt:lpstr>Caractéristiques de OOD</vt:lpstr>
      <vt:lpstr>Caractéristiques de OOD</vt:lpstr>
      <vt:lpstr>Avantages de OOD</vt:lpstr>
      <vt:lpstr>Avantages de OOD</vt:lpstr>
      <vt:lpstr>Objets et classes d'objets</vt:lpstr>
      <vt:lpstr>Objets et classes d'objets</vt:lpstr>
      <vt:lpstr>Objets et classes d'objets</vt:lpstr>
      <vt:lpstr>Le langage de modélisation unifié</vt:lpstr>
      <vt:lpstr>Le langage de modélisation unifié</vt:lpstr>
      <vt:lpstr>Découpage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BiLeL</dc:creator>
  <cp:lastModifiedBy>ASUS</cp:lastModifiedBy>
  <cp:revision>102</cp:revision>
  <dcterms:created xsi:type="dcterms:W3CDTF">2016-10-13T02:41:18Z</dcterms:created>
  <dcterms:modified xsi:type="dcterms:W3CDTF">2016-11-30T07:47:37Z</dcterms:modified>
</cp:coreProperties>
</file>