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5" r:id="rId1"/>
  </p:sldMasterIdLst>
  <p:notesMasterIdLst>
    <p:notesMasterId r:id="rId22"/>
  </p:notesMasterIdLst>
  <p:sldIdLst>
    <p:sldId id="274" r:id="rId2"/>
    <p:sldId id="275" r:id="rId3"/>
    <p:sldId id="256" r:id="rId4"/>
    <p:sldId id="257" r:id="rId5"/>
    <p:sldId id="258" r:id="rId6"/>
    <p:sldId id="259" r:id="rId7"/>
    <p:sldId id="260" r:id="rId8"/>
    <p:sldId id="261" r:id="rId9"/>
    <p:sldId id="262" r:id="rId10"/>
    <p:sldId id="265" r:id="rId11"/>
    <p:sldId id="264" r:id="rId12"/>
    <p:sldId id="263" r:id="rId13"/>
    <p:sldId id="266" r:id="rId14"/>
    <p:sldId id="267" r:id="rId15"/>
    <p:sldId id="268" r:id="rId16"/>
    <p:sldId id="269" r:id="rId17"/>
    <p:sldId id="270" r:id="rId18"/>
    <p:sldId id="271" r:id="rId19"/>
    <p:sldId id="272" r:id="rId20"/>
    <p:sldId id="273"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LeL" initials="B" lastIdx="3" clrIdx="0">
    <p:extLst>
      <p:ext uri="{19B8F6BF-5375-455C-9EA6-DF929625EA0E}">
        <p15:presenceInfo xmlns:p15="http://schemas.microsoft.com/office/powerpoint/2012/main" userId="BiL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D01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108"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10-13T05:59:49.969" idx="2">
    <p:pos x="146" y="146"/>
    <p:text>L'architecture interne de OpenNebula est divisé en trois parties:
Outils: Les outils de gestion développés à l'aide des interfaces fournies par le noyau. 
Noyau: Principaux composants pour gérer des machines virtuelles, réseaux virtuels et des nœuds de stockage.
Pilotes. Fournir de nouvelles technologies pour la virtualisation, les services de stockage, de surveillance et de nuages.</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6-10-13T06:02:27.848" idx="3">
    <p:pos x="10" y="10"/>
    <p:text>Les composants de base d'un système OpenNebula sont:
 Front-End :qui exécute les services OpenNebula.
 Hôtes Hypervisor-enabled :qui fournissent les ressources requises par les machines virtuelles. 
Datastores :qui détiennent les images de base des machines virtuelles.
Les réseaux physiques: utilisés pour soutenir les services de base tels que l'interconnexion des serveurs de stockage et les opérations de contrôle OpenNebula et VLANs pour les machines virtuelles.</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01203B-9386-4CB8-8DBB-5317F44EEC90}" type="datetimeFigureOut">
              <a:rPr lang="fr-FR" smtClean="0"/>
              <a:t>13/10/2016</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DEF082-0A19-4F51-A8A8-A5F56E8969AF}" type="slidenum">
              <a:rPr lang="fr-FR" smtClean="0"/>
              <a:t>‹N°›</a:t>
            </a:fld>
            <a:endParaRPr lang="fr-FR"/>
          </a:p>
        </p:txBody>
      </p:sp>
    </p:spTree>
    <p:extLst>
      <p:ext uri="{BB962C8B-B14F-4D97-AF65-F5344CB8AC3E}">
        <p14:creationId xmlns:p14="http://schemas.microsoft.com/office/powerpoint/2010/main" val="3333409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96CD048-1CBE-4501-8EE8-C41779065A8D}" type="slidenum">
              <a:rPr lang="fr-FR" smtClean="0"/>
              <a:t>1</a:t>
            </a:fld>
            <a:endParaRPr lang="fr-FR"/>
          </a:p>
        </p:txBody>
      </p:sp>
    </p:spTree>
    <p:extLst>
      <p:ext uri="{BB962C8B-B14F-4D97-AF65-F5344CB8AC3E}">
        <p14:creationId xmlns:p14="http://schemas.microsoft.com/office/powerpoint/2010/main" val="2783324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81919831-5298-44BA-A314-A98ABF5DDDE7}" type="datetime1">
              <a:rPr lang="fr-FR" smtClean="0"/>
              <a:t>13/10/2016</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DFD97D9-5448-4C0C-BA09-F211D3B7E90A}" type="slidenum">
              <a:rPr lang="fr-FR" smtClean="0"/>
              <a:t>‹N°›</a:t>
            </a:fld>
            <a:endParaRPr lang="fr-FR"/>
          </a:p>
        </p:txBody>
      </p:sp>
    </p:spTree>
    <p:extLst>
      <p:ext uri="{BB962C8B-B14F-4D97-AF65-F5344CB8AC3E}">
        <p14:creationId xmlns:p14="http://schemas.microsoft.com/office/powerpoint/2010/main" val="2395535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F60201A-DB8D-4157-AC9A-60186522F526}" type="datetime1">
              <a:rPr lang="fr-FR" smtClean="0"/>
              <a:t>13/10/2016</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DFD97D9-5448-4C0C-BA09-F211D3B7E90A}" type="slidenum">
              <a:rPr lang="fr-FR" smtClean="0"/>
              <a:t>‹N°›</a:t>
            </a:fld>
            <a:endParaRPr lang="fr-FR"/>
          </a:p>
        </p:txBody>
      </p:sp>
    </p:spTree>
    <p:extLst>
      <p:ext uri="{BB962C8B-B14F-4D97-AF65-F5344CB8AC3E}">
        <p14:creationId xmlns:p14="http://schemas.microsoft.com/office/powerpoint/2010/main" val="2268327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5C9472B1-6FE2-4B52-BABE-D945C30B1342}" type="datetime1">
              <a:rPr lang="fr-FR" smtClean="0"/>
              <a:t>13/10/2016</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DFD97D9-5448-4C0C-BA09-F211D3B7E90A}"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44956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12001F24-7DBB-4F8C-B41D-00DCABA8792D}" type="datetime1">
              <a:rPr lang="fr-FR" smtClean="0"/>
              <a:t>13/10/2016</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DFD97D9-5448-4C0C-BA09-F211D3B7E90A}" type="slidenum">
              <a:rPr lang="fr-FR" smtClean="0"/>
              <a:t>‹N°›</a:t>
            </a:fld>
            <a:endParaRPr lang="fr-FR"/>
          </a:p>
        </p:txBody>
      </p:sp>
    </p:spTree>
    <p:extLst>
      <p:ext uri="{BB962C8B-B14F-4D97-AF65-F5344CB8AC3E}">
        <p14:creationId xmlns:p14="http://schemas.microsoft.com/office/powerpoint/2010/main" val="4161323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9A02FAB1-F018-4D0D-951D-E3897845D6DF}" type="datetime1">
              <a:rPr lang="fr-FR" smtClean="0"/>
              <a:t>13/10/2016</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DFD97D9-5448-4C0C-BA09-F211D3B7E90A}"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95287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9072AB27-E917-47A4-9C96-29F8863761FE}" type="datetime1">
              <a:rPr lang="fr-FR" smtClean="0"/>
              <a:t>13/10/2016</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DFD97D9-5448-4C0C-BA09-F211D3B7E90A}" type="slidenum">
              <a:rPr lang="fr-FR" smtClean="0"/>
              <a:t>‹N°›</a:t>
            </a:fld>
            <a:endParaRPr lang="fr-FR"/>
          </a:p>
        </p:txBody>
      </p:sp>
    </p:spTree>
    <p:extLst>
      <p:ext uri="{BB962C8B-B14F-4D97-AF65-F5344CB8AC3E}">
        <p14:creationId xmlns:p14="http://schemas.microsoft.com/office/powerpoint/2010/main" val="2426542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D814EBAA-769E-4CFF-9370-3EB1F2E45F5D}" type="datetime1">
              <a:rPr lang="fr-FR" smtClean="0"/>
              <a:t>13/10/2016</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DFD97D9-5448-4C0C-BA09-F211D3B7E90A}" type="slidenum">
              <a:rPr lang="fr-FR" smtClean="0"/>
              <a:t>‹N°›</a:t>
            </a:fld>
            <a:endParaRPr lang="fr-FR"/>
          </a:p>
        </p:txBody>
      </p:sp>
    </p:spTree>
    <p:extLst>
      <p:ext uri="{BB962C8B-B14F-4D97-AF65-F5344CB8AC3E}">
        <p14:creationId xmlns:p14="http://schemas.microsoft.com/office/powerpoint/2010/main" val="1083558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C1656EF-F0BE-4DA0-A930-B746C6099077}" type="datetime1">
              <a:rPr lang="fr-FR" smtClean="0"/>
              <a:t>13/10/2016</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DFD97D9-5448-4C0C-BA09-F211D3B7E90A}" type="slidenum">
              <a:rPr lang="fr-FR" smtClean="0"/>
              <a:t>‹N°›</a:t>
            </a:fld>
            <a:endParaRPr lang="fr-FR"/>
          </a:p>
        </p:txBody>
      </p:sp>
    </p:spTree>
    <p:extLst>
      <p:ext uri="{BB962C8B-B14F-4D97-AF65-F5344CB8AC3E}">
        <p14:creationId xmlns:p14="http://schemas.microsoft.com/office/powerpoint/2010/main" val="1802628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03EFBDEE-5061-4149-ADB1-B8C5597B1C0E}" type="datetime1">
              <a:rPr lang="fr-FR" smtClean="0"/>
              <a:t>13/10/2016</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DFD97D9-5448-4C0C-BA09-F211D3B7E90A}" type="slidenum">
              <a:rPr lang="fr-FR" smtClean="0"/>
              <a:t>‹N°›</a:t>
            </a:fld>
            <a:endParaRPr lang="fr-FR"/>
          </a:p>
        </p:txBody>
      </p:sp>
    </p:spTree>
    <p:extLst>
      <p:ext uri="{BB962C8B-B14F-4D97-AF65-F5344CB8AC3E}">
        <p14:creationId xmlns:p14="http://schemas.microsoft.com/office/powerpoint/2010/main" val="932680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64C0C10-11F7-4C06-8C5B-DB7FAC764361}" type="datetime1">
              <a:rPr lang="fr-FR" smtClean="0"/>
              <a:t>13/10/2016</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DFD97D9-5448-4C0C-BA09-F211D3B7E90A}" type="slidenum">
              <a:rPr lang="fr-FR" smtClean="0"/>
              <a:t>‹N°›</a:t>
            </a:fld>
            <a:endParaRPr lang="fr-FR"/>
          </a:p>
        </p:txBody>
      </p:sp>
    </p:spTree>
    <p:extLst>
      <p:ext uri="{BB962C8B-B14F-4D97-AF65-F5344CB8AC3E}">
        <p14:creationId xmlns:p14="http://schemas.microsoft.com/office/powerpoint/2010/main" val="362688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8F56F16C-0A96-4E6D-81FA-0A7E27B30508}" type="datetime1">
              <a:rPr lang="fr-FR" smtClean="0"/>
              <a:t>13/10/2016</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DFD97D9-5448-4C0C-BA09-F211D3B7E90A}" type="slidenum">
              <a:rPr lang="fr-FR" smtClean="0"/>
              <a:t>‹N°›</a:t>
            </a:fld>
            <a:endParaRPr lang="fr-FR"/>
          </a:p>
        </p:txBody>
      </p:sp>
    </p:spTree>
    <p:extLst>
      <p:ext uri="{BB962C8B-B14F-4D97-AF65-F5344CB8AC3E}">
        <p14:creationId xmlns:p14="http://schemas.microsoft.com/office/powerpoint/2010/main" val="225369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0473F70-BA47-4245-AF45-3A8EC58F84D3}" type="datetime1">
              <a:rPr lang="fr-FR" smtClean="0"/>
              <a:t>13/10/2016</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DFD97D9-5448-4C0C-BA09-F211D3B7E90A}" type="slidenum">
              <a:rPr lang="fr-FR" smtClean="0"/>
              <a:t>‹N°›</a:t>
            </a:fld>
            <a:endParaRPr lang="fr-FR"/>
          </a:p>
        </p:txBody>
      </p:sp>
    </p:spTree>
    <p:extLst>
      <p:ext uri="{BB962C8B-B14F-4D97-AF65-F5344CB8AC3E}">
        <p14:creationId xmlns:p14="http://schemas.microsoft.com/office/powerpoint/2010/main" val="159854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9C79E07-47B0-4967-B02E-9813D23BB2D0}" type="datetime1">
              <a:rPr lang="fr-FR" smtClean="0"/>
              <a:t>13/10/2016</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DFD97D9-5448-4C0C-BA09-F211D3B7E90A}" type="slidenum">
              <a:rPr lang="fr-FR" smtClean="0"/>
              <a:t>‹N°›</a:t>
            </a:fld>
            <a:endParaRPr lang="fr-FR"/>
          </a:p>
        </p:txBody>
      </p:sp>
    </p:spTree>
    <p:extLst>
      <p:ext uri="{BB962C8B-B14F-4D97-AF65-F5344CB8AC3E}">
        <p14:creationId xmlns:p14="http://schemas.microsoft.com/office/powerpoint/2010/main" val="786735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488F02-10C7-453B-9DB1-C4CDE0B15272}" type="datetime1">
              <a:rPr lang="fr-FR" smtClean="0"/>
              <a:t>13/10/2016</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DFD97D9-5448-4C0C-BA09-F211D3B7E90A}" type="slidenum">
              <a:rPr lang="fr-FR" smtClean="0"/>
              <a:t>‹N°›</a:t>
            </a:fld>
            <a:endParaRPr lang="fr-FR"/>
          </a:p>
        </p:txBody>
      </p:sp>
    </p:spTree>
    <p:extLst>
      <p:ext uri="{BB962C8B-B14F-4D97-AF65-F5344CB8AC3E}">
        <p14:creationId xmlns:p14="http://schemas.microsoft.com/office/powerpoint/2010/main" val="2499197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7007F22-92E3-4587-868F-742AF07D7001}" type="datetime1">
              <a:rPr lang="fr-FR" smtClean="0"/>
              <a:t>13/10/2016</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DFD97D9-5448-4C0C-BA09-F211D3B7E90A}" type="slidenum">
              <a:rPr lang="fr-FR" smtClean="0"/>
              <a:t>‹N°›</a:t>
            </a:fld>
            <a:endParaRPr lang="fr-FR"/>
          </a:p>
        </p:txBody>
      </p:sp>
    </p:spTree>
    <p:extLst>
      <p:ext uri="{BB962C8B-B14F-4D97-AF65-F5344CB8AC3E}">
        <p14:creationId xmlns:p14="http://schemas.microsoft.com/office/powerpoint/2010/main" val="369027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96C8F374-FD05-4056-A6F5-6A7229E0F3F9}" type="datetime1">
              <a:rPr lang="fr-FR" smtClean="0"/>
              <a:t>13/10/2016</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DFD97D9-5448-4C0C-BA09-F211D3B7E90A}" type="slidenum">
              <a:rPr lang="fr-FR" smtClean="0"/>
              <a:t>‹N°›</a:t>
            </a:fld>
            <a:endParaRPr lang="fr-FR"/>
          </a:p>
        </p:txBody>
      </p:sp>
    </p:spTree>
    <p:extLst>
      <p:ext uri="{BB962C8B-B14F-4D97-AF65-F5344CB8AC3E}">
        <p14:creationId xmlns:p14="http://schemas.microsoft.com/office/powerpoint/2010/main" val="3914882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733058D-B592-48EB-AD97-A79520738D47}" type="datetime1">
              <a:rPr lang="fr-FR" smtClean="0"/>
              <a:t>13/10/2016</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DFD97D9-5448-4C0C-BA09-F211D3B7E90A}" type="slidenum">
              <a:rPr lang="fr-FR" smtClean="0"/>
              <a:t>‹N°›</a:t>
            </a:fld>
            <a:endParaRPr lang="fr-FR"/>
          </a:p>
        </p:txBody>
      </p:sp>
    </p:spTree>
    <p:extLst>
      <p:ext uri="{BB962C8B-B14F-4D97-AF65-F5344CB8AC3E}">
        <p14:creationId xmlns:p14="http://schemas.microsoft.com/office/powerpoint/2010/main" val="617144638"/>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526152" y="2954247"/>
            <a:ext cx="8915399" cy="1757855"/>
          </a:xfrm>
        </p:spPr>
        <p:txBody>
          <a:bodyPr>
            <a:normAutofit fontScale="90000"/>
          </a:bodyPr>
          <a:lstStyle/>
          <a:p>
            <a:r>
              <a:rPr lang="fr-FR" b="1" u="sng" dirty="0" smtClean="0"/>
              <a:t/>
            </a:r>
            <a:br>
              <a:rPr lang="fr-FR" b="1" u="sng" dirty="0" smtClean="0"/>
            </a:br>
            <a:r>
              <a:rPr lang="fr-FR" sz="6000" b="1" u="sng" dirty="0" smtClean="0"/>
              <a:t>O</a:t>
            </a:r>
            <a:r>
              <a:rPr lang="fr-FR" sz="6000" b="1" u="sng" dirty="0" smtClean="0"/>
              <a:t>penNebula</a:t>
            </a:r>
            <a:r>
              <a:rPr lang="fr-FR" b="1" u="sng" dirty="0" smtClean="0"/>
              <a:t/>
            </a:r>
            <a:br>
              <a:rPr lang="fr-FR" b="1" u="sng" dirty="0" smtClean="0"/>
            </a:br>
            <a:r>
              <a:rPr lang="fr-FR" b="1" u="sng" dirty="0" smtClean="0"/>
              <a:t/>
            </a:r>
            <a:br>
              <a:rPr lang="fr-FR" b="1" u="sng" dirty="0" smtClean="0"/>
            </a:br>
            <a:endParaRPr lang="fr-FR" b="1" u="sng" dirty="0"/>
          </a:p>
        </p:txBody>
      </p:sp>
      <p:sp>
        <p:nvSpPr>
          <p:cNvPr id="4" name="ZoneTexte 3"/>
          <p:cNvSpPr txBox="1"/>
          <p:nvPr/>
        </p:nvSpPr>
        <p:spPr>
          <a:xfrm>
            <a:off x="9317421" y="3943693"/>
            <a:ext cx="2506171" cy="677108"/>
          </a:xfrm>
          <a:prstGeom prst="rect">
            <a:avLst/>
          </a:prstGeom>
          <a:noFill/>
        </p:spPr>
        <p:txBody>
          <a:bodyPr wrap="square" rtlCol="0">
            <a:spAutoFit/>
          </a:bodyPr>
          <a:lstStyle/>
          <a:p>
            <a:r>
              <a:rPr lang="fr-FR" sz="2000" b="1" dirty="0" smtClean="0">
                <a:solidFill>
                  <a:schemeClr val="accent3">
                    <a:lumMod val="50000"/>
                  </a:schemeClr>
                </a:solidFill>
              </a:rPr>
              <a:t>Cloud Computing</a:t>
            </a:r>
          </a:p>
          <a:p>
            <a:r>
              <a:rPr lang="fr-FR" b="1" dirty="0" smtClean="0">
                <a:solidFill>
                  <a:schemeClr val="accent3">
                    <a:lumMod val="50000"/>
                  </a:schemeClr>
                </a:solidFill>
              </a:rPr>
              <a:t>        2016-2017</a:t>
            </a:r>
            <a:endParaRPr lang="fr-FR" b="1" dirty="0">
              <a:solidFill>
                <a:schemeClr val="accent3">
                  <a:lumMod val="50000"/>
                </a:schemeClr>
              </a:solidFill>
            </a:endParaRPr>
          </a:p>
        </p:txBody>
      </p:sp>
      <p:sp>
        <p:nvSpPr>
          <p:cNvPr id="7" name="ZoneTexte 6"/>
          <p:cNvSpPr txBox="1"/>
          <p:nvPr/>
        </p:nvSpPr>
        <p:spPr>
          <a:xfrm>
            <a:off x="2112579" y="3979248"/>
            <a:ext cx="1686910" cy="400110"/>
          </a:xfrm>
          <a:prstGeom prst="rect">
            <a:avLst/>
          </a:prstGeom>
          <a:noFill/>
        </p:spPr>
        <p:txBody>
          <a:bodyPr wrap="square" rtlCol="0">
            <a:spAutoFit/>
          </a:bodyPr>
          <a:lstStyle/>
          <a:p>
            <a:r>
              <a:rPr lang="fr-FR" sz="2000" b="1" u="sng" dirty="0" smtClean="0">
                <a:solidFill>
                  <a:schemeClr val="accent3">
                    <a:lumMod val="50000"/>
                  </a:schemeClr>
                </a:solidFill>
              </a:rPr>
              <a:t>Réalisé par :</a:t>
            </a:r>
            <a:endParaRPr lang="fr-FR" sz="2000" b="1" u="sng" dirty="0">
              <a:solidFill>
                <a:schemeClr val="accent3">
                  <a:lumMod val="50000"/>
                </a:schemeClr>
              </a:solidFill>
            </a:endParaRPr>
          </a:p>
        </p:txBody>
      </p:sp>
      <p:sp>
        <p:nvSpPr>
          <p:cNvPr id="8" name="ZoneTexte 7"/>
          <p:cNvSpPr txBox="1"/>
          <p:nvPr/>
        </p:nvSpPr>
        <p:spPr>
          <a:xfrm>
            <a:off x="5249920" y="4456386"/>
            <a:ext cx="2017986" cy="400110"/>
          </a:xfrm>
          <a:prstGeom prst="rect">
            <a:avLst/>
          </a:prstGeom>
          <a:noFill/>
        </p:spPr>
        <p:txBody>
          <a:bodyPr wrap="square" rtlCol="0">
            <a:spAutoFit/>
          </a:bodyPr>
          <a:lstStyle/>
          <a:p>
            <a:r>
              <a:rPr lang="fr-FR" sz="2000" b="1" dirty="0" err="1" smtClean="0">
                <a:solidFill>
                  <a:srgbClr val="C00000"/>
                </a:solidFill>
              </a:rPr>
              <a:t>Loussaief</a:t>
            </a:r>
            <a:r>
              <a:rPr lang="fr-FR" sz="2000" dirty="0" smtClean="0">
                <a:solidFill>
                  <a:srgbClr val="C00000"/>
                </a:solidFill>
              </a:rPr>
              <a:t> </a:t>
            </a:r>
            <a:r>
              <a:rPr lang="fr-FR" sz="2000" dirty="0" err="1" smtClean="0">
                <a:solidFill>
                  <a:srgbClr val="C00000"/>
                </a:solidFill>
              </a:rPr>
              <a:t>Bilel</a:t>
            </a:r>
            <a:endParaRPr lang="fr-FR" sz="2000" dirty="0">
              <a:solidFill>
                <a:srgbClr val="C00000"/>
              </a:solidFill>
            </a:endParaRPr>
          </a:p>
        </p:txBody>
      </p:sp>
      <p:sp>
        <p:nvSpPr>
          <p:cNvPr id="9" name="ZoneTexte 8"/>
          <p:cNvSpPr txBox="1"/>
          <p:nvPr/>
        </p:nvSpPr>
        <p:spPr>
          <a:xfrm>
            <a:off x="3799489" y="5075968"/>
            <a:ext cx="2017986" cy="400110"/>
          </a:xfrm>
          <a:prstGeom prst="rect">
            <a:avLst/>
          </a:prstGeom>
          <a:noFill/>
        </p:spPr>
        <p:txBody>
          <a:bodyPr wrap="square" rtlCol="0">
            <a:spAutoFit/>
          </a:bodyPr>
          <a:lstStyle/>
          <a:p>
            <a:r>
              <a:rPr lang="fr-FR" sz="2000" b="1" dirty="0" err="1" smtClean="0">
                <a:solidFill>
                  <a:srgbClr val="C00000"/>
                </a:solidFill>
              </a:rPr>
              <a:t>Jmall</a:t>
            </a:r>
            <a:r>
              <a:rPr lang="fr-FR" sz="2000" b="1" dirty="0" smtClean="0">
                <a:solidFill>
                  <a:srgbClr val="C00000"/>
                </a:solidFill>
              </a:rPr>
              <a:t> </a:t>
            </a:r>
            <a:r>
              <a:rPr lang="fr-FR" sz="2000" dirty="0" err="1" smtClean="0">
                <a:solidFill>
                  <a:srgbClr val="C00000"/>
                </a:solidFill>
              </a:rPr>
              <a:t>Dhoha</a:t>
            </a:r>
            <a:endParaRPr lang="fr-FR" sz="2000" dirty="0">
              <a:solidFill>
                <a:srgbClr val="C00000"/>
              </a:solidFill>
            </a:endParaRPr>
          </a:p>
        </p:txBody>
      </p:sp>
      <p:sp>
        <p:nvSpPr>
          <p:cNvPr id="10" name="ZoneTexte 9"/>
          <p:cNvSpPr txBox="1"/>
          <p:nvPr/>
        </p:nvSpPr>
        <p:spPr>
          <a:xfrm>
            <a:off x="2991784" y="4661344"/>
            <a:ext cx="2221348" cy="400110"/>
          </a:xfrm>
          <a:prstGeom prst="rect">
            <a:avLst/>
          </a:prstGeom>
          <a:noFill/>
        </p:spPr>
        <p:txBody>
          <a:bodyPr wrap="square" rtlCol="0">
            <a:spAutoFit/>
          </a:bodyPr>
          <a:lstStyle/>
          <a:p>
            <a:r>
              <a:rPr lang="fr-FR" sz="2000" b="1" dirty="0" err="1" smtClean="0">
                <a:solidFill>
                  <a:srgbClr val="C00000"/>
                </a:solidFill>
              </a:rPr>
              <a:t>Yahyeoui</a:t>
            </a:r>
            <a:r>
              <a:rPr lang="fr-FR" sz="2000" dirty="0" smtClean="0">
                <a:solidFill>
                  <a:srgbClr val="C00000"/>
                </a:solidFill>
              </a:rPr>
              <a:t> </a:t>
            </a:r>
            <a:r>
              <a:rPr lang="fr-FR" sz="2000" dirty="0" err="1" smtClean="0">
                <a:solidFill>
                  <a:srgbClr val="C00000"/>
                </a:solidFill>
              </a:rPr>
              <a:t>Rihab</a:t>
            </a:r>
            <a:endParaRPr lang="fr-FR" sz="2000" dirty="0">
              <a:solidFill>
                <a:srgbClr val="C00000"/>
              </a:solidFill>
            </a:endParaRPr>
          </a:p>
        </p:txBody>
      </p:sp>
      <p:sp>
        <p:nvSpPr>
          <p:cNvPr id="11" name="ZoneTexte 10"/>
          <p:cNvSpPr txBox="1"/>
          <p:nvPr/>
        </p:nvSpPr>
        <p:spPr>
          <a:xfrm>
            <a:off x="5718672" y="4070430"/>
            <a:ext cx="2017986" cy="400110"/>
          </a:xfrm>
          <a:prstGeom prst="rect">
            <a:avLst/>
          </a:prstGeom>
          <a:noFill/>
        </p:spPr>
        <p:txBody>
          <a:bodyPr wrap="square" rtlCol="0">
            <a:spAutoFit/>
          </a:bodyPr>
          <a:lstStyle/>
          <a:p>
            <a:r>
              <a:rPr lang="fr-FR" sz="2000" b="1" dirty="0" err="1" smtClean="0">
                <a:solidFill>
                  <a:srgbClr val="C00000"/>
                </a:solidFill>
              </a:rPr>
              <a:t>Makni</a:t>
            </a:r>
            <a:r>
              <a:rPr lang="fr-FR" sz="2000" dirty="0" smtClean="0">
                <a:solidFill>
                  <a:srgbClr val="C00000"/>
                </a:solidFill>
              </a:rPr>
              <a:t> </a:t>
            </a:r>
            <a:r>
              <a:rPr lang="fr-FR" sz="2000" dirty="0" err="1" smtClean="0">
                <a:solidFill>
                  <a:srgbClr val="C00000"/>
                </a:solidFill>
              </a:rPr>
              <a:t>Firas</a:t>
            </a:r>
            <a:endParaRPr lang="fr-FR" sz="2000" dirty="0">
              <a:solidFill>
                <a:srgbClr val="C00000"/>
              </a:solidFill>
            </a:endParaRPr>
          </a:p>
        </p:txBody>
      </p:sp>
      <p:sp>
        <p:nvSpPr>
          <p:cNvPr id="12" name="ZoneTexte 11"/>
          <p:cNvSpPr txBox="1"/>
          <p:nvPr/>
        </p:nvSpPr>
        <p:spPr>
          <a:xfrm>
            <a:off x="10042634" y="4856496"/>
            <a:ext cx="1933905" cy="400110"/>
          </a:xfrm>
          <a:prstGeom prst="rect">
            <a:avLst/>
          </a:prstGeom>
          <a:noFill/>
        </p:spPr>
        <p:txBody>
          <a:bodyPr wrap="square" rtlCol="0">
            <a:spAutoFit/>
          </a:bodyPr>
          <a:lstStyle/>
          <a:p>
            <a:r>
              <a:rPr lang="fr-FR" sz="2000" dirty="0" smtClean="0">
                <a:solidFill>
                  <a:schemeClr val="accent3">
                    <a:lumMod val="50000"/>
                  </a:schemeClr>
                </a:solidFill>
              </a:rPr>
              <a:t>GLID III</a:t>
            </a:r>
            <a:endParaRPr lang="fr-FR" sz="2000" dirty="0">
              <a:solidFill>
                <a:schemeClr val="accent3">
                  <a:lumMod val="50000"/>
                </a:schemeClr>
              </a:solidFill>
            </a:endParaRPr>
          </a:p>
        </p:txBody>
      </p:sp>
      <p:pic>
        <p:nvPicPr>
          <p:cNvPr id="2050" name="Picture 2" descr="Résultat de recherche d'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2049" y="1152025"/>
            <a:ext cx="2857500"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421735"/>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Principes de conception</a:t>
            </a:r>
          </a:p>
        </p:txBody>
      </p:sp>
      <p:sp>
        <p:nvSpPr>
          <p:cNvPr id="3" name="Espace réservé du contenu 2"/>
          <p:cNvSpPr>
            <a:spLocks noGrp="1"/>
          </p:cNvSpPr>
          <p:nvPr>
            <p:ph idx="1"/>
          </p:nvPr>
        </p:nvSpPr>
        <p:spPr/>
        <p:txBody>
          <a:bodyPr/>
          <a:lstStyle/>
          <a:p>
            <a:r>
              <a:rPr lang="fr-FR" b="1" dirty="0" smtClean="0">
                <a:solidFill>
                  <a:srgbClr val="C00000"/>
                </a:solidFill>
              </a:rPr>
              <a:t>L'ouverture</a:t>
            </a:r>
            <a:r>
              <a:rPr lang="fr-FR" dirty="0" smtClean="0">
                <a:solidFill>
                  <a:srgbClr val="C00000"/>
                </a:solidFill>
              </a:rPr>
              <a:t>  </a:t>
            </a:r>
            <a:r>
              <a:rPr lang="fr-FR" dirty="0">
                <a:solidFill>
                  <a:srgbClr val="C00000"/>
                </a:solidFill>
              </a:rPr>
              <a:t>de l'architecture</a:t>
            </a:r>
            <a:r>
              <a:rPr lang="fr-FR" dirty="0" smtClean="0">
                <a:solidFill>
                  <a:srgbClr val="C00000"/>
                </a:solidFill>
              </a:rPr>
              <a:t>, des </a:t>
            </a:r>
            <a:r>
              <a:rPr lang="fr-FR" dirty="0">
                <a:solidFill>
                  <a:srgbClr val="C00000"/>
                </a:solidFill>
              </a:rPr>
              <a:t>interfaces, et </a:t>
            </a:r>
            <a:r>
              <a:rPr lang="fr-FR" dirty="0" smtClean="0">
                <a:solidFill>
                  <a:srgbClr val="C00000"/>
                </a:solidFill>
              </a:rPr>
              <a:t>du </a:t>
            </a:r>
            <a:r>
              <a:rPr lang="fr-FR" dirty="0">
                <a:solidFill>
                  <a:srgbClr val="C00000"/>
                </a:solidFill>
              </a:rPr>
              <a:t>code</a:t>
            </a:r>
          </a:p>
          <a:p>
            <a:r>
              <a:rPr lang="fr-FR" b="1" dirty="0" smtClean="0">
                <a:solidFill>
                  <a:srgbClr val="C00000"/>
                </a:solidFill>
              </a:rPr>
              <a:t>La flexibilité</a:t>
            </a:r>
            <a:r>
              <a:rPr lang="fr-FR" dirty="0" smtClean="0">
                <a:solidFill>
                  <a:srgbClr val="C00000"/>
                </a:solidFill>
              </a:rPr>
              <a:t> : la solution peut s’adapter avec tout datacenter</a:t>
            </a:r>
            <a:endParaRPr lang="fr-FR" dirty="0">
              <a:solidFill>
                <a:srgbClr val="C00000"/>
              </a:solidFill>
            </a:endParaRPr>
          </a:p>
          <a:p>
            <a:r>
              <a:rPr lang="fr-FR" b="1" dirty="0">
                <a:solidFill>
                  <a:srgbClr val="C00000"/>
                </a:solidFill>
              </a:rPr>
              <a:t>L' interopérabilité  et  la portabilité  </a:t>
            </a:r>
            <a:r>
              <a:rPr lang="fr-FR" dirty="0">
                <a:solidFill>
                  <a:srgbClr val="C00000"/>
                </a:solidFill>
              </a:rPr>
              <a:t>pour </a:t>
            </a:r>
            <a:r>
              <a:rPr lang="fr-FR" dirty="0" smtClean="0">
                <a:solidFill>
                  <a:srgbClr val="C00000"/>
                </a:solidFill>
              </a:rPr>
              <a:t>empêcher le  verrouillage</a:t>
            </a:r>
            <a:endParaRPr lang="fr-FR" dirty="0">
              <a:solidFill>
                <a:srgbClr val="C00000"/>
              </a:solidFill>
            </a:endParaRPr>
          </a:p>
          <a:p>
            <a:r>
              <a:rPr lang="fr-FR" b="1" dirty="0" smtClean="0">
                <a:solidFill>
                  <a:srgbClr val="C00000"/>
                </a:solidFill>
              </a:rPr>
              <a:t>La stabilité</a:t>
            </a:r>
            <a:r>
              <a:rPr lang="fr-FR" dirty="0" smtClean="0">
                <a:solidFill>
                  <a:srgbClr val="C00000"/>
                </a:solidFill>
              </a:rPr>
              <a:t>  pour qu’il soit utilisé par les meilleurs entreprises dans des environnement de production de classe</a:t>
            </a:r>
            <a:endParaRPr lang="fr-FR" dirty="0">
              <a:solidFill>
                <a:srgbClr val="C00000"/>
              </a:solidFill>
            </a:endParaRPr>
          </a:p>
          <a:p>
            <a:r>
              <a:rPr lang="fr-FR" b="1" dirty="0" smtClean="0">
                <a:solidFill>
                  <a:srgbClr val="C00000"/>
                </a:solidFill>
              </a:rPr>
              <a:t>L’évolutivité</a:t>
            </a:r>
            <a:r>
              <a:rPr lang="fr-FR" dirty="0" smtClean="0">
                <a:solidFill>
                  <a:srgbClr val="C00000"/>
                </a:solidFill>
              </a:rPr>
              <a:t>  </a:t>
            </a:r>
            <a:r>
              <a:rPr lang="fr-FR" dirty="0">
                <a:solidFill>
                  <a:srgbClr val="C00000"/>
                </a:solidFill>
              </a:rPr>
              <a:t>pour </a:t>
            </a:r>
            <a:r>
              <a:rPr lang="fr-FR" dirty="0" smtClean="0">
                <a:solidFill>
                  <a:srgbClr val="C00000"/>
                </a:solidFill>
              </a:rPr>
              <a:t>des infrastructures </a:t>
            </a:r>
            <a:r>
              <a:rPr lang="fr-FR" dirty="0">
                <a:solidFill>
                  <a:srgbClr val="C00000"/>
                </a:solidFill>
              </a:rPr>
              <a:t>à grande échelle</a:t>
            </a:r>
          </a:p>
          <a:p>
            <a:r>
              <a:rPr lang="fr-FR" b="1" dirty="0" err="1">
                <a:solidFill>
                  <a:srgbClr val="C00000"/>
                </a:solidFill>
              </a:rPr>
              <a:t>SysAdmin</a:t>
            </a:r>
            <a:r>
              <a:rPr lang="fr-FR" b="1" dirty="0">
                <a:solidFill>
                  <a:srgbClr val="C00000"/>
                </a:solidFill>
              </a:rPr>
              <a:t>-centrisme</a:t>
            </a:r>
            <a:r>
              <a:rPr lang="fr-FR" dirty="0">
                <a:solidFill>
                  <a:srgbClr val="C00000"/>
                </a:solidFill>
              </a:rPr>
              <a:t>  </a:t>
            </a:r>
            <a:r>
              <a:rPr lang="fr-FR" dirty="0" smtClean="0">
                <a:solidFill>
                  <a:srgbClr val="C00000"/>
                </a:solidFill>
              </a:rPr>
              <a:t>pour un </a:t>
            </a:r>
            <a:r>
              <a:rPr lang="fr-FR" dirty="0">
                <a:solidFill>
                  <a:srgbClr val="C00000"/>
                </a:solidFill>
              </a:rPr>
              <a:t>contrôle complet sur le </a:t>
            </a:r>
            <a:r>
              <a:rPr lang="fr-FR" dirty="0" smtClean="0">
                <a:solidFill>
                  <a:srgbClr val="C00000"/>
                </a:solidFill>
              </a:rPr>
              <a:t>cloud</a:t>
            </a:r>
            <a:endParaRPr lang="fr-FR" dirty="0">
              <a:solidFill>
                <a:srgbClr val="C00000"/>
              </a:solidFill>
            </a:endParaRPr>
          </a:p>
          <a:p>
            <a:r>
              <a:rPr lang="fr-FR" b="1" dirty="0">
                <a:solidFill>
                  <a:srgbClr val="C00000"/>
                </a:solidFill>
              </a:rPr>
              <a:t>Simplicité</a:t>
            </a:r>
            <a:r>
              <a:rPr lang="fr-FR" dirty="0">
                <a:solidFill>
                  <a:srgbClr val="C00000"/>
                </a:solidFill>
              </a:rPr>
              <a:t> </a:t>
            </a:r>
            <a:r>
              <a:rPr lang="fr-FR" dirty="0" smtClean="0">
                <a:solidFill>
                  <a:srgbClr val="C00000"/>
                </a:solidFill>
              </a:rPr>
              <a:t>: </a:t>
            </a:r>
            <a:r>
              <a:rPr lang="fr-FR" dirty="0">
                <a:solidFill>
                  <a:srgbClr val="C00000"/>
                </a:solidFill>
              </a:rPr>
              <a:t>facile à déployer, exploiter et utiliser</a:t>
            </a:r>
          </a:p>
          <a:p>
            <a:r>
              <a:rPr lang="fr-FR" b="1" dirty="0">
                <a:solidFill>
                  <a:srgbClr val="C00000"/>
                </a:solidFill>
              </a:rPr>
              <a:t>Légèreté</a:t>
            </a:r>
            <a:r>
              <a:rPr lang="fr-FR" dirty="0">
                <a:solidFill>
                  <a:srgbClr val="C00000"/>
                </a:solidFill>
              </a:rPr>
              <a:t>  pour une haute efficacité</a:t>
            </a:r>
          </a:p>
        </p:txBody>
      </p:sp>
      <p:sp>
        <p:nvSpPr>
          <p:cNvPr id="4" name="Espace réservé du numéro de diapositive 3"/>
          <p:cNvSpPr>
            <a:spLocks noGrp="1"/>
          </p:cNvSpPr>
          <p:nvPr>
            <p:ph type="sldNum" sz="quarter" idx="12"/>
          </p:nvPr>
        </p:nvSpPr>
        <p:spPr/>
        <p:txBody>
          <a:bodyPr/>
          <a:lstStyle/>
          <a:p>
            <a:fld id="{5DFD97D9-5448-4C0C-BA09-F211D3B7E90A}" type="slidenum">
              <a:rPr lang="fr-FR" smtClean="0"/>
              <a:t>10</a:t>
            </a:fld>
            <a:endParaRPr lang="fr-FR"/>
          </a:p>
        </p:txBody>
      </p:sp>
    </p:spTree>
    <p:extLst>
      <p:ext uri="{BB962C8B-B14F-4D97-AF65-F5344CB8AC3E}">
        <p14:creationId xmlns:p14="http://schemas.microsoft.com/office/powerpoint/2010/main" val="137892931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r>
              <a:rPr lang="fr-FR" dirty="0" smtClean="0"/>
              <a:t>Avantages d’OpenNebula</a:t>
            </a:r>
            <a:endParaRPr lang="fr-FR" dirty="0"/>
          </a:p>
        </p:txBody>
      </p:sp>
      <p:sp>
        <p:nvSpPr>
          <p:cNvPr id="5" name="Espace réservé du texte 4"/>
          <p:cNvSpPr>
            <a:spLocks noGrp="1"/>
          </p:cNvSpPr>
          <p:nvPr>
            <p:ph type="body" idx="1"/>
          </p:nvPr>
        </p:nvSpPr>
        <p:spPr/>
        <p:txBody>
          <a:bodyPr/>
          <a:lstStyle/>
          <a:p>
            <a:endParaRPr lang="fr-FR" dirty="0"/>
          </a:p>
        </p:txBody>
      </p:sp>
      <p:sp>
        <p:nvSpPr>
          <p:cNvPr id="2" name="Espace réservé du numéro de diapositive 1"/>
          <p:cNvSpPr>
            <a:spLocks noGrp="1"/>
          </p:cNvSpPr>
          <p:nvPr>
            <p:ph type="sldNum" sz="quarter" idx="12"/>
          </p:nvPr>
        </p:nvSpPr>
        <p:spPr/>
        <p:txBody>
          <a:bodyPr/>
          <a:lstStyle/>
          <a:p>
            <a:fld id="{5DFD97D9-5448-4C0C-BA09-F211D3B7E90A}" type="slidenum">
              <a:rPr lang="fr-FR" smtClean="0"/>
              <a:t>11</a:t>
            </a:fld>
            <a:endParaRPr lang="fr-FR"/>
          </a:p>
        </p:txBody>
      </p:sp>
    </p:spTree>
    <p:extLst>
      <p:ext uri="{BB962C8B-B14F-4D97-AF65-F5344CB8AC3E}">
        <p14:creationId xmlns:p14="http://schemas.microsoft.com/office/powerpoint/2010/main" val="2626025980"/>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Avantages d’OpenNebula</a:t>
            </a:r>
            <a:endParaRPr lang="fr-FR" dirty="0"/>
          </a:p>
        </p:txBody>
      </p:sp>
      <p:pic>
        <p:nvPicPr>
          <p:cNvPr id="5" name="Image 4"/>
          <p:cNvPicPr>
            <a:picLocks noChangeAspect="1"/>
          </p:cNvPicPr>
          <p:nvPr/>
        </p:nvPicPr>
        <p:blipFill>
          <a:blip r:embed="rId2"/>
          <a:stretch>
            <a:fillRect/>
          </a:stretch>
        </p:blipFill>
        <p:spPr>
          <a:xfrm>
            <a:off x="2946941" y="1482779"/>
            <a:ext cx="9245059" cy="5375221"/>
          </a:xfrm>
          <a:prstGeom prst="rect">
            <a:avLst/>
          </a:prstGeom>
        </p:spPr>
      </p:pic>
      <p:sp>
        <p:nvSpPr>
          <p:cNvPr id="6" name="Rectangle 5"/>
          <p:cNvSpPr/>
          <p:nvPr/>
        </p:nvSpPr>
        <p:spPr>
          <a:xfrm>
            <a:off x="7295663" y="1211262"/>
            <a:ext cx="2337069" cy="54303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fr-FR" b="1" dirty="0" smtClean="0">
                <a:solidFill>
                  <a:srgbClr val="C00000"/>
                </a:solidFill>
              </a:rPr>
              <a:t>Utilisateur du cloud</a:t>
            </a:r>
            <a:endParaRPr lang="fr-FR" b="1" dirty="0">
              <a:solidFill>
                <a:srgbClr val="C00000"/>
              </a:solidFill>
            </a:endParaRPr>
          </a:p>
        </p:txBody>
      </p:sp>
      <p:sp>
        <p:nvSpPr>
          <p:cNvPr id="7" name="Rectangle 6"/>
          <p:cNvSpPr/>
          <p:nvPr/>
        </p:nvSpPr>
        <p:spPr>
          <a:xfrm>
            <a:off x="9245331" y="6152055"/>
            <a:ext cx="2472723" cy="51675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fr-FR" b="1" dirty="0" smtClean="0">
                <a:solidFill>
                  <a:srgbClr val="C00000"/>
                </a:solidFill>
              </a:rPr>
              <a:t>Intégrateur du cloud</a:t>
            </a:r>
            <a:endParaRPr lang="fr-FR" b="1" dirty="0">
              <a:solidFill>
                <a:srgbClr val="C00000"/>
              </a:solidFill>
            </a:endParaRPr>
          </a:p>
        </p:txBody>
      </p:sp>
      <p:sp>
        <p:nvSpPr>
          <p:cNvPr id="8" name="Rectangle 7"/>
          <p:cNvSpPr/>
          <p:nvPr/>
        </p:nvSpPr>
        <p:spPr>
          <a:xfrm>
            <a:off x="2760340" y="2492152"/>
            <a:ext cx="2552640" cy="63155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fr-FR" b="1" dirty="0" smtClean="0">
                <a:solidFill>
                  <a:srgbClr val="C00000"/>
                </a:solidFill>
              </a:rPr>
              <a:t>Fournisseur du cloud</a:t>
            </a:r>
            <a:endParaRPr lang="fr-FR" b="1" dirty="0">
              <a:solidFill>
                <a:srgbClr val="C00000"/>
              </a:solidFill>
            </a:endParaRPr>
          </a:p>
        </p:txBody>
      </p:sp>
      <p:sp>
        <p:nvSpPr>
          <p:cNvPr id="9" name="Espace réservé du numéro de diapositive 8"/>
          <p:cNvSpPr>
            <a:spLocks noGrp="1"/>
          </p:cNvSpPr>
          <p:nvPr>
            <p:ph type="sldNum" sz="quarter" idx="12"/>
          </p:nvPr>
        </p:nvSpPr>
        <p:spPr/>
        <p:txBody>
          <a:bodyPr/>
          <a:lstStyle/>
          <a:p>
            <a:fld id="{5DFD97D9-5448-4C0C-BA09-F211D3B7E90A}" type="slidenum">
              <a:rPr lang="fr-FR" smtClean="0"/>
              <a:t>12</a:t>
            </a:fld>
            <a:endParaRPr lang="fr-FR"/>
          </a:p>
        </p:txBody>
      </p:sp>
    </p:spTree>
    <p:extLst>
      <p:ext uri="{BB962C8B-B14F-4D97-AF65-F5344CB8AC3E}">
        <p14:creationId xmlns:p14="http://schemas.microsoft.com/office/powerpoint/2010/main" val="20350267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Avantages d’OpenNebula</a:t>
            </a:r>
          </a:p>
        </p:txBody>
      </p:sp>
      <p:sp>
        <p:nvSpPr>
          <p:cNvPr id="3" name="Espace réservé du contenu 2"/>
          <p:cNvSpPr>
            <a:spLocks noGrp="1"/>
          </p:cNvSpPr>
          <p:nvPr>
            <p:ph idx="1"/>
          </p:nvPr>
        </p:nvSpPr>
        <p:spPr/>
        <p:txBody>
          <a:bodyPr/>
          <a:lstStyle/>
          <a:p>
            <a:pPr marL="0" indent="0">
              <a:buNone/>
            </a:pPr>
            <a:endParaRPr lang="fr-FR" dirty="0" smtClean="0">
              <a:solidFill>
                <a:srgbClr val="C00000"/>
              </a:solidFill>
            </a:endParaRPr>
          </a:p>
          <a:p>
            <a:pPr>
              <a:buFont typeface="Wingdings" panose="05000000000000000000" pitchFamily="2" charset="2"/>
              <a:buChar char="v"/>
            </a:pPr>
            <a:r>
              <a:rPr lang="fr-FR" dirty="0" smtClean="0">
                <a:solidFill>
                  <a:srgbClr val="C00000"/>
                </a:solidFill>
              </a:rPr>
              <a:t>Pour le </a:t>
            </a:r>
            <a:r>
              <a:rPr lang="fr-FR" b="1" dirty="0" smtClean="0">
                <a:solidFill>
                  <a:srgbClr val="C00000"/>
                </a:solidFill>
              </a:rPr>
              <a:t>fournisseur du cloud</a:t>
            </a:r>
          </a:p>
          <a:p>
            <a:pPr>
              <a:buFont typeface="Wingdings" panose="05000000000000000000" pitchFamily="2" charset="2"/>
              <a:buChar char="v"/>
            </a:pPr>
            <a:endParaRPr lang="fr-FR" b="1" dirty="0" smtClean="0">
              <a:solidFill>
                <a:srgbClr val="C00000"/>
              </a:solidFill>
            </a:endParaRPr>
          </a:p>
          <a:p>
            <a:pPr>
              <a:buFont typeface="Wingdings" panose="05000000000000000000" pitchFamily="2" charset="2"/>
              <a:buChar char="§"/>
            </a:pPr>
            <a:r>
              <a:rPr lang="fr-FR" sz="2000" dirty="0" smtClean="0">
                <a:solidFill>
                  <a:srgbClr val="002060"/>
                </a:solidFill>
              </a:rPr>
              <a:t>Réponses rapides aux </a:t>
            </a:r>
            <a:r>
              <a:rPr lang="fr-FR" sz="2000" dirty="0">
                <a:solidFill>
                  <a:srgbClr val="002060"/>
                </a:solidFill>
              </a:rPr>
              <a:t>besoins d'infrastructure pour les services  avec le redimensionnement </a:t>
            </a:r>
            <a:r>
              <a:rPr lang="fr-FR" sz="2000" dirty="0" smtClean="0">
                <a:solidFill>
                  <a:srgbClr val="002060"/>
                </a:solidFill>
              </a:rPr>
              <a:t>dynamique </a:t>
            </a:r>
            <a:r>
              <a:rPr lang="fr-FR" sz="2000" dirty="0">
                <a:solidFill>
                  <a:srgbClr val="002060"/>
                </a:solidFill>
              </a:rPr>
              <a:t>de l'infrastructure </a:t>
            </a:r>
            <a:r>
              <a:rPr lang="fr-FR" sz="2000" dirty="0" smtClean="0">
                <a:solidFill>
                  <a:srgbClr val="002060"/>
                </a:solidFill>
              </a:rPr>
              <a:t>physique</a:t>
            </a:r>
          </a:p>
          <a:p>
            <a:pPr>
              <a:buFont typeface="Wingdings" panose="05000000000000000000" pitchFamily="2" charset="2"/>
              <a:buChar char="§"/>
            </a:pPr>
            <a:r>
              <a:rPr lang="fr-FR" sz="2000" dirty="0">
                <a:solidFill>
                  <a:srgbClr val="002060"/>
                </a:solidFill>
              </a:rPr>
              <a:t>Meilleur exploitation des </a:t>
            </a:r>
            <a:r>
              <a:rPr lang="fr-FR" sz="2000" dirty="0" smtClean="0">
                <a:solidFill>
                  <a:srgbClr val="002060"/>
                </a:solidFill>
              </a:rPr>
              <a:t>ressources existantes</a:t>
            </a:r>
          </a:p>
          <a:p>
            <a:pPr>
              <a:buFont typeface="Wingdings" panose="05000000000000000000" pitchFamily="2" charset="2"/>
              <a:buChar char="§"/>
            </a:pPr>
            <a:r>
              <a:rPr lang="fr-FR" sz="2000" dirty="0">
                <a:solidFill>
                  <a:srgbClr val="002060"/>
                </a:solidFill>
              </a:rPr>
              <a:t>Économie opérationnelle  avec la consolidation de serveur à un nombre réduit de systèmes </a:t>
            </a:r>
            <a:r>
              <a:rPr lang="fr-FR" sz="2000" dirty="0" smtClean="0">
                <a:solidFill>
                  <a:srgbClr val="002060"/>
                </a:solidFill>
              </a:rPr>
              <a:t>physiques</a:t>
            </a:r>
          </a:p>
          <a:p>
            <a:pPr>
              <a:buFont typeface="Wingdings" panose="05000000000000000000" pitchFamily="2" charset="2"/>
              <a:buChar char="§"/>
            </a:pPr>
            <a:r>
              <a:rPr lang="fr-FR" sz="2000" dirty="0" smtClean="0">
                <a:solidFill>
                  <a:srgbClr val="002060"/>
                </a:solidFill>
              </a:rPr>
              <a:t>Cout réduit d’infrastructures </a:t>
            </a:r>
            <a:endParaRPr lang="fr-FR" sz="2000" dirty="0">
              <a:solidFill>
                <a:srgbClr val="002060"/>
              </a:solidFill>
            </a:endParaRPr>
          </a:p>
        </p:txBody>
      </p:sp>
      <p:sp>
        <p:nvSpPr>
          <p:cNvPr id="4" name="Espace réservé du numéro de diapositive 3"/>
          <p:cNvSpPr>
            <a:spLocks noGrp="1"/>
          </p:cNvSpPr>
          <p:nvPr>
            <p:ph type="sldNum" sz="quarter" idx="12"/>
          </p:nvPr>
        </p:nvSpPr>
        <p:spPr/>
        <p:txBody>
          <a:bodyPr/>
          <a:lstStyle/>
          <a:p>
            <a:fld id="{5DFD97D9-5448-4C0C-BA09-F211D3B7E90A}" type="slidenum">
              <a:rPr lang="fr-FR" smtClean="0"/>
              <a:t>13</a:t>
            </a:fld>
            <a:endParaRPr lang="fr-FR"/>
          </a:p>
        </p:txBody>
      </p:sp>
    </p:spTree>
    <p:extLst>
      <p:ext uri="{BB962C8B-B14F-4D97-AF65-F5344CB8AC3E}">
        <p14:creationId xmlns:p14="http://schemas.microsoft.com/office/powerpoint/2010/main" val="872913265"/>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Avantages d’OpenNebula</a:t>
            </a:r>
          </a:p>
        </p:txBody>
      </p:sp>
      <p:sp>
        <p:nvSpPr>
          <p:cNvPr id="3" name="Espace réservé du contenu 2"/>
          <p:cNvSpPr>
            <a:spLocks noGrp="1"/>
          </p:cNvSpPr>
          <p:nvPr>
            <p:ph idx="1"/>
          </p:nvPr>
        </p:nvSpPr>
        <p:spPr/>
        <p:txBody>
          <a:bodyPr/>
          <a:lstStyle/>
          <a:p>
            <a:pPr marL="0" indent="0">
              <a:buNone/>
            </a:pPr>
            <a:endParaRPr lang="fr-FR" dirty="0" smtClean="0">
              <a:solidFill>
                <a:srgbClr val="C00000"/>
              </a:solidFill>
            </a:endParaRPr>
          </a:p>
          <a:p>
            <a:pPr>
              <a:buFont typeface="Wingdings" panose="05000000000000000000" pitchFamily="2" charset="2"/>
              <a:buChar char="v"/>
            </a:pPr>
            <a:r>
              <a:rPr lang="fr-FR" dirty="0" smtClean="0">
                <a:solidFill>
                  <a:srgbClr val="C00000"/>
                </a:solidFill>
              </a:rPr>
              <a:t>Pour </a:t>
            </a:r>
            <a:r>
              <a:rPr lang="fr-FR" b="1" dirty="0" smtClean="0">
                <a:solidFill>
                  <a:srgbClr val="C00000"/>
                </a:solidFill>
              </a:rPr>
              <a:t>l’utilisateur du cloud</a:t>
            </a:r>
          </a:p>
          <a:p>
            <a:pPr>
              <a:buFont typeface="Wingdings" panose="05000000000000000000" pitchFamily="2" charset="2"/>
              <a:buChar char="v"/>
            </a:pPr>
            <a:endParaRPr lang="fr-FR" b="1" dirty="0">
              <a:solidFill>
                <a:srgbClr val="C00000"/>
              </a:solidFill>
            </a:endParaRPr>
          </a:p>
          <a:p>
            <a:pPr>
              <a:buFont typeface="Wingdings" panose="05000000000000000000" pitchFamily="2" charset="2"/>
              <a:buChar char="§"/>
            </a:pPr>
            <a:r>
              <a:rPr lang="fr-FR" sz="2000" dirty="0" smtClean="0">
                <a:solidFill>
                  <a:srgbClr val="002060"/>
                </a:solidFill>
              </a:rPr>
              <a:t>La livraison et l’évolutivité </a:t>
            </a:r>
            <a:r>
              <a:rPr lang="fr-FR" sz="2000" dirty="0">
                <a:solidFill>
                  <a:srgbClr val="002060"/>
                </a:solidFill>
              </a:rPr>
              <a:t>des services </a:t>
            </a:r>
            <a:r>
              <a:rPr lang="fr-FR" sz="2000" dirty="0" smtClean="0">
                <a:solidFill>
                  <a:srgbClr val="002060"/>
                </a:solidFill>
              </a:rPr>
              <a:t> est très rapide </a:t>
            </a:r>
          </a:p>
          <a:p>
            <a:pPr>
              <a:buFont typeface="Wingdings" panose="05000000000000000000" pitchFamily="2" charset="2"/>
              <a:buChar char="§"/>
            </a:pPr>
            <a:r>
              <a:rPr lang="fr-FR" sz="2000" dirty="0" smtClean="0">
                <a:solidFill>
                  <a:srgbClr val="002060"/>
                </a:solidFill>
              </a:rPr>
              <a:t>Prise </a:t>
            </a:r>
            <a:r>
              <a:rPr lang="fr-FR" sz="2000" dirty="0">
                <a:solidFill>
                  <a:srgbClr val="002060"/>
                </a:solidFill>
              </a:rPr>
              <a:t>en charge des environnements d'exécution hétérogènes  </a:t>
            </a:r>
            <a:endParaRPr lang="fr-FR" sz="2000" dirty="0" smtClean="0">
              <a:solidFill>
                <a:srgbClr val="002060"/>
              </a:solidFill>
            </a:endParaRPr>
          </a:p>
          <a:p>
            <a:pPr>
              <a:buFont typeface="Wingdings" panose="05000000000000000000" pitchFamily="2" charset="2"/>
              <a:buChar char="§"/>
            </a:pPr>
            <a:r>
              <a:rPr lang="fr-FR" sz="2000" dirty="0" smtClean="0">
                <a:solidFill>
                  <a:srgbClr val="002060"/>
                </a:solidFill>
              </a:rPr>
              <a:t>Contrôle </a:t>
            </a:r>
            <a:r>
              <a:rPr lang="fr-FR" sz="2000" dirty="0">
                <a:solidFill>
                  <a:srgbClr val="002060"/>
                </a:solidFill>
              </a:rPr>
              <a:t>total  du cycle de vie de la gestion des services </a:t>
            </a:r>
            <a:r>
              <a:rPr lang="fr-FR" sz="2000" dirty="0" smtClean="0">
                <a:solidFill>
                  <a:srgbClr val="002060"/>
                </a:solidFill>
              </a:rPr>
              <a:t>virtualisés</a:t>
            </a:r>
          </a:p>
        </p:txBody>
      </p:sp>
      <p:sp>
        <p:nvSpPr>
          <p:cNvPr id="4" name="Espace réservé du numéro de diapositive 3"/>
          <p:cNvSpPr>
            <a:spLocks noGrp="1"/>
          </p:cNvSpPr>
          <p:nvPr>
            <p:ph type="sldNum" sz="quarter" idx="12"/>
          </p:nvPr>
        </p:nvSpPr>
        <p:spPr/>
        <p:txBody>
          <a:bodyPr/>
          <a:lstStyle/>
          <a:p>
            <a:fld id="{5DFD97D9-5448-4C0C-BA09-F211D3B7E90A}" type="slidenum">
              <a:rPr lang="fr-FR" smtClean="0"/>
              <a:t>14</a:t>
            </a:fld>
            <a:endParaRPr lang="fr-FR"/>
          </a:p>
        </p:txBody>
      </p:sp>
    </p:spTree>
    <p:extLst>
      <p:ext uri="{BB962C8B-B14F-4D97-AF65-F5344CB8AC3E}">
        <p14:creationId xmlns:p14="http://schemas.microsoft.com/office/powerpoint/2010/main" val="18134155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Avantages d’OpenNebula</a:t>
            </a:r>
          </a:p>
        </p:txBody>
      </p:sp>
      <p:sp>
        <p:nvSpPr>
          <p:cNvPr id="3" name="Espace réservé du contenu 2"/>
          <p:cNvSpPr>
            <a:spLocks noGrp="1"/>
          </p:cNvSpPr>
          <p:nvPr>
            <p:ph idx="1"/>
          </p:nvPr>
        </p:nvSpPr>
        <p:spPr/>
        <p:txBody>
          <a:bodyPr/>
          <a:lstStyle/>
          <a:p>
            <a:pPr marL="0" indent="0">
              <a:buNone/>
            </a:pPr>
            <a:endParaRPr lang="fr-FR" dirty="0" smtClean="0">
              <a:solidFill>
                <a:srgbClr val="C00000"/>
              </a:solidFill>
            </a:endParaRPr>
          </a:p>
          <a:p>
            <a:pPr>
              <a:buFont typeface="Wingdings" panose="05000000000000000000" pitchFamily="2" charset="2"/>
              <a:buChar char="v"/>
            </a:pPr>
            <a:r>
              <a:rPr lang="fr-FR" dirty="0">
                <a:solidFill>
                  <a:srgbClr val="C00000"/>
                </a:solidFill>
              </a:rPr>
              <a:t>Pour </a:t>
            </a:r>
            <a:r>
              <a:rPr lang="fr-FR" b="1" dirty="0" smtClean="0">
                <a:solidFill>
                  <a:srgbClr val="C00000"/>
                </a:solidFill>
              </a:rPr>
              <a:t>l’intégrateur du cloud</a:t>
            </a:r>
          </a:p>
          <a:p>
            <a:pPr>
              <a:buFont typeface="Wingdings" panose="05000000000000000000" pitchFamily="2" charset="2"/>
              <a:buChar char="v"/>
            </a:pPr>
            <a:endParaRPr lang="fr-FR" b="1" dirty="0" smtClean="0">
              <a:solidFill>
                <a:srgbClr val="C00000"/>
              </a:solidFill>
            </a:endParaRPr>
          </a:p>
          <a:p>
            <a:pPr>
              <a:buFont typeface="Wingdings" panose="05000000000000000000" pitchFamily="2" charset="2"/>
              <a:buChar char="§"/>
            </a:pPr>
            <a:r>
              <a:rPr lang="fr-FR" sz="2000" dirty="0" smtClean="0">
                <a:solidFill>
                  <a:srgbClr val="002060"/>
                </a:solidFill>
              </a:rPr>
              <a:t>Adapté à tout datacenter existant </a:t>
            </a:r>
          </a:p>
          <a:p>
            <a:pPr>
              <a:buFont typeface="Wingdings" panose="05000000000000000000" pitchFamily="2" charset="2"/>
              <a:buChar char="§"/>
            </a:pPr>
            <a:r>
              <a:rPr lang="fr-FR" sz="2000" dirty="0" smtClean="0">
                <a:solidFill>
                  <a:srgbClr val="002060"/>
                </a:solidFill>
              </a:rPr>
              <a:t>Open Source </a:t>
            </a:r>
          </a:p>
          <a:p>
            <a:pPr>
              <a:buFont typeface="Wingdings" panose="05000000000000000000" pitchFamily="2" charset="2"/>
              <a:buChar char="§"/>
            </a:pPr>
            <a:r>
              <a:rPr lang="fr-FR" sz="2000" dirty="0">
                <a:solidFill>
                  <a:srgbClr val="002060"/>
                </a:solidFill>
              </a:rPr>
              <a:t>Intégration transparente avec tout produit et service dans l'outil de virtualisation </a:t>
            </a:r>
            <a:r>
              <a:rPr lang="fr-FR" sz="2000" dirty="0" smtClean="0">
                <a:solidFill>
                  <a:srgbClr val="002060"/>
                </a:solidFill>
              </a:rPr>
              <a:t>et </a:t>
            </a:r>
            <a:r>
              <a:rPr lang="fr-FR" sz="2000" dirty="0">
                <a:solidFill>
                  <a:srgbClr val="002060"/>
                </a:solidFill>
              </a:rPr>
              <a:t>de gestion </a:t>
            </a:r>
            <a:r>
              <a:rPr lang="fr-FR" sz="2000" dirty="0" smtClean="0">
                <a:solidFill>
                  <a:srgbClr val="002060"/>
                </a:solidFill>
              </a:rPr>
              <a:t>du cloud dans le datacenter</a:t>
            </a:r>
            <a:endParaRPr lang="fr-FR" sz="2000" dirty="0">
              <a:solidFill>
                <a:srgbClr val="002060"/>
              </a:solidFill>
            </a:endParaRPr>
          </a:p>
        </p:txBody>
      </p:sp>
      <p:sp>
        <p:nvSpPr>
          <p:cNvPr id="4" name="Espace réservé du numéro de diapositive 3"/>
          <p:cNvSpPr>
            <a:spLocks noGrp="1"/>
          </p:cNvSpPr>
          <p:nvPr>
            <p:ph type="sldNum" sz="quarter" idx="12"/>
          </p:nvPr>
        </p:nvSpPr>
        <p:spPr/>
        <p:txBody>
          <a:bodyPr/>
          <a:lstStyle/>
          <a:p>
            <a:fld id="{5DFD97D9-5448-4C0C-BA09-F211D3B7E90A}" type="slidenum">
              <a:rPr lang="fr-FR" smtClean="0"/>
              <a:t>15</a:t>
            </a:fld>
            <a:endParaRPr lang="fr-FR"/>
          </a:p>
        </p:txBody>
      </p:sp>
    </p:spTree>
    <p:extLst>
      <p:ext uri="{BB962C8B-B14F-4D97-AF65-F5344CB8AC3E}">
        <p14:creationId xmlns:p14="http://schemas.microsoft.com/office/powerpoint/2010/main" val="2133773517"/>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r>
              <a:rPr lang="fr-FR" dirty="0" smtClean="0"/>
              <a:t>Architecture OpenNebula</a:t>
            </a:r>
            <a:endParaRPr lang="fr-FR" dirty="0"/>
          </a:p>
        </p:txBody>
      </p:sp>
      <p:sp>
        <p:nvSpPr>
          <p:cNvPr id="5" name="Espace réservé du texte 4"/>
          <p:cNvSpPr>
            <a:spLocks noGrp="1"/>
          </p:cNvSpPr>
          <p:nvPr>
            <p:ph type="body" idx="1"/>
          </p:nvPr>
        </p:nvSpPr>
        <p:spPr/>
        <p:txBody>
          <a:bodyPr/>
          <a:lstStyle/>
          <a:p>
            <a:endParaRPr lang="fr-FR" dirty="0"/>
          </a:p>
        </p:txBody>
      </p:sp>
      <p:sp>
        <p:nvSpPr>
          <p:cNvPr id="2" name="Espace réservé du numéro de diapositive 1"/>
          <p:cNvSpPr>
            <a:spLocks noGrp="1"/>
          </p:cNvSpPr>
          <p:nvPr>
            <p:ph type="sldNum" sz="quarter" idx="12"/>
          </p:nvPr>
        </p:nvSpPr>
        <p:spPr/>
        <p:txBody>
          <a:bodyPr/>
          <a:lstStyle/>
          <a:p>
            <a:fld id="{5DFD97D9-5448-4C0C-BA09-F211D3B7E90A}" type="slidenum">
              <a:rPr lang="fr-FR" smtClean="0"/>
              <a:t>16</a:t>
            </a:fld>
            <a:endParaRPr lang="fr-FR"/>
          </a:p>
        </p:txBody>
      </p:sp>
    </p:spTree>
    <p:extLst>
      <p:ext uri="{BB962C8B-B14F-4D97-AF65-F5344CB8AC3E}">
        <p14:creationId xmlns:p14="http://schemas.microsoft.com/office/powerpoint/2010/main" val="317489258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Architecture </a:t>
            </a:r>
            <a:r>
              <a:rPr lang="fr-FR" dirty="0" smtClean="0"/>
              <a:t>OpenNebula</a:t>
            </a:r>
            <a:endParaRPr lang="fr-FR"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924" y="1459187"/>
            <a:ext cx="8194692" cy="5155012"/>
          </a:xfrm>
          <a:prstGeom prst="rect">
            <a:avLst/>
          </a:prstGeom>
        </p:spPr>
      </p:pic>
      <p:sp>
        <p:nvSpPr>
          <p:cNvPr id="6" name="Espace réservé du numéro de diapositive 5"/>
          <p:cNvSpPr>
            <a:spLocks noGrp="1"/>
          </p:cNvSpPr>
          <p:nvPr>
            <p:ph type="sldNum" sz="quarter" idx="12"/>
          </p:nvPr>
        </p:nvSpPr>
        <p:spPr/>
        <p:txBody>
          <a:bodyPr/>
          <a:lstStyle/>
          <a:p>
            <a:fld id="{5DFD97D9-5448-4C0C-BA09-F211D3B7E90A}" type="slidenum">
              <a:rPr lang="fr-FR" smtClean="0"/>
              <a:t>17</a:t>
            </a:fld>
            <a:endParaRPr lang="fr-FR"/>
          </a:p>
        </p:txBody>
      </p:sp>
    </p:spTree>
    <p:extLst>
      <p:ext uri="{BB962C8B-B14F-4D97-AF65-F5344CB8AC3E}">
        <p14:creationId xmlns:p14="http://schemas.microsoft.com/office/powerpoint/2010/main" val="40062246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r>
              <a:rPr lang="fr-FR" dirty="0" smtClean="0"/>
              <a:t>Infrastructure OpenNebula</a:t>
            </a:r>
            <a:endParaRPr lang="fr-FR" dirty="0"/>
          </a:p>
        </p:txBody>
      </p:sp>
      <p:sp>
        <p:nvSpPr>
          <p:cNvPr id="5" name="Espace réservé du texte 4"/>
          <p:cNvSpPr>
            <a:spLocks noGrp="1"/>
          </p:cNvSpPr>
          <p:nvPr>
            <p:ph type="body" idx="1"/>
          </p:nvPr>
        </p:nvSpPr>
        <p:spPr/>
        <p:txBody>
          <a:bodyPr/>
          <a:lstStyle/>
          <a:p>
            <a:endParaRPr lang="fr-FR" dirty="0"/>
          </a:p>
        </p:txBody>
      </p:sp>
      <p:sp>
        <p:nvSpPr>
          <p:cNvPr id="2" name="Espace réservé du numéro de diapositive 1"/>
          <p:cNvSpPr>
            <a:spLocks noGrp="1"/>
          </p:cNvSpPr>
          <p:nvPr>
            <p:ph type="sldNum" sz="quarter" idx="12"/>
          </p:nvPr>
        </p:nvSpPr>
        <p:spPr/>
        <p:txBody>
          <a:bodyPr/>
          <a:lstStyle/>
          <a:p>
            <a:fld id="{5DFD97D9-5448-4C0C-BA09-F211D3B7E90A}" type="slidenum">
              <a:rPr lang="fr-FR" smtClean="0"/>
              <a:t>18</a:t>
            </a:fld>
            <a:endParaRPr lang="fr-FR"/>
          </a:p>
        </p:txBody>
      </p:sp>
    </p:spTree>
    <p:extLst>
      <p:ext uri="{BB962C8B-B14F-4D97-AF65-F5344CB8AC3E}">
        <p14:creationId xmlns:p14="http://schemas.microsoft.com/office/powerpoint/2010/main" val="22054325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Infrastructure </a:t>
            </a:r>
            <a:r>
              <a:rPr lang="fr-FR" dirty="0" smtClean="0"/>
              <a:t>OpenNebula</a:t>
            </a:r>
            <a:endParaRPr lang="fr-FR"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2863" y="1905000"/>
            <a:ext cx="7653428" cy="4124389"/>
          </a:xfrm>
          <a:prstGeom prst="rect">
            <a:avLst/>
          </a:prstGeom>
        </p:spPr>
      </p:pic>
      <p:sp>
        <p:nvSpPr>
          <p:cNvPr id="4" name="Espace réservé du numéro de diapositive 3"/>
          <p:cNvSpPr>
            <a:spLocks noGrp="1"/>
          </p:cNvSpPr>
          <p:nvPr>
            <p:ph type="sldNum" sz="quarter" idx="12"/>
          </p:nvPr>
        </p:nvSpPr>
        <p:spPr/>
        <p:txBody>
          <a:bodyPr/>
          <a:lstStyle/>
          <a:p>
            <a:fld id="{5DFD97D9-5448-4C0C-BA09-F211D3B7E90A}" type="slidenum">
              <a:rPr lang="fr-FR" smtClean="0"/>
              <a:t>19</a:t>
            </a:fld>
            <a:endParaRPr lang="fr-FR"/>
          </a:p>
        </p:txBody>
      </p:sp>
    </p:spTree>
    <p:extLst>
      <p:ext uri="{BB962C8B-B14F-4D97-AF65-F5344CB8AC3E}">
        <p14:creationId xmlns:p14="http://schemas.microsoft.com/office/powerpoint/2010/main" val="214190702"/>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1119554" y="1031631"/>
            <a:ext cx="8596668" cy="1320800"/>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endParaRPr lang="fr-FR" dirty="0" smtClean="0"/>
          </a:p>
          <a:p>
            <a:pPr algn="l"/>
            <a:endParaRPr lang="fr-FR" dirty="0"/>
          </a:p>
          <a:p>
            <a:pPr algn="l"/>
            <a:endParaRPr lang="fr-FR" dirty="0" smtClean="0"/>
          </a:p>
          <a:p>
            <a:pPr algn="l"/>
            <a:endParaRPr lang="fr-FR" dirty="0"/>
          </a:p>
          <a:p>
            <a:pPr algn="l"/>
            <a:endParaRPr lang="fr-FR" dirty="0" smtClean="0"/>
          </a:p>
          <a:p>
            <a:pPr algn="l"/>
            <a:endParaRPr lang="fr-FR" dirty="0"/>
          </a:p>
          <a:p>
            <a:pPr algn="l"/>
            <a:r>
              <a:rPr lang="fr-FR" b="1" dirty="0" smtClean="0">
                <a:solidFill>
                  <a:schemeClr val="accent6">
                    <a:lumMod val="50000"/>
                  </a:schemeClr>
                </a:solidFill>
              </a:rPr>
              <a:t>Plan</a:t>
            </a:r>
            <a:r>
              <a:rPr lang="fr-FR" dirty="0" smtClean="0"/>
              <a:t/>
            </a:r>
            <a:br>
              <a:rPr lang="fr-FR" dirty="0" smtClean="0"/>
            </a:br>
            <a:endParaRPr lang="fr-FR" dirty="0"/>
          </a:p>
        </p:txBody>
      </p:sp>
      <p:sp>
        <p:nvSpPr>
          <p:cNvPr id="8" name="Espace réservé du contenu 2"/>
          <p:cNvSpPr txBox="1">
            <a:spLocks/>
          </p:cNvSpPr>
          <p:nvPr/>
        </p:nvSpPr>
        <p:spPr>
          <a:xfrm>
            <a:off x="1709368" y="2063231"/>
            <a:ext cx="8596668" cy="3880773"/>
          </a:xfrm>
          <a:prstGeom prst="rect">
            <a:avLst/>
          </a:prstGeom>
        </p:spPr>
        <p:txBody>
          <a:bodyPr vert="horz" lIns="91440" tIns="45720" rIns="91440" bIns="45720" rtlCol="0" anchor="t">
            <a:normAutofit lnSpcReduction="1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285750" indent="-285750" algn="l">
              <a:buFont typeface="Wingdings" panose="05000000000000000000" pitchFamily="2" charset="2"/>
              <a:buChar char="q"/>
            </a:pPr>
            <a:r>
              <a:rPr lang="fr-FR" sz="2400" b="1" dirty="0" smtClean="0">
                <a:solidFill>
                  <a:srgbClr val="C00000"/>
                </a:solidFill>
              </a:rPr>
              <a:t>Introduction</a:t>
            </a:r>
            <a:endParaRPr lang="fr-FR" sz="2400" b="1" dirty="0">
              <a:solidFill>
                <a:srgbClr val="C00000"/>
              </a:solidFill>
            </a:endParaRPr>
          </a:p>
          <a:p>
            <a:pPr marL="285750" indent="-285750" algn="l">
              <a:buFont typeface="Wingdings" panose="05000000000000000000" pitchFamily="2" charset="2"/>
              <a:buChar char="q"/>
            </a:pPr>
            <a:r>
              <a:rPr lang="fr-FR" sz="2400" b="1" dirty="0" smtClean="0">
                <a:solidFill>
                  <a:srgbClr val="C00000"/>
                </a:solidFill>
              </a:rPr>
              <a:t>Présentation d’OpenNebula </a:t>
            </a:r>
          </a:p>
          <a:p>
            <a:pPr marL="285750" indent="-285750" algn="l">
              <a:buFont typeface="Wingdings" panose="05000000000000000000" pitchFamily="2" charset="2"/>
              <a:buChar char="q"/>
            </a:pPr>
            <a:r>
              <a:rPr lang="fr-FR" sz="2400" b="1" dirty="0">
                <a:solidFill>
                  <a:srgbClr val="C00000"/>
                </a:solidFill>
              </a:rPr>
              <a:t>F</a:t>
            </a:r>
            <a:r>
              <a:rPr lang="fr-FR" sz="2400" b="1" dirty="0" smtClean="0">
                <a:solidFill>
                  <a:srgbClr val="C00000"/>
                </a:solidFill>
              </a:rPr>
              <a:t>onctionnalités d’OpenNebula </a:t>
            </a:r>
          </a:p>
          <a:p>
            <a:pPr marL="285750" indent="-285750" algn="l">
              <a:buFont typeface="Wingdings" panose="05000000000000000000" pitchFamily="2" charset="2"/>
              <a:buChar char="q"/>
            </a:pPr>
            <a:r>
              <a:rPr lang="fr-FR" sz="2400" b="1" dirty="0">
                <a:solidFill>
                  <a:srgbClr val="C00000"/>
                </a:solidFill>
              </a:rPr>
              <a:t>Principes de conception</a:t>
            </a:r>
          </a:p>
          <a:p>
            <a:pPr marL="285750" indent="-285750" algn="l">
              <a:buFont typeface="Wingdings" panose="05000000000000000000" pitchFamily="2" charset="2"/>
              <a:buChar char="q"/>
            </a:pPr>
            <a:r>
              <a:rPr lang="fr-FR" sz="2400" b="1" dirty="0" smtClean="0">
                <a:solidFill>
                  <a:srgbClr val="C00000"/>
                </a:solidFill>
              </a:rPr>
              <a:t>Avantages </a:t>
            </a:r>
            <a:r>
              <a:rPr lang="fr-FR" sz="2400" b="1" dirty="0">
                <a:solidFill>
                  <a:srgbClr val="C00000"/>
                </a:solidFill>
              </a:rPr>
              <a:t>d’OpenNebula</a:t>
            </a:r>
            <a:endParaRPr lang="fr-FR" sz="2400" b="1" dirty="0" smtClean="0">
              <a:solidFill>
                <a:srgbClr val="C00000"/>
              </a:solidFill>
            </a:endParaRPr>
          </a:p>
          <a:p>
            <a:pPr marL="285750" indent="-285750" algn="l">
              <a:buFont typeface="Wingdings" panose="05000000000000000000" pitchFamily="2" charset="2"/>
              <a:buChar char="q"/>
            </a:pPr>
            <a:r>
              <a:rPr lang="fr-FR" sz="2400" b="1" dirty="0">
                <a:solidFill>
                  <a:srgbClr val="C00000"/>
                </a:solidFill>
              </a:rPr>
              <a:t>Architecture </a:t>
            </a:r>
            <a:r>
              <a:rPr lang="fr-FR" sz="2400" b="1" dirty="0" smtClean="0">
                <a:solidFill>
                  <a:srgbClr val="C00000"/>
                </a:solidFill>
              </a:rPr>
              <a:t>OpenNebula</a:t>
            </a:r>
            <a:endParaRPr lang="fr-FR" sz="2400" b="1" dirty="0" smtClean="0">
              <a:solidFill>
                <a:srgbClr val="C00000"/>
              </a:solidFill>
            </a:endParaRPr>
          </a:p>
          <a:p>
            <a:pPr marL="285750" indent="-285750" algn="l">
              <a:buFont typeface="Wingdings" panose="05000000000000000000" pitchFamily="2" charset="2"/>
              <a:buChar char="q"/>
            </a:pPr>
            <a:r>
              <a:rPr lang="fr-FR" sz="2400" b="1" dirty="0">
                <a:solidFill>
                  <a:srgbClr val="C00000"/>
                </a:solidFill>
              </a:rPr>
              <a:t>Infrastructure </a:t>
            </a:r>
            <a:r>
              <a:rPr lang="fr-FR" sz="2400" b="1" dirty="0" smtClean="0">
                <a:solidFill>
                  <a:srgbClr val="C00000"/>
                </a:solidFill>
              </a:rPr>
              <a:t>OpenNebula</a:t>
            </a:r>
            <a:endParaRPr lang="fr-FR" sz="2400" b="1" dirty="0" smtClean="0">
              <a:solidFill>
                <a:srgbClr val="C00000"/>
              </a:solidFill>
            </a:endParaRPr>
          </a:p>
          <a:p>
            <a:pPr marL="285750" indent="-285750" algn="l">
              <a:buFont typeface="Wingdings" panose="05000000000000000000" pitchFamily="2" charset="2"/>
              <a:buChar char="q"/>
            </a:pPr>
            <a:r>
              <a:rPr lang="fr-FR" sz="2400" b="1" dirty="0" smtClean="0">
                <a:solidFill>
                  <a:srgbClr val="C00000"/>
                </a:solidFill>
              </a:rPr>
              <a:t>Démonstration</a:t>
            </a:r>
            <a:endParaRPr lang="fr-FR" sz="2400" b="1" dirty="0" smtClean="0">
              <a:solidFill>
                <a:srgbClr val="C00000"/>
              </a:solidFill>
            </a:endParaRPr>
          </a:p>
          <a:p>
            <a:pPr marL="285750" indent="-285750" algn="l">
              <a:buFont typeface="Wingdings" panose="05000000000000000000" pitchFamily="2" charset="2"/>
              <a:buChar char="q"/>
            </a:pPr>
            <a:endParaRPr lang="fr-FR" sz="2400" b="1" dirty="0">
              <a:solidFill>
                <a:srgbClr val="C00000"/>
              </a:solidFill>
            </a:endParaRPr>
          </a:p>
        </p:txBody>
      </p:sp>
    </p:spTree>
    <p:extLst>
      <p:ext uri="{BB962C8B-B14F-4D97-AF65-F5344CB8AC3E}">
        <p14:creationId xmlns:p14="http://schemas.microsoft.com/office/powerpoint/2010/main" val="23170966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r>
              <a:rPr lang="fr-FR" dirty="0" smtClean="0"/>
              <a:t>Démonstration</a:t>
            </a:r>
            <a:endParaRPr lang="fr-FR" dirty="0"/>
          </a:p>
        </p:txBody>
      </p:sp>
      <p:sp>
        <p:nvSpPr>
          <p:cNvPr id="5" name="Espace réservé du texte 4"/>
          <p:cNvSpPr>
            <a:spLocks noGrp="1"/>
          </p:cNvSpPr>
          <p:nvPr>
            <p:ph type="body" idx="1"/>
          </p:nvPr>
        </p:nvSpPr>
        <p:spPr/>
        <p:txBody>
          <a:bodyPr/>
          <a:lstStyle/>
          <a:p>
            <a:endParaRPr lang="fr-FR" dirty="0"/>
          </a:p>
        </p:txBody>
      </p:sp>
      <p:sp>
        <p:nvSpPr>
          <p:cNvPr id="2" name="Espace réservé du numéro de diapositive 1"/>
          <p:cNvSpPr>
            <a:spLocks noGrp="1"/>
          </p:cNvSpPr>
          <p:nvPr>
            <p:ph type="sldNum" sz="quarter" idx="12"/>
          </p:nvPr>
        </p:nvSpPr>
        <p:spPr/>
        <p:txBody>
          <a:bodyPr/>
          <a:lstStyle/>
          <a:p>
            <a:fld id="{5DFD97D9-5448-4C0C-BA09-F211D3B7E90A}" type="slidenum">
              <a:rPr lang="fr-FR" smtClean="0"/>
              <a:t>20</a:t>
            </a:fld>
            <a:endParaRPr lang="fr-FR"/>
          </a:p>
        </p:txBody>
      </p:sp>
    </p:spTree>
    <p:extLst>
      <p:ext uri="{BB962C8B-B14F-4D97-AF65-F5344CB8AC3E}">
        <p14:creationId xmlns:p14="http://schemas.microsoft.com/office/powerpoint/2010/main" val="1227929807"/>
      </p:ext>
    </p:extLst>
  </p:cSld>
  <p:clrMapOvr>
    <a:masterClrMapping/>
  </p:clrMapOvr>
  <p:transition spd="slow">
    <p:comb/>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b="1" dirty="0" smtClean="0"/>
              <a:t>Introduction</a:t>
            </a:r>
            <a:endParaRPr lang="fr-FR" b="1" dirty="0"/>
          </a:p>
        </p:txBody>
      </p:sp>
      <p:sp>
        <p:nvSpPr>
          <p:cNvPr id="5" name="Espace réservé du texte 4"/>
          <p:cNvSpPr>
            <a:spLocks noGrp="1"/>
          </p:cNvSpPr>
          <p:nvPr>
            <p:ph type="body" idx="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5DFD97D9-5448-4C0C-BA09-F211D3B7E90A}" type="slidenum">
              <a:rPr lang="fr-FR" smtClean="0"/>
              <a:t>3</a:t>
            </a:fld>
            <a:endParaRPr lang="fr-FR"/>
          </a:p>
        </p:txBody>
      </p:sp>
    </p:spTree>
    <p:extLst>
      <p:ext uri="{BB962C8B-B14F-4D97-AF65-F5344CB8AC3E}">
        <p14:creationId xmlns:p14="http://schemas.microsoft.com/office/powerpoint/2010/main" val="3226276444"/>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b="1" dirty="0" smtClean="0"/>
              <a:t>Introduction</a:t>
            </a:r>
            <a:endParaRPr lang="fr-FR" b="1" dirty="0"/>
          </a:p>
        </p:txBody>
      </p:sp>
      <p:sp>
        <p:nvSpPr>
          <p:cNvPr id="5" name="Espace réservé du contenu 4"/>
          <p:cNvSpPr>
            <a:spLocks noGrp="1"/>
          </p:cNvSpPr>
          <p:nvPr>
            <p:ph idx="1"/>
          </p:nvPr>
        </p:nvSpPr>
        <p:spPr/>
        <p:txBody>
          <a:bodyPr/>
          <a:lstStyle/>
          <a:p>
            <a:r>
              <a:rPr lang="fr-FR" dirty="0" smtClean="0">
                <a:solidFill>
                  <a:srgbClr val="C00000"/>
                </a:solidFill>
                <a:latin typeface="Arial Rounded MT Bold" panose="020F0704030504030204" pitchFamily="34" charset="0"/>
              </a:rPr>
              <a:t>Le domaine de l’informatique est entrain de migrer vers un monde de cloud ouvert, où chaque organisation cherche à trouver le meilleur cloud pour couvrir ses besoins</a:t>
            </a:r>
          </a:p>
          <a:p>
            <a:endParaRPr lang="fr-FR" dirty="0">
              <a:solidFill>
                <a:srgbClr val="C00000"/>
              </a:solidFill>
              <a:latin typeface="Arial Rounded MT Bold" panose="020F0704030504030204" pitchFamily="34" charset="0"/>
            </a:endParaRPr>
          </a:p>
          <a:p>
            <a:r>
              <a:rPr lang="fr-FR" dirty="0" smtClean="0">
                <a:solidFill>
                  <a:srgbClr val="C00000"/>
                </a:solidFill>
                <a:latin typeface="Arial Rounded MT Bold" panose="020F0704030504030204" pitchFamily="34" charset="0"/>
              </a:rPr>
              <a:t>OpenNebula </a:t>
            </a:r>
            <a:r>
              <a:rPr lang="fr-FR" dirty="0">
                <a:solidFill>
                  <a:srgbClr val="C00000"/>
                </a:solidFill>
                <a:latin typeface="Arial Rounded MT Bold" panose="020F0704030504030204" pitchFamily="34" charset="0"/>
              </a:rPr>
              <a:t>est une plate-forme de cloud computing qui</a:t>
            </a:r>
            <a:r>
              <a:rPr lang="fr-FR" dirty="0" smtClean="0">
                <a:solidFill>
                  <a:srgbClr val="C00000"/>
                </a:solidFill>
                <a:latin typeface="Arial Rounded MT Bold" panose="020F0704030504030204" pitchFamily="34" charset="0"/>
              </a:rPr>
              <a:t> fournit une boite à outils complète permettant de gérer de façon centralisée une infrastructure virtuelle hétérogène</a:t>
            </a:r>
          </a:p>
        </p:txBody>
      </p:sp>
      <p:sp>
        <p:nvSpPr>
          <p:cNvPr id="6" name="Espace réservé du numéro de diapositive 5"/>
          <p:cNvSpPr>
            <a:spLocks noGrp="1"/>
          </p:cNvSpPr>
          <p:nvPr>
            <p:ph type="sldNum" sz="quarter" idx="12"/>
          </p:nvPr>
        </p:nvSpPr>
        <p:spPr/>
        <p:txBody>
          <a:bodyPr/>
          <a:lstStyle/>
          <a:p>
            <a:fld id="{5DFD97D9-5448-4C0C-BA09-F211D3B7E90A}" type="slidenum">
              <a:rPr lang="fr-FR" smtClean="0"/>
              <a:t>4</a:t>
            </a:fld>
            <a:endParaRPr lang="fr-FR"/>
          </a:p>
        </p:txBody>
      </p:sp>
    </p:spTree>
    <p:extLst>
      <p:ext uri="{BB962C8B-B14F-4D97-AF65-F5344CB8AC3E}">
        <p14:creationId xmlns:p14="http://schemas.microsoft.com/office/powerpoint/2010/main" val="24258699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r>
              <a:rPr lang="fr-FR" b="1" dirty="0"/>
              <a:t>Présentation d’OpenNebula </a:t>
            </a:r>
          </a:p>
        </p:txBody>
      </p:sp>
      <p:sp>
        <p:nvSpPr>
          <p:cNvPr id="5" name="Espace réservé du texte 4"/>
          <p:cNvSpPr>
            <a:spLocks noGrp="1"/>
          </p:cNvSpPr>
          <p:nvPr>
            <p:ph type="body" idx="1"/>
          </p:nvPr>
        </p:nvSpPr>
        <p:spPr/>
        <p:txBody>
          <a:bodyPr/>
          <a:lstStyle/>
          <a:p>
            <a:endParaRPr lang="fr-FR"/>
          </a:p>
        </p:txBody>
      </p:sp>
      <p:sp>
        <p:nvSpPr>
          <p:cNvPr id="2" name="Espace réservé du numéro de diapositive 1"/>
          <p:cNvSpPr>
            <a:spLocks noGrp="1"/>
          </p:cNvSpPr>
          <p:nvPr>
            <p:ph type="sldNum" sz="quarter" idx="12"/>
          </p:nvPr>
        </p:nvSpPr>
        <p:spPr/>
        <p:txBody>
          <a:bodyPr/>
          <a:lstStyle/>
          <a:p>
            <a:fld id="{5DFD97D9-5448-4C0C-BA09-F211D3B7E90A}" type="slidenum">
              <a:rPr lang="fr-FR" smtClean="0"/>
              <a:t>5</a:t>
            </a:fld>
            <a:endParaRPr lang="fr-FR"/>
          </a:p>
        </p:txBody>
      </p:sp>
    </p:spTree>
    <p:extLst>
      <p:ext uri="{BB962C8B-B14F-4D97-AF65-F5344CB8AC3E}">
        <p14:creationId xmlns:p14="http://schemas.microsoft.com/office/powerpoint/2010/main" val="31051943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a:t>Présentation d’OpenNebula </a:t>
            </a:r>
          </a:p>
        </p:txBody>
      </p:sp>
      <p:sp>
        <p:nvSpPr>
          <p:cNvPr id="3" name="Espace réservé du contenu 2"/>
          <p:cNvSpPr>
            <a:spLocks noGrp="1"/>
          </p:cNvSpPr>
          <p:nvPr>
            <p:ph idx="1"/>
          </p:nvPr>
        </p:nvSpPr>
        <p:spPr>
          <a:xfrm>
            <a:off x="2475186" y="2133600"/>
            <a:ext cx="9029426" cy="3777622"/>
          </a:xfrm>
        </p:spPr>
        <p:txBody>
          <a:bodyPr/>
          <a:lstStyle/>
          <a:p>
            <a:r>
              <a:rPr lang="fr-FR" b="1" dirty="0" smtClean="0">
                <a:solidFill>
                  <a:srgbClr val="C00000"/>
                </a:solidFill>
              </a:rPr>
              <a:t>OpenNebula</a:t>
            </a:r>
            <a:r>
              <a:rPr lang="fr-FR" dirty="0" smtClean="0">
                <a:solidFill>
                  <a:srgbClr val="C00000"/>
                </a:solidFill>
              </a:rPr>
              <a:t> est un projet qui offre un ensemble de fonctionnalités permettant de gérer un cloud computing</a:t>
            </a:r>
          </a:p>
          <a:p>
            <a:endParaRPr lang="fr-FR" dirty="0" smtClean="0">
              <a:solidFill>
                <a:srgbClr val="C00000"/>
              </a:solidFill>
            </a:endParaRPr>
          </a:p>
          <a:p>
            <a:r>
              <a:rPr lang="fr-FR" dirty="0" smtClean="0">
                <a:solidFill>
                  <a:srgbClr val="C00000"/>
                </a:solidFill>
              </a:rPr>
              <a:t>C’est une solution simple pour la gestion globale des </a:t>
            </a:r>
            <a:r>
              <a:rPr lang="fr-FR" b="1" dirty="0" err="1" smtClean="0">
                <a:solidFill>
                  <a:srgbClr val="C00000"/>
                </a:solidFill>
              </a:rPr>
              <a:t>datacenters</a:t>
            </a:r>
            <a:r>
              <a:rPr lang="fr-FR" b="1" dirty="0" smtClean="0">
                <a:solidFill>
                  <a:srgbClr val="C00000"/>
                </a:solidFill>
              </a:rPr>
              <a:t> </a:t>
            </a:r>
            <a:r>
              <a:rPr lang="fr-FR" dirty="0" smtClean="0">
                <a:solidFill>
                  <a:srgbClr val="C00000"/>
                </a:solidFill>
              </a:rPr>
              <a:t>virtualisés des cloud privés, publics et hybrides  de modèle </a:t>
            </a:r>
            <a:r>
              <a:rPr lang="fr-FR" b="1" dirty="0" err="1">
                <a:solidFill>
                  <a:srgbClr val="C00000"/>
                </a:solidFill>
              </a:rPr>
              <a:t>IaaS</a:t>
            </a:r>
            <a:r>
              <a:rPr lang="fr-FR" b="1" dirty="0">
                <a:solidFill>
                  <a:srgbClr val="C00000"/>
                </a:solidFill>
              </a:rPr>
              <a:t> </a:t>
            </a:r>
            <a:r>
              <a:rPr lang="fr-FR" dirty="0">
                <a:solidFill>
                  <a:srgbClr val="C00000"/>
                </a:solidFill>
              </a:rPr>
              <a:t>(</a:t>
            </a:r>
            <a:r>
              <a:rPr lang="fr-FR" sz="1400" dirty="0">
                <a:solidFill>
                  <a:srgbClr val="C00000"/>
                </a:solidFill>
              </a:rPr>
              <a:t>Infrastructure as a </a:t>
            </a:r>
            <a:r>
              <a:rPr lang="fr-FR" sz="1400" dirty="0" smtClean="0">
                <a:solidFill>
                  <a:srgbClr val="C00000"/>
                </a:solidFill>
              </a:rPr>
              <a:t>service)</a:t>
            </a:r>
            <a:endParaRPr lang="fr-FR" dirty="0" smtClean="0">
              <a:solidFill>
                <a:srgbClr val="C00000"/>
              </a:solidFill>
            </a:endParaRPr>
          </a:p>
          <a:p>
            <a:endParaRPr lang="fr-FR" dirty="0" smtClean="0">
              <a:solidFill>
                <a:srgbClr val="C00000"/>
              </a:solidFill>
            </a:endParaRPr>
          </a:p>
          <a:p>
            <a:endParaRPr lang="fr-FR" dirty="0" smtClean="0">
              <a:solidFill>
                <a:srgbClr val="C00000"/>
              </a:solidFill>
            </a:endParaRPr>
          </a:p>
          <a:p>
            <a:endParaRPr lang="fr-FR" dirty="0" smtClean="0">
              <a:solidFill>
                <a:srgbClr val="C00000"/>
              </a:solidFill>
            </a:endParaRPr>
          </a:p>
        </p:txBody>
      </p:sp>
      <p:sp>
        <p:nvSpPr>
          <p:cNvPr id="4" name="Rectangle à coins arrondis 3"/>
          <p:cNvSpPr/>
          <p:nvPr/>
        </p:nvSpPr>
        <p:spPr>
          <a:xfrm>
            <a:off x="4294633" y="4139544"/>
            <a:ext cx="4628650" cy="2000278"/>
          </a:xfrm>
          <a:prstGeom prst="roundRect">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fr-FR" dirty="0" smtClean="0">
                <a:solidFill>
                  <a:srgbClr val="002060"/>
                </a:solidFill>
              </a:rPr>
              <a:t>Initié en 2005 </a:t>
            </a:r>
          </a:p>
          <a:p>
            <a:pPr marL="285750" indent="-285750">
              <a:buFont typeface="Arial" panose="020B0604020202020204" pitchFamily="34" charset="0"/>
              <a:buChar char="•"/>
            </a:pPr>
            <a:r>
              <a:rPr lang="fr-FR" dirty="0" smtClean="0">
                <a:solidFill>
                  <a:srgbClr val="002060"/>
                </a:solidFill>
              </a:rPr>
              <a:t>première version a été livrer en 2008</a:t>
            </a:r>
          </a:p>
          <a:p>
            <a:pPr marL="285750" indent="-285750">
              <a:buFont typeface="Arial" panose="020B0604020202020204" pitchFamily="34" charset="0"/>
              <a:buChar char="•"/>
            </a:pPr>
            <a:r>
              <a:rPr lang="fr-FR" dirty="0" smtClean="0">
                <a:solidFill>
                  <a:srgbClr val="002060"/>
                </a:solidFill>
              </a:rPr>
              <a:t>Développé en C/C++ et Ruby</a:t>
            </a:r>
          </a:p>
          <a:p>
            <a:pPr marL="285750" indent="-285750">
              <a:buFont typeface="Arial" panose="020B0604020202020204" pitchFamily="34" charset="0"/>
              <a:buChar char="•"/>
            </a:pPr>
            <a:r>
              <a:rPr lang="fr-FR" dirty="0" smtClean="0">
                <a:solidFill>
                  <a:srgbClr val="002060"/>
                </a:solidFill>
              </a:rPr>
              <a:t>Distribuée sous licence Apache 2.0</a:t>
            </a:r>
            <a:endParaRPr lang="fr-FR" dirty="0">
              <a:solidFill>
                <a:srgbClr val="002060"/>
              </a:solidFill>
            </a:endParaRPr>
          </a:p>
        </p:txBody>
      </p:sp>
      <p:sp>
        <p:nvSpPr>
          <p:cNvPr id="5" name="Espace réservé du numéro de diapositive 4"/>
          <p:cNvSpPr>
            <a:spLocks noGrp="1"/>
          </p:cNvSpPr>
          <p:nvPr>
            <p:ph type="sldNum" sz="quarter" idx="12"/>
          </p:nvPr>
        </p:nvSpPr>
        <p:spPr/>
        <p:txBody>
          <a:bodyPr/>
          <a:lstStyle/>
          <a:p>
            <a:fld id="{5DFD97D9-5448-4C0C-BA09-F211D3B7E90A}" type="slidenum">
              <a:rPr lang="fr-FR" smtClean="0"/>
              <a:t>6</a:t>
            </a:fld>
            <a:endParaRPr lang="fr-FR"/>
          </a:p>
        </p:txBody>
      </p:sp>
    </p:spTree>
    <p:extLst>
      <p:ext uri="{BB962C8B-B14F-4D97-AF65-F5344CB8AC3E}">
        <p14:creationId xmlns:p14="http://schemas.microsoft.com/office/powerpoint/2010/main" val="71932287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r>
              <a:rPr lang="fr-FR" b="1" dirty="0" smtClean="0"/>
              <a:t>Fonctionnalités d’OpenNebula </a:t>
            </a:r>
            <a:endParaRPr lang="fr-FR" b="1" dirty="0"/>
          </a:p>
        </p:txBody>
      </p:sp>
      <p:sp>
        <p:nvSpPr>
          <p:cNvPr id="5" name="Espace réservé du texte 4"/>
          <p:cNvSpPr>
            <a:spLocks noGrp="1"/>
          </p:cNvSpPr>
          <p:nvPr>
            <p:ph type="body" idx="1"/>
          </p:nvPr>
        </p:nvSpPr>
        <p:spPr/>
        <p:txBody>
          <a:bodyPr/>
          <a:lstStyle/>
          <a:p>
            <a:endParaRPr lang="fr-FR"/>
          </a:p>
        </p:txBody>
      </p:sp>
      <p:sp>
        <p:nvSpPr>
          <p:cNvPr id="2" name="Espace réservé du numéro de diapositive 1"/>
          <p:cNvSpPr>
            <a:spLocks noGrp="1"/>
          </p:cNvSpPr>
          <p:nvPr>
            <p:ph type="sldNum" sz="quarter" idx="12"/>
          </p:nvPr>
        </p:nvSpPr>
        <p:spPr/>
        <p:txBody>
          <a:bodyPr/>
          <a:lstStyle/>
          <a:p>
            <a:fld id="{5DFD97D9-5448-4C0C-BA09-F211D3B7E90A}" type="slidenum">
              <a:rPr lang="fr-FR" smtClean="0"/>
              <a:t>7</a:t>
            </a:fld>
            <a:endParaRPr lang="fr-FR"/>
          </a:p>
        </p:txBody>
      </p:sp>
    </p:spTree>
    <p:extLst>
      <p:ext uri="{BB962C8B-B14F-4D97-AF65-F5344CB8AC3E}">
        <p14:creationId xmlns:p14="http://schemas.microsoft.com/office/powerpoint/2010/main" val="47576999"/>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Fonctionnalités </a:t>
            </a:r>
            <a:r>
              <a:rPr lang="fr-FR" b="1" dirty="0" smtClean="0"/>
              <a:t>d’OpenNebula </a:t>
            </a:r>
            <a:endParaRPr lang="fr-FR" b="1" dirty="0"/>
          </a:p>
        </p:txBody>
      </p:sp>
      <p:sp>
        <p:nvSpPr>
          <p:cNvPr id="3" name="Espace réservé du contenu 2"/>
          <p:cNvSpPr>
            <a:spLocks noGrp="1"/>
          </p:cNvSpPr>
          <p:nvPr>
            <p:ph idx="1"/>
          </p:nvPr>
        </p:nvSpPr>
        <p:spPr/>
        <p:txBody>
          <a:bodyPr/>
          <a:lstStyle/>
          <a:p>
            <a:r>
              <a:rPr lang="fr-FR" dirty="0" smtClean="0">
                <a:solidFill>
                  <a:srgbClr val="C00000"/>
                </a:solidFill>
              </a:rPr>
              <a:t>Opérations </a:t>
            </a:r>
            <a:r>
              <a:rPr lang="fr-FR" dirty="0">
                <a:solidFill>
                  <a:srgbClr val="C00000"/>
                </a:solidFill>
              </a:rPr>
              <a:t>multi-tenant et hautement </a:t>
            </a:r>
            <a:r>
              <a:rPr lang="fr-FR" dirty="0" smtClean="0">
                <a:solidFill>
                  <a:srgbClr val="C00000"/>
                </a:solidFill>
              </a:rPr>
              <a:t>sécurisées</a:t>
            </a:r>
            <a:endParaRPr lang="fr-FR" dirty="0">
              <a:solidFill>
                <a:srgbClr val="C00000"/>
              </a:solidFill>
            </a:endParaRPr>
          </a:p>
          <a:p>
            <a:r>
              <a:rPr lang="fr-FR" dirty="0" smtClean="0">
                <a:solidFill>
                  <a:srgbClr val="C00000"/>
                </a:solidFill>
              </a:rPr>
              <a:t>Provisionnement et </a:t>
            </a:r>
            <a:r>
              <a:rPr lang="fr-FR" dirty="0">
                <a:solidFill>
                  <a:srgbClr val="C00000"/>
                </a:solidFill>
              </a:rPr>
              <a:t>surveillance à la demande des ressources de traitement, de stockage et de </a:t>
            </a:r>
            <a:r>
              <a:rPr lang="fr-FR" dirty="0" smtClean="0">
                <a:solidFill>
                  <a:srgbClr val="C00000"/>
                </a:solidFill>
              </a:rPr>
              <a:t>réseau</a:t>
            </a:r>
            <a:endParaRPr lang="fr-FR" dirty="0">
              <a:solidFill>
                <a:srgbClr val="C00000"/>
              </a:solidFill>
            </a:endParaRPr>
          </a:p>
          <a:p>
            <a:r>
              <a:rPr lang="fr-FR" dirty="0" smtClean="0">
                <a:solidFill>
                  <a:srgbClr val="C00000"/>
                </a:solidFill>
              </a:rPr>
              <a:t>Haute disponibilité</a:t>
            </a:r>
            <a:endParaRPr lang="fr-FR" dirty="0">
              <a:solidFill>
                <a:srgbClr val="C00000"/>
              </a:solidFill>
            </a:endParaRPr>
          </a:p>
          <a:p>
            <a:r>
              <a:rPr lang="fr-FR" dirty="0" smtClean="0">
                <a:solidFill>
                  <a:srgbClr val="C00000"/>
                </a:solidFill>
              </a:rPr>
              <a:t>Optimisation </a:t>
            </a:r>
            <a:r>
              <a:rPr lang="fr-FR" dirty="0">
                <a:solidFill>
                  <a:srgbClr val="C00000"/>
                </a:solidFill>
              </a:rPr>
              <a:t>des ressources distribuées pour de meilleures performances des charges de </a:t>
            </a:r>
            <a:r>
              <a:rPr lang="fr-FR" dirty="0" smtClean="0">
                <a:solidFill>
                  <a:srgbClr val="C00000"/>
                </a:solidFill>
              </a:rPr>
              <a:t>travail</a:t>
            </a:r>
            <a:endParaRPr lang="fr-FR" dirty="0">
              <a:solidFill>
                <a:srgbClr val="C00000"/>
              </a:solidFill>
            </a:endParaRPr>
          </a:p>
          <a:p>
            <a:r>
              <a:rPr lang="fr-FR" dirty="0">
                <a:solidFill>
                  <a:srgbClr val="C00000"/>
                </a:solidFill>
              </a:rPr>
              <a:t>G</a:t>
            </a:r>
            <a:r>
              <a:rPr lang="fr-FR" dirty="0" smtClean="0">
                <a:solidFill>
                  <a:srgbClr val="C00000"/>
                </a:solidFill>
              </a:rPr>
              <a:t>estion </a:t>
            </a:r>
            <a:r>
              <a:rPr lang="fr-FR" dirty="0">
                <a:solidFill>
                  <a:srgbClr val="C00000"/>
                </a:solidFill>
              </a:rPr>
              <a:t>centralisée entre plusieurs zones de disponibilité et interfaces pour des Clouds </a:t>
            </a:r>
            <a:r>
              <a:rPr lang="fr-FR" dirty="0" smtClean="0">
                <a:solidFill>
                  <a:srgbClr val="C00000"/>
                </a:solidFill>
              </a:rPr>
              <a:t>public (comme Amazon </a:t>
            </a:r>
            <a:r>
              <a:rPr lang="fr-FR" dirty="0">
                <a:solidFill>
                  <a:srgbClr val="C00000"/>
                </a:solidFill>
              </a:rPr>
              <a:t>Web </a:t>
            </a:r>
            <a:r>
              <a:rPr lang="fr-FR" dirty="0" smtClean="0">
                <a:solidFill>
                  <a:srgbClr val="C00000"/>
                </a:solidFill>
              </a:rPr>
              <a:t>Services)</a:t>
            </a:r>
            <a:endParaRPr lang="fr-FR" dirty="0">
              <a:solidFill>
                <a:srgbClr val="C00000"/>
              </a:solidFill>
            </a:endParaRPr>
          </a:p>
          <a:p>
            <a:r>
              <a:rPr lang="fr-FR" dirty="0" smtClean="0">
                <a:solidFill>
                  <a:srgbClr val="C00000"/>
                </a:solidFill>
              </a:rPr>
              <a:t>Importante extensibilité</a:t>
            </a:r>
            <a:endParaRPr lang="fr-FR" dirty="0">
              <a:solidFill>
                <a:srgbClr val="C00000"/>
              </a:solidFill>
            </a:endParaRPr>
          </a:p>
        </p:txBody>
      </p:sp>
      <p:sp>
        <p:nvSpPr>
          <p:cNvPr id="4" name="Espace réservé du numéro de diapositive 3"/>
          <p:cNvSpPr>
            <a:spLocks noGrp="1"/>
          </p:cNvSpPr>
          <p:nvPr>
            <p:ph type="sldNum" sz="quarter" idx="12"/>
          </p:nvPr>
        </p:nvSpPr>
        <p:spPr/>
        <p:txBody>
          <a:bodyPr/>
          <a:lstStyle/>
          <a:p>
            <a:fld id="{5DFD97D9-5448-4C0C-BA09-F211D3B7E90A}" type="slidenum">
              <a:rPr lang="fr-FR" smtClean="0"/>
              <a:t>8</a:t>
            </a:fld>
            <a:endParaRPr lang="fr-FR"/>
          </a:p>
        </p:txBody>
      </p:sp>
    </p:spTree>
    <p:extLst>
      <p:ext uri="{BB962C8B-B14F-4D97-AF65-F5344CB8AC3E}">
        <p14:creationId xmlns:p14="http://schemas.microsoft.com/office/powerpoint/2010/main" val="3655164704"/>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r>
              <a:rPr lang="fr-FR" b="1" dirty="0" smtClean="0"/>
              <a:t>Principes </a:t>
            </a:r>
            <a:r>
              <a:rPr lang="fr-FR" b="1" dirty="0"/>
              <a:t>de conception</a:t>
            </a:r>
          </a:p>
        </p:txBody>
      </p:sp>
      <p:sp>
        <p:nvSpPr>
          <p:cNvPr id="5" name="Espace réservé du texte 4"/>
          <p:cNvSpPr>
            <a:spLocks noGrp="1"/>
          </p:cNvSpPr>
          <p:nvPr>
            <p:ph type="body" idx="1"/>
          </p:nvPr>
        </p:nvSpPr>
        <p:spPr/>
        <p:txBody>
          <a:bodyPr/>
          <a:lstStyle/>
          <a:p>
            <a:endParaRPr lang="fr-FR" dirty="0"/>
          </a:p>
        </p:txBody>
      </p:sp>
      <p:sp>
        <p:nvSpPr>
          <p:cNvPr id="2" name="Espace réservé du numéro de diapositive 1"/>
          <p:cNvSpPr>
            <a:spLocks noGrp="1"/>
          </p:cNvSpPr>
          <p:nvPr>
            <p:ph type="sldNum" sz="quarter" idx="12"/>
          </p:nvPr>
        </p:nvSpPr>
        <p:spPr/>
        <p:txBody>
          <a:bodyPr/>
          <a:lstStyle/>
          <a:p>
            <a:fld id="{5DFD97D9-5448-4C0C-BA09-F211D3B7E90A}" type="slidenum">
              <a:rPr lang="fr-FR" smtClean="0"/>
              <a:t>9</a:t>
            </a:fld>
            <a:endParaRPr lang="fr-FR"/>
          </a:p>
        </p:txBody>
      </p:sp>
    </p:spTree>
    <p:extLst>
      <p:ext uri="{BB962C8B-B14F-4D97-AF65-F5344CB8AC3E}">
        <p14:creationId xmlns:p14="http://schemas.microsoft.com/office/powerpoint/2010/main" val="3158058272"/>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5642</TotalTime>
  <Words>448</Words>
  <Application>Microsoft Office PowerPoint</Application>
  <PresentationFormat>Grand écran</PresentationFormat>
  <Paragraphs>108</Paragraphs>
  <Slides>20</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20</vt:i4>
      </vt:variant>
    </vt:vector>
  </HeadingPairs>
  <TitlesOfParts>
    <vt:vector size="27" baseType="lpstr">
      <vt:lpstr>Arial</vt:lpstr>
      <vt:lpstr>Arial Rounded MT Bold</vt:lpstr>
      <vt:lpstr>Calibri</vt:lpstr>
      <vt:lpstr>Century Gothic</vt:lpstr>
      <vt:lpstr>Wingdings</vt:lpstr>
      <vt:lpstr>Wingdings 3</vt:lpstr>
      <vt:lpstr>Brin</vt:lpstr>
      <vt:lpstr> OpenNebula  </vt:lpstr>
      <vt:lpstr>Présentation PowerPoint</vt:lpstr>
      <vt:lpstr>Introduction</vt:lpstr>
      <vt:lpstr>Introduction</vt:lpstr>
      <vt:lpstr>Présentation d’OpenNebula </vt:lpstr>
      <vt:lpstr>Présentation d’OpenNebula </vt:lpstr>
      <vt:lpstr>Fonctionnalités d’OpenNebula </vt:lpstr>
      <vt:lpstr>Fonctionnalités d’OpenNebula </vt:lpstr>
      <vt:lpstr>Principes de conception</vt:lpstr>
      <vt:lpstr>Principes de conception</vt:lpstr>
      <vt:lpstr>Avantages d’OpenNebula</vt:lpstr>
      <vt:lpstr>Avantages d’OpenNebula</vt:lpstr>
      <vt:lpstr>Avantages d’OpenNebula</vt:lpstr>
      <vt:lpstr>Avantages d’OpenNebula</vt:lpstr>
      <vt:lpstr>Avantages d’OpenNebula</vt:lpstr>
      <vt:lpstr>Architecture OpenNebula</vt:lpstr>
      <vt:lpstr>Architecture OpenNebula</vt:lpstr>
      <vt:lpstr>Infrastructure OpenNebula</vt:lpstr>
      <vt:lpstr>Infrastructure OpenNebula</vt:lpstr>
      <vt:lpstr>Démonstration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BiLeL</dc:creator>
  <cp:lastModifiedBy>BiLeL</cp:lastModifiedBy>
  <cp:revision>52</cp:revision>
  <dcterms:created xsi:type="dcterms:W3CDTF">2016-10-13T02:41:18Z</dcterms:created>
  <dcterms:modified xsi:type="dcterms:W3CDTF">2016-10-17T00:43:37Z</dcterms:modified>
</cp:coreProperties>
</file>