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0"/>
  </p:notesMasterIdLst>
  <p:sldIdLst>
    <p:sldId id="261" r:id="rId4"/>
    <p:sldId id="265" r:id="rId5"/>
    <p:sldId id="267" r:id="rId6"/>
    <p:sldId id="326" r:id="rId7"/>
    <p:sldId id="363" r:id="rId8"/>
    <p:sldId id="271" r:id="rId9"/>
    <p:sldId id="360" r:id="rId10"/>
    <p:sldId id="274" r:id="rId11"/>
    <p:sldId id="362" r:id="rId12"/>
    <p:sldId id="290" r:id="rId13"/>
    <p:sldId id="297" r:id="rId14"/>
    <p:sldId id="361" r:id="rId15"/>
    <p:sldId id="288" r:id="rId16"/>
    <p:sldId id="304" r:id="rId17"/>
    <p:sldId id="314" r:id="rId18"/>
    <p:sldId id="301" r:id="rId19"/>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6" autoAdjust="0"/>
    <p:restoredTop sz="84370" autoAdjust="0"/>
  </p:normalViewPr>
  <p:slideViewPr>
    <p:cSldViewPr snapToGrid="0">
      <p:cViewPr varScale="1">
        <p:scale>
          <a:sx n="58" d="100"/>
          <a:sy n="58" d="100"/>
        </p:scale>
        <p:origin x="725"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2016/4/5</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smtClean="0"/>
              <a:t>Text goes here</a:t>
            </a:r>
            <a:endParaRPr kumimoji="1" lang="ja-JP" altLang="en-US" dirty="0" smtClean="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smtClean="0"/>
              <a:t>Word</a:t>
            </a:r>
            <a:endParaRPr lang="en-US" dirty="0"/>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smtClean="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smtClean="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smtClean="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smtClean="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smtClean="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smtClean="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smtClean="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smtClean="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smtClean="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smtClean="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smtClean="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smtClean="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smtClean="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9417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smtClean="0"/>
              <a:t>Text goes here</a:t>
            </a:r>
            <a:endParaRPr kumimoji="1" lang="ja-JP" altLang="en-US" dirty="0" smtClean="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smtClean="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smtClean="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lking">
    <p:bg>
      <p:bgPr>
        <a:solidFill>
          <a:schemeClr val="tx2"/>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smtClean="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smtClean="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smtClean="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smtClean="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smtClean="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smtClean="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smtClean="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smtClean="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smtClean="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smtClean="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smtClean="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smtClean="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smtClean="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smtClean="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smtClean="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nimated Title">
    <p:bg>
      <p:bgPr>
        <a:solidFill>
          <a:schemeClr val="tx2"/>
        </a:solidFill>
        <a:effectLst/>
      </p:bgPr>
    </p:bg>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smtClean="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smtClean="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319857839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smtClean="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smtClean="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smtClean="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smtClean="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smtClean="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mage and Animated Texts">
    <p:bg>
      <p:bgPr>
        <a:solidFill>
          <a:schemeClr val="tx2"/>
        </a:solidFill>
        <a:effectLst/>
      </p:bgPr>
    </p:bg>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smtClean="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with Caption">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1">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2">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smtClean="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smtClean="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5" r:id="rId4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smtClean="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560167" y="4132515"/>
            <a:ext cx="15543451" cy="1585999"/>
          </a:xfrm>
        </p:spPr>
        <p:txBody>
          <a:bodyPr/>
          <a:lstStyle/>
          <a:p>
            <a:r>
              <a:rPr kumimoji="1" lang="en-US" altLang="ja-JP" sz="7200" dirty="0" smtClean="0"/>
              <a:t>MANAGEMENT </a:t>
            </a:r>
            <a:endParaRPr kumimoji="1" lang="ja-JP" altLang="en-US" sz="7200" dirty="0"/>
          </a:p>
        </p:txBody>
      </p:sp>
      <p:sp>
        <p:nvSpPr>
          <p:cNvPr id="9" name="テキスト プレースホルダー 8"/>
          <p:cNvSpPr>
            <a:spLocks noGrp="1"/>
          </p:cNvSpPr>
          <p:nvPr>
            <p:ph type="body" sz="quarter" idx="10"/>
          </p:nvPr>
        </p:nvSpPr>
        <p:spPr/>
        <p:txBody>
          <a:bodyPr/>
          <a:lstStyle/>
          <a:p>
            <a:r>
              <a:rPr lang="en-US" altLang="ja-JP" dirty="0" smtClean="0"/>
              <a:t>Des parties prenantes </a:t>
            </a:r>
            <a:endParaRPr kumimoji="1" lang="ja-JP" altLang="en-US" dirty="0"/>
          </a:p>
        </p:txBody>
      </p:sp>
      <p:sp>
        <p:nvSpPr>
          <p:cNvPr id="8" name="サブタイトル 7"/>
          <p:cNvSpPr>
            <a:spLocks noGrp="1"/>
          </p:cNvSpPr>
          <p:nvPr>
            <p:ph type="subTitle" idx="1"/>
          </p:nvPr>
        </p:nvSpPr>
        <p:spPr/>
        <p:txBody>
          <a:bodyPr>
            <a:normAutofit lnSpcReduction="10000"/>
          </a:bodyPr>
          <a:lstStyle/>
          <a:p>
            <a:r>
              <a:rPr kumimoji="1" lang="en-US" altLang="ja-JP" dirty="0" err="1" smtClean="0"/>
              <a:t>Mhamdi</a:t>
            </a:r>
            <a:r>
              <a:rPr kumimoji="1" lang="en-US" altLang="ja-JP" dirty="0" smtClean="0"/>
              <a:t> </a:t>
            </a:r>
            <a:r>
              <a:rPr lang="en-US" altLang="ja-JP" dirty="0" err="1"/>
              <a:t>N</a:t>
            </a:r>
            <a:r>
              <a:rPr kumimoji="1" lang="en-US" altLang="ja-JP" dirty="0" err="1" smtClean="0"/>
              <a:t>ajeh</a:t>
            </a:r>
            <a:endParaRPr kumimoji="1" lang="en-US" altLang="ja-JP" dirty="0" smtClean="0"/>
          </a:p>
          <a:p>
            <a:r>
              <a:rPr lang="en-US" altLang="ja-JP" dirty="0" err="1" smtClean="0"/>
              <a:t>Talbi</a:t>
            </a:r>
            <a:r>
              <a:rPr lang="en-US" altLang="ja-JP" dirty="0" smtClean="0"/>
              <a:t> </a:t>
            </a:r>
            <a:r>
              <a:rPr lang="en-US" altLang="ja-JP" dirty="0"/>
              <a:t>S</a:t>
            </a:r>
            <a:r>
              <a:rPr lang="en-US" altLang="ja-JP" dirty="0" smtClean="0"/>
              <a:t>ara </a:t>
            </a:r>
          </a:p>
          <a:p>
            <a:r>
              <a:rPr kumimoji="1" lang="en-US" altLang="ja-JP" dirty="0" err="1" smtClean="0"/>
              <a:t>Mohsni</a:t>
            </a:r>
            <a:r>
              <a:rPr kumimoji="1" lang="en-US" altLang="ja-JP" dirty="0" smtClean="0"/>
              <a:t> </a:t>
            </a:r>
            <a:r>
              <a:rPr kumimoji="1" lang="en-US" altLang="ja-JP" dirty="0" err="1" smtClean="0"/>
              <a:t>Ramzi</a:t>
            </a:r>
            <a:r>
              <a:rPr kumimoji="1" lang="en-US" altLang="ja-JP" dirty="0" smtClean="0"/>
              <a:t> </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smtClean="0"/>
              <a:t>POURQUOI </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fr-FR" b="1" dirty="0">
                <a:solidFill>
                  <a:schemeClr val="accent1">
                    <a:lumMod val="75000"/>
                  </a:schemeClr>
                </a:solidFill>
              </a:rPr>
              <a:t>Pourquoi les entreprises intègrent désormais leurs </a:t>
            </a:r>
            <a:endParaRPr lang="fr-FR" b="1" dirty="0" smtClean="0">
              <a:solidFill>
                <a:schemeClr val="accent1">
                  <a:lumMod val="75000"/>
                </a:schemeClr>
              </a:solidFill>
            </a:endParaRPr>
          </a:p>
          <a:p>
            <a:r>
              <a:rPr lang="fr-FR" b="1" dirty="0" smtClean="0">
                <a:solidFill>
                  <a:schemeClr val="accent1">
                    <a:lumMod val="75000"/>
                  </a:schemeClr>
                </a:solidFill>
              </a:rPr>
              <a:t>PP </a:t>
            </a:r>
            <a:r>
              <a:rPr lang="fr-FR" b="1" dirty="0">
                <a:solidFill>
                  <a:schemeClr val="accent1">
                    <a:lumMod val="75000"/>
                  </a:schemeClr>
                </a:solidFill>
              </a:rPr>
              <a:t>dans leurs processus décisionnels ?</a:t>
            </a:r>
            <a:endParaRPr kumimoji="1" lang="ja-JP" altLang="en-US" b="1" dirty="0">
              <a:solidFill>
                <a:schemeClr val="accent1">
                  <a:lumMod val="75000"/>
                </a:schemeClr>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10</a:t>
            </a:fld>
            <a:endParaRPr lang="ja-JP" altLang="en-US"/>
          </a:p>
        </p:txBody>
      </p:sp>
      <p:pic>
        <p:nvPicPr>
          <p:cNvPr id="3" name="Picture Placeholder 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9174" r="9174"/>
          <a:stretch>
            <a:fillRect/>
          </a:stretch>
        </p:blipFill>
        <p:spPr/>
      </p:pic>
    </p:spTree>
    <p:extLst>
      <p:ext uri="{BB962C8B-B14F-4D97-AF65-F5344CB8AC3E}">
        <p14:creationId xmlns:p14="http://schemas.microsoft.com/office/powerpoint/2010/main" val="1914679235"/>
      </p:ext>
    </p:extLst>
  </p:cSld>
  <p:clrMapOvr>
    <a:masterClrMapping/>
  </p:clrMapOvr>
  <p:transition spd="slow" advTm="3434">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pPr algn="r"/>
            <a:r>
              <a:rPr kumimoji="1" lang="en-US" altLang="ja-JP" dirty="0" smtClean="0"/>
              <a:t>4 </a:t>
            </a:r>
            <a:r>
              <a:rPr kumimoji="1" lang="en-US" altLang="ja-JP" dirty="0" err="1" smtClean="0"/>
              <a:t>etapes</a:t>
            </a:r>
            <a:endParaRPr kumimoji="1" lang="ja-JP" altLang="en-US" dirty="0"/>
          </a:p>
        </p:txBody>
      </p:sp>
      <p:sp>
        <p:nvSpPr>
          <p:cNvPr id="12" name="テキスト プレースホルダー 11"/>
          <p:cNvSpPr>
            <a:spLocks noGrp="1"/>
          </p:cNvSpPr>
          <p:nvPr>
            <p:ph type="body" sz="quarter" idx="21"/>
          </p:nvPr>
        </p:nvSpPr>
        <p:spPr>
          <a:xfrm>
            <a:off x="-1042516" y="3019826"/>
            <a:ext cx="8052916" cy="720080"/>
          </a:xfrm>
        </p:spPr>
        <p:txBody>
          <a:bodyPr/>
          <a:lstStyle/>
          <a:p>
            <a:r>
              <a:rPr lang="fr-FR" sz="2400" b="1" dirty="0"/>
              <a:t>Essentiel dans un environnement hyper concurrentiel. </a:t>
            </a:r>
            <a:endParaRPr kumimoji="1" lang="ja-JP" altLang="en-US" sz="2400" b="1" dirty="0"/>
          </a:p>
        </p:txBody>
      </p:sp>
      <p:sp>
        <p:nvSpPr>
          <p:cNvPr id="13" name="テキスト プレースホルダー 12"/>
          <p:cNvSpPr>
            <a:spLocks noGrp="1"/>
          </p:cNvSpPr>
          <p:nvPr>
            <p:ph type="body" sz="quarter" idx="22"/>
          </p:nvPr>
        </p:nvSpPr>
        <p:spPr/>
        <p:txBody>
          <a:bodyPr/>
          <a:lstStyle/>
          <a:p>
            <a:r>
              <a:rPr lang="fr-FR" b="1" dirty="0"/>
              <a:t>Un avantage compétitif. </a:t>
            </a:r>
            <a:endParaRPr kumimoji="1" lang="ja-JP" altLang="en-US" b="1" dirty="0"/>
          </a:p>
        </p:txBody>
      </p:sp>
      <p:sp>
        <p:nvSpPr>
          <p:cNvPr id="14" name="テキスト プレースホルダー 13"/>
          <p:cNvSpPr>
            <a:spLocks noGrp="1"/>
          </p:cNvSpPr>
          <p:nvPr>
            <p:ph type="body" sz="quarter" idx="23"/>
          </p:nvPr>
        </p:nvSpPr>
        <p:spPr/>
        <p:txBody>
          <a:bodyPr/>
          <a:lstStyle/>
          <a:p>
            <a:r>
              <a:rPr lang="fr-FR" b="1" dirty="0"/>
              <a:t>Contribue au succès des nouveaux produits/services</a:t>
            </a:r>
            <a:endParaRPr kumimoji="1" lang="ja-JP" altLang="en-US" b="1" dirty="0"/>
          </a:p>
        </p:txBody>
      </p:sp>
      <p:sp>
        <p:nvSpPr>
          <p:cNvPr id="15" name="テキスト プレースホルダー 14"/>
          <p:cNvSpPr>
            <a:spLocks noGrp="1"/>
          </p:cNvSpPr>
          <p:nvPr>
            <p:ph type="body" sz="quarter" idx="24"/>
          </p:nvPr>
        </p:nvSpPr>
        <p:spPr>
          <a:xfrm>
            <a:off x="5254173" y="7858314"/>
            <a:ext cx="7185008" cy="720080"/>
          </a:xfrm>
        </p:spPr>
        <p:txBody>
          <a:bodyPr/>
          <a:lstStyle/>
          <a:p>
            <a:r>
              <a:rPr lang="fr-FR" sz="2400" b="1" dirty="0" smtClean="0"/>
              <a:t>Contribue à l’amélioration </a:t>
            </a:r>
            <a:r>
              <a:rPr lang="fr-FR" sz="2400" b="1" dirty="0"/>
              <a:t>de l’image de l’entreprise ou de la marque.</a:t>
            </a:r>
            <a:endParaRPr kumimoji="1" lang="ja-JP" altLang="en-US" sz="2400" b="1" dirty="0"/>
          </a:p>
        </p:txBody>
      </p:sp>
    </p:spTree>
    <p:extLst>
      <p:ext uri="{BB962C8B-B14F-4D97-AF65-F5344CB8AC3E}">
        <p14:creationId xmlns:p14="http://schemas.microsoft.com/office/powerpoint/2010/main" val="470740425"/>
      </p:ext>
    </p:extLst>
  </p:cSld>
  <p:clrMapOvr>
    <a:masterClrMapping/>
  </p:clrMapOvr>
  <p:transition spd="slow" advTm="9045">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lang="en-US" altLang="ja-JP" dirty="0" smtClean="0"/>
              <a:t>COMMENT?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pPr algn="just"/>
            <a:r>
              <a:rPr lang="fr-FR" sz="2400" b="1" dirty="0">
                <a:solidFill>
                  <a:schemeClr val="accent1">
                    <a:lumMod val="75000"/>
                  </a:schemeClr>
                </a:solidFill>
              </a:rPr>
              <a:t>les entreprises intègrent leurs PP dans leurs processus décisionnels ?</a:t>
            </a:r>
            <a:endParaRPr kumimoji="1" lang="ja-JP" altLang="en-US" sz="2400" b="1" dirty="0">
              <a:solidFill>
                <a:schemeClr val="accent1">
                  <a:lumMod val="75000"/>
                </a:schemeClr>
              </a:solidFill>
            </a:endParaRPr>
          </a:p>
        </p:txBody>
      </p:sp>
      <p:sp>
        <p:nvSpPr>
          <p:cNvPr id="37" name="フッター プレースホルダー 36"/>
          <p:cNvSpPr>
            <a:spLocks noGrp="1"/>
          </p:cNvSpPr>
          <p:nvPr>
            <p:ph type="ftr" sz="quarter" idx="10"/>
          </p:nvPr>
        </p:nvSpPr>
        <p:spPr/>
        <p:txBody>
          <a:bodyPr/>
          <a:lstStyle/>
          <a:p>
            <a:r>
              <a:rPr lang="en-US" altLang="ja-JP" smtClean="0"/>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12</a:t>
            </a:fld>
            <a:endParaRPr lang="ja-JP" altLang="en-US"/>
          </a:p>
        </p:txBody>
      </p:sp>
      <p:pic>
        <p:nvPicPr>
          <p:cNvPr id="3" name="Picture Placeholder 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9174" r="9174"/>
          <a:stretch>
            <a:fillRect/>
          </a:stretch>
        </p:blipFill>
        <p:spPr/>
      </p:pic>
    </p:spTree>
    <p:extLst>
      <p:ext uri="{BB962C8B-B14F-4D97-AF65-F5344CB8AC3E}">
        <p14:creationId xmlns:p14="http://schemas.microsoft.com/office/powerpoint/2010/main" val="865142597"/>
      </p:ext>
    </p:extLst>
  </p:cSld>
  <p:clrMapOvr>
    <a:masterClrMapping/>
  </p:clrMapOvr>
  <p:transition spd="slow" advTm="3434">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smtClean="0"/>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13</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6" name="テキスト プレースホルダー 25"/>
          <p:cNvSpPr>
            <a:spLocks noGrp="1"/>
          </p:cNvSpPr>
          <p:nvPr>
            <p:ph type="body" sz="quarter" idx="24"/>
          </p:nvPr>
        </p:nvSpPr>
        <p:spPr/>
        <p:txBody>
          <a:bodyPr/>
          <a:lstStyle/>
          <a:p>
            <a:r>
              <a:rPr lang="fr-FR" sz="4000" b="1" dirty="0"/>
              <a:t>Fixer l'objectif</a:t>
            </a:r>
            <a:endParaRPr lang="ja-JP" altLang="en-US" sz="4000" b="1" dirty="0"/>
          </a:p>
        </p:txBody>
      </p:sp>
      <p:sp>
        <p:nvSpPr>
          <p:cNvPr id="32" name="テキスト プレースホルダー 31"/>
          <p:cNvSpPr>
            <a:spLocks noGrp="1"/>
          </p:cNvSpPr>
          <p:nvPr>
            <p:ph type="body" sz="quarter" idx="30"/>
          </p:nvPr>
        </p:nvSpPr>
        <p:spPr/>
        <p:txBody>
          <a:bodyPr/>
          <a:lstStyle/>
          <a:p>
            <a:r>
              <a:rPr lang="fr-FR" sz="3600" b="1" dirty="0"/>
              <a:t>Mettre en place un processus de </a:t>
            </a:r>
            <a:r>
              <a:rPr lang="fr-FR" sz="3200" b="1" dirty="0"/>
              <a:t>Concertation</a:t>
            </a:r>
            <a:endParaRPr kumimoji="1" lang="ja-JP" altLang="en-US" sz="3200" b="1"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
        <p:nvSpPr>
          <p:cNvPr id="14" name="Text Placeholder 13"/>
          <p:cNvSpPr>
            <a:spLocks noGrp="1"/>
          </p:cNvSpPr>
          <p:nvPr>
            <p:ph type="body" sz="quarter" idx="26"/>
          </p:nvPr>
        </p:nvSpPr>
        <p:spPr/>
        <p:txBody>
          <a:bodyPr/>
          <a:lstStyle/>
          <a:p>
            <a:r>
              <a:rPr lang="fr-FR" sz="3200" b="1" dirty="0"/>
              <a:t>Recueillir les renseignements sur les parties prenantes</a:t>
            </a:r>
          </a:p>
        </p:txBody>
      </p:sp>
      <p:sp>
        <p:nvSpPr>
          <p:cNvPr id="15" name="Text Placeholder 14"/>
          <p:cNvSpPr>
            <a:spLocks noGrp="1"/>
          </p:cNvSpPr>
          <p:nvPr>
            <p:ph type="body" sz="quarter" idx="22"/>
          </p:nvPr>
        </p:nvSpPr>
        <p:spPr>
          <a:xfrm>
            <a:off x="0" y="5908320"/>
            <a:ext cx="3538537" cy="598397"/>
          </a:xfrm>
        </p:spPr>
        <p:txBody>
          <a:bodyPr/>
          <a:lstStyle/>
          <a:p>
            <a:r>
              <a:rPr lang="fr-FR" sz="3600" b="1" dirty="0" smtClean="0"/>
              <a:t>Identifier</a:t>
            </a:r>
          </a:p>
          <a:p>
            <a:endParaRPr lang="fr-FR" sz="3600" b="1" dirty="0"/>
          </a:p>
          <a:p>
            <a:r>
              <a:rPr lang="fr-FR" sz="3600" b="1" dirty="0"/>
              <a:t>Classer</a:t>
            </a:r>
          </a:p>
        </p:txBody>
      </p:sp>
      <p:sp>
        <p:nvSpPr>
          <p:cNvPr id="18" name="Text Placeholder 17"/>
          <p:cNvSpPr>
            <a:spLocks noGrp="1"/>
          </p:cNvSpPr>
          <p:nvPr>
            <p:ph type="body" sz="quarter" idx="28"/>
          </p:nvPr>
        </p:nvSpPr>
        <p:spPr/>
        <p:txBody>
          <a:bodyPr/>
          <a:lstStyle/>
          <a:p>
            <a:r>
              <a:rPr lang="fr-FR" sz="4000" b="1" dirty="0"/>
              <a:t>Développer un plan d'action</a:t>
            </a:r>
          </a:p>
        </p:txBody>
      </p:sp>
    </p:spTree>
    <p:extLst>
      <p:ext uri="{BB962C8B-B14F-4D97-AF65-F5344CB8AC3E}">
        <p14:creationId xmlns:p14="http://schemas.microsoft.com/office/powerpoint/2010/main" val="3976970233"/>
      </p:ext>
    </p:extLst>
  </p:cSld>
  <p:clrMapOvr>
    <a:masterClrMapping/>
  </p:clrMapOvr>
  <p:transition spd="slow" advTm="8951">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14" name="テキスト プレースホルダー 13"/>
          <p:cNvSpPr>
            <a:spLocks noGrp="1"/>
          </p:cNvSpPr>
          <p:nvPr>
            <p:ph type="body" sz="quarter" idx="21"/>
          </p:nvPr>
        </p:nvSpPr>
        <p:spPr>
          <a:xfrm>
            <a:off x="2975429" y="1058648"/>
            <a:ext cx="5175320" cy="720080"/>
          </a:xfrm>
        </p:spPr>
        <p:txBody>
          <a:bodyPr/>
          <a:lstStyle/>
          <a:p>
            <a:r>
              <a:rPr lang="fr-FR" b="1" dirty="0"/>
              <a:t>Manager les exigences des parties prenantes</a:t>
            </a:r>
            <a:endParaRPr kumimoji="1" lang="ja-JP" altLang="en-US" dirty="0"/>
          </a:p>
        </p:txBody>
      </p:sp>
      <p:sp>
        <p:nvSpPr>
          <p:cNvPr id="15" name="テキスト プレースホルダー 14"/>
          <p:cNvSpPr>
            <a:spLocks noGrp="1"/>
          </p:cNvSpPr>
          <p:nvPr>
            <p:ph type="body" sz="quarter" idx="22"/>
          </p:nvPr>
        </p:nvSpPr>
        <p:spPr>
          <a:xfrm>
            <a:off x="8786030" y="2656114"/>
            <a:ext cx="6845855" cy="879678"/>
          </a:xfrm>
        </p:spPr>
        <p:txBody>
          <a:bodyPr/>
          <a:lstStyle/>
          <a:p>
            <a:r>
              <a:rPr lang="fr-FR" sz="2000" b="1" dirty="0"/>
              <a:t> Préparer et gérer le plan </a:t>
            </a:r>
            <a:r>
              <a:rPr lang="fr-FR" sz="2000" b="1" dirty="0" smtClean="0"/>
              <a:t>de</a:t>
            </a:r>
          </a:p>
          <a:p>
            <a:r>
              <a:rPr lang="fr-FR" sz="2000" b="1" dirty="0" smtClean="0"/>
              <a:t> </a:t>
            </a:r>
            <a:r>
              <a:rPr lang="fr-FR" sz="2000" b="1" dirty="0"/>
              <a:t>management des parties prenantes</a:t>
            </a:r>
            <a:endParaRPr kumimoji="1" lang="ja-JP" altLang="en-US" sz="2000" dirty="0"/>
          </a:p>
        </p:txBody>
      </p:sp>
      <p:sp>
        <p:nvSpPr>
          <p:cNvPr id="16" name="テキスト プレースホルダー 15"/>
          <p:cNvSpPr>
            <a:spLocks noGrp="1"/>
          </p:cNvSpPr>
          <p:nvPr>
            <p:ph type="body" sz="quarter" idx="28"/>
          </p:nvPr>
        </p:nvSpPr>
        <p:spPr>
          <a:xfrm>
            <a:off x="2241421" y="1842204"/>
            <a:ext cx="6269966" cy="1362112"/>
          </a:xfrm>
        </p:spPr>
        <p:txBody>
          <a:bodyPr/>
          <a:lstStyle/>
          <a:p>
            <a:pPr algn="just"/>
            <a:r>
              <a:rPr lang="fr-FR" sz="1400" b="1" dirty="0"/>
              <a:t>Le plan de management des exigences intègre les rôles et responsabilités impliqués dans la gestion des exigences à travers le cycle de vie du projet. Le chef de projet, par exemple, doit être entièrement responsable du management des modifications du contenu relatives aux exigences.</a:t>
            </a:r>
            <a:endParaRPr kumimoji="1" lang="ja-JP" altLang="en-US" sz="1400" b="1" dirty="0"/>
          </a:p>
        </p:txBody>
      </p:sp>
      <p:sp>
        <p:nvSpPr>
          <p:cNvPr id="17" name="テキスト プレースホルダー 16"/>
          <p:cNvSpPr>
            <a:spLocks noGrp="1"/>
          </p:cNvSpPr>
          <p:nvPr>
            <p:ph type="body" sz="quarter" idx="29"/>
          </p:nvPr>
        </p:nvSpPr>
        <p:spPr>
          <a:xfrm>
            <a:off x="9177916" y="3613782"/>
            <a:ext cx="8210197" cy="1362112"/>
          </a:xfrm>
        </p:spPr>
        <p:txBody>
          <a:bodyPr/>
          <a:lstStyle/>
          <a:p>
            <a:pPr fontAlgn="base"/>
            <a:r>
              <a:rPr lang="fr-FR" sz="1600" b="1" dirty="0"/>
              <a:t> Le chef de projet, directement ou par l’intermédiaire de son équipe de projet, accompagne la préparation des plans de management des parties prenantes (clients du projet) dans une perspective de création des conditions de réussite du </a:t>
            </a:r>
            <a:r>
              <a:rPr lang="fr-FR" sz="1600" b="1" dirty="0" smtClean="0"/>
              <a:t>projet.</a:t>
            </a:r>
            <a:endParaRPr lang="fr-FR" sz="1100" b="1" dirty="0"/>
          </a:p>
        </p:txBody>
      </p:sp>
      <p:sp>
        <p:nvSpPr>
          <p:cNvPr id="18" name="テキスト プレースホルダー 17"/>
          <p:cNvSpPr>
            <a:spLocks noGrp="1"/>
          </p:cNvSpPr>
          <p:nvPr>
            <p:ph type="body" sz="quarter" idx="30"/>
          </p:nvPr>
        </p:nvSpPr>
        <p:spPr>
          <a:xfrm>
            <a:off x="2278743" y="4485690"/>
            <a:ext cx="5872006" cy="720080"/>
          </a:xfrm>
        </p:spPr>
        <p:txBody>
          <a:bodyPr/>
          <a:lstStyle/>
          <a:p>
            <a:r>
              <a:rPr lang="fr-FR" sz="1800" b="1" dirty="0"/>
              <a:t> Maîtriser les modifications des exigences des parties prenantes</a:t>
            </a:r>
            <a:endParaRPr kumimoji="1" lang="ja-JP" altLang="en-US" sz="1800" dirty="0"/>
          </a:p>
        </p:txBody>
      </p:sp>
      <p:sp>
        <p:nvSpPr>
          <p:cNvPr id="19" name="テキスト プレースホルダー 18"/>
          <p:cNvSpPr>
            <a:spLocks noGrp="1"/>
          </p:cNvSpPr>
          <p:nvPr>
            <p:ph type="body" sz="quarter" idx="31"/>
          </p:nvPr>
        </p:nvSpPr>
        <p:spPr/>
        <p:txBody>
          <a:bodyPr/>
          <a:lstStyle/>
          <a:p>
            <a:pPr algn="just"/>
            <a:r>
              <a:rPr lang="fr-FR" sz="1400" b="1" dirty="0"/>
              <a:t>Il est indispensable de disposer d’un processus formel pour gérer les modifications des exigences et de leur contenu, outil indispensable pour éviter des modifications qui surviendraient de manière informelle sans permettre ni mise à jour, ni actualisations, conduisant alors à un dérapage du projet</a:t>
            </a:r>
            <a:endParaRPr kumimoji="1" lang="ja-JP" altLang="en-US" sz="1400" b="1" dirty="0"/>
          </a:p>
        </p:txBody>
      </p:sp>
      <p:sp>
        <p:nvSpPr>
          <p:cNvPr id="20" name="テキスト プレースホルダー 19"/>
          <p:cNvSpPr>
            <a:spLocks noGrp="1"/>
          </p:cNvSpPr>
          <p:nvPr>
            <p:ph type="body" sz="quarter" idx="32"/>
          </p:nvPr>
        </p:nvSpPr>
        <p:spPr>
          <a:xfrm>
            <a:off x="9192431" y="6199211"/>
            <a:ext cx="5858884" cy="720080"/>
          </a:xfrm>
        </p:spPr>
        <p:txBody>
          <a:bodyPr/>
          <a:lstStyle/>
          <a:p>
            <a:r>
              <a:rPr lang="fr-FR" sz="2400" b="1" dirty="0"/>
              <a:t>Manager l’influence des parties prenantes</a:t>
            </a:r>
            <a:endParaRPr kumimoji="1" lang="ja-JP" altLang="en-US" sz="2400" dirty="0"/>
          </a:p>
        </p:txBody>
      </p:sp>
      <p:sp>
        <p:nvSpPr>
          <p:cNvPr id="21" name="テキスト プレースホルダー 20"/>
          <p:cNvSpPr>
            <a:spLocks noGrp="1"/>
          </p:cNvSpPr>
          <p:nvPr>
            <p:ph type="body" sz="quarter" idx="33"/>
          </p:nvPr>
        </p:nvSpPr>
        <p:spPr>
          <a:xfrm>
            <a:off x="9192431" y="7040824"/>
            <a:ext cx="8326312" cy="1362112"/>
          </a:xfrm>
        </p:spPr>
        <p:txBody>
          <a:bodyPr/>
          <a:lstStyle/>
          <a:p>
            <a:pPr algn="just"/>
            <a:r>
              <a:rPr lang="fr-FR" sz="1800" b="1" dirty="0"/>
              <a:t>Comment puis-je influencer les parties prenantes en faveur du projet ? Au terme de l’analyse de leurs attentes, vous devez : vous assurer qu’un représentant défend les intérêts des parties prenantes qui ne sont pas activement impliquées dans le projet</a:t>
            </a:r>
            <a:endParaRPr kumimoji="1" lang="ja-JP" altLang="en-US" sz="1800" b="1" dirty="0"/>
          </a:p>
        </p:txBody>
      </p:sp>
      <p:sp>
        <p:nvSpPr>
          <p:cNvPr id="22" name="テキスト プレースホルダー 21"/>
          <p:cNvSpPr>
            <a:spLocks noGrp="1"/>
          </p:cNvSpPr>
          <p:nvPr>
            <p:ph type="body" sz="quarter" idx="34"/>
          </p:nvPr>
        </p:nvSpPr>
        <p:spPr>
          <a:xfrm>
            <a:off x="3309257" y="7927246"/>
            <a:ext cx="5131778" cy="720080"/>
          </a:xfrm>
        </p:spPr>
        <p:txBody>
          <a:bodyPr/>
          <a:lstStyle/>
          <a:p>
            <a:pPr algn="l" fontAlgn="base"/>
            <a:r>
              <a:rPr lang="fr-FR" sz="2400" b="1" dirty="0"/>
              <a:t> Évaluer la satisfaction des </a:t>
            </a:r>
            <a:r>
              <a:rPr lang="fr-FR" sz="2400" b="1" dirty="0" smtClean="0"/>
              <a:t>   parties </a:t>
            </a:r>
            <a:r>
              <a:rPr lang="fr-FR" sz="2400" b="1" dirty="0"/>
              <a:t>prenantes</a:t>
            </a:r>
            <a:endParaRPr lang="fr-FR" sz="2400" dirty="0"/>
          </a:p>
        </p:txBody>
      </p:sp>
      <p:sp>
        <p:nvSpPr>
          <p:cNvPr id="23" name="テキスト プレースホルダー 22"/>
          <p:cNvSpPr>
            <a:spLocks noGrp="1"/>
          </p:cNvSpPr>
          <p:nvPr>
            <p:ph type="body" sz="quarter" idx="35"/>
          </p:nvPr>
        </p:nvSpPr>
        <p:spPr>
          <a:xfrm>
            <a:off x="1864049" y="8754345"/>
            <a:ext cx="6496179" cy="1362112"/>
          </a:xfrm>
        </p:spPr>
        <p:txBody>
          <a:bodyPr/>
          <a:lstStyle/>
          <a:p>
            <a:pPr algn="just"/>
            <a:r>
              <a:rPr lang="fr-FR" sz="1600" b="1" dirty="0">
                <a:solidFill>
                  <a:schemeClr val="tx1"/>
                </a:solidFill>
              </a:rPr>
              <a:t>Pour évaluer la satisfaction des parties prenantes, il faut : mesurer la performance atteinte et les exigences des parties prenantes à chacune des phases de projet, c’est-à-dire : mesurer l’avancement selon les exigences et leurs indicateurs de succès</a:t>
            </a:r>
            <a:endParaRPr kumimoji="1" lang="ja-JP" altLang="en-US" sz="1600" b="1" dirty="0">
              <a:solidFill>
                <a:schemeClr val="tx1"/>
              </a:solidFill>
            </a:endParaRPr>
          </a:p>
        </p:txBody>
      </p:sp>
      <p:sp>
        <p:nvSpPr>
          <p:cNvPr id="12" name="タイトル 11"/>
          <p:cNvSpPr>
            <a:spLocks noGrp="1"/>
          </p:cNvSpPr>
          <p:nvPr>
            <p:ph type="title"/>
          </p:nvPr>
        </p:nvSpPr>
        <p:spPr/>
        <p:txBody>
          <a:bodyPr>
            <a:noAutofit/>
          </a:bodyPr>
          <a:lstStyle/>
          <a:p>
            <a:pPr algn="just"/>
            <a:r>
              <a:rPr lang="fr-FR" sz="3600" b="1" dirty="0"/>
              <a:t>Manager les parties prenantes et leurs exigences dans les projets</a:t>
            </a:r>
            <a:endParaRPr lang="fr-FR" sz="3600" dirty="0"/>
          </a:p>
        </p:txBody>
      </p:sp>
      <p:sp>
        <p:nvSpPr>
          <p:cNvPr id="13" name="テキスト プレースホルダー 12"/>
          <p:cNvSpPr>
            <a:spLocks noGrp="1"/>
          </p:cNvSpPr>
          <p:nvPr>
            <p:ph type="body" sz="quarter" idx="13"/>
          </p:nvPr>
        </p:nvSpPr>
        <p:spPr/>
        <p:txBody>
          <a:bodyPr>
            <a:normAutofit fontScale="92500" lnSpcReduction="20000"/>
          </a:bodyPr>
          <a:lstStyle/>
          <a:p>
            <a:pPr algn="r"/>
            <a:r>
              <a:rPr kumimoji="1" lang="en-US" altLang="ja-JP" dirty="0" smtClean="0"/>
              <a:t>5 </a:t>
            </a:r>
            <a:r>
              <a:rPr kumimoji="1" lang="en-US" altLang="ja-JP" dirty="0" err="1" smtClean="0"/>
              <a:t>etapes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43"/>
          </p:nvPr>
        </p:nvSpPr>
        <p:spPr/>
        <p:txBody>
          <a:bodyPr/>
          <a:lstStyle/>
          <a:p>
            <a:r>
              <a:rPr kumimoji="1" lang="en-US" altLang="ja-JP" dirty="0" smtClean="0"/>
              <a:t>Conclusion</a:t>
            </a:r>
            <a:endParaRPr kumimoji="1" lang="ja-JP" altLang="en-US" dirty="0"/>
          </a:p>
        </p:txBody>
      </p:sp>
      <p:sp>
        <p:nvSpPr>
          <p:cNvPr id="14" name="テキスト プレースホルダー 13"/>
          <p:cNvSpPr>
            <a:spLocks noGrp="1"/>
          </p:cNvSpPr>
          <p:nvPr>
            <p:ph type="body" sz="quarter" idx="45"/>
          </p:nvPr>
        </p:nvSpPr>
        <p:spPr>
          <a:xfrm>
            <a:off x="1875124" y="2982686"/>
            <a:ext cx="5396534" cy="2866571"/>
          </a:xfrm>
        </p:spPr>
        <p:txBody>
          <a:bodyPr/>
          <a:lstStyle/>
          <a:p>
            <a:r>
              <a:rPr lang="fr-FR" sz="2000" b="1" dirty="0"/>
              <a:t>Un bon chef de projet reconnaît l’impact clé que peuvent avoir les parties prenantes tant à aider qu’à entraver la progression du projet. </a:t>
            </a:r>
            <a:endParaRPr kumimoji="1" lang="ja-JP" altLang="en-US" sz="2000" b="1" dirty="0"/>
          </a:p>
        </p:txBody>
      </p:sp>
      <p:sp>
        <p:nvSpPr>
          <p:cNvPr id="18" name="テキスト プレースホルダー 17"/>
          <p:cNvSpPr>
            <a:spLocks noGrp="1"/>
          </p:cNvSpPr>
          <p:nvPr>
            <p:ph type="body" sz="quarter" idx="49"/>
          </p:nvPr>
        </p:nvSpPr>
        <p:spPr>
          <a:xfrm>
            <a:off x="12442191" y="3570515"/>
            <a:ext cx="5728107" cy="1770743"/>
          </a:xfrm>
        </p:spPr>
        <p:txBody>
          <a:bodyPr/>
          <a:lstStyle/>
          <a:p>
            <a:pPr algn="just"/>
            <a:r>
              <a:rPr lang="fr-FR" sz="2000" b="1" dirty="0"/>
              <a:t>Une analyse minutieuse des parties prenantes et un plan de communication soigné maximiseront les chances du projet à délivrer les livrable à l’heure et dans le budget.</a:t>
            </a:r>
            <a:endParaRPr lang="ja-JP" altLang="en-US" sz="2000" b="1" dirty="0"/>
          </a:p>
        </p:txBody>
      </p:sp>
    </p:spTree>
    <p:extLst>
      <p:ext uri="{BB962C8B-B14F-4D97-AF65-F5344CB8AC3E}">
        <p14:creationId xmlns:p14="http://schemas.microsoft.com/office/powerpoint/2010/main" val="1191363154"/>
      </p:ext>
    </p:extLst>
  </p:cSld>
  <p:clrMapOvr>
    <a:masterClrMapping/>
  </p:clrMapOvr>
  <p:transition spd="slow" advTm="12741">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28397" b="28397"/>
          <a:stretch>
            <a:fillRect/>
          </a:stretch>
        </p:blipFill>
        <p:spPr>
          <a:xfrm>
            <a:off x="0" y="1364342"/>
            <a:ext cx="18286412" cy="5907315"/>
          </a:xfrm>
        </p:spPr>
      </p:pic>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22" name="テキスト プレースホルダー 21"/>
          <p:cNvSpPr>
            <a:spLocks noGrp="1"/>
          </p:cNvSpPr>
          <p:nvPr>
            <p:ph type="body" sz="quarter" idx="19"/>
          </p:nvPr>
        </p:nvSpPr>
        <p:spPr>
          <a:xfrm>
            <a:off x="0" y="3439886"/>
            <a:ext cx="18286413" cy="2510971"/>
          </a:xfrm>
        </p:spPr>
        <p:txBody>
          <a:bodyPr>
            <a:noAutofit/>
          </a:bodyPr>
          <a:lstStyle/>
          <a:p>
            <a:pPr>
              <a:tabLst>
                <a:tab pos="4035425" algn="l"/>
              </a:tabLst>
            </a:pPr>
            <a:r>
              <a:rPr lang="fr-FR" sz="6000" b="1" i="1" dirty="0" smtClean="0">
                <a:effectLst>
                  <a:outerShdw blurRad="38100" dist="38100" dir="2700000" algn="tl">
                    <a:srgbClr val="000000">
                      <a:alpha val="43137"/>
                    </a:srgbClr>
                  </a:outerShdw>
                </a:effectLst>
              </a:rPr>
              <a:t>Merci Pour Votre Attention </a:t>
            </a:r>
            <a:endParaRPr kumimoji="1" lang="ja-JP" altLang="en-US" sz="6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7382023"/>
      </p:ext>
    </p:extLst>
  </p:cSld>
  <p:clrMapOvr>
    <a:masterClrMapping/>
  </p:clrMapOvr>
  <p:transition spd="slow" advTm="5190">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PLAN</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normAutofit/>
          </a:bodyPr>
          <a:lstStyle/>
          <a:p>
            <a:r>
              <a:rPr lang="fr-FR" sz="3200" dirty="0" smtClean="0"/>
              <a:t>Introduction</a:t>
            </a:r>
            <a:endParaRPr kumimoji="1" lang="ja-JP" altLang="en-US" sz="3200" dirty="0"/>
          </a:p>
        </p:txBody>
      </p:sp>
      <p:sp>
        <p:nvSpPr>
          <p:cNvPr id="12" name="テキスト プレースホルダー 11"/>
          <p:cNvSpPr>
            <a:spLocks noGrp="1"/>
          </p:cNvSpPr>
          <p:nvPr>
            <p:ph type="body" sz="quarter" idx="17"/>
          </p:nvPr>
        </p:nvSpPr>
        <p:spPr/>
        <p:txBody>
          <a:bodyPr/>
          <a:lstStyle/>
          <a:p>
            <a:r>
              <a:rPr lang="en-US" altLang="ja-JP" dirty="0" smtClean="0"/>
              <a:t>Conclusion</a:t>
            </a:r>
            <a:endParaRPr kumimoji="1" lang="ja-JP" altLang="en-US" dirty="0"/>
          </a:p>
        </p:txBody>
      </p:sp>
      <p:sp>
        <p:nvSpPr>
          <p:cNvPr id="14" name="テキスト プレースホルダー 13"/>
          <p:cNvSpPr>
            <a:spLocks noGrp="1"/>
          </p:cNvSpPr>
          <p:nvPr>
            <p:ph type="body" sz="quarter" idx="19"/>
          </p:nvPr>
        </p:nvSpPr>
        <p:spPr/>
        <p:txBody>
          <a:bodyPr>
            <a:normAutofit/>
          </a:bodyPr>
          <a:lstStyle/>
          <a:p>
            <a:r>
              <a:rPr lang="fr-FR" sz="3200" dirty="0" smtClean="0"/>
              <a:t>Définition et catégories des PP</a:t>
            </a:r>
            <a:endParaRPr lang="ja-JP" altLang="en-US" sz="3200" dirty="0"/>
          </a:p>
        </p:txBody>
      </p:sp>
      <p:sp>
        <p:nvSpPr>
          <p:cNvPr id="16" name="テキスト プレースホルダー 15"/>
          <p:cNvSpPr>
            <a:spLocks noGrp="1"/>
          </p:cNvSpPr>
          <p:nvPr>
            <p:ph type="body" sz="quarter" idx="21"/>
          </p:nvPr>
        </p:nvSpPr>
        <p:spPr/>
        <p:txBody>
          <a:bodyPr>
            <a:normAutofit/>
          </a:bodyPr>
          <a:lstStyle/>
          <a:p>
            <a:r>
              <a:rPr kumimoji="1" lang="en-US" altLang="ja-JP" sz="3200" dirty="0" smtClean="0"/>
              <a:t>Analyse des parties prenantes</a:t>
            </a:r>
            <a:endParaRPr kumimoji="1" lang="ja-JP" altLang="en-US" sz="3200" dirty="0"/>
          </a:p>
        </p:txBody>
      </p:sp>
      <p:sp>
        <p:nvSpPr>
          <p:cNvPr id="18" name="テキスト プレースホルダー 17"/>
          <p:cNvSpPr>
            <a:spLocks noGrp="1"/>
          </p:cNvSpPr>
          <p:nvPr>
            <p:ph type="body" sz="quarter" idx="23"/>
          </p:nvPr>
        </p:nvSpPr>
        <p:spPr>
          <a:xfrm>
            <a:off x="9072898" y="5692985"/>
            <a:ext cx="8279783" cy="936104"/>
          </a:xfrm>
        </p:spPr>
        <p:txBody>
          <a:bodyPr>
            <a:noAutofit/>
          </a:bodyPr>
          <a:lstStyle/>
          <a:p>
            <a:r>
              <a:rPr kumimoji="1" lang="en-US" altLang="ja-JP" sz="2000" b="1" dirty="0" smtClean="0"/>
              <a:t>Pourquoi</a:t>
            </a:r>
            <a:r>
              <a:rPr lang="fr-FR" sz="2000" b="1" dirty="0"/>
              <a:t>les entreprises intègrent désormais leurs </a:t>
            </a:r>
          </a:p>
          <a:p>
            <a:r>
              <a:rPr lang="fr-FR" sz="2000" b="1" dirty="0"/>
              <a:t>PP dans leurs processus décisionnels ?</a:t>
            </a:r>
            <a:endParaRPr lang="ja-JP" altLang="en-US" sz="2000" b="1" dirty="0"/>
          </a:p>
          <a:p>
            <a:r>
              <a:rPr lang="en-US" altLang="ja-JP" sz="2000" b="1" dirty="0"/>
              <a:t> </a:t>
            </a:r>
            <a:endParaRPr lang="ja-JP" altLang="en-US" sz="2000" b="1" dirty="0"/>
          </a:p>
        </p:txBody>
      </p:sp>
      <p:sp>
        <p:nvSpPr>
          <p:cNvPr id="20" name="テキスト プレースホルダー 19"/>
          <p:cNvSpPr>
            <a:spLocks noGrp="1"/>
          </p:cNvSpPr>
          <p:nvPr>
            <p:ph type="body" sz="quarter" idx="25"/>
          </p:nvPr>
        </p:nvSpPr>
        <p:spPr/>
        <p:txBody>
          <a:bodyPr>
            <a:normAutofit fontScale="62500" lnSpcReduction="20000"/>
          </a:bodyPr>
          <a:lstStyle/>
          <a:p>
            <a:r>
              <a:rPr lang="en-US" altLang="ja-JP" sz="3700" dirty="0"/>
              <a:t>Comment </a:t>
            </a:r>
            <a:r>
              <a:rPr lang="fr-FR" sz="3700" dirty="0"/>
              <a:t>les entreprises intègrent leurs PP dans leurs processus </a:t>
            </a:r>
            <a:r>
              <a:rPr lang="fr-FR" sz="3700" dirty="0" smtClean="0"/>
              <a:t>décisionnels</a:t>
            </a:r>
            <a:r>
              <a:rPr kumimoji="1" lang="en-US" altLang="ja-JP" dirty="0" smtClean="0"/>
              <a:t>?</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noAutofit/>
          </a:bodyPr>
          <a:lstStyle/>
          <a:p>
            <a:r>
              <a:rPr lang="fr-FR" sz="4800" dirty="0" smtClean="0"/>
              <a:t>Les parties prenantes « </a:t>
            </a:r>
            <a:r>
              <a:rPr lang="fr-FR" sz="4800" dirty="0" err="1" smtClean="0"/>
              <a:t>Stakeholders</a:t>
            </a:r>
            <a:r>
              <a:rPr lang="fr-FR" sz="4800" dirty="0" smtClean="0"/>
              <a:t> »</a:t>
            </a:r>
            <a:endParaRPr kumimoji="1" lang="ja-JP" altLang="en-US" sz="4800" dirty="0">
              <a:latin typeface="Route 159 Bold" pitchFamily="50" charset="0"/>
            </a:endParaRPr>
          </a:p>
        </p:txBody>
      </p:sp>
      <p:sp>
        <p:nvSpPr>
          <p:cNvPr id="38" name="テキスト プレースホルダー 37"/>
          <p:cNvSpPr>
            <a:spLocks noGrp="1"/>
          </p:cNvSpPr>
          <p:nvPr>
            <p:ph type="body" sz="quarter" idx="16"/>
          </p:nvPr>
        </p:nvSpPr>
        <p:spPr>
          <a:xfrm>
            <a:off x="14499771" y="6778170"/>
            <a:ext cx="3370353" cy="555527"/>
          </a:xfrm>
        </p:spPr>
        <p:txBody>
          <a:bodyPr/>
          <a:lstStyle/>
          <a:p>
            <a:pPr algn="r"/>
            <a:r>
              <a:rPr lang="fr-FR" altLang="ja-JP" sz="2400" b="1" dirty="0" smtClean="0">
                <a:solidFill>
                  <a:schemeClr val="accent1">
                    <a:lumMod val="40000"/>
                    <a:lumOff val="60000"/>
                  </a:schemeClr>
                </a:solidFill>
              </a:rPr>
              <a:t>Proverbe chinois</a:t>
            </a:r>
            <a:endParaRPr kumimoji="1" lang="ja-JP" altLang="en-US" sz="2400" b="1" dirty="0">
              <a:solidFill>
                <a:schemeClr val="accent1">
                  <a:lumMod val="40000"/>
                  <a:lumOff val="60000"/>
                </a:schemeClr>
              </a:solidFill>
            </a:endParaRPr>
          </a:p>
        </p:txBody>
      </p:sp>
      <p:sp>
        <p:nvSpPr>
          <p:cNvPr id="37" name="テキスト プレースホルダー 36"/>
          <p:cNvSpPr>
            <a:spLocks noGrp="1"/>
          </p:cNvSpPr>
          <p:nvPr>
            <p:ph type="body" sz="quarter" idx="14"/>
          </p:nvPr>
        </p:nvSpPr>
        <p:spPr>
          <a:xfrm>
            <a:off x="8365633" y="5635296"/>
            <a:ext cx="9577064" cy="3168352"/>
          </a:xfrm>
        </p:spPr>
        <p:txBody>
          <a:bodyPr>
            <a:normAutofit/>
          </a:bodyPr>
          <a:lstStyle/>
          <a:p>
            <a:pPr marL="342900" indent="-342900">
              <a:buFont typeface="Arial" pitchFamily="34" charset="0"/>
              <a:buChar char="•"/>
            </a:pPr>
            <a:r>
              <a:rPr lang="fr-FR" b="1" dirty="0"/>
              <a:t>« Si nous avons chacun un objet et que nous les échangeons, nous avons chacun un objet</a:t>
            </a:r>
            <a:r>
              <a:rPr lang="fr-FR" b="1" dirty="0" smtClean="0"/>
              <a:t>.   Si </a:t>
            </a:r>
            <a:r>
              <a:rPr lang="fr-FR" b="1" dirty="0"/>
              <a:t>nous avons chacun une idée et que nous les échangeons, nous avons chacun deux idées. </a:t>
            </a:r>
            <a:r>
              <a:rPr lang="fr-FR" b="1" dirty="0" smtClean="0"/>
              <a:t>»</a:t>
            </a:r>
          </a:p>
          <a:p>
            <a:pPr marL="342900" indent="-342900">
              <a:buFont typeface="Arial" pitchFamily="34" charset="0"/>
              <a:buChar char="•"/>
            </a:pPr>
            <a:endParaRPr lang="fr-FR" b="1" dirty="0"/>
          </a:p>
          <a:p>
            <a:pPr marL="342900" indent="-342900">
              <a:buFont typeface="Arial" pitchFamily="34" charset="0"/>
              <a:buChar char="•"/>
            </a:pPr>
            <a:r>
              <a:rPr lang="fr-FR" b="1" dirty="0">
                <a:solidFill>
                  <a:schemeClr val="accent1">
                    <a:lumMod val="60000"/>
                    <a:lumOff val="40000"/>
                  </a:schemeClr>
                </a:solidFill>
              </a:rPr>
              <a:t>Le poète écossais Robert Burns disait </a:t>
            </a:r>
            <a:r>
              <a:rPr lang="fr-FR" b="1" dirty="0"/>
              <a:t>: </a:t>
            </a:r>
            <a:r>
              <a:rPr lang="fr-FR" b="1" i="1" dirty="0"/>
              <a:t>« Les meilleurs plans des souris et des hommes tournent souvent de travers »</a:t>
            </a:r>
            <a:r>
              <a:rPr lang="fr-FR" b="1" dirty="0"/>
              <a:t>. Cela se produit souvent dans le management de projet.</a:t>
            </a:r>
            <a:r>
              <a:rPr lang="fr-FR" b="1" dirty="0" smtClean="0"/>
              <a:t> </a:t>
            </a:r>
            <a:endParaRPr kumimoji="1" lang="ja-JP" altLang="en-US" b="1"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8645" b="8645"/>
          <a:stretch>
            <a:fillRect/>
          </a:stretch>
        </p:blipFill>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smtClean="0"/>
              <a:t>Introduction </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pPr algn="just"/>
            <a:r>
              <a:rPr lang="fr-FR" b="1" dirty="0"/>
              <a:t>Suivant la nature du projet il peut exister plusieurs types de parties prenantes qui peuvent avoir des intérêts parfois divergents. Dans certains projets certaines parties prenantes peuvent jouer plusieurs rôles à la fois. </a:t>
            </a:r>
            <a:endParaRPr kumimoji="1" lang="ja-JP" altLang="en-US" b="1" dirty="0"/>
          </a:p>
        </p:txBody>
      </p:sp>
      <p:sp>
        <p:nvSpPr>
          <p:cNvPr id="32" name="テキスト プレースホルダー 31"/>
          <p:cNvSpPr>
            <a:spLocks noGrp="1"/>
          </p:cNvSpPr>
          <p:nvPr>
            <p:ph type="body" sz="quarter" idx="43"/>
          </p:nvPr>
        </p:nvSpPr>
        <p:spPr/>
        <p:txBody>
          <a:bodyPr/>
          <a:lstStyle/>
          <a:p>
            <a:r>
              <a:rPr lang="en-US" altLang="ja-JP" dirty="0" smtClean="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a:xfrm>
            <a:off x="4325257" y="2413577"/>
            <a:ext cx="11164896" cy="3091545"/>
          </a:xfrm>
        </p:spPr>
        <p:txBody>
          <a:bodyPr>
            <a:noAutofit/>
          </a:bodyPr>
          <a:lstStyle/>
          <a:p>
            <a:pPr algn="just"/>
            <a:r>
              <a:rPr lang="fr-FR" sz="2400" b="1" dirty="0">
                <a:latin typeface="Times New Roman" pitchFamily="18" charset="0"/>
                <a:cs typeface="Times New Roman" pitchFamily="18" charset="0"/>
              </a:rPr>
              <a:t>D’après le PMBOK, les parties prenantes sont « des personnes ou des organisations (par exemple des clients, des commanditaires, l’entreprise réalisatrice ou le public) qui prennent une part active au projet et dont les intérêts peuvent être affectés positivement ou négativement par la performance du projet ou par son achèvement</a:t>
            </a:r>
            <a:r>
              <a:rPr lang="fr-FR" sz="2400" b="1" dirty="0" smtClean="0">
                <a:latin typeface="Times New Roman" pitchFamily="18" charset="0"/>
                <a:cs typeface="Times New Roman" pitchFamily="18" charset="0"/>
              </a:rPr>
              <a:t>.</a:t>
            </a:r>
            <a:br>
              <a:rPr lang="fr-FR" sz="2400" b="1" dirty="0" smtClean="0">
                <a:latin typeface="Times New Roman" pitchFamily="18" charset="0"/>
                <a:cs typeface="Times New Roman" pitchFamily="18" charset="0"/>
              </a:rPr>
            </a:b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a:t>
            </a:r>
            <a:br>
              <a:rPr lang="fr-FR" sz="2400" b="1" dirty="0" smtClean="0">
                <a:latin typeface="Times New Roman" pitchFamily="18" charset="0"/>
                <a:cs typeface="Times New Roman" pitchFamily="18" charset="0"/>
              </a:rPr>
            </a:br>
            <a:r>
              <a:rPr lang="fr-FR" sz="2400" b="1" dirty="0" smtClean="0">
                <a:latin typeface="Times New Roman" pitchFamily="18" charset="0"/>
                <a:cs typeface="Times New Roman" pitchFamily="18" charset="0"/>
              </a:rPr>
              <a:t>Au </a:t>
            </a:r>
            <a:r>
              <a:rPr lang="fr-FR" sz="2400" b="1" dirty="0">
                <a:latin typeface="Times New Roman" pitchFamily="18" charset="0"/>
                <a:cs typeface="Times New Roman" pitchFamily="18" charset="0"/>
              </a:rPr>
              <a:t>delà des membres de l’équipe projet, ce sont donc tous les acteurs qui seront impactés par le projet ou son produit. La difficulté est de prendre également en compte les parties prenantes pouvant avoir un impact négatif sur le projet.</a:t>
            </a:r>
            <a:r>
              <a:rPr lang="fr-FR" sz="2400" b="1" dirty="0" smtClean="0">
                <a:solidFill>
                  <a:schemeClr val="accent1">
                    <a:lumMod val="40000"/>
                    <a:lumOff val="60000"/>
                  </a:schemeClr>
                </a:solidFill>
                <a:latin typeface="Times New Roman" pitchFamily="18" charset="0"/>
                <a:cs typeface="Times New Roman" pitchFamily="18" charset="0"/>
              </a:rPr>
              <a:t>. </a:t>
            </a:r>
            <a:endParaRPr lang="ja-JP" altLang="en-US" sz="2400" b="1" dirty="0">
              <a:solidFill>
                <a:schemeClr val="accent1">
                  <a:lumMod val="40000"/>
                  <a:lumOff val="60000"/>
                </a:schemeClr>
              </a:solidFill>
              <a:latin typeface="Times New Roman" pitchFamily="18" charset="0"/>
              <a:cs typeface="Times New Roman" pitchFamily="18" charset="0"/>
            </a:endParaRPr>
          </a:p>
        </p:txBody>
      </p:sp>
      <p:sp>
        <p:nvSpPr>
          <p:cNvPr id="2" name="TextBox 1"/>
          <p:cNvSpPr txBox="1"/>
          <p:nvPr/>
        </p:nvSpPr>
        <p:spPr>
          <a:xfrm>
            <a:off x="4481213" y="1214997"/>
            <a:ext cx="2343911" cy="584775"/>
          </a:xfrm>
          <a:prstGeom prst="rect">
            <a:avLst/>
          </a:prstGeom>
          <a:noFill/>
        </p:spPr>
        <p:txBody>
          <a:bodyPr wrap="none" rtlCol="0">
            <a:spAutoFit/>
          </a:bodyPr>
          <a:lstStyle/>
          <a:p>
            <a:r>
              <a:rPr lang="fr-FR" b="1" dirty="0" smtClean="0">
                <a:solidFill>
                  <a:schemeClr val="bg2"/>
                </a:solidFill>
              </a:rPr>
              <a:t>Definition </a:t>
            </a:r>
            <a:endParaRPr lang="fr-FR" b="1" dirty="0">
              <a:solidFill>
                <a:schemeClr val="bg2"/>
              </a:solidFill>
            </a:endParaRPr>
          </a:p>
        </p:txBody>
      </p:sp>
    </p:spTree>
    <p:custDataLst>
      <p:tags r:id="rId1"/>
    </p:custDataLst>
    <p:extLst>
      <p:ext uri="{BB962C8B-B14F-4D97-AF65-F5344CB8AC3E}">
        <p14:creationId xmlns:p14="http://schemas.microsoft.com/office/powerpoint/2010/main" val="3131468448"/>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304800" y="2982697"/>
            <a:ext cx="6689037" cy="1748684"/>
          </a:xfrm>
        </p:spPr>
        <p:txBody>
          <a:bodyPr/>
          <a:lstStyle/>
          <a:p>
            <a:r>
              <a:rPr lang="fr-FR" sz="5400" b="1" dirty="0" smtClean="0"/>
              <a:t>Les parties primaires</a:t>
            </a:r>
            <a:endParaRPr kumimoji="1" lang="ja-JP" altLang="en-US" sz="5400" dirty="0">
              <a:latin typeface="Route 159 Bold" pitchFamily="50" charset="0"/>
            </a:endParaRPr>
          </a:p>
        </p:txBody>
      </p:sp>
      <p:sp>
        <p:nvSpPr>
          <p:cNvPr id="13" name="テキスト プレースホルダー 12"/>
          <p:cNvSpPr>
            <a:spLocks noGrp="1"/>
          </p:cNvSpPr>
          <p:nvPr>
            <p:ph type="body" sz="quarter" idx="14"/>
          </p:nvPr>
        </p:nvSpPr>
        <p:spPr>
          <a:xfrm>
            <a:off x="9548216" y="3233656"/>
            <a:ext cx="7763739" cy="3082550"/>
          </a:xfrm>
        </p:spPr>
        <p:txBody>
          <a:bodyPr>
            <a:normAutofit/>
          </a:bodyPr>
          <a:lstStyle/>
          <a:p>
            <a:pPr algn="just"/>
            <a:r>
              <a:rPr lang="fr-FR" b="1" dirty="0"/>
              <a:t>-Les parties prenantes “ primaires ” sont les acteurs en relation direct avec l’entreprise. Ces </a:t>
            </a:r>
            <a:r>
              <a:rPr lang="fr-FR" b="1" dirty="0" err="1"/>
              <a:t>Stakeholders</a:t>
            </a:r>
            <a:r>
              <a:rPr lang="fr-FR" b="1" dirty="0"/>
              <a:t> sont essentielles à la survie de </a:t>
            </a:r>
            <a:r>
              <a:rPr lang="fr-FR" b="1" dirty="0" smtClean="0"/>
              <a:t>l’entreprise, Ces </a:t>
            </a:r>
            <a:r>
              <a:rPr lang="fr-FR" b="1" dirty="0"/>
              <a:t>derniers ont un lien productif et financier avec l’entreprise. Cela concerne les actionnaires, les employés, les consommateurs et les </a:t>
            </a:r>
            <a:r>
              <a:rPr lang="fr-FR" b="1" dirty="0" smtClean="0"/>
              <a:t>fournisseurs,</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304800" y="2982697"/>
            <a:ext cx="6689037" cy="1748684"/>
          </a:xfrm>
        </p:spPr>
        <p:txBody>
          <a:bodyPr/>
          <a:lstStyle/>
          <a:p>
            <a:r>
              <a:rPr lang="fr-FR" sz="5400" b="1" dirty="0" smtClean="0"/>
              <a:t>Les parties secondaires </a:t>
            </a:r>
            <a:endParaRPr kumimoji="1" lang="ja-JP" altLang="en-US" sz="5400" dirty="0">
              <a:latin typeface="Route 159 Bold" pitchFamily="50" charset="0"/>
            </a:endParaRPr>
          </a:p>
        </p:txBody>
      </p:sp>
      <p:sp>
        <p:nvSpPr>
          <p:cNvPr id="13" name="テキスト プレースホルダー 12"/>
          <p:cNvSpPr>
            <a:spLocks noGrp="1"/>
          </p:cNvSpPr>
          <p:nvPr>
            <p:ph type="body" sz="quarter" idx="14"/>
          </p:nvPr>
        </p:nvSpPr>
        <p:spPr>
          <a:xfrm>
            <a:off x="9548216" y="3233656"/>
            <a:ext cx="7763739" cy="3082550"/>
          </a:xfrm>
        </p:spPr>
        <p:txBody>
          <a:bodyPr>
            <a:normAutofit/>
          </a:bodyPr>
          <a:lstStyle/>
          <a:p>
            <a:pPr algn="just"/>
            <a:r>
              <a:rPr lang="fr-FR" sz="2400" b="1" dirty="0"/>
              <a:t>Les parties prenantes “ secondaires ” qui regroupent les acteurs situés autour de l’entreprise envers lesquels l’action de cette entreprise se trouve impacter. </a:t>
            </a:r>
            <a:endParaRPr lang="fr-FR" sz="2400" b="1" dirty="0" smtClean="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7</a:t>
            </a:fld>
            <a:endParaRPr lang="ja-JP" altLang="en-US"/>
          </a:p>
        </p:txBody>
      </p:sp>
    </p:spTree>
    <p:extLst>
      <p:ext uri="{BB962C8B-B14F-4D97-AF65-F5344CB8AC3E}">
        <p14:creationId xmlns:p14="http://schemas.microsoft.com/office/powerpoint/2010/main" val="924209050"/>
      </p:ext>
    </p:extLst>
  </p:cSld>
  <p:clrMapOvr>
    <a:masterClrMapping/>
  </p:clrMapOvr>
  <p:transition spd="slow" advTm="3806">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4"/>
          </p:nvPr>
        </p:nvSpPr>
        <p:spPr>
          <a:xfrm>
            <a:off x="1078310" y="4279404"/>
            <a:ext cx="16200313" cy="1990767"/>
          </a:xfrm>
        </p:spPr>
        <p:txBody>
          <a:bodyPr/>
          <a:lstStyle/>
          <a:p>
            <a:pPr algn="ctr"/>
            <a:r>
              <a:rPr lang="fr-FR" b="1" dirty="0"/>
              <a:t>D’autres distinctions </a:t>
            </a:r>
            <a:r>
              <a:rPr lang="fr-FR" b="1" dirty="0" smtClean="0"/>
              <a:t>existent comme</a:t>
            </a:r>
            <a:r>
              <a:rPr lang="fr-FR" b="1" dirty="0"/>
              <a:t>, par exemple, </a:t>
            </a:r>
            <a:endParaRPr lang="fr-FR" b="1" dirty="0" smtClean="0"/>
          </a:p>
          <a:p>
            <a:pPr algn="ctr"/>
            <a:r>
              <a:rPr lang="fr-FR" b="1" dirty="0" smtClean="0"/>
              <a:t>celle </a:t>
            </a:r>
            <a:r>
              <a:rPr lang="fr-FR" b="1" dirty="0"/>
              <a:t>qui est établie entre les parties prenantes internes et externes. </a:t>
            </a:r>
            <a:endParaRPr kumimoji="1" lang="ja-JP" altLang="en-US" b="1"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3" name="TextBox 2"/>
          <p:cNvSpPr txBox="1"/>
          <p:nvPr/>
        </p:nvSpPr>
        <p:spPr>
          <a:xfrm>
            <a:off x="3222173" y="794081"/>
            <a:ext cx="3263650" cy="584775"/>
          </a:xfrm>
          <a:prstGeom prst="rect">
            <a:avLst/>
          </a:prstGeom>
          <a:noFill/>
        </p:spPr>
        <p:txBody>
          <a:bodyPr wrap="none" rtlCol="0">
            <a:spAutoFit/>
          </a:bodyPr>
          <a:lstStyle/>
          <a:p>
            <a:r>
              <a:rPr lang="fr-FR" dirty="0" smtClean="0"/>
              <a:t>Autre approche </a:t>
            </a:r>
            <a:endParaRPr lang="fr-FR" dirty="0"/>
          </a:p>
        </p:txBody>
      </p:sp>
      <p:sp>
        <p:nvSpPr>
          <p:cNvPr id="9" name="TextBox 8"/>
          <p:cNvSpPr txBox="1"/>
          <p:nvPr/>
        </p:nvSpPr>
        <p:spPr>
          <a:xfrm>
            <a:off x="1676401" y="3530023"/>
            <a:ext cx="3553986" cy="584775"/>
          </a:xfrm>
          <a:prstGeom prst="rect">
            <a:avLst/>
          </a:prstGeom>
          <a:noFill/>
        </p:spPr>
        <p:txBody>
          <a:bodyPr wrap="none" rtlCol="0">
            <a:spAutoFit/>
          </a:bodyPr>
          <a:lstStyle/>
          <a:p>
            <a:r>
              <a:rPr lang="fr-FR" dirty="0" smtClean="0"/>
              <a:t>Parties prenantes</a:t>
            </a:r>
            <a:endParaRPr lang="fr-FR" dirty="0"/>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lang="en-US" altLang="ja-JP" sz="4800" dirty="0" smtClean="0"/>
              <a:t>Analyse des parties prenantes</a:t>
            </a:r>
            <a:endParaRPr kumimoji="1" lang="ja-JP" altLang="en-US" sz="4800"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2665523" y="2825039"/>
            <a:ext cx="6433348" cy="1587304"/>
          </a:xfrm>
        </p:spPr>
        <p:txBody>
          <a:bodyPr>
            <a:normAutofit/>
          </a:bodyPr>
          <a:lstStyle/>
          <a:p>
            <a:pPr algn="just"/>
            <a:r>
              <a:rPr lang="fr-FR" b="1" dirty="0"/>
              <a:t>L’analyse des parties prenantes c’est identifier toutes les personnes, groupes et </a:t>
            </a:r>
            <a:r>
              <a:rPr lang="fr-FR" b="1" dirty="0" smtClean="0"/>
              <a:t>institutions,</a:t>
            </a:r>
            <a:endParaRPr kumimoji="1" lang="ja-JP" altLang="en-US" dirty="0"/>
          </a:p>
        </p:txBody>
      </p:sp>
      <p:sp>
        <p:nvSpPr>
          <p:cNvPr id="17" name="テキスト プレースホルダー 16"/>
          <p:cNvSpPr>
            <a:spLocks noGrp="1"/>
          </p:cNvSpPr>
          <p:nvPr>
            <p:ph type="body" sz="quarter" idx="17"/>
          </p:nvPr>
        </p:nvSpPr>
        <p:spPr>
          <a:xfrm>
            <a:off x="2738095" y="5964307"/>
            <a:ext cx="6433348" cy="2221750"/>
          </a:xfrm>
        </p:spPr>
        <p:txBody>
          <a:bodyPr/>
          <a:lstStyle/>
          <a:p>
            <a:pPr algn="just"/>
            <a:r>
              <a:rPr lang="fr-FR" b="1" dirty="0"/>
              <a:t>qui peuvent avoir un intérêt dans un projet et prendre des actions pour gérer leurs intérêts et leurs attentes afin que le projet fonctionne aussi bien que possible.</a:t>
            </a:r>
            <a:endParaRPr lang="ja-JP" altLang="en-US" dirty="0"/>
          </a:p>
        </p:txBody>
      </p:sp>
      <p:sp>
        <p:nvSpPr>
          <p:cNvPr id="19" name="テキスト プレースホルダー 18"/>
          <p:cNvSpPr>
            <a:spLocks noGrp="1"/>
          </p:cNvSpPr>
          <p:nvPr>
            <p:ph type="body" sz="quarter" idx="19"/>
          </p:nvPr>
        </p:nvSpPr>
        <p:spPr>
          <a:xfrm>
            <a:off x="10987924" y="2697461"/>
            <a:ext cx="6433348" cy="2221750"/>
          </a:xfrm>
        </p:spPr>
        <p:txBody>
          <a:bodyPr>
            <a:normAutofit/>
          </a:bodyPr>
          <a:lstStyle/>
          <a:p>
            <a:pPr algn="just"/>
            <a:r>
              <a:rPr lang="fr-FR" b="1" dirty="0"/>
              <a:t>Cette analyse a besoin d’être réalisée au début du projet pour que tous les risques et communications requises puissent être inclus dans le plan de projet. </a:t>
            </a:r>
            <a:endParaRPr kumimoji="1" lang="ja-JP" altLang="en-US" b="1" dirty="0"/>
          </a:p>
        </p:txBody>
      </p:sp>
      <p:sp>
        <p:nvSpPr>
          <p:cNvPr id="21" name="テキスト プレースホルダー 20"/>
          <p:cNvSpPr>
            <a:spLocks noGrp="1"/>
          </p:cNvSpPr>
          <p:nvPr>
            <p:ph type="body" sz="quarter" idx="21"/>
          </p:nvPr>
        </p:nvSpPr>
        <p:spPr>
          <a:xfrm>
            <a:off x="10828266" y="6141529"/>
            <a:ext cx="6433348" cy="2221750"/>
          </a:xfrm>
        </p:spPr>
        <p:txBody>
          <a:bodyPr/>
          <a:lstStyle/>
          <a:p>
            <a:pPr algn="just"/>
            <a:r>
              <a:rPr lang="fr-FR" b="1" dirty="0"/>
              <a:t>À cet égard, l’analyse des parties prenantes est étroitement liée avec la gestion des changements et la gestion des risques.</a:t>
            </a:r>
            <a:endParaRPr lang="ja-JP" altLang="en-US" b="1"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9</a:t>
            </a:fld>
            <a:endParaRPr lang="ja-JP" altLang="en-US"/>
          </a:p>
        </p:txBody>
      </p:sp>
    </p:spTree>
    <p:extLst>
      <p:ext uri="{BB962C8B-B14F-4D97-AF65-F5344CB8AC3E}">
        <p14:creationId xmlns:p14="http://schemas.microsoft.com/office/powerpoint/2010/main" val="3926254380"/>
      </p:ext>
    </p:extLst>
  </p:cSld>
  <p:clrMapOvr>
    <a:masterClrMapping/>
  </p:clrMapOvr>
  <p:transition spd="slow" advTm="10858">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15775</TotalTime>
  <Words>596</Words>
  <Application>Microsoft Office PowerPoint</Application>
  <PresentationFormat>Personnalisé</PresentationFormat>
  <Paragraphs>85</Paragraphs>
  <Slides>16</Slides>
  <Notes>0</Notes>
  <HiddenSlides>0</HiddenSlides>
  <MMClips>0</MMClips>
  <ScaleCrop>false</ScaleCrop>
  <HeadingPairs>
    <vt:vector size="6" baseType="variant">
      <vt:variant>
        <vt:lpstr>Polices utilisées</vt:lpstr>
      </vt:variant>
      <vt:variant>
        <vt:i4>14</vt:i4>
      </vt:variant>
      <vt:variant>
        <vt:lpstr>Thème</vt:lpstr>
      </vt:variant>
      <vt:variant>
        <vt:i4>3</vt:i4>
      </vt:variant>
      <vt:variant>
        <vt:lpstr>Titres des diapositives</vt:lpstr>
      </vt:variant>
      <vt:variant>
        <vt:i4>16</vt:i4>
      </vt:variant>
    </vt:vector>
  </HeadingPairs>
  <TitlesOfParts>
    <vt:vector size="33"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Times New Roman</vt:lpstr>
      <vt:lpstr>Wingdings</vt:lpstr>
      <vt:lpstr>Vega - Header</vt:lpstr>
      <vt:lpstr>Vega - Footer Only</vt:lpstr>
      <vt:lpstr>Vega - Free</vt:lpstr>
      <vt:lpstr>MANAGEMENT </vt:lpstr>
      <vt:lpstr>PLAN</vt:lpstr>
      <vt:lpstr>Les parties prenantes « Stakeholders »</vt:lpstr>
      <vt:lpstr>Introduction </vt:lpstr>
      <vt:lpstr>D’après le PMBOK, les parties prenantes sont « des personnes ou des organisations (par exemple des clients, des commanditaires, l’entreprise réalisatrice ou le public) qui prennent une part active au projet et dont les intérêts peuvent être affectés positivement ou négativement par la performance du projet ou par son achèvement.  » Au delà des membres de l’équipe projet, ce sont donc tous les acteurs qui seront impactés par le projet ou son produit. La difficulté est de prendre également en compte les parties prenantes pouvant avoir un impact négatif sur le projet.. </vt:lpstr>
      <vt:lpstr>Les parties primaires</vt:lpstr>
      <vt:lpstr>Les parties secondaires </vt:lpstr>
      <vt:lpstr>Présentation PowerPoint</vt:lpstr>
      <vt:lpstr>Analyse des parties prenantes</vt:lpstr>
      <vt:lpstr>POURQUOI </vt:lpstr>
      <vt:lpstr>Présentation PowerPoint</vt:lpstr>
      <vt:lpstr>COMMENT?</vt:lpstr>
      <vt:lpstr>Présentation PowerPoint</vt:lpstr>
      <vt:lpstr>Manager les parties prenantes et leurs exigences dans les projets</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Hejer Krichene</cp:lastModifiedBy>
  <cp:revision>371</cp:revision>
  <dcterms:created xsi:type="dcterms:W3CDTF">2015-09-05T11:42:45Z</dcterms:created>
  <dcterms:modified xsi:type="dcterms:W3CDTF">2016-04-05T08:17:33Z</dcterms:modified>
</cp:coreProperties>
</file>