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ctiveX/activeX1.xml" ContentType="application/vnd.ms-office.activeX+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9" r:id="rId3"/>
    <p:sldId id="313" r:id="rId4"/>
    <p:sldId id="312" r:id="rId5"/>
    <p:sldId id="260" r:id="rId6"/>
    <p:sldId id="314" r:id="rId7"/>
    <p:sldId id="315" r:id="rId8"/>
    <p:sldId id="329" r:id="rId9"/>
    <p:sldId id="282" r:id="rId10"/>
    <p:sldId id="330" r:id="rId11"/>
    <p:sldId id="283" r:id="rId12"/>
    <p:sldId id="316" r:id="rId13"/>
    <p:sldId id="285" r:id="rId14"/>
    <p:sldId id="317" r:id="rId15"/>
    <p:sldId id="286" r:id="rId16"/>
    <p:sldId id="319" r:id="rId17"/>
    <p:sldId id="288" r:id="rId18"/>
    <p:sldId id="291" r:id="rId19"/>
    <p:sldId id="320" r:id="rId20"/>
    <p:sldId id="292" r:id="rId21"/>
    <p:sldId id="295" r:id="rId22"/>
    <p:sldId id="321" r:id="rId23"/>
    <p:sldId id="323" r:id="rId24"/>
    <p:sldId id="322" r:id="rId25"/>
    <p:sldId id="298" r:id="rId26"/>
    <p:sldId id="324" r:id="rId27"/>
    <p:sldId id="299" r:id="rId28"/>
    <p:sldId id="325" r:id="rId29"/>
    <p:sldId id="301" r:id="rId30"/>
    <p:sldId id="326" r:id="rId31"/>
    <p:sldId id="308" r:id="rId32"/>
    <p:sldId id="309" r:id="rId33"/>
    <p:sldId id="310" r:id="rId34"/>
    <p:sldId id="328" r:id="rId35"/>
    <p:sldId id="327" r:id="rId3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69407" autoAdjust="0"/>
  </p:normalViewPr>
  <p:slideViewPr>
    <p:cSldViewPr>
      <p:cViewPr>
        <p:scale>
          <a:sx n="140" d="100"/>
          <a:sy n="140" d="100"/>
        </p:scale>
        <p:origin x="-355" y="-3259"/>
      </p:cViewPr>
      <p:guideLst>
        <p:guide orient="horz" pos="2160"/>
        <p:guide pos="2880"/>
      </p:guideLst>
    </p:cSldViewPr>
  </p:slideViewPr>
  <p:outlineViewPr>
    <p:cViewPr>
      <p:scale>
        <a:sx n="33" d="100"/>
        <a:sy n="33" d="100"/>
      </p:scale>
      <p:origin x="0" y="791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activeX/activeX1.xml><?xml version="1.0" encoding="utf-8"?>
<ax:ocx xmlns:ax="http://schemas.microsoft.com/office/2006/activeX" xmlns:r="http://schemas.openxmlformats.org/officeDocument/2006/relationships" ax:classid="{6BF52A52-394A-11D3-B153-00C04F79FAA6}" ax:persistence="persistPropertyBag">
  <ax:ocxPr ax:name="URL" ax:value="C:\Users\lenovoPC\Desktop\00- Introduction.mp4"/>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1"/>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3998"/>
  <ax:ocxPr ax:name="_cy" ax:value="14199"/>
</ax:ocx>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7C6D5-2989-4249-BF46-FB970E90CC09}" type="datetimeFigureOut">
              <a:rPr lang="fr-FR" smtClean="0"/>
              <a:pPr/>
              <a:t>14/12/2015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F46F62-1480-4C8B-B2DD-A4A00E8E4E37}" type="slidenum">
              <a:rPr lang="fr-FR" smtClean="0"/>
              <a:pPr/>
              <a:t>‹N°›</a:t>
            </a:fld>
            <a:endParaRPr lang="fr-FR"/>
          </a:p>
        </p:txBody>
      </p:sp>
    </p:spTree>
    <p:extLst>
      <p:ext uri="{BB962C8B-B14F-4D97-AF65-F5344CB8AC3E}">
        <p14:creationId xmlns:p14="http://schemas.microsoft.com/office/powerpoint/2010/main" val="432164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aseline="0" dirty="0" smtClean="0"/>
              <a:t>Merci </a:t>
            </a:r>
            <a:r>
              <a:rPr lang="fr-FR" baseline="0" dirty="0" err="1" smtClean="0"/>
              <a:t>mr</a:t>
            </a:r>
            <a:r>
              <a:rPr lang="fr-FR" baseline="0" dirty="0" smtClean="0"/>
              <a:t> , merci aux membres de jury et à tous les présents.</a:t>
            </a:r>
          </a:p>
          <a:p>
            <a:r>
              <a:rPr lang="fr-FR" baseline="0" dirty="0" smtClean="0"/>
              <a:t>J’ai l’honneur de vous présenter aujourd’hui mon </a:t>
            </a:r>
            <a:r>
              <a:rPr lang="fr-FR" baseline="0" dirty="0" err="1" smtClean="0"/>
              <a:t>pfe</a:t>
            </a:r>
            <a:r>
              <a:rPr lang="fr-FR" baseline="0" dirty="0" smtClean="0"/>
              <a:t> intitulé …. Qui a été réalisé dans le cadre d’une convention entre les 2 écoles ENIS et EIGSI</a:t>
            </a:r>
          </a:p>
          <a:p>
            <a:endParaRPr lang="fr-FR" b="1" baseline="0" dirty="0" smtClean="0"/>
          </a:p>
          <a:p>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1</a:t>
            </a:fld>
            <a:endParaRPr lang="fr-FR"/>
          </a:p>
        </p:txBody>
      </p:sp>
    </p:spTree>
    <p:extLst>
      <p:ext uri="{BB962C8B-B14F-4D97-AF65-F5344CB8AC3E}">
        <p14:creationId xmlns:p14="http://schemas.microsoft.com/office/powerpoint/2010/main" val="168806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D’après</a:t>
            </a:r>
            <a:r>
              <a:rPr lang="fr-FR" baseline="0" dirty="0" smtClean="0"/>
              <a:t> la théorie de Ziegler un simulateur capable de prendre en compte n’importe quel modèle suivant la formalisme de DEVS</a:t>
            </a: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13</a:t>
            </a:fld>
            <a:endParaRPr lang="fr-FR"/>
          </a:p>
        </p:txBody>
      </p:sp>
    </p:spTree>
    <p:extLst>
      <p:ext uri="{BB962C8B-B14F-4D97-AF65-F5344CB8AC3E}">
        <p14:creationId xmlns:p14="http://schemas.microsoft.com/office/powerpoint/2010/main" val="433924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14</a:t>
            </a:fld>
            <a:endParaRPr lang="fr-FR"/>
          </a:p>
        </p:txBody>
      </p:sp>
    </p:spTree>
    <p:extLst>
      <p:ext uri="{BB962C8B-B14F-4D97-AF65-F5344CB8AC3E}">
        <p14:creationId xmlns:p14="http://schemas.microsoft.com/office/powerpoint/2010/main" val="515062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L’architecture</a:t>
            </a:r>
            <a:r>
              <a:rPr lang="fr-FR" baseline="0" dirty="0" smtClean="0"/>
              <a:t> représente une description algorithmique permettant de mette en œuvre les instructions des modèles </a:t>
            </a:r>
            <a:r>
              <a:rPr lang="fr-FR" sz="1200" kern="1200" baseline="0" dirty="0" smtClean="0">
                <a:solidFill>
                  <a:schemeClr val="tx1"/>
                </a:solidFill>
                <a:latin typeface="+mn-lt"/>
                <a:ea typeface="+mn-ea"/>
                <a:cs typeface="+mn-cs"/>
              </a:rPr>
              <a:t>les instructions des modèles issus du formalisme DEVS </a:t>
            </a:r>
          </a:p>
          <a:p>
            <a:r>
              <a:rPr lang="fr-FR" sz="1200" kern="1200" baseline="0" dirty="0" smtClean="0">
                <a:solidFill>
                  <a:schemeClr val="tx1"/>
                </a:solidFill>
                <a:latin typeface="+mn-lt"/>
                <a:ea typeface="+mn-ea"/>
                <a:cs typeface="+mn-cs"/>
              </a:rPr>
              <a:t>Il ya deux sortes d'éléments de simulation ont été définis: </a:t>
            </a:r>
          </a:p>
          <a:p>
            <a:r>
              <a:rPr lang="fr-FR" sz="1200" kern="1200" baseline="0" dirty="0" smtClean="0">
                <a:solidFill>
                  <a:schemeClr val="tx1"/>
                </a:solidFill>
                <a:latin typeface="+mn-lt"/>
                <a:ea typeface="+mn-ea"/>
                <a:cs typeface="+mn-cs"/>
              </a:rPr>
              <a:t>les coordonnateurs et les simulateurs  :</a:t>
            </a:r>
          </a:p>
          <a:p>
            <a:r>
              <a:rPr lang="fr-FR" sz="1200" kern="1200" baseline="0" dirty="0" smtClean="0">
                <a:solidFill>
                  <a:schemeClr val="tx1"/>
                </a:solidFill>
                <a:latin typeface="+mn-lt"/>
                <a:ea typeface="+mn-ea"/>
                <a:cs typeface="+mn-cs"/>
              </a:rPr>
              <a:t>	- respectivement responsables du contrôle des modèles atomiques et couplés. </a:t>
            </a:r>
          </a:p>
          <a:p>
            <a:endParaRPr lang="fr-FR" sz="1200" kern="1200" baseline="0" dirty="0" smtClean="0">
              <a:solidFill>
                <a:srgbClr val="FF0000"/>
              </a:solidFill>
              <a:latin typeface="+mn-lt"/>
              <a:ea typeface="+mn-ea"/>
              <a:cs typeface="+mn-cs"/>
            </a:endParaRPr>
          </a:p>
          <a:p>
            <a:r>
              <a:rPr lang="fr-FR" sz="1200" kern="1200" baseline="0" dirty="0" smtClean="0">
                <a:solidFill>
                  <a:srgbClr val="FF0000"/>
                </a:solidFill>
                <a:latin typeface="+mn-lt"/>
                <a:ea typeface="+mn-ea"/>
                <a:cs typeface="+mn-cs"/>
              </a:rPr>
              <a:t>Un coordinateur </a:t>
            </a:r>
            <a:r>
              <a:rPr lang="fr-FR" sz="1200" kern="1200" baseline="0" dirty="0" smtClean="0">
                <a:solidFill>
                  <a:schemeClr val="tx1"/>
                </a:solidFill>
                <a:latin typeface="+mn-lt"/>
                <a:ea typeface="+mn-ea"/>
                <a:cs typeface="+mn-cs"/>
              </a:rPr>
              <a:t>particulier appelé </a:t>
            </a:r>
            <a:r>
              <a:rPr lang="fr-FR" sz="1200" kern="1200" baseline="0" dirty="0" err="1" smtClean="0">
                <a:solidFill>
                  <a:schemeClr val="tx1"/>
                </a:solidFill>
                <a:latin typeface="+mn-lt"/>
                <a:ea typeface="+mn-ea"/>
                <a:cs typeface="+mn-cs"/>
              </a:rPr>
              <a:t>Root</a:t>
            </a:r>
            <a:r>
              <a:rPr lang="fr-FR" sz="1200" kern="1200" baseline="0" dirty="0" smtClean="0">
                <a:solidFill>
                  <a:schemeClr val="tx1"/>
                </a:solidFill>
                <a:latin typeface="+mn-lt"/>
                <a:ea typeface="+mn-ea"/>
                <a:cs typeface="+mn-cs"/>
              </a:rPr>
              <a:t> contrôle entièrement le procédé de simulation et est lié au coordinateur du modèle couplé </a:t>
            </a:r>
          </a:p>
          <a:p>
            <a:r>
              <a:rPr lang="fr-FR" sz="1200" kern="1200" baseline="0" dirty="0" smtClean="0">
                <a:solidFill>
                  <a:schemeClr val="tx1"/>
                </a:solidFill>
                <a:latin typeface="+mn-lt"/>
                <a:ea typeface="+mn-ea"/>
                <a:cs typeface="+mn-cs"/>
              </a:rPr>
              <a:t>L'ensemble des processeurs est organisé dans une structure de type "graphe" qui a en charge l'exploitation du modèle, et est nommé l'arbre de simulation. </a:t>
            </a:r>
          </a:p>
          <a:p>
            <a:r>
              <a:rPr lang="fr-FR" sz="1200" kern="1200" baseline="0" dirty="0" smtClean="0">
                <a:solidFill>
                  <a:schemeClr val="tx1"/>
                </a:solidFill>
                <a:latin typeface="+mn-lt"/>
                <a:ea typeface="+mn-ea"/>
                <a:cs typeface="+mn-cs"/>
              </a:rPr>
              <a:t>Le formalisme DEVS est hiérarchique et modulaire, il permet la séparation des phases de modélisation et de simulation, </a:t>
            </a: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15</a:t>
            </a:fld>
            <a:endParaRPr lang="fr-FR"/>
          </a:p>
        </p:txBody>
      </p:sp>
    </p:spTree>
    <p:extLst>
      <p:ext uri="{BB962C8B-B14F-4D97-AF65-F5344CB8AC3E}">
        <p14:creationId xmlns:p14="http://schemas.microsoft.com/office/powerpoint/2010/main" val="2077572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16</a:t>
            </a:fld>
            <a:endParaRPr lang="fr-FR"/>
          </a:p>
        </p:txBody>
      </p:sp>
    </p:spTree>
    <p:extLst>
      <p:ext uri="{BB962C8B-B14F-4D97-AF65-F5344CB8AC3E}">
        <p14:creationId xmlns:p14="http://schemas.microsoft.com/office/powerpoint/2010/main" val="1438485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Est un outil</a:t>
            </a:r>
            <a:r>
              <a:rPr lang="fr-FR" baseline="0" dirty="0" smtClean="0"/>
              <a:t> de modélisation er de simulation offre un très large variétés des approches </a:t>
            </a:r>
            <a:r>
              <a:rPr lang="fr-FR" sz="1200" kern="1200" baseline="0" dirty="0" smtClean="0">
                <a:solidFill>
                  <a:schemeClr val="tx1"/>
                </a:solidFill>
                <a:latin typeface="+mn-lt"/>
                <a:ea typeface="+mn-ea"/>
                <a:cs typeface="+mn-cs"/>
              </a:rPr>
              <a:t>et des techniques de modélisation </a:t>
            </a: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17</a:t>
            </a:fld>
            <a:endParaRPr lang="fr-FR"/>
          </a:p>
        </p:txBody>
      </p:sp>
    </p:spTree>
    <p:extLst>
      <p:ext uri="{BB962C8B-B14F-4D97-AF65-F5344CB8AC3E}">
        <p14:creationId xmlns:p14="http://schemas.microsoft.com/office/powerpoint/2010/main" val="4269506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Nous pouvons aussi noter l’émergence de l’utilisation de normes et standards dans le domaine des objets-modèles </a:t>
            </a:r>
            <a:r>
              <a:rPr lang="fr-FR" sz="1200" kern="1200" baseline="0" dirty="0" err="1" smtClean="0">
                <a:solidFill>
                  <a:schemeClr val="tx1"/>
                </a:solidFill>
                <a:latin typeface="+mn-lt"/>
                <a:ea typeface="+mn-ea"/>
                <a:cs typeface="+mn-cs"/>
              </a:rPr>
              <a:t>communiquants</a:t>
            </a:r>
            <a:r>
              <a:rPr lang="fr-FR" sz="1200" kern="1200" baseline="0" dirty="0" smtClean="0">
                <a:solidFill>
                  <a:schemeClr val="tx1"/>
                </a:solidFill>
                <a:latin typeface="+mn-lt"/>
                <a:ea typeface="+mn-ea"/>
                <a:cs typeface="+mn-cs"/>
              </a:rPr>
              <a:t>. Ces normes interviennent à plusieurs niveaux allant du langage de programmation Java pour DEVSJAVA et </a:t>
            </a:r>
            <a:r>
              <a:rPr lang="fr-FR" sz="1200" kern="1200" baseline="0" dirty="0" err="1" smtClean="0">
                <a:solidFill>
                  <a:schemeClr val="tx1"/>
                </a:solidFill>
                <a:latin typeface="+mn-lt"/>
                <a:ea typeface="+mn-ea"/>
                <a:cs typeface="+mn-cs"/>
              </a:rPr>
              <a:t>Anylogic</a:t>
            </a:r>
            <a:r>
              <a:rPr lang="fr-FR" sz="1200" kern="1200" baseline="0" dirty="0" smtClean="0">
                <a:solidFill>
                  <a:schemeClr val="tx1"/>
                </a:solidFill>
                <a:latin typeface="+mn-lt"/>
                <a:ea typeface="+mn-ea"/>
                <a:cs typeface="+mn-cs"/>
              </a:rPr>
              <a:t> aux formalismes utilisés (notamment DEVS). Néanmoins cela ne garantit pas l’interopérabilité des modèles.</a:t>
            </a:r>
          </a:p>
          <a:p>
            <a:r>
              <a:rPr lang="fr-FR" sz="1200" kern="1200" baseline="0" dirty="0" smtClean="0">
                <a:solidFill>
                  <a:schemeClr val="tx1"/>
                </a:solidFill>
                <a:latin typeface="+mn-lt"/>
                <a:ea typeface="+mn-ea"/>
                <a:cs typeface="+mn-cs"/>
              </a:rPr>
              <a:t>Plusieurs approches logicielles ont fait aussi le choix de la séparation en plusieurs modules exécutant des tâches spécifiques. Ainsi DEVSJAVA, MOOSE proposent une séparation explicite du moteur de simulation ce qui permet de simplifier son développement tout en assurant l’intégrité générale du logiciel </a:t>
            </a: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18</a:t>
            </a:fld>
            <a:endParaRPr lang="fr-FR"/>
          </a:p>
        </p:txBody>
      </p:sp>
    </p:spTree>
    <p:extLst>
      <p:ext uri="{BB962C8B-B14F-4D97-AF65-F5344CB8AC3E}">
        <p14:creationId xmlns:p14="http://schemas.microsoft.com/office/powerpoint/2010/main" val="458685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19</a:t>
            </a:fld>
            <a:endParaRPr lang="fr-FR"/>
          </a:p>
        </p:txBody>
      </p:sp>
    </p:spTree>
    <p:extLst>
      <p:ext uri="{BB962C8B-B14F-4D97-AF65-F5344CB8AC3E}">
        <p14:creationId xmlns:p14="http://schemas.microsoft.com/office/powerpoint/2010/main" val="186956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Cette partie présente</a:t>
            </a:r>
            <a:r>
              <a:rPr lang="fr-FR" baseline="0" dirty="0" smtClean="0"/>
              <a:t> l’architecture </a:t>
            </a:r>
            <a:r>
              <a:rPr lang="fr-FR" sz="1200" kern="1200" baseline="0" dirty="0" smtClean="0">
                <a:solidFill>
                  <a:schemeClr val="tx1"/>
                </a:solidFill>
                <a:latin typeface="+mn-lt"/>
                <a:ea typeface="+mn-ea"/>
                <a:cs typeface="+mn-cs"/>
              </a:rPr>
              <a:t>générique utilisée dans notre projet pour un besoin de modélisation et de simulation. </a:t>
            </a:r>
          </a:p>
          <a:p>
            <a:r>
              <a:rPr lang="fr-FR" sz="1200" kern="1200" baseline="0" dirty="0" smtClean="0">
                <a:solidFill>
                  <a:schemeClr val="tx1"/>
                </a:solidFill>
                <a:latin typeface="+mn-lt"/>
                <a:ea typeface="+mn-ea"/>
                <a:cs typeface="+mn-cs"/>
              </a:rPr>
              <a:t>Le travail dans le cadre d’améliorer le niveau de développement des logiciels existants par l’intégration des techniques au structure pour répondre au besoin des industries. </a:t>
            </a:r>
          </a:p>
          <a:p>
            <a:r>
              <a:rPr lang="fr-FR" sz="1200" kern="1200" baseline="0" dirty="0" smtClean="0">
                <a:solidFill>
                  <a:schemeClr val="tx1"/>
                </a:solidFill>
                <a:latin typeface="+mn-lt"/>
                <a:ea typeface="+mn-ea"/>
                <a:cs typeface="+mn-cs"/>
              </a:rPr>
              <a:t>La figure présente le diagramme de cas d’utilisation .</a:t>
            </a:r>
          </a:p>
          <a:p>
            <a:r>
              <a:rPr lang="fr-FR" sz="1200" kern="1200" baseline="0" dirty="0" smtClean="0">
                <a:solidFill>
                  <a:schemeClr val="tx1"/>
                </a:solidFill>
                <a:latin typeface="+mn-lt"/>
                <a:ea typeface="+mn-ea"/>
                <a:cs typeface="+mn-cs"/>
              </a:rPr>
              <a:t>Nous avons 4 acteurs principaux :</a:t>
            </a:r>
          </a:p>
          <a:p>
            <a:r>
              <a:rPr lang="fr-FR" sz="1200" kern="1200" baseline="0" dirty="0" smtClean="0">
                <a:solidFill>
                  <a:schemeClr val="tx1"/>
                </a:solidFill>
                <a:latin typeface="+mn-lt"/>
                <a:ea typeface="+mn-ea"/>
                <a:cs typeface="+mn-cs"/>
              </a:rPr>
              <a:t>-Le développeur d’application: il est chargé de la création du logiciel, son rôle consiste aussi à ajouter des techniques pour le modèle. </a:t>
            </a:r>
          </a:p>
          <a:p>
            <a:r>
              <a:rPr lang="fr-FR" sz="1200" kern="1200" baseline="0" dirty="0" smtClean="0">
                <a:solidFill>
                  <a:schemeClr val="tx1"/>
                </a:solidFill>
                <a:latin typeface="+mn-lt"/>
                <a:ea typeface="+mn-ea"/>
                <a:cs typeface="+mn-cs"/>
              </a:rPr>
              <a:t>-Le testeur : il doit assurer les testes du logiciel. </a:t>
            </a:r>
          </a:p>
          <a:p>
            <a:r>
              <a:rPr lang="fr-FR" sz="1200" kern="1200" baseline="0" dirty="0" smtClean="0">
                <a:solidFill>
                  <a:schemeClr val="tx1"/>
                </a:solidFill>
                <a:latin typeface="+mn-lt"/>
                <a:ea typeface="+mn-ea"/>
                <a:cs typeface="+mn-cs"/>
              </a:rPr>
              <a:t>-Le modélisateur: il doit assurer l’implémentation du modèle, il est chargé de choisir la technique de modélisation.</a:t>
            </a:r>
          </a:p>
          <a:p>
            <a:r>
              <a:rPr lang="fr-FR" sz="1200" kern="1200" baseline="0" dirty="0" smtClean="0">
                <a:solidFill>
                  <a:schemeClr val="tx1"/>
                </a:solidFill>
                <a:latin typeface="+mn-lt"/>
                <a:ea typeface="+mn-ea"/>
                <a:cs typeface="+mn-cs"/>
              </a:rPr>
              <a:t> -L'utilisateur final: sont rôle est de validé les données , il permet de saisir le modèle et vérifier le résultat . </a:t>
            </a:r>
          </a:p>
          <a:p>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20</a:t>
            </a:fld>
            <a:endParaRPr lang="fr-FR"/>
          </a:p>
        </p:txBody>
      </p:sp>
    </p:spTree>
    <p:extLst>
      <p:ext uri="{BB962C8B-B14F-4D97-AF65-F5344CB8AC3E}">
        <p14:creationId xmlns:p14="http://schemas.microsoft.com/office/powerpoint/2010/main" val="2782493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On a deux sous packages pour le moteur DEVS</a:t>
            </a:r>
          </a:p>
          <a:p>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21</a:t>
            </a:fld>
            <a:endParaRPr lang="fr-FR"/>
          </a:p>
        </p:txBody>
      </p:sp>
    </p:spTree>
    <p:extLst>
      <p:ext uri="{BB962C8B-B14F-4D97-AF65-F5344CB8AC3E}">
        <p14:creationId xmlns:p14="http://schemas.microsoft.com/office/powerpoint/2010/main" val="239876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sz="1200" dirty="0" smtClean="0"/>
              <a:t>Contient la modélisation des modèles</a:t>
            </a:r>
          </a:p>
          <a:p>
            <a:pPr algn="just"/>
            <a:r>
              <a:rPr lang="fr-FR" sz="1200" dirty="0" smtClean="0"/>
              <a:t>la classe </a:t>
            </a:r>
            <a:r>
              <a:rPr lang="fr-FR" sz="1200" b="1" dirty="0" smtClean="0"/>
              <a:t>Modèle </a:t>
            </a:r>
            <a:r>
              <a:rPr lang="fr-FR" sz="1200" dirty="0" smtClean="0"/>
              <a:t>qui contient des objets de la classe</a:t>
            </a:r>
            <a:r>
              <a:rPr lang="fr-FR" sz="1200" b="1" dirty="0" smtClean="0"/>
              <a:t> Port.</a:t>
            </a:r>
          </a:p>
          <a:p>
            <a:pPr algn="just"/>
            <a:r>
              <a:rPr lang="fr-FR" sz="1200" dirty="0" smtClean="0"/>
              <a:t>Chaque couplage s’effectue par des liens entre les ports</a:t>
            </a:r>
          </a:p>
          <a:p>
            <a:pPr algn="just"/>
            <a:r>
              <a:rPr lang="fr-FR" sz="1200" dirty="0" smtClean="0"/>
              <a:t>Chaque objet de la classe modèle communique avec d’autres modèles par l’objet message</a:t>
            </a:r>
          </a:p>
          <a:p>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22</a:t>
            </a:fld>
            <a:endParaRPr lang="fr-FR"/>
          </a:p>
        </p:txBody>
      </p:sp>
    </p:spTree>
    <p:extLst>
      <p:ext uri="{BB962C8B-B14F-4D97-AF65-F5344CB8AC3E}">
        <p14:creationId xmlns:p14="http://schemas.microsoft.com/office/powerpoint/2010/main" val="76468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a:t>
            </a:r>
            <a:r>
              <a:rPr lang="fr-FR" baseline="0" dirty="0" smtClean="0"/>
              <a:t> présent exposé comporte les parties suivantes : Au début une introduction générale, ensuite on va présenter formalisme de DEVS . Après on abordera les taches réalisées pendant mon stage qui sont la modélisation et la simulation , ainsi que sa modélisation. Et on clôturera par une conclusion </a:t>
            </a:r>
            <a:endParaRPr lang="fr-FR" dirty="0" smtClean="0"/>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Dans ce cadre, nous proposons un environnement de modélisation et de simulation. Après un bref aperçu sur l'état de l'art sur les principaux concepts de modélisation, nous rappelons dans le premier chapitre notre problématique et présentons le concept de base des formalismes DEVS pour la spécification de modèles. Nous présentons ensuite les principes généraux de la modélisation et de la simulation, l'évolution de la simulation et la méthodologie d'études des systèmes. Le deuxième partie consacré à l'implémentation de l'environnement DEVS permettant de modéliser et simuler le système, on se penchera sur l'architecture de la structure, moteur DEVS, interface graphique et stockage. </a:t>
            </a:r>
          </a:p>
          <a:p>
            <a:r>
              <a:rPr lang="fr-FR" sz="1200" kern="1200" baseline="0" dirty="0" smtClean="0">
                <a:solidFill>
                  <a:schemeClr val="tx1"/>
                </a:solidFill>
                <a:latin typeface="+mn-lt"/>
                <a:ea typeface="+mn-ea"/>
                <a:cs typeface="+mn-cs"/>
              </a:rPr>
              <a:t>La dernière partie de ce chapitre présente l'implémentation de l'environnement DEVS permettant de modéliser et simuler le système. </a:t>
            </a: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2</a:t>
            </a:fld>
            <a:endParaRPr lang="fr-FR"/>
          </a:p>
        </p:txBody>
      </p:sp>
    </p:spTree>
    <p:extLst>
      <p:ext uri="{BB962C8B-B14F-4D97-AF65-F5344CB8AC3E}">
        <p14:creationId xmlns:p14="http://schemas.microsoft.com/office/powerpoint/2010/main" val="993629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mn-lt"/>
                <a:ea typeface="+mn-ea"/>
                <a:cs typeface="+mn-cs"/>
              </a:rPr>
              <a:t>Le passage d’information se fait grâce aux objets de la classe évènement qui contient la liste du vecteur d’évènement </a:t>
            </a:r>
            <a:endParaRPr lang="fr-FR" dirty="0" smtClean="0"/>
          </a:p>
          <a:p>
            <a:pPr algn="just"/>
            <a:endParaRPr lang="fr-FR" sz="1200" dirty="0" smtClean="0"/>
          </a:p>
          <a:p>
            <a:pPr algn="just"/>
            <a:r>
              <a:rPr lang="fr-FR" sz="1200" dirty="0" smtClean="0"/>
              <a:t>contient </a:t>
            </a:r>
            <a:r>
              <a:rPr lang="fr-FR" sz="1200" dirty="0" smtClean="0"/>
              <a:t>les classes implémentent les simulateurs des modèles DEVS.</a:t>
            </a:r>
          </a:p>
          <a:p>
            <a:pPr algn="just"/>
            <a:endParaRPr lang="fr-FR" sz="1200" dirty="0" smtClean="0"/>
          </a:p>
          <a:p>
            <a:pPr algn="just"/>
            <a:r>
              <a:rPr lang="fr-FR" sz="1200" dirty="0" smtClean="0"/>
              <a:t>Le principe de simulation est d’avoir chaque objet de la classe Modèle de la partie modélisation est associé à un objet de la classe Processeur.</a:t>
            </a:r>
          </a:p>
          <a:p>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23</a:t>
            </a:fld>
            <a:endParaRPr lang="fr-FR"/>
          </a:p>
        </p:txBody>
      </p:sp>
    </p:spTree>
    <p:extLst>
      <p:ext uri="{BB962C8B-B14F-4D97-AF65-F5344CB8AC3E}">
        <p14:creationId xmlns:p14="http://schemas.microsoft.com/office/powerpoint/2010/main" val="2545438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24</a:t>
            </a:fld>
            <a:endParaRPr lang="fr-FR"/>
          </a:p>
        </p:txBody>
      </p:sp>
    </p:spTree>
    <p:extLst>
      <p:ext uri="{BB962C8B-B14F-4D97-AF65-F5344CB8AC3E}">
        <p14:creationId xmlns:p14="http://schemas.microsoft.com/office/powerpoint/2010/main" val="1619589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Dans cette partie nous présentons les composants graphiques permettant la composition visuelle et la liaison entre les modèles. </a:t>
            </a:r>
          </a:p>
          <a:p>
            <a:r>
              <a:rPr lang="fr-FR" sz="1200" kern="1200" baseline="0" dirty="0" smtClean="0">
                <a:solidFill>
                  <a:schemeClr val="tx1"/>
                </a:solidFill>
                <a:latin typeface="+mn-lt"/>
                <a:ea typeface="+mn-ea"/>
                <a:cs typeface="+mn-cs"/>
              </a:rPr>
              <a:t>Tous les affichages hérite de la classe Modèle DEVS, cette package affichant l’état actuelle du modèle crée. </a:t>
            </a: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25</a:t>
            </a:fld>
            <a:endParaRPr lang="fr-FR"/>
          </a:p>
        </p:txBody>
      </p:sp>
    </p:spTree>
    <p:extLst>
      <p:ext uri="{BB962C8B-B14F-4D97-AF65-F5344CB8AC3E}">
        <p14:creationId xmlns:p14="http://schemas.microsoft.com/office/powerpoint/2010/main" val="400164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26</a:t>
            </a:fld>
            <a:endParaRPr lang="fr-FR"/>
          </a:p>
        </p:txBody>
      </p:sp>
    </p:spTree>
    <p:extLst>
      <p:ext uri="{BB962C8B-B14F-4D97-AF65-F5344CB8AC3E}">
        <p14:creationId xmlns:p14="http://schemas.microsoft.com/office/powerpoint/2010/main" val="3235762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Contient les classes permettant de lire les modèles du structure.</a:t>
            </a:r>
          </a:p>
          <a:p>
            <a:r>
              <a:rPr lang="fr-FR" sz="1200" kern="1200" baseline="0" dirty="0" smtClean="0">
                <a:solidFill>
                  <a:schemeClr val="tx1"/>
                </a:solidFill>
                <a:latin typeface="+mn-lt"/>
                <a:ea typeface="+mn-ea"/>
                <a:cs typeface="+mn-cs"/>
              </a:rPr>
              <a:t>il faut tous d’avoir choisir le format de stockage, nous avons choisi le langage XML comme format de stockage puisque il facilite l’enregistrement des modèles. </a:t>
            </a: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27</a:t>
            </a:fld>
            <a:endParaRPr lang="fr-FR"/>
          </a:p>
        </p:txBody>
      </p:sp>
    </p:spTree>
    <p:extLst>
      <p:ext uri="{BB962C8B-B14F-4D97-AF65-F5344CB8AC3E}">
        <p14:creationId xmlns:p14="http://schemas.microsoft.com/office/powerpoint/2010/main" val="3667752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28</a:t>
            </a:fld>
            <a:endParaRPr lang="fr-FR"/>
          </a:p>
        </p:txBody>
      </p:sp>
    </p:spTree>
    <p:extLst>
      <p:ext uri="{BB962C8B-B14F-4D97-AF65-F5344CB8AC3E}">
        <p14:creationId xmlns:p14="http://schemas.microsoft.com/office/powerpoint/2010/main" val="249432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1" kern="1200" baseline="0" dirty="0" smtClean="0">
                <a:solidFill>
                  <a:schemeClr val="tx1"/>
                </a:solidFill>
                <a:latin typeface="+mn-lt"/>
                <a:ea typeface="+mn-ea"/>
                <a:cs typeface="+mn-cs"/>
              </a:rPr>
              <a:t>Entité: Une entité est un objet qui évolue dans les différents blocs fonctionnels constituant le modèle du système. Elle correspond en général à un objet concret, par exemple, une personne ou une pièce dans un atelier. Le déplacement des entités au sein des différents blocs par exemple le déplacement de pièces dans un atelier provoque un changement d'état du modèle de simulation, ce qui est analogue aux déplacements des jetons dans un modèle. </a:t>
            </a: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29</a:t>
            </a:fld>
            <a:endParaRPr lang="fr-FR"/>
          </a:p>
        </p:txBody>
      </p:sp>
    </p:spTree>
    <p:extLst>
      <p:ext uri="{BB962C8B-B14F-4D97-AF65-F5344CB8AC3E}">
        <p14:creationId xmlns:p14="http://schemas.microsoft.com/office/powerpoint/2010/main" val="3103337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30</a:t>
            </a:fld>
            <a:endParaRPr lang="fr-FR"/>
          </a:p>
        </p:txBody>
      </p:sp>
    </p:spTree>
    <p:extLst>
      <p:ext uri="{BB962C8B-B14F-4D97-AF65-F5344CB8AC3E}">
        <p14:creationId xmlns:p14="http://schemas.microsoft.com/office/powerpoint/2010/main" val="2991245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32</a:t>
            </a:fld>
            <a:endParaRPr lang="fr-FR"/>
          </a:p>
        </p:txBody>
      </p:sp>
    </p:spTree>
    <p:extLst>
      <p:ext uri="{BB962C8B-B14F-4D97-AF65-F5344CB8AC3E}">
        <p14:creationId xmlns:p14="http://schemas.microsoft.com/office/powerpoint/2010/main" val="342978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34</a:t>
            </a:fld>
            <a:endParaRPr lang="fr-FR"/>
          </a:p>
        </p:txBody>
      </p:sp>
    </p:spTree>
    <p:extLst>
      <p:ext uri="{BB962C8B-B14F-4D97-AF65-F5344CB8AC3E}">
        <p14:creationId xmlns:p14="http://schemas.microsoft.com/office/powerpoint/2010/main" val="3850869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Dans ce projet, notre objectif principal est de fournir un outil évolutif de modélisation et de simulation de systèmes naturels . Pour cela nous allons créer une architecture générique logicielle, plus précisément une structure logicielle(Framework) dans le but d'offrir une réponse générique à notre problématique </a:t>
            </a:r>
          </a:p>
          <a:p>
            <a:r>
              <a:rPr lang="fr-FR" sz="1200" b="0" i="0" u="none" strike="noStrike" kern="1200" baseline="0" dirty="0" smtClean="0">
                <a:solidFill>
                  <a:schemeClr val="tx1"/>
                </a:solidFill>
                <a:latin typeface="+mn-lt"/>
                <a:ea typeface="+mn-ea"/>
                <a:cs typeface="+mn-cs"/>
              </a:rPr>
              <a:t>L'originalité de l'approche envisagée est d'appliquer des techniques, à une structure développée par l'équipe de laboratoire de LOSI </a:t>
            </a:r>
          </a:p>
          <a:p>
            <a:r>
              <a:rPr lang="fr-FR" sz="1200" b="0" i="0" u="none" strike="noStrike" kern="1200" baseline="0" dirty="0" smtClean="0">
                <a:solidFill>
                  <a:schemeClr val="tx1"/>
                </a:solidFill>
                <a:latin typeface="+mn-lt"/>
                <a:ea typeface="+mn-ea"/>
                <a:cs typeface="+mn-cs"/>
              </a:rPr>
              <a:t>de plus, grâce à l'utilisation du formalisme DEVS, sur lequel devra se baser les techniques utilisées dans notre structure, </a:t>
            </a: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3</a:t>
            </a:fld>
            <a:endParaRPr lang="fr-FR"/>
          </a:p>
        </p:txBody>
      </p:sp>
    </p:spTree>
    <p:extLst>
      <p:ext uri="{BB962C8B-B14F-4D97-AF65-F5344CB8AC3E}">
        <p14:creationId xmlns:p14="http://schemas.microsoft.com/office/powerpoint/2010/main" val="2932150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La vitesse de simulation est une priorité à plus long terme, pour cela, il nous faudra substituer au moteur DEVS pour cela nous avons utiliser c++. </a:t>
            </a:r>
          </a:p>
          <a:p>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35</a:t>
            </a:fld>
            <a:endParaRPr lang="fr-FR"/>
          </a:p>
        </p:txBody>
      </p:sp>
    </p:spTree>
    <p:extLst>
      <p:ext uri="{BB962C8B-B14F-4D97-AF65-F5344CB8AC3E}">
        <p14:creationId xmlns:p14="http://schemas.microsoft.com/office/powerpoint/2010/main" val="53537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a:t>
            </a:r>
            <a:r>
              <a:rPr lang="fr-FR" baseline="0" dirty="0" smtClean="0"/>
              <a:t> présent exposé comporte les parties suivantes : Au début une introduction générale, ensuite on va présenter formalisme de DEVS . Après on abordera les taches réalisées pendant mon stage qui sont la modélisation et la simulation , ainsi que sa modélisation. Et on clôturera par une conclusion </a:t>
            </a:r>
            <a:endParaRPr lang="fr-FR" dirty="0" smtClean="0"/>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Dans ce cadre, nous proposons un environnement de modélisation et de simulation. Après un bref aperçu sur l'état de l'art sur les principaux concepts de modélisation, nous rappelons dans le premier chapitre notre problématique et présentons le concept de base des formalismes DEVS pour la spécification de modèles. Nous présentons ensuite les principes généraux de la modélisation et de la simulation, l'évolution de la simulation et la méthodologie d'études des systèmes. Le deuxième partie consacré à l'implémentation de l'environnement DEVS permettant de modéliser et simuler le système, on se penchera sur l'architecture de la structure, moteur DEVS, interface graphique et stockage. </a:t>
            </a:r>
          </a:p>
          <a:p>
            <a:r>
              <a:rPr lang="fr-FR" sz="1200" kern="1200" baseline="0" dirty="0" smtClean="0">
                <a:solidFill>
                  <a:schemeClr val="tx1"/>
                </a:solidFill>
                <a:latin typeface="+mn-lt"/>
                <a:ea typeface="+mn-ea"/>
                <a:cs typeface="+mn-cs"/>
              </a:rPr>
              <a:t>La dernière partie de ce chapitre présente l'implémentation de l'environnement DEVS permettant de modéliser et simuler le système. </a:t>
            </a: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4</a:t>
            </a:fld>
            <a:endParaRPr lang="fr-FR"/>
          </a:p>
        </p:txBody>
      </p:sp>
    </p:spTree>
    <p:extLst>
      <p:ext uri="{BB962C8B-B14F-4D97-AF65-F5344CB8AC3E}">
        <p14:creationId xmlns:p14="http://schemas.microsoft.com/office/powerpoint/2010/main" val="3705454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6</a:t>
            </a:fld>
            <a:endParaRPr lang="fr-FR"/>
          </a:p>
        </p:txBody>
      </p:sp>
    </p:spTree>
    <p:extLst>
      <p:ext uri="{BB962C8B-B14F-4D97-AF65-F5344CB8AC3E}">
        <p14:creationId xmlns:p14="http://schemas.microsoft.com/office/powerpoint/2010/main" val="2436233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8</a:t>
            </a:fld>
            <a:endParaRPr lang="fr-FR"/>
          </a:p>
        </p:txBody>
      </p:sp>
    </p:spTree>
    <p:extLst>
      <p:ext uri="{BB962C8B-B14F-4D97-AF65-F5344CB8AC3E}">
        <p14:creationId xmlns:p14="http://schemas.microsoft.com/office/powerpoint/2010/main" val="4290357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10</a:t>
            </a:fld>
            <a:endParaRPr lang="fr-FR"/>
          </a:p>
        </p:txBody>
      </p:sp>
    </p:spTree>
    <p:extLst>
      <p:ext uri="{BB962C8B-B14F-4D97-AF65-F5344CB8AC3E}">
        <p14:creationId xmlns:p14="http://schemas.microsoft.com/office/powerpoint/2010/main" val="1430842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11</a:t>
            </a:fld>
            <a:endParaRPr lang="fr-FR"/>
          </a:p>
        </p:txBody>
      </p:sp>
    </p:spTree>
    <p:extLst>
      <p:ext uri="{BB962C8B-B14F-4D97-AF65-F5344CB8AC3E}">
        <p14:creationId xmlns:p14="http://schemas.microsoft.com/office/powerpoint/2010/main" val="1339084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52F46F62-1480-4C8B-B2DD-A4A00E8E4E37}" type="slidenum">
              <a:rPr lang="fr-FR" smtClean="0"/>
              <a:pPr/>
              <a:t>12</a:t>
            </a:fld>
            <a:endParaRPr lang="fr-FR"/>
          </a:p>
        </p:txBody>
      </p:sp>
    </p:spTree>
    <p:extLst>
      <p:ext uri="{BB962C8B-B14F-4D97-AF65-F5344CB8AC3E}">
        <p14:creationId xmlns:p14="http://schemas.microsoft.com/office/powerpoint/2010/main" val="2569891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DF00A7FA-F14D-4C8A-82AB-CF7EAA398116}" type="datetime1">
              <a:rPr lang="fr-FR" smtClean="0"/>
              <a:pPr/>
              <a:t>14/12/2015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6CF07698-7321-478B-B773-669CF5B1B7B7}" type="datetime1">
              <a:rPr lang="fr-FR" smtClean="0"/>
              <a:pPr/>
              <a:t>14/12/2015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1A603E14-7C2C-4955-8586-F0A465CCC2D7}" type="datetime1">
              <a:rPr lang="fr-FR" smtClean="0"/>
              <a:pPr/>
              <a:t>14/12/2015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D14AA78-19E1-4C24-8A3C-1258A6CB1B1E}" type="datetime1">
              <a:rPr lang="fr-FR" smtClean="0"/>
              <a:pPr/>
              <a:t>14/12/2015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1016DD3E-B838-45D0-9A54-A7BA6BE3E3A6}" type="datetime1">
              <a:rPr lang="fr-FR" smtClean="0"/>
              <a:pPr/>
              <a:t>14/12/2015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7A5CEA24-52F6-4C67-B6F5-281D2E5E0DF9}" type="datetime1">
              <a:rPr lang="fr-FR" smtClean="0"/>
              <a:pPr/>
              <a:t>14/12/2015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0B100E74-880F-41B7-BD64-5AB2E802BD5A}" type="datetime1">
              <a:rPr lang="fr-FR" smtClean="0"/>
              <a:pPr/>
              <a:t>14/12/2015</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3898E99-7959-4052-A497-C787A7AB5DCD}" type="datetime1">
              <a:rPr lang="fr-FR" smtClean="0"/>
              <a:pPr/>
              <a:t>14/12/2015</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BD21F6B-1615-4A47-A996-2677FDA4F514}" type="datetime1">
              <a:rPr lang="fr-FR" smtClean="0"/>
              <a:pPr/>
              <a:t>14/12/2015</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F455526-1BD8-46A9-9715-690C7585E3DE}" type="datetime1">
              <a:rPr lang="fr-FR" smtClean="0"/>
              <a:pPr/>
              <a:t>14/12/2015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27783B5-6AC7-4FD5-81B3-88D9F6CF1476}" type="datetime1">
              <a:rPr lang="fr-FR" smtClean="0"/>
              <a:pPr/>
              <a:t>14/12/2015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9866B-6102-4A91-8F1D-98BC83E733BF}" type="datetime1">
              <a:rPr lang="fr-FR" smtClean="0"/>
              <a:pPr/>
              <a:t>14/12/2015</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2856"/>
            <a:ext cx="7772400" cy="1470025"/>
          </a:xfrm>
        </p:spPr>
        <p:txBody>
          <a:bodyPr/>
          <a:lstStyle/>
          <a:p>
            <a:r>
              <a:rPr lang="fr-FR" dirty="0" smtClean="0">
                <a:latin typeface="Berlin Sans FB" panose="020E0602020502020306" pitchFamily="34" charset="0"/>
              </a:rPr>
              <a:t>Moteur de simulation Générique </a:t>
            </a:r>
            <a:endParaRPr lang="fr-FR" dirty="0">
              <a:latin typeface="Berlin Sans FB" panose="020E0602020502020306" pitchFamily="34" charset="0"/>
            </a:endParaRPr>
          </a:p>
        </p:txBody>
      </p:sp>
      <p:sp>
        <p:nvSpPr>
          <p:cNvPr id="3" name="Sous-titre 2"/>
          <p:cNvSpPr>
            <a:spLocks noGrp="1"/>
          </p:cNvSpPr>
          <p:nvPr>
            <p:ph type="subTitle" idx="1"/>
          </p:nvPr>
        </p:nvSpPr>
        <p:spPr>
          <a:xfrm>
            <a:off x="0" y="5301208"/>
            <a:ext cx="6400800" cy="1752600"/>
          </a:xfrm>
        </p:spPr>
        <p:txBody>
          <a:bodyPr>
            <a:normAutofit/>
          </a:bodyPr>
          <a:lstStyle/>
          <a:p>
            <a:r>
              <a:rPr lang="fr-FR" sz="2000" dirty="0" smtClean="0"/>
              <a:t>Présenté par : </a:t>
            </a:r>
            <a:r>
              <a:rPr lang="fr-FR" sz="2000" dirty="0" err="1" smtClean="0"/>
              <a:t>Faicel</a:t>
            </a:r>
            <a:r>
              <a:rPr lang="fr-FR" sz="2000" dirty="0" smtClean="0"/>
              <a:t> HNAIEN </a:t>
            </a:r>
          </a:p>
          <a:p>
            <a:r>
              <a:rPr lang="fr-FR" sz="2000" dirty="0" smtClean="0"/>
              <a:t>	</a:t>
            </a:r>
            <a:r>
              <a:rPr lang="fr-FR" sz="2000" dirty="0"/>
              <a:t> </a:t>
            </a:r>
            <a:r>
              <a:rPr lang="fr-FR" sz="2000" dirty="0" smtClean="0"/>
              <a:t>             </a:t>
            </a:r>
            <a:r>
              <a:rPr lang="fr-FR" sz="2000" dirty="0" smtClean="0"/>
              <a:t>Hichem SNOUSSI </a:t>
            </a:r>
          </a:p>
          <a:p>
            <a:r>
              <a:rPr lang="fr-FR" sz="2000" dirty="0" smtClean="0"/>
              <a:t>	</a:t>
            </a:r>
            <a:r>
              <a:rPr lang="fr-FR" sz="2000" dirty="0"/>
              <a:t> </a:t>
            </a:r>
            <a:r>
              <a:rPr lang="fr-FR" sz="2000" dirty="0" smtClean="0"/>
              <a:t>            Slim CHTOUROU </a:t>
            </a:r>
            <a:endParaRPr lang="fr-FR" sz="2000" dirty="0"/>
          </a:p>
        </p:txBody>
      </p:sp>
      <p:pic>
        <p:nvPicPr>
          <p:cNvPr id="4" name="Image 3"/>
          <p:cNvPicPr>
            <a:picLocks noChangeAspect="1"/>
          </p:cNvPicPr>
          <p:nvPr/>
        </p:nvPicPr>
        <p:blipFill>
          <a:blip r:embed="rId3"/>
          <a:stretch>
            <a:fillRect/>
          </a:stretch>
        </p:blipFill>
        <p:spPr>
          <a:xfrm>
            <a:off x="7092279" y="404664"/>
            <a:ext cx="1584802" cy="1080000"/>
          </a:xfrm>
          <a:prstGeom prst="rect">
            <a:avLst/>
          </a:prstGeom>
        </p:spPr>
      </p:pic>
      <p:pic>
        <p:nvPicPr>
          <p:cNvPr id="5" name="Image 4"/>
          <p:cNvPicPr>
            <a:picLocks noChangeAspect="1"/>
          </p:cNvPicPr>
          <p:nvPr/>
        </p:nvPicPr>
        <p:blipFill>
          <a:blip r:embed="rId4"/>
          <a:stretch>
            <a:fillRect/>
          </a:stretch>
        </p:blipFill>
        <p:spPr>
          <a:xfrm>
            <a:off x="558900" y="548681"/>
            <a:ext cx="1663811" cy="1080000"/>
          </a:xfrm>
          <a:prstGeom prst="rect">
            <a:avLst/>
          </a:prstGeom>
        </p:spPr>
      </p:pic>
      <p:sp>
        <p:nvSpPr>
          <p:cNvPr id="6" name="Sous-titre 2"/>
          <p:cNvSpPr txBox="1">
            <a:spLocks/>
          </p:cNvSpPr>
          <p:nvPr/>
        </p:nvSpPr>
        <p:spPr>
          <a:xfrm>
            <a:off x="1524000" y="4157464"/>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dirty="0" smtClean="0"/>
              <a:t>Présenté par : Mohamed ZGHAL</a:t>
            </a:r>
            <a:endParaRPr lang="fr-FR" dirty="0"/>
          </a:p>
        </p:txBody>
      </p:sp>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Blip>
                <a:blip r:embed="rId3"/>
              </a:buBlip>
            </a:pPr>
            <a:r>
              <a:rPr lang="fr-FR" dirty="0" smtClean="0">
                <a:latin typeface="+mj-lt"/>
                <a:cs typeface="Times New Roman" pitchFamily="18" charset="0"/>
              </a:rPr>
              <a:t>Introduction Générale </a:t>
            </a:r>
          </a:p>
          <a:p>
            <a:pPr>
              <a:buBlip>
                <a:blip r:embed="rId3"/>
              </a:buBlip>
            </a:pPr>
            <a:r>
              <a:rPr lang="fr-FR" dirty="0" smtClean="0">
                <a:latin typeface="+mj-lt"/>
                <a:cs typeface="Times New Roman" pitchFamily="18" charset="0"/>
              </a:rPr>
              <a:t>Formalisme de DEVS</a:t>
            </a:r>
          </a:p>
          <a:p>
            <a:pPr>
              <a:buBlip>
                <a:blip r:embed="rId3"/>
              </a:buBlip>
            </a:pPr>
            <a:r>
              <a:rPr lang="fr-FR" dirty="0" smtClean="0">
                <a:latin typeface="+mj-lt"/>
                <a:cs typeface="Times New Roman" pitchFamily="18" charset="0"/>
              </a:rPr>
              <a:t>Modélisation et Simulation</a:t>
            </a:r>
          </a:p>
          <a:p>
            <a:pPr>
              <a:buBlip>
                <a:blip r:embed="rId3"/>
              </a:buBlip>
            </a:pPr>
            <a:r>
              <a:rPr lang="fr-FR" dirty="0" smtClean="0">
                <a:latin typeface="+mj-lt"/>
                <a:cs typeface="Times New Roman" pitchFamily="18" charset="0"/>
              </a:rPr>
              <a:t>Architecture de structure </a:t>
            </a:r>
          </a:p>
          <a:p>
            <a:pPr>
              <a:buBlip>
                <a:blip r:embed="rId3"/>
              </a:buBlip>
            </a:pPr>
            <a:r>
              <a:rPr lang="fr-FR" dirty="0" smtClean="0">
                <a:latin typeface="+mj-lt"/>
                <a:cs typeface="Times New Roman" pitchFamily="18" charset="0"/>
              </a:rPr>
              <a:t>Implémentation de L’approche </a:t>
            </a:r>
          </a:p>
          <a:p>
            <a:pPr>
              <a:buBlip>
                <a:blip r:embed="rId4"/>
              </a:buBlip>
            </a:pPr>
            <a:r>
              <a:rPr lang="fr-FR" dirty="0" smtClean="0">
                <a:latin typeface="+mj-lt"/>
                <a:cs typeface="Times New Roman" pitchFamily="18" charset="0"/>
              </a:rPr>
              <a:t>Conclusion et perspective </a:t>
            </a:r>
          </a:p>
          <a:p>
            <a:pPr>
              <a:buNone/>
            </a:pPr>
            <a:endParaRPr lang="fr-FR" dirty="0" smtClean="0">
              <a:latin typeface="+mj-lt"/>
              <a:cs typeface="Times New Roman" pitchFamily="18" charset="0"/>
            </a:endParaRPr>
          </a:p>
        </p:txBody>
      </p:sp>
      <p:sp>
        <p:nvSpPr>
          <p:cNvPr id="4" name="Espace réservé du contenu 2"/>
          <p:cNvSpPr txBox="1">
            <a:spLocks/>
          </p:cNvSpPr>
          <p:nvPr/>
        </p:nvSpPr>
        <p:spPr>
          <a:xfrm>
            <a:off x="0" y="1412776"/>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marL="0" indent="0">
              <a:buNone/>
            </a:pPr>
            <a:endParaRPr lang="fr-FR" dirty="0" smtClean="0">
              <a:latin typeface="+mj-lt"/>
              <a:cs typeface="Times New Roman" pitchFamily="18" charset="0"/>
            </a:endParaRPr>
          </a:p>
          <a:p>
            <a:pPr lvl="7">
              <a:buBlip>
                <a:blip r:embed="rId3"/>
              </a:buBlip>
            </a:pPr>
            <a:r>
              <a:rPr lang="fr-FR" sz="2400" dirty="0">
                <a:cs typeface="Times New Roman" pitchFamily="18" charset="0"/>
              </a:rPr>
              <a:t>Modélisation </a:t>
            </a:r>
          </a:p>
          <a:p>
            <a:pPr lvl="8">
              <a:buFont typeface="Arial" pitchFamily="34" charset="0"/>
              <a:buBlip>
                <a:blip r:embed="rId3"/>
              </a:buBlip>
            </a:pPr>
            <a:r>
              <a:rPr lang="fr-FR" dirty="0" smtClean="0">
                <a:latin typeface="+mj-lt"/>
                <a:cs typeface="Times New Roman" pitchFamily="18" charset="0"/>
              </a:rPr>
              <a:t>Modèle Atomique </a:t>
            </a:r>
          </a:p>
          <a:p>
            <a:pPr lvl="8">
              <a:buFont typeface="Arial" pitchFamily="34" charset="0"/>
              <a:buBlip>
                <a:blip r:embed="rId3"/>
              </a:buBlip>
            </a:pPr>
            <a:r>
              <a:rPr lang="fr-FR" dirty="0" smtClean="0">
                <a:latin typeface="+mj-lt"/>
                <a:cs typeface="Times New Roman" pitchFamily="18" charset="0"/>
              </a:rPr>
              <a:t>Modèle Couplé </a:t>
            </a:r>
          </a:p>
          <a:p>
            <a:pPr>
              <a:buFont typeface="Arial" pitchFamily="34" charset="0"/>
              <a:buNone/>
            </a:pPr>
            <a:r>
              <a:rPr lang="fr-FR" dirty="0" smtClean="0">
                <a:latin typeface="+mj-lt"/>
                <a:cs typeface="Times New Roman" pitchFamily="18" charset="0"/>
              </a:rPr>
              <a:t>	</a:t>
            </a:r>
          </a:p>
        </p:txBody>
      </p:sp>
    </p:spTree>
    <p:extLst>
      <p:ext uri="{BB962C8B-B14F-4D97-AF65-F5344CB8AC3E}">
        <p14:creationId xmlns:p14="http://schemas.microsoft.com/office/powerpoint/2010/main" val="98918388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1"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1" nodeType="withEffect">
                                  <p:stCondLst>
                                    <p:cond delay="0"/>
                                  </p:stCondLst>
                                  <p:childTnLst>
                                    <p:animEffect transition="out" filter="fade">
                                      <p:cBhvr>
                                        <p:cTn id="12" dur="500"/>
                                        <p:tgtEl>
                                          <p:spTgt spid="3">
                                            <p:txEl>
                                              <p:pRg st="4" end="4"/>
                                            </p:txEl>
                                          </p:spTgt>
                                        </p:tgtEl>
                                      </p:cBhvr>
                                    </p:animEffect>
                                    <p:set>
                                      <p:cBhvr>
                                        <p:cTn id="13" dur="1" fill="hold">
                                          <p:stCondLst>
                                            <p:cond delay="499"/>
                                          </p:stCondLst>
                                        </p:cTn>
                                        <p:tgtEl>
                                          <p:spTgt spid="3">
                                            <p:txEl>
                                              <p:pRg st="4" end="4"/>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3">
                                            <p:txEl>
                                              <p:pRg st="5" end="5"/>
                                            </p:txEl>
                                          </p:spTgt>
                                        </p:tgtEl>
                                      </p:cBhvr>
                                    </p:animEffect>
                                    <p:set>
                                      <p:cBhvr>
                                        <p:cTn id="19"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0" presetClass="path" presetSubtype="0" accel="50000" decel="50000" fill="hold" grpId="0" nodeType="clickEffect">
                                  <p:stCondLst>
                                    <p:cond delay="0"/>
                                  </p:stCondLst>
                                  <p:childTnLst>
                                    <p:animMotion origin="layout" path="M -4.16667E-6 3.7037E-6 L 0.129 3.7037E-6 C 0.18698 3.7037E-6 0.25816 0.02152 0.25816 0.03935 L 0.25816 0.0787 " pathEditMode="relative" rAng="0" ptsTypes="AAAA">
                                      <p:cBhvr>
                                        <p:cTn id="23" dur="2000" fill="hold"/>
                                        <p:tgtEl>
                                          <p:spTgt spid="3">
                                            <p:txEl>
                                              <p:pRg st="2" end="2"/>
                                            </p:txEl>
                                          </p:spTgt>
                                        </p:tgtEl>
                                        <p:attrNameLst>
                                          <p:attrName>ppt_x</p:attrName>
                                          <p:attrName>ppt_y</p:attrName>
                                        </p:attrNameLst>
                                      </p:cBhvr>
                                      <p:rCtr x="12899" y="3935"/>
                                    </p:animMotion>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4">
                                            <p:txEl>
                                              <p:pRg st="7" end="7"/>
                                            </p:txEl>
                                          </p:spTgt>
                                        </p:tgtEl>
                                      </p:cBhvr>
                                    </p:animEffect>
                                    <p:set>
                                      <p:cBhvr>
                                        <p:cTn id="28" dur="1" fill="hold">
                                          <p:stCondLst>
                                            <p:cond delay="499"/>
                                          </p:stCondLst>
                                        </p:cTn>
                                        <p:tgtEl>
                                          <p:spTgt spid="4">
                                            <p:txEl>
                                              <p:pRg st="7" end="7"/>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1"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500"/>
                                        <p:tgtEl>
                                          <p:spTgt spid="4">
                                            <p:txEl>
                                              <p:pRg st="5" end="5"/>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500"/>
                                        <p:tgtEl>
                                          <p:spTgt spid="4">
                                            <p:txEl>
                                              <p:pRg st="6" end="6"/>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4">
                                            <p:txEl>
                                              <p:pRg st="5" end="5"/>
                                            </p:txEl>
                                          </p:spTgt>
                                        </p:tgtEl>
                                      </p:cBhvr>
                                    </p:animEffect>
                                    <p:set>
                                      <p:cBhvr>
                                        <p:cTn id="47" dur="1" fill="hold">
                                          <p:stCondLst>
                                            <p:cond delay="499"/>
                                          </p:stCondLst>
                                        </p:cTn>
                                        <p:tgtEl>
                                          <p:spTgt spid="4">
                                            <p:txEl>
                                              <p:pRg st="5" end="5"/>
                                            </p:txEl>
                                          </p:spTgt>
                                        </p:tgtEl>
                                        <p:attrNameLst>
                                          <p:attrName>style.visibility</p:attrName>
                                        </p:attrNameLst>
                                      </p:cBhvr>
                                      <p:to>
                                        <p:strVal val="hidden"/>
                                      </p:to>
                                    </p:set>
                                  </p:childTnLst>
                                </p:cTn>
                              </p:par>
                              <p:par>
                                <p:cTn id="48" presetID="64" presetClass="path" presetSubtype="0" accel="50000" decel="50000" fill="hold" grpId="2" nodeType="withEffect">
                                  <p:stCondLst>
                                    <p:cond delay="0"/>
                                  </p:stCondLst>
                                  <p:childTnLst>
                                    <p:animMotion origin="layout" path="M -5.55556E-7 3.7037E-6 L 0.00399 -0.05787 " pathEditMode="relative" rAng="0" ptsTypes="AA">
                                      <p:cBhvr>
                                        <p:cTn id="49" dur="2000" fill="hold"/>
                                        <p:tgtEl>
                                          <p:spTgt spid="4">
                                            <p:txEl>
                                              <p:pRg st="6" end="6"/>
                                            </p:txEl>
                                          </p:spTgt>
                                        </p:tgtEl>
                                        <p:attrNameLst>
                                          <p:attrName>ppt_x</p:attrName>
                                          <p:attrName>ppt_y</p:attrName>
                                        </p:attrNameLst>
                                      </p:cBhvr>
                                      <p:rCtr x="191" y="-28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build="p"/>
      <p:bldP spid="4" grpId="1" build="p"/>
      <p:bldP spid="4" grpId="2" uiExpand="1" build="allAtOnce"/>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8" algn="ctr">
              <a:buFont typeface="Arial" pitchFamily="34" charset="0"/>
              <a:buBlip>
                <a:blip r:embed="rId3"/>
              </a:buBlip>
            </a:pPr>
            <a:r>
              <a:rPr lang="fr-FR" dirty="0">
                <a:cs typeface="Times New Roman" pitchFamily="18" charset="0"/>
              </a:rPr>
              <a:t>Modèle </a:t>
            </a:r>
            <a:r>
              <a:rPr lang="fr-FR" dirty="0" smtClean="0">
                <a:cs typeface="Times New Roman" pitchFamily="18" charset="0"/>
              </a:rPr>
              <a:t>Couplé</a:t>
            </a:r>
            <a:endParaRPr lang="fr-FR" dirty="0">
              <a:cs typeface="Times New Roman" pitchFamily="18" charset="0"/>
            </a:endParaRPr>
          </a:p>
        </p:txBody>
      </p:sp>
      <p:sp>
        <p:nvSpPr>
          <p:cNvPr id="3" name="Espace réservé du contenu 2"/>
          <p:cNvSpPr>
            <a:spLocks noGrp="1"/>
          </p:cNvSpPr>
          <p:nvPr>
            <p:ph idx="1"/>
          </p:nvPr>
        </p:nvSpPr>
        <p:spPr>
          <a:xfrm>
            <a:off x="500034" y="1428736"/>
            <a:ext cx="8643966" cy="785818"/>
          </a:xfrm>
        </p:spPr>
        <p:txBody>
          <a:bodyPr>
            <a:normAutofit/>
          </a:bodyPr>
          <a:lstStyle/>
          <a:p>
            <a:pPr algn="just">
              <a:buNone/>
            </a:pPr>
            <a:r>
              <a:rPr lang="fr-FR" sz="2400" dirty="0"/>
              <a:t>C</a:t>
            </a:r>
            <a:r>
              <a:rPr lang="fr-FR" sz="2400" dirty="0" smtClean="0"/>
              <a:t>omposition de modèles atomiques et / ou de modèles couplés. </a:t>
            </a:r>
            <a:endParaRPr lang="fr-FR" sz="2400" dirty="0"/>
          </a:p>
        </p:txBody>
      </p:sp>
      <p:pic>
        <p:nvPicPr>
          <p:cNvPr id="2050" name="Picture 2"/>
          <p:cNvPicPr>
            <a:picLocks noChangeAspect="1" noChangeArrowheads="1"/>
          </p:cNvPicPr>
          <p:nvPr/>
        </p:nvPicPr>
        <p:blipFill>
          <a:blip r:embed="rId4">
            <a:clrChange>
              <a:clrFrom>
                <a:srgbClr val="FFFFFF"/>
              </a:clrFrom>
              <a:clrTo>
                <a:srgbClr val="FFFFFF">
                  <a:alpha val="0"/>
                </a:srgbClr>
              </a:clrTo>
            </a:clrChange>
          </a:blip>
          <a:srcRect l="2479" t="1587" r="6612" b="12698"/>
          <a:stretch>
            <a:fillRect/>
          </a:stretch>
        </p:blipFill>
        <p:spPr bwMode="auto">
          <a:xfrm>
            <a:off x="642910" y="2225652"/>
            <a:ext cx="7858180" cy="3857652"/>
          </a:xfrm>
          <a:prstGeom prst="rect">
            <a:avLst/>
          </a:prstGeom>
          <a:noFill/>
          <a:ln w="9525">
            <a:noFill/>
            <a:miter lim="800000"/>
            <a:headEnd/>
            <a:tailEnd/>
          </a:ln>
          <a:effectLst/>
        </p:spPr>
      </p:pic>
      <p:sp>
        <p:nvSpPr>
          <p:cNvPr id="6" name="Espace réservé du numéro de diapositive 5"/>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11</a:t>
            </a:fld>
            <a:endParaRPr lang="fr-BE" sz="2000" b="1" dirty="0">
              <a:solidFill>
                <a:schemeClr val="tx1">
                  <a:lumMod val="95000"/>
                  <a:lumOff val="5000"/>
                </a:schemeClr>
              </a:solidFil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Blip>
                <a:blip r:embed="rId3"/>
              </a:buBlip>
            </a:pPr>
            <a:r>
              <a:rPr lang="fr-FR" dirty="0" smtClean="0">
                <a:latin typeface="+mj-lt"/>
                <a:cs typeface="Times New Roman" pitchFamily="18" charset="0"/>
              </a:rPr>
              <a:t>Introduction Générale </a:t>
            </a:r>
          </a:p>
          <a:p>
            <a:pPr>
              <a:buBlip>
                <a:blip r:embed="rId3"/>
              </a:buBlip>
            </a:pPr>
            <a:r>
              <a:rPr lang="fr-FR" dirty="0" smtClean="0">
                <a:latin typeface="+mj-lt"/>
                <a:cs typeface="Times New Roman" pitchFamily="18" charset="0"/>
              </a:rPr>
              <a:t>Formalisme de DEVS</a:t>
            </a:r>
          </a:p>
          <a:p>
            <a:pPr>
              <a:buBlip>
                <a:blip r:embed="rId3"/>
              </a:buBlip>
            </a:pPr>
            <a:r>
              <a:rPr lang="fr-FR" dirty="0" smtClean="0">
                <a:latin typeface="+mj-lt"/>
                <a:cs typeface="Times New Roman" pitchFamily="18" charset="0"/>
              </a:rPr>
              <a:t>Modélisation et Simulation</a:t>
            </a:r>
          </a:p>
          <a:p>
            <a:pPr>
              <a:buBlip>
                <a:blip r:embed="rId3"/>
              </a:buBlip>
            </a:pPr>
            <a:r>
              <a:rPr lang="fr-FR" dirty="0" smtClean="0">
                <a:latin typeface="+mj-lt"/>
                <a:cs typeface="Times New Roman" pitchFamily="18" charset="0"/>
              </a:rPr>
              <a:t>Implémentation de L’approche </a:t>
            </a:r>
          </a:p>
          <a:p>
            <a:pPr>
              <a:buBlip>
                <a:blip r:embed="rId3"/>
              </a:buBlip>
            </a:pPr>
            <a:r>
              <a:rPr lang="fr-FR" dirty="0">
                <a:cs typeface="Times New Roman" pitchFamily="18" charset="0"/>
              </a:rPr>
              <a:t>Architecture de structure </a:t>
            </a:r>
            <a:endParaRPr lang="fr-FR" dirty="0" smtClean="0">
              <a:latin typeface="+mj-lt"/>
              <a:cs typeface="Times New Roman" pitchFamily="18" charset="0"/>
            </a:endParaRPr>
          </a:p>
          <a:p>
            <a:pPr>
              <a:buBlip>
                <a:blip r:embed="rId4"/>
              </a:buBlip>
            </a:pPr>
            <a:r>
              <a:rPr lang="fr-FR" dirty="0" smtClean="0">
                <a:latin typeface="+mj-lt"/>
                <a:cs typeface="Times New Roman" pitchFamily="18" charset="0"/>
              </a:rPr>
              <a:t>Conclusion et perspective </a:t>
            </a:r>
          </a:p>
          <a:p>
            <a:pPr>
              <a:buNone/>
            </a:pPr>
            <a:endParaRPr lang="fr-FR" dirty="0" smtClean="0">
              <a:latin typeface="+mj-lt"/>
              <a:cs typeface="Times New Roman" pitchFamily="18" charset="0"/>
            </a:endParaRPr>
          </a:p>
        </p:txBody>
      </p:sp>
      <p:sp>
        <p:nvSpPr>
          <p:cNvPr id="4" name="Espace réservé du contenu 2"/>
          <p:cNvSpPr txBox="1">
            <a:spLocks/>
          </p:cNvSpPr>
          <p:nvPr/>
        </p:nvSpPr>
        <p:spPr>
          <a:xfrm>
            <a:off x="0" y="163033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marL="0" indent="0">
              <a:buNone/>
            </a:pPr>
            <a:endParaRPr lang="fr-FR" dirty="0" smtClean="0">
              <a:latin typeface="+mj-lt"/>
              <a:cs typeface="Times New Roman" pitchFamily="18" charset="0"/>
            </a:endParaRPr>
          </a:p>
          <a:p>
            <a:pPr lvl="7">
              <a:buBlip>
                <a:blip r:embed="rId3"/>
              </a:buBlip>
            </a:pPr>
            <a:r>
              <a:rPr lang="fr-FR" sz="2400" dirty="0" smtClean="0">
                <a:cs typeface="Times New Roman" pitchFamily="18" charset="0"/>
              </a:rPr>
              <a:t>Simulation</a:t>
            </a:r>
            <a:r>
              <a:rPr lang="fr-FR" dirty="0" smtClean="0">
                <a:latin typeface="+mj-lt"/>
                <a:cs typeface="Times New Roman" pitchFamily="18" charset="0"/>
              </a:rPr>
              <a:t> </a:t>
            </a:r>
          </a:p>
          <a:p>
            <a:pPr>
              <a:buFont typeface="Arial" pitchFamily="34" charset="0"/>
              <a:buNone/>
            </a:pPr>
            <a:r>
              <a:rPr lang="fr-FR" dirty="0" smtClean="0">
                <a:latin typeface="+mj-lt"/>
                <a:cs typeface="Times New Roman" pitchFamily="18" charset="0"/>
              </a:rPr>
              <a:t>	</a:t>
            </a:r>
          </a:p>
        </p:txBody>
      </p:sp>
    </p:spTree>
    <p:extLst>
      <p:ext uri="{BB962C8B-B14F-4D97-AF65-F5344CB8AC3E}">
        <p14:creationId xmlns:p14="http://schemas.microsoft.com/office/powerpoint/2010/main" val="5973522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1"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1" nodeType="withEffect">
                                  <p:stCondLst>
                                    <p:cond delay="0"/>
                                  </p:stCondLst>
                                  <p:childTnLst>
                                    <p:animEffect transition="out" filter="fade">
                                      <p:cBhvr>
                                        <p:cTn id="12" dur="500"/>
                                        <p:tgtEl>
                                          <p:spTgt spid="3">
                                            <p:txEl>
                                              <p:pRg st="3" end="3"/>
                                            </p:txEl>
                                          </p:spTgt>
                                        </p:tgtEl>
                                      </p:cBhvr>
                                    </p:animEffect>
                                    <p:set>
                                      <p:cBhvr>
                                        <p:cTn id="13" dur="1" fill="hold">
                                          <p:stCondLst>
                                            <p:cond delay="499"/>
                                          </p:stCondLst>
                                        </p:cTn>
                                        <p:tgtEl>
                                          <p:spTgt spid="3">
                                            <p:txEl>
                                              <p:pRg st="3" end="3"/>
                                            </p:txEl>
                                          </p:spTgt>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3">
                                            <p:txEl>
                                              <p:pRg st="4" end="4"/>
                                            </p:txEl>
                                          </p:spTgt>
                                        </p:tgtEl>
                                      </p:cBhvr>
                                    </p:animEffect>
                                    <p:set>
                                      <p:cBhvr>
                                        <p:cTn id="16" dur="1" fill="hold">
                                          <p:stCondLst>
                                            <p:cond delay="499"/>
                                          </p:stCondLst>
                                        </p:cTn>
                                        <p:tgtEl>
                                          <p:spTgt spid="3">
                                            <p:txEl>
                                              <p:pRg st="4" end="4"/>
                                            </p:txEl>
                                          </p:spTgt>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3">
                                            <p:txEl>
                                              <p:pRg st="5" end="5"/>
                                            </p:txEl>
                                          </p:spTgt>
                                        </p:tgtEl>
                                      </p:cBhvr>
                                    </p:animEffect>
                                    <p:set>
                                      <p:cBhvr>
                                        <p:cTn id="19"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0" presetClass="path" presetSubtype="0" accel="50000" decel="50000" fill="hold" grpId="0" nodeType="clickEffect">
                                  <p:stCondLst>
                                    <p:cond delay="0"/>
                                  </p:stCondLst>
                                  <p:childTnLst>
                                    <p:animMotion origin="layout" path="M -4.16667E-6 -3.7037E-7 L 0.129 -3.7037E-7 C 0.18698 -3.7037E-7 0.25816 0.02153 0.25816 0.03935 L 0.25816 0.0787 " pathEditMode="relative" rAng="0" ptsTypes="AAAA">
                                      <p:cBhvr>
                                        <p:cTn id="23" dur="2000" fill="hold"/>
                                        <p:tgtEl>
                                          <p:spTgt spid="3">
                                            <p:txEl>
                                              <p:pRg st="2" end="2"/>
                                            </p:txEl>
                                          </p:spTgt>
                                        </p:tgtEl>
                                        <p:attrNameLst>
                                          <p:attrName>ppt_x</p:attrName>
                                          <p:attrName>ppt_y</p:attrName>
                                        </p:attrNameLst>
                                      </p:cBhvr>
                                      <p:rCtr x="12899" y="3935"/>
                                    </p:animMotion>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4">
                                            <p:txEl>
                                              <p:pRg st="5" end="5"/>
                                            </p:txEl>
                                          </p:spTgt>
                                        </p:tgtEl>
                                      </p:cBhvr>
                                    </p:animEffect>
                                    <p:set>
                                      <p:cBhvr>
                                        <p:cTn id="28" dur="1" fill="hold">
                                          <p:stCondLst>
                                            <p:cond delay="499"/>
                                          </p:stCondLst>
                                        </p:cTn>
                                        <p:tgtEl>
                                          <p:spTgt spid="4">
                                            <p:txEl>
                                              <p:pRg st="5" end="5"/>
                                            </p:txEl>
                                          </p:spTgt>
                                        </p:tgtEl>
                                        <p:attrNameLst>
                                          <p:attrName>style.visibility</p:attrName>
                                        </p:attrNameLst>
                                      </p:cBhvr>
                                      <p:to>
                                        <p:strVal val="hidden"/>
                                      </p:to>
                                    </p:set>
                                  </p:childTnLst>
                                </p:cTn>
                              </p:par>
                              <p:par>
                                <p:cTn id="29" presetID="10" presetClass="entr" presetSubtype="0" fill="hold" grpId="1"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1"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uiExpand="1" build="p"/>
      <p:bldP spid="4" grpId="0" build="p"/>
      <p:bldP spid="4" grpI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buBlip>
                <a:blip r:embed="rId3"/>
              </a:buBlip>
            </a:pPr>
            <a:r>
              <a:rPr lang="fr-FR" dirty="0">
                <a:cs typeface="Times New Roman" pitchFamily="18" charset="0"/>
              </a:rPr>
              <a:t>Simulation </a:t>
            </a:r>
          </a:p>
        </p:txBody>
      </p:sp>
      <p:sp>
        <p:nvSpPr>
          <p:cNvPr id="3" name="Espace réservé du contenu 2"/>
          <p:cNvSpPr>
            <a:spLocks noGrp="1"/>
          </p:cNvSpPr>
          <p:nvPr>
            <p:ph idx="1"/>
          </p:nvPr>
        </p:nvSpPr>
        <p:spPr>
          <a:xfrm>
            <a:off x="457200" y="1600201"/>
            <a:ext cx="8229600" cy="3917031"/>
          </a:xfrm>
        </p:spPr>
        <p:txBody>
          <a:bodyPr>
            <a:noAutofit/>
          </a:bodyPr>
          <a:lstStyle/>
          <a:p>
            <a:pPr algn="just">
              <a:spcAft>
                <a:spcPts val="1200"/>
              </a:spcAft>
            </a:pPr>
            <a:r>
              <a:rPr lang="fr-FR" sz="2400" dirty="0" smtClean="0">
                <a:latin typeface="Times New Roman" pitchFamily="18" charset="0"/>
                <a:cs typeface="Times New Roman" pitchFamily="18" charset="0"/>
              </a:rPr>
              <a:t>Motivation:</a:t>
            </a:r>
          </a:p>
          <a:p>
            <a:pPr lvl="1" algn="just">
              <a:spcAft>
                <a:spcPts val="1200"/>
              </a:spcAft>
            </a:pPr>
            <a:r>
              <a:rPr lang="fr-FR" sz="2400" dirty="0" smtClean="0">
                <a:latin typeface="Times New Roman" pitchFamily="18" charset="0"/>
                <a:cs typeface="Times New Roman" pitchFamily="18" charset="0"/>
              </a:rPr>
              <a:t>Nécessité d’une définition précise du comportement ainsi que la description des interactions qui existent entre les entités du modèle</a:t>
            </a:r>
          </a:p>
          <a:p>
            <a:pPr algn="just">
              <a:spcAft>
                <a:spcPts val="1200"/>
              </a:spcAft>
            </a:pPr>
            <a:r>
              <a:rPr lang="fr-FR" sz="2400" dirty="0" smtClean="0">
                <a:latin typeface="Times New Roman" pitchFamily="18" charset="0"/>
                <a:cs typeface="Times New Roman" pitchFamily="18" charset="0"/>
              </a:rPr>
              <a:t>Objectif:</a:t>
            </a:r>
          </a:p>
          <a:p>
            <a:pPr lvl="1" algn="just">
              <a:spcAft>
                <a:spcPts val="1200"/>
              </a:spcAft>
            </a:pPr>
            <a:r>
              <a:rPr lang="fr-FR" sz="2400" dirty="0" smtClean="0"/>
              <a:t>Génération d'évènements de sortie, à partir d'évènements d'entrée issus d'un système donné </a:t>
            </a:r>
            <a:endParaRPr lang="fr-FR" sz="2400" dirty="0" smtClean="0">
              <a:latin typeface="Times New Roman" pitchFamily="18" charset="0"/>
              <a:cs typeface="Times New Roman" pitchFamily="18" charset="0"/>
            </a:endParaRPr>
          </a:p>
          <a:p>
            <a:pPr algn="just">
              <a:spcAft>
                <a:spcPts val="1200"/>
              </a:spcAft>
            </a:pPr>
            <a:endParaRPr lang="fr-FR" sz="2400" dirty="0">
              <a:latin typeface="Times New Roman" pitchFamily="18" charset="0"/>
              <a:cs typeface="Times New Roman" pitchFamily="18" charset="0"/>
            </a:endParaRPr>
          </a:p>
        </p:txBody>
      </p:sp>
      <p:sp>
        <p:nvSpPr>
          <p:cNvPr id="4" name="Espace réservé du contenu 2"/>
          <p:cNvSpPr txBox="1">
            <a:spLocks/>
          </p:cNvSpPr>
          <p:nvPr/>
        </p:nvSpPr>
        <p:spPr>
          <a:xfrm>
            <a:off x="500034" y="4071943"/>
            <a:ext cx="8229600" cy="2214577"/>
          </a:xfrm>
          <a:prstGeom prst="rect">
            <a:avLst/>
          </a:prstGeom>
        </p:spPr>
        <p:txBody>
          <a:bodyPr vert="horz" lIns="91440" tIns="45720" rIns="91440" bIns="45720" rtlCol="0">
            <a:normAutofit/>
          </a:bodyPr>
          <a:lstStyle/>
          <a:p>
            <a:pPr marL="342900" lvl="0" indent="-342900" algn="just">
              <a:spcBef>
                <a:spcPct val="20000"/>
              </a:spcBef>
              <a:buFont typeface="Arial" pitchFamily="34" charset="0"/>
              <a:buChar char="•"/>
            </a:pPr>
            <a:endParaRPr kumimoji="0" lang="fr-FR"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13</a:t>
            </a:fld>
            <a:endParaRPr lang="fr-BE" sz="2000" b="1" dirty="0">
              <a:solidFill>
                <a:schemeClr val="tx1">
                  <a:lumMod val="95000"/>
                  <a:lumOff val="5000"/>
                </a:schemeClr>
              </a:solidFil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Blip>
                <a:blip r:embed="rId3"/>
              </a:buBlip>
            </a:pPr>
            <a:r>
              <a:rPr lang="fr-FR" dirty="0" smtClean="0">
                <a:latin typeface="+mj-lt"/>
                <a:cs typeface="Times New Roman" pitchFamily="18" charset="0"/>
              </a:rPr>
              <a:t>Introduction Générale </a:t>
            </a:r>
          </a:p>
          <a:p>
            <a:pPr>
              <a:buBlip>
                <a:blip r:embed="rId3"/>
              </a:buBlip>
            </a:pPr>
            <a:r>
              <a:rPr lang="fr-FR" dirty="0" smtClean="0">
                <a:latin typeface="+mj-lt"/>
                <a:cs typeface="Times New Roman" pitchFamily="18" charset="0"/>
              </a:rPr>
              <a:t>Formalisme de DEVS</a:t>
            </a:r>
          </a:p>
          <a:p>
            <a:pPr>
              <a:buBlip>
                <a:blip r:embed="rId3"/>
              </a:buBlip>
            </a:pPr>
            <a:r>
              <a:rPr lang="fr-FR" dirty="0" smtClean="0">
                <a:latin typeface="+mj-lt"/>
                <a:cs typeface="Times New Roman" pitchFamily="18" charset="0"/>
              </a:rPr>
              <a:t>Modélisation et Simulation</a:t>
            </a:r>
          </a:p>
          <a:p>
            <a:pPr>
              <a:buBlip>
                <a:blip r:embed="rId3"/>
              </a:buBlip>
            </a:pPr>
            <a:r>
              <a:rPr lang="fr-FR" dirty="0" smtClean="0">
                <a:latin typeface="+mj-lt"/>
                <a:cs typeface="Times New Roman" pitchFamily="18" charset="0"/>
              </a:rPr>
              <a:t>Implémentation de L’approche </a:t>
            </a:r>
          </a:p>
          <a:p>
            <a:pPr>
              <a:buBlip>
                <a:blip r:embed="rId3"/>
              </a:buBlip>
            </a:pPr>
            <a:r>
              <a:rPr lang="fr-FR" dirty="0">
                <a:cs typeface="Times New Roman" pitchFamily="18" charset="0"/>
              </a:rPr>
              <a:t>Architecture de structure </a:t>
            </a:r>
            <a:endParaRPr lang="fr-FR" dirty="0" smtClean="0">
              <a:latin typeface="+mj-lt"/>
              <a:cs typeface="Times New Roman" pitchFamily="18" charset="0"/>
            </a:endParaRPr>
          </a:p>
          <a:p>
            <a:pPr>
              <a:buBlip>
                <a:blip r:embed="rId4"/>
              </a:buBlip>
            </a:pPr>
            <a:r>
              <a:rPr lang="fr-FR" dirty="0" smtClean="0">
                <a:latin typeface="+mj-lt"/>
                <a:cs typeface="Times New Roman" pitchFamily="18" charset="0"/>
              </a:rPr>
              <a:t>Conclusion et perspective </a:t>
            </a:r>
          </a:p>
          <a:p>
            <a:pPr>
              <a:buNone/>
            </a:pPr>
            <a:endParaRPr lang="fr-FR" dirty="0" smtClean="0">
              <a:latin typeface="+mj-lt"/>
              <a:cs typeface="Times New Roman" pitchFamily="18" charset="0"/>
            </a:endParaRPr>
          </a:p>
        </p:txBody>
      </p:sp>
      <p:sp>
        <p:nvSpPr>
          <p:cNvPr id="4" name="Espace réservé du contenu 2"/>
          <p:cNvSpPr txBox="1">
            <a:spLocks/>
          </p:cNvSpPr>
          <p:nvPr/>
        </p:nvSpPr>
        <p:spPr>
          <a:xfrm>
            <a:off x="920452" y="170080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marL="0" indent="0">
              <a:buNone/>
            </a:pPr>
            <a:endParaRPr lang="fr-FR" dirty="0" smtClean="0">
              <a:latin typeface="+mj-lt"/>
              <a:cs typeface="Times New Roman" pitchFamily="18" charset="0"/>
            </a:endParaRPr>
          </a:p>
          <a:p>
            <a:pPr lvl="7">
              <a:buBlip>
                <a:blip r:embed="rId3"/>
              </a:buBlip>
            </a:pPr>
            <a:r>
              <a:rPr lang="fr-FR" sz="2400" dirty="0" smtClean="0">
                <a:cs typeface="Times New Roman" pitchFamily="18" charset="0"/>
              </a:rPr>
              <a:t>Simulation</a:t>
            </a:r>
            <a:endParaRPr lang="fr-FR" sz="2400" dirty="0">
              <a:cs typeface="Times New Roman" pitchFamily="18" charset="0"/>
            </a:endParaRPr>
          </a:p>
          <a:p>
            <a:pPr lvl="8">
              <a:buFont typeface="Arial" pitchFamily="34" charset="0"/>
              <a:buBlip>
                <a:blip r:embed="rId3"/>
              </a:buBlip>
            </a:pPr>
            <a:r>
              <a:rPr lang="fr-FR" dirty="0" smtClean="0">
                <a:latin typeface="+mj-lt"/>
                <a:cs typeface="Times New Roman" pitchFamily="18" charset="0"/>
              </a:rPr>
              <a:t>Les coordinateurs et les simulateurs  </a:t>
            </a:r>
          </a:p>
          <a:p>
            <a:pPr>
              <a:buFont typeface="Arial" pitchFamily="34" charset="0"/>
              <a:buNone/>
            </a:pPr>
            <a:r>
              <a:rPr lang="fr-FR" dirty="0" smtClean="0">
                <a:latin typeface="+mj-lt"/>
                <a:cs typeface="Times New Roman" pitchFamily="18" charset="0"/>
              </a:rPr>
              <a:t>	</a:t>
            </a:r>
          </a:p>
        </p:txBody>
      </p:sp>
    </p:spTree>
    <p:extLst>
      <p:ext uri="{BB962C8B-B14F-4D97-AF65-F5344CB8AC3E}">
        <p14:creationId xmlns:p14="http://schemas.microsoft.com/office/powerpoint/2010/main" val="4823788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1"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1" nodeType="withEffect">
                                  <p:stCondLst>
                                    <p:cond delay="0"/>
                                  </p:stCondLst>
                                  <p:childTnLst>
                                    <p:animEffect transition="out" filter="fade">
                                      <p:cBhvr>
                                        <p:cTn id="12" dur="500"/>
                                        <p:tgtEl>
                                          <p:spTgt spid="3">
                                            <p:txEl>
                                              <p:pRg st="3" end="3"/>
                                            </p:txEl>
                                          </p:spTgt>
                                        </p:tgtEl>
                                      </p:cBhvr>
                                    </p:animEffect>
                                    <p:set>
                                      <p:cBhvr>
                                        <p:cTn id="13" dur="1" fill="hold">
                                          <p:stCondLst>
                                            <p:cond delay="499"/>
                                          </p:stCondLst>
                                        </p:cTn>
                                        <p:tgtEl>
                                          <p:spTgt spid="3">
                                            <p:txEl>
                                              <p:pRg st="3" end="3"/>
                                            </p:txEl>
                                          </p:spTgt>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3">
                                            <p:txEl>
                                              <p:pRg st="4" end="4"/>
                                            </p:txEl>
                                          </p:spTgt>
                                        </p:tgtEl>
                                      </p:cBhvr>
                                    </p:animEffect>
                                    <p:set>
                                      <p:cBhvr>
                                        <p:cTn id="16" dur="1" fill="hold">
                                          <p:stCondLst>
                                            <p:cond delay="499"/>
                                          </p:stCondLst>
                                        </p:cTn>
                                        <p:tgtEl>
                                          <p:spTgt spid="3">
                                            <p:txEl>
                                              <p:pRg st="4" end="4"/>
                                            </p:txEl>
                                          </p:spTgt>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3">
                                            <p:txEl>
                                              <p:pRg st="5" end="5"/>
                                            </p:txEl>
                                          </p:spTgt>
                                        </p:tgtEl>
                                      </p:cBhvr>
                                    </p:animEffect>
                                    <p:set>
                                      <p:cBhvr>
                                        <p:cTn id="19"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0" presetClass="path" presetSubtype="0" accel="50000" decel="50000" fill="hold" grpId="0" nodeType="clickEffect">
                                  <p:stCondLst>
                                    <p:cond delay="0"/>
                                  </p:stCondLst>
                                  <p:childTnLst>
                                    <p:animMotion origin="layout" path="M -4.16667E-6 -3.7037E-7 L 0.129 -3.7037E-7 C 0.18698 -3.7037E-7 0.25816 0.02153 0.25816 0.03935 L 0.25816 0.0787 " pathEditMode="relative" rAng="0" ptsTypes="AAAA">
                                      <p:cBhvr>
                                        <p:cTn id="23" dur="2000" fill="hold"/>
                                        <p:tgtEl>
                                          <p:spTgt spid="3">
                                            <p:txEl>
                                              <p:pRg st="2" end="2"/>
                                            </p:txEl>
                                          </p:spTgt>
                                        </p:tgtEl>
                                        <p:attrNameLst>
                                          <p:attrName>ppt_x</p:attrName>
                                          <p:attrName>ppt_y</p:attrName>
                                        </p:attrNameLst>
                                      </p:cBhvr>
                                      <p:rCtr x="12899" y="3935"/>
                                    </p:animMotion>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4">
                                            <p:txEl>
                                              <p:pRg st="6" end="6"/>
                                            </p:txEl>
                                          </p:spTgt>
                                        </p:tgtEl>
                                      </p:cBhvr>
                                    </p:animEffect>
                                    <p:set>
                                      <p:cBhvr>
                                        <p:cTn id="28" dur="1" fill="hold">
                                          <p:stCondLst>
                                            <p:cond delay="499"/>
                                          </p:stCondLst>
                                        </p:cTn>
                                        <p:tgtEl>
                                          <p:spTgt spid="4">
                                            <p:txEl>
                                              <p:pRg st="6" end="6"/>
                                            </p:txEl>
                                          </p:spTgt>
                                        </p:tgtEl>
                                        <p:attrNameLst>
                                          <p:attrName>style.visibility</p:attrName>
                                        </p:attrNameLst>
                                      </p:cBhvr>
                                      <p:to>
                                        <p:strVal val="hidden"/>
                                      </p:to>
                                    </p:set>
                                  </p:childTnLst>
                                </p:cTn>
                              </p:par>
                              <p:par>
                                <p:cTn id="29" presetID="10" presetClass="entr" presetSubtype="0" fill="hold" grpId="1"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1"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500"/>
                                        <p:tgtEl>
                                          <p:spTgt spid="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1"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build="p"/>
      <p:bldP spid="4" grpId="1"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642918"/>
            <a:ext cx="8229600" cy="1143000"/>
          </a:xfrm>
        </p:spPr>
        <p:txBody>
          <a:bodyPr>
            <a:normAutofit/>
          </a:bodyPr>
          <a:lstStyle/>
          <a:p>
            <a:pPr lvl="8" algn="ctr">
              <a:buFont typeface="Arial" pitchFamily="34" charset="0"/>
              <a:buBlip>
                <a:blip r:embed="rId3"/>
              </a:buBlip>
            </a:pPr>
            <a:r>
              <a:rPr lang="fr-FR" dirty="0">
                <a:cs typeface="Times New Roman" pitchFamily="18" charset="0"/>
              </a:rPr>
              <a:t>Les coordinateurs et les simulateurs  </a:t>
            </a:r>
          </a:p>
        </p:txBody>
      </p:sp>
      <p:pic>
        <p:nvPicPr>
          <p:cNvPr id="3074" name="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28596" y="2071678"/>
            <a:ext cx="8365661" cy="3714776"/>
          </a:xfrm>
          <a:prstGeom prst="rect">
            <a:avLst/>
          </a:prstGeom>
          <a:noFill/>
          <a:ln w="9525">
            <a:noFill/>
            <a:miter lim="800000"/>
            <a:headEnd/>
            <a:tailEnd/>
          </a:ln>
          <a:effectLst/>
        </p:spPr>
      </p:pic>
      <p:sp>
        <p:nvSpPr>
          <p:cNvPr id="5" name="Espace réservé du numéro de diapositive 4"/>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15</a:t>
            </a:fld>
            <a:endParaRPr lang="fr-BE" sz="2000" b="1" dirty="0">
              <a:solidFill>
                <a:schemeClr val="tx1">
                  <a:lumMod val="95000"/>
                  <a:lumOff val="5000"/>
                </a:schemeClr>
              </a:solidFill>
            </a:endParaRPr>
          </a:p>
        </p:txBody>
      </p:sp>
    </p:spTree>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Blip>
                <a:blip r:embed="rId3"/>
              </a:buBlip>
            </a:pPr>
            <a:r>
              <a:rPr lang="fr-FR" dirty="0" smtClean="0">
                <a:latin typeface="+mj-lt"/>
                <a:cs typeface="Times New Roman" pitchFamily="18" charset="0"/>
              </a:rPr>
              <a:t>Introduction Générale </a:t>
            </a:r>
          </a:p>
          <a:p>
            <a:pPr>
              <a:buBlip>
                <a:blip r:embed="rId3"/>
              </a:buBlip>
            </a:pPr>
            <a:r>
              <a:rPr lang="fr-FR" dirty="0" smtClean="0">
                <a:latin typeface="+mj-lt"/>
                <a:cs typeface="Times New Roman" pitchFamily="18" charset="0"/>
              </a:rPr>
              <a:t>Formalisme de DEVS</a:t>
            </a:r>
          </a:p>
          <a:p>
            <a:pPr>
              <a:buBlip>
                <a:blip r:embed="rId3"/>
              </a:buBlip>
            </a:pPr>
            <a:r>
              <a:rPr lang="fr-FR" dirty="0" smtClean="0">
                <a:latin typeface="+mj-lt"/>
                <a:cs typeface="Times New Roman" pitchFamily="18" charset="0"/>
              </a:rPr>
              <a:t>Modélisation et Simulation</a:t>
            </a:r>
          </a:p>
          <a:p>
            <a:pPr>
              <a:buBlip>
                <a:blip r:embed="rId3"/>
              </a:buBlip>
            </a:pPr>
            <a:r>
              <a:rPr lang="fr-FR" dirty="0" smtClean="0">
                <a:latin typeface="+mj-lt"/>
                <a:cs typeface="Times New Roman" pitchFamily="18" charset="0"/>
              </a:rPr>
              <a:t>Architecture de structure </a:t>
            </a:r>
          </a:p>
          <a:p>
            <a:pPr>
              <a:buBlip>
                <a:blip r:embed="rId3"/>
              </a:buBlip>
            </a:pPr>
            <a:r>
              <a:rPr lang="fr-FR" dirty="0" smtClean="0">
                <a:latin typeface="+mj-lt"/>
                <a:cs typeface="Times New Roman" pitchFamily="18" charset="0"/>
              </a:rPr>
              <a:t>Implémentation de L’approche </a:t>
            </a:r>
          </a:p>
          <a:p>
            <a:pPr>
              <a:buBlip>
                <a:blip r:embed="rId4"/>
              </a:buBlip>
            </a:pPr>
            <a:r>
              <a:rPr lang="fr-FR" dirty="0" smtClean="0">
                <a:latin typeface="+mj-lt"/>
                <a:cs typeface="Times New Roman" pitchFamily="18" charset="0"/>
              </a:rPr>
              <a:t>Conclusion et perspective </a:t>
            </a:r>
          </a:p>
          <a:p>
            <a:pPr>
              <a:buNone/>
            </a:pPr>
            <a:endParaRPr lang="fr-FR" dirty="0" smtClean="0">
              <a:latin typeface="+mj-lt"/>
              <a:cs typeface="Times New Roman" pitchFamily="18" charset="0"/>
            </a:endParaRPr>
          </a:p>
        </p:txBody>
      </p:sp>
      <p:sp>
        <p:nvSpPr>
          <p:cNvPr id="5" name="Espace réservé du contenu 2"/>
          <p:cNvSpPr txBox="1">
            <a:spLocks/>
          </p:cNvSpPr>
          <p:nvPr/>
        </p:nvSpPr>
        <p:spPr>
          <a:xfrm>
            <a:off x="884956"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marL="0" indent="0">
              <a:buNone/>
            </a:pPr>
            <a:endParaRPr lang="fr-FR" dirty="0" smtClean="0">
              <a:latin typeface="+mj-lt"/>
              <a:cs typeface="Times New Roman" pitchFamily="18" charset="0"/>
            </a:endParaRPr>
          </a:p>
          <a:p>
            <a:pPr lvl="7">
              <a:buBlip>
                <a:blip r:embed="rId3"/>
              </a:buBlip>
            </a:pPr>
            <a:r>
              <a:rPr lang="fr-FR" sz="2400" dirty="0" smtClean="0">
                <a:cs typeface="Times New Roman" pitchFamily="18" charset="0"/>
              </a:rPr>
              <a:t>Environnement de modèles basés sur DEVS</a:t>
            </a:r>
          </a:p>
          <a:p>
            <a:pPr lvl="7">
              <a:buBlip>
                <a:blip r:embed="rId3"/>
              </a:buBlip>
            </a:pPr>
            <a:r>
              <a:rPr lang="fr-FR" sz="2400" dirty="0" smtClean="0">
                <a:latin typeface="+mj-lt"/>
                <a:cs typeface="Times New Roman" pitchFamily="18" charset="0"/>
              </a:rPr>
              <a:t>Synthèse des différents approches</a:t>
            </a:r>
            <a:r>
              <a:rPr lang="fr-FR" dirty="0" smtClean="0">
                <a:latin typeface="+mj-lt"/>
                <a:cs typeface="Times New Roman" pitchFamily="18" charset="0"/>
              </a:rPr>
              <a:t> </a:t>
            </a:r>
          </a:p>
          <a:p>
            <a:pPr>
              <a:buFont typeface="Arial" pitchFamily="34" charset="0"/>
              <a:buNone/>
            </a:pPr>
            <a:r>
              <a:rPr lang="fr-FR" dirty="0" smtClean="0">
                <a:latin typeface="+mj-lt"/>
                <a:cs typeface="Times New Roman" pitchFamily="18" charset="0"/>
              </a:rPr>
              <a:t>	</a:t>
            </a:r>
          </a:p>
        </p:txBody>
      </p:sp>
    </p:spTree>
    <p:extLst>
      <p:ext uri="{BB962C8B-B14F-4D97-AF65-F5344CB8AC3E}">
        <p14:creationId xmlns:p14="http://schemas.microsoft.com/office/powerpoint/2010/main" val="2091109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1"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1" nodeType="withEffect">
                                  <p:stCondLst>
                                    <p:cond delay="0"/>
                                  </p:stCondLst>
                                  <p:childTnLst>
                                    <p:animEffect transition="out" filter="fade">
                                      <p:cBhvr>
                                        <p:cTn id="12" dur="500"/>
                                        <p:tgtEl>
                                          <p:spTgt spid="3">
                                            <p:txEl>
                                              <p:pRg st="4" end="4"/>
                                            </p:txEl>
                                          </p:spTgt>
                                        </p:tgtEl>
                                      </p:cBhvr>
                                    </p:animEffect>
                                    <p:set>
                                      <p:cBhvr>
                                        <p:cTn id="13" dur="1" fill="hold">
                                          <p:stCondLst>
                                            <p:cond delay="499"/>
                                          </p:stCondLst>
                                        </p:cTn>
                                        <p:tgtEl>
                                          <p:spTgt spid="3">
                                            <p:txEl>
                                              <p:pRg st="4" end="4"/>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3">
                                            <p:txEl>
                                              <p:pRg st="5" end="5"/>
                                            </p:txEl>
                                          </p:spTgt>
                                        </p:tgtEl>
                                      </p:cBhvr>
                                    </p:animEffect>
                                    <p:set>
                                      <p:cBhvr>
                                        <p:cTn id="19"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0" presetClass="path" presetSubtype="0" accel="50000" decel="50000" fill="hold" grpId="0" nodeType="clickEffect">
                                  <p:stCondLst>
                                    <p:cond delay="0"/>
                                  </p:stCondLst>
                                  <p:childTnLst>
                                    <p:animMotion origin="layout" path="M -4.16667E-6 3.7037E-6 L 0.129 3.7037E-6 C 0.18698 3.7037E-6 0.25816 0.02152 0.25816 0.03935 L 0.25816 0.0787 " pathEditMode="relative" rAng="0" ptsTypes="AAAA">
                                      <p:cBhvr>
                                        <p:cTn id="23" dur="2000" fill="hold"/>
                                        <p:tgtEl>
                                          <p:spTgt spid="3">
                                            <p:txEl>
                                              <p:pRg st="2" end="2"/>
                                            </p:txEl>
                                          </p:spTgt>
                                        </p:tgtEl>
                                        <p:attrNameLst>
                                          <p:attrName>ppt_x</p:attrName>
                                          <p:attrName>ppt_y</p:attrName>
                                        </p:attrNameLst>
                                      </p:cBhvr>
                                      <p:rCtr x="12899" y="3935"/>
                                    </p:animMotion>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5">
                                            <p:txEl>
                                              <p:pRg st="6" end="6"/>
                                            </p:txEl>
                                          </p:spTgt>
                                        </p:tgtEl>
                                      </p:cBhvr>
                                    </p:animEffect>
                                    <p:set>
                                      <p:cBhvr>
                                        <p:cTn id="28" dur="1" fill="hold">
                                          <p:stCondLst>
                                            <p:cond delay="499"/>
                                          </p:stCondLst>
                                        </p:cTn>
                                        <p:tgtEl>
                                          <p:spTgt spid="5">
                                            <p:txEl>
                                              <p:pRg st="6" end="6"/>
                                            </p:txEl>
                                          </p:spTgt>
                                        </p:tgtEl>
                                        <p:attrNameLst>
                                          <p:attrName>style.visibility</p:attrName>
                                        </p:attrNameLst>
                                      </p:cBhvr>
                                      <p:to>
                                        <p:strVal val="hidden"/>
                                      </p:to>
                                    </p:set>
                                  </p:childTnLst>
                                </p:cTn>
                              </p:par>
                              <p:par>
                                <p:cTn id="29" presetID="10" presetClass="entr" presetSubtype="0" fill="hold" grpId="1"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500"/>
                                        <p:tgtEl>
                                          <p:spTgt spid="5">
                                            <p:txEl>
                                              <p:pRg st="4" end="4"/>
                                            </p:txEl>
                                          </p:spTgt>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500"/>
                                        <p:tgtEl>
                                          <p:spTgt spid="5">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1"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build="p"/>
      <p:bldP spid="5" grpI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7" algn="ctr">
              <a:buBlip>
                <a:blip r:embed="rId3"/>
              </a:buBlip>
            </a:pPr>
            <a:r>
              <a:rPr lang="fr-FR" sz="2400" dirty="0" smtClean="0">
                <a:cs typeface="Times New Roman" pitchFamily="18" charset="0"/>
              </a:rPr>
              <a:t>Environnement de modèles basés sur DEVS</a:t>
            </a:r>
          </a:p>
        </p:txBody>
      </p:sp>
      <p:sp>
        <p:nvSpPr>
          <p:cNvPr id="3" name="Espace réservé du contenu 2"/>
          <p:cNvSpPr>
            <a:spLocks noGrp="1"/>
          </p:cNvSpPr>
          <p:nvPr>
            <p:ph idx="1"/>
          </p:nvPr>
        </p:nvSpPr>
        <p:spPr>
          <a:xfrm>
            <a:off x="421570" y="2161495"/>
            <a:ext cx="8229600" cy="3971940"/>
          </a:xfrm>
        </p:spPr>
        <p:txBody>
          <a:bodyPr>
            <a:normAutofit/>
          </a:bodyPr>
          <a:lstStyle/>
          <a:p>
            <a:pPr marL="0" indent="0">
              <a:spcAft>
                <a:spcPts val="1800"/>
              </a:spcAft>
              <a:buNone/>
            </a:pPr>
            <a:r>
              <a:rPr lang="fr-FR" sz="2400" dirty="0" err="1">
                <a:latin typeface="Times New Roman" pitchFamily="18" charset="0"/>
                <a:cs typeface="Times New Roman" pitchFamily="18" charset="0"/>
              </a:rPr>
              <a:t>Anylogic</a:t>
            </a:r>
            <a:endParaRPr lang="fr-FR" sz="2400" dirty="0">
              <a:latin typeface="Times New Roman" pitchFamily="18" charset="0"/>
              <a:cs typeface="Times New Roman" pitchFamily="18" charset="0"/>
            </a:endParaRPr>
          </a:p>
          <a:p>
            <a:pPr>
              <a:spcAft>
                <a:spcPts val="1800"/>
              </a:spcAft>
            </a:pPr>
            <a:r>
              <a:rPr lang="fr-FR" sz="2400" dirty="0" smtClean="0">
                <a:latin typeface="Times New Roman" pitchFamily="18" charset="0"/>
                <a:cs typeface="Times New Roman" pitchFamily="18" charset="0"/>
              </a:rPr>
              <a:t>Utilisation des bibliothèques standards du logiciel</a:t>
            </a:r>
          </a:p>
          <a:p>
            <a:pPr>
              <a:spcAft>
                <a:spcPts val="1800"/>
              </a:spcAft>
            </a:pPr>
            <a:r>
              <a:rPr lang="fr-FR" sz="2400" dirty="0" smtClean="0">
                <a:latin typeface="Times New Roman" pitchFamily="18" charset="0"/>
                <a:cs typeface="Times New Roman" pitchFamily="18" charset="0"/>
              </a:rPr>
              <a:t>Déboguer de modèles au niveau des codes Java.</a:t>
            </a:r>
          </a:p>
          <a:p>
            <a:pPr>
              <a:spcAft>
                <a:spcPts val="1800"/>
              </a:spcAft>
            </a:pPr>
            <a:r>
              <a:rPr lang="fr-FR" sz="2400" dirty="0" smtClean="0">
                <a:latin typeface="Times New Roman" pitchFamily="18" charset="0"/>
                <a:cs typeface="Times New Roman" pitchFamily="18" charset="0"/>
              </a:rPr>
              <a:t>Utiliser un module de contrôle des versions du modèle</a:t>
            </a:r>
          </a:p>
          <a:p>
            <a:pPr marL="0" indent="0">
              <a:spcAft>
                <a:spcPts val="1800"/>
              </a:spcAft>
              <a:buNone/>
            </a:pPr>
            <a:endParaRPr lang="fr-FR" sz="2400" dirty="0" smtClean="0">
              <a:latin typeface="Times New Roman" pitchFamily="18" charset="0"/>
              <a:cs typeface="Times New Roman" pitchFamily="18" charset="0"/>
            </a:endParaRPr>
          </a:p>
          <a:p>
            <a:pPr marL="0" indent="0">
              <a:spcAft>
                <a:spcPts val="1800"/>
              </a:spcAft>
              <a:buNone/>
            </a:pPr>
            <a:endParaRPr lang="fr-FR" sz="2400" dirty="0" smtClean="0">
              <a:latin typeface="Times New Roman" pitchFamily="18" charset="0"/>
              <a:cs typeface="Times New Roman" pitchFamily="18" charset="0"/>
            </a:endParaRPr>
          </a:p>
          <a:p>
            <a:pPr marL="0" indent="0">
              <a:spcAft>
                <a:spcPts val="1800"/>
              </a:spcAft>
              <a:buNone/>
            </a:pPr>
            <a:endParaRPr lang="fr-FR" sz="2400" dirty="0" smtClean="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17</a:t>
            </a:fld>
            <a:endParaRPr lang="fr-BE" sz="2000" b="1" dirty="0">
              <a:solidFill>
                <a:schemeClr val="tx1">
                  <a:lumMod val="95000"/>
                  <a:lumOff val="5000"/>
                </a:schemeClr>
              </a:solidFill>
            </a:endParaRPr>
          </a:p>
        </p:txBody>
      </p:sp>
      <p:sp>
        <p:nvSpPr>
          <p:cNvPr id="6" name="Espace réservé du contenu 2"/>
          <p:cNvSpPr txBox="1">
            <a:spLocks/>
          </p:cNvSpPr>
          <p:nvPr/>
        </p:nvSpPr>
        <p:spPr>
          <a:xfrm>
            <a:off x="421570" y="2183947"/>
            <a:ext cx="8229600" cy="39719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800"/>
              </a:spcAft>
              <a:buFont typeface="Arial" pitchFamily="34" charset="0"/>
              <a:buNone/>
            </a:pPr>
            <a:r>
              <a:rPr lang="fr-FR" sz="2400" dirty="0" smtClean="0">
                <a:latin typeface="Times New Roman" pitchFamily="18" charset="0"/>
                <a:cs typeface="Times New Roman" pitchFamily="18" charset="0"/>
              </a:rPr>
              <a:t>DEVS-JAVA</a:t>
            </a:r>
          </a:p>
          <a:p>
            <a:pPr algn="just"/>
            <a:r>
              <a:rPr lang="fr-FR" sz="2400" dirty="0" smtClean="0">
                <a:latin typeface="Times New Roman" pitchFamily="18" charset="0"/>
                <a:cs typeface="Times New Roman" pitchFamily="18" charset="0"/>
              </a:rPr>
              <a:t>Baser sur la structure Entité.</a:t>
            </a:r>
          </a:p>
          <a:p>
            <a:pPr algn="just"/>
            <a:r>
              <a:rPr lang="fr-FR" sz="2400" dirty="0" smtClean="0">
                <a:latin typeface="Times New Roman" pitchFamily="18" charset="0"/>
              </a:rPr>
              <a:t>Offre les classes de base permettant de réaliser la modélisation DEVS </a:t>
            </a:r>
          </a:p>
          <a:p>
            <a:pPr algn="just"/>
            <a:r>
              <a:rPr lang="fr-FR" sz="2400" dirty="0" smtClean="0">
                <a:latin typeface="Times New Roman" pitchFamily="18" charset="0"/>
                <a:cs typeface="Times New Roman" pitchFamily="18" charset="0"/>
              </a:rPr>
              <a:t>Utilise les capacités du langage de java.</a:t>
            </a:r>
          </a:p>
          <a:p>
            <a:pPr marL="0" indent="0" algn="just">
              <a:buFont typeface="Arial" pitchFamily="34" charset="0"/>
              <a:buNone/>
            </a:pPr>
            <a:endParaRPr lang="fr-FR" sz="2400" dirty="0" smtClean="0">
              <a:latin typeface="Times New Roman" pitchFamily="18" charset="0"/>
              <a:cs typeface="Times New Roman" pitchFamily="18" charset="0"/>
            </a:endParaRPr>
          </a:p>
          <a:p>
            <a:pPr marL="0" indent="0" algn="just">
              <a:buFont typeface="Arial" pitchFamily="34" charset="0"/>
              <a:buNone/>
            </a:pPr>
            <a:endParaRPr lang="fr-FR" sz="2400" dirty="0" smtClean="0">
              <a:latin typeface="Times New Roman" pitchFamily="18" charset="0"/>
              <a:cs typeface="Times New Roman" pitchFamily="18" charset="0"/>
            </a:endParaRPr>
          </a:p>
          <a:p>
            <a:pPr marL="0" indent="0">
              <a:spcAft>
                <a:spcPts val="1800"/>
              </a:spcAft>
              <a:buFont typeface="Arial" pitchFamily="34" charset="0"/>
              <a:buNone/>
            </a:pPr>
            <a:endParaRPr lang="fr-FR" sz="2400" dirty="0" smtClean="0">
              <a:latin typeface="Times New Roman" pitchFamily="18" charset="0"/>
              <a:cs typeface="Times New Roman" pitchFamily="18" charset="0"/>
            </a:endParaRPr>
          </a:p>
          <a:p>
            <a:pPr marL="0" indent="0">
              <a:spcAft>
                <a:spcPts val="1800"/>
              </a:spcAft>
              <a:buFont typeface="Arial" pitchFamily="34" charset="0"/>
              <a:buNone/>
            </a:pPr>
            <a:endParaRPr lang="fr-FR" sz="1200" dirty="0">
              <a:solidFill>
                <a:schemeClr val="tx1">
                  <a:tint val="75000"/>
                </a:schemeClr>
              </a:solidFill>
            </a:endParaRPr>
          </a:p>
          <a:p>
            <a:pPr marL="0" indent="0">
              <a:spcAft>
                <a:spcPts val="1800"/>
              </a:spcAft>
              <a:buFont typeface="Arial" pitchFamily="34" charset="0"/>
              <a:buNone/>
            </a:pPr>
            <a:endParaRPr lang="fr-FR" sz="2400" dirty="0" smtClean="0">
              <a:latin typeface="Times New Roman" pitchFamily="18" charset="0"/>
              <a:cs typeface="Times New Roman" pitchFamily="18" charset="0"/>
            </a:endParaRPr>
          </a:p>
        </p:txBody>
      </p:sp>
      <p:sp>
        <p:nvSpPr>
          <p:cNvPr id="7" name="Espace réservé du contenu 2"/>
          <p:cNvSpPr txBox="1">
            <a:spLocks/>
          </p:cNvSpPr>
          <p:nvPr/>
        </p:nvSpPr>
        <p:spPr>
          <a:xfrm>
            <a:off x="469571" y="2183947"/>
            <a:ext cx="8229600" cy="39719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fr-FR" sz="2400" dirty="0" smtClean="0">
                <a:latin typeface="Times New Roman" pitchFamily="18" charset="0"/>
                <a:cs typeface="Times New Roman" pitchFamily="18" charset="0"/>
              </a:rPr>
              <a:t>MOOSE</a:t>
            </a:r>
          </a:p>
          <a:p>
            <a:pPr algn="just"/>
            <a:r>
              <a:rPr lang="fr-FR" sz="2400" dirty="0" smtClean="0">
                <a:latin typeface="Times New Roman" pitchFamily="18" charset="0"/>
                <a:cs typeface="Times New Roman" pitchFamily="18" charset="0"/>
              </a:rPr>
              <a:t>Un moteur de modélisation. </a:t>
            </a:r>
          </a:p>
          <a:p>
            <a:pPr algn="just"/>
            <a:endParaRPr lang="fr-FR" sz="2400" dirty="0" smtClean="0">
              <a:latin typeface="Times New Roman" pitchFamily="18" charset="0"/>
              <a:cs typeface="Times New Roman" pitchFamily="18" charset="0"/>
            </a:endParaRPr>
          </a:p>
          <a:p>
            <a:pPr algn="just"/>
            <a:r>
              <a:rPr lang="fr-FR" sz="2400" dirty="0" smtClean="0">
                <a:latin typeface="Times New Roman" pitchFamily="18" charset="0"/>
                <a:cs typeface="Times New Roman" pitchFamily="18" charset="0"/>
              </a:rPr>
              <a:t>Ajout des méthodes Spécifiques en C++</a:t>
            </a:r>
          </a:p>
          <a:p>
            <a:pPr marL="0" indent="0" algn="just">
              <a:buFont typeface="Arial" pitchFamily="34" charset="0"/>
              <a:buNone/>
            </a:pPr>
            <a:endParaRPr lang="fr-FR" sz="2400" dirty="0" smtClean="0">
              <a:latin typeface="Times New Roman" pitchFamily="18" charset="0"/>
              <a:cs typeface="Times New Roman" pitchFamily="18" charset="0"/>
            </a:endParaRPr>
          </a:p>
          <a:p>
            <a:pPr marL="0" indent="0" algn="just">
              <a:buFont typeface="Arial" pitchFamily="34" charset="0"/>
              <a:buNone/>
            </a:pPr>
            <a:endParaRPr lang="fr-FR" sz="2400" dirty="0" smtClean="0">
              <a:latin typeface="Times New Roman" pitchFamily="18" charset="0"/>
              <a:cs typeface="Times New Roman" pitchFamily="18" charset="0"/>
            </a:endParaRPr>
          </a:p>
          <a:p>
            <a:pPr marL="0" indent="0" algn="just">
              <a:spcAft>
                <a:spcPts val="1800"/>
              </a:spcAft>
              <a:buFont typeface="Arial" pitchFamily="34" charset="0"/>
              <a:buNone/>
            </a:pPr>
            <a:endParaRPr lang="fr-FR" sz="2400" dirty="0" smtClean="0">
              <a:latin typeface="Times New Roman" pitchFamily="18" charset="0"/>
              <a:cs typeface="Times New Roman" pitchFamily="18" charset="0"/>
            </a:endParaRPr>
          </a:p>
          <a:p>
            <a:pPr marL="0" indent="0" algn="just">
              <a:spcAft>
                <a:spcPts val="1800"/>
              </a:spcAft>
              <a:buFont typeface="Arial" pitchFamily="34" charset="0"/>
              <a:buNone/>
            </a:pPr>
            <a:endParaRPr lang="fr-FR" sz="2400" dirty="0" smtClean="0">
              <a:latin typeface="Times New Roman" pitchFamily="18" charset="0"/>
              <a:cs typeface="Times New Roman" pitchFamily="18" charset="0"/>
            </a:endParaRPr>
          </a:p>
          <a:p>
            <a:pPr marL="0" indent="0" algn="just">
              <a:spcAft>
                <a:spcPts val="1800"/>
              </a:spcAft>
              <a:buFont typeface="Arial" pitchFamily="34" charset="0"/>
              <a:buNone/>
            </a:pPr>
            <a:endParaRPr lang="fr-FR" sz="2400" dirty="0" smtClean="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xEl>
                                              <p:pRg st="0" end="0"/>
                                            </p:txEl>
                                          </p:spTgt>
                                        </p:tgtEl>
                                      </p:cBhvr>
                                    </p:animEffect>
                                    <p:set>
                                      <p:cBhvr>
                                        <p:cTn id="27" dur="1" fill="hold">
                                          <p:stCondLst>
                                            <p:cond delay="499"/>
                                          </p:stCondLst>
                                        </p:cTn>
                                        <p:tgtEl>
                                          <p:spTgt spid="3">
                                            <p:txEl>
                                              <p:pRg st="0" end="0"/>
                                            </p:txEl>
                                          </p:spTgt>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xEl>
                                              <p:pRg st="1" end="1"/>
                                            </p:txEl>
                                          </p:spTgt>
                                        </p:tgtEl>
                                      </p:cBhvr>
                                    </p:animEffect>
                                    <p:set>
                                      <p:cBhvr>
                                        <p:cTn id="30" dur="1" fill="hold">
                                          <p:stCondLst>
                                            <p:cond delay="499"/>
                                          </p:stCondLst>
                                        </p:cTn>
                                        <p:tgtEl>
                                          <p:spTgt spid="3">
                                            <p:txEl>
                                              <p:pRg st="1" end="1"/>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3">
                                            <p:txEl>
                                              <p:pRg st="2" end="2"/>
                                            </p:txEl>
                                          </p:spTgt>
                                        </p:tgtEl>
                                      </p:cBhvr>
                                    </p:animEffect>
                                    <p:set>
                                      <p:cBhvr>
                                        <p:cTn id="33" dur="1" fill="hold">
                                          <p:stCondLst>
                                            <p:cond delay="499"/>
                                          </p:stCondLst>
                                        </p:cTn>
                                        <p:tgtEl>
                                          <p:spTgt spid="3">
                                            <p:txEl>
                                              <p:pRg st="2" end="2"/>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3">
                                            <p:txEl>
                                              <p:pRg st="3" end="3"/>
                                            </p:txEl>
                                          </p:spTgt>
                                        </p:tgtEl>
                                      </p:cBhvr>
                                    </p:animEffect>
                                    <p:set>
                                      <p:cBhvr>
                                        <p:cTn id="36"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fade">
                                      <p:cBhvr>
                                        <p:cTn id="46" dur="500"/>
                                        <p:tgtEl>
                                          <p:spTgt spid="6">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animEffect transition="in" filter="fade">
                                      <p:cBhvr>
                                        <p:cTn id="51" dur="500"/>
                                        <p:tgtEl>
                                          <p:spTgt spid="6">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
                                            <p:txEl>
                                              <p:pRg st="2" end="2"/>
                                            </p:txEl>
                                          </p:spTgt>
                                        </p:tgtEl>
                                        <p:attrNameLst>
                                          <p:attrName>style.visibility</p:attrName>
                                        </p:attrNameLst>
                                      </p:cBhvr>
                                      <p:to>
                                        <p:strVal val="visible"/>
                                      </p:to>
                                    </p:set>
                                    <p:animEffect transition="in" filter="fade">
                                      <p:cBhvr>
                                        <p:cTn id="56" dur="500"/>
                                        <p:tgtEl>
                                          <p:spTgt spid="6">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animEffect transition="in" filter="fade">
                                      <p:cBhvr>
                                        <p:cTn id="61" dur="500"/>
                                        <p:tgtEl>
                                          <p:spTgt spid="6">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6">
                                            <p:txEl>
                                              <p:pRg st="0" end="0"/>
                                            </p:txEl>
                                          </p:spTgt>
                                        </p:tgtEl>
                                      </p:cBhvr>
                                    </p:animEffect>
                                    <p:set>
                                      <p:cBhvr>
                                        <p:cTn id="66" dur="1" fill="hold">
                                          <p:stCondLst>
                                            <p:cond delay="499"/>
                                          </p:stCondLst>
                                        </p:cTn>
                                        <p:tgtEl>
                                          <p:spTgt spid="6">
                                            <p:txEl>
                                              <p:pRg st="0" end="0"/>
                                            </p:txEl>
                                          </p:spTgt>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6">
                                            <p:txEl>
                                              <p:pRg st="1" end="1"/>
                                            </p:txEl>
                                          </p:spTgt>
                                        </p:tgtEl>
                                      </p:cBhvr>
                                    </p:animEffect>
                                    <p:set>
                                      <p:cBhvr>
                                        <p:cTn id="69" dur="1" fill="hold">
                                          <p:stCondLst>
                                            <p:cond delay="499"/>
                                          </p:stCondLst>
                                        </p:cTn>
                                        <p:tgtEl>
                                          <p:spTgt spid="6">
                                            <p:txEl>
                                              <p:pRg st="1" end="1"/>
                                            </p:txEl>
                                          </p:spTgt>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6">
                                            <p:txEl>
                                              <p:pRg st="2" end="2"/>
                                            </p:txEl>
                                          </p:spTgt>
                                        </p:tgtEl>
                                      </p:cBhvr>
                                    </p:animEffect>
                                    <p:set>
                                      <p:cBhvr>
                                        <p:cTn id="72" dur="1" fill="hold">
                                          <p:stCondLst>
                                            <p:cond delay="499"/>
                                          </p:stCondLst>
                                        </p:cTn>
                                        <p:tgtEl>
                                          <p:spTgt spid="6">
                                            <p:txEl>
                                              <p:pRg st="2" end="2"/>
                                            </p:txEl>
                                          </p:spTgt>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6">
                                            <p:txEl>
                                              <p:pRg st="3" end="3"/>
                                            </p:txEl>
                                          </p:spTgt>
                                        </p:tgtEl>
                                      </p:cBhvr>
                                    </p:animEffect>
                                    <p:set>
                                      <p:cBhvr>
                                        <p:cTn id="75" dur="1" fill="hold">
                                          <p:stCondLst>
                                            <p:cond delay="499"/>
                                          </p:stCondLst>
                                        </p:cTn>
                                        <p:tgtEl>
                                          <p:spTgt spid="6">
                                            <p:txEl>
                                              <p:pRg st="3" end="3"/>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
                                            <p:txEl>
                                              <p:pRg st="0" end="0"/>
                                            </p:txEl>
                                          </p:spTgt>
                                        </p:tgtEl>
                                        <p:attrNameLst>
                                          <p:attrName>style.visibility</p:attrName>
                                        </p:attrNameLst>
                                      </p:cBhvr>
                                      <p:to>
                                        <p:strVal val="visible"/>
                                      </p:to>
                                    </p:set>
                                    <p:animEffect transition="in" filter="fade">
                                      <p:cBhvr>
                                        <p:cTn id="80" dur="500"/>
                                        <p:tgtEl>
                                          <p:spTgt spid="7">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7">
                                            <p:txEl>
                                              <p:pRg st="1" end="1"/>
                                            </p:txEl>
                                          </p:spTgt>
                                        </p:tgtEl>
                                        <p:attrNameLst>
                                          <p:attrName>style.visibility</p:attrName>
                                        </p:attrNameLst>
                                      </p:cBhvr>
                                      <p:to>
                                        <p:strVal val="visible"/>
                                      </p:to>
                                    </p:set>
                                    <p:animEffect transition="in" filter="fade">
                                      <p:cBhvr>
                                        <p:cTn id="85" dur="500"/>
                                        <p:tgtEl>
                                          <p:spTgt spid="7">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7">
                                            <p:txEl>
                                              <p:pRg st="3" end="3"/>
                                            </p:txEl>
                                          </p:spTgt>
                                        </p:tgtEl>
                                        <p:attrNameLst>
                                          <p:attrName>style.visibility</p:attrName>
                                        </p:attrNameLst>
                                      </p:cBhvr>
                                      <p:to>
                                        <p:strVal val="visible"/>
                                      </p:to>
                                    </p:set>
                                    <p:animEffect transition="in" filter="fade">
                                      <p:cBhvr>
                                        <p:cTn id="9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build="allAtOnce"/>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7" algn="ctr">
              <a:buBlip>
                <a:blip r:embed="rId3"/>
              </a:buBlip>
            </a:pPr>
            <a:r>
              <a:rPr lang="fr-FR" sz="2400" dirty="0">
                <a:cs typeface="Times New Roman" pitchFamily="18" charset="0"/>
              </a:rPr>
              <a:t>Synthèse des différents approches</a:t>
            </a:r>
            <a:r>
              <a:rPr lang="fr-FR" dirty="0">
                <a:cs typeface="Times New Roman" pitchFamily="18" charset="0"/>
              </a:rPr>
              <a:t> </a:t>
            </a:r>
          </a:p>
        </p:txBody>
      </p:sp>
      <p:sp>
        <p:nvSpPr>
          <p:cNvPr id="3" name="Espace réservé du contenu 2"/>
          <p:cNvSpPr>
            <a:spLocks noGrp="1"/>
          </p:cNvSpPr>
          <p:nvPr>
            <p:ph idx="1"/>
          </p:nvPr>
        </p:nvSpPr>
        <p:spPr>
          <a:xfrm>
            <a:off x="500034" y="2214554"/>
            <a:ext cx="8229600" cy="3429024"/>
          </a:xfrm>
        </p:spPr>
        <p:txBody>
          <a:bodyPr>
            <a:normAutofit/>
          </a:bodyPr>
          <a:lstStyle/>
          <a:p>
            <a:pPr algn="just"/>
            <a:r>
              <a:rPr lang="fr-FR" sz="2400" dirty="0" smtClean="0"/>
              <a:t>l’interopérabilité des modèles non garantie.</a:t>
            </a:r>
          </a:p>
          <a:p>
            <a:pPr algn="just">
              <a:buNone/>
            </a:pPr>
            <a:endParaRPr lang="fr-FR" sz="2400" dirty="0" smtClean="0"/>
          </a:p>
          <a:p>
            <a:pPr algn="just"/>
            <a:r>
              <a:rPr lang="fr-FR" sz="2400" dirty="0" smtClean="0"/>
              <a:t>Plusieurs approches logicielles ont fait aussi le choix de la séparation en plusieurs modules exécutant des tâches spécifiques</a:t>
            </a:r>
            <a:endParaRPr lang="fr-FR" sz="24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18</a:t>
            </a:fld>
            <a:endParaRPr lang="fr-BE" sz="2000" b="1" dirty="0">
              <a:solidFill>
                <a:schemeClr val="tx1">
                  <a:lumMod val="95000"/>
                  <a:lumOff val="5000"/>
                </a:schemeClr>
              </a:solidFill>
            </a:endParaRPr>
          </a:p>
        </p:txBody>
      </p:sp>
    </p:spTree>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Blip>
                <a:blip r:embed="rId3"/>
              </a:buBlip>
            </a:pPr>
            <a:r>
              <a:rPr lang="fr-FR" dirty="0" smtClean="0">
                <a:latin typeface="+mj-lt"/>
                <a:cs typeface="Times New Roman" pitchFamily="18" charset="0"/>
              </a:rPr>
              <a:t>Introduction Générale </a:t>
            </a:r>
          </a:p>
          <a:p>
            <a:pPr>
              <a:buBlip>
                <a:blip r:embed="rId3"/>
              </a:buBlip>
            </a:pPr>
            <a:r>
              <a:rPr lang="fr-FR" dirty="0" smtClean="0">
                <a:latin typeface="+mj-lt"/>
                <a:cs typeface="Times New Roman" pitchFamily="18" charset="0"/>
              </a:rPr>
              <a:t>Formalisme de DEVS</a:t>
            </a:r>
          </a:p>
          <a:p>
            <a:pPr>
              <a:buBlip>
                <a:blip r:embed="rId3"/>
              </a:buBlip>
            </a:pPr>
            <a:r>
              <a:rPr lang="fr-FR" dirty="0" smtClean="0">
                <a:latin typeface="+mj-lt"/>
                <a:cs typeface="Times New Roman" pitchFamily="18" charset="0"/>
              </a:rPr>
              <a:t>Modélisation et Simulation</a:t>
            </a:r>
          </a:p>
          <a:p>
            <a:pPr>
              <a:buBlip>
                <a:blip r:embed="rId3"/>
              </a:buBlip>
            </a:pPr>
            <a:r>
              <a:rPr lang="fr-FR" dirty="0" smtClean="0">
                <a:latin typeface="+mj-lt"/>
                <a:cs typeface="Times New Roman" pitchFamily="18" charset="0"/>
              </a:rPr>
              <a:t>Architecture de structure </a:t>
            </a:r>
          </a:p>
          <a:p>
            <a:pPr>
              <a:buBlip>
                <a:blip r:embed="rId3"/>
              </a:buBlip>
            </a:pPr>
            <a:r>
              <a:rPr lang="fr-FR" dirty="0" smtClean="0">
                <a:latin typeface="+mj-lt"/>
                <a:cs typeface="Times New Roman" pitchFamily="18" charset="0"/>
              </a:rPr>
              <a:t>Implémentation de L’approche </a:t>
            </a:r>
          </a:p>
          <a:p>
            <a:pPr>
              <a:buBlip>
                <a:blip r:embed="rId4"/>
              </a:buBlip>
            </a:pPr>
            <a:r>
              <a:rPr lang="fr-FR" dirty="0" smtClean="0">
                <a:latin typeface="+mj-lt"/>
                <a:cs typeface="Times New Roman" pitchFamily="18" charset="0"/>
              </a:rPr>
              <a:t>Conclusion et perspective </a:t>
            </a:r>
          </a:p>
          <a:p>
            <a:pPr>
              <a:buNone/>
            </a:pPr>
            <a:endParaRPr lang="fr-FR" dirty="0" smtClean="0">
              <a:latin typeface="+mj-lt"/>
              <a:cs typeface="Times New Roman" pitchFamily="18" charset="0"/>
            </a:endParaRPr>
          </a:p>
        </p:txBody>
      </p:sp>
      <p:sp>
        <p:nvSpPr>
          <p:cNvPr id="5" name="Espace réservé du contenu 2"/>
          <p:cNvSpPr txBox="1">
            <a:spLocks/>
          </p:cNvSpPr>
          <p:nvPr/>
        </p:nvSpPr>
        <p:spPr>
          <a:xfrm>
            <a:off x="484425" y="2708920"/>
            <a:ext cx="8229600"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marL="0" indent="0">
              <a:buNone/>
            </a:pPr>
            <a:endParaRPr lang="fr-FR" dirty="0" smtClean="0">
              <a:latin typeface="+mj-lt"/>
              <a:cs typeface="Times New Roman" pitchFamily="18" charset="0"/>
            </a:endParaRPr>
          </a:p>
          <a:p>
            <a:pPr lvl="7">
              <a:buBlip>
                <a:blip r:embed="rId3"/>
              </a:buBlip>
            </a:pPr>
            <a:r>
              <a:rPr lang="fr-FR" sz="2400" dirty="0" smtClean="0">
                <a:cs typeface="Times New Roman" pitchFamily="18" charset="0"/>
              </a:rPr>
              <a:t>Diagramme de cas d’utilisation </a:t>
            </a:r>
          </a:p>
          <a:p>
            <a:pPr lvl="7">
              <a:buBlip>
                <a:blip r:embed="rId3"/>
              </a:buBlip>
            </a:pPr>
            <a:r>
              <a:rPr lang="fr-FR" sz="2400" dirty="0"/>
              <a:t>Moteur </a:t>
            </a:r>
            <a:r>
              <a:rPr lang="fr-FR" sz="2400" dirty="0" smtClean="0"/>
              <a:t>DEVS</a:t>
            </a:r>
          </a:p>
          <a:p>
            <a:pPr lvl="8">
              <a:buBlip>
                <a:blip r:embed="rId3"/>
              </a:buBlip>
            </a:pPr>
            <a:r>
              <a:rPr lang="fr-FR" sz="2400" dirty="0"/>
              <a:t>Les sous package de  modélisation </a:t>
            </a:r>
          </a:p>
          <a:p>
            <a:pPr lvl="8">
              <a:buBlip>
                <a:blip r:embed="rId3"/>
              </a:buBlip>
            </a:pPr>
            <a:r>
              <a:rPr lang="fr-FR" sz="2400" dirty="0"/>
              <a:t>Le sous package de </a:t>
            </a:r>
            <a:r>
              <a:rPr lang="fr-FR" sz="2400" dirty="0" smtClean="0"/>
              <a:t>simulation</a:t>
            </a:r>
          </a:p>
          <a:p>
            <a:pPr lvl="7">
              <a:buBlip>
                <a:blip r:embed="rId3"/>
              </a:buBlip>
            </a:pPr>
            <a:r>
              <a:rPr lang="fr-FR" sz="2400" dirty="0" smtClean="0"/>
              <a:t>Interface Graphique </a:t>
            </a:r>
          </a:p>
          <a:p>
            <a:pPr lvl="7">
              <a:buBlip>
                <a:blip r:embed="rId3"/>
              </a:buBlip>
            </a:pPr>
            <a:r>
              <a:rPr lang="fr-FR" sz="2400" dirty="0" smtClean="0"/>
              <a:t>Stockage </a:t>
            </a:r>
          </a:p>
          <a:p>
            <a:pPr marL="3657600" lvl="8" indent="0">
              <a:buNone/>
            </a:pPr>
            <a:endParaRPr lang="fr-FR" sz="2400" dirty="0" smtClean="0"/>
          </a:p>
          <a:p>
            <a:pPr marL="3657600" lvl="8" indent="0">
              <a:buNone/>
            </a:pPr>
            <a:endParaRPr lang="fr-FR" sz="2400" dirty="0"/>
          </a:p>
          <a:p>
            <a:pPr marL="3657600" lvl="8" indent="0">
              <a:buNone/>
            </a:pPr>
            <a:r>
              <a:rPr lang="fr-FR" sz="2400" dirty="0" smtClean="0"/>
              <a:t> </a:t>
            </a:r>
          </a:p>
          <a:p>
            <a:pPr lvl="7">
              <a:buBlip>
                <a:blip r:embed="rId3"/>
              </a:buBlip>
            </a:pPr>
            <a:endParaRPr lang="fr-FR" dirty="0" smtClean="0">
              <a:latin typeface="+mj-lt"/>
              <a:cs typeface="Times New Roman" pitchFamily="18" charset="0"/>
            </a:endParaRPr>
          </a:p>
          <a:p>
            <a:pPr>
              <a:buFont typeface="Arial" pitchFamily="34" charset="0"/>
              <a:buNone/>
            </a:pPr>
            <a:r>
              <a:rPr lang="fr-FR" dirty="0" smtClean="0">
                <a:latin typeface="+mj-lt"/>
                <a:cs typeface="Times New Roman" pitchFamily="18" charset="0"/>
              </a:rPr>
              <a:t>	</a:t>
            </a:r>
          </a:p>
        </p:txBody>
      </p:sp>
    </p:spTree>
    <p:extLst>
      <p:ext uri="{BB962C8B-B14F-4D97-AF65-F5344CB8AC3E}">
        <p14:creationId xmlns:p14="http://schemas.microsoft.com/office/powerpoint/2010/main" val="18748630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4" end="4"/>
                                            </p:txEl>
                                          </p:spTgt>
                                        </p:tgtEl>
                                      </p:cBhvr>
                                    </p:animEffect>
                                    <p:set>
                                      <p:cBhvr>
                                        <p:cTn id="16" dur="1" fill="hold">
                                          <p:stCondLst>
                                            <p:cond delay="499"/>
                                          </p:stCondLst>
                                        </p:cTn>
                                        <p:tgtEl>
                                          <p:spTgt spid="3">
                                            <p:txEl>
                                              <p:pRg st="4" end="4"/>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
                                            <p:txEl>
                                              <p:pRg st="5" end="5"/>
                                            </p:txEl>
                                          </p:spTgt>
                                        </p:tgtEl>
                                      </p:cBhvr>
                                    </p:animEffect>
                                    <p:set>
                                      <p:cBhvr>
                                        <p:cTn id="19"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0" nodeType="clickEffect">
                                  <p:stCondLst>
                                    <p:cond delay="0"/>
                                  </p:stCondLst>
                                  <p:childTnLst>
                                    <p:animMotion origin="layout" path="M 0 0 L 0.25 0 E" pathEditMode="relative" ptsTypes="">
                                      <p:cBhvr>
                                        <p:cTn id="23" dur="2000" fill="hold"/>
                                        <p:tgtEl>
                                          <p:spTgt spid="3">
                                            <p:txEl>
                                              <p:pRg st="3" end="3"/>
                                            </p:txEl>
                                          </p:spTgt>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1"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1"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fade">
                                      <p:cBhvr>
                                        <p:cTn id="33" dur="500"/>
                                        <p:tgtEl>
                                          <p:spTgt spid="5">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1" nodeType="click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fade">
                                      <p:cBhvr>
                                        <p:cTn id="38" dur="500"/>
                                        <p:tgtEl>
                                          <p:spTgt spid="5">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1"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fade">
                                      <p:cBhvr>
                                        <p:cTn id="43" dur="500"/>
                                        <p:tgtEl>
                                          <p:spTgt spid="5">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1" nodeType="clickEffect">
                                  <p:stCondLst>
                                    <p:cond delay="0"/>
                                  </p:stCondLst>
                                  <p:childTnLst>
                                    <p:set>
                                      <p:cBhvr>
                                        <p:cTn id="47" dur="1" fill="hold">
                                          <p:stCondLst>
                                            <p:cond delay="0"/>
                                          </p:stCondLst>
                                        </p:cTn>
                                        <p:tgtEl>
                                          <p:spTgt spid="5">
                                            <p:txEl>
                                              <p:pRg st="8" end="8"/>
                                            </p:txEl>
                                          </p:spTgt>
                                        </p:tgtEl>
                                        <p:attrNameLst>
                                          <p:attrName>style.visibility</p:attrName>
                                        </p:attrNameLst>
                                      </p:cBhvr>
                                      <p:to>
                                        <p:strVal val="visible"/>
                                      </p:to>
                                    </p:set>
                                    <p:animEffect transition="in" filter="fade">
                                      <p:cBhvr>
                                        <p:cTn id="48" dur="500"/>
                                        <p:tgtEl>
                                          <p:spTgt spid="5">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1" nodeType="click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Effect transition="in" filter="fade">
                                      <p:cBhvr>
                                        <p:cTn id="53" dur="500"/>
                                        <p:tgtEl>
                                          <p:spTgt spid="5">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1" nodeType="clickEffect">
                                  <p:stCondLst>
                                    <p:cond delay="0"/>
                                  </p:stCondLst>
                                  <p:childTnLst>
                                    <p:set>
                                      <p:cBhvr>
                                        <p:cTn id="57" dur="1" fill="hold">
                                          <p:stCondLst>
                                            <p:cond delay="0"/>
                                          </p:stCondLst>
                                        </p:cTn>
                                        <p:tgtEl>
                                          <p:spTgt spid="5">
                                            <p:txEl>
                                              <p:pRg st="12" end="12"/>
                                            </p:txEl>
                                          </p:spTgt>
                                        </p:tgtEl>
                                        <p:attrNameLst>
                                          <p:attrName>style.visibility</p:attrName>
                                        </p:attrNameLst>
                                      </p:cBhvr>
                                      <p:to>
                                        <p:strVal val="visible"/>
                                      </p:to>
                                    </p:set>
                                    <p:animEffect transition="in" filter="fade">
                                      <p:cBhvr>
                                        <p:cTn id="58" dur="500"/>
                                        <p:tgtEl>
                                          <p:spTgt spid="5">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1" nodeType="clickEffect">
                                  <p:stCondLst>
                                    <p:cond delay="0"/>
                                  </p:stCondLst>
                                  <p:childTnLst>
                                    <p:set>
                                      <p:cBhvr>
                                        <p:cTn id="62" dur="1" fill="hold">
                                          <p:stCondLst>
                                            <p:cond delay="0"/>
                                          </p:stCondLst>
                                        </p:cTn>
                                        <p:tgtEl>
                                          <p:spTgt spid="5">
                                            <p:txEl>
                                              <p:pRg st="14" end="14"/>
                                            </p:txEl>
                                          </p:spTgt>
                                        </p:tgtEl>
                                        <p:attrNameLst>
                                          <p:attrName>style.visibility</p:attrName>
                                        </p:attrNameLst>
                                      </p:cBhvr>
                                      <p:to>
                                        <p:strVal val="visible"/>
                                      </p:to>
                                    </p:set>
                                    <p:animEffect transition="in" filter="fade">
                                      <p:cBhvr>
                                        <p:cTn id="63"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de l’exposé  </a:t>
            </a:r>
            <a:endParaRPr lang="fr-FR" dirty="0"/>
          </a:p>
        </p:txBody>
      </p:sp>
      <p:sp>
        <p:nvSpPr>
          <p:cNvPr id="3" name="Espace réservé du contenu 2"/>
          <p:cNvSpPr>
            <a:spLocks noGrp="1"/>
          </p:cNvSpPr>
          <p:nvPr>
            <p:ph idx="1"/>
          </p:nvPr>
        </p:nvSpPr>
        <p:spPr/>
        <p:txBody>
          <a:bodyPr>
            <a:normAutofit/>
          </a:bodyPr>
          <a:lstStyle/>
          <a:p>
            <a:pPr>
              <a:buBlip>
                <a:blip r:embed="rId3"/>
              </a:buBlip>
            </a:pPr>
            <a:r>
              <a:rPr lang="fr-FR" dirty="0" smtClean="0">
                <a:latin typeface="+mj-lt"/>
                <a:cs typeface="Times New Roman" pitchFamily="18" charset="0"/>
              </a:rPr>
              <a:t>Introduction Générale </a:t>
            </a:r>
          </a:p>
          <a:p>
            <a:pPr>
              <a:buBlip>
                <a:blip r:embed="rId3"/>
              </a:buBlip>
            </a:pPr>
            <a:r>
              <a:rPr lang="fr-FR" dirty="0" smtClean="0">
                <a:latin typeface="+mj-lt"/>
                <a:cs typeface="Times New Roman" pitchFamily="18" charset="0"/>
              </a:rPr>
              <a:t>Formalisme de DEVS</a:t>
            </a:r>
          </a:p>
          <a:p>
            <a:pPr>
              <a:buBlip>
                <a:blip r:embed="rId3"/>
              </a:buBlip>
            </a:pPr>
            <a:r>
              <a:rPr lang="fr-FR" dirty="0" smtClean="0">
                <a:latin typeface="+mj-lt"/>
                <a:cs typeface="Times New Roman" pitchFamily="18" charset="0"/>
              </a:rPr>
              <a:t>Modélisation et Simulation</a:t>
            </a:r>
          </a:p>
          <a:p>
            <a:pPr>
              <a:buBlip>
                <a:blip r:embed="rId3"/>
              </a:buBlip>
            </a:pPr>
            <a:r>
              <a:rPr lang="fr-FR" dirty="0" smtClean="0">
                <a:latin typeface="+mj-lt"/>
                <a:cs typeface="Times New Roman" pitchFamily="18" charset="0"/>
              </a:rPr>
              <a:t>Implémentation de L’approche </a:t>
            </a:r>
          </a:p>
          <a:p>
            <a:pPr>
              <a:buBlip>
                <a:blip r:embed="rId4"/>
              </a:buBlip>
            </a:pPr>
            <a:r>
              <a:rPr lang="fr-FR" dirty="0" smtClean="0">
                <a:latin typeface="+mj-lt"/>
                <a:cs typeface="Times New Roman" pitchFamily="18" charset="0"/>
              </a:rPr>
              <a:t>Conclusion et perspective </a:t>
            </a:r>
          </a:p>
          <a:p>
            <a:pPr>
              <a:buNone/>
            </a:pPr>
            <a:endParaRPr lang="fr-FR" dirty="0" smtClean="0">
              <a:latin typeface="+mj-lt"/>
              <a:cs typeface="Times New Roman"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3">
                                            <p:txEl>
                                              <p:pRg st="1" end="1"/>
                                            </p:txEl>
                                          </p:spTgt>
                                        </p:tgtEl>
                                      </p:cBhvr>
                                    </p:animEffect>
                                    <p:set>
                                      <p:cBhvr>
                                        <p:cTn id="35" dur="1" fill="hold">
                                          <p:stCondLst>
                                            <p:cond delay="499"/>
                                          </p:stCondLst>
                                        </p:cTn>
                                        <p:tgtEl>
                                          <p:spTgt spid="3">
                                            <p:txEl>
                                              <p:pRg st="1" end="1"/>
                                            </p:txEl>
                                          </p:spTgt>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3">
                                            <p:txEl>
                                              <p:pRg st="2" end="2"/>
                                            </p:txEl>
                                          </p:spTgt>
                                        </p:tgtEl>
                                      </p:cBhvr>
                                    </p:animEffect>
                                    <p:set>
                                      <p:cBhvr>
                                        <p:cTn id="38" dur="1" fill="hold">
                                          <p:stCondLst>
                                            <p:cond delay="499"/>
                                          </p:stCondLst>
                                        </p:cTn>
                                        <p:tgtEl>
                                          <p:spTgt spid="3">
                                            <p:txEl>
                                              <p:pRg st="2" end="2"/>
                                            </p:txEl>
                                          </p:spTgt>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3">
                                            <p:txEl>
                                              <p:pRg st="3" end="3"/>
                                            </p:txEl>
                                          </p:spTgt>
                                        </p:tgtEl>
                                      </p:cBhvr>
                                    </p:animEffect>
                                    <p:set>
                                      <p:cBhvr>
                                        <p:cTn id="41" dur="1" fill="hold">
                                          <p:stCondLst>
                                            <p:cond delay="499"/>
                                          </p:stCondLst>
                                        </p:cTn>
                                        <p:tgtEl>
                                          <p:spTgt spid="3">
                                            <p:txEl>
                                              <p:pRg st="3" end="3"/>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3">
                                            <p:txEl>
                                              <p:pRg st="4" end="4"/>
                                            </p:txEl>
                                          </p:spTgt>
                                        </p:tgtEl>
                                      </p:cBhvr>
                                    </p:animEffect>
                                    <p:set>
                                      <p:cBhvr>
                                        <p:cTn id="44"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0" presetClass="path" presetSubtype="0" accel="50000" decel="50000" fill="hold" grpId="2" nodeType="clickEffect">
                                  <p:stCondLst>
                                    <p:cond delay="0"/>
                                  </p:stCondLst>
                                  <p:childTnLst>
                                    <p:animMotion origin="layout" path="M 0 0 L 0.125 0 C 0.181 0 0.25 0.069 0.25 0.125 L 0.25 0.25 E" pathEditMode="relative" ptsTypes="">
                                      <p:cBhvr>
                                        <p:cTn id="4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3" grpId="1" uiExpand="1" build="p"/>
      <p:bldP spid="3" grpId="2"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7" algn="ctr">
              <a:buBlip>
                <a:blip r:embed="rId3"/>
              </a:buBlip>
            </a:pPr>
            <a:r>
              <a:rPr lang="fr-FR" sz="2400" dirty="0" smtClean="0">
                <a:cs typeface="Times New Roman" pitchFamily="18" charset="0"/>
              </a:rPr>
              <a:t>Diagramme de cas d’utilisation </a:t>
            </a:r>
          </a:p>
        </p:txBody>
      </p:sp>
      <p:pic>
        <p:nvPicPr>
          <p:cNvPr id="1026" name="Picture 2"/>
          <p:cNvPicPr>
            <a:picLocks noChangeAspect="1" noChangeArrowheads="1"/>
          </p:cNvPicPr>
          <p:nvPr/>
        </p:nvPicPr>
        <p:blipFill>
          <a:blip r:embed="rId4"/>
          <a:srcRect/>
          <a:stretch>
            <a:fillRect/>
          </a:stretch>
        </p:blipFill>
        <p:spPr bwMode="auto">
          <a:xfrm>
            <a:off x="357158" y="1231310"/>
            <a:ext cx="8224840" cy="4912334"/>
          </a:xfrm>
          <a:prstGeom prst="rect">
            <a:avLst/>
          </a:prstGeom>
          <a:noFill/>
          <a:ln w="9525">
            <a:noFill/>
            <a:miter lim="800000"/>
            <a:headEnd/>
            <a:tailEnd/>
          </a:ln>
          <a:effectLst/>
        </p:spPr>
      </p:pic>
      <p:sp>
        <p:nvSpPr>
          <p:cNvPr id="4" name="Espace réservé du numéro de diapositive 3"/>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20</a:t>
            </a:fld>
            <a:endParaRPr lang="fr-BE" sz="2000" b="1">
              <a:solidFill>
                <a:schemeClr val="tx1">
                  <a:lumMod val="95000"/>
                  <a:lumOff val="5000"/>
                </a:schemeClr>
              </a:solidFill>
            </a:endParaRPr>
          </a:p>
        </p:txBody>
      </p:sp>
    </p:spTree>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2490"/>
            <a:ext cx="8229600" cy="1143000"/>
          </a:xfrm>
        </p:spPr>
        <p:txBody>
          <a:bodyPr>
            <a:normAutofit/>
          </a:bodyPr>
          <a:lstStyle/>
          <a:p>
            <a:pPr lvl="7" algn="ctr">
              <a:buBlip>
                <a:blip r:embed="rId3"/>
              </a:buBlip>
            </a:pPr>
            <a:r>
              <a:rPr lang="fr-FR" sz="2400" dirty="0" smtClean="0"/>
              <a:t>Moteur DEVS</a:t>
            </a:r>
          </a:p>
        </p:txBody>
      </p:sp>
      <p:sp>
        <p:nvSpPr>
          <p:cNvPr id="3" name="Espace réservé du contenu 2"/>
          <p:cNvSpPr>
            <a:spLocks noGrp="1"/>
          </p:cNvSpPr>
          <p:nvPr>
            <p:ph idx="1"/>
          </p:nvPr>
        </p:nvSpPr>
        <p:spPr>
          <a:xfrm>
            <a:off x="251520" y="1700808"/>
            <a:ext cx="8258204" cy="2686056"/>
          </a:xfrm>
        </p:spPr>
        <p:txBody>
          <a:bodyPr>
            <a:normAutofit/>
          </a:bodyPr>
          <a:lstStyle/>
          <a:p>
            <a:pPr indent="0" algn="just">
              <a:spcBef>
                <a:spcPts val="0"/>
              </a:spcBef>
              <a:buNone/>
            </a:pPr>
            <a:r>
              <a:rPr lang="fr-FR" sz="2400" dirty="0" smtClean="0"/>
              <a:t>Permet la définition de modèles à structure dynamique par l’utilisation d’un composant appelé exécutif qui a pour rôle de gérer les connexions entre les modèles.</a:t>
            </a:r>
            <a:endParaRPr lang="fr-FR" sz="2400" dirty="0"/>
          </a:p>
        </p:txBody>
      </p:sp>
      <p:pic>
        <p:nvPicPr>
          <p:cNvPr id="6" name="Image 5" descr="installations-logiciels-professionnels-entreprises02.png"/>
          <p:cNvPicPr>
            <a:picLocks noChangeAspect="1"/>
          </p:cNvPicPr>
          <p:nvPr/>
        </p:nvPicPr>
        <p:blipFill>
          <a:blip r:embed="rId4"/>
          <a:stretch>
            <a:fillRect/>
          </a:stretch>
        </p:blipFill>
        <p:spPr>
          <a:xfrm>
            <a:off x="5335121" y="3284984"/>
            <a:ext cx="3174603" cy="2349207"/>
          </a:xfrm>
          <a:prstGeom prst="rect">
            <a:avLst/>
          </a:prstGeom>
        </p:spPr>
      </p:pic>
      <p:sp>
        <p:nvSpPr>
          <p:cNvPr id="5" name="Espace réservé du numéro de diapositive 4"/>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21</a:t>
            </a:fld>
            <a:endParaRPr lang="fr-BE" sz="2000" b="1" dirty="0">
              <a:solidFill>
                <a:schemeClr val="tx1">
                  <a:lumMod val="95000"/>
                  <a:lumOff val="5000"/>
                </a:schemeClr>
              </a:solidFil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6440" y="3165932"/>
            <a:ext cx="2376264" cy="2376264"/>
          </a:xfrm>
        </p:spPr>
      </p:pic>
      <p:sp>
        <p:nvSpPr>
          <p:cNvPr id="4" name="Espace réservé du numéro de diapositive 3"/>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22</a:t>
            </a:fld>
            <a:endParaRPr lang="fr-BE" sz="2000" b="1">
              <a:solidFill>
                <a:schemeClr val="tx1">
                  <a:lumMod val="95000"/>
                  <a:lumOff val="5000"/>
                </a:schemeClr>
              </a:solidFill>
            </a:endParaRPr>
          </a:p>
        </p:txBody>
      </p:sp>
      <p:sp>
        <p:nvSpPr>
          <p:cNvPr id="10" name="ZoneTexte 9"/>
          <p:cNvSpPr txBox="1"/>
          <p:nvPr/>
        </p:nvSpPr>
        <p:spPr>
          <a:xfrm>
            <a:off x="1048830" y="5718761"/>
            <a:ext cx="3443315" cy="400110"/>
          </a:xfrm>
          <a:prstGeom prst="rect">
            <a:avLst/>
          </a:prstGeom>
          <a:noFill/>
        </p:spPr>
        <p:txBody>
          <a:bodyPr wrap="none" rtlCol="0">
            <a:spAutoFit/>
          </a:bodyPr>
          <a:lstStyle/>
          <a:p>
            <a:r>
              <a:rPr lang="fr-FR" sz="2000" b="1" dirty="0" smtClean="0"/>
              <a:t>Sous package de modélisation </a:t>
            </a:r>
            <a:endParaRPr lang="fr-FR" sz="2000" b="1" dirty="0"/>
          </a:p>
        </p:txBody>
      </p:sp>
      <p:grpSp>
        <p:nvGrpSpPr>
          <p:cNvPr id="2" name="Groupe 1"/>
          <p:cNvGrpSpPr/>
          <p:nvPr/>
        </p:nvGrpSpPr>
        <p:grpSpPr>
          <a:xfrm>
            <a:off x="1835696" y="1355140"/>
            <a:ext cx="1869252" cy="1703626"/>
            <a:chOff x="1835696" y="1355140"/>
            <a:chExt cx="1869252" cy="1703626"/>
          </a:xfrm>
        </p:grpSpPr>
        <p:sp>
          <p:nvSpPr>
            <p:cNvPr id="6" name="Rectangle 5"/>
            <p:cNvSpPr/>
            <p:nvPr/>
          </p:nvSpPr>
          <p:spPr>
            <a:xfrm>
              <a:off x="1835696" y="1844824"/>
              <a:ext cx="136815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Modèle</a:t>
              </a:r>
              <a:endParaRPr lang="fr-FR" dirty="0"/>
            </a:p>
          </p:txBody>
        </p:sp>
        <p:sp>
          <p:nvSpPr>
            <p:cNvPr id="7" name="Rectangle 6"/>
            <p:cNvSpPr/>
            <p:nvPr/>
          </p:nvSpPr>
          <p:spPr>
            <a:xfrm>
              <a:off x="1988096" y="1997224"/>
              <a:ext cx="136815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Modèle</a:t>
              </a:r>
              <a:endParaRPr lang="fr-FR" dirty="0"/>
            </a:p>
          </p:txBody>
        </p:sp>
        <p:sp>
          <p:nvSpPr>
            <p:cNvPr id="8" name="Rectangle 7"/>
            <p:cNvSpPr/>
            <p:nvPr/>
          </p:nvSpPr>
          <p:spPr>
            <a:xfrm>
              <a:off x="2140496" y="2149624"/>
              <a:ext cx="136815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Modèle</a:t>
              </a:r>
              <a:endParaRPr lang="fr-FR" dirty="0"/>
            </a:p>
          </p:txBody>
        </p:sp>
        <p:sp>
          <p:nvSpPr>
            <p:cNvPr id="9" name="Rectangle 8"/>
            <p:cNvSpPr/>
            <p:nvPr/>
          </p:nvSpPr>
          <p:spPr>
            <a:xfrm>
              <a:off x="2336796" y="2266678"/>
              <a:ext cx="136815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b="1" dirty="0" smtClean="0"/>
                <a:t>Modèle</a:t>
              </a:r>
              <a:endParaRPr lang="fr-FR" b="1" dirty="0"/>
            </a:p>
          </p:txBody>
        </p:sp>
        <p:sp>
          <p:nvSpPr>
            <p:cNvPr id="14" name="ZoneTexte 13"/>
            <p:cNvSpPr txBox="1"/>
            <p:nvPr/>
          </p:nvSpPr>
          <p:spPr>
            <a:xfrm>
              <a:off x="1835696" y="1355140"/>
              <a:ext cx="1247457" cy="523220"/>
            </a:xfrm>
            <a:prstGeom prst="rect">
              <a:avLst/>
            </a:prstGeom>
            <a:noFill/>
          </p:spPr>
          <p:txBody>
            <a:bodyPr wrap="none" rtlCol="0">
              <a:spAutoFit/>
            </a:bodyPr>
            <a:lstStyle/>
            <a:p>
              <a:r>
                <a:rPr lang="fr-FR" sz="2800" b="1" i="1" dirty="0" smtClean="0">
                  <a:effectLst>
                    <a:outerShdw blurRad="38100" dist="38100" dir="2700000" algn="tl">
                      <a:srgbClr val="000000">
                        <a:alpha val="43137"/>
                      </a:srgbClr>
                    </a:outerShdw>
                  </a:effectLst>
                </a:rPr>
                <a:t>Classes</a:t>
              </a:r>
              <a:endParaRPr lang="fr-FR" sz="2800" b="1" i="1" dirty="0">
                <a:effectLst>
                  <a:outerShdw blurRad="38100" dist="38100" dir="2700000" algn="tl">
                    <a:srgbClr val="000000">
                      <a:alpha val="43137"/>
                    </a:srgbClr>
                  </a:outerShdw>
                </a:effectLst>
              </a:endParaRPr>
            </a:p>
          </p:txBody>
        </p:sp>
      </p:grpSp>
      <p:grpSp>
        <p:nvGrpSpPr>
          <p:cNvPr id="13" name="Groupe 12"/>
          <p:cNvGrpSpPr/>
          <p:nvPr/>
        </p:nvGrpSpPr>
        <p:grpSpPr>
          <a:xfrm>
            <a:off x="7158564" y="1413416"/>
            <a:ext cx="1479671" cy="1824175"/>
            <a:chOff x="7068723" y="1355140"/>
            <a:chExt cx="1479671" cy="1824175"/>
          </a:xfrm>
        </p:grpSpPr>
        <p:grpSp>
          <p:nvGrpSpPr>
            <p:cNvPr id="12" name="Groupe 11"/>
            <p:cNvGrpSpPr/>
            <p:nvPr/>
          </p:nvGrpSpPr>
          <p:grpSpPr>
            <a:xfrm>
              <a:off x="7068723" y="1912020"/>
              <a:ext cx="1479671" cy="1267295"/>
              <a:chOff x="7032152" y="2175632"/>
              <a:chExt cx="1479671" cy="1267295"/>
            </a:xfrm>
          </p:grpSpPr>
          <p:sp>
            <p:nvSpPr>
              <p:cNvPr id="15" name="Ellipse 14"/>
              <p:cNvSpPr/>
              <p:nvPr/>
            </p:nvSpPr>
            <p:spPr>
              <a:xfrm>
                <a:off x="7032152" y="2175632"/>
                <a:ext cx="1274189" cy="1182216"/>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smtClean="0"/>
                  <a:t>Port</a:t>
                </a:r>
                <a:endParaRPr lang="fr-FR" dirty="0"/>
              </a:p>
            </p:txBody>
          </p:sp>
          <p:sp>
            <p:nvSpPr>
              <p:cNvPr id="16" name="Ellipse 15"/>
              <p:cNvSpPr/>
              <p:nvPr/>
            </p:nvSpPr>
            <p:spPr>
              <a:xfrm>
                <a:off x="7143131" y="2210330"/>
                <a:ext cx="1274189" cy="1182216"/>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smtClean="0"/>
                  <a:t>Port</a:t>
                </a:r>
                <a:endParaRPr lang="fr-FR" dirty="0"/>
              </a:p>
            </p:txBody>
          </p:sp>
          <p:sp>
            <p:nvSpPr>
              <p:cNvPr id="17" name="Ellipse 16"/>
              <p:cNvSpPr/>
              <p:nvPr/>
            </p:nvSpPr>
            <p:spPr>
              <a:xfrm>
                <a:off x="7237634" y="2260711"/>
                <a:ext cx="1274189" cy="1182216"/>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b="1" dirty="0" smtClean="0"/>
                  <a:t>Port</a:t>
                </a:r>
                <a:endParaRPr lang="fr-FR" b="1" dirty="0"/>
              </a:p>
            </p:txBody>
          </p:sp>
        </p:grpSp>
        <p:sp>
          <p:nvSpPr>
            <p:cNvPr id="21" name="ZoneTexte 20"/>
            <p:cNvSpPr txBox="1"/>
            <p:nvPr/>
          </p:nvSpPr>
          <p:spPr>
            <a:xfrm>
              <a:off x="7200297" y="1355140"/>
              <a:ext cx="1227387" cy="523220"/>
            </a:xfrm>
            <a:prstGeom prst="rect">
              <a:avLst/>
            </a:prstGeom>
            <a:noFill/>
          </p:spPr>
          <p:txBody>
            <a:bodyPr wrap="none" rtlCol="0">
              <a:spAutoFit/>
            </a:bodyPr>
            <a:lstStyle/>
            <a:p>
              <a:r>
                <a:rPr lang="fr-FR" sz="2800" b="1" i="1" dirty="0" smtClean="0">
                  <a:effectLst>
                    <a:outerShdw blurRad="38100" dist="38100" dir="2700000" algn="tl">
                      <a:srgbClr val="000000">
                        <a:alpha val="43137"/>
                      </a:srgbClr>
                    </a:outerShdw>
                  </a:effectLst>
                </a:rPr>
                <a:t>Objets </a:t>
              </a:r>
              <a:endParaRPr lang="fr-FR" sz="2800" b="1" i="1" dirty="0">
                <a:effectLst>
                  <a:outerShdw blurRad="38100" dist="38100" dir="2700000" algn="tl">
                    <a:srgbClr val="000000">
                      <a:alpha val="43137"/>
                    </a:srgbClr>
                  </a:outerShdw>
                </a:effectLst>
              </a:endParaRPr>
            </a:p>
          </p:txBody>
        </p:sp>
      </p:grpSp>
      <p:cxnSp>
        <p:nvCxnSpPr>
          <p:cNvPr id="23" name="Connecteur droit avec flèche 22"/>
          <p:cNvCxnSpPr/>
          <p:nvPr/>
        </p:nvCxnSpPr>
        <p:spPr>
          <a:xfrm flipH="1">
            <a:off x="3952167" y="2398660"/>
            <a:ext cx="300139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5943572" y="3328636"/>
            <a:ext cx="3200428" cy="707886"/>
          </a:xfrm>
          <a:prstGeom prst="rect">
            <a:avLst/>
          </a:prstGeom>
          <a:noFill/>
        </p:spPr>
        <p:txBody>
          <a:bodyPr wrap="none" rtlCol="0">
            <a:spAutoFit/>
          </a:bodyPr>
          <a:lstStyle/>
          <a:p>
            <a:pPr algn="ctr"/>
            <a:r>
              <a:rPr lang="fr-FR" sz="2000" dirty="0"/>
              <a:t>Cette liaison assure </a:t>
            </a:r>
            <a:endParaRPr lang="fr-FR" sz="2000" dirty="0" smtClean="0"/>
          </a:p>
          <a:p>
            <a:pPr algn="ctr"/>
            <a:r>
              <a:rPr lang="fr-FR" sz="2000" dirty="0" smtClean="0"/>
              <a:t>l’interconnexion </a:t>
            </a:r>
            <a:r>
              <a:rPr lang="fr-FR" sz="2000" dirty="0"/>
              <a:t>de modèles </a:t>
            </a:r>
            <a:endParaRPr lang="fr-FR" sz="2000" b="1" dirty="0"/>
          </a:p>
        </p:txBody>
      </p:sp>
      <p:cxnSp>
        <p:nvCxnSpPr>
          <p:cNvPr id="27" name="Connecteur droit avec flèche 26"/>
          <p:cNvCxnSpPr/>
          <p:nvPr/>
        </p:nvCxnSpPr>
        <p:spPr>
          <a:xfrm flipV="1">
            <a:off x="3924011" y="2753090"/>
            <a:ext cx="3012490" cy="15211"/>
          </a:xfrm>
          <a:prstGeom prst="straightConnector1">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8" name="Groupe 17"/>
          <p:cNvGrpSpPr/>
          <p:nvPr/>
        </p:nvGrpSpPr>
        <p:grpSpPr>
          <a:xfrm>
            <a:off x="4495861" y="3166017"/>
            <a:ext cx="2393032" cy="1867591"/>
            <a:chOff x="5148064" y="4556080"/>
            <a:chExt cx="2393032" cy="1867591"/>
          </a:xfrm>
        </p:grpSpPr>
        <p:sp>
          <p:nvSpPr>
            <p:cNvPr id="3" name="Rectangle à coins arrondis 2"/>
            <p:cNvSpPr/>
            <p:nvPr/>
          </p:nvSpPr>
          <p:spPr>
            <a:xfrm>
              <a:off x="5148064" y="5157192"/>
              <a:ext cx="2088232" cy="96167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b="1" dirty="0" smtClean="0"/>
                <a:t>Message</a:t>
              </a:r>
              <a:endParaRPr lang="fr-FR" b="1" dirty="0"/>
            </a:p>
          </p:txBody>
        </p:sp>
        <p:sp>
          <p:nvSpPr>
            <p:cNvPr id="20" name="ZoneTexte 19"/>
            <p:cNvSpPr txBox="1"/>
            <p:nvPr/>
          </p:nvSpPr>
          <p:spPr>
            <a:xfrm>
              <a:off x="5578486" y="4556080"/>
              <a:ext cx="1227387" cy="523220"/>
            </a:xfrm>
            <a:prstGeom prst="rect">
              <a:avLst/>
            </a:prstGeom>
            <a:noFill/>
          </p:spPr>
          <p:txBody>
            <a:bodyPr wrap="none" rtlCol="0">
              <a:spAutoFit/>
            </a:bodyPr>
            <a:lstStyle/>
            <a:p>
              <a:r>
                <a:rPr lang="fr-FR" sz="2800" b="1" i="1" dirty="0" smtClean="0">
                  <a:effectLst>
                    <a:outerShdw blurRad="38100" dist="38100" dir="2700000" algn="tl">
                      <a:srgbClr val="000000">
                        <a:alpha val="43137"/>
                      </a:srgbClr>
                    </a:outerShdw>
                  </a:effectLst>
                </a:rPr>
                <a:t>Objets </a:t>
              </a:r>
              <a:endParaRPr lang="fr-FR" sz="2800" b="1" i="1" dirty="0">
                <a:effectLst>
                  <a:outerShdw blurRad="38100" dist="38100" dir="2700000" algn="tl">
                    <a:srgbClr val="000000">
                      <a:alpha val="43137"/>
                    </a:srgbClr>
                  </a:outerShdw>
                </a:effectLst>
              </a:endParaRPr>
            </a:p>
          </p:txBody>
        </p:sp>
        <p:sp>
          <p:nvSpPr>
            <p:cNvPr id="22" name="Rectangle à coins arrondis 21"/>
            <p:cNvSpPr/>
            <p:nvPr/>
          </p:nvSpPr>
          <p:spPr>
            <a:xfrm>
              <a:off x="5300464" y="5309592"/>
              <a:ext cx="2088232" cy="96167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b="1" dirty="0" smtClean="0"/>
                <a:t>Message</a:t>
              </a:r>
              <a:endParaRPr lang="fr-FR" b="1" dirty="0"/>
            </a:p>
          </p:txBody>
        </p:sp>
        <p:sp>
          <p:nvSpPr>
            <p:cNvPr id="24" name="Rectangle à coins arrondis 23"/>
            <p:cNvSpPr/>
            <p:nvPr/>
          </p:nvSpPr>
          <p:spPr>
            <a:xfrm>
              <a:off x="5452864" y="5461992"/>
              <a:ext cx="2088232" cy="96167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b="1" dirty="0" smtClean="0"/>
                <a:t>Message</a:t>
              </a:r>
              <a:endParaRPr lang="fr-FR" b="1" dirty="0"/>
            </a:p>
          </p:txBody>
        </p:sp>
      </p:grpSp>
      <p:sp>
        <p:nvSpPr>
          <p:cNvPr id="30" name="Titre 1"/>
          <p:cNvSpPr>
            <a:spLocks noGrp="1"/>
          </p:cNvSpPr>
          <p:nvPr>
            <p:ph type="title"/>
          </p:nvPr>
        </p:nvSpPr>
        <p:spPr>
          <a:xfrm>
            <a:off x="457200" y="72490"/>
            <a:ext cx="8229600" cy="1143000"/>
          </a:xfrm>
        </p:spPr>
        <p:txBody>
          <a:bodyPr>
            <a:normAutofit/>
          </a:bodyPr>
          <a:lstStyle/>
          <a:p>
            <a:pPr lvl="7" algn="ctr">
              <a:buBlip>
                <a:blip r:embed="rId4"/>
              </a:buBlip>
            </a:pPr>
            <a:r>
              <a:rPr lang="fr-FR" sz="2400" dirty="0" smtClean="0"/>
              <a:t>Sous package de modélisation </a:t>
            </a:r>
          </a:p>
        </p:txBody>
      </p:sp>
    </p:spTree>
    <p:extLst>
      <p:ext uri="{BB962C8B-B14F-4D97-AF65-F5344CB8AC3E}">
        <p14:creationId xmlns:p14="http://schemas.microsoft.com/office/powerpoint/2010/main" val="14402852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5"/>
                                        </p:tgtEl>
                                      </p:cBhvr>
                                    </p:animEffect>
                                    <p:set>
                                      <p:cBhvr>
                                        <p:cTn id="36" dur="1" fill="hold">
                                          <p:stCondLst>
                                            <p:cond delay="499"/>
                                          </p:stCondLst>
                                        </p:cTn>
                                        <p:tgtEl>
                                          <p:spTgt spid="2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p:bldP spid="25"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6440" y="3165932"/>
            <a:ext cx="2376264" cy="2376264"/>
          </a:xfrm>
        </p:spPr>
      </p:pic>
      <p:sp>
        <p:nvSpPr>
          <p:cNvPr id="4" name="Espace réservé du numéro de diapositive 3"/>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23</a:t>
            </a:fld>
            <a:endParaRPr lang="fr-BE" sz="2000" b="1">
              <a:solidFill>
                <a:schemeClr val="tx1">
                  <a:lumMod val="95000"/>
                  <a:lumOff val="5000"/>
                </a:schemeClr>
              </a:solidFill>
            </a:endParaRPr>
          </a:p>
        </p:txBody>
      </p:sp>
      <p:sp>
        <p:nvSpPr>
          <p:cNvPr id="10" name="ZoneTexte 9"/>
          <p:cNvSpPr txBox="1"/>
          <p:nvPr/>
        </p:nvSpPr>
        <p:spPr>
          <a:xfrm>
            <a:off x="1048830" y="5718761"/>
            <a:ext cx="3175613" cy="400110"/>
          </a:xfrm>
          <a:prstGeom prst="rect">
            <a:avLst/>
          </a:prstGeom>
          <a:noFill/>
        </p:spPr>
        <p:txBody>
          <a:bodyPr wrap="none" rtlCol="0">
            <a:spAutoFit/>
          </a:bodyPr>
          <a:lstStyle/>
          <a:p>
            <a:r>
              <a:rPr lang="fr-FR" sz="2000" b="1" dirty="0" smtClean="0"/>
              <a:t>Sous package de simulation </a:t>
            </a:r>
            <a:endParaRPr lang="fr-FR" sz="2000" b="1" dirty="0"/>
          </a:p>
        </p:txBody>
      </p:sp>
      <p:grpSp>
        <p:nvGrpSpPr>
          <p:cNvPr id="2" name="Groupe 1"/>
          <p:cNvGrpSpPr/>
          <p:nvPr/>
        </p:nvGrpSpPr>
        <p:grpSpPr>
          <a:xfrm>
            <a:off x="1835696" y="1355140"/>
            <a:ext cx="1822841" cy="1715941"/>
            <a:chOff x="1835696" y="1355140"/>
            <a:chExt cx="1822841" cy="1715941"/>
          </a:xfrm>
        </p:grpSpPr>
        <p:sp>
          <p:nvSpPr>
            <p:cNvPr id="6" name="Rectangle 5"/>
            <p:cNvSpPr/>
            <p:nvPr/>
          </p:nvSpPr>
          <p:spPr>
            <a:xfrm>
              <a:off x="1835696" y="1844824"/>
              <a:ext cx="136815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Modèle</a:t>
              </a:r>
              <a:endParaRPr lang="fr-FR" dirty="0"/>
            </a:p>
          </p:txBody>
        </p:sp>
        <p:sp>
          <p:nvSpPr>
            <p:cNvPr id="7" name="Rectangle 6"/>
            <p:cNvSpPr/>
            <p:nvPr/>
          </p:nvSpPr>
          <p:spPr>
            <a:xfrm>
              <a:off x="1988096" y="1997224"/>
              <a:ext cx="136815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Modèle</a:t>
              </a:r>
              <a:endParaRPr lang="fr-FR" dirty="0"/>
            </a:p>
          </p:txBody>
        </p:sp>
        <p:sp>
          <p:nvSpPr>
            <p:cNvPr id="8" name="Rectangle 7"/>
            <p:cNvSpPr/>
            <p:nvPr/>
          </p:nvSpPr>
          <p:spPr>
            <a:xfrm>
              <a:off x="2140496" y="2149624"/>
              <a:ext cx="136815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Modèle</a:t>
              </a:r>
              <a:endParaRPr lang="fr-FR" dirty="0"/>
            </a:p>
          </p:txBody>
        </p:sp>
        <p:sp>
          <p:nvSpPr>
            <p:cNvPr id="9" name="Rectangle 8"/>
            <p:cNvSpPr/>
            <p:nvPr/>
          </p:nvSpPr>
          <p:spPr>
            <a:xfrm>
              <a:off x="2290385" y="2278993"/>
              <a:ext cx="136815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b="1" dirty="0" smtClean="0"/>
                <a:t>Modèle DEVS </a:t>
              </a:r>
              <a:endParaRPr lang="fr-FR" b="1" dirty="0"/>
            </a:p>
          </p:txBody>
        </p:sp>
        <p:sp>
          <p:nvSpPr>
            <p:cNvPr id="14" name="ZoneTexte 13"/>
            <p:cNvSpPr txBox="1"/>
            <p:nvPr/>
          </p:nvSpPr>
          <p:spPr>
            <a:xfrm>
              <a:off x="1835696" y="1355140"/>
              <a:ext cx="1247457" cy="523220"/>
            </a:xfrm>
            <a:prstGeom prst="rect">
              <a:avLst/>
            </a:prstGeom>
            <a:noFill/>
          </p:spPr>
          <p:txBody>
            <a:bodyPr wrap="none" rtlCol="0">
              <a:spAutoFit/>
            </a:bodyPr>
            <a:lstStyle/>
            <a:p>
              <a:r>
                <a:rPr lang="fr-FR" sz="2800" b="1" i="1" dirty="0" smtClean="0">
                  <a:effectLst>
                    <a:outerShdw blurRad="38100" dist="38100" dir="2700000" algn="tl">
                      <a:srgbClr val="000000">
                        <a:alpha val="43137"/>
                      </a:srgbClr>
                    </a:outerShdw>
                  </a:effectLst>
                </a:rPr>
                <a:t>Classes</a:t>
              </a:r>
              <a:endParaRPr lang="fr-FR" sz="2800" b="1" i="1" dirty="0">
                <a:effectLst>
                  <a:outerShdw blurRad="38100" dist="38100" dir="2700000" algn="tl">
                    <a:srgbClr val="000000">
                      <a:alpha val="43137"/>
                    </a:srgbClr>
                  </a:outerShdw>
                </a:effectLst>
              </a:endParaRPr>
            </a:p>
          </p:txBody>
        </p:sp>
      </p:grpSp>
      <p:sp>
        <p:nvSpPr>
          <p:cNvPr id="24" name="Rectangle à coins arrondis 23"/>
          <p:cNvSpPr/>
          <p:nvPr/>
        </p:nvSpPr>
        <p:spPr>
          <a:xfrm>
            <a:off x="4686953" y="2442871"/>
            <a:ext cx="816927" cy="8190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b="1" dirty="0" smtClean="0"/>
              <a:t>Objet</a:t>
            </a:r>
            <a:endParaRPr lang="fr-FR" b="1" dirty="0"/>
          </a:p>
        </p:txBody>
      </p:sp>
      <p:sp>
        <p:nvSpPr>
          <p:cNvPr id="30" name="Titre 1"/>
          <p:cNvSpPr>
            <a:spLocks noGrp="1"/>
          </p:cNvSpPr>
          <p:nvPr>
            <p:ph type="title"/>
          </p:nvPr>
        </p:nvSpPr>
        <p:spPr>
          <a:xfrm>
            <a:off x="457200" y="72490"/>
            <a:ext cx="8229600" cy="1143000"/>
          </a:xfrm>
        </p:spPr>
        <p:txBody>
          <a:bodyPr>
            <a:normAutofit/>
          </a:bodyPr>
          <a:lstStyle/>
          <a:p>
            <a:pPr lvl="7" algn="ctr">
              <a:buBlip>
                <a:blip r:embed="rId4"/>
              </a:buBlip>
            </a:pPr>
            <a:r>
              <a:rPr lang="fr-FR" sz="2400" dirty="0" smtClean="0"/>
              <a:t>Sous package de simulation </a:t>
            </a:r>
          </a:p>
        </p:txBody>
      </p:sp>
      <p:pic>
        <p:nvPicPr>
          <p:cNvPr id="26" name="Espace réservé du contenu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970093"/>
            <a:ext cx="1119681" cy="1119681"/>
          </a:xfrm>
          <a:prstGeom prst="rect">
            <a:avLst/>
          </a:prstGeom>
        </p:spPr>
      </p:pic>
      <p:sp>
        <p:nvSpPr>
          <p:cNvPr id="28" name="ZoneTexte 27"/>
          <p:cNvSpPr txBox="1"/>
          <p:nvPr/>
        </p:nvSpPr>
        <p:spPr>
          <a:xfrm>
            <a:off x="6287205" y="4273756"/>
            <a:ext cx="2931123" cy="400110"/>
          </a:xfrm>
          <a:prstGeom prst="rect">
            <a:avLst/>
          </a:prstGeom>
          <a:noFill/>
        </p:spPr>
        <p:txBody>
          <a:bodyPr wrap="none" rtlCol="0">
            <a:spAutoFit/>
          </a:bodyPr>
          <a:lstStyle/>
          <a:p>
            <a:r>
              <a:rPr lang="fr-FR" sz="2000" b="1" dirty="0"/>
              <a:t> Sous package de Modèle </a:t>
            </a:r>
          </a:p>
        </p:txBody>
      </p:sp>
      <p:cxnSp>
        <p:nvCxnSpPr>
          <p:cNvPr id="29" name="Connecteur droit avec flèche 28"/>
          <p:cNvCxnSpPr/>
          <p:nvPr/>
        </p:nvCxnSpPr>
        <p:spPr>
          <a:xfrm flipV="1">
            <a:off x="3508648" y="3165932"/>
            <a:ext cx="4015680" cy="479092"/>
          </a:xfrm>
          <a:prstGeom prst="straightConnector1">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 name="Groupe 2"/>
          <p:cNvGrpSpPr/>
          <p:nvPr/>
        </p:nvGrpSpPr>
        <p:grpSpPr>
          <a:xfrm>
            <a:off x="7439343" y="1379246"/>
            <a:ext cx="1368152" cy="1404982"/>
            <a:chOff x="7439343" y="1379246"/>
            <a:chExt cx="1368152" cy="1404982"/>
          </a:xfrm>
        </p:grpSpPr>
        <p:sp>
          <p:nvSpPr>
            <p:cNvPr id="31" name="ZoneTexte 30"/>
            <p:cNvSpPr txBox="1"/>
            <p:nvPr/>
          </p:nvSpPr>
          <p:spPr>
            <a:xfrm>
              <a:off x="7439343" y="1379246"/>
              <a:ext cx="1247457" cy="523220"/>
            </a:xfrm>
            <a:prstGeom prst="rect">
              <a:avLst/>
            </a:prstGeom>
            <a:noFill/>
          </p:spPr>
          <p:txBody>
            <a:bodyPr wrap="none" rtlCol="0">
              <a:spAutoFit/>
            </a:bodyPr>
            <a:lstStyle/>
            <a:p>
              <a:r>
                <a:rPr lang="fr-FR" sz="2800" b="1" i="1" dirty="0" smtClean="0">
                  <a:effectLst>
                    <a:outerShdw blurRad="38100" dist="38100" dir="2700000" algn="tl">
                      <a:srgbClr val="000000">
                        <a:alpha val="43137"/>
                      </a:srgbClr>
                    </a:outerShdw>
                  </a:effectLst>
                </a:rPr>
                <a:t>Classes</a:t>
              </a:r>
              <a:endParaRPr lang="fr-FR" sz="2800" b="1" i="1" dirty="0">
                <a:effectLst>
                  <a:outerShdw blurRad="38100" dist="38100" dir="2700000" algn="tl">
                    <a:srgbClr val="000000">
                      <a:alpha val="43137"/>
                    </a:srgbClr>
                  </a:outerShdw>
                </a:effectLst>
              </a:endParaRPr>
            </a:p>
          </p:txBody>
        </p:sp>
        <p:sp>
          <p:nvSpPr>
            <p:cNvPr id="32" name="Rectangle 31"/>
            <p:cNvSpPr/>
            <p:nvPr/>
          </p:nvSpPr>
          <p:spPr>
            <a:xfrm>
              <a:off x="7439343" y="1992140"/>
              <a:ext cx="1368152" cy="79208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b="1" dirty="0" smtClean="0"/>
                <a:t>Processeur </a:t>
              </a:r>
              <a:endParaRPr lang="fr-FR" b="1" dirty="0"/>
            </a:p>
          </p:txBody>
        </p:sp>
      </p:grpSp>
    </p:spTree>
    <p:extLst>
      <p:ext uri="{BB962C8B-B14F-4D97-AF65-F5344CB8AC3E}">
        <p14:creationId xmlns:p14="http://schemas.microsoft.com/office/powerpoint/2010/main" val="21570841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4" grpId="0" animBg="1"/>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Blip>
                <a:blip r:embed="rId3"/>
              </a:buBlip>
            </a:pPr>
            <a:r>
              <a:rPr lang="fr-FR" dirty="0" smtClean="0">
                <a:latin typeface="+mj-lt"/>
                <a:cs typeface="Times New Roman" pitchFamily="18" charset="0"/>
              </a:rPr>
              <a:t>Introduction Générale </a:t>
            </a:r>
          </a:p>
          <a:p>
            <a:pPr>
              <a:buBlip>
                <a:blip r:embed="rId3"/>
              </a:buBlip>
            </a:pPr>
            <a:r>
              <a:rPr lang="fr-FR" dirty="0" smtClean="0">
                <a:latin typeface="+mj-lt"/>
                <a:cs typeface="Times New Roman" pitchFamily="18" charset="0"/>
              </a:rPr>
              <a:t>Formalisme de DEVS</a:t>
            </a:r>
          </a:p>
          <a:p>
            <a:pPr>
              <a:buBlip>
                <a:blip r:embed="rId3"/>
              </a:buBlip>
            </a:pPr>
            <a:r>
              <a:rPr lang="fr-FR" dirty="0" smtClean="0">
                <a:latin typeface="+mj-lt"/>
                <a:cs typeface="Times New Roman" pitchFamily="18" charset="0"/>
              </a:rPr>
              <a:t>Modélisation et Simulation</a:t>
            </a:r>
          </a:p>
          <a:p>
            <a:pPr>
              <a:buBlip>
                <a:blip r:embed="rId3"/>
              </a:buBlip>
            </a:pPr>
            <a:r>
              <a:rPr lang="fr-FR" dirty="0" smtClean="0">
                <a:latin typeface="+mj-lt"/>
                <a:cs typeface="Times New Roman" pitchFamily="18" charset="0"/>
              </a:rPr>
              <a:t>Architecture de structure </a:t>
            </a:r>
          </a:p>
          <a:p>
            <a:pPr>
              <a:buBlip>
                <a:blip r:embed="rId3"/>
              </a:buBlip>
            </a:pPr>
            <a:r>
              <a:rPr lang="fr-FR" dirty="0" smtClean="0">
                <a:latin typeface="+mj-lt"/>
                <a:cs typeface="Times New Roman" pitchFamily="18" charset="0"/>
              </a:rPr>
              <a:t>Implémentation de L’approche </a:t>
            </a:r>
          </a:p>
          <a:p>
            <a:pPr>
              <a:buBlip>
                <a:blip r:embed="rId4"/>
              </a:buBlip>
            </a:pPr>
            <a:r>
              <a:rPr lang="fr-FR" dirty="0" smtClean="0">
                <a:latin typeface="+mj-lt"/>
                <a:cs typeface="Times New Roman" pitchFamily="18" charset="0"/>
              </a:rPr>
              <a:t>Conclusion et perspective </a:t>
            </a:r>
          </a:p>
          <a:p>
            <a:pPr>
              <a:buNone/>
            </a:pPr>
            <a:endParaRPr lang="fr-FR" dirty="0" smtClean="0">
              <a:latin typeface="+mj-lt"/>
              <a:cs typeface="Times New Roman" pitchFamily="18" charset="0"/>
            </a:endParaRPr>
          </a:p>
        </p:txBody>
      </p:sp>
      <p:sp>
        <p:nvSpPr>
          <p:cNvPr id="5" name="Espace réservé du contenu 2"/>
          <p:cNvSpPr txBox="1">
            <a:spLocks/>
          </p:cNvSpPr>
          <p:nvPr/>
        </p:nvSpPr>
        <p:spPr>
          <a:xfrm>
            <a:off x="179512" y="2708920"/>
            <a:ext cx="8229600"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marL="0" indent="0">
              <a:buNone/>
            </a:pPr>
            <a:endParaRPr lang="fr-FR" dirty="0" smtClean="0">
              <a:latin typeface="+mj-lt"/>
              <a:cs typeface="Times New Roman" pitchFamily="18" charset="0"/>
            </a:endParaRPr>
          </a:p>
          <a:p>
            <a:pPr lvl="7">
              <a:buBlip>
                <a:blip r:embed="rId3"/>
              </a:buBlip>
            </a:pPr>
            <a:r>
              <a:rPr lang="fr-FR" sz="2400" dirty="0" smtClean="0">
                <a:cs typeface="Times New Roman" pitchFamily="18" charset="0"/>
              </a:rPr>
              <a:t>Diagramme de cas d’utilisation </a:t>
            </a:r>
          </a:p>
          <a:p>
            <a:pPr lvl="7">
              <a:buBlip>
                <a:blip r:embed="rId3"/>
              </a:buBlip>
            </a:pPr>
            <a:r>
              <a:rPr lang="fr-FR" sz="2400" dirty="0"/>
              <a:t>Moteur </a:t>
            </a:r>
            <a:r>
              <a:rPr lang="fr-FR" sz="2400" dirty="0" smtClean="0"/>
              <a:t>DEVS</a:t>
            </a:r>
          </a:p>
          <a:p>
            <a:pPr lvl="8">
              <a:buBlip>
                <a:blip r:embed="rId3"/>
              </a:buBlip>
            </a:pPr>
            <a:r>
              <a:rPr lang="fr-FR" sz="2400" dirty="0"/>
              <a:t>Les sous package de  modélisation </a:t>
            </a:r>
          </a:p>
          <a:p>
            <a:pPr lvl="8">
              <a:buBlip>
                <a:blip r:embed="rId3"/>
              </a:buBlip>
            </a:pPr>
            <a:r>
              <a:rPr lang="fr-FR" sz="2400" dirty="0"/>
              <a:t>Le sous package de </a:t>
            </a:r>
            <a:r>
              <a:rPr lang="fr-FR" sz="2400" dirty="0" smtClean="0"/>
              <a:t>simulation</a:t>
            </a:r>
          </a:p>
          <a:p>
            <a:pPr lvl="7">
              <a:buBlip>
                <a:blip r:embed="rId3"/>
              </a:buBlip>
            </a:pPr>
            <a:r>
              <a:rPr lang="fr-FR" sz="2400" dirty="0" smtClean="0"/>
              <a:t>Interface Graphique </a:t>
            </a:r>
          </a:p>
          <a:p>
            <a:pPr lvl="7">
              <a:buBlip>
                <a:blip r:embed="rId3"/>
              </a:buBlip>
            </a:pPr>
            <a:r>
              <a:rPr lang="fr-FR" sz="2400" dirty="0" smtClean="0"/>
              <a:t>Stockage </a:t>
            </a:r>
          </a:p>
          <a:p>
            <a:pPr marL="3657600" lvl="8" indent="0">
              <a:buNone/>
            </a:pPr>
            <a:endParaRPr lang="fr-FR" sz="2400" dirty="0" smtClean="0"/>
          </a:p>
          <a:p>
            <a:pPr marL="3657600" lvl="8" indent="0">
              <a:buNone/>
            </a:pPr>
            <a:endParaRPr lang="fr-FR" sz="2400" dirty="0"/>
          </a:p>
          <a:p>
            <a:pPr marL="3657600" lvl="8" indent="0">
              <a:buNone/>
            </a:pPr>
            <a:r>
              <a:rPr lang="fr-FR" sz="2400" dirty="0" smtClean="0"/>
              <a:t> </a:t>
            </a:r>
          </a:p>
          <a:p>
            <a:pPr lvl="7">
              <a:buBlip>
                <a:blip r:embed="rId3"/>
              </a:buBlip>
            </a:pPr>
            <a:endParaRPr lang="fr-FR" dirty="0" smtClean="0">
              <a:latin typeface="+mj-lt"/>
              <a:cs typeface="Times New Roman" pitchFamily="18" charset="0"/>
            </a:endParaRPr>
          </a:p>
          <a:p>
            <a:pPr>
              <a:buFont typeface="Arial" pitchFamily="34" charset="0"/>
              <a:buNone/>
            </a:pPr>
            <a:r>
              <a:rPr lang="fr-FR" dirty="0" smtClean="0">
                <a:latin typeface="+mj-lt"/>
                <a:cs typeface="Times New Roman" pitchFamily="18" charset="0"/>
              </a:rPr>
              <a:t>	</a:t>
            </a:r>
          </a:p>
        </p:txBody>
      </p:sp>
    </p:spTree>
    <p:extLst>
      <p:ext uri="{BB962C8B-B14F-4D97-AF65-F5344CB8AC3E}">
        <p14:creationId xmlns:p14="http://schemas.microsoft.com/office/powerpoint/2010/main" val="37903140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0" end="0"/>
                                            </p:txEl>
                                          </p:spTgt>
                                        </p:tgtEl>
                                      </p:cBhvr>
                                    </p:animEffect>
                                    <p:set>
                                      <p:cBhvr>
                                        <p:cTn id="27" dur="1" fill="hold">
                                          <p:stCondLst>
                                            <p:cond delay="499"/>
                                          </p:stCondLst>
                                        </p:cTn>
                                        <p:tgtEl>
                                          <p:spTgt spid="3">
                                            <p:txEl>
                                              <p:pRg st="0" end="0"/>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1" end="1"/>
                                            </p:txEl>
                                          </p:spTgt>
                                        </p:tgtEl>
                                      </p:cBhvr>
                                    </p:animEffect>
                                    <p:set>
                                      <p:cBhvr>
                                        <p:cTn id="30" dur="1" fill="hold">
                                          <p:stCondLst>
                                            <p:cond delay="499"/>
                                          </p:stCondLst>
                                        </p:cTn>
                                        <p:tgtEl>
                                          <p:spTgt spid="3">
                                            <p:txEl>
                                              <p:pRg st="1" end="1"/>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2" end="2"/>
                                            </p:txEl>
                                          </p:spTgt>
                                        </p:tgtEl>
                                      </p:cBhvr>
                                    </p:animEffect>
                                    <p:set>
                                      <p:cBhvr>
                                        <p:cTn id="33" dur="1" fill="hold">
                                          <p:stCondLst>
                                            <p:cond delay="499"/>
                                          </p:stCondLst>
                                        </p:cTn>
                                        <p:tgtEl>
                                          <p:spTgt spid="3">
                                            <p:txEl>
                                              <p:pRg st="2" end="2"/>
                                            </p:txEl>
                                          </p:spTgt>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3">
                                            <p:txEl>
                                              <p:pRg st="4" end="4"/>
                                            </p:txEl>
                                          </p:spTgt>
                                        </p:tgtEl>
                                      </p:cBhvr>
                                    </p:animEffect>
                                    <p:set>
                                      <p:cBhvr>
                                        <p:cTn id="36" dur="1" fill="hold">
                                          <p:stCondLst>
                                            <p:cond delay="499"/>
                                          </p:stCondLst>
                                        </p:cTn>
                                        <p:tgtEl>
                                          <p:spTgt spid="3">
                                            <p:txEl>
                                              <p:pRg st="4" end="4"/>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
                                            <p:txEl>
                                              <p:pRg st="5" end="5"/>
                                            </p:txEl>
                                          </p:spTgt>
                                        </p:tgtEl>
                                      </p:cBhvr>
                                    </p:animEffect>
                                    <p:set>
                                      <p:cBhvr>
                                        <p:cTn id="39"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63" presetClass="path" presetSubtype="0" accel="50000" decel="50000" fill="hold" grpId="0" nodeType="clickEffect">
                                  <p:stCondLst>
                                    <p:cond delay="0"/>
                                  </p:stCondLst>
                                  <p:childTnLst>
                                    <p:animMotion origin="layout" path="M 0 0 L 0.25 0 E" pathEditMode="relative" ptsTypes="">
                                      <p:cBhvr>
                                        <p:cTn id="43" dur="2000" fill="hold"/>
                                        <p:tgtEl>
                                          <p:spTgt spid="3">
                                            <p:txEl>
                                              <p:pRg st="3" end="3"/>
                                            </p:txEl>
                                          </p:spTgt>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fade">
                                      <p:cBhvr>
                                        <p:cTn id="48" dur="500"/>
                                        <p:tgtEl>
                                          <p:spTgt spid="5">
                                            <p:txEl>
                                              <p:pRg st="4" end="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animEffect transition="in" filter="fade">
                                      <p:cBhvr>
                                        <p:cTn id="51" dur="500"/>
                                        <p:tgtEl>
                                          <p:spTgt spid="5">
                                            <p:txEl>
                                              <p:pRg st="5" end="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fade">
                                      <p:cBhvr>
                                        <p:cTn id="54" dur="500"/>
                                        <p:tgtEl>
                                          <p:spTgt spid="5">
                                            <p:txEl>
                                              <p:pRg st="6" end="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fade">
                                      <p:cBhvr>
                                        <p:cTn id="57" dur="500"/>
                                        <p:tgtEl>
                                          <p:spTgt spid="5">
                                            <p:txEl>
                                              <p:pRg st="7" end="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8" end="8"/>
                                            </p:txEl>
                                          </p:spTgt>
                                        </p:tgtEl>
                                        <p:attrNameLst>
                                          <p:attrName>style.visibility</p:attrName>
                                        </p:attrNameLst>
                                      </p:cBhvr>
                                      <p:to>
                                        <p:strVal val="visible"/>
                                      </p:to>
                                    </p:set>
                                    <p:animEffect transition="in" filter="fade">
                                      <p:cBhvr>
                                        <p:cTn id="60" dur="500"/>
                                        <p:tgtEl>
                                          <p:spTgt spid="5">
                                            <p:txEl>
                                              <p:pRg st="8" end="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9" end="9"/>
                                            </p:txEl>
                                          </p:spTgt>
                                        </p:tgtEl>
                                        <p:attrNameLst>
                                          <p:attrName>style.visibility</p:attrName>
                                        </p:attrNameLst>
                                      </p:cBhvr>
                                      <p:to>
                                        <p:strVal val="visible"/>
                                      </p:to>
                                    </p:set>
                                    <p:animEffect transition="in" filter="fade">
                                      <p:cBhvr>
                                        <p:cTn id="63" dur="500"/>
                                        <p:tgtEl>
                                          <p:spTgt spid="5">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5">
                                            <p:txEl>
                                              <p:pRg st="4" end="4"/>
                                            </p:txEl>
                                          </p:spTgt>
                                        </p:tgtEl>
                                      </p:cBhvr>
                                    </p:animEffect>
                                    <p:set>
                                      <p:cBhvr>
                                        <p:cTn id="68" dur="1" fill="hold">
                                          <p:stCondLst>
                                            <p:cond delay="499"/>
                                          </p:stCondLst>
                                        </p:cTn>
                                        <p:tgtEl>
                                          <p:spTgt spid="5">
                                            <p:txEl>
                                              <p:pRg st="4" end="4"/>
                                            </p:txEl>
                                          </p:spTgt>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5">
                                            <p:txEl>
                                              <p:pRg st="5" end="5"/>
                                            </p:txEl>
                                          </p:spTgt>
                                        </p:tgtEl>
                                      </p:cBhvr>
                                    </p:animEffect>
                                    <p:set>
                                      <p:cBhvr>
                                        <p:cTn id="71" dur="1" fill="hold">
                                          <p:stCondLst>
                                            <p:cond delay="499"/>
                                          </p:stCondLst>
                                        </p:cTn>
                                        <p:tgtEl>
                                          <p:spTgt spid="5">
                                            <p:txEl>
                                              <p:pRg st="5" end="5"/>
                                            </p:txEl>
                                          </p:spTgt>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5">
                                            <p:txEl>
                                              <p:pRg st="6" end="6"/>
                                            </p:txEl>
                                          </p:spTgt>
                                        </p:tgtEl>
                                      </p:cBhvr>
                                    </p:animEffect>
                                    <p:set>
                                      <p:cBhvr>
                                        <p:cTn id="74" dur="1" fill="hold">
                                          <p:stCondLst>
                                            <p:cond delay="499"/>
                                          </p:stCondLst>
                                        </p:cTn>
                                        <p:tgtEl>
                                          <p:spTgt spid="5">
                                            <p:txEl>
                                              <p:pRg st="6" end="6"/>
                                            </p:txEl>
                                          </p:spTgt>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5">
                                            <p:txEl>
                                              <p:pRg st="7" end="7"/>
                                            </p:txEl>
                                          </p:spTgt>
                                        </p:tgtEl>
                                      </p:cBhvr>
                                    </p:animEffect>
                                    <p:set>
                                      <p:cBhvr>
                                        <p:cTn id="77" dur="1" fill="hold">
                                          <p:stCondLst>
                                            <p:cond delay="499"/>
                                          </p:stCondLst>
                                        </p:cTn>
                                        <p:tgtEl>
                                          <p:spTgt spid="5">
                                            <p:txEl>
                                              <p:pRg st="7" end="7"/>
                                            </p:txEl>
                                          </p:spTgt>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5">
                                            <p:txEl>
                                              <p:pRg st="9" end="9"/>
                                            </p:txEl>
                                          </p:spTgt>
                                        </p:tgtEl>
                                      </p:cBhvr>
                                    </p:animEffect>
                                    <p:set>
                                      <p:cBhvr>
                                        <p:cTn id="80" dur="1" fill="hold">
                                          <p:stCondLst>
                                            <p:cond delay="499"/>
                                          </p:stCondLst>
                                        </p:cTn>
                                        <p:tgtEl>
                                          <p:spTgt spid="5">
                                            <p:txEl>
                                              <p:pRg st="9" end="9"/>
                                            </p:txEl>
                                          </p:spTgt>
                                        </p:tgtEl>
                                        <p:attrNameLst>
                                          <p:attrName>style.visibility</p:attrName>
                                        </p:attrNameLst>
                                      </p:cBhvr>
                                      <p:to>
                                        <p:strVal val="hidden"/>
                                      </p:to>
                                    </p:set>
                                  </p:childTnLst>
                                </p:cTn>
                              </p:par>
                              <p:par>
                                <p:cTn id="81" presetID="64" presetClass="path" presetSubtype="0" accel="50000" decel="50000" fill="hold" grpId="0" nodeType="withEffect">
                                  <p:stCondLst>
                                    <p:cond delay="0"/>
                                  </p:stCondLst>
                                  <p:childTnLst>
                                    <p:animMotion origin="layout" path="M 8.33333E-7 4.07407E-6 L 0.00208 -0.15209 " pathEditMode="relative" rAng="0" ptsTypes="AA">
                                      <p:cBhvr>
                                        <p:cTn id="82" dur="2000" fill="hold"/>
                                        <p:tgtEl>
                                          <p:spTgt spid="5">
                                            <p:txEl>
                                              <p:pRg st="8" end="8"/>
                                            </p:txEl>
                                          </p:spTgt>
                                        </p:tgtEl>
                                        <p:attrNameLst>
                                          <p:attrName>ppt_x</p:attrName>
                                          <p:attrName>ppt_y</p:attrName>
                                        </p:attrNameLst>
                                      </p:cBhvr>
                                      <p:rCtr x="104" y="-7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7" algn="ctr">
              <a:buBlip>
                <a:blip r:embed="rId3"/>
              </a:buBlip>
            </a:pPr>
            <a:r>
              <a:rPr lang="fr-FR" sz="2400" dirty="0" smtClean="0"/>
              <a:t>Interface Graphique </a:t>
            </a:r>
          </a:p>
        </p:txBody>
      </p:sp>
      <p:sp>
        <p:nvSpPr>
          <p:cNvPr id="3" name="Espace réservé du contenu 2"/>
          <p:cNvSpPr>
            <a:spLocks noGrp="1"/>
          </p:cNvSpPr>
          <p:nvPr>
            <p:ph idx="1"/>
          </p:nvPr>
        </p:nvSpPr>
        <p:spPr>
          <a:xfrm>
            <a:off x="457200" y="2285993"/>
            <a:ext cx="8229600" cy="2643206"/>
          </a:xfrm>
        </p:spPr>
        <p:txBody>
          <a:bodyPr>
            <a:normAutofit/>
          </a:bodyPr>
          <a:lstStyle/>
          <a:p>
            <a:pPr algn="just"/>
            <a:r>
              <a:rPr lang="fr-FR" sz="2400" dirty="0" smtClean="0">
                <a:latin typeface="Times New Roman" pitchFamily="18" charset="0"/>
                <a:cs typeface="Times New Roman" pitchFamily="18" charset="0"/>
              </a:rPr>
              <a:t>Les composants graphiques permettant la composition visuelle et la liaison entre les modèles.</a:t>
            </a:r>
          </a:p>
          <a:p>
            <a:pPr algn="just"/>
            <a:r>
              <a:rPr lang="fr-FR" sz="2400" dirty="0" smtClean="0">
                <a:latin typeface="Times New Roman" pitchFamily="18" charset="0"/>
                <a:cs typeface="Times New Roman" pitchFamily="18" charset="0"/>
              </a:rPr>
              <a:t>Affichant l’état actuelle du modèle crée.</a:t>
            </a:r>
          </a:p>
          <a:p>
            <a:pPr algn="just"/>
            <a:endParaRPr lang="fr-FR" sz="24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25</a:t>
            </a:fld>
            <a:endParaRPr lang="fr-BE" sz="2000" b="1" dirty="0">
              <a:solidFill>
                <a:schemeClr val="tx1">
                  <a:lumMod val="95000"/>
                  <a:lumOff val="5000"/>
                </a:schemeClr>
              </a:solidFill>
            </a:endParaRPr>
          </a:p>
        </p:txBody>
      </p:sp>
    </p:spTree>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Blip>
                <a:blip r:embed="rId3"/>
              </a:buBlip>
            </a:pPr>
            <a:r>
              <a:rPr lang="fr-FR" dirty="0" smtClean="0">
                <a:latin typeface="+mj-lt"/>
                <a:cs typeface="Times New Roman" pitchFamily="18" charset="0"/>
              </a:rPr>
              <a:t>Introduction Générale </a:t>
            </a:r>
          </a:p>
          <a:p>
            <a:pPr>
              <a:buBlip>
                <a:blip r:embed="rId3"/>
              </a:buBlip>
            </a:pPr>
            <a:r>
              <a:rPr lang="fr-FR" dirty="0" smtClean="0">
                <a:latin typeface="+mj-lt"/>
                <a:cs typeface="Times New Roman" pitchFamily="18" charset="0"/>
              </a:rPr>
              <a:t>Formalisme de DEVS</a:t>
            </a:r>
          </a:p>
          <a:p>
            <a:pPr>
              <a:buBlip>
                <a:blip r:embed="rId3"/>
              </a:buBlip>
            </a:pPr>
            <a:r>
              <a:rPr lang="fr-FR" dirty="0" smtClean="0">
                <a:latin typeface="+mj-lt"/>
                <a:cs typeface="Times New Roman" pitchFamily="18" charset="0"/>
              </a:rPr>
              <a:t>Modélisation et Simulation</a:t>
            </a:r>
          </a:p>
          <a:p>
            <a:pPr>
              <a:buBlip>
                <a:blip r:embed="rId3"/>
              </a:buBlip>
            </a:pPr>
            <a:r>
              <a:rPr lang="fr-FR" dirty="0" smtClean="0">
                <a:latin typeface="+mj-lt"/>
                <a:cs typeface="Times New Roman" pitchFamily="18" charset="0"/>
              </a:rPr>
              <a:t>Architecture de structure </a:t>
            </a:r>
          </a:p>
          <a:p>
            <a:pPr>
              <a:buBlip>
                <a:blip r:embed="rId3"/>
              </a:buBlip>
            </a:pPr>
            <a:r>
              <a:rPr lang="fr-FR" dirty="0" smtClean="0">
                <a:latin typeface="+mj-lt"/>
                <a:cs typeface="Times New Roman" pitchFamily="18" charset="0"/>
              </a:rPr>
              <a:t>Implémentation de L’approche </a:t>
            </a:r>
          </a:p>
          <a:p>
            <a:pPr>
              <a:buBlip>
                <a:blip r:embed="rId4"/>
              </a:buBlip>
            </a:pPr>
            <a:r>
              <a:rPr lang="fr-FR" dirty="0" smtClean="0">
                <a:latin typeface="+mj-lt"/>
                <a:cs typeface="Times New Roman" pitchFamily="18" charset="0"/>
              </a:rPr>
              <a:t>Conclusion et perspective </a:t>
            </a:r>
          </a:p>
          <a:p>
            <a:pPr>
              <a:buNone/>
            </a:pPr>
            <a:endParaRPr lang="fr-FR" dirty="0" smtClean="0">
              <a:latin typeface="+mj-lt"/>
              <a:cs typeface="Times New Roman" pitchFamily="18" charset="0"/>
            </a:endParaRPr>
          </a:p>
        </p:txBody>
      </p:sp>
      <p:sp>
        <p:nvSpPr>
          <p:cNvPr id="5" name="Espace réservé du contenu 2"/>
          <p:cNvSpPr txBox="1">
            <a:spLocks/>
          </p:cNvSpPr>
          <p:nvPr/>
        </p:nvSpPr>
        <p:spPr>
          <a:xfrm>
            <a:off x="179512" y="2708920"/>
            <a:ext cx="8229600"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marL="0" indent="0">
              <a:buNone/>
            </a:pPr>
            <a:endParaRPr lang="fr-FR" dirty="0" smtClean="0">
              <a:latin typeface="+mj-lt"/>
              <a:cs typeface="Times New Roman" pitchFamily="18" charset="0"/>
            </a:endParaRPr>
          </a:p>
          <a:p>
            <a:pPr lvl="7">
              <a:buBlip>
                <a:blip r:embed="rId3"/>
              </a:buBlip>
            </a:pPr>
            <a:r>
              <a:rPr lang="fr-FR" sz="2400" dirty="0" smtClean="0">
                <a:cs typeface="Times New Roman" pitchFamily="18" charset="0"/>
              </a:rPr>
              <a:t>Diagramme de cas d’utilisation </a:t>
            </a:r>
          </a:p>
          <a:p>
            <a:pPr lvl="7">
              <a:buBlip>
                <a:blip r:embed="rId3"/>
              </a:buBlip>
            </a:pPr>
            <a:r>
              <a:rPr lang="fr-FR" sz="2400" dirty="0"/>
              <a:t>Moteur </a:t>
            </a:r>
            <a:r>
              <a:rPr lang="fr-FR" sz="2400" dirty="0" smtClean="0"/>
              <a:t>DEVS</a:t>
            </a:r>
          </a:p>
          <a:p>
            <a:pPr lvl="8">
              <a:buBlip>
                <a:blip r:embed="rId3"/>
              </a:buBlip>
            </a:pPr>
            <a:r>
              <a:rPr lang="fr-FR" sz="2400" dirty="0"/>
              <a:t>Les sous package de  modélisation </a:t>
            </a:r>
          </a:p>
          <a:p>
            <a:pPr lvl="8">
              <a:buBlip>
                <a:blip r:embed="rId3"/>
              </a:buBlip>
            </a:pPr>
            <a:r>
              <a:rPr lang="fr-FR" sz="2400" dirty="0"/>
              <a:t>Le sous package de </a:t>
            </a:r>
            <a:r>
              <a:rPr lang="fr-FR" sz="2400" dirty="0" smtClean="0"/>
              <a:t>simulation</a:t>
            </a:r>
          </a:p>
          <a:p>
            <a:pPr lvl="7">
              <a:buBlip>
                <a:blip r:embed="rId3"/>
              </a:buBlip>
            </a:pPr>
            <a:r>
              <a:rPr lang="fr-FR" sz="2400" dirty="0" smtClean="0"/>
              <a:t>Interface Graphique </a:t>
            </a:r>
          </a:p>
          <a:p>
            <a:pPr lvl="7">
              <a:buBlip>
                <a:blip r:embed="rId3"/>
              </a:buBlip>
            </a:pPr>
            <a:r>
              <a:rPr lang="fr-FR" sz="2400" dirty="0" smtClean="0"/>
              <a:t>Stockage </a:t>
            </a:r>
          </a:p>
          <a:p>
            <a:pPr marL="3657600" lvl="8" indent="0">
              <a:buNone/>
            </a:pPr>
            <a:endParaRPr lang="fr-FR" sz="2400" dirty="0" smtClean="0"/>
          </a:p>
          <a:p>
            <a:pPr marL="3657600" lvl="8" indent="0">
              <a:buNone/>
            </a:pPr>
            <a:endParaRPr lang="fr-FR" sz="2400" dirty="0"/>
          </a:p>
          <a:p>
            <a:pPr marL="3657600" lvl="8" indent="0">
              <a:buNone/>
            </a:pPr>
            <a:r>
              <a:rPr lang="fr-FR" sz="2400" dirty="0" smtClean="0"/>
              <a:t> </a:t>
            </a:r>
          </a:p>
          <a:p>
            <a:pPr lvl="7">
              <a:buBlip>
                <a:blip r:embed="rId3"/>
              </a:buBlip>
            </a:pPr>
            <a:endParaRPr lang="fr-FR" dirty="0" smtClean="0">
              <a:latin typeface="+mj-lt"/>
              <a:cs typeface="Times New Roman" pitchFamily="18" charset="0"/>
            </a:endParaRPr>
          </a:p>
          <a:p>
            <a:pPr>
              <a:buFont typeface="Arial" pitchFamily="34" charset="0"/>
              <a:buNone/>
            </a:pPr>
            <a:r>
              <a:rPr lang="fr-FR" dirty="0" smtClean="0">
                <a:latin typeface="+mj-lt"/>
                <a:cs typeface="Times New Roman" pitchFamily="18" charset="0"/>
              </a:rPr>
              <a:t>	</a:t>
            </a:r>
          </a:p>
        </p:txBody>
      </p:sp>
    </p:spTree>
    <p:extLst>
      <p:ext uri="{BB962C8B-B14F-4D97-AF65-F5344CB8AC3E}">
        <p14:creationId xmlns:p14="http://schemas.microsoft.com/office/powerpoint/2010/main" val="23514520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0" end="0"/>
                                            </p:txEl>
                                          </p:spTgt>
                                        </p:tgtEl>
                                      </p:cBhvr>
                                    </p:animEffect>
                                    <p:set>
                                      <p:cBhvr>
                                        <p:cTn id="27" dur="1" fill="hold">
                                          <p:stCondLst>
                                            <p:cond delay="499"/>
                                          </p:stCondLst>
                                        </p:cTn>
                                        <p:tgtEl>
                                          <p:spTgt spid="3">
                                            <p:txEl>
                                              <p:pRg st="0" end="0"/>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1" end="1"/>
                                            </p:txEl>
                                          </p:spTgt>
                                        </p:tgtEl>
                                      </p:cBhvr>
                                    </p:animEffect>
                                    <p:set>
                                      <p:cBhvr>
                                        <p:cTn id="30" dur="1" fill="hold">
                                          <p:stCondLst>
                                            <p:cond delay="499"/>
                                          </p:stCondLst>
                                        </p:cTn>
                                        <p:tgtEl>
                                          <p:spTgt spid="3">
                                            <p:txEl>
                                              <p:pRg st="1" end="1"/>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2" end="2"/>
                                            </p:txEl>
                                          </p:spTgt>
                                        </p:tgtEl>
                                      </p:cBhvr>
                                    </p:animEffect>
                                    <p:set>
                                      <p:cBhvr>
                                        <p:cTn id="33" dur="1" fill="hold">
                                          <p:stCondLst>
                                            <p:cond delay="499"/>
                                          </p:stCondLst>
                                        </p:cTn>
                                        <p:tgtEl>
                                          <p:spTgt spid="3">
                                            <p:txEl>
                                              <p:pRg st="2" end="2"/>
                                            </p:txEl>
                                          </p:spTgt>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3">
                                            <p:txEl>
                                              <p:pRg st="4" end="4"/>
                                            </p:txEl>
                                          </p:spTgt>
                                        </p:tgtEl>
                                      </p:cBhvr>
                                    </p:animEffect>
                                    <p:set>
                                      <p:cBhvr>
                                        <p:cTn id="36" dur="1" fill="hold">
                                          <p:stCondLst>
                                            <p:cond delay="499"/>
                                          </p:stCondLst>
                                        </p:cTn>
                                        <p:tgtEl>
                                          <p:spTgt spid="3">
                                            <p:txEl>
                                              <p:pRg st="4" end="4"/>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
                                            <p:txEl>
                                              <p:pRg st="5" end="5"/>
                                            </p:txEl>
                                          </p:spTgt>
                                        </p:tgtEl>
                                      </p:cBhvr>
                                    </p:animEffect>
                                    <p:set>
                                      <p:cBhvr>
                                        <p:cTn id="39"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63" presetClass="path" presetSubtype="0" accel="50000" decel="50000" fill="hold" grpId="0" nodeType="clickEffect">
                                  <p:stCondLst>
                                    <p:cond delay="0"/>
                                  </p:stCondLst>
                                  <p:childTnLst>
                                    <p:animMotion origin="layout" path="M 0 0 L 0.25 0 E" pathEditMode="relative" ptsTypes="">
                                      <p:cBhvr>
                                        <p:cTn id="43" dur="2000" fill="hold"/>
                                        <p:tgtEl>
                                          <p:spTgt spid="3">
                                            <p:txEl>
                                              <p:pRg st="3" end="3"/>
                                            </p:txEl>
                                          </p:spTgt>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fade">
                                      <p:cBhvr>
                                        <p:cTn id="48" dur="500"/>
                                        <p:tgtEl>
                                          <p:spTgt spid="5">
                                            <p:txEl>
                                              <p:pRg st="4" end="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animEffect transition="in" filter="fade">
                                      <p:cBhvr>
                                        <p:cTn id="51" dur="500"/>
                                        <p:tgtEl>
                                          <p:spTgt spid="5">
                                            <p:txEl>
                                              <p:pRg st="5" end="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fade">
                                      <p:cBhvr>
                                        <p:cTn id="54" dur="500"/>
                                        <p:tgtEl>
                                          <p:spTgt spid="5">
                                            <p:txEl>
                                              <p:pRg st="6" end="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fade">
                                      <p:cBhvr>
                                        <p:cTn id="57" dur="500"/>
                                        <p:tgtEl>
                                          <p:spTgt spid="5">
                                            <p:txEl>
                                              <p:pRg st="7" end="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8" end="8"/>
                                            </p:txEl>
                                          </p:spTgt>
                                        </p:tgtEl>
                                        <p:attrNameLst>
                                          <p:attrName>style.visibility</p:attrName>
                                        </p:attrNameLst>
                                      </p:cBhvr>
                                      <p:to>
                                        <p:strVal val="visible"/>
                                      </p:to>
                                    </p:set>
                                    <p:animEffect transition="in" filter="fade">
                                      <p:cBhvr>
                                        <p:cTn id="60" dur="500"/>
                                        <p:tgtEl>
                                          <p:spTgt spid="5">
                                            <p:txEl>
                                              <p:pRg st="8" end="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9" end="9"/>
                                            </p:txEl>
                                          </p:spTgt>
                                        </p:tgtEl>
                                        <p:attrNameLst>
                                          <p:attrName>style.visibility</p:attrName>
                                        </p:attrNameLst>
                                      </p:cBhvr>
                                      <p:to>
                                        <p:strVal val="visible"/>
                                      </p:to>
                                    </p:set>
                                    <p:animEffect transition="in" filter="fade">
                                      <p:cBhvr>
                                        <p:cTn id="63" dur="500"/>
                                        <p:tgtEl>
                                          <p:spTgt spid="5">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5">
                                            <p:txEl>
                                              <p:pRg st="4" end="4"/>
                                            </p:txEl>
                                          </p:spTgt>
                                        </p:tgtEl>
                                      </p:cBhvr>
                                    </p:animEffect>
                                    <p:set>
                                      <p:cBhvr>
                                        <p:cTn id="68" dur="1" fill="hold">
                                          <p:stCondLst>
                                            <p:cond delay="499"/>
                                          </p:stCondLst>
                                        </p:cTn>
                                        <p:tgtEl>
                                          <p:spTgt spid="5">
                                            <p:txEl>
                                              <p:pRg st="4" end="4"/>
                                            </p:txEl>
                                          </p:spTgt>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5">
                                            <p:txEl>
                                              <p:pRg st="5" end="5"/>
                                            </p:txEl>
                                          </p:spTgt>
                                        </p:tgtEl>
                                      </p:cBhvr>
                                    </p:animEffect>
                                    <p:set>
                                      <p:cBhvr>
                                        <p:cTn id="71" dur="1" fill="hold">
                                          <p:stCondLst>
                                            <p:cond delay="499"/>
                                          </p:stCondLst>
                                        </p:cTn>
                                        <p:tgtEl>
                                          <p:spTgt spid="5">
                                            <p:txEl>
                                              <p:pRg st="5" end="5"/>
                                            </p:txEl>
                                          </p:spTgt>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5">
                                            <p:txEl>
                                              <p:pRg st="6" end="6"/>
                                            </p:txEl>
                                          </p:spTgt>
                                        </p:tgtEl>
                                      </p:cBhvr>
                                    </p:animEffect>
                                    <p:set>
                                      <p:cBhvr>
                                        <p:cTn id="74" dur="1" fill="hold">
                                          <p:stCondLst>
                                            <p:cond delay="499"/>
                                          </p:stCondLst>
                                        </p:cTn>
                                        <p:tgtEl>
                                          <p:spTgt spid="5">
                                            <p:txEl>
                                              <p:pRg st="6" end="6"/>
                                            </p:txEl>
                                          </p:spTgt>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5">
                                            <p:txEl>
                                              <p:pRg st="7" end="7"/>
                                            </p:txEl>
                                          </p:spTgt>
                                        </p:tgtEl>
                                      </p:cBhvr>
                                    </p:animEffect>
                                    <p:set>
                                      <p:cBhvr>
                                        <p:cTn id="77" dur="1" fill="hold">
                                          <p:stCondLst>
                                            <p:cond delay="499"/>
                                          </p:stCondLst>
                                        </p:cTn>
                                        <p:tgtEl>
                                          <p:spTgt spid="5">
                                            <p:txEl>
                                              <p:pRg st="7" end="7"/>
                                            </p:txEl>
                                          </p:spTgt>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5">
                                            <p:txEl>
                                              <p:pRg st="8" end="8"/>
                                            </p:txEl>
                                          </p:spTgt>
                                        </p:tgtEl>
                                      </p:cBhvr>
                                    </p:animEffect>
                                    <p:set>
                                      <p:cBhvr>
                                        <p:cTn id="80" dur="1" fill="hold">
                                          <p:stCondLst>
                                            <p:cond delay="499"/>
                                          </p:stCondLst>
                                        </p:cTn>
                                        <p:tgtEl>
                                          <p:spTgt spid="5">
                                            <p:txEl>
                                              <p:pRg st="8" end="8"/>
                                            </p:txEl>
                                          </p:spTgt>
                                        </p:tgtEl>
                                        <p:attrNameLst>
                                          <p:attrName>style.visibility</p:attrName>
                                        </p:attrNameLst>
                                      </p:cBhvr>
                                      <p:to>
                                        <p:strVal val="hidden"/>
                                      </p:to>
                                    </p:set>
                                  </p:childTnLst>
                                </p:cTn>
                              </p:par>
                              <p:par>
                                <p:cTn id="81" presetID="64" presetClass="path" presetSubtype="0" accel="50000" decel="50000" fill="hold" grpId="0" nodeType="withEffect">
                                  <p:stCondLst>
                                    <p:cond delay="0"/>
                                  </p:stCondLst>
                                  <p:childTnLst>
                                    <p:animMotion origin="layout" path="M 2.22222E-6 1.11111E-6 L 0.00781 -0.16921 " pathEditMode="relative" rAng="0" ptsTypes="AA">
                                      <p:cBhvr>
                                        <p:cTn id="82" dur="2000" fill="hold"/>
                                        <p:tgtEl>
                                          <p:spTgt spid="5">
                                            <p:txEl>
                                              <p:pRg st="9" end="9"/>
                                            </p:txEl>
                                          </p:spTgt>
                                        </p:tgtEl>
                                        <p:attrNameLst>
                                          <p:attrName>ppt_x</p:attrName>
                                          <p:attrName>ppt_y</p:attrName>
                                        </p:attrNameLst>
                                      </p:cBhvr>
                                      <p:rCtr x="382" y="-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allAtOnce"/>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7" algn="ctr">
              <a:buBlip>
                <a:blip r:embed="rId3"/>
              </a:buBlip>
            </a:pPr>
            <a:r>
              <a:rPr lang="fr-FR" sz="2400" dirty="0" smtClean="0"/>
              <a:t>Stockage </a:t>
            </a:r>
          </a:p>
        </p:txBody>
      </p:sp>
      <p:sp>
        <p:nvSpPr>
          <p:cNvPr id="3" name="Espace réservé du contenu 2"/>
          <p:cNvSpPr>
            <a:spLocks noGrp="1"/>
          </p:cNvSpPr>
          <p:nvPr>
            <p:ph idx="1"/>
          </p:nvPr>
        </p:nvSpPr>
        <p:spPr>
          <a:xfrm>
            <a:off x="571472" y="2071678"/>
            <a:ext cx="8229600" cy="3614750"/>
          </a:xfrm>
        </p:spPr>
        <p:txBody>
          <a:bodyPr>
            <a:normAutofit/>
          </a:bodyPr>
          <a:lstStyle/>
          <a:p>
            <a:pPr algn="just"/>
            <a:r>
              <a:rPr lang="fr-FR" sz="2400" dirty="0" smtClean="0">
                <a:latin typeface="Times New Roman" pitchFamily="18" charset="0"/>
                <a:cs typeface="Times New Roman" pitchFamily="18" charset="0"/>
              </a:rPr>
              <a:t>Les classes permettant de lire les modèles du structure .</a:t>
            </a:r>
          </a:p>
          <a:p>
            <a:pPr algn="just">
              <a:buNone/>
            </a:pPr>
            <a:endParaRPr lang="fr-FR" sz="2400" dirty="0" smtClean="0">
              <a:latin typeface="Times New Roman" pitchFamily="18" charset="0"/>
              <a:cs typeface="Times New Roman" pitchFamily="18" charset="0"/>
            </a:endParaRPr>
          </a:p>
          <a:p>
            <a:pPr algn="just"/>
            <a:r>
              <a:rPr lang="fr-FR" sz="2400" dirty="0" smtClean="0">
                <a:latin typeface="Times New Roman" pitchFamily="18" charset="0"/>
                <a:cs typeface="Times New Roman" pitchFamily="18" charset="0"/>
              </a:rPr>
              <a:t>Nous avons choisi le langage XML comme Format de stockage puisque il facilite l’enregistrement des modèles.</a:t>
            </a:r>
            <a:endParaRPr lang="fr-FR" sz="24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27</a:t>
            </a:fld>
            <a:endParaRPr lang="fr-BE" sz="2000" b="1" dirty="0">
              <a:solidFill>
                <a:schemeClr val="tx1">
                  <a:lumMod val="95000"/>
                  <a:lumOff val="5000"/>
                </a:schemeClr>
              </a:solidFill>
            </a:endParaRPr>
          </a:p>
        </p:txBody>
      </p:sp>
    </p:spTree>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Blip>
                <a:blip r:embed="rId3"/>
              </a:buBlip>
            </a:pPr>
            <a:r>
              <a:rPr lang="fr-FR" dirty="0" smtClean="0">
                <a:latin typeface="+mj-lt"/>
                <a:cs typeface="Times New Roman" pitchFamily="18" charset="0"/>
              </a:rPr>
              <a:t>Introduction Générale </a:t>
            </a:r>
          </a:p>
          <a:p>
            <a:pPr>
              <a:buBlip>
                <a:blip r:embed="rId3"/>
              </a:buBlip>
            </a:pPr>
            <a:r>
              <a:rPr lang="fr-FR" dirty="0" smtClean="0">
                <a:latin typeface="+mj-lt"/>
                <a:cs typeface="Times New Roman" pitchFamily="18" charset="0"/>
              </a:rPr>
              <a:t>Formalisme de DEVS</a:t>
            </a:r>
          </a:p>
          <a:p>
            <a:pPr>
              <a:buBlip>
                <a:blip r:embed="rId3"/>
              </a:buBlip>
            </a:pPr>
            <a:r>
              <a:rPr lang="fr-FR" dirty="0" smtClean="0">
                <a:latin typeface="+mj-lt"/>
                <a:cs typeface="Times New Roman" pitchFamily="18" charset="0"/>
              </a:rPr>
              <a:t>Modélisation et Simulation</a:t>
            </a:r>
          </a:p>
          <a:p>
            <a:pPr>
              <a:buBlip>
                <a:blip r:embed="rId3"/>
              </a:buBlip>
            </a:pPr>
            <a:r>
              <a:rPr lang="fr-FR" dirty="0" smtClean="0">
                <a:latin typeface="+mj-lt"/>
                <a:cs typeface="Times New Roman" pitchFamily="18" charset="0"/>
              </a:rPr>
              <a:t>Architecture de structure </a:t>
            </a:r>
          </a:p>
          <a:p>
            <a:pPr>
              <a:buBlip>
                <a:blip r:embed="rId3"/>
              </a:buBlip>
            </a:pPr>
            <a:r>
              <a:rPr lang="fr-FR" dirty="0" smtClean="0">
                <a:latin typeface="+mj-lt"/>
                <a:cs typeface="Times New Roman" pitchFamily="18" charset="0"/>
              </a:rPr>
              <a:t>Implémentation de L’approche </a:t>
            </a:r>
          </a:p>
          <a:p>
            <a:pPr>
              <a:buBlip>
                <a:blip r:embed="rId4"/>
              </a:buBlip>
            </a:pPr>
            <a:r>
              <a:rPr lang="fr-FR" dirty="0" smtClean="0">
                <a:latin typeface="+mj-lt"/>
                <a:cs typeface="Times New Roman" pitchFamily="18" charset="0"/>
              </a:rPr>
              <a:t>Conclusion et perspective </a:t>
            </a:r>
          </a:p>
          <a:p>
            <a:pPr>
              <a:buNone/>
            </a:pPr>
            <a:endParaRPr lang="fr-FR" dirty="0" smtClean="0">
              <a:latin typeface="+mj-lt"/>
              <a:cs typeface="Times New Roman" pitchFamily="18" charset="0"/>
            </a:endParaRPr>
          </a:p>
        </p:txBody>
      </p:sp>
      <p:sp>
        <p:nvSpPr>
          <p:cNvPr id="5" name="Espace réservé du contenu 2"/>
          <p:cNvSpPr txBox="1">
            <a:spLocks/>
          </p:cNvSpPr>
          <p:nvPr/>
        </p:nvSpPr>
        <p:spPr>
          <a:xfrm>
            <a:off x="913631" y="1916832"/>
            <a:ext cx="8229600"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marL="0" indent="0">
              <a:buNone/>
            </a:pPr>
            <a:endParaRPr lang="fr-FR" dirty="0" smtClean="0">
              <a:latin typeface="+mj-lt"/>
              <a:cs typeface="Times New Roman" pitchFamily="18" charset="0"/>
            </a:endParaRPr>
          </a:p>
          <a:p>
            <a:pPr lvl="7">
              <a:buBlip>
                <a:blip r:embed="rId3"/>
              </a:buBlip>
            </a:pPr>
            <a:r>
              <a:rPr lang="fr-FR" sz="2400" dirty="0" smtClean="0">
                <a:cs typeface="Times New Roman" pitchFamily="18" charset="0"/>
              </a:rPr>
              <a:t>Définitions </a:t>
            </a:r>
          </a:p>
          <a:p>
            <a:pPr lvl="7">
              <a:buBlip>
                <a:blip r:embed="rId3"/>
              </a:buBlip>
            </a:pPr>
            <a:r>
              <a:rPr lang="fr-FR" sz="2400" dirty="0" smtClean="0">
                <a:cs typeface="Times New Roman" pitchFamily="18" charset="0"/>
              </a:rPr>
              <a:t>Démo </a:t>
            </a:r>
          </a:p>
          <a:p>
            <a:pPr marL="3657600" lvl="8" indent="0">
              <a:buNone/>
            </a:pPr>
            <a:endParaRPr lang="fr-FR" sz="2400" dirty="0"/>
          </a:p>
          <a:p>
            <a:pPr marL="3657600" lvl="8" indent="0">
              <a:buNone/>
            </a:pPr>
            <a:r>
              <a:rPr lang="fr-FR" sz="2400" dirty="0" smtClean="0"/>
              <a:t> </a:t>
            </a:r>
          </a:p>
          <a:p>
            <a:pPr lvl="7">
              <a:buBlip>
                <a:blip r:embed="rId3"/>
              </a:buBlip>
            </a:pPr>
            <a:endParaRPr lang="fr-FR" dirty="0" smtClean="0">
              <a:latin typeface="+mj-lt"/>
              <a:cs typeface="Times New Roman" pitchFamily="18" charset="0"/>
            </a:endParaRPr>
          </a:p>
          <a:p>
            <a:pPr>
              <a:buFont typeface="Arial" pitchFamily="34" charset="0"/>
              <a:buNone/>
            </a:pPr>
            <a:r>
              <a:rPr lang="fr-FR" dirty="0" smtClean="0">
                <a:latin typeface="+mj-lt"/>
                <a:cs typeface="Times New Roman" pitchFamily="18" charset="0"/>
              </a:rPr>
              <a:t>	</a:t>
            </a:r>
          </a:p>
        </p:txBody>
      </p:sp>
    </p:spTree>
    <p:extLst>
      <p:ext uri="{BB962C8B-B14F-4D97-AF65-F5344CB8AC3E}">
        <p14:creationId xmlns:p14="http://schemas.microsoft.com/office/powerpoint/2010/main" val="1962173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0" end="0"/>
                                            </p:txEl>
                                          </p:spTgt>
                                        </p:tgtEl>
                                      </p:cBhvr>
                                    </p:animEffect>
                                    <p:set>
                                      <p:cBhvr>
                                        <p:cTn id="30" dur="1" fill="hold">
                                          <p:stCondLst>
                                            <p:cond delay="499"/>
                                          </p:stCondLst>
                                        </p:cTn>
                                        <p:tgtEl>
                                          <p:spTgt spid="3">
                                            <p:txEl>
                                              <p:pRg st="0" end="0"/>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1" end="1"/>
                                            </p:txEl>
                                          </p:spTgt>
                                        </p:tgtEl>
                                      </p:cBhvr>
                                    </p:animEffect>
                                    <p:set>
                                      <p:cBhvr>
                                        <p:cTn id="33" dur="1" fill="hold">
                                          <p:stCondLst>
                                            <p:cond delay="499"/>
                                          </p:stCondLst>
                                        </p:cTn>
                                        <p:tgtEl>
                                          <p:spTgt spid="3">
                                            <p:txEl>
                                              <p:pRg st="1" end="1"/>
                                            </p:txEl>
                                          </p:spTgt>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3">
                                            <p:txEl>
                                              <p:pRg st="2" end="2"/>
                                            </p:txEl>
                                          </p:spTgt>
                                        </p:tgtEl>
                                      </p:cBhvr>
                                    </p:animEffect>
                                    <p:set>
                                      <p:cBhvr>
                                        <p:cTn id="36" dur="1" fill="hold">
                                          <p:stCondLst>
                                            <p:cond delay="499"/>
                                          </p:stCondLst>
                                        </p:cTn>
                                        <p:tgtEl>
                                          <p:spTgt spid="3">
                                            <p:txEl>
                                              <p:pRg st="2" end="2"/>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
                                            <p:txEl>
                                              <p:pRg st="3" end="3"/>
                                            </p:txEl>
                                          </p:spTgt>
                                        </p:tgtEl>
                                      </p:cBhvr>
                                    </p:animEffect>
                                    <p:set>
                                      <p:cBhvr>
                                        <p:cTn id="39"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4" presetClass="path" presetSubtype="0" accel="50000" decel="50000" fill="hold" nodeType="clickEffect">
                                  <p:stCondLst>
                                    <p:cond delay="0"/>
                                  </p:stCondLst>
                                  <p:childTnLst>
                                    <p:animMotion origin="layout" path="M 6.67869E-17 -4.07407E-6 L 0.05156 -0.01134 C 0.06267 -0.01412 0.0783 -0.01944 0.09427 -0.02801 C 0.11163 -0.03935 0.12448 -0.04907 0.13299 -0.05949 L 0.175 -0.10463 " pathEditMode="relative" rAng="20160000" ptsTypes="AAAAA">
                                      <p:cBhvr>
                                        <p:cTn id="43" dur="2000" fill="hold"/>
                                        <p:tgtEl>
                                          <p:spTgt spid="3">
                                            <p:txEl>
                                              <p:pRg st="4" end="4"/>
                                            </p:txEl>
                                          </p:spTgt>
                                        </p:tgtEl>
                                        <p:attrNameLst>
                                          <p:attrName>ppt_x</p:attrName>
                                          <p:attrName>ppt_y</p:attrName>
                                        </p:attrNameLst>
                                      </p:cBhvr>
                                      <p:rCtr x="9132" y="-4074"/>
                                    </p:animMotion>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fade">
                                      <p:cBhvr>
                                        <p:cTn id="48" dur="500"/>
                                        <p:tgtEl>
                                          <p:spTgt spid="5">
                                            <p:txEl>
                                              <p:pRg st="4" end="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animEffect transition="in" filter="fade">
                                      <p:cBhvr>
                                        <p:cTn id="51" dur="500"/>
                                        <p:tgtEl>
                                          <p:spTgt spid="5">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5">
                                            <p:txEl>
                                              <p:pRg st="5" end="5"/>
                                            </p:txEl>
                                          </p:spTgt>
                                        </p:tgtEl>
                                      </p:cBhvr>
                                    </p:animEffect>
                                    <p:set>
                                      <p:cBhvr>
                                        <p:cTn id="56" dur="1" fill="hold">
                                          <p:stCondLst>
                                            <p:cond delay="499"/>
                                          </p:stCondLst>
                                        </p:cTn>
                                        <p:tgtEl>
                                          <p:spTgt spid="5">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7" algn="ctr">
              <a:buBlip>
                <a:blip r:embed="rId3"/>
              </a:buBlip>
            </a:pPr>
            <a:r>
              <a:rPr lang="fr-FR" sz="2400" dirty="0" smtClean="0">
                <a:cs typeface="Times New Roman" pitchFamily="18" charset="0"/>
              </a:rPr>
              <a:t>Définitions </a:t>
            </a:r>
            <a:endParaRPr lang="fr-FR" sz="2400" dirty="0" smtClean="0">
              <a:cs typeface="Times New Roman" pitchFamily="18" charset="0"/>
            </a:endParaRPr>
          </a:p>
        </p:txBody>
      </p:sp>
      <p:sp>
        <p:nvSpPr>
          <p:cNvPr id="3" name="Espace réservé du contenu 2"/>
          <p:cNvSpPr>
            <a:spLocks noGrp="1"/>
          </p:cNvSpPr>
          <p:nvPr>
            <p:ph idx="1"/>
          </p:nvPr>
        </p:nvSpPr>
        <p:spPr>
          <a:xfrm>
            <a:off x="428596" y="2428868"/>
            <a:ext cx="8229600" cy="2971808"/>
          </a:xfrm>
        </p:spPr>
        <p:txBody>
          <a:bodyPr>
            <a:normAutofit fontScale="92500" lnSpcReduction="10000"/>
          </a:bodyPr>
          <a:lstStyle/>
          <a:p>
            <a:pPr algn="just"/>
            <a:r>
              <a:rPr lang="fr-FR" sz="2400" dirty="0" smtClean="0">
                <a:latin typeface="Times New Roman" pitchFamily="18" charset="0"/>
                <a:cs typeface="Times New Roman" pitchFamily="18" charset="0"/>
              </a:rPr>
              <a:t>Entité:</a:t>
            </a:r>
          </a:p>
          <a:p>
            <a:pPr lvl="1" algn="just"/>
            <a:r>
              <a:rPr lang="fr-FR" sz="2000" dirty="0" smtClean="0">
                <a:latin typeface="Times New Roman" pitchFamily="18" charset="0"/>
                <a:cs typeface="Times New Roman" pitchFamily="18" charset="0"/>
              </a:rPr>
              <a:t>objet qui évolue dans les différents blocs fonctionnels constituant le modèle du système</a:t>
            </a:r>
          </a:p>
          <a:p>
            <a:pPr lvl="1" algn="just"/>
            <a:r>
              <a:rPr lang="fr-FR" sz="2000" dirty="0" smtClean="0">
                <a:latin typeface="Times New Roman" pitchFamily="18" charset="0"/>
                <a:cs typeface="Times New Roman" pitchFamily="18" charset="0"/>
              </a:rPr>
              <a:t>Correspond en général à un objet concret </a:t>
            </a:r>
          </a:p>
          <a:p>
            <a:pPr algn="just"/>
            <a:r>
              <a:rPr lang="fr-FR" sz="2400" dirty="0" smtClean="0">
                <a:latin typeface="Times New Roman" pitchFamily="18" charset="0"/>
                <a:cs typeface="Times New Roman" pitchFamily="18" charset="0"/>
              </a:rPr>
              <a:t>Attribut: variable associée individuellement aux entités (la variable est locale) pour représenter leurs états ou des paramètres qui leur sont</a:t>
            </a:r>
          </a:p>
          <a:p>
            <a:pPr algn="just"/>
            <a:r>
              <a:rPr lang="fr-FR" sz="2400" dirty="0" smtClean="0">
                <a:latin typeface="Times New Roman" pitchFamily="18" charset="0"/>
                <a:cs typeface="Times New Roman" pitchFamily="18" charset="0"/>
              </a:rPr>
              <a:t>Variable globale: concerne l'ensemble du modèle. Par exemple, la date à laquelle se trouve la simulation,</a:t>
            </a:r>
          </a:p>
          <a:p>
            <a:pPr algn="just"/>
            <a:endParaRPr lang="fr-FR" sz="24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29</a:t>
            </a:fld>
            <a:endParaRPr lang="fr-BE" sz="2000" b="1" dirty="0">
              <a:solidFill>
                <a:schemeClr val="tx1">
                  <a:lumMod val="95000"/>
                  <a:lumOff val="5000"/>
                </a:schemeClr>
              </a:solidFill>
            </a:endParaRPr>
          </a:p>
        </p:txBody>
      </p:sp>
    </p:spTree>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800000"/>
          </a:xfrm>
        </p:spPr>
        <p:txBody>
          <a:bodyPr>
            <a:normAutofit/>
          </a:bodyPr>
          <a:lstStyle/>
          <a:p>
            <a:pPr>
              <a:buBlip>
                <a:blip r:embed="rId3"/>
              </a:buBlip>
            </a:pPr>
            <a:r>
              <a:rPr lang="fr-FR" dirty="0" smtClean="0">
                <a:cs typeface="Times New Roman" pitchFamily="18" charset="0"/>
              </a:rPr>
              <a:t>Introduction Générale </a:t>
            </a:r>
            <a:endParaRPr lang="fr-FR" dirty="0">
              <a:cs typeface="Times New Roman" pitchFamily="18" charset="0"/>
            </a:endParaRPr>
          </a:p>
        </p:txBody>
      </p:sp>
      <p:sp>
        <p:nvSpPr>
          <p:cNvPr id="3" name="Espace réservé du contenu 2"/>
          <p:cNvSpPr>
            <a:spLocks noGrp="1"/>
          </p:cNvSpPr>
          <p:nvPr>
            <p:ph idx="1"/>
          </p:nvPr>
        </p:nvSpPr>
        <p:spPr>
          <a:xfrm>
            <a:off x="360000" y="1800000"/>
            <a:ext cx="8786841" cy="3662541"/>
          </a:xfrm>
        </p:spPr>
        <p:txBody>
          <a:bodyPr/>
          <a:lstStyle/>
          <a:p>
            <a:pPr algn="just"/>
            <a:r>
              <a:rPr lang="fr-FR" dirty="0"/>
              <a:t>Objectif </a:t>
            </a:r>
            <a:r>
              <a:rPr lang="fr-FR" dirty="0" smtClean="0"/>
              <a:t>: Un outil évolutif de modélisation et simulation .</a:t>
            </a:r>
            <a:endParaRPr lang="fr-FR" dirty="0"/>
          </a:p>
          <a:p>
            <a:pPr algn="just"/>
            <a:r>
              <a:rPr lang="fr-FR" dirty="0" smtClean="0"/>
              <a:t>Utilisation: Architecture Logiciel.</a:t>
            </a:r>
            <a:endParaRPr lang="fr-FR" dirty="0"/>
          </a:p>
          <a:p>
            <a:pPr algn="just"/>
            <a:r>
              <a:rPr lang="fr-FR" dirty="0" smtClean="0"/>
              <a:t>L’approche: </a:t>
            </a:r>
            <a:r>
              <a:rPr lang="fr-FR" dirty="0" err="1" smtClean="0"/>
              <a:t>Devs</a:t>
            </a:r>
            <a:r>
              <a:rPr lang="fr-FR" dirty="0" smtClean="0"/>
              <a:t> [</a:t>
            </a:r>
            <a:r>
              <a:rPr lang="fr-FR" dirty="0" err="1" smtClean="0"/>
              <a:t>Zeigler</a:t>
            </a:r>
            <a:r>
              <a:rPr lang="fr-FR" dirty="0" smtClean="0"/>
              <a:t> ]. </a:t>
            </a:r>
            <a:endParaRPr lang="fr-FR" dirty="0"/>
          </a:p>
          <a:p>
            <a:pPr algn="just"/>
            <a:endParaRPr lang="fr-FR" dirty="0"/>
          </a:p>
          <a:p>
            <a:pPr algn="just"/>
            <a:endParaRPr lang="fr-FR" dirty="0"/>
          </a:p>
          <a:p>
            <a:pPr algn="just"/>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3</a:t>
            </a:fld>
            <a:endParaRPr lang="fr-BE" sz="2000" b="1" dirty="0">
              <a:solidFill>
                <a:schemeClr val="tx1">
                  <a:lumMod val="95000"/>
                  <a:lumOff val="5000"/>
                </a:schemeClr>
              </a:solidFill>
            </a:endParaRPr>
          </a:p>
        </p:txBody>
      </p:sp>
    </p:spTree>
    <p:extLst>
      <p:ext uri="{BB962C8B-B14F-4D97-AF65-F5344CB8AC3E}">
        <p14:creationId xmlns:p14="http://schemas.microsoft.com/office/powerpoint/2010/main" val="27756529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Blip>
                <a:blip r:embed="rId3"/>
              </a:buBlip>
            </a:pPr>
            <a:r>
              <a:rPr lang="fr-FR" dirty="0" smtClean="0">
                <a:latin typeface="+mj-lt"/>
                <a:cs typeface="Times New Roman" pitchFamily="18" charset="0"/>
              </a:rPr>
              <a:t>Introduction Générale </a:t>
            </a:r>
          </a:p>
          <a:p>
            <a:pPr>
              <a:buBlip>
                <a:blip r:embed="rId3"/>
              </a:buBlip>
            </a:pPr>
            <a:r>
              <a:rPr lang="fr-FR" dirty="0" smtClean="0">
                <a:latin typeface="+mj-lt"/>
                <a:cs typeface="Times New Roman" pitchFamily="18" charset="0"/>
              </a:rPr>
              <a:t>Formalisme de DEVS</a:t>
            </a:r>
          </a:p>
          <a:p>
            <a:pPr>
              <a:buBlip>
                <a:blip r:embed="rId3"/>
              </a:buBlip>
            </a:pPr>
            <a:r>
              <a:rPr lang="fr-FR" dirty="0" smtClean="0">
                <a:latin typeface="+mj-lt"/>
                <a:cs typeface="Times New Roman" pitchFamily="18" charset="0"/>
              </a:rPr>
              <a:t>Modélisation et Simulation</a:t>
            </a:r>
          </a:p>
          <a:p>
            <a:pPr>
              <a:buBlip>
                <a:blip r:embed="rId3"/>
              </a:buBlip>
            </a:pPr>
            <a:r>
              <a:rPr lang="fr-FR" dirty="0" smtClean="0">
                <a:latin typeface="+mj-lt"/>
                <a:cs typeface="Times New Roman" pitchFamily="18" charset="0"/>
              </a:rPr>
              <a:t>Architecture de structure </a:t>
            </a:r>
          </a:p>
          <a:p>
            <a:pPr>
              <a:buBlip>
                <a:blip r:embed="rId3"/>
              </a:buBlip>
            </a:pPr>
            <a:r>
              <a:rPr lang="fr-FR" dirty="0" smtClean="0">
                <a:latin typeface="+mj-lt"/>
                <a:cs typeface="Times New Roman" pitchFamily="18" charset="0"/>
              </a:rPr>
              <a:t>Implémentation de L’approche </a:t>
            </a:r>
          </a:p>
          <a:p>
            <a:pPr>
              <a:buBlip>
                <a:blip r:embed="rId4"/>
              </a:buBlip>
            </a:pPr>
            <a:r>
              <a:rPr lang="fr-FR" dirty="0" smtClean="0">
                <a:latin typeface="+mj-lt"/>
                <a:cs typeface="Times New Roman" pitchFamily="18" charset="0"/>
              </a:rPr>
              <a:t>Conclusion et perspective </a:t>
            </a:r>
          </a:p>
          <a:p>
            <a:pPr>
              <a:buNone/>
            </a:pPr>
            <a:endParaRPr lang="fr-FR" dirty="0" smtClean="0">
              <a:latin typeface="+mj-lt"/>
              <a:cs typeface="Times New Roman" pitchFamily="18" charset="0"/>
            </a:endParaRPr>
          </a:p>
        </p:txBody>
      </p:sp>
      <p:sp>
        <p:nvSpPr>
          <p:cNvPr id="5" name="Espace réservé du contenu 2"/>
          <p:cNvSpPr txBox="1">
            <a:spLocks/>
          </p:cNvSpPr>
          <p:nvPr/>
        </p:nvSpPr>
        <p:spPr>
          <a:xfrm>
            <a:off x="913631" y="1916832"/>
            <a:ext cx="8229600"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marL="0" indent="0">
              <a:buNone/>
            </a:pPr>
            <a:endParaRPr lang="fr-FR" dirty="0" smtClean="0">
              <a:latin typeface="+mj-lt"/>
              <a:cs typeface="Times New Roman" pitchFamily="18" charset="0"/>
            </a:endParaRPr>
          </a:p>
          <a:p>
            <a:pPr lvl="7">
              <a:buBlip>
                <a:blip r:embed="rId3"/>
              </a:buBlip>
            </a:pPr>
            <a:r>
              <a:rPr lang="fr-FR" sz="2400" dirty="0" smtClean="0">
                <a:cs typeface="Times New Roman" pitchFamily="18" charset="0"/>
              </a:rPr>
              <a:t>Définitions </a:t>
            </a:r>
          </a:p>
          <a:p>
            <a:pPr lvl="7">
              <a:buBlip>
                <a:blip r:embed="rId3"/>
              </a:buBlip>
            </a:pPr>
            <a:r>
              <a:rPr lang="fr-FR" sz="2400" dirty="0" smtClean="0">
                <a:cs typeface="Times New Roman" pitchFamily="18" charset="0"/>
              </a:rPr>
              <a:t>Démo </a:t>
            </a:r>
          </a:p>
          <a:p>
            <a:pPr marL="3657600" lvl="8" indent="0">
              <a:buNone/>
            </a:pPr>
            <a:endParaRPr lang="fr-FR" sz="2400" dirty="0"/>
          </a:p>
          <a:p>
            <a:pPr marL="3657600" lvl="8" indent="0">
              <a:buNone/>
            </a:pPr>
            <a:r>
              <a:rPr lang="fr-FR" sz="2400" dirty="0" smtClean="0"/>
              <a:t> </a:t>
            </a:r>
          </a:p>
          <a:p>
            <a:pPr lvl="7">
              <a:buBlip>
                <a:blip r:embed="rId3"/>
              </a:buBlip>
            </a:pPr>
            <a:endParaRPr lang="fr-FR" dirty="0" smtClean="0">
              <a:latin typeface="+mj-lt"/>
              <a:cs typeface="Times New Roman" pitchFamily="18" charset="0"/>
            </a:endParaRPr>
          </a:p>
          <a:p>
            <a:pPr>
              <a:buFont typeface="Arial" pitchFamily="34" charset="0"/>
              <a:buNone/>
            </a:pPr>
            <a:r>
              <a:rPr lang="fr-FR" dirty="0" smtClean="0">
                <a:latin typeface="+mj-lt"/>
                <a:cs typeface="Times New Roman" pitchFamily="18" charset="0"/>
              </a:rPr>
              <a:t>	</a:t>
            </a:r>
          </a:p>
        </p:txBody>
      </p:sp>
    </p:spTree>
    <p:extLst>
      <p:ext uri="{BB962C8B-B14F-4D97-AF65-F5344CB8AC3E}">
        <p14:creationId xmlns:p14="http://schemas.microsoft.com/office/powerpoint/2010/main" val="93963079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0" end="0"/>
                                            </p:txEl>
                                          </p:spTgt>
                                        </p:tgtEl>
                                      </p:cBhvr>
                                    </p:animEffect>
                                    <p:set>
                                      <p:cBhvr>
                                        <p:cTn id="30" dur="1" fill="hold">
                                          <p:stCondLst>
                                            <p:cond delay="499"/>
                                          </p:stCondLst>
                                        </p:cTn>
                                        <p:tgtEl>
                                          <p:spTgt spid="3">
                                            <p:txEl>
                                              <p:pRg st="0" end="0"/>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1" end="1"/>
                                            </p:txEl>
                                          </p:spTgt>
                                        </p:tgtEl>
                                      </p:cBhvr>
                                    </p:animEffect>
                                    <p:set>
                                      <p:cBhvr>
                                        <p:cTn id="33" dur="1" fill="hold">
                                          <p:stCondLst>
                                            <p:cond delay="499"/>
                                          </p:stCondLst>
                                        </p:cTn>
                                        <p:tgtEl>
                                          <p:spTgt spid="3">
                                            <p:txEl>
                                              <p:pRg st="1" end="1"/>
                                            </p:txEl>
                                          </p:spTgt>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3">
                                            <p:txEl>
                                              <p:pRg st="2" end="2"/>
                                            </p:txEl>
                                          </p:spTgt>
                                        </p:tgtEl>
                                      </p:cBhvr>
                                    </p:animEffect>
                                    <p:set>
                                      <p:cBhvr>
                                        <p:cTn id="36" dur="1" fill="hold">
                                          <p:stCondLst>
                                            <p:cond delay="499"/>
                                          </p:stCondLst>
                                        </p:cTn>
                                        <p:tgtEl>
                                          <p:spTgt spid="3">
                                            <p:txEl>
                                              <p:pRg st="2" end="2"/>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
                                            <p:txEl>
                                              <p:pRg st="3" end="3"/>
                                            </p:txEl>
                                          </p:spTgt>
                                        </p:tgtEl>
                                      </p:cBhvr>
                                    </p:animEffect>
                                    <p:set>
                                      <p:cBhvr>
                                        <p:cTn id="39"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4" presetClass="path" presetSubtype="0" accel="50000" decel="50000" fill="hold" nodeType="clickEffect">
                                  <p:stCondLst>
                                    <p:cond delay="0"/>
                                  </p:stCondLst>
                                  <p:childTnLst>
                                    <p:animMotion origin="layout" path="M 6.67869E-17 -4.07407E-6 L 0.05156 -0.01134 C 0.06267 -0.01412 0.0783 -0.01944 0.09427 -0.02801 C 0.11163 -0.03935 0.12448 -0.04907 0.13299 -0.05949 L 0.175 -0.10463 " pathEditMode="relative" rAng="20160000" ptsTypes="AAAAA">
                                      <p:cBhvr>
                                        <p:cTn id="43" dur="2000" fill="hold"/>
                                        <p:tgtEl>
                                          <p:spTgt spid="3">
                                            <p:txEl>
                                              <p:pRg st="4" end="4"/>
                                            </p:txEl>
                                          </p:spTgt>
                                        </p:tgtEl>
                                        <p:attrNameLst>
                                          <p:attrName>ppt_x</p:attrName>
                                          <p:attrName>ppt_y</p:attrName>
                                        </p:attrNameLst>
                                      </p:cBhvr>
                                      <p:rCtr x="9132" y="-4074"/>
                                    </p:animMotion>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fade">
                                      <p:cBhvr>
                                        <p:cTn id="48" dur="500"/>
                                        <p:tgtEl>
                                          <p:spTgt spid="5">
                                            <p:txEl>
                                              <p:pRg st="4" end="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animEffect transition="in" filter="fade">
                                      <p:cBhvr>
                                        <p:cTn id="51" dur="500"/>
                                        <p:tgtEl>
                                          <p:spTgt spid="5">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5">
                                            <p:txEl>
                                              <p:pRg st="4" end="4"/>
                                            </p:txEl>
                                          </p:spTgt>
                                        </p:tgtEl>
                                      </p:cBhvr>
                                    </p:animEffect>
                                    <p:set>
                                      <p:cBhvr>
                                        <p:cTn id="56" dur="1" fill="hold">
                                          <p:stCondLst>
                                            <p:cond delay="499"/>
                                          </p:stCondLst>
                                        </p:cTn>
                                        <p:tgtEl>
                                          <p:spTgt spid="5">
                                            <p:txEl>
                                              <p:pRg st="4" end="4"/>
                                            </p:txEl>
                                          </p:spTgt>
                                        </p:tgtEl>
                                        <p:attrNameLst>
                                          <p:attrName>style.visibility</p:attrName>
                                        </p:attrNameLst>
                                      </p:cBhvr>
                                      <p:to>
                                        <p:strVal val="hidden"/>
                                      </p:to>
                                    </p:set>
                                  </p:childTnLst>
                                </p:cTn>
                              </p:par>
                              <p:par>
                                <p:cTn id="57" presetID="64" presetClass="path" presetSubtype="0" accel="50000" decel="50000" fill="hold" grpId="1" nodeType="withEffect">
                                  <p:stCondLst>
                                    <p:cond delay="0"/>
                                  </p:stCondLst>
                                  <p:childTnLst>
                                    <p:animMotion origin="layout" path="M -2.77778E-7 7.40741E-7 L 0.00208 -0.06273 " pathEditMode="relative" rAng="0" ptsTypes="AA">
                                      <p:cBhvr>
                                        <p:cTn id="58" dur="2000" fill="hold"/>
                                        <p:tgtEl>
                                          <p:spTgt spid="5">
                                            <p:txEl>
                                              <p:pRg st="5" end="5"/>
                                            </p:txEl>
                                          </p:spTgt>
                                        </p:tgtEl>
                                        <p:attrNameLst>
                                          <p:attrName>ppt_x</p:attrName>
                                          <p:attrName>ppt_y</p:attrName>
                                        </p:attrNameLst>
                                      </p:cBhvr>
                                      <p:rCtr x="104" y="-31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5" grpId="1" uiExpand="1" build="allAtOnce"/>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31</a:t>
            </a:fld>
            <a:endParaRPr lang="fr-BE"/>
          </a:p>
        </p:txBody>
      </p:sp>
      <p:sp>
        <p:nvSpPr>
          <p:cNvPr id="7" name="Rectangle 6">
            <a:hlinkClick r:id="" action="ppaction://hlinkshowjump?jump=nextslide"/>
          </p:cNvPr>
          <p:cNvSpPr/>
          <p:nvPr/>
        </p:nvSpPr>
        <p:spPr>
          <a:xfrm>
            <a:off x="285720" y="5786454"/>
            <a:ext cx="806631" cy="369332"/>
          </a:xfrm>
          <a:prstGeom prst="rect">
            <a:avLst/>
          </a:prstGeom>
        </p:spPr>
        <p:txBody>
          <a:bodyPr wrap="none">
            <a:spAutoFit/>
          </a:bodyPr>
          <a:lstStyle/>
          <a:p>
            <a:pPr algn="just"/>
            <a:r>
              <a:rPr lang="fr-FR" dirty="0" smtClean="0">
                <a:latin typeface="Times New Roman" pitchFamily="18" charset="0"/>
                <a:cs typeface="Times New Roman" pitchFamily="18" charset="0"/>
              </a:rPr>
              <a:t>Plan B</a:t>
            </a:r>
          </a:p>
        </p:txBody>
      </p:sp>
      <p:sp>
        <p:nvSpPr>
          <p:cNvPr id="8" name="Rectangle 7">
            <a:hlinkClick r:id="rId2" action="ppaction://hlinksldjump"/>
          </p:cNvPr>
          <p:cNvSpPr/>
          <p:nvPr/>
        </p:nvSpPr>
        <p:spPr>
          <a:xfrm>
            <a:off x="214282" y="6286520"/>
            <a:ext cx="1031051" cy="369332"/>
          </a:xfrm>
          <a:prstGeom prst="rect">
            <a:avLst/>
          </a:prstGeom>
        </p:spPr>
        <p:txBody>
          <a:bodyPr wrap="none">
            <a:spAutoFit/>
          </a:bodyPr>
          <a:lstStyle/>
          <a:p>
            <a:pPr algn="just"/>
            <a:r>
              <a:rPr lang="fr-FR" dirty="0" smtClean="0">
                <a:latin typeface="Times New Roman" pitchFamily="18" charset="0"/>
                <a:cs typeface="Times New Roman" pitchFamily="18" charset="0"/>
              </a:rPr>
              <a:t>Continue</a:t>
            </a:r>
          </a:p>
        </p:txBody>
      </p:sp>
      <p:sp>
        <p:nvSpPr>
          <p:cNvPr id="9" name="Titre 1"/>
          <p:cNvSpPr>
            <a:spLocks noGrp="1"/>
          </p:cNvSpPr>
          <p:nvPr>
            <p:ph type="title"/>
          </p:nvPr>
        </p:nvSpPr>
        <p:spPr>
          <a:xfrm>
            <a:off x="457200" y="274638"/>
            <a:ext cx="8229600" cy="1143000"/>
          </a:xfrm>
        </p:spPr>
        <p:txBody>
          <a:bodyPr/>
          <a:lstStyle/>
          <a:p>
            <a:pPr lvl="7" algn="ctr">
              <a:buBlip>
                <a:blip r:embed="rId3"/>
              </a:buBlip>
            </a:pPr>
            <a:r>
              <a:rPr lang="fr-FR" sz="2400" dirty="0" smtClean="0">
                <a:cs typeface="Times New Roman" pitchFamily="18" charset="0"/>
              </a:rPr>
              <a:t>Démo</a:t>
            </a:r>
            <a:endParaRPr lang="fr-FR" sz="2400" dirty="0" smtClean="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Times New Roman" pitchFamily="18" charset="0"/>
                <a:cs typeface="Times New Roman" pitchFamily="18" charset="0"/>
              </a:rPr>
              <a:t>démo</a:t>
            </a:r>
            <a:endParaRPr lang="fr-FR"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32</a:t>
            </a:fld>
            <a:endParaRPr lang="fr-BE" dirty="0"/>
          </a:p>
        </p:txBody>
      </p:sp>
    </p:spTree>
    <p:controls>
      <mc:AlternateContent xmlns:mc="http://schemas.openxmlformats.org/markup-compatibility/2006">
        <mc:Choice xmlns:v="urn:schemas-microsoft-com:vml" Requires="v">
          <p:control spid="2095" name="WindowsMediaPlayer1" r:id="rId2" imgW="8639280" imgH="5111640"/>
        </mc:Choice>
        <mc:Fallback>
          <p:control name="WindowsMediaPlayer1" r:id="rId2" imgW="8639280" imgH="5111640">
            <p:pic>
              <p:nvPicPr>
                <p:cNvPr id="3" name="WindowsMediaPlayer1"/>
                <p:cNvPicPr preferRelativeResize="0">
                  <a:picLocks noChangeArrowheads="1" noChangeShapeType="1"/>
                </p:cNvPicPr>
                <p:nvPr/>
              </p:nvPicPr>
              <p:blipFill>
                <a:blip r:embed="rId5"/>
                <a:srcRect/>
                <a:stretch>
                  <a:fillRect/>
                </a:stretch>
              </p:blipFill>
              <p:spPr bwMode="auto">
                <a:xfrm>
                  <a:off x="252412" y="1255482"/>
                  <a:ext cx="8639175" cy="511175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33</a:t>
            </a:fld>
            <a:endParaRPr lang="fr-BE" sz="2000" b="1" dirty="0">
              <a:solidFill>
                <a:schemeClr val="tx1">
                  <a:lumMod val="95000"/>
                  <a:lumOff val="5000"/>
                </a:schemeClr>
              </a:solidFill>
            </a:endParaRPr>
          </a:p>
        </p:txBody>
      </p:sp>
      <p:sp>
        <p:nvSpPr>
          <p:cNvPr id="5" name="Titre 1"/>
          <p:cNvSpPr>
            <a:spLocks noGrp="1"/>
          </p:cNvSpPr>
          <p:nvPr>
            <p:ph type="title"/>
          </p:nvPr>
        </p:nvSpPr>
        <p:spPr>
          <a:xfrm>
            <a:off x="457200" y="274638"/>
            <a:ext cx="8229600" cy="1143000"/>
          </a:xfrm>
        </p:spPr>
        <p:txBody>
          <a:bodyPr/>
          <a:lstStyle/>
          <a:p>
            <a:pPr lvl="7" algn="ctr">
              <a:buBlip>
                <a:blip r:embed="rId2"/>
              </a:buBlip>
            </a:pPr>
            <a:r>
              <a:rPr lang="fr-FR" sz="2400" dirty="0" smtClean="0">
                <a:cs typeface="Times New Roman" pitchFamily="18" charset="0"/>
              </a:rPr>
              <a:t>Suite</a:t>
            </a:r>
            <a:r>
              <a:rPr lang="fr-FR" sz="2400" dirty="0" smtClean="0">
                <a:cs typeface="Times New Roman" pitchFamily="18" charset="0"/>
              </a:rPr>
              <a:t> </a:t>
            </a:r>
            <a:endParaRPr lang="fr-FR" sz="2400" dirty="0" smtClean="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Blip>
                <a:blip r:embed="rId3"/>
              </a:buBlip>
            </a:pPr>
            <a:r>
              <a:rPr lang="fr-FR" dirty="0" smtClean="0">
                <a:latin typeface="+mj-lt"/>
                <a:cs typeface="Times New Roman" pitchFamily="18" charset="0"/>
              </a:rPr>
              <a:t>Introduction Générale </a:t>
            </a:r>
          </a:p>
          <a:p>
            <a:pPr>
              <a:buBlip>
                <a:blip r:embed="rId3"/>
              </a:buBlip>
            </a:pPr>
            <a:r>
              <a:rPr lang="fr-FR" dirty="0" smtClean="0">
                <a:latin typeface="+mj-lt"/>
                <a:cs typeface="Times New Roman" pitchFamily="18" charset="0"/>
              </a:rPr>
              <a:t>Formalisme de DEVS</a:t>
            </a:r>
          </a:p>
          <a:p>
            <a:pPr>
              <a:buBlip>
                <a:blip r:embed="rId3"/>
              </a:buBlip>
            </a:pPr>
            <a:r>
              <a:rPr lang="fr-FR" dirty="0" smtClean="0">
                <a:latin typeface="+mj-lt"/>
                <a:cs typeface="Times New Roman" pitchFamily="18" charset="0"/>
              </a:rPr>
              <a:t>Modélisation et Simulation</a:t>
            </a:r>
          </a:p>
          <a:p>
            <a:pPr>
              <a:buBlip>
                <a:blip r:embed="rId3"/>
              </a:buBlip>
            </a:pPr>
            <a:r>
              <a:rPr lang="fr-FR" dirty="0" smtClean="0">
                <a:latin typeface="+mj-lt"/>
                <a:cs typeface="Times New Roman" pitchFamily="18" charset="0"/>
              </a:rPr>
              <a:t>Architecture de structure </a:t>
            </a:r>
          </a:p>
          <a:p>
            <a:pPr>
              <a:buBlip>
                <a:blip r:embed="rId3"/>
              </a:buBlip>
            </a:pPr>
            <a:r>
              <a:rPr lang="fr-FR" dirty="0" smtClean="0">
                <a:latin typeface="+mj-lt"/>
                <a:cs typeface="Times New Roman" pitchFamily="18" charset="0"/>
              </a:rPr>
              <a:t>Implémentation de L’approche </a:t>
            </a:r>
          </a:p>
          <a:p>
            <a:pPr>
              <a:buBlip>
                <a:blip r:embed="rId4"/>
              </a:buBlip>
            </a:pPr>
            <a:r>
              <a:rPr lang="fr-FR" dirty="0" smtClean="0">
                <a:latin typeface="+mj-lt"/>
                <a:cs typeface="Times New Roman" pitchFamily="18" charset="0"/>
              </a:rPr>
              <a:t>Conclusion et perspective </a:t>
            </a:r>
          </a:p>
          <a:p>
            <a:pPr>
              <a:buNone/>
            </a:pPr>
            <a:endParaRPr lang="fr-FR" dirty="0" smtClean="0">
              <a:latin typeface="+mj-lt"/>
              <a:cs typeface="Times New Roman" pitchFamily="18" charset="0"/>
            </a:endParaRPr>
          </a:p>
        </p:txBody>
      </p:sp>
    </p:spTree>
    <p:extLst>
      <p:ext uri="{BB962C8B-B14F-4D97-AF65-F5344CB8AC3E}">
        <p14:creationId xmlns:p14="http://schemas.microsoft.com/office/powerpoint/2010/main" val="26191295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0" end="0"/>
                                            </p:txEl>
                                          </p:spTgt>
                                        </p:tgtEl>
                                      </p:cBhvr>
                                    </p:animEffect>
                                    <p:set>
                                      <p:cBhvr>
                                        <p:cTn id="27" dur="1" fill="hold">
                                          <p:stCondLst>
                                            <p:cond delay="499"/>
                                          </p:stCondLst>
                                        </p:cTn>
                                        <p:tgtEl>
                                          <p:spTgt spid="3">
                                            <p:txEl>
                                              <p:pRg st="0" end="0"/>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1" end="1"/>
                                            </p:txEl>
                                          </p:spTgt>
                                        </p:tgtEl>
                                      </p:cBhvr>
                                    </p:animEffect>
                                    <p:set>
                                      <p:cBhvr>
                                        <p:cTn id="30" dur="1" fill="hold">
                                          <p:stCondLst>
                                            <p:cond delay="499"/>
                                          </p:stCondLst>
                                        </p:cTn>
                                        <p:tgtEl>
                                          <p:spTgt spid="3">
                                            <p:txEl>
                                              <p:pRg st="1" end="1"/>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2" end="2"/>
                                            </p:txEl>
                                          </p:spTgt>
                                        </p:tgtEl>
                                      </p:cBhvr>
                                    </p:animEffect>
                                    <p:set>
                                      <p:cBhvr>
                                        <p:cTn id="33" dur="1" fill="hold">
                                          <p:stCondLst>
                                            <p:cond delay="499"/>
                                          </p:stCondLst>
                                        </p:cTn>
                                        <p:tgtEl>
                                          <p:spTgt spid="3">
                                            <p:txEl>
                                              <p:pRg st="2" end="2"/>
                                            </p:txEl>
                                          </p:spTgt>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3">
                                            <p:txEl>
                                              <p:pRg st="3" end="3"/>
                                            </p:txEl>
                                          </p:spTgt>
                                        </p:tgtEl>
                                      </p:cBhvr>
                                    </p:animEffect>
                                    <p:set>
                                      <p:cBhvr>
                                        <p:cTn id="36" dur="1" fill="hold">
                                          <p:stCondLst>
                                            <p:cond delay="499"/>
                                          </p:stCondLst>
                                        </p:cTn>
                                        <p:tgtEl>
                                          <p:spTgt spid="3">
                                            <p:txEl>
                                              <p:pRg st="3" end="3"/>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
                                            <p:txEl>
                                              <p:pRg st="4" end="4"/>
                                            </p:txEl>
                                          </p:spTgt>
                                        </p:tgtEl>
                                      </p:cBhvr>
                                    </p:animEffect>
                                    <p:set>
                                      <p:cBhvr>
                                        <p:cTn id="39" dur="1" fill="hold">
                                          <p:stCondLst>
                                            <p:cond delay="499"/>
                                          </p:stCondLst>
                                        </p:cTn>
                                        <p:tgtEl>
                                          <p:spTgt spid="3">
                                            <p:txEl>
                                              <p:pRg st="4" end="4"/>
                                            </p:txEl>
                                          </p:spTgt>
                                        </p:tgtEl>
                                        <p:attrNameLst>
                                          <p:attrName>style.visibility</p:attrName>
                                        </p:attrNameLst>
                                      </p:cBhvr>
                                      <p:to>
                                        <p:strVal val="hidden"/>
                                      </p:to>
                                    </p:set>
                                  </p:childTnLst>
                                </p:cTn>
                              </p:par>
                              <p:par>
                                <p:cTn id="40" presetID="37" presetClass="path" presetSubtype="0" accel="50000" decel="50000" fill="hold" grpId="0" nodeType="withEffect">
                                  <p:stCondLst>
                                    <p:cond delay="0"/>
                                  </p:stCondLst>
                                  <p:childTnLst>
                                    <p:animMotion origin="layout" path="M 0.00313 0.01412 C 0.02709 0.01829 0.09097 0.01528 0.11719 0.01898 C 0.15851 -0.00857 0.22101 -0.12593 0.24844 -0.16389 " pathEditMode="relative" rAng="0" ptsTypes="AAA">
                                      <p:cBhvr>
                                        <p:cTn id="41" dur="2000" fill="hold"/>
                                        <p:tgtEl>
                                          <p:spTgt spid="3">
                                            <p:txEl>
                                              <p:pRg st="5" end="5"/>
                                            </p:txEl>
                                          </p:spTgt>
                                        </p:tgtEl>
                                        <p:attrNameLst>
                                          <p:attrName>ppt_x</p:attrName>
                                          <p:attrName>ppt_y</p:attrName>
                                        </p:attrNameLst>
                                      </p:cBhvr>
                                      <p:rCtr x="12257" y="-8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0000" lnSpcReduction="20000"/>
          </a:bodyPr>
          <a:lstStyle/>
          <a:p>
            <a:pPr algn="just">
              <a:buSzPct val="100000"/>
              <a:buBlip>
                <a:blip r:embed="rId3"/>
              </a:buBlip>
            </a:pPr>
            <a:endParaRPr lang="fr-FR" sz="2400" dirty="0" smtClean="0"/>
          </a:p>
          <a:p>
            <a:pPr algn="just">
              <a:buSzPct val="100000"/>
              <a:buBlip>
                <a:blip r:embed="rId3"/>
              </a:buBlip>
            </a:pPr>
            <a:r>
              <a:rPr lang="fr-FR" sz="2400" dirty="0"/>
              <a:t>Travaux réalisés :</a:t>
            </a:r>
          </a:p>
          <a:p>
            <a:pPr lvl="1" algn="just">
              <a:buSzPct val="100000"/>
              <a:buFont typeface="Wingdings" panose="05000000000000000000" pitchFamily="2" charset="2"/>
              <a:buChar char="§"/>
            </a:pPr>
            <a:r>
              <a:rPr lang="fr-FR" dirty="0"/>
              <a:t>Recherche bibliographique </a:t>
            </a:r>
            <a:r>
              <a:rPr lang="fr-FR" dirty="0" smtClean="0"/>
              <a:t>sur la modélisation et simulation .</a:t>
            </a:r>
            <a:endParaRPr lang="fr-FR" dirty="0"/>
          </a:p>
          <a:p>
            <a:pPr lvl="1" algn="just">
              <a:buSzPct val="100000"/>
              <a:buFont typeface="Wingdings" panose="05000000000000000000" pitchFamily="2" charset="2"/>
              <a:buChar char="§"/>
            </a:pPr>
            <a:r>
              <a:rPr lang="fr-FR" dirty="0" smtClean="0"/>
              <a:t>Choix du formalisme de la création du structure .</a:t>
            </a:r>
            <a:endParaRPr lang="fr-FR" dirty="0"/>
          </a:p>
          <a:p>
            <a:pPr marL="0" indent="0" algn="just">
              <a:buSzPct val="100000"/>
              <a:buNone/>
            </a:pPr>
            <a:endParaRPr lang="fr-FR" sz="2400" dirty="0" smtClean="0"/>
          </a:p>
          <a:p>
            <a:pPr algn="just">
              <a:buSzPct val="100000"/>
              <a:buBlip>
                <a:blip r:embed="rId3"/>
              </a:buBlip>
            </a:pPr>
            <a:r>
              <a:rPr lang="fr-FR" sz="2400" dirty="0" smtClean="0"/>
              <a:t>Perspectives :</a:t>
            </a:r>
            <a:endParaRPr lang="fr-FR" sz="2400" dirty="0"/>
          </a:p>
          <a:p>
            <a:pPr lvl="1" algn="just">
              <a:buSzPct val="100000"/>
              <a:buFont typeface="Wingdings" panose="05000000000000000000" pitchFamily="2" charset="2"/>
              <a:buChar char="§"/>
            </a:pPr>
            <a:r>
              <a:rPr lang="fr-FR" dirty="0"/>
              <a:t>Amélioration du modèle de batterie en intégrant les facteurs de </a:t>
            </a:r>
            <a:r>
              <a:rPr lang="fr-FR" dirty="0" smtClean="0"/>
              <a:t>vieillissement</a:t>
            </a:r>
          </a:p>
          <a:p>
            <a:pPr lvl="1" algn="just">
              <a:buSzPct val="100000"/>
              <a:buFont typeface="Wingdings" panose="05000000000000000000" pitchFamily="2" charset="2"/>
              <a:buChar char="§"/>
            </a:pPr>
            <a:r>
              <a:rPr lang="fr-FR" dirty="0" smtClean="0"/>
              <a:t>Création d’une structure logicielle qui permet de gérer et simuler n’importe quel modèle générique .</a:t>
            </a:r>
            <a:endParaRPr lang="fr-FR" dirty="0"/>
          </a:p>
          <a:p>
            <a:pPr algn="just">
              <a:buSzPct val="100000"/>
              <a:buBlip>
                <a:blip r:embed="rId3"/>
              </a:buBlip>
            </a:pPr>
            <a:endParaRPr lang="fr-FR" sz="2400" dirty="0"/>
          </a:p>
          <a:p>
            <a:pPr algn="just">
              <a:buSzPct val="100000"/>
              <a:buBlip>
                <a:blip r:embed="rId3"/>
              </a:buBlip>
            </a:pPr>
            <a:r>
              <a:rPr lang="fr-FR" sz="2400" dirty="0" smtClean="0"/>
              <a:t>Apports </a:t>
            </a:r>
            <a:r>
              <a:rPr lang="fr-FR" sz="2400" dirty="0"/>
              <a:t>de ce stage :</a:t>
            </a:r>
          </a:p>
          <a:p>
            <a:pPr lvl="1" algn="just">
              <a:buSzPct val="100000"/>
              <a:buFont typeface="Wingdings" panose="05000000000000000000" pitchFamily="2" charset="2"/>
              <a:buChar char="§"/>
            </a:pPr>
            <a:r>
              <a:rPr lang="fr-FR" dirty="0"/>
              <a:t>Découverte du domaine </a:t>
            </a:r>
            <a:r>
              <a:rPr lang="fr-FR" dirty="0" smtClean="0"/>
              <a:t>de modélisation et simulation </a:t>
            </a:r>
            <a:endParaRPr lang="fr-FR" dirty="0"/>
          </a:p>
          <a:p>
            <a:pPr lvl="1" algn="just">
              <a:buSzPct val="100000"/>
              <a:buFont typeface="Wingdings" panose="05000000000000000000" pitchFamily="2" charset="2"/>
              <a:buChar char="§"/>
            </a:pPr>
            <a:r>
              <a:rPr lang="fr-FR" dirty="0"/>
              <a:t>Réelle pratique de l’art de la recherche </a:t>
            </a:r>
            <a:r>
              <a:rPr lang="fr-FR" dirty="0" smtClean="0"/>
              <a:t>bibliographique</a:t>
            </a:r>
            <a:endParaRPr lang="fr-FR" dirty="0"/>
          </a:p>
          <a:p>
            <a:pPr lvl="1" algn="just">
              <a:buSzPct val="100000"/>
              <a:buFont typeface="Wingdings" panose="05000000000000000000" pitchFamily="2" charset="2"/>
              <a:buChar char="§"/>
            </a:pPr>
            <a:r>
              <a:rPr lang="fr-FR" dirty="0"/>
              <a:t>Amélioration de mon niveau en programmation </a:t>
            </a:r>
            <a:r>
              <a:rPr lang="fr-FR" dirty="0" smtClean="0"/>
              <a:t> </a:t>
            </a:r>
            <a:r>
              <a:rPr lang="fr-FR" dirty="0"/>
              <a:t>langage </a:t>
            </a:r>
            <a:r>
              <a:rPr lang="fr-FR" dirty="0" smtClean="0"/>
              <a:t>C++</a:t>
            </a:r>
            <a:endParaRPr lang="fr-FR" dirty="0"/>
          </a:p>
          <a:p>
            <a:pPr lvl="1" algn="just">
              <a:buSzPct val="100000"/>
              <a:buFont typeface="Wingdings" panose="05000000000000000000" pitchFamily="2" charset="2"/>
              <a:buChar char="§"/>
            </a:pPr>
            <a:r>
              <a:rPr lang="fr-FR" dirty="0"/>
              <a:t>Découverte </a:t>
            </a:r>
            <a:r>
              <a:rPr lang="fr-FR" dirty="0" smtClean="0"/>
              <a:t>les logiciels </a:t>
            </a:r>
            <a:r>
              <a:rPr lang="fr-FR" dirty="0"/>
              <a:t>de modélisation </a:t>
            </a:r>
            <a:r>
              <a:rPr lang="fr-FR" dirty="0" smtClean="0"/>
              <a:t>et </a:t>
            </a:r>
            <a:r>
              <a:rPr lang="fr-FR" smtClean="0"/>
              <a:t>de simulation</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35</a:t>
            </a:fld>
            <a:endParaRPr lang="fr-BE" sz="2000" b="1">
              <a:solidFill>
                <a:schemeClr val="tx1">
                  <a:lumMod val="95000"/>
                  <a:lumOff val="5000"/>
                </a:schemeClr>
              </a:solidFill>
            </a:endParaRPr>
          </a:p>
        </p:txBody>
      </p:sp>
      <p:sp>
        <p:nvSpPr>
          <p:cNvPr id="5" name="Titre 1"/>
          <p:cNvSpPr>
            <a:spLocks noGrp="1"/>
          </p:cNvSpPr>
          <p:nvPr>
            <p:ph type="title"/>
          </p:nvPr>
        </p:nvSpPr>
        <p:spPr>
          <a:xfrm>
            <a:off x="457200" y="274638"/>
            <a:ext cx="8229600" cy="1143000"/>
          </a:xfrm>
        </p:spPr>
        <p:txBody>
          <a:bodyPr>
            <a:normAutofit/>
          </a:bodyPr>
          <a:lstStyle/>
          <a:p>
            <a:pPr lvl="7" algn="ctr">
              <a:buBlip>
                <a:blip r:embed="rId4"/>
              </a:buBlip>
            </a:pPr>
            <a:r>
              <a:rPr lang="fr-FR" sz="4400" dirty="0" smtClean="0">
                <a:latin typeface="+mj-lt"/>
              </a:rPr>
              <a:t>Conclusion et perspective  </a:t>
            </a:r>
          </a:p>
        </p:txBody>
      </p:sp>
    </p:spTree>
    <p:extLst>
      <p:ext uri="{BB962C8B-B14F-4D97-AF65-F5344CB8AC3E}">
        <p14:creationId xmlns:p14="http://schemas.microsoft.com/office/powerpoint/2010/main" val="303898999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Blip>
                <a:blip r:embed="rId3"/>
              </a:buBlip>
            </a:pPr>
            <a:r>
              <a:rPr lang="fr-FR" dirty="0" smtClean="0">
                <a:latin typeface="Times New Roman" pitchFamily="18" charset="0"/>
                <a:cs typeface="Times New Roman" pitchFamily="18" charset="0"/>
              </a:rPr>
              <a:t>Introduction Générale </a:t>
            </a:r>
          </a:p>
          <a:p>
            <a:pPr>
              <a:buBlip>
                <a:blip r:embed="rId3"/>
              </a:buBlip>
            </a:pPr>
            <a:r>
              <a:rPr lang="fr-FR" dirty="0" smtClean="0">
                <a:latin typeface="Times New Roman" pitchFamily="18" charset="0"/>
                <a:cs typeface="Times New Roman" pitchFamily="18" charset="0"/>
              </a:rPr>
              <a:t>Formalisme de DEVS</a:t>
            </a:r>
          </a:p>
          <a:p>
            <a:pPr>
              <a:buBlip>
                <a:blip r:embed="rId3"/>
              </a:buBlip>
            </a:pPr>
            <a:r>
              <a:rPr lang="fr-FR" dirty="0" smtClean="0">
                <a:latin typeface="Times New Roman" pitchFamily="18" charset="0"/>
                <a:cs typeface="Times New Roman" pitchFamily="18" charset="0"/>
              </a:rPr>
              <a:t>Modélisation </a:t>
            </a:r>
            <a:r>
              <a:rPr lang="fr-FR" dirty="0">
                <a:latin typeface="Times New Roman" pitchFamily="18" charset="0"/>
                <a:cs typeface="Times New Roman" pitchFamily="18" charset="0"/>
              </a:rPr>
              <a:t>et Simulation </a:t>
            </a:r>
            <a:endParaRPr lang="fr-FR" dirty="0" smtClean="0">
              <a:latin typeface="Times New Roman" pitchFamily="18" charset="0"/>
              <a:cs typeface="Times New Roman" pitchFamily="18" charset="0"/>
            </a:endParaRPr>
          </a:p>
          <a:p>
            <a:pPr>
              <a:buBlip>
                <a:blip r:embed="rId3"/>
              </a:buBlip>
            </a:pPr>
            <a:r>
              <a:rPr lang="fr-FR" dirty="0" smtClean="0">
                <a:latin typeface="Times New Roman" pitchFamily="18" charset="0"/>
                <a:cs typeface="Times New Roman" pitchFamily="18" charset="0"/>
              </a:rPr>
              <a:t>Implémentation de L’approche  </a:t>
            </a:r>
          </a:p>
          <a:p>
            <a:pPr>
              <a:buBlip>
                <a:blip r:embed="rId4"/>
              </a:buBlip>
            </a:pPr>
            <a:r>
              <a:rPr lang="fr-FR" dirty="0" smtClean="0">
                <a:latin typeface="Times New Roman" pitchFamily="18" charset="0"/>
                <a:cs typeface="Times New Roman" pitchFamily="18" charset="0"/>
              </a:rPr>
              <a:t>Conclusion et perspective </a:t>
            </a:r>
          </a:p>
          <a:p>
            <a:pPr>
              <a:buNone/>
            </a:pPr>
            <a:endParaRPr lang="fr-FR"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3799244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2" end="2"/>
                                            </p:txEl>
                                          </p:spTgt>
                                        </p:tgtEl>
                                      </p:cBhvr>
                                    </p:animEffect>
                                    <p:set>
                                      <p:cBhvr>
                                        <p:cTn id="7" dur="1" fill="hold">
                                          <p:stCondLst>
                                            <p:cond delay="499"/>
                                          </p:stCondLst>
                                        </p:cTn>
                                        <p:tgtEl>
                                          <p:spTgt spid="3">
                                            <p:txEl>
                                              <p:pRg st="2" end="2"/>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3" end="3"/>
                                            </p:txEl>
                                          </p:spTgt>
                                        </p:tgtEl>
                                      </p:cBhvr>
                                    </p:animEffect>
                                    <p:set>
                                      <p:cBhvr>
                                        <p:cTn id="10" dur="1" fill="hold">
                                          <p:stCondLst>
                                            <p:cond delay="499"/>
                                          </p:stCondLst>
                                        </p:cTn>
                                        <p:tgtEl>
                                          <p:spTgt spid="3">
                                            <p:txEl>
                                              <p:pRg st="3" end="3"/>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4" end="4"/>
                                            </p:txEl>
                                          </p:spTgt>
                                        </p:tgtEl>
                                      </p:cBhvr>
                                    </p:animEffect>
                                    <p:set>
                                      <p:cBhvr>
                                        <p:cTn id="13" dur="1" fill="hold">
                                          <p:stCondLst>
                                            <p:cond delay="499"/>
                                          </p:stCondLst>
                                        </p:cTn>
                                        <p:tgtEl>
                                          <p:spTgt spid="3">
                                            <p:txEl>
                                              <p:pRg st="4" end="4"/>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0" end="0"/>
                                            </p:txEl>
                                          </p:spTgt>
                                        </p:tgtEl>
                                      </p:cBhvr>
                                    </p:animEffect>
                                    <p:set>
                                      <p:cBhvr>
                                        <p:cTn id="1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0" presetClass="path" presetSubtype="0" accel="50000" decel="50000" fill="hold" grpId="0" nodeType="clickEffect">
                                  <p:stCondLst>
                                    <p:cond delay="0"/>
                                  </p:stCondLst>
                                  <p:childTnLst>
                                    <p:animMotion origin="layout" path="M 4.44444E-6 4.44444E-6 L 0.10816 4.44444E-6 C 0.15659 4.44444E-6 0.21649 0.03726 0.21649 0.06782 L 0.21649 0.13588 " pathEditMode="relative" rAng="0" ptsTypes="AAAA">
                                      <p:cBhvr>
                                        <p:cTn id="20" dur="2000" fill="hold"/>
                                        <p:tgtEl>
                                          <p:spTgt spid="3">
                                            <p:txEl>
                                              <p:pRg st="1" end="1"/>
                                            </p:txEl>
                                          </p:spTgt>
                                        </p:tgtEl>
                                        <p:attrNameLst>
                                          <p:attrName>ppt_x</p:attrName>
                                          <p:attrName>ppt_y</p:attrName>
                                        </p:attrNameLst>
                                      </p:cBhvr>
                                      <p:rCtr x="10816" y="67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buBlip>
                <a:blip r:embed="rId2"/>
              </a:buBlip>
            </a:pPr>
            <a:r>
              <a:rPr lang="fr-FR" dirty="0">
                <a:cs typeface="Times New Roman" pitchFamily="18" charset="0"/>
              </a:rPr>
              <a:t>Formalisme de DEVS</a:t>
            </a:r>
          </a:p>
        </p:txBody>
      </p:sp>
      <p:sp>
        <p:nvSpPr>
          <p:cNvPr id="9" name="ZoneTexte 8"/>
          <p:cNvSpPr txBox="1"/>
          <p:nvPr/>
        </p:nvSpPr>
        <p:spPr>
          <a:xfrm>
            <a:off x="360000" y="1800000"/>
            <a:ext cx="8786841" cy="3600000"/>
          </a:xfrm>
          <a:prstGeom prst="rect">
            <a:avLst/>
          </a:prstGeom>
          <a:noFill/>
        </p:spPr>
        <p:txBody>
          <a:bodyPr wrap="square" rtlCol="0">
            <a:spAutoFit/>
          </a:bodyPr>
          <a:lstStyle/>
          <a:p>
            <a:pPr>
              <a:spcAft>
                <a:spcPts val="1200"/>
              </a:spcAft>
              <a:buFontTx/>
              <a:buChar char="-"/>
            </a:pPr>
            <a:r>
              <a:rPr lang="en-US" sz="2400" dirty="0" smtClean="0">
                <a:latin typeface="Times New Roman" pitchFamily="18" charset="0"/>
                <a:cs typeface="Times New Roman" pitchFamily="18" charset="0"/>
              </a:rPr>
              <a:t>Discrete Event System Specification</a:t>
            </a:r>
          </a:p>
          <a:p>
            <a:pPr algn="just">
              <a:spcAft>
                <a:spcPts val="1200"/>
              </a:spcAft>
            </a:pPr>
            <a:r>
              <a:rPr lang="fr-FR" sz="2400" dirty="0" smtClean="0">
                <a:latin typeface="Times New Roman" pitchFamily="18" charset="0"/>
                <a:cs typeface="Times New Roman" pitchFamily="18" charset="0"/>
              </a:rPr>
              <a:t>- Proposé par B.P. </a:t>
            </a:r>
            <a:r>
              <a:rPr lang="fr-FR" sz="2400" dirty="0" err="1" smtClean="0">
                <a:latin typeface="Times New Roman" pitchFamily="18" charset="0"/>
                <a:cs typeface="Times New Roman" pitchFamily="18" charset="0"/>
              </a:rPr>
              <a:t>Zeigler</a:t>
            </a:r>
            <a:r>
              <a:rPr lang="fr-FR" sz="2400" dirty="0" smtClean="0">
                <a:latin typeface="Times New Roman" pitchFamily="18" charset="0"/>
                <a:cs typeface="Times New Roman" pitchFamily="18" charset="0"/>
              </a:rPr>
              <a:t> dans les années 70 pour répondre à des besoins en électronique.</a:t>
            </a:r>
          </a:p>
          <a:p>
            <a:pPr algn="just">
              <a:spcAft>
                <a:spcPts val="1200"/>
              </a:spcAft>
            </a:pPr>
            <a:r>
              <a:rPr lang="fr-FR" sz="2400" dirty="0" smtClean="0">
                <a:latin typeface="Times New Roman" pitchFamily="18" charset="0"/>
                <a:cs typeface="Times New Roman" pitchFamily="18" charset="0"/>
              </a:rPr>
              <a:t>-Permet de discrétiser un problème donné et d'obtenir une représentation exploitable du système étudié</a:t>
            </a:r>
          </a:p>
          <a:p>
            <a:pPr algn="just">
              <a:spcAft>
                <a:spcPts val="1200"/>
              </a:spcAft>
            </a:pPr>
            <a:r>
              <a:rPr lang="fr-FR" sz="2400" dirty="0" smtClean="0">
                <a:latin typeface="Times New Roman" pitchFamily="18" charset="0"/>
                <a:cs typeface="Times New Roman" pitchFamily="18" charset="0"/>
              </a:rPr>
              <a:t>-Permet au modélisateur de s'abstraire totalement de l'implémentation des simulateurs mettant en œuvre la modélisation du système. </a:t>
            </a:r>
          </a:p>
          <a:p>
            <a:pPr>
              <a:spcAft>
                <a:spcPts val="1200"/>
              </a:spcAft>
              <a:buFontTx/>
              <a:buChar char="-"/>
            </a:pPr>
            <a:endParaRPr lang="fr-FR" sz="2400" dirty="0">
              <a:latin typeface="Times New Roman" pitchFamily="18" charset="0"/>
              <a:cs typeface="Times New Roman" pitchFamily="18" charset="0"/>
            </a:endParaRPr>
          </a:p>
        </p:txBody>
      </p:sp>
      <p:sp>
        <p:nvSpPr>
          <p:cNvPr id="8" name="Espace réservé du numéro de diapositive 7"/>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5</a:t>
            </a:fld>
            <a:endParaRPr lang="fr-BE" sz="2000" b="1" dirty="0">
              <a:solidFill>
                <a:schemeClr val="tx1">
                  <a:lumMod val="95000"/>
                  <a:lumOff val="5000"/>
                </a:schemeClr>
              </a:solidFil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Blip>
                <a:blip r:embed="rId3"/>
              </a:buBlip>
            </a:pPr>
            <a:r>
              <a:rPr lang="fr-FR" dirty="0" smtClean="0">
                <a:latin typeface="+mj-lt"/>
                <a:cs typeface="Times New Roman" pitchFamily="18" charset="0"/>
              </a:rPr>
              <a:t>Introduction Générale </a:t>
            </a:r>
          </a:p>
          <a:p>
            <a:pPr>
              <a:buBlip>
                <a:blip r:embed="rId3"/>
              </a:buBlip>
            </a:pPr>
            <a:r>
              <a:rPr lang="fr-FR" dirty="0" smtClean="0">
                <a:latin typeface="+mj-lt"/>
                <a:cs typeface="Times New Roman" pitchFamily="18" charset="0"/>
              </a:rPr>
              <a:t>Formalisme de DEVS</a:t>
            </a:r>
          </a:p>
          <a:p>
            <a:pPr>
              <a:buBlip>
                <a:blip r:embed="rId3"/>
              </a:buBlip>
            </a:pPr>
            <a:r>
              <a:rPr lang="fr-FR" dirty="0" smtClean="0">
                <a:latin typeface="+mj-lt"/>
                <a:cs typeface="Times New Roman" pitchFamily="18" charset="0"/>
              </a:rPr>
              <a:t>Modélisation et Simulation</a:t>
            </a:r>
          </a:p>
          <a:p>
            <a:pPr>
              <a:buBlip>
                <a:blip r:embed="rId3"/>
              </a:buBlip>
            </a:pPr>
            <a:r>
              <a:rPr lang="fr-FR" dirty="0" smtClean="0">
                <a:latin typeface="+mj-lt"/>
                <a:cs typeface="Times New Roman" pitchFamily="18" charset="0"/>
              </a:rPr>
              <a:t>Architecture de structure </a:t>
            </a:r>
          </a:p>
          <a:p>
            <a:pPr>
              <a:buBlip>
                <a:blip r:embed="rId3"/>
              </a:buBlip>
            </a:pPr>
            <a:r>
              <a:rPr lang="fr-FR" dirty="0" smtClean="0">
                <a:latin typeface="+mj-lt"/>
                <a:cs typeface="Times New Roman" pitchFamily="18" charset="0"/>
              </a:rPr>
              <a:t>Implémentation de L’approche </a:t>
            </a:r>
          </a:p>
          <a:p>
            <a:pPr>
              <a:buBlip>
                <a:blip r:embed="rId4"/>
              </a:buBlip>
            </a:pPr>
            <a:r>
              <a:rPr lang="fr-FR" dirty="0" smtClean="0">
                <a:latin typeface="+mj-lt"/>
                <a:cs typeface="Times New Roman" pitchFamily="18" charset="0"/>
              </a:rPr>
              <a:t>Conclusion et perspective </a:t>
            </a:r>
          </a:p>
          <a:p>
            <a:pPr>
              <a:buNone/>
            </a:pPr>
            <a:endParaRPr lang="fr-FR" dirty="0" smtClean="0">
              <a:latin typeface="+mj-lt"/>
              <a:cs typeface="Times New Roman" pitchFamily="18" charset="0"/>
            </a:endParaRPr>
          </a:p>
        </p:txBody>
      </p:sp>
      <p:sp>
        <p:nvSpPr>
          <p:cNvPr id="4" name="Espace réservé du contenu 2"/>
          <p:cNvSpPr txBox="1">
            <a:spLocks/>
          </p:cNvSpPr>
          <p:nvPr/>
        </p:nvSpPr>
        <p:spPr>
          <a:xfrm>
            <a:off x="0" y="1412776"/>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marL="0" indent="0">
              <a:buNone/>
            </a:pPr>
            <a:endParaRPr lang="fr-FR" dirty="0" smtClean="0">
              <a:latin typeface="+mj-lt"/>
              <a:cs typeface="Times New Roman" pitchFamily="18" charset="0"/>
            </a:endParaRPr>
          </a:p>
          <a:p>
            <a:pPr lvl="7">
              <a:buBlip>
                <a:blip r:embed="rId3"/>
              </a:buBlip>
            </a:pPr>
            <a:r>
              <a:rPr lang="fr-FR" sz="2400" dirty="0">
                <a:cs typeface="Times New Roman" pitchFamily="18" charset="0"/>
              </a:rPr>
              <a:t>Modélisation </a:t>
            </a:r>
          </a:p>
          <a:p>
            <a:pPr>
              <a:buFont typeface="Arial" pitchFamily="34" charset="0"/>
              <a:buNone/>
            </a:pPr>
            <a:r>
              <a:rPr lang="fr-FR" dirty="0" smtClean="0">
                <a:latin typeface="+mj-lt"/>
                <a:cs typeface="Times New Roman" pitchFamily="18" charset="0"/>
              </a:rPr>
              <a:t>	</a:t>
            </a:r>
          </a:p>
        </p:txBody>
      </p:sp>
    </p:spTree>
    <p:extLst>
      <p:ext uri="{BB962C8B-B14F-4D97-AF65-F5344CB8AC3E}">
        <p14:creationId xmlns:p14="http://schemas.microsoft.com/office/powerpoint/2010/main" val="6362146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1"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1" nodeType="withEffect">
                                  <p:stCondLst>
                                    <p:cond delay="0"/>
                                  </p:stCondLst>
                                  <p:childTnLst>
                                    <p:animEffect transition="out" filter="fade">
                                      <p:cBhvr>
                                        <p:cTn id="12" dur="500"/>
                                        <p:tgtEl>
                                          <p:spTgt spid="3">
                                            <p:txEl>
                                              <p:pRg st="4" end="4"/>
                                            </p:txEl>
                                          </p:spTgt>
                                        </p:tgtEl>
                                      </p:cBhvr>
                                    </p:animEffect>
                                    <p:set>
                                      <p:cBhvr>
                                        <p:cTn id="13" dur="1" fill="hold">
                                          <p:stCondLst>
                                            <p:cond delay="499"/>
                                          </p:stCondLst>
                                        </p:cTn>
                                        <p:tgtEl>
                                          <p:spTgt spid="3">
                                            <p:txEl>
                                              <p:pRg st="4" end="4"/>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3">
                                            <p:txEl>
                                              <p:pRg st="5" end="5"/>
                                            </p:txEl>
                                          </p:spTgt>
                                        </p:tgtEl>
                                      </p:cBhvr>
                                    </p:animEffect>
                                    <p:set>
                                      <p:cBhvr>
                                        <p:cTn id="19"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0" presetClass="path" presetSubtype="0" accel="50000" decel="50000" fill="hold" grpId="0" nodeType="clickEffect">
                                  <p:stCondLst>
                                    <p:cond delay="0"/>
                                  </p:stCondLst>
                                  <p:childTnLst>
                                    <p:animMotion origin="layout" path="M -4.16667E-6 3.7037E-6 L 0.129 3.7037E-6 C 0.18698 3.7037E-6 0.25816 0.02152 0.25816 0.03935 L 0.25816 0.0787 " pathEditMode="relative" rAng="0" ptsTypes="AAAA">
                                      <p:cBhvr>
                                        <p:cTn id="23" dur="2000" fill="hold"/>
                                        <p:tgtEl>
                                          <p:spTgt spid="3">
                                            <p:txEl>
                                              <p:pRg st="2" end="2"/>
                                            </p:txEl>
                                          </p:spTgt>
                                        </p:tgtEl>
                                        <p:attrNameLst>
                                          <p:attrName>ppt_x</p:attrName>
                                          <p:attrName>ppt_y</p:attrName>
                                        </p:attrNameLst>
                                      </p:cBhvr>
                                      <p:rCtr x="12899" y="3935"/>
                                    </p:animMotion>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4">
                                            <p:txEl>
                                              <p:pRg st="5" end="5"/>
                                            </p:txEl>
                                          </p:spTgt>
                                        </p:tgtEl>
                                      </p:cBhvr>
                                    </p:animEffect>
                                    <p:set>
                                      <p:cBhvr>
                                        <p:cTn id="28" dur="1" fill="hold">
                                          <p:stCondLst>
                                            <p:cond delay="499"/>
                                          </p:stCondLst>
                                        </p:cTn>
                                        <p:tgtEl>
                                          <p:spTgt spid="4">
                                            <p:txEl>
                                              <p:pRg st="5" end="5"/>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1"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build="p"/>
      <p:bldP spid="4" grpId="1"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buBlip>
                <a:blip r:embed="rId2"/>
              </a:buBlip>
            </a:pPr>
            <a:r>
              <a:rPr lang="fr-FR" dirty="0">
                <a:cs typeface="Times New Roman" pitchFamily="18" charset="0"/>
              </a:rPr>
              <a:t>Modélisation </a:t>
            </a:r>
          </a:p>
        </p:txBody>
      </p:sp>
      <p:sp>
        <p:nvSpPr>
          <p:cNvPr id="9" name="ZoneTexte 8"/>
          <p:cNvSpPr txBox="1"/>
          <p:nvPr/>
        </p:nvSpPr>
        <p:spPr>
          <a:xfrm>
            <a:off x="360000" y="1800000"/>
            <a:ext cx="8786841" cy="5570756"/>
          </a:xfrm>
          <a:prstGeom prst="rect">
            <a:avLst/>
          </a:prstGeom>
          <a:noFill/>
        </p:spPr>
        <p:txBody>
          <a:bodyPr wrap="square" rtlCol="0">
            <a:spAutoFit/>
          </a:bodyPr>
          <a:lstStyle/>
          <a:p>
            <a:pPr marL="342900" indent="-342900" algn="just">
              <a:buFont typeface="Wingdings" panose="05000000000000000000" pitchFamily="2" charset="2"/>
              <a:buChar char="§"/>
            </a:pPr>
            <a:r>
              <a:rPr lang="fr-FR" sz="2400" dirty="0" smtClean="0">
                <a:latin typeface="Times New Roman" pitchFamily="18" charset="0"/>
                <a:cs typeface="Times New Roman" pitchFamily="18" charset="0"/>
              </a:rPr>
              <a:t>Basée </a:t>
            </a:r>
            <a:r>
              <a:rPr lang="fr-FR" sz="2400" dirty="0">
                <a:latin typeface="Times New Roman" pitchFamily="18" charset="0"/>
                <a:cs typeface="Times New Roman" pitchFamily="18" charset="0"/>
              </a:rPr>
              <a:t>sur la théorie des Systèmes.</a:t>
            </a:r>
          </a:p>
          <a:p>
            <a:pPr marL="342900" indent="-342900" algn="just">
              <a:buFont typeface="Wingdings" panose="05000000000000000000" pitchFamily="2" charset="2"/>
              <a:buChar char="§"/>
            </a:pPr>
            <a:endParaRPr lang="fr-FR"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fr-FR" sz="2400" dirty="0" smtClean="0">
                <a:latin typeface="Times New Roman" pitchFamily="18" charset="0"/>
                <a:cs typeface="Times New Roman" pitchFamily="18" charset="0"/>
              </a:rPr>
              <a:t>Permet </a:t>
            </a:r>
            <a:r>
              <a:rPr lang="fr-FR" sz="2400" dirty="0">
                <a:latin typeface="Times New Roman" pitchFamily="18" charset="0"/>
                <a:cs typeface="Times New Roman" pitchFamily="18" charset="0"/>
              </a:rPr>
              <a:t>la spécification de systèmes complexes à évènements discrets sous forme modulaire et hiérarchique</a:t>
            </a:r>
          </a:p>
          <a:p>
            <a:pPr marL="342900" indent="-342900" algn="just">
              <a:buFont typeface="Wingdings" panose="05000000000000000000" pitchFamily="2" charset="2"/>
              <a:buChar char="§"/>
            </a:pPr>
            <a:endParaRPr lang="fr-FR" sz="2400" dirty="0">
              <a:latin typeface="Times New Roman" pitchFamily="18" charset="0"/>
              <a:cs typeface="Times New Roman" pitchFamily="18" charset="0"/>
            </a:endParaRPr>
          </a:p>
          <a:p>
            <a:pPr marL="342900" indent="-342900" algn="just">
              <a:spcAft>
                <a:spcPts val="1200"/>
              </a:spcAft>
              <a:buFont typeface="Wingdings" panose="05000000000000000000" pitchFamily="2" charset="2"/>
              <a:buChar char="§"/>
            </a:pPr>
            <a:r>
              <a:rPr lang="fr-FR" sz="2400" dirty="0" smtClean="0">
                <a:latin typeface="Times New Roman" pitchFamily="18" charset="0"/>
                <a:cs typeface="Times New Roman" pitchFamily="18" charset="0"/>
              </a:rPr>
              <a:t>Permet </a:t>
            </a:r>
            <a:r>
              <a:rPr lang="fr-FR" sz="2400" dirty="0">
                <a:latin typeface="Times New Roman" pitchFamily="18" charset="0"/>
                <a:cs typeface="Times New Roman" pitchFamily="18" charset="0"/>
              </a:rPr>
              <a:t>d’enrichir sa syntaxe pour permettre de simplifier la spécification de types de modèles particuliers. </a:t>
            </a:r>
            <a:endParaRPr lang="fr-FR" sz="2400" dirty="0" smtClean="0">
              <a:latin typeface="Times New Roman" pitchFamily="18" charset="0"/>
              <a:cs typeface="Times New Roman" pitchFamily="18" charset="0"/>
            </a:endParaRPr>
          </a:p>
          <a:p>
            <a:pPr marL="342900" indent="-342900" algn="just">
              <a:spcAft>
                <a:spcPts val="1200"/>
              </a:spcAft>
              <a:buFont typeface="Wingdings" panose="05000000000000000000" pitchFamily="2" charset="2"/>
              <a:buChar char="§"/>
            </a:pPr>
            <a:endParaRPr lang="fr-FR"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fr-FR" sz="2400" dirty="0">
                <a:latin typeface="Times New Roman" pitchFamily="18" charset="0"/>
                <a:cs typeface="Times New Roman" pitchFamily="18" charset="0"/>
              </a:rPr>
              <a:t>DEVS repose sur la définition de deux types de composants </a:t>
            </a:r>
          </a:p>
          <a:p>
            <a:pPr marL="800100" lvl="1" indent="-342900" algn="just">
              <a:buFont typeface="Arial" panose="020B0604020202020204" pitchFamily="34" charset="0"/>
              <a:buChar char="•"/>
            </a:pPr>
            <a:r>
              <a:rPr lang="fr-FR" sz="2400" dirty="0">
                <a:latin typeface="Times New Roman" pitchFamily="18" charset="0"/>
                <a:cs typeface="Times New Roman" pitchFamily="18" charset="0"/>
              </a:rPr>
              <a:t>Le Modèle atomique </a:t>
            </a:r>
          </a:p>
          <a:p>
            <a:pPr marL="800100" lvl="1" indent="-342900" algn="just">
              <a:buFont typeface="Arial" panose="020B0604020202020204" pitchFamily="34" charset="0"/>
              <a:buChar char="•"/>
            </a:pPr>
            <a:r>
              <a:rPr lang="fr-FR" sz="2400" dirty="0">
                <a:latin typeface="Times New Roman" pitchFamily="18" charset="0"/>
                <a:cs typeface="Times New Roman" pitchFamily="18" charset="0"/>
              </a:rPr>
              <a:t>Le modèle couplé </a:t>
            </a:r>
          </a:p>
          <a:p>
            <a:pPr marL="342900" indent="-342900" algn="just">
              <a:buFont typeface="Wingdings" panose="05000000000000000000" pitchFamily="2" charset="2"/>
              <a:buChar char="§"/>
            </a:pPr>
            <a:endParaRPr lang="fr-FR" sz="2400" dirty="0">
              <a:latin typeface="Times New Roman" pitchFamily="18" charset="0"/>
              <a:cs typeface="Times New Roman" pitchFamily="18" charset="0"/>
            </a:endParaRPr>
          </a:p>
          <a:p>
            <a:pPr marL="342900" indent="-342900" algn="just">
              <a:buFont typeface="Wingdings" panose="05000000000000000000" pitchFamily="2" charset="2"/>
              <a:buChar char="§"/>
            </a:pPr>
            <a:endParaRPr lang="fr-FR" sz="2400" dirty="0">
              <a:latin typeface="Times New Roman" pitchFamily="18" charset="0"/>
              <a:cs typeface="Times New Roman" pitchFamily="18" charset="0"/>
            </a:endParaRPr>
          </a:p>
          <a:p>
            <a:pPr marL="342900" indent="-342900" algn="just">
              <a:buFont typeface="Wingdings" panose="05000000000000000000" pitchFamily="2" charset="2"/>
              <a:buChar char="§"/>
            </a:pPr>
            <a:endParaRPr lang="fr-FR" sz="2400" dirty="0">
              <a:latin typeface="Times New Roman" pitchFamily="18" charset="0"/>
              <a:cs typeface="Times New Roman" pitchFamily="18" charset="0"/>
            </a:endParaRPr>
          </a:p>
        </p:txBody>
      </p:sp>
      <p:sp>
        <p:nvSpPr>
          <p:cNvPr id="8" name="Espace réservé du numéro de diapositive 7"/>
          <p:cNvSpPr>
            <a:spLocks noGrp="1"/>
          </p:cNvSpPr>
          <p:nvPr>
            <p:ph type="sldNum" sz="quarter" idx="12"/>
          </p:nvPr>
        </p:nvSpPr>
        <p:spPr/>
        <p:txBody>
          <a:bodyPr/>
          <a:lstStyle/>
          <a:p>
            <a:fld id="{CF4668DC-857F-487D-BFFA-8C0CA5037977}" type="slidenum">
              <a:rPr lang="fr-BE" sz="2000" b="1" smtClean="0"/>
              <a:pPr/>
              <a:t>7</a:t>
            </a:fld>
            <a:endParaRPr lang="fr-BE" sz="2000" b="1" dirty="0"/>
          </a:p>
        </p:txBody>
      </p:sp>
    </p:spTree>
    <p:extLst>
      <p:ext uri="{BB962C8B-B14F-4D97-AF65-F5344CB8AC3E}">
        <p14:creationId xmlns:p14="http://schemas.microsoft.com/office/powerpoint/2010/main" val="19281965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anim calcmode="lin" valueType="num">
                                      <p:cBhvr additive="base">
                                        <p:cTn id="29"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
                                            <p:txEl>
                                              <p:pRg st="7" end="7"/>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 calcmode="lin" valueType="num">
                                      <p:cBhvr additive="base">
                                        <p:cTn id="33"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Blip>
                <a:blip r:embed="rId3"/>
              </a:buBlip>
            </a:pPr>
            <a:r>
              <a:rPr lang="fr-FR" dirty="0" smtClean="0">
                <a:latin typeface="+mj-lt"/>
                <a:cs typeface="Times New Roman" pitchFamily="18" charset="0"/>
              </a:rPr>
              <a:t>Introduction Générale </a:t>
            </a:r>
          </a:p>
          <a:p>
            <a:pPr>
              <a:buBlip>
                <a:blip r:embed="rId3"/>
              </a:buBlip>
            </a:pPr>
            <a:r>
              <a:rPr lang="fr-FR" dirty="0" smtClean="0">
                <a:latin typeface="+mj-lt"/>
                <a:cs typeface="Times New Roman" pitchFamily="18" charset="0"/>
              </a:rPr>
              <a:t>Formalisme de DEVS</a:t>
            </a:r>
          </a:p>
          <a:p>
            <a:pPr>
              <a:buBlip>
                <a:blip r:embed="rId3"/>
              </a:buBlip>
            </a:pPr>
            <a:r>
              <a:rPr lang="fr-FR" dirty="0" smtClean="0">
                <a:latin typeface="+mj-lt"/>
                <a:cs typeface="Times New Roman" pitchFamily="18" charset="0"/>
              </a:rPr>
              <a:t>Modélisation et Simulation</a:t>
            </a:r>
          </a:p>
          <a:p>
            <a:pPr>
              <a:buBlip>
                <a:blip r:embed="rId3"/>
              </a:buBlip>
            </a:pPr>
            <a:r>
              <a:rPr lang="fr-FR" dirty="0" smtClean="0">
                <a:latin typeface="+mj-lt"/>
                <a:cs typeface="Times New Roman" pitchFamily="18" charset="0"/>
              </a:rPr>
              <a:t>Architecture de structure </a:t>
            </a:r>
          </a:p>
          <a:p>
            <a:pPr>
              <a:buBlip>
                <a:blip r:embed="rId3"/>
              </a:buBlip>
            </a:pPr>
            <a:r>
              <a:rPr lang="fr-FR" dirty="0" smtClean="0">
                <a:latin typeface="+mj-lt"/>
                <a:cs typeface="Times New Roman" pitchFamily="18" charset="0"/>
              </a:rPr>
              <a:t>Implémentation de L’approche </a:t>
            </a:r>
          </a:p>
          <a:p>
            <a:pPr>
              <a:buBlip>
                <a:blip r:embed="rId4"/>
              </a:buBlip>
            </a:pPr>
            <a:r>
              <a:rPr lang="fr-FR" dirty="0" smtClean="0">
                <a:latin typeface="+mj-lt"/>
                <a:cs typeface="Times New Roman" pitchFamily="18" charset="0"/>
              </a:rPr>
              <a:t>Conclusion et perspective </a:t>
            </a:r>
          </a:p>
          <a:p>
            <a:pPr>
              <a:buNone/>
            </a:pPr>
            <a:endParaRPr lang="fr-FR" dirty="0" smtClean="0">
              <a:latin typeface="+mj-lt"/>
              <a:cs typeface="Times New Roman" pitchFamily="18" charset="0"/>
            </a:endParaRPr>
          </a:p>
        </p:txBody>
      </p:sp>
      <p:sp>
        <p:nvSpPr>
          <p:cNvPr id="4" name="Espace réservé du contenu 2"/>
          <p:cNvSpPr txBox="1">
            <a:spLocks/>
          </p:cNvSpPr>
          <p:nvPr/>
        </p:nvSpPr>
        <p:spPr>
          <a:xfrm>
            <a:off x="0" y="1412776"/>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a:buFont typeface="Arial" pitchFamily="34" charset="0"/>
              <a:buBlip>
                <a:blip r:embed="rId3"/>
              </a:buBlip>
            </a:pPr>
            <a:endParaRPr lang="fr-FR" dirty="0" smtClean="0">
              <a:latin typeface="+mj-lt"/>
              <a:cs typeface="Times New Roman" pitchFamily="18" charset="0"/>
            </a:endParaRPr>
          </a:p>
          <a:p>
            <a:pPr marL="0" indent="0">
              <a:buNone/>
            </a:pPr>
            <a:endParaRPr lang="fr-FR" dirty="0" smtClean="0">
              <a:latin typeface="+mj-lt"/>
              <a:cs typeface="Times New Roman" pitchFamily="18" charset="0"/>
            </a:endParaRPr>
          </a:p>
          <a:p>
            <a:pPr lvl="7">
              <a:buBlip>
                <a:blip r:embed="rId3"/>
              </a:buBlip>
            </a:pPr>
            <a:r>
              <a:rPr lang="fr-FR" sz="2400" dirty="0">
                <a:cs typeface="Times New Roman" pitchFamily="18" charset="0"/>
              </a:rPr>
              <a:t>Modélisation </a:t>
            </a:r>
          </a:p>
          <a:p>
            <a:pPr lvl="8">
              <a:buFont typeface="Arial" pitchFamily="34" charset="0"/>
              <a:buBlip>
                <a:blip r:embed="rId3"/>
              </a:buBlip>
            </a:pPr>
            <a:r>
              <a:rPr lang="fr-FR" dirty="0" smtClean="0">
                <a:latin typeface="+mj-lt"/>
                <a:cs typeface="Times New Roman" pitchFamily="18" charset="0"/>
              </a:rPr>
              <a:t>Modèle Atomique </a:t>
            </a:r>
          </a:p>
          <a:p>
            <a:pPr lvl="8">
              <a:buFont typeface="Arial" pitchFamily="34" charset="0"/>
              <a:buBlip>
                <a:blip r:embed="rId3"/>
              </a:buBlip>
            </a:pPr>
            <a:r>
              <a:rPr lang="fr-FR" dirty="0" smtClean="0">
                <a:latin typeface="+mj-lt"/>
                <a:cs typeface="Times New Roman" pitchFamily="18" charset="0"/>
              </a:rPr>
              <a:t>Modèle Couplé </a:t>
            </a:r>
          </a:p>
          <a:p>
            <a:pPr>
              <a:buFont typeface="Arial" pitchFamily="34" charset="0"/>
              <a:buNone/>
            </a:pPr>
            <a:r>
              <a:rPr lang="fr-FR" dirty="0" smtClean="0">
                <a:latin typeface="+mj-lt"/>
                <a:cs typeface="Times New Roman" pitchFamily="18" charset="0"/>
              </a:rPr>
              <a:t>	</a:t>
            </a:r>
          </a:p>
        </p:txBody>
      </p:sp>
    </p:spTree>
    <p:extLst>
      <p:ext uri="{BB962C8B-B14F-4D97-AF65-F5344CB8AC3E}">
        <p14:creationId xmlns:p14="http://schemas.microsoft.com/office/powerpoint/2010/main" val="41106272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1"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1" nodeType="withEffect">
                                  <p:stCondLst>
                                    <p:cond delay="0"/>
                                  </p:stCondLst>
                                  <p:childTnLst>
                                    <p:animEffect transition="out" filter="fade">
                                      <p:cBhvr>
                                        <p:cTn id="12" dur="500"/>
                                        <p:tgtEl>
                                          <p:spTgt spid="3">
                                            <p:txEl>
                                              <p:pRg st="4" end="4"/>
                                            </p:txEl>
                                          </p:spTgt>
                                        </p:tgtEl>
                                      </p:cBhvr>
                                    </p:animEffect>
                                    <p:set>
                                      <p:cBhvr>
                                        <p:cTn id="13" dur="1" fill="hold">
                                          <p:stCondLst>
                                            <p:cond delay="499"/>
                                          </p:stCondLst>
                                        </p:cTn>
                                        <p:tgtEl>
                                          <p:spTgt spid="3">
                                            <p:txEl>
                                              <p:pRg st="4" end="4"/>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3">
                                            <p:txEl>
                                              <p:pRg st="5" end="5"/>
                                            </p:txEl>
                                          </p:spTgt>
                                        </p:tgtEl>
                                      </p:cBhvr>
                                    </p:animEffect>
                                    <p:set>
                                      <p:cBhvr>
                                        <p:cTn id="19"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0" presetClass="path" presetSubtype="0" accel="50000" decel="50000" fill="hold" grpId="0" nodeType="clickEffect">
                                  <p:stCondLst>
                                    <p:cond delay="0"/>
                                  </p:stCondLst>
                                  <p:childTnLst>
                                    <p:animMotion origin="layout" path="M -4.16667E-6 3.7037E-6 L 0.129 3.7037E-6 C 0.18698 3.7037E-6 0.25816 0.02152 0.25816 0.03935 L 0.25816 0.0787 " pathEditMode="relative" rAng="0" ptsTypes="AAAA">
                                      <p:cBhvr>
                                        <p:cTn id="23" dur="2000" fill="hold"/>
                                        <p:tgtEl>
                                          <p:spTgt spid="3">
                                            <p:txEl>
                                              <p:pRg st="2" end="2"/>
                                            </p:txEl>
                                          </p:spTgt>
                                        </p:tgtEl>
                                        <p:attrNameLst>
                                          <p:attrName>ppt_x</p:attrName>
                                          <p:attrName>ppt_y</p:attrName>
                                        </p:attrNameLst>
                                      </p:cBhvr>
                                      <p:rCtr x="12899" y="3935"/>
                                    </p:animMotion>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4">
                                            <p:txEl>
                                              <p:pRg st="7" end="7"/>
                                            </p:txEl>
                                          </p:spTgt>
                                        </p:tgtEl>
                                      </p:cBhvr>
                                    </p:animEffect>
                                    <p:set>
                                      <p:cBhvr>
                                        <p:cTn id="28" dur="1" fill="hold">
                                          <p:stCondLst>
                                            <p:cond delay="499"/>
                                          </p:stCondLst>
                                        </p:cTn>
                                        <p:tgtEl>
                                          <p:spTgt spid="4">
                                            <p:txEl>
                                              <p:pRg st="7" end="7"/>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1"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500"/>
                                        <p:tgtEl>
                                          <p:spTgt spid="4">
                                            <p:txEl>
                                              <p:pRg st="5" end="5"/>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500"/>
                                        <p:tgtEl>
                                          <p:spTgt spid="4">
                                            <p:txEl>
                                              <p:pRg st="6" end="6"/>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4">
                                            <p:txEl>
                                              <p:pRg st="6" end="6"/>
                                            </p:txEl>
                                          </p:spTgt>
                                        </p:tgtEl>
                                      </p:cBhvr>
                                    </p:animEffect>
                                    <p:set>
                                      <p:cBhvr>
                                        <p:cTn id="47" dur="1" fill="hold">
                                          <p:stCondLst>
                                            <p:cond delay="499"/>
                                          </p:stCondLst>
                                        </p:cTn>
                                        <p:tgtEl>
                                          <p:spTgt spid="4">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build="p"/>
      <p:bldP spid="4" grpI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8" algn="ctr">
              <a:buFont typeface="Arial" pitchFamily="34" charset="0"/>
              <a:buBlip>
                <a:blip r:embed="rId2"/>
              </a:buBlip>
            </a:pPr>
            <a:r>
              <a:rPr lang="fr-FR" dirty="0">
                <a:cs typeface="Times New Roman" pitchFamily="18" charset="0"/>
              </a:rPr>
              <a:t>Modèle Atomique </a:t>
            </a:r>
          </a:p>
        </p:txBody>
      </p:sp>
      <p:sp>
        <p:nvSpPr>
          <p:cNvPr id="3" name="Espace réservé du contenu 2"/>
          <p:cNvSpPr>
            <a:spLocks noGrp="1"/>
          </p:cNvSpPr>
          <p:nvPr>
            <p:ph idx="1"/>
          </p:nvPr>
        </p:nvSpPr>
        <p:spPr>
          <a:xfrm>
            <a:off x="500034" y="1428736"/>
            <a:ext cx="8229600" cy="1428760"/>
          </a:xfrm>
        </p:spPr>
        <p:txBody>
          <a:bodyPr>
            <a:normAutofit fontScale="92500"/>
          </a:bodyPr>
          <a:lstStyle/>
          <a:p>
            <a:pPr marL="349250" algn="just"/>
            <a:r>
              <a:rPr lang="fr-FR" sz="2400" dirty="0"/>
              <a:t>F</a:t>
            </a:r>
            <a:r>
              <a:rPr lang="fr-FR" sz="2400" dirty="0" smtClean="0"/>
              <a:t>ournit une description autonome du comportement du système</a:t>
            </a:r>
          </a:p>
          <a:p>
            <a:pPr marL="349250" algn="just"/>
            <a:r>
              <a:rPr lang="fr-FR" sz="2400" dirty="0"/>
              <a:t>D</a:t>
            </a:r>
            <a:r>
              <a:rPr lang="fr-FR" sz="2400" dirty="0" smtClean="0"/>
              <a:t>éfini par des états et des fonctions d'entrées / sorties et de transitions internes du composant. </a:t>
            </a:r>
            <a:endParaRPr lang="fr-FR" sz="2400" dirty="0"/>
          </a:p>
        </p:txBody>
      </p:sp>
      <p:pic>
        <p:nvPicPr>
          <p:cNvPr id="1026" name="Picture 2"/>
          <p:cNvPicPr>
            <a:picLocks noChangeAspect="1" noChangeArrowheads="1"/>
          </p:cNvPicPr>
          <p:nvPr/>
        </p:nvPicPr>
        <p:blipFill>
          <a:blip r:embed="rId3"/>
          <a:srcRect/>
          <a:stretch>
            <a:fillRect/>
          </a:stretch>
        </p:blipFill>
        <p:spPr bwMode="auto">
          <a:xfrm>
            <a:off x="443607" y="1417638"/>
            <a:ext cx="8243193" cy="4880014"/>
          </a:xfrm>
          <a:prstGeom prst="roundRect">
            <a:avLst>
              <a:gd name="adj" fmla="val 5038"/>
            </a:avLst>
          </a:prstGeom>
          <a:solidFill>
            <a:srgbClr val="FFFFFF">
              <a:shade val="85000"/>
            </a:srgbClr>
          </a:solidFill>
          <a:ln w="38100">
            <a:solidFill>
              <a:schemeClr val="accent1"/>
            </a:solidFill>
          </a:ln>
          <a:effectLst/>
        </p:spPr>
      </p:pic>
      <p:sp>
        <p:nvSpPr>
          <p:cNvPr id="6" name="Espace réservé du numéro de diapositive 5"/>
          <p:cNvSpPr>
            <a:spLocks noGrp="1"/>
          </p:cNvSpPr>
          <p:nvPr>
            <p:ph type="sldNum" sz="quarter" idx="12"/>
          </p:nvPr>
        </p:nvSpPr>
        <p:spPr/>
        <p:txBody>
          <a:bodyPr/>
          <a:lstStyle/>
          <a:p>
            <a:fld id="{CF4668DC-857F-487D-BFFA-8C0CA5037977}" type="slidenum">
              <a:rPr lang="fr-BE" sz="2000" b="1" smtClean="0">
                <a:solidFill>
                  <a:schemeClr val="tx1">
                    <a:lumMod val="95000"/>
                    <a:lumOff val="5000"/>
                  </a:schemeClr>
                </a:solidFill>
              </a:rPr>
              <a:pPr/>
              <a:t>9</a:t>
            </a:fld>
            <a:endParaRPr lang="fr-BE" sz="2000" b="1" dirty="0">
              <a:solidFill>
                <a:schemeClr val="tx1">
                  <a:lumMod val="95000"/>
                  <a:lumOff val="5000"/>
                </a:schemeClr>
              </a:solidFil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0" end="0"/>
                                            </p:txEl>
                                          </p:spTgt>
                                        </p:tgtEl>
                                      </p:cBhvr>
                                    </p:animEffect>
                                    <p:set>
                                      <p:cBhvr>
                                        <p:cTn id="20" dur="1" fill="hold">
                                          <p:stCondLst>
                                            <p:cond delay="499"/>
                                          </p:stCondLst>
                                        </p:cTn>
                                        <p:tgtEl>
                                          <p:spTgt spid="3">
                                            <p:txEl>
                                              <p:pRg st="0" end="0"/>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7854</TotalTime>
  <Words>2094</Words>
  <Application>Microsoft Office PowerPoint</Application>
  <PresentationFormat>Affichage à l'écran (4:3)</PresentationFormat>
  <Paragraphs>415</Paragraphs>
  <Slides>35</Slides>
  <Notes>30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35</vt:i4>
      </vt:variant>
    </vt:vector>
  </HeadingPairs>
  <TitlesOfParts>
    <vt:vector size="41" baseType="lpstr">
      <vt:lpstr>Arial</vt:lpstr>
      <vt:lpstr>Berlin Sans FB</vt:lpstr>
      <vt:lpstr>Calibri</vt:lpstr>
      <vt:lpstr>Times New Roman</vt:lpstr>
      <vt:lpstr>Wingdings</vt:lpstr>
      <vt:lpstr>Thème Office</vt:lpstr>
      <vt:lpstr>Moteur de simulation Générique </vt:lpstr>
      <vt:lpstr>Plan de l’exposé  </vt:lpstr>
      <vt:lpstr>Introduction Générale </vt:lpstr>
      <vt:lpstr>Présentation PowerPoint</vt:lpstr>
      <vt:lpstr>Formalisme de DEVS</vt:lpstr>
      <vt:lpstr>Présentation PowerPoint</vt:lpstr>
      <vt:lpstr>Modélisation </vt:lpstr>
      <vt:lpstr>Présentation PowerPoint</vt:lpstr>
      <vt:lpstr>Modèle Atomique </vt:lpstr>
      <vt:lpstr>Présentation PowerPoint</vt:lpstr>
      <vt:lpstr>Modèle Couplé</vt:lpstr>
      <vt:lpstr>Présentation PowerPoint</vt:lpstr>
      <vt:lpstr>Simulation </vt:lpstr>
      <vt:lpstr>Présentation PowerPoint</vt:lpstr>
      <vt:lpstr>Les coordinateurs et les simulateurs  </vt:lpstr>
      <vt:lpstr>Présentation PowerPoint</vt:lpstr>
      <vt:lpstr>Environnement de modèles basés sur DEVS</vt:lpstr>
      <vt:lpstr>Synthèse des différents approches </vt:lpstr>
      <vt:lpstr>Présentation PowerPoint</vt:lpstr>
      <vt:lpstr>Diagramme de cas d’utilisation </vt:lpstr>
      <vt:lpstr>Moteur DEVS</vt:lpstr>
      <vt:lpstr>Sous package de modélisation </vt:lpstr>
      <vt:lpstr>Sous package de simulation </vt:lpstr>
      <vt:lpstr>Présentation PowerPoint</vt:lpstr>
      <vt:lpstr>Interface Graphique </vt:lpstr>
      <vt:lpstr>Présentation PowerPoint</vt:lpstr>
      <vt:lpstr>Stockage </vt:lpstr>
      <vt:lpstr>Présentation PowerPoint</vt:lpstr>
      <vt:lpstr>Définitions </vt:lpstr>
      <vt:lpstr>Présentation PowerPoint</vt:lpstr>
      <vt:lpstr>Démo</vt:lpstr>
      <vt:lpstr>démo</vt:lpstr>
      <vt:lpstr>Suite </vt:lpstr>
      <vt:lpstr>Présentation PowerPoint</vt:lpstr>
      <vt:lpstr>Conclusion et perspective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mohamed zghal</dc:creator>
  <cp:lastModifiedBy>mohamed zghal</cp:lastModifiedBy>
  <cp:revision>438</cp:revision>
  <dcterms:created xsi:type="dcterms:W3CDTF">2015-10-02T17:57:46Z</dcterms:created>
  <dcterms:modified xsi:type="dcterms:W3CDTF">2015-12-14T10:21:12Z</dcterms:modified>
</cp:coreProperties>
</file>