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72" r:id="rId2"/>
    <p:sldId id="273" r:id="rId3"/>
    <p:sldId id="259" r:id="rId4"/>
    <p:sldId id="268" r:id="rId5"/>
    <p:sldId id="278" r:id="rId6"/>
    <p:sldId id="284" r:id="rId7"/>
    <p:sldId id="283" r:id="rId8"/>
    <p:sldId id="285" r:id="rId9"/>
    <p:sldId id="263" r:id="rId10"/>
    <p:sldId id="267" r:id="rId11"/>
    <p:sldId id="286" r:id="rId12"/>
    <p:sldId id="261" r:id="rId13"/>
    <p:sldId id="288" r:id="rId14"/>
    <p:sldId id="287" r:id="rId15"/>
    <p:sldId id="289" r:id="rId16"/>
    <p:sldId id="291" r:id="rId17"/>
    <p:sldId id="290" r:id="rId18"/>
    <p:sldId id="266" r:id="rId19"/>
    <p:sldId id="292" r:id="rId20"/>
    <p:sldId id="294"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20</a:t>
            </a:fld>
            <a:endParaRPr lang="en-US" dirty="0"/>
          </a:p>
        </p:txBody>
      </p:sp>
    </p:spTree>
    <p:extLst>
      <p:ext uri="{BB962C8B-B14F-4D97-AF65-F5344CB8AC3E}">
        <p14:creationId xmlns:p14="http://schemas.microsoft.com/office/powerpoint/2010/main" val="141418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170883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182359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258888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372666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43285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18</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983DF-80BB-8059-B736-39335F538219}"/>
              </a:ext>
            </a:extLst>
          </p:cNvPr>
          <p:cNvSpPr>
            <a:spLocks noGrp="1"/>
          </p:cNvSpPr>
          <p:nvPr>
            <p:ph type="dt" sz="half" idx="10"/>
          </p:nvPr>
        </p:nvSpPr>
        <p:spPr/>
        <p:txBody>
          <a:bodyPr/>
          <a:lstStyle/>
          <a:p>
            <a:fld id="{4B0685DD-3B5C-4AF6-B3DB-CE66381E5593}" type="datetimeFigureOut">
              <a:rPr lang="en-US" smtClean="0"/>
              <a:t>6/25/2023</a:t>
            </a:fld>
            <a:endParaRPr lang="en-US"/>
          </a:p>
        </p:txBody>
      </p:sp>
      <p:sp>
        <p:nvSpPr>
          <p:cNvPr id="3" name="Footer Placeholder 2">
            <a:extLst>
              <a:ext uri="{FF2B5EF4-FFF2-40B4-BE49-F238E27FC236}">
                <a16:creationId xmlns:a16="http://schemas.microsoft.com/office/drawing/2014/main" id="{89B4520A-4F15-4A5E-6A48-1AAAFA0975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49AFB-9672-E1B9-DA8B-7747C8A12912}"/>
              </a:ext>
            </a:extLst>
          </p:cNvPr>
          <p:cNvSpPr>
            <a:spLocks noGrp="1"/>
          </p:cNvSpPr>
          <p:nvPr>
            <p:ph type="sldNum" sz="quarter" idx="12"/>
          </p:nvPr>
        </p:nvSpPr>
        <p:spPr/>
        <p:txBody>
          <a:bodyPr/>
          <a:lstStyle/>
          <a:p>
            <a:fld id="{50003861-7FE1-4CAC-8BF7-132170D8FBC7}" type="slidenum">
              <a:rPr lang="en-US" smtClean="0"/>
              <a:t>‹#›</a:t>
            </a:fld>
            <a:endParaRPr lang="en-US"/>
          </a:p>
        </p:txBody>
      </p:sp>
    </p:spTree>
    <p:extLst>
      <p:ext uri="{BB962C8B-B14F-4D97-AF65-F5344CB8AC3E}">
        <p14:creationId xmlns:p14="http://schemas.microsoft.com/office/powerpoint/2010/main" val="45108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 id="2147483668" r:id="rId19"/>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ipoooool/new-plant-diseases-dataset"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903598"/>
            <a:ext cx="9144000" cy="2387600"/>
          </a:xfrm>
        </p:spPr>
        <p:txBody>
          <a:bodyPr/>
          <a:lstStyle/>
          <a:p>
            <a:r>
              <a:rPr lang="en-US" dirty="0"/>
              <a:t>Classification Of Plants Diseases Using Computer vision</a:t>
            </a:r>
          </a:p>
        </p:txBody>
      </p:sp>
      <p:sp>
        <p:nvSpPr>
          <p:cNvPr id="3" name="TextBox 2">
            <a:extLst>
              <a:ext uri="{FF2B5EF4-FFF2-40B4-BE49-F238E27FC236}">
                <a16:creationId xmlns:a16="http://schemas.microsoft.com/office/drawing/2014/main" id="{246490CC-4BAC-804A-B635-78EF3B9C1ECE}"/>
              </a:ext>
            </a:extLst>
          </p:cNvPr>
          <p:cNvSpPr txBox="1"/>
          <p:nvPr/>
        </p:nvSpPr>
        <p:spPr>
          <a:xfrm>
            <a:off x="4146325" y="4864330"/>
            <a:ext cx="4363194" cy="1754326"/>
          </a:xfrm>
          <a:prstGeom prst="rect">
            <a:avLst/>
          </a:prstGeom>
          <a:noFill/>
        </p:spPr>
        <p:txBody>
          <a:bodyPr wrap="square" rtlCol="0">
            <a:spAutoFit/>
          </a:bodyPr>
          <a:lstStyle/>
          <a:p>
            <a:r>
              <a:rPr lang="en-US" sz="2400" b="1" u="sng" dirty="0"/>
              <a:t>Team Names:</a:t>
            </a:r>
          </a:p>
          <a:p>
            <a:endParaRPr lang="en-US" dirty="0"/>
          </a:p>
          <a:p>
            <a:pPr marL="285750" indent="-285750">
              <a:buFont typeface="Arial" panose="020B0604020202020204" pitchFamily="34" charset="0"/>
              <a:buChar char="•"/>
            </a:pPr>
            <a:r>
              <a:rPr lang="en-US" sz="2400" dirty="0"/>
              <a:t>Doha Metwally Salah</a:t>
            </a:r>
          </a:p>
          <a:p>
            <a:pPr marL="285750" indent="-285750">
              <a:buFont typeface="Arial" panose="020B0604020202020204" pitchFamily="34" charset="0"/>
              <a:buChar char="•"/>
            </a:pPr>
            <a:r>
              <a:rPr lang="en-US" sz="2400" dirty="0"/>
              <a:t>Bassant Said</a:t>
            </a:r>
          </a:p>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DB90DE8-5DB2-6D8E-6146-C47A02CB8BB7}"/>
              </a:ext>
            </a:extLst>
          </p:cNvPr>
          <p:cNvPicPr>
            <a:picLocks noChangeAspect="1"/>
          </p:cNvPicPr>
          <p:nvPr/>
        </p:nvPicPr>
        <p:blipFill rotWithShape="1">
          <a:blip r:embed="rId3"/>
          <a:srcRect t="12058"/>
          <a:stretch/>
        </p:blipFill>
        <p:spPr>
          <a:xfrm>
            <a:off x="4136994" y="0"/>
            <a:ext cx="7904085" cy="3843826"/>
          </a:xfrm>
          <a:prstGeom prst="rect">
            <a:avLst/>
          </a:prstGeom>
        </p:spPr>
      </p:pic>
      <p:sp>
        <p:nvSpPr>
          <p:cNvPr id="20" name="TextBox 19">
            <a:extLst>
              <a:ext uri="{FF2B5EF4-FFF2-40B4-BE49-F238E27FC236}">
                <a16:creationId xmlns:a16="http://schemas.microsoft.com/office/drawing/2014/main" id="{FBC6648A-611D-6AD8-FDC3-1F59E1D989FE}"/>
              </a:ext>
            </a:extLst>
          </p:cNvPr>
          <p:cNvSpPr txBox="1"/>
          <p:nvPr/>
        </p:nvSpPr>
        <p:spPr>
          <a:xfrm>
            <a:off x="391887" y="485468"/>
            <a:ext cx="2575249" cy="523220"/>
          </a:xfrm>
          <a:prstGeom prst="rect">
            <a:avLst/>
          </a:prstGeom>
          <a:noFill/>
        </p:spPr>
        <p:txBody>
          <a:bodyPr wrap="square" rtlCol="0">
            <a:spAutoFit/>
          </a:bodyPr>
          <a:lstStyle/>
          <a:p>
            <a:r>
              <a:rPr lang="en-US" sz="2800" b="1" dirty="0"/>
              <a:t>Model 1</a:t>
            </a:r>
          </a:p>
        </p:txBody>
      </p:sp>
      <p:pic>
        <p:nvPicPr>
          <p:cNvPr id="21" name="Picture 20">
            <a:extLst>
              <a:ext uri="{FF2B5EF4-FFF2-40B4-BE49-F238E27FC236}">
                <a16:creationId xmlns:a16="http://schemas.microsoft.com/office/drawing/2014/main" id="{33106E4C-AC4B-258B-D387-21EE715A3474}"/>
              </a:ext>
            </a:extLst>
          </p:cNvPr>
          <p:cNvPicPr>
            <a:picLocks noChangeAspect="1"/>
          </p:cNvPicPr>
          <p:nvPr/>
        </p:nvPicPr>
        <p:blipFill>
          <a:blip r:embed="rId4"/>
          <a:stretch>
            <a:fillRect/>
          </a:stretch>
        </p:blipFill>
        <p:spPr>
          <a:xfrm>
            <a:off x="0" y="3684234"/>
            <a:ext cx="7474998" cy="3173768"/>
          </a:xfrm>
          <a:prstGeom prst="rect">
            <a:avLst/>
          </a:prstGeom>
        </p:spPr>
      </p:pic>
    </p:spTree>
    <p:extLst>
      <p:ext uri="{BB962C8B-B14F-4D97-AF65-F5344CB8AC3E}">
        <p14:creationId xmlns:p14="http://schemas.microsoft.com/office/powerpoint/2010/main" val="3272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BA4C93-37A6-52F5-8937-E4C2C3D7C3D0}"/>
              </a:ext>
            </a:extLst>
          </p:cNvPr>
          <p:cNvPicPr>
            <a:picLocks noChangeAspect="1"/>
          </p:cNvPicPr>
          <p:nvPr/>
        </p:nvPicPr>
        <p:blipFill>
          <a:blip r:embed="rId3"/>
          <a:stretch>
            <a:fillRect/>
          </a:stretch>
        </p:blipFill>
        <p:spPr>
          <a:xfrm>
            <a:off x="159606" y="3832919"/>
            <a:ext cx="11872787" cy="2931863"/>
          </a:xfrm>
          <a:prstGeom prst="rect">
            <a:avLst/>
          </a:prstGeom>
        </p:spPr>
      </p:pic>
      <p:pic>
        <p:nvPicPr>
          <p:cNvPr id="3" name="Picture 2">
            <a:extLst>
              <a:ext uri="{FF2B5EF4-FFF2-40B4-BE49-F238E27FC236}">
                <a16:creationId xmlns:a16="http://schemas.microsoft.com/office/drawing/2014/main" id="{9C086A08-717C-0CF2-20B5-EE088F1A2213}"/>
              </a:ext>
            </a:extLst>
          </p:cNvPr>
          <p:cNvPicPr>
            <a:picLocks noChangeAspect="1"/>
          </p:cNvPicPr>
          <p:nvPr/>
        </p:nvPicPr>
        <p:blipFill>
          <a:blip r:embed="rId4"/>
          <a:stretch>
            <a:fillRect/>
          </a:stretch>
        </p:blipFill>
        <p:spPr>
          <a:xfrm>
            <a:off x="319213" y="363628"/>
            <a:ext cx="10048875" cy="2481666"/>
          </a:xfrm>
          <a:prstGeom prst="rect">
            <a:avLst/>
          </a:prstGeom>
        </p:spPr>
      </p:pic>
    </p:spTree>
    <p:extLst>
      <p:ext uri="{BB962C8B-B14F-4D97-AF65-F5344CB8AC3E}">
        <p14:creationId xmlns:p14="http://schemas.microsoft.com/office/powerpoint/2010/main" val="367027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11" name="Picture 10">
            <a:extLst>
              <a:ext uri="{FF2B5EF4-FFF2-40B4-BE49-F238E27FC236}">
                <a16:creationId xmlns:a16="http://schemas.microsoft.com/office/drawing/2014/main" id="{04002B70-F2AE-93F5-0458-AE775D3C7EA7}"/>
              </a:ext>
            </a:extLst>
          </p:cNvPr>
          <p:cNvPicPr>
            <a:picLocks noChangeAspect="1"/>
          </p:cNvPicPr>
          <p:nvPr/>
        </p:nvPicPr>
        <p:blipFill>
          <a:blip r:embed="rId2"/>
          <a:stretch>
            <a:fillRect/>
          </a:stretch>
        </p:blipFill>
        <p:spPr>
          <a:xfrm>
            <a:off x="4040125" y="0"/>
            <a:ext cx="8151875" cy="4181383"/>
          </a:xfrm>
          <a:prstGeom prst="rect">
            <a:avLst/>
          </a:prstGeom>
        </p:spPr>
      </p:pic>
      <p:sp>
        <p:nvSpPr>
          <p:cNvPr id="12" name="TextBox 11">
            <a:extLst>
              <a:ext uri="{FF2B5EF4-FFF2-40B4-BE49-F238E27FC236}">
                <a16:creationId xmlns:a16="http://schemas.microsoft.com/office/drawing/2014/main" id="{29EF67C9-7978-C445-C3CE-205FF78579DB}"/>
              </a:ext>
            </a:extLst>
          </p:cNvPr>
          <p:cNvSpPr txBox="1"/>
          <p:nvPr/>
        </p:nvSpPr>
        <p:spPr>
          <a:xfrm>
            <a:off x="391886" y="382555"/>
            <a:ext cx="2369975" cy="584775"/>
          </a:xfrm>
          <a:prstGeom prst="rect">
            <a:avLst/>
          </a:prstGeom>
          <a:noFill/>
        </p:spPr>
        <p:txBody>
          <a:bodyPr wrap="square" rtlCol="0">
            <a:spAutoFit/>
          </a:bodyPr>
          <a:lstStyle/>
          <a:p>
            <a:r>
              <a:rPr lang="en-US" sz="3200" b="1" dirty="0"/>
              <a:t>Model 2</a:t>
            </a:r>
          </a:p>
        </p:txBody>
      </p:sp>
      <p:pic>
        <p:nvPicPr>
          <p:cNvPr id="13" name="Picture 12">
            <a:extLst>
              <a:ext uri="{FF2B5EF4-FFF2-40B4-BE49-F238E27FC236}">
                <a16:creationId xmlns:a16="http://schemas.microsoft.com/office/drawing/2014/main" id="{C7D6CE52-D9E3-2300-699B-B6098969C293}"/>
              </a:ext>
            </a:extLst>
          </p:cNvPr>
          <p:cNvPicPr>
            <a:picLocks noChangeAspect="1"/>
          </p:cNvPicPr>
          <p:nvPr/>
        </p:nvPicPr>
        <p:blipFill>
          <a:blip r:embed="rId3"/>
          <a:stretch>
            <a:fillRect/>
          </a:stretch>
        </p:blipFill>
        <p:spPr>
          <a:xfrm>
            <a:off x="0" y="4181383"/>
            <a:ext cx="7918882" cy="2676617"/>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2" name="Picture 1">
            <a:extLst>
              <a:ext uri="{FF2B5EF4-FFF2-40B4-BE49-F238E27FC236}">
                <a16:creationId xmlns:a16="http://schemas.microsoft.com/office/drawing/2014/main" id="{D127BB0F-4332-550B-8022-BB3C254F40AD}"/>
              </a:ext>
            </a:extLst>
          </p:cNvPr>
          <p:cNvPicPr>
            <a:picLocks noChangeAspect="1"/>
          </p:cNvPicPr>
          <p:nvPr/>
        </p:nvPicPr>
        <p:blipFill>
          <a:blip r:embed="rId2"/>
          <a:stretch>
            <a:fillRect/>
          </a:stretch>
        </p:blipFill>
        <p:spPr>
          <a:xfrm>
            <a:off x="381740" y="175605"/>
            <a:ext cx="8790601" cy="2208050"/>
          </a:xfrm>
          <a:prstGeom prst="rect">
            <a:avLst/>
          </a:prstGeom>
        </p:spPr>
      </p:pic>
      <p:pic>
        <p:nvPicPr>
          <p:cNvPr id="3" name="Picture 2">
            <a:extLst>
              <a:ext uri="{FF2B5EF4-FFF2-40B4-BE49-F238E27FC236}">
                <a16:creationId xmlns:a16="http://schemas.microsoft.com/office/drawing/2014/main" id="{A3ED3EFB-B180-4660-9ACF-D8F046736B00}"/>
              </a:ext>
            </a:extLst>
          </p:cNvPr>
          <p:cNvPicPr>
            <a:picLocks noChangeAspect="1"/>
          </p:cNvPicPr>
          <p:nvPr/>
        </p:nvPicPr>
        <p:blipFill>
          <a:blip r:embed="rId3"/>
          <a:stretch>
            <a:fillRect/>
          </a:stretch>
        </p:blipFill>
        <p:spPr>
          <a:xfrm>
            <a:off x="0" y="2689935"/>
            <a:ext cx="12192000" cy="3178282"/>
          </a:xfrm>
          <a:prstGeom prst="rect">
            <a:avLst/>
          </a:prstGeom>
        </p:spPr>
      </p:pic>
    </p:spTree>
    <p:extLst>
      <p:ext uri="{BB962C8B-B14F-4D97-AF65-F5344CB8AC3E}">
        <p14:creationId xmlns:p14="http://schemas.microsoft.com/office/powerpoint/2010/main" val="195164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EA054A-A65F-A11E-D045-4083AEFEE846}"/>
              </a:ext>
            </a:extLst>
          </p:cNvPr>
          <p:cNvPicPr>
            <a:picLocks noChangeAspect="1"/>
          </p:cNvPicPr>
          <p:nvPr/>
        </p:nvPicPr>
        <p:blipFill>
          <a:blip r:embed="rId3"/>
          <a:stretch>
            <a:fillRect/>
          </a:stretch>
        </p:blipFill>
        <p:spPr>
          <a:xfrm>
            <a:off x="4412202" y="-1"/>
            <a:ext cx="7779798" cy="3950563"/>
          </a:xfrm>
          <a:prstGeom prst="rect">
            <a:avLst/>
          </a:prstGeom>
        </p:spPr>
      </p:pic>
      <p:sp>
        <p:nvSpPr>
          <p:cNvPr id="3" name="TextBox 2">
            <a:extLst>
              <a:ext uri="{FF2B5EF4-FFF2-40B4-BE49-F238E27FC236}">
                <a16:creationId xmlns:a16="http://schemas.microsoft.com/office/drawing/2014/main" id="{5E6F2137-FFC6-64CD-9CC6-4A1B2E215425}"/>
              </a:ext>
            </a:extLst>
          </p:cNvPr>
          <p:cNvSpPr txBox="1"/>
          <p:nvPr/>
        </p:nvSpPr>
        <p:spPr>
          <a:xfrm>
            <a:off x="961053" y="541176"/>
            <a:ext cx="2920482" cy="584775"/>
          </a:xfrm>
          <a:prstGeom prst="rect">
            <a:avLst/>
          </a:prstGeom>
          <a:noFill/>
        </p:spPr>
        <p:txBody>
          <a:bodyPr wrap="square" rtlCol="0">
            <a:spAutoFit/>
          </a:bodyPr>
          <a:lstStyle/>
          <a:p>
            <a:r>
              <a:rPr lang="en-US" sz="3200" b="1" dirty="0"/>
              <a:t>VGG16</a:t>
            </a:r>
          </a:p>
        </p:txBody>
      </p:sp>
      <p:pic>
        <p:nvPicPr>
          <p:cNvPr id="4" name="Picture 3">
            <a:extLst>
              <a:ext uri="{FF2B5EF4-FFF2-40B4-BE49-F238E27FC236}">
                <a16:creationId xmlns:a16="http://schemas.microsoft.com/office/drawing/2014/main" id="{9997C9D3-B62F-B5C2-5A5F-524E43045207}"/>
              </a:ext>
            </a:extLst>
          </p:cNvPr>
          <p:cNvPicPr>
            <a:picLocks noChangeAspect="1"/>
          </p:cNvPicPr>
          <p:nvPr/>
        </p:nvPicPr>
        <p:blipFill rotWithShape="1">
          <a:blip r:embed="rId4"/>
          <a:srcRect t="5258"/>
          <a:stretch/>
        </p:blipFill>
        <p:spPr>
          <a:xfrm>
            <a:off x="0" y="4021584"/>
            <a:ext cx="7688062" cy="2879734"/>
          </a:xfrm>
          <a:prstGeom prst="rect">
            <a:avLst/>
          </a:prstGeom>
        </p:spPr>
      </p:pic>
    </p:spTree>
    <p:extLst>
      <p:ext uri="{BB962C8B-B14F-4D97-AF65-F5344CB8AC3E}">
        <p14:creationId xmlns:p14="http://schemas.microsoft.com/office/powerpoint/2010/main" val="1790559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6C68F3-0B6C-1BA9-103B-ABCEBBEF670D}"/>
              </a:ext>
            </a:extLst>
          </p:cNvPr>
          <p:cNvPicPr>
            <a:picLocks noChangeAspect="1"/>
          </p:cNvPicPr>
          <p:nvPr/>
        </p:nvPicPr>
        <p:blipFill>
          <a:blip r:embed="rId3"/>
          <a:stretch>
            <a:fillRect/>
          </a:stretch>
        </p:blipFill>
        <p:spPr>
          <a:xfrm>
            <a:off x="497150" y="325991"/>
            <a:ext cx="8771138" cy="2457158"/>
          </a:xfrm>
          <a:prstGeom prst="rect">
            <a:avLst/>
          </a:prstGeom>
        </p:spPr>
      </p:pic>
      <p:pic>
        <p:nvPicPr>
          <p:cNvPr id="6" name="Picture 5">
            <a:extLst>
              <a:ext uri="{FF2B5EF4-FFF2-40B4-BE49-F238E27FC236}">
                <a16:creationId xmlns:a16="http://schemas.microsoft.com/office/drawing/2014/main" id="{38CE99F7-F3F3-EF26-E3FB-A691A8234056}"/>
              </a:ext>
            </a:extLst>
          </p:cNvPr>
          <p:cNvPicPr>
            <a:picLocks noChangeAspect="1"/>
          </p:cNvPicPr>
          <p:nvPr/>
        </p:nvPicPr>
        <p:blipFill>
          <a:blip r:embed="rId4"/>
          <a:stretch>
            <a:fillRect/>
          </a:stretch>
        </p:blipFill>
        <p:spPr>
          <a:xfrm>
            <a:off x="0" y="3429000"/>
            <a:ext cx="12192000" cy="3266180"/>
          </a:xfrm>
          <a:prstGeom prst="rect">
            <a:avLst/>
          </a:prstGeom>
        </p:spPr>
      </p:pic>
    </p:spTree>
    <p:extLst>
      <p:ext uri="{BB962C8B-B14F-4D97-AF65-F5344CB8AC3E}">
        <p14:creationId xmlns:p14="http://schemas.microsoft.com/office/powerpoint/2010/main" val="61133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BD81F4-2BB7-32E8-84FF-70A3FF369903}"/>
              </a:ext>
            </a:extLst>
          </p:cNvPr>
          <p:cNvPicPr>
            <a:picLocks noChangeAspect="1"/>
          </p:cNvPicPr>
          <p:nvPr/>
        </p:nvPicPr>
        <p:blipFill>
          <a:blip r:embed="rId3"/>
          <a:stretch>
            <a:fillRect/>
          </a:stretch>
        </p:blipFill>
        <p:spPr>
          <a:xfrm>
            <a:off x="5267325" y="0"/>
            <a:ext cx="6924675" cy="4038600"/>
          </a:xfrm>
          <a:prstGeom prst="rect">
            <a:avLst/>
          </a:prstGeom>
        </p:spPr>
      </p:pic>
      <p:sp>
        <p:nvSpPr>
          <p:cNvPr id="3" name="TextBox 2">
            <a:extLst>
              <a:ext uri="{FF2B5EF4-FFF2-40B4-BE49-F238E27FC236}">
                <a16:creationId xmlns:a16="http://schemas.microsoft.com/office/drawing/2014/main" id="{17CB9D9C-62D9-1EFA-105B-876DDD086FDA}"/>
              </a:ext>
            </a:extLst>
          </p:cNvPr>
          <p:cNvSpPr txBox="1"/>
          <p:nvPr/>
        </p:nvSpPr>
        <p:spPr>
          <a:xfrm>
            <a:off x="878889" y="878890"/>
            <a:ext cx="261003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ResNet50</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B5DAA4-E1CD-C7CF-89AD-122BDD1112CC}"/>
              </a:ext>
            </a:extLst>
          </p:cNvPr>
          <p:cNvPicPr>
            <a:picLocks noChangeAspect="1"/>
          </p:cNvPicPr>
          <p:nvPr/>
        </p:nvPicPr>
        <p:blipFill>
          <a:blip r:embed="rId4"/>
          <a:stretch>
            <a:fillRect/>
          </a:stretch>
        </p:blipFill>
        <p:spPr>
          <a:xfrm>
            <a:off x="0" y="4094368"/>
            <a:ext cx="12192000" cy="2763632"/>
          </a:xfrm>
          <a:prstGeom prst="rect">
            <a:avLst/>
          </a:prstGeom>
        </p:spPr>
      </p:pic>
    </p:spTree>
    <p:extLst>
      <p:ext uri="{BB962C8B-B14F-4D97-AF65-F5344CB8AC3E}">
        <p14:creationId xmlns:p14="http://schemas.microsoft.com/office/powerpoint/2010/main" val="243312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4C062B-7047-69C2-F3EB-CE0D4E11F4CB}"/>
              </a:ext>
            </a:extLst>
          </p:cNvPr>
          <p:cNvPicPr>
            <a:picLocks noChangeAspect="1"/>
          </p:cNvPicPr>
          <p:nvPr/>
        </p:nvPicPr>
        <p:blipFill>
          <a:blip r:embed="rId3"/>
          <a:stretch>
            <a:fillRect/>
          </a:stretch>
        </p:blipFill>
        <p:spPr>
          <a:xfrm>
            <a:off x="0" y="1632936"/>
            <a:ext cx="7578293" cy="2876550"/>
          </a:xfrm>
          <a:prstGeom prst="rect">
            <a:avLst/>
          </a:prstGeom>
        </p:spPr>
      </p:pic>
      <p:pic>
        <p:nvPicPr>
          <p:cNvPr id="3" name="Picture 2">
            <a:extLst>
              <a:ext uri="{FF2B5EF4-FFF2-40B4-BE49-F238E27FC236}">
                <a16:creationId xmlns:a16="http://schemas.microsoft.com/office/drawing/2014/main" id="{D1C2D194-54D0-92EA-3ADD-1301661300D1}"/>
              </a:ext>
            </a:extLst>
          </p:cNvPr>
          <p:cNvPicPr>
            <a:picLocks noChangeAspect="1"/>
          </p:cNvPicPr>
          <p:nvPr/>
        </p:nvPicPr>
        <p:blipFill>
          <a:blip r:embed="rId4"/>
          <a:stretch>
            <a:fillRect/>
          </a:stretch>
        </p:blipFill>
        <p:spPr>
          <a:xfrm>
            <a:off x="7578293" y="0"/>
            <a:ext cx="4710421" cy="6858000"/>
          </a:xfrm>
          <a:prstGeom prst="rect">
            <a:avLst/>
          </a:prstGeom>
        </p:spPr>
      </p:pic>
    </p:spTree>
    <p:extLst>
      <p:ext uri="{BB962C8B-B14F-4D97-AF65-F5344CB8AC3E}">
        <p14:creationId xmlns:p14="http://schemas.microsoft.com/office/powerpoint/2010/main" val="170359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9" name="Picture 8">
            <a:extLst>
              <a:ext uri="{FF2B5EF4-FFF2-40B4-BE49-F238E27FC236}">
                <a16:creationId xmlns:a16="http://schemas.microsoft.com/office/drawing/2014/main" id="{D29A256D-4044-208B-5082-1430370C8789}"/>
              </a:ext>
            </a:extLst>
          </p:cNvPr>
          <p:cNvPicPr>
            <a:picLocks noChangeAspect="1"/>
          </p:cNvPicPr>
          <p:nvPr/>
        </p:nvPicPr>
        <p:blipFill>
          <a:blip r:embed="rId3"/>
          <a:stretch>
            <a:fillRect/>
          </a:stretch>
        </p:blipFill>
        <p:spPr>
          <a:xfrm>
            <a:off x="84755" y="389415"/>
            <a:ext cx="3819525" cy="361950"/>
          </a:xfrm>
          <a:prstGeom prst="rect">
            <a:avLst/>
          </a:prstGeom>
        </p:spPr>
      </p:pic>
      <p:pic>
        <p:nvPicPr>
          <p:cNvPr id="11" name="Picture 10">
            <a:extLst>
              <a:ext uri="{FF2B5EF4-FFF2-40B4-BE49-F238E27FC236}">
                <a16:creationId xmlns:a16="http://schemas.microsoft.com/office/drawing/2014/main" id="{078BD38E-D881-8740-DF8D-88950EB9BB64}"/>
              </a:ext>
            </a:extLst>
          </p:cNvPr>
          <p:cNvPicPr>
            <a:picLocks noChangeAspect="1"/>
          </p:cNvPicPr>
          <p:nvPr/>
        </p:nvPicPr>
        <p:blipFill>
          <a:blip r:embed="rId4"/>
          <a:stretch>
            <a:fillRect/>
          </a:stretch>
        </p:blipFill>
        <p:spPr>
          <a:xfrm>
            <a:off x="0" y="1594987"/>
            <a:ext cx="12192000" cy="4172262"/>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55C8716-9A3E-D8AA-A72D-F994CE1A8E51}"/>
              </a:ext>
            </a:extLst>
          </p:cNvPr>
          <p:cNvSpPr>
            <a:spLocks noGrp="1"/>
          </p:cNvSpPr>
          <p:nvPr>
            <p:ph type="sldNum" sz="quarter" idx="12"/>
          </p:nvPr>
        </p:nvSpPr>
        <p:spPr/>
        <p:txBody>
          <a:bodyPr/>
          <a:lstStyle/>
          <a:p>
            <a:fld id="{58FB4751-880F-D840-AAA9-3A15815CC996}" type="slidenum">
              <a:rPr lang="en-US" smtClean="0"/>
              <a:pPr/>
              <a:t>19</a:t>
            </a:fld>
            <a:endParaRPr lang="en-US" dirty="0"/>
          </a:p>
        </p:txBody>
      </p:sp>
      <p:pic>
        <p:nvPicPr>
          <p:cNvPr id="12" name="Picture 11">
            <a:extLst>
              <a:ext uri="{FF2B5EF4-FFF2-40B4-BE49-F238E27FC236}">
                <a16:creationId xmlns:a16="http://schemas.microsoft.com/office/drawing/2014/main" id="{3B99E958-EB4A-2BC8-8D02-DD0190B71FEE}"/>
              </a:ext>
            </a:extLst>
          </p:cNvPr>
          <p:cNvPicPr>
            <a:picLocks noChangeAspect="1"/>
          </p:cNvPicPr>
          <p:nvPr/>
        </p:nvPicPr>
        <p:blipFill>
          <a:blip r:embed="rId2"/>
          <a:stretch>
            <a:fillRect/>
          </a:stretch>
        </p:blipFill>
        <p:spPr>
          <a:xfrm>
            <a:off x="66294" y="2774556"/>
            <a:ext cx="7064539" cy="2793785"/>
          </a:xfrm>
          <a:prstGeom prst="rect">
            <a:avLst/>
          </a:prstGeom>
        </p:spPr>
      </p:pic>
      <p:pic>
        <p:nvPicPr>
          <p:cNvPr id="13" name="Picture 12">
            <a:extLst>
              <a:ext uri="{FF2B5EF4-FFF2-40B4-BE49-F238E27FC236}">
                <a16:creationId xmlns:a16="http://schemas.microsoft.com/office/drawing/2014/main" id="{ED9EC0ED-8EF4-7728-6DCB-2EDDA91E2DB4}"/>
              </a:ext>
            </a:extLst>
          </p:cNvPr>
          <p:cNvPicPr>
            <a:picLocks noChangeAspect="1"/>
          </p:cNvPicPr>
          <p:nvPr/>
        </p:nvPicPr>
        <p:blipFill>
          <a:blip r:embed="rId3"/>
          <a:stretch>
            <a:fillRect/>
          </a:stretch>
        </p:blipFill>
        <p:spPr>
          <a:xfrm>
            <a:off x="7218840" y="633329"/>
            <a:ext cx="4973160" cy="5903180"/>
          </a:xfrm>
          <a:prstGeom prst="rect">
            <a:avLst/>
          </a:prstGeom>
        </p:spPr>
      </p:pic>
      <p:sp>
        <p:nvSpPr>
          <p:cNvPr id="14" name="TextBox 13">
            <a:extLst>
              <a:ext uri="{FF2B5EF4-FFF2-40B4-BE49-F238E27FC236}">
                <a16:creationId xmlns:a16="http://schemas.microsoft.com/office/drawing/2014/main" id="{C19679DA-4A9A-E96A-2053-AE2EAA4C0FDC}"/>
              </a:ext>
            </a:extLst>
          </p:cNvPr>
          <p:cNvSpPr txBox="1"/>
          <p:nvPr/>
        </p:nvSpPr>
        <p:spPr>
          <a:xfrm>
            <a:off x="355107" y="920327"/>
            <a:ext cx="4074850" cy="523220"/>
          </a:xfrm>
          <a:prstGeom prst="rect">
            <a:avLst/>
          </a:prstGeom>
          <a:noFill/>
        </p:spPr>
        <p:txBody>
          <a:bodyPr wrap="square" rtlCol="0">
            <a:spAutoFit/>
          </a:bodyPr>
          <a:lstStyle/>
          <a:p>
            <a:r>
              <a:rPr lang="en-US" sz="2800" b="1" dirty="0">
                <a:solidFill>
                  <a:schemeClr val="bg1"/>
                </a:solidFill>
                <a:latin typeface="Bahnschrift" panose="020B0502040204020203" pitchFamily="34" charset="0"/>
              </a:rPr>
              <a:t>Test Image From Google</a:t>
            </a:r>
          </a:p>
        </p:txBody>
      </p:sp>
    </p:spTree>
    <p:extLst>
      <p:ext uri="{BB962C8B-B14F-4D97-AF65-F5344CB8AC3E}">
        <p14:creationId xmlns:p14="http://schemas.microsoft.com/office/powerpoint/2010/main" val="10649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567517917"/>
              </p:ext>
            </p:extLst>
          </p:nvPr>
        </p:nvGraphicFramePr>
        <p:xfrm>
          <a:off x="7871348" y="479395"/>
          <a:ext cx="4132263" cy="3548374"/>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36846">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Bahnschrift" panose="020B0502040204020203" pitchFamily="34" charset="0"/>
                          <a:ea typeface="+mn-ea"/>
                          <a:cs typeface="+mn-cs"/>
                        </a:rPr>
                        <a:t>Objective </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575756">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43E34"/>
                          </a:solidFill>
                          <a:effectLst/>
                          <a:uLnTx/>
                          <a:uFillTx/>
                          <a:latin typeface="Bahnschrift" panose="020B0502040204020203" pitchFamily="34" charset="0"/>
                          <a:ea typeface="+mn-ea"/>
                          <a:cs typeface="+mn-cs"/>
                        </a:rPr>
                        <a:t>Dataset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97473">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43E34"/>
                          </a:solidFill>
                          <a:effectLst/>
                          <a:uLnTx/>
                          <a:uFillTx/>
                          <a:latin typeface="Bahnschrift" panose="020B0502040204020203" pitchFamily="34" charset="0"/>
                          <a:ea typeface="+mn-ea"/>
                          <a:cs typeface="+mn-cs"/>
                        </a:rPr>
                        <a:t>EDA</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558395">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43E34"/>
                          </a:solidFill>
                          <a:effectLst/>
                          <a:uLnTx/>
                          <a:uFillTx/>
                          <a:latin typeface="Bahnschrift" panose="020B0502040204020203" pitchFamily="34" charset="0"/>
                          <a:ea typeface="+mn-ea"/>
                          <a:cs typeface="+mn-cs"/>
                        </a:rPr>
                        <a:t>Model 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392332">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43E34"/>
                          </a:solidFill>
                          <a:effectLst/>
                          <a:uLnTx/>
                          <a:uFillTx/>
                          <a:latin typeface="Bahnschrift" panose="020B0502040204020203" pitchFamily="34" charset="0"/>
                          <a:ea typeface="+mn-ea"/>
                          <a:cs typeface="+mn-cs"/>
                        </a:rPr>
                        <a:t>Model 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graphicFrame>
        <p:nvGraphicFramePr>
          <p:cNvPr id="6" name="Table 5">
            <a:extLst>
              <a:ext uri="{FF2B5EF4-FFF2-40B4-BE49-F238E27FC236}">
                <a16:creationId xmlns:a16="http://schemas.microsoft.com/office/drawing/2014/main" id="{47C01A34-E5E9-556E-259D-9DB4413E751B}"/>
              </a:ext>
            </a:extLst>
          </p:cNvPr>
          <p:cNvGraphicFramePr>
            <a:graphicFrameLocks noGrp="1"/>
          </p:cNvGraphicFramePr>
          <p:nvPr>
            <p:extLst>
              <p:ext uri="{D42A27DB-BD31-4B8C-83A1-F6EECF244321}">
                <p14:modId xmlns:p14="http://schemas.microsoft.com/office/powerpoint/2010/main" val="2722202515"/>
              </p:ext>
            </p:extLst>
          </p:nvPr>
        </p:nvGraphicFramePr>
        <p:xfrm>
          <a:off x="7871347" y="3244577"/>
          <a:ext cx="4132263" cy="4031996"/>
        </p:xfrm>
        <a:graphic>
          <a:graphicData uri="http://schemas.openxmlformats.org/drawingml/2006/table">
            <a:tbl>
              <a:tblPr firstRow="1" bandRow="1"/>
              <a:tblGrid>
                <a:gridCol w="4132263">
                  <a:extLst>
                    <a:ext uri="{9D8B030D-6E8A-4147-A177-3AD203B41FA5}">
                      <a16:colId xmlns:a16="http://schemas.microsoft.com/office/drawing/2014/main" val="813761003"/>
                    </a:ext>
                  </a:extLst>
                </a:gridCol>
              </a:tblGrid>
              <a:tr h="270840">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43E34"/>
                          </a:solidFill>
                          <a:effectLst/>
                          <a:uLnTx/>
                          <a:uFillTx/>
                          <a:latin typeface="Gill Sans Nova Light"/>
                          <a:ea typeface="+mn-ea"/>
                          <a:cs typeface="+mn-cs"/>
                        </a:rPr>
                        <a:t> </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8815397"/>
                  </a:ext>
                </a:extLst>
              </a:tr>
              <a:tr h="540692">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3E34"/>
                          </a:solidFill>
                          <a:effectLst/>
                          <a:uLnTx/>
                          <a:uFillTx/>
                          <a:latin typeface="Bahnschrift SemiBold" panose="020B0502040204020203" pitchFamily="34" charset="0"/>
                          <a:ea typeface="+mn-ea"/>
                          <a:cs typeface="+mn-cs"/>
                        </a:rPr>
                        <a:t>VGG16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3531017"/>
                  </a:ext>
                </a:extLst>
              </a:tr>
              <a:tr h="540692">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3E34"/>
                          </a:solidFill>
                          <a:effectLst/>
                          <a:uLnTx/>
                          <a:uFillTx/>
                          <a:latin typeface="Bahnschrift SemiBold" panose="020B0502040204020203" pitchFamily="34" charset="0"/>
                          <a:ea typeface="+mn-ea"/>
                          <a:cs typeface="+mn-cs"/>
                        </a:rPr>
                        <a:t>ResNet50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6083213"/>
                  </a:ext>
                </a:extLst>
              </a:tr>
              <a:tr h="540692">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3E34"/>
                          </a:solidFill>
                          <a:effectLst/>
                          <a:uLnTx/>
                          <a:uFillTx/>
                          <a:latin typeface="Bahnschrift SemiBold" panose="020B0502040204020203" pitchFamily="34" charset="0"/>
                          <a:ea typeface="+mn-ea"/>
                          <a:cs typeface="+mn-cs"/>
                        </a:rPr>
                        <a:t>Conclusion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485055"/>
                  </a:ext>
                </a:extLst>
              </a:tr>
              <a:tr h="540692">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43E34"/>
                        </a:solidFill>
                        <a:effectLst/>
                        <a:uLnTx/>
                        <a:uFillTx/>
                        <a:latin typeface="Gill Sans Nova Ligh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47291946"/>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2" name="Picture 1">
            <a:extLst>
              <a:ext uri="{FF2B5EF4-FFF2-40B4-BE49-F238E27FC236}">
                <a16:creationId xmlns:a16="http://schemas.microsoft.com/office/drawing/2014/main" id="{3F0234D6-F566-A45C-0017-3DEF4F270A3E}"/>
              </a:ext>
            </a:extLst>
          </p:cNvPr>
          <p:cNvPicPr>
            <a:picLocks noChangeAspect="1"/>
          </p:cNvPicPr>
          <p:nvPr/>
        </p:nvPicPr>
        <p:blipFill>
          <a:blip r:embed="rId3"/>
          <a:stretch>
            <a:fillRect/>
          </a:stretch>
        </p:blipFill>
        <p:spPr>
          <a:xfrm>
            <a:off x="159474" y="497149"/>
            <a:ext cx="7629525" cy="323850"/>
          </a:xfrm>
          <a:prstGeom prst="rect">
            <a:avLst/>
          </a:prstGeom>
        </p:spPr>
      </p:pic>
      <p:pic>
        <p:nvPicPr>
          <p:cNvPr id="3" name="Picture 2">
            <a:extLst>
              <a:ext uri="{FF2B5EF4-FFF2-40B4-BE49-F238E27FC236}">
                <a16:creationId xmlns:a16="http://schemas.microsoft.com/office/drawing/2014/main" id="{CCDF07FC-04DD-6D5F-8F36-5DAD21F41E49}"/>
              </a:ext>
            </a:extLst>
          </p:cNvPr>
          <p:cNvPicPr>
            <a:picLocks noChangeAspect="1"/>
          </p:cNvPicPr>
          <p:nvPr/>
        </p:nvPicPr>
        <p:blipFill>
          <a:blip r:embed="rId4"/>
          <a:stretch>
            <a:fillRect/>
          </a:stretch>
        </p:blipFill>
        <p:spPr>
          <a:xfrm>
            <a:off x="5622618" y="950651"/>
            <a:ext cx="5048250" cy="5410200"/>
          </a:xfrm>
          <a:prstGeom prst="rect">
            <a:avLst/>
          </a:prstGeom>
        </p:spPr>
      </p:pic>
      <p:sp>
        <p:nvSpPr>
          <p:cNvPr id="4" name="TextBox 3">
            <a:extLst>
              <a:ext uri="{FF2B5EF4-FFF2-40B4-BE49-F238E27FC236}">
                <a16:creationId xmlns:a16="http://schemas.microsoft.com/office/drawing/2014/main" id="{576C0C8C-520B-15DE-6763-D5EA029B5E63}"/>
              </a:ext>
            </a:extLst>
          </p:cNvPr>
          <p:cNvSpPr txBox="1"/>
          <p:nvPr/>
        </p:nvSpPr>
        <p:spPr>
          <a:xfrm>
            <a:off x="159474" y="1799216"/>
            <a:ext cx="4074850" cy="523220"/>
          </a:xfrm>
          <a:prstGeom prst="rect">
            <a:avLst/>
          </a:prstGeom>
          <a:noFill/>
        </p:spPr>
        <p:txBody>
          <a:bodyPr wrap="square" rtlCol="0">
            <a:spAutoFit/>
          </a:bodyPr>
          <a:lstStyle/>
          <a:p>
            <a:r>
              <a:rPr lang="en-US" sz="2800" b="1" dirty="0">
                <a:latin typeface="Bahnschrift" panose="020B0502040204020203" pitchFamily="34" charset="0"/>
              </a:rPr>
              <a:t>Test Image From Google</a:t>
            </a:r>
          </a:p>
        </p:txBody>
      </p:sp>
    </p:spTree>
    <p:extLst>
      <p:ext uri="{BB962C8B-B14F-4D97-AF65-F5344CB8AC3E}">
        <p14:creationId xmlns:p14="http://schemas.microsoft.com/office/powerpoint/2010/main" val="82884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686553"/>
            <a:ext cx="5363089" cy="4070729"/>
          </a:xfrm>
        </p:spPr>
        <p:txBody>
          <a:bodyPr/>
          <a:lstStyle/>
          <a:p>
            <a:r>
              <a:rPr lang="en-US" b="0" i="0" dirty="0">
                <a:effectLst/>
                <a:latin typeface="Times New Roman" panose="02020603050405020304" pitchFamily="18" charset="0"/>
                <a:cs typeface="Times New Roman" panose="02020603050405020304" pitchFamily="18" charset="0"/>
              </a:rPr>
              <a:t>This project demonstrates the potential of computer vision techniques and deep learning models for plant disease classification. By leveraging pre-trained models and transfer learning, we were able to build a robust model with high accuracy. Such models can be valuable tools for farmers and plant experts to quickly and accurately diagnose plant diseases, leading to timely interventions and improved crop health.</a:t>
            </a:r>
            <a:endParaRPr lang="en-US" dirty="0">
              <a:latin typeface="Times New Roman" panose="02020603050405020304" pitchFamily="18" charset="0"/>
              <a:cs typeface="Times New Roman" panose="02020603050405020304" pitchFamily="18" charset="0"/>
            </a:endParaRP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21</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Objective</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5931260" cy="4070729"/>
          </a:xfrm>
        </p:spPr>
        <p:txBody>
          <a:bodyPr/>
          <a:lstStyle/>
          <a:p>
            <a:pPr marL="342900" indent="-342900">
              <a:buFont typeface="Arial" panose="020B0604020202020204" pitchFamily="34" charset="0"/>
              <a:buChar char="•"/>
            </a:pPr>
            <a:r>
              <a:rPr lang="en-US" sz="2000" dirty="0">
                <a:latin typeface="Bahnschrift" panose="020B0502040204020203" pitchFamily="34" charset="0"/>
              </a:rPr>
              <a:t>To detect unhealthy regions of plants leave</a:t>
            </a:r>
          </a:p>
          <a:p>
            <a:pPr marL="342900" indent="-342900">
              <a:buFont typeface="Arial" panose="020B0604020202020204" pitchFamily="34" charset="0"/>
              <a:buChar char="•"/>
            </a:pPr>
            <a:endParaRPr lang="en-US" sz="2000" dirty="0">
              <a:latin typeface="Bahnschrift"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rPr>
              <a:t>Classification of plants leaf disease using texture feature</a:t>
            </a:r>
          </a:p>
          <a:p>
            <a:pPr marL="342900" indent="-342900">
              <a:buFont typeface="Arial" panose="020B0604020202020204" pitchFamily="34" charset="0"/>
              <a:buChar char="•"/>
            </a:pPr>
            <a:endParaRPr lang="en-US" sz="2000" dirty="0">
              <a:latin typeface="Bahnschrift"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rPr>
              <a:t>To analyze leaf infection</a:t>
            </a:r>
          </a:p>
          <a:p>
            <a:r>
              <a:rPr lang="en-US" dirty="0"/>
              <a:t>​</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Dataset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endParaRPr lang="en-US" dirty="0"/>
          </a:p>
          <a:p>
            <a:endParaRPr lang="en-US" dirty="0"/>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13" name="TextBox 12">
            <a:extLst>
              <a:ext uri="{FF2B5EF4-FFF2-40B4-BE49-F238E27FC236}">
                <a16:creationId xmlns:a16="http://schemas.microsoft.com/office/drawing/2014/main" id="{2FDC27A5-3ECF-F52E-3455-D9065DAFDD71}"/>
              </a:ext>
            </a:extLst>
          </p:cNvPr>
          <p:cNvSpPr txBox="1"/>
          <p:nvPr/>
        </p:nvSpPr>
        <p:spPr>
          <a:xfrm>
            <a:off x="859536" y="1497536"/>
            <a:ext cx="10756392" cy="3416320"/>
          </a:xfrm>
          <a:prstGeom prst="rect">
            <a:avLst/>
          </a:prstGeom>
          <a:noFill/>
        </p:spPr>
        <p:txBody>
          <a:bodyPr wrap="square">
            <a:spAutoFit/>
          </a:bodyPr>
          <a:lstStyle/>
          <a:p>
            <a:r>
              <a:rPr lang="en-US" b="0" dirty="0">
                <a:solidFill>
                  <a:schemeClr val="bg1"/>
                </a:solidFill>
                <a:effectLst/>
                <a:latin typeface="Times New Roman" panose="02020603050405020304" pitchFamily="18" charset="0"/>
                <a:cs typeface="Times New Roman" panose="02020603050405020304" pitchFamily="18" charset="0"/>
              </a:rPr>
              <a:t>we are downloading the dataset from Kaggle</a:t>
            </a:r>
          </a:p>
          <a:p>
            <a:endParaRPr lang="en-US" b="0" dirty="0">
              <a:solidFill>
                <a:schemeClr val="bg1"/>
              </a:solidFill>
              <a:effectLst/>
              <a:latin typeface="Times New Roman" panose="02020603050405020304" pitchFamily="18" charset="0"/>
              <a:cs typeface="Times New Roman" panose="02020603050405020304" pitchFamily="18" charset="0"/>
            </a:endParaRPr>
          </a:p>
          <a:p>
            <a:r>
              <a:rPr lang="en-US" b="0"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https://www.kaggle.com/datasets/vipoooool/new-plant-diseases-dataset</a:t>
            </a:r>
            <a:endParaRPr lang="en-US" b="0" dirty="0">
              <a:solidFill>
                <a:schemeClr val="bg1"/>
              </a:solidFill>
              <a:effectLst/>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This dataset consists of about 87K rgb images of healthy and diseased crop leaves </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which is categorized into 38 different classes. </a:t>
            </a:r>
          </a:p>
          <a:p>
            <a:pPr marL="285750" indent="-285750">
              <a:buFont typeface="Arial" panose="020B0604020202020204" pitchFamily="34" charset="0"/>
              <a:buChar char="•"/>
            </a:pPr>
            <a:endParaRPr lang="en-US"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The total dataset is divided into 80/20 ratio of training and validation set preserving the directory structure. </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A new directory containing 33 test images is created later for prediction purpose.</a:t>
            </a:r>
          </a:p>
        </p:txBody>
      </p:sp>
    </p:spTree>
    <p:extLst>
      <p:ext uri="{BB962C8B-B14F-4D97-AF65-F5344CB8AC3E}">
        <p14:creationId xmlns:p14="http://schemas.microsoft.com/office/powerpoint/2010/main" val="275960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527986" y="2769833"/>
            <a:ext cx="4840641" cy="1008004"/>
          </a:xfrm>
        </p:spPr>
        <p:txBody>
          <a:bodyPr/>
          <a:lstStyle/>
          <a:p>
            <a:pPr algn="ctr"/>
            <a:r>
              <a:rPr lang="en-US" dirty="0"/>
              <a:t>EDA</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992685-BB54-EE23-DF51-C575C5DD389D}"/>
              </a:ext>
            </a:extLst>
          </p:cNvPr>
          <p:cNvPicPr>
            <a:picLocks noChangeAspect="1"/>
          </p:cNvPicPr>
          <p:nvPr/>
        </p:nvPicPr>
        <p:blipFill>
          <a:blip r:embed="rId2"/>
          <a:stretch>
            <a:fillRect/>
          </a:stretch>
        </p:blipFill>
        <p:spPr>
          <a:xfrm>
            <a:off x="0" y="111968"/>
            <a:ext cx="12192000" cy="1184987"/>
          </a:xfrm>
          <a:prstGeom prst="rect">
            <a:avLst/>
          </a:prstGeom>
        </p:spPr>
      </p:pic>
      <p:pic>
        <p:nvPicPr>
          <p:cNvPr id="14" name="Picture 13">
            <a:extLst>
              <a:ext uri="{FF2B5EF4-FFF2-40B4-BE49-F238E27FC236}">
                <a16:creationId xmlns:a16="http://schemas.microsoft.com/office/drawing/2014/main" id="{834AC7E1-27E8-4619-5CC3-480E324786B4}"/>
              </a:ext>
            </a:extLst>
          </p:cNvPr>
          <p:cNvPicPr>
            <a:picLocks noChangeAspect="1"/>
          </p:cNvPicPr>
          <p:nvPr/>
        </p:nvPicPr>
        <p:blipFill>
          <a:blip r:embed="rId3"/>
          <a:stretch>
            <a:fillRect/>
          </a:stretch>
        </p:blipFill>
        <p:spPr>
          <a:xfrm>
            <a:off x="366129" y="1999763"/>
            <a:ext cx="8772525" cy="4276725"/>
          </a:xfrm>
          <a:prstGeom prst="rect">
            <a:avLst/>
          </a:prstGeom>
        </p:spPr>
      </p:pic>
    </p:spTree>
    <p:extLst>
      <p:ext uri="{BB962C8B-B14F-4D97-AF65-F5344CB8AC3E}">
        <p14:creationId xmlns:p14="http://schemas.microsoft.com/office/powerpoint/2010/main" val="209407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BAA26-7329-8969-3A04-109A96BB4285}"/>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7" name="Picture 6">
            <a:extLst>
              <a:ext uri="{FF2B5EF4-FFF2-40B4-BE49-F238E27FC236}">
                <a16:creationId xmlns:a16="http://schemas.microsoft.com/office/drawing/2014/main" id="{24D00FB3-52A6-1238-B73A-5586D5946CD3}"/>
              </a:ext>
            </a:extLst>
          </p:cNvPr>
          <p:cNvPicPr>
            <a:picLocks noChangeAspect="1"/>
          </p:cNvPicPr>
          <p:nvPr/>
        </p:nvPicPr>
        <p:blipFill rotWithShape="1">
          <a:blip r:embed="rId2"/>
          <a:srcRect l="1439" r="2752"/>
          <a:stretch/>
        </p:blipFill>
        <p:spPr>
          <a:xfrm>
            <a:off x="8618375" y="0"/>
            <a:ext cx="3573625" cy="6858000"/>
          </a:xfrm>
          <a:prstGeom prst="rect">
            <a:avLst/>
          </a:prstGeom>
        </p:spPr>
      </p:pic>
      <p:pic>
        <p:nvPicPr>
          <p:cNvPr id="8" name="Picture 7">
            <a:extLst>
              <a:ext uri="{FF2B5EF4-FFF2-40B4-BE49-F238E27FC236}">
                <a16:creationId xmlns:a16="http://schemas.microsoft.com/office/drawing/2014/main" id="{ED9642A3-ACA9-E789-7DC0-9A2241D4ED81}"/>
              </a:ext>
            </a:extLst>
          </p:cNvPr>
          <p:cNvPicPr>
            <a:picLocks noChangeAspect="1"/>
          </p:cNvPicPr>
          <p:nvPr/>
        </p:nvPicPr>
        <p:blipFill rotWithShape="1">
          <a:blip r:embed="rId3"/>
          <a:srcRect l="4535"/>
          <a:stretch/>
        </p:blipFill>
        <p:spPr>
          <a:xfrm>
            <a:off x="0" y="0"/>
            <a:ext cx="8376917" cy="6848459"/>
          </a:xfrm>
          <a:prstGeom prst="rect">
            <a:avLst/>
          </a:prstGeom>
        </p:spPr>
      </p:pic>
    </p:spTree>
    <p:extLst>
      <p:ext uri="{BB962C8B-B14F-4D97-AF65-F5344CB8AC3E}">
        <p14:creationId xmlns:p14="http://schemas.microsoft.com/office/powerpoint/2010/main" val="282676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BAA26-7329-8969-3A04-109A96BB4285}"/>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2" name="Picture 1">
            <a:extLst>
              <a:ext uri="{FF2B5EF4-FFF2-40B4-BE49-F238E27FC236}">
                <a16:creationId xmlns:a16="http://schemas.microsoft.com/office/drawing/2014/main" id="{FF2BBCC1-D110-D5FA-9295-FFA385BAC471}"/>
              </a:ext>
            </a:extLst>
          </p:cNvPr>
          <p:cNvPicPr>
            <a:picLocks noChangeAspect="1"/>
          </p:cNvPicPr>
          <p:nvPr/>
        </p:nvPicPr>
        <p:blipFill>
          <a:blip r:embed="rId2"/>
          <a:stretch>
            <a:fillRect/>
          </a:stretch>
        </p:blipFill>
        <p:spPr>
          <a:xfrm>
            <a:off x="2723873" y="-65133"/>
            <a:ext cx="7679094" cy="6385149"/>
          </a:xfrm>
          <a:prstGeom prst="rect">
            <a:avLst/>
          </a:prstGeom>
        </p:spPr>
      </p:pic>
    </p:spTree>
    <p:extLst>
      <p:ext uri="{BB962C8B-B14F-4D97-AF65-F5344CB8AC3E}">
        <p14:creationId xmlns:p14="http://schemas.microsoft.com/office/powerpoint/2010/main" val="58147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1917578" y="2633493"/>
            <a:ext cx="7954392" cy="2028825"/>
          </a:xfrm>
        </p:spPr>
        <p:txBody>
          <a:bodyPr/>
          <a:lstStyle/>
          <a:p>
            <a:pPr algn="ctr"/>
            <a:r>
              <a:rPr lang="en-US" sz="2800" b="1" dirty="0">
                <a:solidFill>
                  <a:schemeClr val="bg1"/>
                </a:solidFill>
                <a:latin typeface="Courier New" panose="02070309020205020404" pitchFamily="49" charset="0"/>
              </a:rPr>
              <a:t>we used different models Pretrained </a:t>
            </a:r>
          </a:p>
          <a:p>
            <a:pPr algn="ctr"/>
            <a:r>
              <a:rPr lang="en-US" sz="2800" b="1" dirty="0">
                <a:solidFill>
                  <a:schemeClr val="bg1"/>
                </a:solidFill>
                <a:latin typeface="Courier New" panose="02070309020205020404" pitchFamily="49" charset="0"/>
              </a:rPr>
              <a:t>and non pretrained models</a:t>
            </a:r>
          </a:p>
          <a:p>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109671749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{EC7679FE-36E6-4497-A9C0-32F6AC7DA27D}tf11964407_win32</Template>
  <TotalTime>48</TotalTime>
  <Words>243</Words>
  <Application>Microsoft Office PowerPoint</Application>
  <PresentationFormat>Widescreen</PresentationFormat>
  <Paragraphs>74</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Bahnschrift</vt:lpstr>
      <vt:lpstr>Bahnschrift SemiBold</vt:lpstr>
      <vt:lpstr>Calibri</vt:lpstr>
      <vt:lpstr>Courier New</vt:lpstr>
      <vt:lpstr>Gill Sans Nova</vt:lpstr>
      <vt:lpstr>Gill Sans Nova Light</vt:lpstr>
      <vt:lpstr>Sagona Book</vt:lpstr>
      <vt:lpstr>Times New Roman</vt:lpstr>
      <vt:lpstr>Office Theme</vt:lpstr>
      <vt:lpstr>Classification Of Plants Diseases Using Computer vision</vt:lpstr>
      <vt:lpstr>agenda</vt:lpstr>
      <vt:lpstr>Objective</vt:lpstr>
      <vt:lpstr>Dataset</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Plants Diseases Using Computer vision</dc:title>
  <dc:creator>Doha</dc:creator>
  <cp:lastModifiedBy>Doha</cp:lastModifiedBy>
  <cp:revision>4</cp:revision>
  <dcterms:created xsi:type="dcterms:W3CDTF">2023-06-25T10:59:13Z</dcterms:created>
  <dcterms:modified xsi:type="dcterms:W3CDTF">2023-06-25T13:04:14Z</dcterms:modified>
</cp:coreProperties>
</file>