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3"/>
  </p:notesMasterIdLst>
  <p:sldIdLst>
    <p:sldId id="256" r:id="rId2"/>
  </p:sldIdLst>
  <p:sldSz cx="12801600" cy="9601200" type="A3"/>
  <p:notesSz cx="10234613" cy="14662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343041"/>
    <a:srgbClr val="C9A45D"/>
    <a:srgbClr val="E3E3E3"/>
    <a:srgbClr val="868686"/>
    <a:srgbClr val="FFFFFF"/>
    <a:srgbClr val="777677"/>
    <a:srgbClr val="4472C4"/>
    <a:srgbClr val="272727"/>
    <a:srgbClr val="D15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9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OB\Desktop\Analysis%20Ideas\Sunburst\Data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Sheet1!$A$2:$C$55</cx:f>
        <cx:lvl ptCount="54">
          <cx:pt idx="6">Mining and Quarrying</cx:pt>
          <cx:pt idx="7">Crude Petroleum and Natural Gas</cx:pt>
          <cx:pt idx="8">Coal Mining</cx:pt>
          <cx:pt idx="9">Metal Ores</cx:pt>
          <cx:pt idx="10">Quarrying and Other Minerals</cx:pt>
          <cx:pt idx="11">Manufacturing</cx:pt>
          <cx:pt idx="12">Oil Refining</cx:pt>
          <cx:pt idx="13">Cement</cx:pt>
          <cx:pt idx="14">Food, Beverage and Tobacco</cx:pt>
          <cx:pt idx="15">Textile, Apparel and Footwear</cx:pt>
          <cx:pt idx="16">Wood and Wood Products</cx:pt>
          <cx:pt idx="17">Pulp, Paper and Paper Products</cx:pt>
          <cx:pt idx="18">Chemical and Pharmaceutical Products</cx:pt>
          <cx:pt idx="19">Non-Metallic Products</cx:pt>
          <cx:pt idx="20">Plastic and Rubber products</cx:pt>
          <cx:pt idx="21">Electrical and Electronics</cx:pt>
          <cx:pt idx="22">Basic Metal, Iron and Steel</cx:pt>
          <cx:pt idx="23">Motor Vehicles &amp; Assembly</cx:pt>
          <cx:pt idx="24">Other Manufacturing</cx:pt>
          <cx:pt idx="25">Electricity,Gas,Steam &amp; Air conditioner</cx:pt>
          <cx:pt idx="26">Water Supply, Sewage, Waste Management</cx:pt>
          <cx:pt idx="27">Construction</cx:pt>
          <cx:pt idx="29">Trade</cx:pt>
          <cx:pt idx="30">Accomodation and Food Services</cx:pt>
          <cx:pt idx="31">Transportation and Storage</cx:pt>
          <cx:pt idx="32">Road Transport</cx:pt>
          <cx:pt idx="33">Rail Transport &amp; Pipelines</cx:pt>
          <cx:pt idx="34">Water Transport</cx:pt>
          <cx:pt idx="35">Air Transport</cx:pt>
          <cx:pt idx="36">Transport Services</cx:pt>
          <cx:pt idx="37">Post and Courier Services</cx:pt>
          <cx:pt idx="38">Information and Communication</cx:pt>
          <cx:pt idx="39">Telecommunications and Information Services</cx:pt>
          <cx:pt idx="40">Publishing</cx:pt>
          <cx:pt idx="41">Motion Pictures, Sound Recording and Music Production</cx:pt>
          <cx:pt idx="42">Broadcasting</cx:pt>
          <cx:pt idx="43">Arts, Entertainment &amp; Recreation</cx:pt>
          <cx:pt idx="44">Financial and Insurance</cx:pt>
          <cx:pt idx="45">Financial Institutions</cx:pt>
          <cx:pt idx="46">Insurance</cx:pt>
          <cx:pt idx="47">Real Estate</cx:pt>
          <cx:pt idx="48">Professional, Scientific &amp; Technical Services</cx:pt>
          <cx:pt idx="49">Administrative and Support Services</cx:pt>
          <cx:pt idx="50"> Public Administration</cx:pt>
          <cx:pt idx="51"> Education</cx:pt>
          <cx:pt idx="52"> Human Health &amp; Social Services</cx:pt>
          <cx:pt idx="53"> Other Services</cx:pt>
        </cx:lvl>
        <cx:lvl ptCount="54">
          <cx:pt idx="1">Crop Production</cx:pt>
          <cx:pt idx="2">Livestock</cx:pt>
          <cx:pt idx="3">Forestry</cx:pt>
          <cx:pt idx="4">Fishing</cx:pt>
          <cx:pt idx="6">Mining and Quarrying</cx:pt>
          <cx:pt idx="7">Mining and Quarrying</cx:pt>
          <cx:pt idx="8">Mining and Quarrying</cx:pt>
          <cx:pt idx="9">Mining and Quarrying</cx:pt>
          <cx:pt idx="10">Mining and Quarrying</cx:pt>
          <cx:pt idx="11">Manufacturing</cx:pt>
          <cx:pt idx="12">Manufacturing</cx:pt>
          <cx:pt idx="13">Manufacturing</cx:pt>
          <cx:pt idx="14">Manufacturing</cx:pt>
          <cx:pt idx="15">Manufacturing</cx:pt>
          <cx:pt idx="16">Manufacturing</cx:pt>
          <cx:pt idx="17">Manufacturing</cx:pt>
          <cx:pt idx="18">Manufacturing</cx:pt>
          <cx:pt idx="19">Manufacturing</cx:pt>
          <cx:pt idx="20">Manufacturing</cx:pt>
          <cx:pt idx="21">Manufacturing</cx:pt>
          <cx:pt idx="22">Manufacturing</cx:pt>
          <cx:pt idx="23">Manufacturing</cx:pt>
          <cx:pt idx="24">Manufacturing</cx:pt>
          <cx:pt idx="25">Electricity,Gas,Steam &amp; Air conditioner</cx:pt>
          <cx:pt idx="26">Water Supply, Sewage, Waste Management</cx:pt>
          <cx:pt idx="27">Construction</cx:pt>
          <cx:pt idx="29">Trade</cx:pt>
          <cx:pt idx="30">Accomodation and Food Services</cx:pt>
          <cx:pt idx="31">Transportation and Storage</cx:pt>
          <cx:pt idx="32">Transportation and Storage</cx:pt>
          <cx:pt idx="33">Transportation and Storage</cx:pt>
          <cx:pt idx="34">Transportation and Storage</cx:pt>
          <cx:pt idx="35">Transportation and Storage</cx:pt>
          <cx:pt idx="36">Transportation and Storage</cx:pt>
          <cx:pt idx="37">Transportation and Storage</cx:pt>
          <cx:pt idx="38">Information and Communication</cx:pt>
          <cx:pt idx="39">Information and Communication</cx:pt>
          <cx:pt idx="40">Information and Communication</cx:pt>
          <cx:pt idx="41">Information and Communication</cx:pt>
          <cx:pt idx="42">Information and Communication</cx:pt>
          <cx:pt idx="43">Arts, Entertainment &amp; Recreation</cx:pt>
          <cx:pt idx="44">Financial and Insurance</cx:pt>
          <cx:pt idx="45">Financial and Insurance</cx:pt>
          <cx:pt idx="46">Financial and Insurance</cx:pt>
          <cx:pt idx="47">Real Estate</cx:pt>
          <cx:pt idx="48">Professional, Scientific &amp; Technical Services</cx:pt>
          <cx:pt idx="49">Administrative and Support Services</cx:pt>
          <cx:pt idx="50"> Public Administration</cx:pt>
          <cx:pt idx="51"> Education</cx:pt>
          <cx:pt idx="52"> Human Health &amp; Social Services</cx:pt>
          <cx:pt idx="53"> Other Services</cx:pt>
        </cx:lvl>
        <cx:lvl ptCount="54">
          <cx:pt idx="0">AGRICULTURE</cx:pt>
          <cx:pt idx="1">AGRICULTURE</cx:pt>
          <cx:pt idx="2">AGRICULTURE</cx:pt>
          <cx:pt idx="3">AGRICULTURE</cx:pt>
          <cx:pt idx="4">AGRICULTURE</cx:pt>
          <cx:pt idx="6">INDUSTRY</cx:pt>
          <cx:pt idx="7">INDUSTRY</cx:pt>
          <cx:pt idx="8">INDUSTRY</cx:pt>
          <cx:pt idx="9">INDUSTRY</cx:pt>
          <cx:pt idx="10">INDUSTRY</cx:pt>
          <cx:pt idx="11">INDUSTRY</cx:pt>
          <cx:pt idx="12">INDUSTRY</cx:pt>
          <cx:pt idx="13">INDUSTRY</cx:pt>
          <cx:pt idx="14">INDUSTRY</cx:pt>
          <cx:pt idx="15">INDUSTRY</cx:pt>
          <cx:pt idx="16">INDUSTRY</cx:pt>
          <cx:pt idx="17">INDUSTRY</cx:pt>
          <cx:pt idx="18">INDUSTRY</cx:pt>
          <cx:pt idx="19">INDUSTRY</cx:pt>
          <cx:pt idx="20">INDUSTRY</cx:pt>
          <cx:pt idx="21">INDUSTRY</cx:pt>
          <cx:pt idx="22">INDUSTRY</cx:pt>
          <cx:pt idx="23">INDUSTRY</cx:pt>
          <cx:pt idx="24">INDUSTRY</cx:pt>
          <cx:pt idx="25">INDUSTRY</cx:pt>
          <cx:pt idx="26">INDUSTRY</cx:pt>
          <cx:pt idx="27">INDUSTRY</cx:pt>
          <cx:pt idx="28">SERVICES</cx:pt>
          <cx:pt idx="29">SERVICES</cx:pt>
          <cx:pt idx="30">SERVICES</cx:pt>
          <cx:pt idx="31">SERVICES</cx:pt>
          <cx:pt idx="32">SERVICES</cx:pt>
          <cx:pt idx="33">SERVICES</cx:pt>
          <cx:pt idx="34">SERVICES</cx:pt>
          <cx:pt idx="35">SERVICES</cx:pt>
          <cx:pt idx="36">SERVICES</cx:pt>
          <cx:pt idx="37">SERVICES</cx:pt>
          <cx:pt idx="38">SERVICES</cx:pt>
          <cx:pt idx="39">SERVICES</cx:pt>
          <cx:pt idx="40">SERVICES</cx:pt>
          <cx:pt idx="41">SERVICES</cx:pt>
          <cx:pt idx="42">SERVICES</cx:pt>
          <cx:pt idx="43">SERVICES</cx:pt>
          <cx:pt idx="44">SERVICES</cx:pt>
          <cx:pt idx="45">SERVICES</cx:pt>
          <cx:pt idx="46">SERVICES</cx:pt>
          <cx:pt idx="47">SERVICES</cx:pt>
          <cx:pt idx="48">SERVICES</cx:pt>
          <cx:pt idx="49">SERVICES</cx:pt>
          <cx:pt idx="50">SERVICES</cx:pt>
          <cx:pt idx="51">SERVICES</cx:pt>
          <cx:pt idx="52">SERVICES</cx:pt>
          <cx:pt idx="53">SERVICES</cx:pt>
        </cx:lvl>
      </cx:strDim>
      <cx:numDim type="size">
        <cx:f>Sheet1!$D$2:$D$55</cx:f>
        <cx:lvl ptCount="54" formatCode="\₦\ #,##0.00\ &quot;B&quot;">
          <cx:pt idx="0">18348.18</cx:pt>
          <cx:pt idx="1">16544.52</cx:pt>
          <cx:pt idx="2">1233.1099999999999</cx:pt>
          <cx:pt idx="3">190.50999999999999</cx:pt>
          <cx:pt idx="4">380.02999999999997</cx:pt>
          <cx:pt idx="5">14953.719999999999</cx:pt>
          <cx:pt idx="6">5819.3900000000003</cx:pt>
          <cx:pt idx="7">5713.1999999999998</cx:pt>
          <cx:pt idx="8">6.1299999999999999</cx:pt>
          <cx:pt idx="9">6.21</cx:pt>
          <cx:pt idx="10">93.849999999999994</cx:pt>
          <cx:pt idx="11">6291.5900000000001</cx:pt>
          <cx:pt idx="12">37.07</cx:pt>
          <cx:pt idx="13">617.63</cx:pt>
          <cx:pt idx="14">3007.6599999999999</cx:pt>
          <cx:pt idx="15">1332.21</cx:pt>
          <cx:pt idx="16">196.43000000000001</cx:pt>
          <cx:pt idx="17">48.899999999999999</cx:pt>
          <cx:pt idx="18">159.41999999999999</cx:pt>
          <cx:pt idx="19">214.00999999999999</cx:pt>
          <cx:pt idx="20">222.81</cx:pt>
          <cx:pt idx="21">4.0300000000000002</cx:pt>
          <cx:pt idx="22">159.97</cx:pt>
          <cx:pt idx="23">30.440000000000001</cx:pt>
          <cx:pt idx="24">261</cx:pt>
          <cx:pt idx="25">267.25</cx:pt>
          <cx:pt idx="26">126.77</cx:pt>
          <cx:pt idx="27">2448.7199999999998</cx:pt>
          <cx:pt idx="28">36712.480000000003</cx:pt>
          <cx:pt idx="29">10459.700000000001</cx:pt>
          <cx:pt idx="30">524.63</cx:pt>
          <cx:pt idx="31">823.47000000000003</cx:pt>
          <cx:pt idx="32">705.11000000000001</cx:pt>
          <cx:pt idx="33">0.12</cx:pt>
          <cx:pt idx="34">4.0999999999999996</cx:pt>
          <cx:pt idx="35">52.640000000000001</cx:pt>
          <cx:pt idx="36">46.549999999999997</cx:pt>
          <cx:pt idx="37">14.93</cx:pt>
          <cx:pt idx="38">10537.139999999999</cx:pt>
          <cx:pt idx="39">8525.1599999999999</cx:pt>
          <cx:pt idx="40">18.800000000000001</cx:pt>
          <cx:pt idx="41">728.69000000000005</cx:pt>
          <cx:pt idx="42">1264.49</cx:pt>
          <cx:pt idx="43">158.03999999999999</cx:pt>
          <cx:pt idx="44">2349.6799999999998</cx:pt>
          <cx:pt idx="45">2097.6700000000001</cx:pt>
          <cx:pt idx="46">252.02000000000001</cx:pt>
          <cx:pt idx="47">3963.5900000000001</cx:pt>
          <cx:pt idx="48">2345.5799999999999</cx:pt>
          <cx:pt idx="49">14.32</cx:pt>
          <cx:pt idx="50">1471.6600000000001</cx:pt>
          <cx:pt idx="51">1313.3900000000001</cx:pt>
          <cx:pt idx="52">484.74000000000001</cx:pt>
          <cx:pt idx="53">2266.54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/>
                </a:solidFill>
                <a:latin typeface="League Spartan Black" pitchFamily="2" charset="0"/>
                <a:ea typeface="League Spartan Black" pitchFamily="2" charset="0"/>
                <a:cs typeface="League Spartan Black" pitchFamily="2" charset="0"/>
              </a:defRPr>
            </a:pPr>
            <a:r>
              <a:rPr lang="en-GB" sz="2000" b="1" i="0" dirty="0">
                <a:solidFill>
                  <a:schemeClr val="tx1"/>
                </a:solidFill>
                <a:effectLst/>
                <a:latin typeface="League Spartan Black" pitchFamily="2" charset="0"/>
              </a:rPr>
              <a:t>Nigeria: Distribution of Gross Domestic Product (GDP) Across Economic Sectors (2020)</a:t>
            </a:r>
            <a:endParaRPr lang="en-US" sz="2000" b="0" i="1" u="none" strike="noStrike" baseline="0" dirty="0">
              <a:solidFill>
                <a:schemeClr val="tx1"/>
              </a:solidFill>
              <a:latin typeface="League Spartan Black" pitchFamily="2" charset="0"/>
            </a:endParaRPr>
          </a:p>
        </cx:rich>
      </cx:tx>
    </cx:title>
    <cx:plotArea>
      <cx:plotAreaRegion>
        <cx:series layoutId="sunburst" uniqueId="{916E3736-3EB2-4006-8D22-C2761F7ACDD1}">
          <cx:tx>
            <cx:txData>
              <cx:f>Sheet1!$D$1</cx:f>
              <cx:v>ANNUAL GDP</cx:v>
            </cx:txData>
          </cx:tx>
          <cx:spPr>
            <a:ln w="3175">
              <a:solidFill>
                <a:srgbClr val="E3E3E3"/>
              </a:solidFill>
            </a:ln>
          </cx:spPr>
          <cx:dataPt idx="0">
            <cx:spPr>
              <a:solidFill>
                <a:srgbClr val="C9A45D"/>
              </a:solidFill>
            </cx:spPr>
          </cx:dataPt>
          <cx:dataPt idx="6">
            <cx:spPr>
              <a:solidFill>
                <a:srgbClr val="343041"/>
              </a:solidFill>
            </cx:spPr>
          </cx:dataPt>
          <cx:dataPt idx="36">
            <cx:spPr>
              <a:solidFill>
                <a:srgbClr val="777777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latin typeface="Montserrat Medium" pitchFamily="2" charset="0"/>
                    <a:ea typeface="Montserrat Medium" pitchFamily="2" charset="0"/>
                    <a:cs typeface="Montserrat Medium" pitchFamily="2" charset="0"/>
                  </a:defRPr>
                </a:pPr>
                <a:endParaRPr lang="en-US" sz="900" b="1" i="0" u="none" strike="noStrike" baseline="0">
                  <a:solidFill>
                    <a:prstClr val="white"/>
                  </a:solidFill>
                  <a:latin typeface="Montserrat Medium" pitchFamily="2" charset="0"/>
                </a:endParaRPr>
              </a:p>
            </cx:txPr>
            <cx:visibility seriesName="0" categoryName="1" value="1"/>
            <cx:separator>
</cx:separator>
          </cx:dataLabels>
          <cx:dataId val="0"/>
        </cx:series>
      </cx:plotAreaRegion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100" b="1" i="0">
              <a:solidFill>
                <a:schemeClr val="tx1"/>
              </a:solidFill>
              <a:latin typeface="League Spartan Medium" pitchFamily="2" charset="0"/>
              <a:ea typeface="League Spartan Medium" pitchFamily="2" charset="0"/>
              <a:cs typeface="League Spartan Medium" pitchFamily="2" charset="0"/>
            </a:defRPr>
          </a:pPr>
          <a:endParaRPr lang="en-US" sz="1100" b="1" i="0" u="none" strike="noStrike" baseline="0">
            <a:solidFill>
              <a:schemeClr val="tx1"/>
            </a:solidFill>
            <a:latin typeface="League Spartan Medium" pitchFamily="2" charset="0"/>
          </a:endParaRPr>
        </a:p>
      </cx:txPr>
    </cx:legend>
  </cx:chart>
  <cx:spPr>
    <a:solidFill>
      <a:srgbClr val="E3E3E3"/>
    </a:solidFill>
    <a:ln w="38100"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5475" cy="735013"/>
          </a:xfrm>
          <a:prstGeom prst="rect">
            <a:avLst/>
          </a:prstGeom>
        </p:spPr>
        <p:txBody>
          <a:bodyPr vert="horz" lIns="91411" tIns="45705" rIns="91411" bIns="45705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0" y="2"/>
            <a:ext cx="4435475" cy="735013"/>
          </a:xfrm>
          <a:prstGeom prst="rect">
            <a:avLst/>
          </a:prstGeom>
        </p:spPr>
        <p:txBody>
          <a:bodyPr vert="horz" lIns="91411" tIns="45705" rIns="91411" bIns="45705" rtlCol="0"/>
          <a:lstStyle>
            <a:lvl1pPr algn="r">
              <a:defRPr sz="1100"/>
            </a:lvl1pPr>
          </a:lstStyle>
          <a:p>
            <a:fld id="{6282590F-3D7D-4D59-A2C9-D9CBDADBDA4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17688" y="1833563"/>
            <a:ext cx="6599237" cy="4948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5" rIns="91411" bIns="4570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40" y="7056439"/>
            <a:ext cx="8186738" cy="5773737"/>
          </a:xfrm>
          <a:prstGeom prst="rect">
            <a:avLst/>
          </a:prstGeom>
        </p:spPr>
        <p:txBody>
          <a:bodyPr vert="horz" lIns="91411" tIns="45705" rIns="91411" bIns="457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7138"/>
            <a:ext cx="4435475" cy="735012"/>
          </a:xfrm>
          <a:prstGeom prst="rect">
            <a:avLst/>
          </a:prstGeom>
        </p:spPr>
        <p:txBody>
          <a:bodyPr vert="horz" lIns="91411" tIns="45705" rIns="91411" bIns="45705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0" y="13927138"/>
            <a:ext cx="4435475" cy="735012"/>
          </a:xfrm>
          <a:prstGeom prst="rect">
            <a:avLst/>
          </a:prstGeom>
        </p:spPr>
        <p:txBody>
          <a:bodyPr vert="horz" lIns="91411" tIns="45705" rIns="91411" bIns="45705" rtlCol="0" anchor="b"/>
          <a:lstStyle>
            <a:lvl1pPr algn="r">
              <a:defRPr sz="1100"/>
            </a:lvl1pPr>
          </a:lstStyle>
          <a:p>
            <a:fld id="{B6DDF638-0977-4DBE-B903-11EB3EA7D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8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6663" rtl="0" eaLnBrk="1" latinLnBrk="0" hangingPunct="1">
      <a:defRPr sz="1085" kern="1200">
        <a:solidFill>
          <a:schemeClr val="tx1"/>
        </a:solidFill>
        <a:latin typeface="+mn-lt"/>
        <a:ea typeface="+mn-ea"/>
        <a:cs typeface="+mn-cs"/>
      </a:defRPr>
    </a:lvl1pPr>
    <a:lvl2pPr marL="413331" algn="l" defTabSz="826663" rtl="0" eaLnBrk="1" latinLnBrk="0" hangingPunct="1">
      <a:defRPr sz="1085" kern="1200">
        <a:solidFill>
          <a:schemeClr val="tx1"/>
        </a:solidFill>
        <a:latin typeface="+mn-lt"/>
        <a:ea typeface="+mn-ea"/>
        <a:cs typeface="+mn-cs"/>
      </a:defRPr>
    </a:lvl2pPr>
    <a:lvl3pPr marL="826663" algn="l" defTabSz="826663" rtl="0" eaLnBrk="1" latinLnBrk="0" hangingPunct="1">
      <a:defRPr sz="1085" kern="1200">
        <a:solidFill>
          <a:schemeClr val="tx1"/>
        </a:solidFill>
        <a:latin typeface="+mn-lt"/>
        <a:ea typeface="+mn-ea"/>
        <a:cs typeface="+mn-cs"/>
      </a:defRPr>
    </a:lvl3pPr>
    <a:lvl4pPr marL="1239995" algn="l" defTabSz="826663" rtl="0" eaLnBrk="1" latinLnBrk="0" hangingPunct="1">
      <a:defRPr sz="1085" kern="1200">
        <a:solidFill>
          <a:schemeClr val="tx1"/>
        </a:solidFill>
        <a:latin typeface="+mn-lt"/>
        <a:ea typeface="+mn-ea"/>
        <a:cs typeface="+mn-cs"/>
      </a:defRPr>
    </a:lvl4pPr>
    <a:lvl5pPr marL="1653327" algn="l" defTabSz="826663" rtl="0" eaLnBrk="1" latinLnBrk="0" hangingPunct="1">
      <a:defRPr sz="1085" kern="1200">
        <a:solidFill>
          <a:schemeClr val="tx1"/>
        </a:solidFill>
        <a:latin typeface="+mn-lt"/>
        <a:ea typeface="+mn-ea"/>
        <a:cs typeface="+mn-cs"/>
      </a:defRPr>
    </a:lvl5pPr>
    <a:lvl6pPr marL="2066659" algn="l" defTabSz="826663" rtl="0" eaLnBrk="1" latinLnBrk="0" hangingPunct="1">
      <a:defRPr sz="1085" kern="1200">
        <a:solidFill>
          <a:schemeClr val="tx1"/>
        </a:solidFill>
        <a:latin typeface="+mn-lt"/>
        <a:ea typeface="+mn-ea"/>
        <a:cs typeface="+mn-cs"/>
      </a:defRPr>
    </a:lvl6pPr>
    <a:lvl7pPr marL="2479990" algn="l" defTabSz="826663" rtl="0" eaLnBrk="1" latinLnBrk="0" hangingPunct="1">
      <a:defRPr sz="1085" kern="1200">
        <a:solidFill>
          <a:schemeClr val="tx1"/>
        </a:solidFill>
        <a:latin typeface="+mn-lt"/>
        <a:ea typeface="+mn-ea"/>
        <a:cs typeface="+mn-cs"/>
      </a:defRPr>
    </a:lvl7pPr>
    <a:lvl8pPr marL="2893321" algn="l" defTabSz="826663" rtl="0" eaLnBrk="1" latinLnBrk="0" hangingPunct="1">
      <a:defRPr sz="1085" kern="1200">
        <a:solidFill>
          <a:schemeClr val="tx1"/>
        </a:solidFill>
        <a:latin typeface="+mn-lt"/>
        <a:ea typeface="+mn-ea"/>
        <a:cs typeface="+mn-cs"/>
      </a:defRPr>
    </a:lvl8pPr>
    <a:lvl9pPr marL="3306654" algn="l" defTabSz="826663" rtl="0" eaLnBrk="1" latinLnBrk="0" hangingPunct="1">
      <a:defRPr sz="1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11AE-EFCE-EC2C-E918-AEE0E76B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57F7-386D-47C9-FFD9-950360F1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06C8-CDBC-884A-BF76-854ADAFB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B846-1253-28DF-47C8-CEF3C7EE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935E-6258-F844-AD25-10DCFACF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30DF-2E84-C2B6-8316-F66BA5A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B1128-4F3B-B3F6-F981-A113180A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2AE9-0102-4E85-126C-BC8F38CC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8877-E37E-048B-65AF-6059425F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AB61-8B1A-027C-5443-910B4C5F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5F092-59F1-1BFB-9A3B-9B83CC497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D08BA-E049-0503-F0D6-EFE5EF2D9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3E4EB-84EE-C625-2587-AD514AFA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7409-F119-2DC7-F1DC-856DABD7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3460-9C0C-E4A0-7D4A-8DE4FC99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08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604F-0BEE-4664-1F1F-72321C3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4145-8391-28A1-187E-0C26990D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AAB1-3A05-5271-25D5-279F9CD2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07A7-75EB-F3DA-1A48-52A398C7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7D34-3AA7-804A-02B8-7D3982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DEE5-1879-5C61-5FB6-EF231B62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A2E48-0B9E-85BC-3493-37087B23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38B3-9534-2460-C45D-9D65C4F6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2DBE-C455-A4DD-A992-ECC462D8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2C0E-018E-A267-8AC8-52556BB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C477-47F4-97D4-F0FE-74D146B3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8D97-72AE-7C36-4BD6-D26E7C5B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F9CF9-D5CF-8F60-469A-FBD0B42AC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E1023-802C-75F3-DCB2-A5BA3D8F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C779-A9B6-ACE0-E765-CC469F40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ED61-3D9D-3C7E-3E59-14B8468D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3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BC06-AD8D-9524-C3BA-81CE2D6A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1B409-9754-2286-2C3E-B9C0477F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38E85-337B-1762-2A35-72D8F30A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F94F0-2422-1BCE-6D53-24F51AE4B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37E1E-2155-E155-790D-696F2E558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E733C-B624-1559-9D62-28D60397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E46AE-EFCB-1BF8-DACF-9922F24F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13084-8283-1815-A98E-53FDD1A3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08CC-5D3A-81F0-A878-E932ECF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E0F16-1E50-61FC-54FF-8485F72B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B5A55-5C2B-7098-EB0E-1B15E584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BCFA7-C99E-1C14-A3B3-24B136A9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43913-6231-4FF9-B646-8D163515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15100-B0A6-37C1-BE5E-A314EAFB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D9BAC-0C2B-A6E8-1111-6604BE0B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7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11BF-B74E-BF79-C6DA-8A314395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9624-D713-94F3-7B12-3CE72731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A0AA9-B603-1184-195D-59C826621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06DE-14D9-0FC8-2273-5ED4C245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835F-8B2E-0FD8-E1A4-D10F5F88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03173-795E-AA79-6BF4-B54574AA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2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5621-B90C-F928-CF66-4A2982EF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CB18E-CEB0-9FB0-0688-EBD8201C8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D0223-A3E7-5BF3-8EC7-15065ABB0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14A4-DF7D-E3CC-9D4E-91AD8DBA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1586-9B09-3E07-02FF-5700B376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883F7-8C51-B44B-83F4-8F0592B3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D6C4B-4BCF-0508-AFC2-152B42F5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4FB41-9399-A059-5676-29E645EB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530D-B8E5-DC5E-88A0-3EE085111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F1EE-0B60-4E5E-A009-699CCA32DF3F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F8F2-0021-DDDB-A30A-3CD9736B0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35A2-1E8F-EE7F-AC70-0EA5231BC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E9FD-0AFE-4E90-985C-8FF069D12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0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3A0463B8-E54F-4D6C-6607-D35DA3944F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97492362"/>
                  </p:ext>
                </p:extLst>
              </p:nvPr>
            </p:nvGraphicFramePr>
            <p:xfrm>
              <a:off x="1" y="0"/>
              <a:ext cx="12801599" cy="9601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3A0463B8-E54F-4D6C-6607-D35DA3944F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801599" cy="9601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8A9BCC2-8FEE-A81E-5EB0-93B5FB39C93B}"/>
              </a:ext>
            </a:extLst>
          </p:cNvPr>
          <p:cNvSpPr txBox="1"/>
          <p:nvPr/>
        </p:nvSpPr>
        <p:spPr>
          <a:xfrm>
            <a:off x="4845104" y="4601204"/>
            <a:ext cx="1766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League Spartan Black" pitchFamily="2" charset="0"/>
              </a:rPr>
              <a:t>Total GDP</a:t>
            </a:r>
          </a:p>
          <a:p>
            <a:pPr algn="ctr"/>
            <a:r>
              <a:rPr lang="en-GB" sz="2000" b="1" i="0" dirty="0">
                <a:effectLst/>
                <a:latin typeface="League Spartan Black" pitchFamily="2" charset="0"/>
              </a:rPr>
              <a:t>₦70,014.37 B</a:t>
            </a:r>
            <a:endParaRPr lang="en-GB" sz="2000" dirty="0">
              <a:latin typeface="League Spartan Black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00BCE322-E6B4-A571-3975-A027F3C89DCD}"/>
              </a:ext>
            </a:extLst>
          </p:cNvPr>
          <p:cNvSpPr txBox="1"/>
          <p:nvPr/>
        </p:nvSpPr>
        <p:spPr>
          <a:xfrm>
            <a:off x="252733" y="8834908"/>
            <a:ext cx="4074568" cy="47651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dirty="0">
                <a:solidFill>
                  <a:srgbClr val="4D3434"/>
                </a:solidFill>
                <a:latin typeface="Montserrat" pitchFamily="2" charset="0"/>
              </a:rPr>
              <a:t>Data Source: Central Bank of Nigeria</a:t>
            </a:r>
          </a:p>
          <a:p>
            <a:pPr algn="l"/>
            <a:r>
              <a:rPr lang="en-GB" sz="1200" b="1" dirty="0">
                <a:solidFill>
                  <a:srgbClr val="4D3434"/>
                </a:solidFill>
                <a:latin typeface="Montserrat" pitchFamily="2" charset="0"/>
              </a:rPr>
              <a:t>Viz by: Daniel Bamidele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665A12B-AD4B-6C22-7B57-F2E2F488304D}"/>
              </a:ext>
            </a:extLst>
          </p:cNvPr>
          <p:cNvSpPr txBox="1"/>
          <p:nvPr/>
        </p:nvSpPr>
        <p:spPr>
          <a:xfrm>
            <a:off x="10703195" y="3955609"/>
            <a:ext cx="1776185" cy="24290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dirty="0">
                <a:solidFill>
                  <a:srgbClr val="4D3434"/>
                </a:solidFill>
                <a:latin typeface="Montserrat" pitchFamily="2" charset="0"/>
              </a:rPr>
              <a:t>*Values in  ₦ Billion</a:t>
            </a:r>
          </a:p>
        </p:txBody>
      </p:sp>
    </p:spTree>
    <p:extLst>
      <p:ext uri="{BB962C8B-B14F-4D97-AF65-F5344CB8AC3E}">
        <p14:creationId xmlns:p14="http://schemas.microsoft.com/office/powerpoint/2010/main" val="228398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38</Words>
  <Application>Microsoft Office PowerPoint</Application>
  <PresentationFormat>A3 Paper (297x420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League Spartan Black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</dc:creator>
  <cp:lastModifiedBy>DOB</cp:lastModifiedBy>
  <cp:revision>12</cp:revision>
  <dcterms:created xsi:type="dcterms:W3CDTF">2022-09-30T10:30:05Z</dcterms:created>
  <dcterms:modified xsi:type="dcterms:W3CDTF">2022-12-07T16:34:27Z</dcterms:modified>
</cp:coreProperties>
</file>