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434"/>
    <a:srgbClr val="262626"/>
    <a:srgbClr val="654444"/>
    <a:srgbClr val="F4D6A7"/>
    <a:srgbClr val="FFE9C0"/>
    <a:srgbClr val="A18072"/>
    <a:srgbClr val="F2D098"/>
    <a:srgbClr val="BAA398"/>
    <a:srgbClr val="FFFBF2"/>
    <a:srgbClr val="FFF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6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B\Downloads\csvData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654444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654444"/>
                </a:solidFill>
                <a:latin typeface="Montserrat Black" pitchFamily="2" charset="0"/>
              </a:rPr>
              <a:t>Top 10  Cocoa</a:t>
            </a:r>
            <a:r>
              <a:rPr lang="en-US" baseline="0" dirty="0">
                <a:solidFill>
                  <a:srgbClr val="654444"/>
                </a:solidFill>
                <a:latin typeface="Montserrat Black" pitchFamily="2" charset="0"/>
              </a:rPr>
              <a:t> Producing Countries</a:t>
            </a:r>
            <a:endParaRPr lang="en-US" dirty="0">
              <a:solidFill>
                <a:srgbClr val="654444"/>
              </a:solidFill>
              <a:latin typeface="Montserrat Black" pitchFamily="2" charset="0"/>
            </a:endParaRPr>
          </a:p>
        </c:rich>
      </c:tx>
      <c:layout>
        <c:manualLayout>
          <c:xMode val="edge"/>
          <c:yMode val="edge"/>
          <c:x val="0.32122765961827249"/>
          <c:y val="4.02634895899932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65444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190462821607807"/>
          <c:y val="0.24008000160631243"/>
          <c:w val="0.52835848923587736"/>
          <c:h val="0.56994743402909509"/>
        </c:manualLayout>
      </c:layout>
      <c:scatterChart>
        <c:scatterStyle val="lineMarker"/>
        <c:varyColors val="0"/>
        <c:ser>
          <c:idx val="0"/>
          <c:order val="0"/>
          <c:tx>
            <c:strRef>
              <c:f>csvData!$J$1</c:f>
              <c:strCache>
                <c:ptCount val="1"/>
                <c:pt idx="0">
                  <c:v>country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4D3434"/>
              </a:solidFill>
              <a:ln w="25400">
                <a:solidFill>
                  <a:srgbClr val="F2D098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5D239F1-D78D-4486-9EDD-6BDC31019FE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34DD2929-BAE5-4835-8C62-FAB5BF5EEF50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D5B-4DEC-B1D0-0A1524A986F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8CDD381-1A05-4947-95AA-6E9DE5205AD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7E224D0B-8CE3-412E-8E46-AA741488852A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D5B-4DEC-B1D0-0A1524A986F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C2691B-E5DA-4561-9080-8C56B6B8F5A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5FDD8A28-E6B6-4E65-BD48-E15CC100277C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D5B-4DEC-B1D0-0A1524A986F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8F6C979-70DD-4598-96F5-14DB21D8EF3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4644B4B1-ED30-4C30-94A4-903FE360602C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D5B-4DEC-B1D0-0A1524A986F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428D678-BFE7-4078-BBA6-086D5FD74F5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0ADA3801-DA45-4202-A4D7-A09FB079A6A6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D5B-4DEC-B1D0-0A1524A986F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ED1FC63-5437-40C1-9172-37EFC2B6F28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B1ABB581-C65D-49A9-A645-EDE309AD364F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D5B-4DEC-B1D0-0A1524A986F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6762481-020F-4448-BC79-259B0EB8638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8FF3A84E-7C4B-4684-A2DF-9C6C47D6056B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D5B-4DEC-B1D0-0A1524A986F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EEA2AA1-A5B1-4BEE-B514-881C4CBD563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934D1806-AC81-47DC-A9D4-797480193ABE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D5B-4DEC-B1D0-0A1524A986F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C2FE4C8-0E67-4520-B7BA-196655C354D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DC6329DA-C9D2-4F7E-B51C-BA64D0B31F55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D5B-4DEC-B1D0-0A1524A986F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00EF3FF-2A05-4EF5-B446-3C3A244E3ED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- </a:t>
                    </a:r>
                    <a:fld id="{EFCD04CA-83B9-4572-90FC-741600C00C8F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separator>-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D5B-4DEC-B1D0-0A1524A986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654444"/>
                    </a:solidFill>
                    <a:latin typeface="Montserrat SemiBold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1"/>
            <c:showSerName val="0"/>
            <c:showPercent val="0"/>
            <c:showBubbleSize val="0"/>
            <c:separator>-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Dir val="x"/>
            <c:errBarType val="minus"/>
            <c:errValType val="percentage"/>
            <c:noEndCap val="1"/>
            <c:val val="100"/>
            <c:spPr>
              <a:noFill/>
              <a:ln w="25400" cap="flat" cmpd="sng" algn="ctr">
                <a:solidFill>
                  <a:srgbClr val="F4D6A7"/>
                </a:solidFill>
                <a:round/>
              </a:ln>
              <a:effectLst/>
            </c:spPr>
          </c:errBars>
          <c:xVal>
            <c:numRef>
              <c:f>csvData!$I$2:$I$11</c:f>
              <c:numCache>
                <c:formatCode>#,##0</c:formatCode>
                <c:ptCount val="10"/>
                <c:pt idx="0">
                  <c:v>2034000</c:v>
                </c:pt>
                <c:pt idx="1">
                  <c:v>883652</c:v>
                </c:pt>
                <c:pt idx="2">
                  <c:v>659776</c:v>
                </c:pt>
                <c:pt idx="3">
                  <c:v>328263</c:v>
                </c:pt>
                <c:pt idx="4">
                  <c:v>295028</c:v>
                </c:pt>
                <c:pt idx="5">
                  <c:v>235809</c:v>
                </c:pt>
                <c:pt idx="6">
                  <c:v>205955</c:v>
                </c:pt>
                <c:pt idx="7">
                  <c:v>121825</c:v>
                </c:pt>
                <c:pt idx="8">
                  <c:v>86599</c:v>
                </c:pt>
                <c:pt idx="9">
                  <c:v>56808</c:v>
                </c:pt>
              </c:numCache>
            </c:numRef>
          </c:xVal>
          <c:yVal>
            <c:numRef>
              <c:f>csvData!$L$2:$L$11</c:f>
              <c:numCache>
                <c:formatCode>0.00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csvData!$J$2:$J$11</c15:f>
                <c15:dlblRangeCache>
                  <c:ptCount val="10"/>
                  <c:pt idx="0">
                    <c:v>Ivory Coast</c:v>
                  </c:pt>
                  <c:pt idx="1">
                    <c:v>Ghana</c:v>
                  </c:pt>
                  <c:pt idx="2">
                    <c:v>Indonesia</c:v>
                  </c:pt>
                  <c:pt idx="3">
                    <c:v>Nigeria</c:v>
                  </c:pt>
                  <c:pt idx="4">
                    <c:v>Cameroon</c:v>
                  </c:pt>
                  <c:pt idx="5">
                    <c:v>Brazil</c:v>
                  </c:pt>
                  <c:pt idx="6">
                    <c:v>Ecuador</c:v>
                  </c:pt>
                  <c:pt idx="7">
                    <c:v>Peru</c:v>
                  </c:pt>
                  <c:pt idx="8">
                    <c:v>Dominican Republic</c:v>
                  </c:pt>
                  <c:pt idx="9">
                    <c:v>Colombia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1D5B-4DEC-B1D0-0A1524A986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979636543"/>
        <c:axId val="979665247"/>
      </c:scatterChart>
      <c:valAx>
        <c:axId val="979636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A1807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 dirty="0">
                    <a:solidFill>
                      <a:srgbClr val="A18072"/>
                    </a:solidFill>
                    <a:latin typeface="Montserrat SemiBold" pitchFamily="2" charset="0"/>
                  </a:rPr>
                  <a:t>Metric Tonnes</a:t>
                </a:r>
              </a:p>
            </c:rich>
          </c:tx>
          <c:layout>
            <c:manualLayout>
              <c:xMode val="edge"/>
              <c:yMode val="edge"/>
              <c:x val="0.47003980149785396"/>
              <c:y val="0.866159752301789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A1807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A18072"/>
                </a:solidFill>
                <a:latin typeface="Montserrat SemiBold" pitchFamily="2" charset="0"/>
                <a:ea typeface="+mn-ea"/>
                <a:cs typeface="+mn-cs"/>
              </a:defRPr>
            </a:pPr>
            <a:endParaRPr lang="en-US"/>
          </a:p>
        </c:txPr>
        <c:crossAx val="979665247"/>
        <c:crosses val="autoZero"/>
        <c:crossBetween val="midCat"/>
      </c:valAx>
      <c:valAx>
        <c:axId val="979665247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979636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BF2"/>
    </a:solidFill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0.04108</cdr:x>
      <cdr:y>0.18468</cdr:y>
    </cdr:from>
    <cdr:to>
      <cdr:x>0.20082</cdr:x>
      <cdr:y>0.30674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FCB91C9-CCE5-E269-A2C9-3B721ED23887}"/>
            </a:ext>
          </a:extLst>
        </cdr:cNvPr>
        <cdr:cNvSpPr txBox="1"/>
      </cdr:nvSpPr>
      <cdr:spPr>
        <a:xfrm xmlns:a="http://schemas.openxmlformats.org/drawingml/2006/main">
          <a:off x="395109" y="1223271"/>
          <a:ext cx="1536192" cy="8085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  <cdr:relSizeAnchor xmlns:cdr="http://schemas.openxmlformats.org/drawingml/2006/chartDrawing">
    <cdr:from>
      <cdr:x>0.17705</cdr:x>
      <cdr:y>0.15266</cdr:y>
    </cdr:from>
    <cdr:to>
      <cdr:x>0.88349</cdr:x>
      <cdr:y>0.24323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EE0151F-05B0-3A6C-AC42-3AA57451FED4}"/>
            </a:ext>
          </a:extLst>
        </cdr:cNvPr>
        <cdr:cNvSpPr txBox="1"/>
      </cdr:nvSpPr>
      <cdr:spPr>
        <a:xfrm xmlns:a="http://schemas.openxmlformats.org/drawingml/2006/main">
          <a:off x="1702701" y="1011174"/>
          <a:ext cx="6793992" cy="599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GB" sz="800" dirty="0">
              <a:solidFill>
                <a:srgbClr val="4D3434"/>
              </a:solidFill>
              <a:latin typeface="Montserrat" pitchFamily="2" charset="0"/>
            </a:rPr>
            <a:t>Cocoa has been in existence for thousands of years. West Africa produces more than 70% of the world's cocoa, which accounts for the majority of cocoa used in mass-produced chocolate. Cocoa is the primary component in chocolate and chocolate confections, and chocolate is the world's most popular sweet delicacy. Cocoa has a long and interesting history and is also used in beverages and as a flavouring ingredient.</a:t>
          </a:r>
        </a:p>
      </cdr:txBody>
    </cdr:sp>
  </cdr:relSizeAnchor>
  <cdr:relSizeAnchor xmlns:cdr="http://schemas.openxmlformats.org/drawingml/2006/chartDrawing">
    <cdr:from>
      <cdr:x>0.01711</cdr:x>
      <cdr:y>0.9113</cdr:y>
    </cdr:from>
    <cdr:to>
      <cdr:x>0.26452</cdr:x>
      <cdr:y>0.96522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318E76A2-D978-3977-D7E9-67C243E72FD3}"/>
            </a:ext>
          </a:extLst>
        </cdr:cNvPr>
        <cdr:cNvSpPr txBox="1"/>
      </cdr:nvSpPr>
      <cdr:spPr>
        <a:xfrm xmlns:a="http://schemas.openxmlformats.org/drawingml/2006/main">
          <a:off x="164592" y="6036310"/>
          <a:ext cx="2379357" cy="3571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GB" sz="800" b="0" dirty="0">
              <a:solidFill>
                <a:srgbClr val="4D3434"/>
              </a:solidFill>
              <a:latin typeface="Montserrat" pitchFamily="2" charset="0"/>
            </a:rPr>
            <a:t>Data Source: World Population Review</a:t>
          </a:r>
        </a:p>
        <a:p xmlns:a="http://schemas.openxmlformats.org/drawingml/2006/main">
          <a:pPr algn="l"/>
          <a:r>
            <a:rPr lang="en-GB" sz="800" b="0" dirty="0">
              <a:solidFill>
                <a:srgbClr val="4D3434"/>
              </a:solidFill>
              <a:latin typeface="Montserrat" pitchFamily="2" charset="0"/>
            </a:rPr>
            <a:t>Viz by: Daniel Bamidele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4091-7986-CF3F-C9D0-6126F7EA9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D16E9-DA77-2D0B-AEA0-4387A0EB3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814EF-AB8A-062A-9B5B-861ECD5F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49A0-DF1F-9471-B003-DE05D0ED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353D-61EA-DA82-9F30-B9EE0CCC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9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FDA5-8BD3-677F-17E2-3292E9D8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55D9E-37A6-35A7-32FB-1ED3F581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7B60-7A47-AE48-F995-C91BD1BB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7523-B1BC-B258-94F7-5CF1425A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4007-ECE3-F33D-B729-6BD463F8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0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576AB-1392-B7AA-790D-96BD18A43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2F90D-B5BE-F1D7-4C72-89D3EBFF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AB7B-E1ED-9E2F-44A3-EA952A1F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7026-D1DA-49E0-9BBD-54F6752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0E5F6-25E3-789A-A947-C4284C9E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9BB4-89E0-D153-B46A-0F89344A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FCAC-87D9-6201-B349-80F97FC2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6DDB-6119-4C83-65E5-C54617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DBFF-CA38-FC7F-48BB-9F2ECFCF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3D4F-BF2A-A7D9-E203-9ED959E1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2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071D-1DE8-18E4-D9D4-3E1E8FE3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1C3C-2708-5129-FF0E-9688BF972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E52B-053B-CE49-453E-45966E24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F431-1CFF-674F-D954-9317FF4A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D1F8-286A-30D3-93AF-6BF9002C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2A35-860F-53CD-0900-373A4329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22A8-6EC2-2FA2-1850-B83E6A618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37255-6583-2519-EDE0-EC637F624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35E34-C0B8-0A30-312A-6FA581C1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845F8-0002-6803-0EF4-BE48B7F1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1223C-AD84-65B1-C0B1-C9933BD3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2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C07B-90FC-72D4-1649-54E12E16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8BDD-7EC1-097A-FD2F-1670ADFB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D6D1B-C750-17D1-6EB8-E1F0FB3D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B191F-EAF3-AF34-C745-CDA3731A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34A3-E8C3-9CF6-46E9-6C01180A1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0B8E2-EED2-66F2-D357-73EBB4D9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B344F-689D-929B-B8EC-1249AE5C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AAFA4-8FE4-0954-0B7A-B9E94A03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77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CDFC-0462-9729-79CA-0AE0F60F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88B30-5D04-43DC-E42A-29562989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DF21-1069-C5B0-62CB-FB266509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E8573-3125-0DEC-3E51-065F0233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CE8FC-1005-9584-6C3F-FE88DF29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2E468-324C-35B7-8B38-C4E91963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973D3-0A5E-0EB6-FEB1-1D2A73B9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8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0CA8-E15D-B4AC-53FD-B6B7C237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7FC3-26D4-BDF8-8A5A-F3FD19BE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082C7-AFAA-62F5-6487-977BFDDE6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682C-B8D8-B0A2-B416-694BA641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4043-A502-7DB4-826A-6EBDE35A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60627-135F-41F5-9C25-3F169F61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9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E73C-8B3F-CC06-BD4C-2C9DD37F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DC95A-1239-4112-4993-2810054B8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8241C-BC2B-DF06-B611-D09854DB0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8DCC5-A8EA-B99E-4722-3E6AC057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23D19-D7F6-B9D6-F311-03AF3A42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D50F-D3AE-02F2-28D7-25143599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C1999-9757-A710-53F8-BE80B8D2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3ACE-FEE0-9E43-FB86-2966B871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7F9C-C0C1-5A21-F935-488B78D87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A3B4-8D30-4F8B-B9DA-6C0DFB8D379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B645-9213-3D77-877B-0051455BE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DD9B-82E1-FF65-1032-4F33C98D4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8802-1C57-4DFA-83C7-A67C1EAF6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0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9C0"/>
            </a:gs>
            <a:gs pos="100000">
              <a:srgbClr val="F4D6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F8303F-288D-745C-943F-D255B41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009162"/>
              </p:ext>
            </p:extLst>
          </p:nvPr>
        </p:nvGraphicFramePr>
        <p:xfrm>
          <a:off x="144387" y="117067"/>
          <a:ext cx="9617226" cy="662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BD7CE9F-96BE-15C7-51AB-6BA1593B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160882"/>
            <a:ext cx="923544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8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92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Black</vt:lpstr>
      <vt:lpstr>Montserrat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</dc:creator>
  <cp:lastModifiedBy>DOB</cp:lastModifiedBy>
  <cp:revision>4</cp:revision>
  <cp:lastPrinted>2022-09-24T20:18:27Z</cp:lastPrinted>
  <dcterms:created xsi:type="dcterms:W3CDTF">2022-09-24T14:59:07Z</dcterms:created>
  <dcterms:modified xsi:type="dcterms:W3CDTF">2022-12-07T16:02:42Z</dcterms:modified>
</cp:coreProperties>
</file>