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9601200" cy="1508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4" userDrawn="1">
          <p15:clr>
            <a:srgbClr val="A4A3A4"/>
          </p15:clr>
        </p15:guide>
        <p15:guide id="4" orient="horz" pos="11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6" y="65"/>
      </p:cViewPr>
      <p:guideLst>
        <p:guide orient="horz" pos="2341"/>
        <p:guide pos="3840"/>
        <p:guide orient="horz" pos="1774"/>
        <p:guide orient="horz" pos="11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OB\Desktop\Analysis%20Ideas\Dumbell%20Chart\Prices%20of%20thin9s%20in%20Ni9eria\Dumbb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eague Spartan" pitchFamily="2" charset="0"/>
                <a:ea typeface="+mn-ea"/>
                <a:cs typeface="+mn-cs"/>
              </a:defRPr>
            </a:pPr>
            <a:r>
              <a:rPr lang="en-GB" sz="2400" dirty="0"/>
              <a:t>Average Price of </a:t>
            </a:r>
            <a:r>
              <a:rPr lang="en-GB" sz="2400" dirty="0">
                <a:solidFill>
                  <a:schemeClr val="tx1"/>
                </a:solidFill>
                <a:latin typeface="ESRI Business" panose="02000000000000000000" pitchFamily="2" charset="0"/>
              </a:rPr>
              <a:t>l</a:t>
            </a:r>
            <a:r>
              <a:rPr lang="en-GB" sz="2400" dirty="0"/>
              <a:t> Petroleum Products Between August 2021 and August 2022 in Nigeria.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926587872280283"/>
          <c:y val="0.16664411104196122"/>
          <c:w val="0.77436079081701858"/>
          <c:h val="0.6679224872853013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August 2022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bg1"/>
              </a:solidFill>
              <a:ln w="222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0262656607544204E-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131552690540267E-2"/>
                      <c:h val="2.58599202586240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583D-41E9-8ACF-218AF5EF9E7B}"/>
                </c:ext>
              </c:extLst>
            </c:dLbl>
            <c:dLbl>
              <c:idx val="1"/>
              <c:layout>
                <c:manualLayout>
                  <c:x val="2.3261257142700498E-2"/>
                  <c:y val="-7.2270283736474659E-17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131552690540267E-2"/>
                      <c:h val="2.58599202586240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83D-41E9-8ACF-218AF5EF9E7B}"/>
                </c:ext>
              </c:extLst>
            </c:dLbl>
            <c:dLbl>
              <c:idx val="2"/>
              <c:layout>
                <c:manualLayout>
                  <c:x val="2.8540593423413651E-2"/>
                  <c:y val="-2.9565457612756858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131552690540267E-2"/>
                      <c:h val="2.58599202586240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83D-41E9-8ACF-218AF5EF9E7B}"/>
                </c:ext>
              </c:extLst>
            </c:dLbl>
            <c:dLbl>
              <c:idx val="3"/>
              <c:layout>
                <c:manualLayout>
                  <c:x val="3.398573800440062E-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131552690540267E-2"/>
                      <c:h val="2.58599202586240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83D-41E9-8ACF-218AF5EF9E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eague Spartan Medium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errBars>
            <c:errDir val="x"/>
            <c:errBarType val="plus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Sheet1!$C$2:$C$5</c:f>
              <c:numCache>
                <c:formatCode>_-[$₦-466]\ * #,##0_-;\-[$₦-466]\ * #,##0_-;_-[$₦-466]\ * "-"??_-;_-@_-</c:formatCode>
                <c:ptCount val="4"/>
                <c:pt idx="0">
                  <c:v>189.46344140611379</c:v>
                </c:pt>
                <c:pt idx="1">
                  <c:v>786.87824881027518</c:v>
                </c:pt>
                <c:pt idx="2">
                  <c:v>791.94747188667463</c:v>
                </c:pt>
                <c:pt idx="3">
                  <c:v>809.51874617671399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4.5</c:v>
                </c:pt>
                <c:pt idx="2">
                  <c:v>3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83D-41E9-8ACF-218AF5EF9E7B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August 2021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bg1"/>
              </a:solidFill>
              <a:ln w="222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8498297116664275E-2"/>
                  <c:y val="0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131552690540267E-2"/>
                      <c:h val="2.58599202586240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583D-41E9-8ACF-218AF5EF9E7B}"/>
                </c:ext>
              </c:extLst>
            </c:dLbl>
            <c:dLbl>
              <c:idx val="1"/>
              <c:layout>
                <c:manualLayout>
                  <c:x val="-7.1051359837729519E-2"/>
                  <c:y val="-7.2270283736474659E-17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131552690540267E-2"/>
                      <c:h val="2.58599202586240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83D-41E9-8ACF-218AF5EF9E7B}"/>
                </c:ext>
              </c:extLst>
            </c:dLbl>
            <c:dLbl>
              <c:idx val="2"/>
              <c:layout>
                <c:manualLayout>
                  <c:x val="-8.0826047966223197E-2"/>
                  <c:y val="-1.9710305075170756E-3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131552690540267E-2"/>
                      <c:h val="2.58599202586240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583D-41E9-8ACF-218AF5EF9E7B}"/>
                </c:ext>
              </c:extLst>
            </c:dLbl>
            <c:dLbl>
              <c:idx val="3"/>
              <c:layout>
                <c:manualLayout>
                  <c:x val="-9.5129046938109585E-2"/>
                  <c:y val="0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131552690540267E-2"/>
                      <c:h val="2.58599202586240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583D-41E9-8ACF-218AF5EF9E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eague Spartan Medium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x"/>
            <c:errBarType val="both"/>
            <c:errValType val="cust"/>
            <c:noEndCap val="1"/>
            <c:plus>
              <c:numRef>
                <c:f>Sheet1!$E$2:$E$5</c:f>
                <c:numCache>
                  <c:formatCode>General</c:formatCode>
                  <c:ptCount val="4"/>
                  <c:pt idx="0">
                    <c:v>25</c:v>
                  </c:pt>
                  <c:pt idx="1">
                    <c:v>533</c:v>
                  </c:pt>
                  <c:pt idx="2">
                    <c:v>431</c:v>
                  </c:pt>
                  <c:pt idx="3">
                    <c:v>410</c:v>
                  </c:pt>
                </c:numCache>
              </c:numRef>
            </c:plus>
            <c:minus>
              <c:numRef>
                <c:f>Sheet1!$F$2:$F$5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Sheet1!$B$2:$B$5</c:f>
              <c:numCache>
                <c:formatCode>_-[$₦-466]\ * #,##0_-;\-[$₦-466]\ * #,##0_-;_-[$₦-466]\ * "-"??_-;_-@_-</c:formatCode>
                <c:ptCount val="4"/>
                <c:pt idx="0">
                  <c:v>164.9087161706403</c:v>
                </c:pt>
                <c:pt idx="1">
                  <c:v>254.206959327286</c:v>
                </c:pt>
                <c:pt idx="2">
                  <c:v>361.18549434458902</c:v>
                </c:pt>
                <c:pt idx="3">
                  <c:v>400.00761801848773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4.5</c:v>
                </c:pt>
                <c:pt idx="2">
                  <c:v>3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83D-41E9-8ACF-218AF5EF9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9013663"/>
        <c:axId val="394540703"/>
      </c:scatterChart>
      <c:valAx>
        <c:axId val="939013663"/>
        <c:scaling>
          <c:orientation val="minMax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eague Spartan" pitchFamily="2" charset="0"/>
                    <a:ea typeface="+mn-ea"/>
                    <a:cs typeface="+mn-cs"/>
                  </a:defRPr>
                </a:pPr>
                <a:r>
                  <a:rPr lang="en-GB" sz="1200" b="0" i="0" u="none" strike="noStrike" baseline="0" dirty="0">
                    <a:effectLst/>
                  </a:rPr>
                  <a:t>Average Price </a:t>
                </a:r>
                <a:endParaRPr lang="en-GB" sz="12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-[$₦-466]\ * #,##0_-;\-[$₦-466]\ * #,##0_-;_-[$₦-466]\ 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eague Spartan SemiBold" pitchFamily="2" charset="0"/>
                <a:ea typeface="+mn-ea"/>
                <a:cs typeface="+mn-cs"/>
              </a:defRPr>
            </a:pPr>
            <a:endParaRPr lang="en-US"/>
          </a:p>
        </c:txPr>
        <c:crossAx val="394540703"/>
        <c:crosses val="autoZero"/>
        <c:crossBetween val="midCat"/>
      </c:valAx>
      <c:valAx>
        <c:axId val="39454070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9013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338257747141446"/>
          <c:y val="0.1370260408825871"/>
          <c:w val="0.25323475947869356"/>
          <c:h val="4.054937431421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eague Spart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>
          <a:latin typeface="League Spartan" pitchFamily="2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0.02381</cdr:x>
      <cdr:y>0.90264</cdr:y>
    </cdr:from>
    <cdr:to>
      <cdr:x>0.29678</cdr:x>
      <cdr:y>0.9868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BA1269E-F635-6A6B-7592-B86FAB97C017}"/>
            </a:ext>
          </a:extLst>
        </cdr:cNvPr>
        <cdr:cNvSpPr txBox="1"/>
      </cdr:nvSpPr>
      <cdr:spPr>
        <a:xfrm xmlns:a="http://schemas.openxmlformats.org/drawingml/2006/main">
          <a:off x="278218" y="5816009"/>
          <a:ext cx="3189766" cy="542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100" dirty="0">
              <a:latin typeface="League Spartan Medium" pitchFamily="2" charset="0"/>
            </a:rPr>
            <a:t>Data Source: National Bureau of Statistics (NBS)</a:t>
          </a:r>
        </a:p>
        <a:p xmlns:a="http://schemas.openxmlformats.org/drawingml/2006/main">
          <a:r>
            <a:rPr lang="en-GB" dirty="0">
              <a:latin typeface="League Spartan Medium" pitchFamily="2" charset="0"/>
            </a:rPr>
            <a:t>Viz by: Daniel Bamidele</a:t>
          </a:r>
          <a:endParaRPr lang="en-GB" sz="1100" dirty="0">
            <a:latin typeface="League Spartan Medium" pitchFamily="2" charset="0"/>
          </a:endParaRPr>
        </a:p>
      </cdr:txBody>
    </cdr:sp>
  </cdr:relSizeAnchor>
  <cdr:relSizeAnchor xmlns:cdr="http://schemas.openxmlformats.org/drawingml/2006/chartDrawing">
    <cdr:from>
      <cdr:x>0.47994</cdr:x>
      <cdr:y>0.3484</cdr:y>
    </cdr:from>
    <cdr:to>
      <cdr:x>0.66466</cdr:x>
      <cdr:y>0.39295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E0E9A2E-2A7E-033E-FBDB-8CC6C136BAC2}"/>
            </a:ext>
          </a:extLst>
        </cdr:cNvPr>
        <cdr:cNvSpPr txBox="1"/>
      </cdr:nvSpPr>
      <cdr:spPr>
        <a:xfrm xmlns:a="http://schemas.openxmlformats.org/drawingml/2006/main">
          <a:off x="5608173" y="2244887"/>
          <a:ext cx="2158487" cy="287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fld id="{EEF4D7D9-3FB3-4615-98A4-A01C7D7EDD3C}" type="CELLRANGE">
            <a:rPr lang="en-GB">
              <a:latin typeface="League Spartan Medium" pitchFamily="2" charset="0"/>
            </a:rPr>
            <a:pPr/>
            <a:t>Average Price/Litre of Diesel</a:t>
          </a:fld>
          <a:endParaRPr lang="en-GB" sz="1100" dirty="0">
            <a:latin typeface="League Spartan Medium" pitchFamily="2" charset="0"/>
          </a:endParaRPr>
        </a:p>
      </cdr:txBody>
    </cdr:sp>
  </cdr:relSizeAnchor>
  <cdr:relSizeAnchor xmlns:cdr="http://schemas.openxmlformats.org/drawingml/2006/chartDrawing">
    <cdr:from>
      <cdr:x>0.50451</cdr:x>
      <cdr:y>0.49691</cdr:y>
    </cdr:from>
    <cdr:to>
      <cdr:x>0.68922</cdr:x>
      <cdr:y>0.54146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AB49C323-B71C-FD10-F97E-19DFBE8ED007}"/>
            </a:ext>
          </a:extLst>
        </cdr:cNvPr>
        <cdr:cNvSpPr txBox="1"/>
      </cdr:nvSpPr>
      <cdr:spPr>
        <a:xfrm xmlns:a="http://schemas.openxmlformats.org/drawingml/2006/main">
          <a:off x="5895278" y="3201786"/>
          <a:ext cx="2158370" cy="287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latin typeface="League Spartan Medium" pitchFamily="2" charset="0"/>
            </a:rPr>
            <a:t>Average Price/Kg of Cooking Gas</a:t>
          </a:r>
          <a:endParaRPr lang="en-GB" sz="1100" dirty="0">
            <a:latin typeface="League Spartan Medium" pitchFamily="2" charset="0"/>
          </a:endParaRPr>
        </a:p>
      </cdr:txBody>
    </cdr:sp>
  </cdr:relSizeAnchor>
  <cdr:relSizeAnchor xmlns:cdr="http://schemas.openxmlformats.org/drawingml/2006/chartDrawing">
    <cdr:from>
      <cdr:x>0.51088</cdr:x>
      <cdr:y>0.63717</cdr:y>
    </cdr:from>
    <cdr:to>
      <cdr:x>0.74852</cdr:x>
      <cdr:y>0.68301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6A4CA1BB-8DC3-4949-95A1-A6E15808CBEA}"/>
            </a:ext>
          </a:extLst>
        </cdr:cNvPr>
        <cdr:cNvSpPr txBox="1"/>
      </cdr:nvSpPr>
      <cdr:spPr>
        <a:xfrm xmlns:a="http://schemas.openxmlformats.org/drawingml/2006/main">
          <a:off x="5969713" y="4105527"/>
          <a:ext cx="2776866" cy="2953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latin typeface="League Spartan Medium" pitchFamily="2" charset="0"/>
            </a:rPr>
            <a:t>Average Price/Litre of Household Kerosene</a:t>
          </a:r>
          <a:endParaRPr lang="en-GB" sz="1100" dirty="0">
            <a:latin typeface="League Spartan Medium" pitchFamily="2" charset="0"/>
          </a:endParaRPr>
        </a:p>
      </cdr:txBody>
    </cdr:sp>
  </cdr:relSizeAnchor>
  <cdr:relSizeAnchor xmlns:cdr="http://schemas.openxmlformats.org/drawingml/2006/chartDrawing">
    <cdr:from>
      <cdr:x>0.11809</cdr:x>
      <cdr:y>0.19802</cdr:y>
    </cdr:from>
    <cdr:to>
      <cdr:x>0.27768</cdr:x>
      <cdr:y>0.25174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6E139065-014A-C0E7-78AC-21983F3BFE93}"/>
            </a:ext>
          </a:extLst>
        </cdr:cNvPr>
        <cdr:cNvSpPr txBox="1"/>
      </cdr:nvSpPr>
      <cdr:spPr>
        <a:xfrm xmlns:a="http://schemas.openxmlformats.org/drawingml/2006/main">
          <a:off x="1127501" y="1288540"/>
          <a:ext cx="1523766" cy="3495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b="0" dirty="0">
              <a:latin typeface="League Spartan Medium" pitchFamily="2" charset="0"/>
            </a:rPr>
            <a:t>Average Price/Litre of Petrol</a:t>
          </a:r>
          <a:endParaRPr lang="en-GB" sz="1100" b="0" dirty="0">
            <a:latin typeface="League Spartan Medium" pitchFamily="2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3A2-1DB3-103C-5CC8-8C6FAAC19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5C473-5179-87C8-B3BE-0BD9AC213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2BAF-90C8-4F8A-669E-E1BECBFB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0BE7-2961-30E4-61DA-C6991E43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BFFB-A810-3B3F-55A7-C847471B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3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80A-203D-EA64-F604-2B050245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FD2A2-409C-DAD8-C613-6268111C8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9A0A-8D00-38E4-5B0B-DA157616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5920-DDDB-4669-5FC2-E41CC55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779C9-A239-9BE1-B2E9-2258126A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BFD9A-0011-1A5F-93C1-64C64AB96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7A3A4-05CA-2205-864D-71F83102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BC8C-1A7C-3057-6856-A4A4850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B7EA5-0B2E-10A0-4EE9-946F39F9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4D4D-DF23-4CDE-950B-1C4A6664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A0D5-5325-EC98-7330-B692EB04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C0AA-F3EC-FA63-CCD6-9F385AB9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757-ECBA-1A9F-A91A-65256306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CB21-6926-E284-C6CD-BC65CB46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B639-2827-30C0-FB73-0196950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F590-C3B3-BB14-8D2B-36C7B26A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353F-0336-F9E6-CCD3-A3204362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398D-8292-A723-A1CE-C788CDB6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D411C-3A8E-3D1F-568E-53EA94F9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2883-5235-D576-AAC1-EBF653B0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88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5858-12E8-9ABD-6F19-9736F605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91A7-DB5D-2C45-9B13-91C852AF7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FCB60-BEF8-D0F7-67E3-EE2185E9D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0C6B4-6060-CC35-6966-8B5740FB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97F24-298D-D9DE-A994-3F5368A2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1344-1435-818B-7A7A-8474EC4F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4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0B90-91B7-D197-A033-19B2B652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3653-3206-F074-B339-B58F0A489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374B7-EE6E-BA6E-4A20-79EDDA884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12C65-C113-A2DF-9A33-398A2475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BBC11-A7B2-8496-727B-1BCD09138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E14A7-F8B8-5B3D-76F2-4CE070FD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B060D-1A7A-F621-51CA-DF1819AE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9A425-40C7-E744-BFEB-37AA48B2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41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4F38-D340-664E-9FD3-4DF856F1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F4DB2-2123-C528-D924-B96E01D3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EC62-24D0-E22C-6BCE-307B23BD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F1378-6BF5-41F0-2EDF-C2C002EC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9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48F8B-621D-EE2F-EFE5-345EFCF4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F31EE-AA83-27CC-ECCE-4B7A0D44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A28FE-015E-5081-C6C6-C97BD243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5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50F9-F22E-4338-2D54-F4BAAA1F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97A4-2DA1-762F-34EE-28931ED2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34C63-59F9-DCA0-337F-86AD2B84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F5D5F-F1B6-2FAE-EF00-0A8A810F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FEC4-460C-2920-2154-16034F4D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9413-2905-117C-AD07-F1F4B769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DFDB-CD50-B10F-9ABC-D0E7237B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C482E-FF31-50C0-B8C0-9135F5DE1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E6CE5-B291-C233-A2E0-1802D2FDC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1FBC-3173-31E9-46F0-BD85D34B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742AE-146B-934D-40CE-4AFB7664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7F4D7-7725-D188-9EC2-6E00060C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5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26A22-BAC6-53A8-4983-955E2970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4220-C588-3C2A-E140-6074D178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4EB9B-1C2D-3E0A-42BD-FEB437C07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DEB1-D496-48BB-B244-DAC01B0DACB7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A70B-3975-ED85-8C23-2CC26DAFE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B5CE-EEA1-258E-6A64-16C1CB9A5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9661-ED76-4AEA-A0B6-02FC5F6D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7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C60A094-FB00-E946-7679-9D02468602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351765"/>
              </p:ext>
            </p:extLst>
          </p:nvPr>
        </p:nvGraphicFramePr>
        <p:xfrm>
          <a:off x="253409" y="207335"/>
          <a:ext cx="11685181" cy="644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87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61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ESRI Business</vt:lpstr>
      <vt:lpstr>League Spartan</vt:lpstr>
      <vt:lpstr>League Spartan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</dc:creator>
  <cp:lastModifiedBy>DOB</cp:lastModifiedBy>
  <cp:revision>7</cp:revision>
  <cp:lastPrinted>2022-09-22T15:59:24Z</cp:lastPrinted>
  <dcterms:created xsi:type="dcterms:W3CDTF">2022-09-21T20:19:34Z</dcterms:created>
  <dcterms:modified xsi:type="dcterms:W3CDTF">2022-12-07T16:04:41Z</dcterms:modified>
</cp:coreProperties>
</file>