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91" r:id="rId2"/>
    <p:sldId id="292" r:id="rId3"/>
    <p:sldId id="299" r:id="rId4"/>
    <p:sldId id="293" r:id="rId5"/>
    <p:sldId id="29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ACD"/>
    <a:srgbClr val="E17177"/>
    <a:srgbClr val="5897CB"/>
    <a:srgbClr val="5C9BCF"/>
    <a:srgbClr val="F05161"/>
    <a:srgbClr val="4472C4"/>
    <a:srgbClr val="FE2622"/>
    <a:srgbClr val="FF4D43"/>
    <a:srgbClr val="226099"/>
    <a:srgbClr val="278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0" autoAdjust="0"/>
  </p:normalViewPr>
  <p:slideViewPr>
    <p:cSldViewPr snapToGrid="0">
      <p:cViewPr>
        <p:scale>
          <a:sx n="75" d="100"/>
          <a:sy n="75" d="100"/>
        </p:scale>
        <p:origin x="120" y="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4C0F9-A26F-4C24-8B9C-C52379BDAA6B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CFC-1396-4E0A-B619-B29F12F6C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17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CFC-1396-4E0A-B619-B29F12F6CF2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23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CFC-1396-4E0A-B619-B29F12F6CF2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521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CFC-1396-4E0A-B619-B29F12F6CF2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74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5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69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14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3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98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1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72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54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5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19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5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5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28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2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61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image" Target="../media/image19.png"/><Relationship Id="rId21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24" Type="http://schemas.openxmlformats.org/officeDocument/2006/relationships/image" Target="../media/image24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23" Type="http://schemas.openxmlformats.org/officeDocument/2006/relationships/image" Target="../media/image23.png"/><Relationship Id="rId10" Type="http://schemas.openxmlformats.org/officeDocument/2006/relationships/image" Target="../media/image6.svg"/><Relationship Id="rId19" Type="http://schemas.openxmlformats.org/officeDocument/2006/relationships/image" Target="../media/image21.png"/><Relationship Id="rId4" Type="http://schemas.openxmlformats.org/officeDocument/2006/relationships/image" Target="../media/image20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Relationship Id="rId22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16.svg"/><Relationship Id="rId17" Type="http://schemas.openxmlformats.org/officeDocument/2006/relationships/image" Target="../media/image2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2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9.png"/><Relationship Id="rId21" Type="http://schemas.openxmlformats.org/officeDocument/2006/relationships/image" Target="../media/image38.svg"/><Relationship Id="rId7" Type="http://schemas.openxmlformats.org/officeDocument/2006/relationships/image" Target="../media/image1.png"/><Relationship Id="rId12" Type="http://schemas.openxmlformats.org/officeDocument/2006/relationships/image" Target="../media/image16.svg"/><Relationship Id="rId17" Type="http://schemas.openxmlformats.org/officeDocument/2006/relationships/image" Target="../media/image34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15.png"/><Relationship Id="rId5" Type="http://schemas.openxmlformats.org/officeDocument/2006/relationships/image" Target="../media/image25.png"/><Relationship Id="rId15" Type="http://schemas.openxmlformats.org/officeDocument/2006/relationships/image" Target="../media/image32.svg"/><Relationship Id="rId10" Type="http://schemas.openxmlformats.org/officeDocument/2006/relationships/image" Target="../media/image22.svg"/><Relationship Id="rId19" Type="http://schemas.openxmlformats.org/officeDocument/2006/relationships/image" Target="../media/image36.svg"/><Relationship Id="rId4" Type="http://schemas.openxmlformats.org/officeDocument/2006/relationships/image" Target="../media/image20.svg"/><Relationship Id="rId9" Type="http://schemas.openxmlformats.org/officeDocument/2006/relationships/image" Target="../media/image21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10" Type="http://schemas.openxmlformats.org/officeDocument/2006/relationships/image" Target="../media/image39.png"/><Relationship Id="rId4" Type="http://schemas.openxmlformats.org/officeDocument/2006/relationships/image" Target="../media/image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BBFBE2-6D93-4088-844D-C6DBC3801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2451" y="-152211"/>
            <a:ext cx="9208266" cy="70591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CECA12-E948-4B53-82BA-31E070755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6569" y="1310761"/>
            <a:ext cx="9297657" cy="200829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79CF6A-A5B8-4A6B-ABBB-8947F5C4E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15" y="1670480"/>
            <a:ext cx="9138000" cy="27779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B040F6-6F7F-4D29-83DA-3DA3CF2DAB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7146" y="2591928"/>
            <a:ext cx="9171146" cy="24945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45EC04-CD51-4678-BB0C-5708686A6B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56176" y="3519391"/>
            <a:ext cx="9262352" cy="26305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29D89F-E217-4D23-81A7-3B1EAB9501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52056" y="4206787"/>
            <a:ext cx="9254112" cy="23320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B45134-AAA5-4C58-A6BC-F6D067C392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66571" y="4660410"/>
            <a:ext cx="9283142" cy="2246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89D033-44E8-4728-BD22-792C84D0CB94}"/>
              </a:ext>
            </a:extLst>
          </p:cNvPr>
          <p:cNvSpPr txBox="1"/>
          <p:nvPr/>
        </p:nvSpPr>
        <p:spPr>
          <a:xfrm>
            <a:off x="1376717" y="3076219"/>
            <a:ext cx="6476453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Roboto Medium"/>
              </a:rPr>
              <a:t>Telegram</a:t>
            </a:r>
          </a:p>
          <a:p>
            <a:pPr algn="ctr"/>
            <a:r>
              <a:rPr lang="en-US" sz="4000" dirty="0" err="1">
                <a:solidFill>
                  <a:schemeClr val="bg1"/>
                </a:solidFill>
                <a:latin typeface="Roboto Medium"/>
              </a:rPr>
              <a:t>Tarmog‘ida</a:t>
            </a:r>
            <a:r>
              <a:rPr lang="en-US" sz="4000" dirty="0">
                <a:solidFill>
                  <a:schemeClr val="bg1"/>
                </a:solidFill>
                <a:latin typeface="Roboto Medium"/>
              </a:rPr>
              <a:t> kanal ochish</a:t>
            </a:r>
            <a:endParaRPr lang="ru-RU" sz="4000" dirty="0">
              <a:solidFill>
                <a:schemeClr val="bg1"/>
              </a:solidFill>
              <a:latin typeface="Roboto Medium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CA84CB0-FCE1-4816-9B63-FBF5F19EC1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00254" y="756208"/>
            <a:ext cx="2516346" cy="222246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EF02F72-3A8D-460F-85A3-439C1888495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63695" y="-2906748"/>
            <a:ext cx="2162175" cy="21621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AE0C6F7-E8A9-4E55-8BD1-ED42DCA4B5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6603" y="-1757760"/>
            <a:ext cx="1125794" cy="112579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6BED8E6-3F36-4BF5-AF56-5E7C63353A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92804" y="-1085245"/>
            <a:ext cx="403096" cy="40309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E165F9A-5D3B-45D9-BE41-33FF6A0DA33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98704" y="-1035063"/>
            <a:ext cx="403096" cy="40309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022017B-9DFB-413D-BEA6-EA9C22C4C9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78249" y="-1149126"/>
            <a:ext cx="403096" cy="40309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07A9FBF-E36F-45B7-87E8-61371FD33E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84149" y="-1029808"/>
            <a:ext cx="403096" cy="40309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33BD4CB-A79B-47C8-AA95-223A4A775A0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24301" y="-1024436"/>
            <a:ext cx="403096" cy="40309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25B858D-7C22-4478-97E4-6982354775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776547" y="-1084203"/>
            <a:ext cx="403096" cy="40309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DD9FBFD-15B3-4118-949F-6A29CFB469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77127" y="-1621701"/>
            <a:ext cx="1125794" cy="112579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0BFF3F9-5DAF-4267-945D-3E72037581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17880" y="-1712022"/>
            <a:ext cx="1125794" cy="1125792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543C9B2-BC1A-4A46-BF92-BDFC1940371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61754" y="-1182614"/>
            <a:ext cx="630746" cy="630746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C3E79C5-B5BF-4961-8ADA-FBAF976A35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45801" y="-1345181"/>
            <a:ext cx="630746" cy="630746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D2332BD-9159-41E5-8CE3-B7AC134A04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75579" y="-1085245"/>
            <a:ext cx="403096" cy="40309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13A41ED-A875-464B-8CBB-D3311FC087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2843" y="-1252086"/>
            <a:ext cx="630746" cy="630746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FBCA13DE-FB1E-4EDE-B47F-9386B15303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28392" y="-1345181"/>
            <a:ext cx="1125794" cy="112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67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F12D46C5-2171-4E8D-992D-E43E468011D6}"/>
              </a:ext>
            </a:extLst>
          </p:cNvPr>
          <p:cNvGrpSpPr/>
          <p:nvPr/>
        </p:nvGrpSpPr>
        <p:grpSpPr>
          <a:xfrm>
            <a:off x="457200" y="331166"/>
            <a:ext cx="8368670" cy="6241406"/>
            <a:chOff x="457200" y="331166"/>
            <a:chExt cx="8368670" cy="6241406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12FF2C32-37AD-4307-87E1-B1EBBA7A0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63695" y="331166"/>
              <a:ext cx="2162175" cy="21621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C4BDFBDB-DB3B-4F3B-A768-3F92EA98A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6603" y="5401042"/>
              <a:ext cx="1125794" cy="1125792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4EBE8B6F-6F83-4C72-9CB5-E9A22F914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92804" y="3577413"/>
              <a:ext cx="403096" cy="403096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F016F8A4-D015-4A3B-AD20-C17F952B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98704" y="2944071"/>
              <a:ext cx="403096" cy="403096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44ED9D78-3D57-464E-8470-EB5941E62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78249" y="990692"/>
              <a:ext cx="403096" cy="403096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29D86CC8-434B-4233-B2BF-557D0BB13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4301" y="5199494"/>
              <a:ext cx="403096" cy="403096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89531727-A58F-42A8-9676-1476E4A04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77127" y="1250678"/>
              <a:ext cx="1125794" cy="1125792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4103C857-CCD3-46CB-B3DB-DE4E21440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17880" y="5446780"/>
              <a:ext cx="1125794" cy="1125792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D0A91ED4-A666-4C83-8DD3-37E83E377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61754" y="3233342"/>
              <a:ext cx="630746" cy="630746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5E1FFCED-BEB8-4072-8E56-299A9B826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45801" y="3339314"/>
              <a:ext cx="630746" cy="630746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CEE976BB-36DA-4B53-B383-2682E51FD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75579" y="5432205"/>
              <a:ext cx="403096" cy="403096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801051D0-4614-41C8-AE68-2BBA8AAA3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7134" y="4393047"/>
              <a:ext cx="630746" cy="630746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110B45B9-0DE2-459B-8EF2-2C8079D40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03978" y="2871381"/>
              <a:ext cx="548476" cy="548476"/>
            </a:xfrm>
            <a:prstGeom prst="rect">
              <a:avLst/>
            </a:prstGeom>
          </p:spPr>
        </p:pic>
        <p:pic>
          <p:nvPicPr>
            <p:cNvPr id="64" name="Рисунок 63">
              <a:extLst>
                <a:ext uri="{FF2B5EF4-FFF2-40B4-BE49-F238E27FC236}">
                  <a16:creationId xmlns:a16="http://schemas.microsoft.com/office/drawing/2014/main" id="{B6221E14-3AD1-44D4-A391-1FD37A97A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8392" y="1258668"/>
              <a:ext cx="1125794" cy="1125792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133B4A13-C364-4B81-BD38-37C520013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7509" y="3607490"/>
              <a:ext cx="235394" cy="235394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9AC4CA2B-08E0-46B3-AAF8-59CE9CE75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63998" y="1973485"/>
              <a:ext cx="630746" cy="630746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46DCE1C6-7E95-4CCC-AE56-EB9F77035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7200" y="4469209"/>
              <a:ext cx="403096" cy="403096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E7EB642-296A-414E-A4DB-72247327E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68584" y="1193038"/>
              <a:ext cx="235394" cy="23539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20993DE-DC86-4284-96AA-45CF86A29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4149" y="4299685"/>
              <a:ext cx="403096" cy="403096"/>
            </a:xfrm>
            <a:prstGeom prst="rect">
              <a:avLst/>
            </a:prstGeom>
          </p:spPr>
        </p:pic>
        <p:pic>
          <p:nvPicPr>
            <p:cNvPr id="58" name="Рисунок 57">
              <a:extLst>
                <a:ext uri="{FF2B5EF4-FFF2-40B4-BE49-F238E27FC236}">
                  <a16:creationId xmlns:a16="http://schemas.microsoft.com/office/drawing/2014/main" id="{1F5AFD7A-85C8-4299-B518-B24F6C85E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8006" y="6003924"/>
              <a:ext cx="403096" cy="403096"/>
            </a:xfrm>
            <a:prstGeom prst="rect">
              <a:avLst/>
            </a:prstGeom>
          </p:spPr>
        </p:pic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A2B85C-3715-49F9-9127-CDCF9D250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05996" y="-440290"/>
            <a:ext cx="9208266" cy="2844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739BEE-2D44-48C1-9405-4219EC93A8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10116" y="-2114618"/>
            <a:ext cx="9297657" cy="200829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333615-242B-4B1E-9A4C-745E6B50EA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3030" y="-2919817"/>
            <a:ext cx="9138000" cy="27779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8C9A4B-5931-4A8C-A9BA-6027091892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70691" y="-2649721"/>
            <a:ext cx="9171146" cy="24945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A426DF-CEE1-4E3E-8E88-397F7219D9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9721" y="-2761917"/>
            <a:ext cx="9262352" cy="26305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0D1678-D1AF-4229-AC4C-0E72AE9B62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95601" y="-2487878"/>
            <a:ext cx="9254112" cy="233203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BF188DE-7C29-478F-9F00-DC2146C3F19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10116" y="-2422561"/>
            <a:ext cx="9283142" cy="224651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D23D674-C970-415B-8CEB-05B76373E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4150" y="357350"/>
            <a:ext cx="403096" cy="40309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257C6B7-68E5-409A-9F07-7B37ADEEF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4783" y="5401042"/>
            <a:ext cx="403096" cy="40309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3F19B36-8E38-4845-A6F7-9EBA83B7A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4352" y="2871381"/>
            <a:ext cx="235394" cy="23539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C786C42-F708-4D07-B1B8-70E89D5F3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4750060"/>
            <a:ext cx="235394" cy="235394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9840158-7E59-428A-90CB-5AA84B78F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2826" y="5563175"/>
            <a:ext cx="801526" cy="80152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3DA7CC70-44D5-4155-81DB-BFA147DB2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3629" y="127583"/>
            <a:ext cx="403096" cy="403096"/>
          </a:xfrm>
          <a:prstGeom prst="rect">
            <a:avLst/>
          </a:prstGeom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7BC88A9-D8BC-48D1-B010-ED54A752F37A}"/>
              </a:ext>
            </a:extLst>
          </p:cNvPr>
          <p:cNvGrpSpPr/>
          <p:nvPr/>
        </p:nvGrpSpPr>
        <p:grpSpPr>
          <a:xfrm>
            <a:off x="-32133" y="-6064"/>
            <a:ext cx="9208266" cy="1199101"/>
            <a:chOff x="-32133" y="-6064"/>
            <a:chExt cx="9208266" cy="1199101"/>
          </a:xfrm>
        </p:grpSpPr>
        <p:pic>
          <p:nvPicPr>
            <p:cNvPr id="49" name="Рисунок 48">
              <a:extLst>
                <a:ext uri="{FF2B5EF4-FFF2-40B4-BE49-F238E27FC236}">
                  <a16:creationId xmlns:a16="http://schemas.microsoft.com/office/drawing/2014/main" id="{0F80BFAC-E23C-4708-B7A6-EC56717EC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32133" y="-6064"/>
              <a:ext cx="9208266" cy="1199101"/>
            </a:xfrm>
            <a:prstGeom prst="rect">
              <a:avLst/>
            </a:prstGeom>
          </p:spPr>
        </p:pic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5967E528-9B8A-44FF-B779-A79DE0DF80C3}"/>
                </a:ext>
              </a:extLst>
            </p:cNvPr>
            <p:cNvSpPr/>
            <p:nvPr/>
          </p:nvSpPr>
          <p:spPr>
            <a:xfrm>
              <a:off x="510193" y="142476"/>
              <a:ext cx="884614" cy="8846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2" name="Рисунок 51">
              <a:extLst>
                <a:ext uri="{FF2B5EF4-FFF2-40B4-BE49-F238E27FC236}">
                  <a16:creationId xmlns:a16="http://schemas.microsoft.com/office/drawing/2014/main" id="{A6D91022-7FB3-4833-AE08-7182A3C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86092" y="223930"/>
              <a:ext cx="722456" cy="722456"/>
            </a:xfrm>
            <a:prstGeom prst="rect">
              <a:avLst/>
            </a:prstGeom>
          </p:spPr>
        </p:pic>
        <p:pic>
          <p:nvPicPr>
            <p:cNvPr id="53" name="Рисунок 52">
              <a:extLst>
                <a:ext uri="{FF2B5EF4-FFF2-40B4-BE49-F238E27FC236}">
                  <a16:creationId xmlns:a16="http://schemas.microsoft.com/office/drawing/2014/main" id="{32DCD004-341B-4B41-8F2F-F5C29DA19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86244" y="380680"/>
              <a:ext cx="465198" cy="410868"/>
            </a:xfrm>
            <a:prstGeom prst="rect">
              <a:avLst/>
            </a:prstGeom>
          </p:spPr>
        </p:pic>
      </p:grpSp>
      <p:sp>
        <p:nvSpPr>
          <p:cNvPr id="47" name="Овал 46">
            <a:extLst>
              <a:ext uri="{FF2B5EF4-FFF2-40B4-BE49-F238E27FC236}">
                <a16:creationId xmlns:a16="http://schemas.microsoft.com/office/drawing/2014/main" id="{4029FFEE-DC4D-4F49-9152-62CCA4F99CEB}"/>
              </a:ext>
            </a:extLst>
          </p:cNvPr>
          <p:cNvSpPr/>
          <p:nvPr/>
        </p:nvSpPr>
        <p:spPr>
          <a:xfrm>
            <a:off x="8071173" y="1886083"/>
            <a:ext cx="257042" cy="257042"/>
          </a:xfrm>
          <a:prstGeom prst="ellipse">
            <a:avLst/>
          </a:prstGeom>
          <a:solidFill>
            <a:srgbClr val="E1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0AD3AF29-BC06-4930-9865-1C80A64A23DC}"/>
              </a:ext>
            </a:extLst>
          </p:cNvPr>
          <p:cNvSpPr/>
          <p:nvPr/>
        </p:nvSpPr>
        <p:spPr>
          <a:xfrm>
            <a:off x="1690138" y="289229"/>
            <a:ext cx="7075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 Medium"/>
              </a:rPr>
              <a:t>Telegram </a:t>
            </a:r>
            <a:r>
              <a:rPr lang="en-US" sz="3200" b="1" dirty="0" err="1">
                <a:solidFill>
                  <a:schemeClr val="bg1"/>
                </a:solidFill>
                <a:latin typeface="Roboto Medium"/>
              </a:rPr>
              <a:t>tarmog‘ida</a:t>
            </a:r>
            <a:r>
              <a:rPr lang="en-US" sz="3200" b="1" dirty="0">
                <a:solidFill>
                  <a:schemeClr val="bg1"/>
                </a:solidFill>
                <a:latin typeface="Roboto Medium"/>
              </a:rPr>
              <a:t> kanal ochish </a:t>
            </a:r>
            <a:endParaRPr lang="ru-RU" sz="3200" b="1" dirty="0">
              <a:solidFill>
                <a:schemeClr val="bg1"/>
              </a:solidFill>
              <a:latin typeface="Roboto Medium"/>
            </a:endParaRPr>
          </a:p>
        </p:txBody>
      </p: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883E6957-D1D3-4B7F-8005-0B1EA0C0E656}"/>
              </a:ext>
            </a:extLst>
          </p:cNvPr>
          <p:cNvSpPr/>
          <p:nvPr/>
        </p:nvSpPr>
        <p:spPr>
          <a:xfrm>
            <a:off x="4893270" y="3097979"/>
            <a:ext cx="1420626" cy="241335"/>
          </a:xfrm>
          <a:prstGeom prst="roundRect">
            <a:avLst/>
          </a:prstGeom>
          <a:solidFill>
            <a:srgbClr val="58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F7593C67-2CC8-4D02-B48A-3E9E8DBF47EE}"/>
              </a:ext>
            </a:extLst>
          </p:cNvPr>
          <p:cNvSpPr/>
          <p:nvPr/>
        </p:nvSpPr>
        <p:spPr>
          <a:xfrm>
            <a:off x="4281881" y="4089046"/>
            <a:ext cx="1420626" cy="241335"/>
          </a:xfrm>
          <a:prstGeom prst="roundRect">
            <a:avLst/>
          </a:prstGeom>
          <a:solidFill>
            <a:srgbClr val="58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D899456A-C6BA-4F41-B040-55F628333ACC}"/>
              </a:ext>
            </a:extLst>
          </p:cNvPr>
          <p:cNvSpPr/>
          <p:nvPr/>
        </p:nvSpPr>
        <p:spPr>
          <a:xfrm>
            <a:off x="7818334" y="2135271"/>
            <a:ext cx="257042" cy="257042"/>
          </a:xfrm>
          <a:prstGeom prst="ellipse">
            <a:avLst/>
          </a:prstGeom>
          <a:solidFill>
            <a:srgbClr val="E1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1A44A065-59FD-46F4-8438-805B443AC2AE}"/>
              </a:ext>
            </a:extLst>
          </p:cNvPr>
          <p:cNvSpPr/>
          <p:nvPr/>
        </p:nvSpPr>
        <p:spPr>
          <a:xfrm>
            <a:off x="6002497" y="5242787"/>
            <a:ext cx="257042" cy="257042"/>
          </a:xfrm>
          <a:prstGeom prst="ellipse">
            <a:avLst/>
          </a:prstGeom>
          <a:solidFill>
            <a:srgbClr val="E1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FA83E70F-8F85-4DD7-A9D2-23B58DDB7C84}"/>
              </a:ext>
            </a:extLst>
          </p:cNvPr>
          <p:cNvSpPr/>
          <p:nvPr/>
        </p:nvSpPr>
        <p:spPr>
          <a:xfrm>
            <a:off x="6339837" y="5548366"/>
            <a:ext cx="257042" cy="257042"/>
          </a:xfrm>
          <a:prstGeom prst="ellipse">
            <a:avLst/>
          </a:prstGeom>
          <a:solidFill>
            <a:srgbClr val="E1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4C967320-8B17-4027-978B-34F61E0A62A1}"/>
              </a:ext>
            </a:extLst>
          </p:cNvPr>
          <p:cNvSpPr/>
          <p:nvPr/>
        </p:nvSpPr>
        <p:spPr>
          <a:xfrm>
            <a:off x="5341176" y="5861835"/>
            <a:ext cx="851599" cy="241335"/>
          </a:xfrm>
          <a:prstGeom prst="roundRect">
            <a:avLst/>
          </a:prstGeom>
          <a:solidFill>
            <a:srgbClr val="58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DC0F68A-EBF7-4D35-9D63-1C18881DC1F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3035" y="1360708"/>
            <a:ext cx="3472142" cy="3511598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766E3A3-EDC0-4CC4-83C7-48C2AF91091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11317" y="5015303"/>
            <a:ext cx="2403860" cy="1613402"/>
          </a:xfrm>
          <a:prstGeom prst="rect">
            <a:avLst/>
          </a:prstGeom>
        </p:spPr>
      </p:pic>
      <p:sp>
        <p:nvSpPr>
          <p:cNvPr id="79" name="Овал 78">
            <a:extLst>
              <a:ext uri="{FF2B5EF4-FFF2-40B4-BE49-F238E27FC236}">
                <a16:creationId xmlns:a16="http://schemas.microsoft.com/office/drawing/2014/main" id="{FA600967-888B-42B8-865B-015AC6321852}"/>
              </a:ext>
            </a:extLst>
          </p:cNvPr>
          <p:cNvSpPr/>
          <p:nvPr/>
        </p:nvSpPr>
        <p:spPr>
          <a:xfrm>
            <a:off x="4256323" y="5310188"/>
            <a:ext cx="122240" cy="122240"/>
          </a:xfrm>
          <a:prstGeom prst="ellipse">
            <a:avLst/>
          </a:prstGeom>
          <a:solidFill>
            <a:srgbClr val="5A9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7FA2C521-4DD5-43CB-BD18-BDB9ECF87EC7}"/>
              </a:ext>
            </a:extLst>
          </p:cNvPr>
          <p:cNvSpPr/>
          <p:nvPr/>
        </p:nvSpPr>
        <p:spPr>
          <a:xfrm>
            <a:off x="4256323" y="5629956"/>
            <a:ext cx="122240" cy="122240"/>
          </a:xfrm>
          <a:prstGeom prst="ellipse">
            <a:avLst/>
          </a:prstGeom>
          <a:solidFill>
            <a:srgbClr val="5A9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2EDD6B8D-5C5C-428A-A95A-6AE96F0AB91F}"/>
              </a:ext>
            </a:extLst>
          </p:cNvPr>
          <p:cNvSpPr/>
          <p:nvPr/>
        </p:nvSpPr>
        <p:spPr>
          <a:xfrm>
            <a:off x="4876540" y="2143125"/>
            <a:ext cx="1420626" cy="241335"/>
          </a:xfrm>
          <a:prstGeom prst="roundRect">
            <a:avLst/>
          </a:prstGeom>
          <a:solidFill>
            <a:srgbClr val="58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FA69B35-EDF7-44AE-BB10-A8F07E0FDE43}"/>
              </a:ext>
            </a:extLst>
          </p:cNvPr>
          <p:cNvSpPr/>
          <p:nvPr/>
        </p:nvSpPr>
        <p:spPr>
          <a:xfrm>
            <a:off x="4213089" y="1595621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Raleway Medium" panose="020B0603030101060003" pitchFamily="34" charset="-52"/>
              </a:rPr>
              <a:t>Telegram desktop (</a:t>
            </a:r>
            <a:r>
              <a:rPr lang="en-US" sz="1600" b="1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kompyuterlar</a:t>
            </a:r>
            <a:r>
              <a:rPr lang="en-US" sz="1600" b="1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uchun</a:t>
            </a:r>
            <a:r>
              <a:rPr lang="en-US" sz="1600" b="1" dirty="0">
                <a:solidFill>
                  <a:srgbClr val="000000"/>
                </a:solidFill>
                <a:latin typeface="Raleway Medium" panose="020B0603030101060003" pitchFamily="34" charset="-52"/>
              </a:rPr>
              <a:t>):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oynaning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chap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qismidagi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uchta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chiziqni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Raleway Medium" panose="020B0603030101060003" pitchFamily="34" charset="-52"/>
              </a:rPr>
              <a:t>(1)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bosib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, </a:t>
            </a:r>
            <a:r>
              <a:rPr lang="ru-RU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Создать канал</a:t>
            </a:r>
            <a:r>
              <a:rPr lang="ru-RU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(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Kanal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yaratish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) </a:t>
            </a:r>
            <a:r>
              <a:rPr lang="en-US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(2)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bo‘limi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tanlanadi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</a:p>
          <a:p>
            <a:endParaRPr lang="en-US" sz="1600" dirty="0">
              <a:solidFill>
                <a:srgbClr val="000000"/>
              </a:solidFill>
              <a:latin typeface="Raleway Medium" panose="020B0603030101060003" pitchFamily="34" charset="-52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Raleway Medium" panose="020B0603030101060003" pitchFamily="34" charset="-52"/>
              </a:rPr>
              <a:t>Android: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chatlar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ro‘yxati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ochiladi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uchta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chiziq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orqali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Raleway Medium" panose="020B0603030101060003" pitchFamily="34" charset="-52"/>
              </a:rPr>
              <a:t>“</a:t>
            </a:r>
            <a:r>
              <a:rPr lang="ru-RU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Новый канал</a:t>
            </a:r>
            <a:r>
              <a:rPr lang="ru-RU" sz="1600" dirty="0">
                <a:solidFill>
                  <a:schemeClr val="bg1"/>
                </a:solidFill>
                <a:latin typeface="Raleway Medium" panose="020B0603030101060003" pitchFamily="34" charset="-52"/>
              </a:rPr>
              <a:t>” </a:t>
            </a:r>
            <a:r>
              <a:rPr lang="en-US" sz="16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tanlanadi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</a:p>
          <a:p>
            <a:endParaRPr lang="en-US" sz="1600" dirty="0">
              <a:solidFill>
                <a:srgbClr val="000000"/>
              </a:solidFill>
              <a:latin typeface="Raleway Medium" panose="020B0603030101060003" pitchFamily="34" charset="-52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Raleway Medium" panose="020B0603030101060003" pitchFamily="34" charset="-52"/>
              </a:rPr>
              <a:t>iOS: 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“</a:t>
            </a:r>
            <a:r>
              <a:rPr lang="ru-RU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Чаты”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bo‘limining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o‘ng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yuqori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qismidagi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yangi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xabar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ikonkasi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bosiladi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va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  <a:latin typeface="Raleway Medium" panose="020B0603030101060003" pitchFamily="34" charset="-52"/>
              </a:rPr>
              <a:t>“</a:t>
            </a:r>
            <a:r>
              <a:rPr lang="ru-RU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Новый</a:t>
            </a:r>
            <a:r>
              <a:rPr lang="ru-RU" sz="16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канал</a:t>
            </a:r>
            <a:r>
              <a:rPr lang="ru-RU" sz="1600" dirty="0">
                <a:solidFill>
                  <a:schemeClr val="bg1"/>
                </a:solidFill>
                <a:latin typeface="Raleway Medium" panose="020B0603030101060003" pitchFamily="34" charset="-52"/>
              </a:rPr>
              <a:t>”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tanlanadi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  <a:endParaRPr lang="ru-RU" sz="1600" dirty="0">
              <a:latin typeface="Raleway Medium" panose="020B0603030101060003" pitchFamily="34" charset="-52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FF79E73-E7D2-4B0C-ACBD-F4B54E76FEC6}"/>
              </a:ext>
            </a:extLst>
          </p:cNvPr>
          <p:cNvSpPr/>
          <p:nvPr/>
        </p:nvSpPr>
        <p:spPr>
          <a:xfrm>
            <a:off x="4216036" y="4891299"/>
            <a:ext cx="447870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Loyiha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maqsadidan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kelib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chiqib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, </a:t>
            </a:r>
          </a:p>
          <a:p>
            <a:endParaRPr lang="en-US" sz="400" dirty="0">
              <a:solidFill>
                <a:srgbClr val="000000"/>
              </a:solidFill>
              <a:latin typeface="Raleway Medium" panose="020B0603030101060003" pitchFamily="34" charset="-52"/>
            </a:endParaRPr>
          </a:p>
          <a:p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kanalning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nomi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, </a:t>
            </a:r>
            <a:r>
              <a:rPr lang="en-US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(3)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</a:p>
          <a:p>
            <a:endParaRPr lang="en-US" sz="400" dirty="0">
              <a:solidFill>
                <a:srgbClr val="000000"/>
              </a:solidFill>
              <a:latin typeface="Raleway Medium" panose="020B0603030101060003" pitchFamily="34" charset="-52"/>
            </a:endParaRPr>
          </a:p>
          <a:p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qisqacha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mazmuni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(4)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</a:p>
          <a:p>
            <a:endParaRPr lang="en-US" sz="400" dirty="0">
              <a:solidFill>
                <a:srgbClr val="000000"/>
              </a:solidFill>
              <a:latin typeface="Raleway Medium" panose="020B0603030101060003" pitchFamily="34" charset="-52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kiritiladi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va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Создать</a:t>
            </a:r>
            <a:r>
              <a:rPr lang="ru-RU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tugmachasi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bosiladi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  <a:endParaRPr lang="ru-RU" sz="1600" dirty="0">
              <a:solidFill>
                <a:srgbClr val="000000"/>
              </a:solidFill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33265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A2B85C-3715-49F9-9127-CDCF9D25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5996" y="-440290"/>
            <a:ext cx="9208266" cy="2844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739BEE-2D44-48C1-9405-4219EC93A8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10116" y="-2114618"/>
            <a:ext cx="9297657" cy="200829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3F19B36-8E38-4845-A6F7-9EBA83B7A8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4352" y="2871381"/>
            <a:ext cx="235394" cy="23539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D23D674-C970-415B-8CEB-05B76373E8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4150" y="357350"/>
            <a:ext cx="403096" cy="403096"/>
          </a:xfrm>
          <a:prstGeom prst="rect">
            <a:avLst/>
          </a:prstGeom>
        </p:spPr>
      </p:pic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FB11C8C4-1A96-481B-AB84-E4798C73BC8D}"/>
              </a:ext>
            </a:extLst>
          </p:cNvPr>
          <p:cNvGrpSpPr/>
          <p:nvPr/>
        </p:nvGrpSpPr>
        <p:grpSpPr>
          <a:xfrm rot="10800000">
            <a:off x="326075" y="791548"/>
            <a:ext cx="8368670" cy="6241406"/>
            <a:chOff x="457200" y="331166"/>
            <a:chExt cx="8368670" cy="6241406"/>
          </a:xfrm>
        </p:grpSpPr>
        <p:pic>
          <p:nvPicPr>
            <p:cNvPr id="61" name="Рисунок 60">
              <a:extLst>
                <a:ext uri="{FF2B5EF4-FFF2-40B4-BE49-F238E27FC236}">
                  <a16:creationId xmlns:a16="http://schemas.microsoft.com/office/drawing/2014/main" id="{471A3F86-FA9F-4751-9EC8-A01F35674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63695" y="331166"/>
              <a:ext cx="2162175" cy="2162175"/>
            </a:xfrm>
            <a:prstGeom prst="rect">
              <a:avLst/>
            </a:prstGeom>
          </p:spPr>
        </p:pic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6EC9FD53-04BD-4093-81BB-5D494715D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6603" y="5401042"/>
              <a:ext cx="1125794" cy="1125792"/>
            </a:xfrm>
            <a:prstGeom prst="rect">
              <a:avLst/>
            </a:prstGeom>
          </p:spPr>
        </p:pic>
        <p:pic>
          <p:nvPicPr>
            <p:cNvPr id="63" name="Рисунок 62">
              <a:extLst>
                <a:ext uri="{FF2B5EF4-FFF2-40B4-BE49-F238E27FC236}">
                  <a16:creationId xmlns:a16="http://schemas.microsoft.com/office/drawing/2014/main" id="{E1EFE900-A19B-4CD0-A4BD-3D2FA7F58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92804" y="3577413"/>
              <a:ext cx="403096" cy="403096"/>
            </a:xfrm>
            <a:prstGeom prst="rect">
              <a:avLst/>
            </a:prstGeom>
          </p:spPr>
        </p:pic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3D509FBE-DEAA-4A8F-9CB2-2ECF8BDFD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98704" y="2944071"/>
              <a:ext cx="403096" cy="403096"/>
            </a:xfrm>
            <a:prstGeom prst="rect">
              <a:avLst/>
            </a:prstGeom>
          </p:spPr>
        </p:pic>
        <p:pic>
          <p:nvPicPr>
            <p:cNvPr id="66" name="Рисунок 65">
              <a:extLst>
                <a:ext uri="{FF2B5EF4-FFF2-40B4-BE49-F238E27FC236}">
                  <a16:creationId xmlns:a16="http://schemas.microsoft.com/office/drawing/2014/main" id="{9C45251C-5065-4884-A025-99651AD38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78249" y="990692"/>
              <a:ext cx="403096" cy="403096"/>
            </a:xfrm>
            <a:prstGeom prst="rect">
              <a:avLst/>
            </a:prstGeom>
          </p:spPr>
        </p:pic>
        <p:pic>
          <p:nvPicPr>
            <p:cNvPr id="67" name="Рисунок 66">
              <a:extLst>
                <a:ext uri="{FF2B5EF4-FFF2-40B4-BE49-F238E27FC236}">
                  <a16:creationId xmlns:a16="http://schemas.microsoft.com/office/drawing/2014/main" id="{11254C1D-395D-4B31-A821-7A4D88ED5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24301" y="5199494"/>
              <a:ext cx="403096" cy="403096"/>
            </a:xfrm>
            <a:prstGeom prst="rect">
              <a:avLst/>
            </a:prstGeom>
          </p:spPr>
        </p:pic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FA097E63-C520-4253-B189-3D81949B6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77127" y="1250678"/>
              <a:ext cx="1125794" cy="1125792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B6F5AEBD-E13D-4CAE-B50F-059CC9404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17880" y="5446780"/>
              <a:ext cx="1125794" cy="1125792"/>
            </a:xfrm>
            <a:prstGeom prst="rect">
              <a:avLst/>
            </a:prstGeom>
          </p:spPr>
        </p:pic>
        <p:pic>
          <p:nvPicPr>
            <p:cNvPr id="70" name="Рисунок 69">
              <a:extLst>
                <a:ext uri="{FF2B5EF4-FFF2-40B4-BE49-F238E27FC236}">
                  <a16:creationId xmlns:a16="http://schemas.microsoft.com/office/drawing/2014/main" id="{E339EF23-B9EB-4A6C-8A00-4CBC4F898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61754" y="3233342"/>
              <a:ext cx="630746" cy="630746"/>
            </a:xfrm>
            <a:prstGeom prst="rect">
              <a:avLst/>
            </a:prstGeom>
          </p:spPr>
        </p:pic>
        <p:pic>
          <p:nvPicPr>
            <p:cNvPr id="71" name="Рисунок 70">
              <a:extLst>
                <a:ext uri="{FF2B5EF4-FFF2-40B4-BE49-F238E27FC236}">
                  <a16:creationId xmlns:a16="http://schemas.microsoft.com/office/drawing/2014/main" id="{D975A863-4BB1-4190-815F-67D3A509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45801" y="3339314"/>
              <a:ext cx="630746" cy="630746"/>
            </a:xfrm>
            <a:prstGeom prst="rect">
              <a:avLst/>
            </a:prstGeom>
          </p:spPr>
        </p:pic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3EB928B1-37EA-42A0-AC24-A6E990E8F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75579" y="5432205"/>
              <a:ext cx="403096" cy="403096"/>
            </a:xfrm>
            <a:prstGeom prst="rect">
              <a:avLst/>
            </a:prstGeom>
          </p:spPr>
        </p:pic>
        <p:pic>
          <p:nvPicPr>
            <p:cNvPr id="81" name="Рисунок 80">
              <a:extLst>
                <a:ext uri="{FF2B5EF4-FFF2-40B4-BE49-F238E27FC236}">
                  <a16:creationId xmlns:a16="http://schemas.microsoft.com/office/drawing/2014/main" id="{44916597-2511-4ED3-A32B-3C72EF13F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87134" y="4393047"/>
              <a:ext cx="630746" cy="630746"/>
            </a:xfrm>
            <a:prstGeom prst="rect">
              <a:avLst/>
            </a:prstGeom>
          </p:spPr>
        </p:pic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id="{792175C5-B0D1-4504-BEFD-99EA07F11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3978" y="2871381"/>
              <a:ext cx="548476" cy="548476"/>
            </a:xfrm>
            <a:prstGeom prst="rect">
              <a:avLst/>
            </a:prstGeom>
          </p:spPr>
        </p:pic>
        <p:pic>
          <p:nvPicPr>
            <p:cNvPr id="83" name="Рисунок 82">
              <a:extLst>
                <a:ext uri="{FF2B5EF4-FFF2-40B4-BE49-F238E27FC236}">
                  <a16:creationId xmlns:a16="http://schemas.microsoft.com/office/drawing/2014/main" id="{BEDBF178-2039-4C88-97B7-455089398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8392" y="1258668"/>
              <a:ext cx="1125794" cy="1125792"/>
            </a:xfrm>
            <a:prstGeom prst="rect">
              <a:avLst/>
            </a:prstGeom>
          </p:spPr>
        </p:pic>
        <p:pic>
          <p:nvPicPr>
            <p:cNvPr id="84" name="Рисунок 83">
              <a:extLst>
                <a:ext uri="{FF2B5EF4-FFF2-40B4-BE49-F238E27FC236}">
                  <a16:creationId xmlns:a16="http://schemas.microsoft.com/office/drawing/2014/main" id="{440408D9-2567-4C96-B158-7ADF73D8A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07509" y="3607490"/>
              <a:ext cx="235394" cy="235394"/>
            </a:xfrm>
            <a:prstGeom prst="rect">
              <a:avLst/>
            </a:prstGeom>
          </p:spPr>
        </p:pic>
        <p:pic>
          <p:nvPicPr>
            <p:cNvPr id="85" name="Рисунок 84">
              <a:extLst>
                <a:ext uri="{FF2B5EF4-FFF2-40B4-BE49-F238E27FC236}">
                  <a16:creationId xmlns:a16="http://schemas.microsoft.com/office/drawing/2014/main" id="{39821842-499B-4C8A-B648-E32A11BE9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63998" y="1973485"/>
              <a:ext cx="630746" cy="630746"/>
            </a:xfrm>
            <a:prstGeom prst="rect">
              <a:avLst/>
            </a:prstGeom>
          </p:spPr>
        </p:pic>
        <p:pic>
          <p:nvPicPr>
            <p:cNvPr id="86" name="Рисунок 85">
              <a:extLst>
                <a:ext uri="{FF2B5EF4-FFF2-40B4-BE49-F238E27FC236}">
                  <a16:creationId xmlns:a16="http://schemas.microsoft.com/office/drawing/2014/main" id="{AA070F9F-7A43-4CDE-A68C-D2DCDF80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7200" y="4469209"/>
              <a:ext cx="403096" cy="403096"/>
            </a:xfrm>
            <a:prstGeom prst="rect">
              <a:avLst/>
            </a:prstGeom>
          </p:spPr>
        </p:pic>
        <p:pic>
          <p:nvPicPr>
            <p:cNvPr id="87" name="Рисунок 86">
              <a:extLst>
                <a:ext uri="{FF2B5EF4-FFF2-40B4-BE49-F238E27FC236}">
                  <a16:creationId xmlns:a16="http://schemas.microsoft.com/office/drawing/2014/main" id="{7095EE9F-D48F-4074-9AF6-230050B30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68584" y="1193038"/>
              <a:ext cx="235394" cy="235394"/>
            </a:xfrm>
            <a:prstGeom prst="rect">
              <a:avLst/>
            </a:prstGeom>
          </p:spPr>
        </p:pic>
        <p:pic>
          <p:nvPicPr>
            <p:cNvPr id="88" name="Рисунок 87">
              <a:extLst>
                <a:ext uri="{FF2B5EF4-FFF2-40B4-BE49-F238E27FC236}">
                  <a16:creationId xmlns:a16="http://schemas.microsoft.com/office/drawing/2014/main" id="{5464916E-E908-46A3-B5E9-7D90BEF1A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84149" y="4299685"/>
              <a:ext cx="403096" cy="403096"/>
            </a:xfrm>
            <a:prstGeom prst="rect">
              <a:avLst/>
            </a:prstGeom>
          </p:spPr>
        </p:pic>
        <p:pic>
          <p:nvPicPr>
            <p:cNvPr id="89" name="Рисунок 88">
              <a:extLst>
                <a:ext uri="{FF2B5EF4-FFF2-40B4-BE49-F238E27FC236}">
                  <a16:creationId xmlns:a16="http://schemas.microsoft.com/office/drawing/2014/main" id="{F8384F34-7376-4956-B1B8-4076AC79A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68006" y="6003924"/>
              <a:ext cx="403096" cy="403096"/>
            </a:xfrm>
            <a:prstGeom prst="rect">
              <a:avLst/>
            </a:prstGeom>
          </p:spPr>
        </p:pic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257C6B7-68E5-409A-9F07-7B37ADEEFC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4783" y="5401042"/>
            <a:ext cx="403096" cy="40309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C786C42-F708-4D07-B1B8-70E89D5F3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" y="4750060"/>
            <a:ext cx="235394" cy="235394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9840158-7E59-428A-90CB-5AA84B78FE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92826" y="5563175"/>
            <a:ext cx="801526" cy="80152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3DA7CC70-44D5-4155-81DB-BFA147DB2B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3629" y="127583"/>
            <a:ext cx="403096" cy="403096"/>
          </a:xfrm>
          <a:prstGeom prst="rect">
            <a:avLst/>
          </a:prstGeom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7BC88A9-D8BC-48D1-B010-ED54A752F37A}"/>
              </a:ext>
            </a:extLst>
          </p:cNvPr>
          <p:cNvGrpSpPr/>
          <p:nvPr/>
        </p:nvGrpSpPr>
        <p:grpSpPr>
          <a:xfrm>
            <a:off x="-32133" y="-6064"/>
            <a:ext cx="9208266" cy="1199101"/>
            <a:chOff x="-32133" y="-6064"/>
            <a:chExt cx="9208266" cy="1199101"/>
          </a:xfrm>
        </p:grpSpPr>
        <p:pic>
          <p:nvPicPr>
            <p:cNvPr id="49" name="Рисунок 48">
              <a:extLst>
                <a:ext uri="{FF2B5EF4-FFF2-40B4-BE49-F238E27FC236}">
                  <a16:creationId xmlns:a16="http://schemas.microsoft.com/office/drawing/2014/main" id="{0F80BFAC-E23C-4708-B7A6-EC56717EC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2133" y="-6064"/>
              <a:ext cx="9208266" cy="1199101"/>
            </a:xfrm>
            <a:prstGeom prst="rect">
              <a:avLst/>
            </a:prstGeom>
          </p:spPr>
        </p:pic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5967E528-9B8A-44FF-B779-A79DE0DF80C3}"/>
                </a:ext>
              </a:extLst>
            </p:cNvPr>
            <p:cNvSpPr/>
            <p:nvPr/>
          </p:nvSpPr>
          <p:spPr>
            <a:xfrm>
              <a:off x="510193" y="142476"/>
              <a:ext cx="884614" cy="8846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2" name="Рисунок 51">
              <a:extLst>
                <a:ext uri="{FF2B5EF4-FFF2-40B4-BE49-F238E27FC236}">
                  <a16:creationId xmlns:a16="http://schemas.microsoft.com/office/drawing/2014/main" id="{A6D91022-7FB3-4833-AE08-7182A3C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6092" y="223930"/>
              <a:ext cx="722456" cy="722456"/>
            </a:xfrm>
            <a:prstGeom prst="rect">
              <a:avLst/>
            </a:prstGeom>
          </p:spPr>
        </p:pic>
        <p:pic>
          <p:nvPicPr>
            <p:cNvPr id="53" name="Рисунок 52">
              <a:extLst>
                <a:ext uri="{FF2B5EF4-FFF2-40B4-BE49-F238E27FC236}">
                  <a16:creationId xmlns:a16="http://schemas.microsoft.com/office/drawing/2014/main" id="{32DCD004-341B-4B41-8F2F-F5C29DA19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6244" y="380680"/>
              <a:ext cx="465198" cy="410868"/>
            </a:xfrm>
            <a:prstGeom prst="rect">
              <a:avLst/>
            </a:prstGeom>
          </p:spPr>
        </p:pic>
      </p:grp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2EDD6B8D-5C5C-428A-A95A-6AE96F0AB91F}"/>
              </a:ext>
            </a:extLst>
          </p:cNvPr>
          <p:cNvSpPr/>
          <p:nvPr/>
        </p:nvSpPr>
        <p:spPr>
          <a:xfrm>
            <a:off x="4573048" y="2014915"/>
            <a:ext cx="1771388" cy="241335"/>
          </a:xfrm>
          <a:prstGeom prst="roundRect">
            <a:avLst/>
          </a:prstGeom>
          <a:solidFill>
            <a:srgbClr val="58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0AD3AF29-BC06-4930-9865-1C80A64A23DC}"/>
              </a:ext>
            </a:extLst>
          </p:cNvPr>
          <p:cNvSpPr/>
          <p:nvPr/>
        </p:nvSpPr>
        <p:spPr>
          <a:xfrm>
            <a:off x="1690138" y="289229"/>
            <a:ext cx="7075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 Medium"/>
              </a:rPr>
              <a:t>Telegram </a:t>
            </a:r>
            <a:r>
              <a:rPr lang="en-US" sz="3200" b="1" dirty="0" err="1">
                <a:solidFill>
                  <a:schemeClr val="bg1"/>
                </a:solidFill>
                <a:latin typeface="Roboto Medium"/>
              </a:rPr>
              <a:t>tarmog‘ida</a:t>
            </a:r>
            <a:r>
              <a:rPr lang="en-US" sz="3200" b="1" dirty="0">
                <a:solidFill>
                  <a:schemeClr val="bg1"/>
                </a:solidFill>
                <a:latin typeface="Roboto Medium"/>
              </a:rPr>
              <a:t> kanal ochish </a:t>
            </a:r>
            <a:endParaRPr lang="ru-RU" sz="3200" b="1" dirty="0">
              <a:solidFill>
                <a:schemeClr val="bg1"/>
              </a:solidFill>
              <a:latin typeface="Roboto Medium"/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E099AFEF-8FFF-4B8A-B071-E176D48695BF}"/>
              </a:ext>
            </a:extLst>
          </p:cNvPr>
          <p:cNvSpPr/>
          <p:nvPr/>
        </p:nvSpPr>
        <p:spPr>
          <a:xfrm>
            <a:off x="7105389" y="2467069"/>
            <a:ext cx="284024" cy="284024"/>
          </a:xfrm>
          <a:prstGeom prst="ellipse">
            <a:avLst/>
          </a:prstGeom>
          <a:solidFill>
            <a:srgbClr val="E1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05830E4B-DDCC-444E-A791-7F64B2805B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7575474" y="-407625"/>
            <a:ext cx="62736" cy="3138586"/>
          </a:xfrm>
          <a:prstGeom prst="rect">
            <a:avLst/>
          </a:prstGeom>
        </p:spPr>
      </p:pic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883E6957-D1D3-4B7F-8005-0B1EA0C0E656}"/>
              </a:ext>
            </a:extLst>
          </p:cNvPr>
          <p:cNvSpPr/>
          <p:nvPr/>
        </p:nvSpPr>
        <p:spPr>
          <a:xfrm>
            <a:off x="4573048" y="2848542"/>
            <a:ext cx="1535994" cy="241335"/>
          </a:xfrm>
          <a:prstGeom prst="roundRect">
            <a:avLst/>
          </a:prstGeom>
          <a:solidFill>
            <a:srgbClr val="58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FA83E70F-8F85-4DD7-A9D2-23B58DDB7C84}"/>
              </a:ext>
            </a:extLst>
          </p:cNvPr>
          <p:cNvSpPr/>
          <p:nvPr/>
        </p:nvSpPr>
        <p:spPr>
          <a:xfrm>
            <a:off x="8204317" y="3067920"/>
            <a:ext cx="284024" cy="284024"/>
          </a:xfrm>
          <a:prstGeom prst="ellipse">
            <a:avLst/>
          </a:prstGeom>
          <a:solidFill>
            <a:srgbClr val="E1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2ABE8E64-60FC-4483-BCE7-D448CA11E1D4}"/>
              </a:ext>
            </a:extLst>
          </p:cNvPr>
          <p:cNvSpPr/>
          <p:nvPr/>
        </p:nvSpPr>
        <p:spPr>
          <a:xfrm>
            <a:off x="7087916" y="4054168"/>
            <a:ext cx="257042" cy="257042"/>
          </a:xfrm>
          <a:prstGeom prst="ellipse">
            <a:avLst/>
          </a:prstGeom>
          <a:solidFill>
            <a:srgbClr val="E1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4C967320-8B17-4027-978B-34F61E0A62A1}"/>
              </a:ext>
            </a:extLst>
          </p:cNvPr>
          <p:cNvSpPr/>
          <p:nvPr/>
        </p:nvSpPr>
        <p:spPr>
          <a:xfrm>
            <a:off x="7024344" y="5542556"/>
            <a:ext cx="1196752" cy="241335"/>
          </a:xfrm>
          <a:prstGeom prst="roundRect">
            <a:avLst/>
          </a:prstGeom>
          <a:solidFill>
            <a:srgbClr val="58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602A6D5-78D9-4176-967F-0C0069F63684}"/>
              </a:ext>
            </a:extLst>
          </p:cNvPr>
          <p:cNvSpPr/>
          <p:nvPr/>
        </p:nvSpPr>
        <p:spPr>
          <a:xfrm>
            <a:off x="4214691" y="1604269"/>
            <a:ext cx="4572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Kanalning</a:t>
            </a:r>
            <a:r>
              <a:rPr lang="en-US" sz="1600" b="1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turi</a:t>
            </a:r>
            <a:r>
              <a:rPr lang="en-US" sz="1600" b="1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tanlanadi</a:t>
            </a:r>
            <a:r>
              <a:rPr lang="en-US" sz="1600" b="1" dirty="0">
                <a:solidFill>
                  <a:srgbClr val="000000"/>
                </a:solidFill>
                <a:latin typeface="Raleway Medium" panose="020B0603030101060003" pitchFamily="34" charset="-52"/>
              </a:rPr>
              <a:t>:</a:t>
            </a:r>
            <a:endParaRPr lang="en-US" sz="1600" dirty="0">
              <a:solidFill>
                <a:srgbClr val="000000"/>
              </a:solidFill>
              <a:latin typeface="Raleway Medium" panose="020B0603030101060003" pitchFamily="34" charset="-52"/>
            </a:endParaRPr>
          </a:p>
          <a:p>
            <a:endParaRPr lang="en-US" sz="700" dirty="0">
              <a:solidFill>
                <a:srgbClr val="000000"/>
              </a:solidFill>
              <a:latin typeface="Raleway Medium" panose="020B0603030101060003" pitchFamily="34" charset="-52"/>
            </a:endParaRPr>
          </a:p>
          <a:p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     </a:t>
            </a:r>
            <a:r>
              <a:rPr lang="ru-RU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Публичный канал </a:t>
            </a:r>
            <a:r>
              <a:rPr lang="en-US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jamoat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kanali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barcha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foydalanuvchilar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qidiruv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orqali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kanalni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topishi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va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unga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a’zo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bo‘lishi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mumkin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),</a:t>
            </a:r>
            <a:r>
              <a:rPr lang="en-US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(5)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</a:p>
          <a:p>
            <a:endParaRPr lang="en-US" sz="700" dirty="0">
              <a:solidFill>
                <a:srgbClr val="000000"/>
              </a:solidFill>
              <a:latin typeface="Raleway Medium" panose="020B0603030101060003" pitchFamily="34" charset="-52"/>
            </a:endParaRPr>
          </a:p>
          <a:p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     </a:t>
            </a:r>
            <a:r>
              <a:rPr lang="ru-RU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Частный канал</a:t>
            </a:r>
            <a:r>
              <a:rPr lang="en-US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xususiy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kanal,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faqatgina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taklif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murojati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orqali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a’zo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bo‘lish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mumkin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) </a:t>
            </a:r>
            <a:r>
              <a:rPr lang="en-US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(6)</a:t>
            </a:r>
          </a:p>
          <a:p>
            <a:endParaRPr lang="en-US" sz="700" dirty="0">
              <a:solidFill>
                <a:srgbClr val="000000"/>
              </a:solidFill>
              <a:latin typeface="Raleway Medium" panose="020B0603030101060003" pitchFamily="34" charset="-52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turlaridan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biri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tanlanadi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  <a:endParaRPr lang="ru-RU" sz="1600" dirty="0">
              <a:latin typeface="Raleway Medium" panose="020B0603030101060003" pitchFamily="34" charset="-52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FF79E73-E7D2-4B0C-ACBD-F4B54E76FEC6}"/>
              </a:ext>
            </a:extLst>
          </p:cNvPr>
          <p:cNvSpPr/>
          <p:nvPr/>
        </p:nvSpPr>
        <p:spPr>
          <a:xfrm>
            <a:off x="4216037" y="4012473"/>
            <a:ext cx="4478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Murojaat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uchun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Raleway Medium" panose="020B0603030101060003" pitchFamily="34" charset="-52"/>
              </a:rPr>
              <a:t>kanal </a:t>
            </a:r>
            <a:r>
              <a:rPr lang="en-US" sz="1600" b="1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manzili</a:t>
            </a:r>
            <a:r>
              <a:rPr lang="en-US" sz="1600" b="1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(7)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lotin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harflarida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yoziladi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  <a:endParaRPr lang="ru-RU" sz="1600" dirty="0">
              <a:solidFill>
                <a:srgbClr val="000000"/>
              </a:solidFill>
              <a:latin typeface="Raleway Medium" panose="020B0603030101060003" pitchFamily="34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1B8DFF-7197-41B9-ABAD-18B673305EA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7730" y="1524463"/>
            <a:ext cx="3353919" cy="3156182"/>
          </a:xfrm>
          <a:prstGeom prst="rect">
            <a:avLst/>
          </a:prstGeom>
        </p:spPr>
      </p:pic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3E1F7CA0-6B54-48D1-B082-D9A6D0036C40}"/>
              </a:ext>
            </a:extLst>
          </p:cNvPr>
          <p:cNvSpPr/>
          <p:nvPr/>
        </p:nvSpPr>
        <p:spPr>
          <a:xfrm>
            <a:off x="5668335" y="5783818"/>
            <a:ext cx="1196752" cy="241335"/>
          </a:xfrm>
          <a:prstGeom prst="roundRect">
            <a:avLst/>
          </a:prstGeom>
          <a:solidFill>
            <a:srgbClr val="58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40A9BC17-248A-42FA-BBBE-E22B69D06F12}"/>
              </a:ext>
            </a:extLst>
          </p:cNvPr>
          <p:cNvSpPr/>
          <p:nvPr/>
        </p:nvSpPr>
        <p:spPr>
          <a:xfrm>
            <a:off x="4408723" y="2052319"/>
            <a:ext cx="122240" cy="122240"/>
          </a:xfrm>
          <a:prstGeom prst="ellipse">
            <a:avLst/>
          </a:prstGeom>
          <a:solidFill>
            <a:srgbClr val="5A9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9B4426F5-12C9-4821-9A6C-BC8989EEE603}"/>
              </a:ext>
            </a:extLst>
          </p:cNvPr>
          <p:cNvSpPr/>
          <p:nvPr/>
        </p:nvSpPr>
        <p:spPr>
          <a:xfrm>
            <a:off x="4408723" y="2902264"/>
            <a:ext cx="122240" cy="122240"/>
          </a:xfrm>
          <a:prstGeom prst="ellipse">
            <a:avLst/>
          </a:prstGeom>
          <a:solidFill>
            <a:srgbClr val="5A9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B303060-C2CD-4449-A5BB-0934B467B872}"/>
              </a:ext>
            </a:extLst>
          </p:cNvPr>
          <p:cNvSpPr/>
          <p:nvPr/>
        </p:nvSpPr>
        <p:spPr>
          <a:xfrm>
            <a:off x="4214691" y="4748582"/>
            <a:ext cx="4550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Keyingi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qadamda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kanal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uchun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a’zolarni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qo‘shish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taklif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etiladi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</a:p>
          <a:p>
            <a:endParaRPr lang="en-US" sz="1600" dirty="0">
              <a:solidFill>
                <a:srgbClr val="000000"/>
              </a:solidFill>
              <a:latin typeface="Raleway Medium" panose="020B0603030101060003" pitchFamily="34" charset="-52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Kerakli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kontaktlarni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belgilab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, </a:t>
            </a:r>
            <a:r>
              <a:rPr lang="ru-RU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Пригласить</a:t>
            </a:r>
            <a:r>
              <a:rPr lang="ru-RU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tanlanadi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yoki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Пропустить</a:t>
            </a:r>
            <a:r>
              <a:rPr lang="ru-RU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orqali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ushbu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qadam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o‘tkazib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yuboriladi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  <a:endParaRPr lang="ru-RU" sz="1600" dirty="0">
              <a:latin typeface="Raleway Medium" panose="020B0603030101060003" pitchFamily="34" charset="-52"/>
            </a:endParaRPr>
          </a:p>
        </p:txBody>
      </p: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860CFD0-86A0-44BF-95D9-8386F7C643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1477413" y="4759889"/>
            <a:ext cx="1072690" cy="18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49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4F220331-7046-46A9-ADF2-57AE3B9F5477}"/>
              </a:ext>
            </a:extLst>
          </p:cNvPr>
          <p:cNvGrpSpPr/>
          <p:nvPr/>
        </p:nvGrpSpPr>
        <p:grpSpPr>
          <a:xfrm rot="5400000">
            <a:off x="-1101640" y="807949"/>
            <a:ext cx="8368670" cy="6241406"/>
            <a:chOff x="457200" y="331166"/>
            <a:chExt cx="8368670" cy="6241406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68CAD33D-FE01-4140-A4C7-2C8E38B34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63695" y="331166"/>
              <a:ext cx="2162175" cy="21621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937C7A33-5079-4637-90F9-988F92FA6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6603" y="5401042"/>
              <a:ext cx="1125794" cy="1125792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54ABB787-9EF7-43FF-A2CD-759C023F3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92804" y="3577413"/>
              <a:ext cx="403096" cy="403096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33512A35-C987-4E28-B011-483EF5CB5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98704" y="2944071"/>
              <a:ext cx="403096" cy="403096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4508D955-C884-483D-97CE-DB0A25376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78249" y="990692"/>
              <a:ext cx="403096" cy="403096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91EBD20A-6365-4BCA-A117-E8FE91B1B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4301" y="5199494"/>
              <a:ext cx="403096" cy="403096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741EC6B3-6CC3-43E3-A4BA-7295BE544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77127" y="1250678"/>
              <a:ext cx="1125794" cy="1125792"/>
            </a:xfrm>
            <a:prstGeom prst="rect">
              <a:avLst/>
            </a:prstGeom>
          </p:spPr>
        </p:pic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05139566-73E6-4F3A-A967-9BF5DB583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17880" y="5446780"/>
              <a:ext cx="1125794" cy="1125792"/>
            </a:xfrm>
            <a:prstGeom prst="rect">
              <a:avLst/>
            </a:prstGeom>
          </p:spPr>
        </p:pic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97964D59-4D4E-4918-ADDE-F10D5CCA3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61754" y="3233342"/>
              <a:ext cx="630746" cy="630746"/>
            </a:xfrm>
            <a:prstGeom prst="rect">
              <a:avLst/>
            </a:prstGeom>
          </p:spPr>
        </p:pic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10D798BB-78AA-4290-A300-4881B5CD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45801" y="3339314"/>
              <a:ext cx="630746" cy="630746"/>
            </a:xfrm>
            <a:prstGeom prst="rect">
              <a:avLst/>
            </a:prstGeom>
          </p:spPr>
        </p:pic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6C8864F2-38BA-4C8C-93A1-0F6658A7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75579" y="5432205"/>
              <a:ext cx="403096" cy="403096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F1FEE96A-0109-4C6B-9817-A48437F48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7134" y="4393047"/>
              <a:ext cx="630746" cy="630746"/>
            </a:xfrm>
            <a:prstGeom prst="rect">
              <a:avLst/>
            </a:prstGeom>
          </p:spPr>
        </p:pic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7BB992D5-3B2B-4696-B9EA-3ACC99F33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03978" y="2871381"/>
              <a:ext cx="548476" cy="548476"/>
            </a:xfrm>
            <a:prstGeom prst="rect">
              <a:avLst/>
            </a:prstGeom>
          </p:spPr>
        </p:pic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78163A31-4ED2-4BB9-BB48-504776957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8392" y="1258668"/>
              <a:ext cx="1125794" cy="1125792"/>
            </a:xfrm>
            <a:prstGeom prst="rect">
              <a:avLst/>
            </a:prstGeom>
          </p:spPr>
        </p:pic>
        <p:pic>
          <p:nvPicPr>
            <p:cNvPr id="43" name="Рисунок 42">
              <a:extLst>
                <a:ext uri="{FF2B5EF4-FFF2-40B4-BE49-F238E27FC236}">
                  <a16:creationId xmlns:a16="http://schemas.microsoft.com/office/drawing/2014/main" id="{F873C8CC-7FC4-46E3-9B54-330C6CF6A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7509" y="3607490"/>
              <a:ext cx="235394" cy="235394"/>
            </a:xfrm>
            <a:prstGeom prst="rect">
              <a:avLst/>
            </a:prstGeom>
          </p:spPr>
        </p:pic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20E0D53F-8CF4-4094-ADFB-ADA774B12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63998" y="1973485"/>
              <a:ext cx="630746" cy="630746"/>
            </a:xfrm>
            <a:prstGeom prst="rect">
              <a:avLst/>
            </a:prstGeom>
          </p:spPr>
        </p:pic>
        <p:pic>
          <p:nvPicPr>
            <p:cNvPr id="45" name="Рисунок 44">
              <a:extLst>
                <a:ext uri="{FF2B5EF4-FFF2-40B4-BE49-F238E27FC236}">
                  <a16:creationId xmlns:a16="http://schemas.microsoft.com/office/drawing/2014/main" id="{489A8469-AC96-47A5-9C72-AD52B1D89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7200" y="4469209"/>
              <a:ext cx="403096" cy="403096"/>
            </a:xfrm>
            <a:prstGeom prst="rect">
              <a:avLst/>
            </a:prstGeom>
          </p:spPr>
        </p:pic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4D5AAD67-C2C0-4CC6-8487-616EC7344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68584" y="1193038"/>
              <a:ext cx="235394" cy="23539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A3A86EA0-F24C-4971-9492-74CEDD4ED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4149" y="4299685"/>
              <a:ext cx="403096" cy="403096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0857B241-1958-43BD-8C1C-830AE333F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8006" y="6003924"/>
              <a:ext cx="403096" cy="403096"/>
            </a:xfrm>
            <a:prstGeom prst="rect">
              <a:avLst/>
            </a:prstGeom>
          </p:spPr>
        </p:pic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EFA5895-33EE-422D-A581-6AE51E1658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4742994" y="2424858"/>
            <a:ext cx="5727701" cy="3138586"/>
          </a:xfrm>
          <a:prstGeom prst="rect">
            <a:avLst/>
          </a:prstGeom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782D89D-DEDA-48A6-B1EE-F450F6E01FD4}"/>
              </a:ext>
            </a:extLst>
          </p:cNvPr>
          <p:cNvGrpSpPr/>
          <p:nvPr/>
        </p:nvGrpSpPr>
        <p:grpSpPr>
          <a:xfrm>
            <a:off x="-32133" y="-6064"/>
            <a:ext cx="9208266" cy="1199101"/>
            <a:chOff x="-32133" y="-6064"/>
            <a:chExt cx="9208266" cy="1199101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6BD7C50-4A22-4235-A625-41B97BADC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32133" y="-6064"/>
              <a:ext cx="9208266" cy="1199101"/>
            </a:xfrm>
            <a:prstGeom prst="rect">
              <a:avLst/>
            </a:prstGeom>
          </p:spPr>
        </p:pic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F76420A-8DC8-44C9-8FF0-212F24F78BEA}"/>
                </a:ext>
              </a:extLst>
            </p:cNvPr>
            <p:cNvSpPr/>
            <p:nvPr/>
          </p:nvSpPr>
          <p:spPr>
            <a:xfrm>
              <a:off x="510193" y="142476"/>
              <a:ext cx="884614" cy="8846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AF9156DA-9701-418C-AD8F-8EAD71C81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6092" y="223930"/>
              <a:ext cx="722456" cy="722456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4D9749B-2057-496E-9F43-090DD9B3B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6244" y="380680"/>
              <a:ext cx="465198" cy="410868"/>
            </a:xfrm>
            <a:prstGeom prst="rect">
              <a:avLst/>
            </a:prstGeom>
          </p:spPr>
        </p:pic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AD3F88-531D-45DE-83BC-8FD77FEA4850}"/>
              </a:ext>
            </a:extLst>
          </p:cNvPr>
          <p:cNvSpPr/>
          <p:nvPr/>
        </p:nvSpPr>
        <p:spPr>
          <a:xfrm>
            <a:off x="1562245" y="341155"/>
            <a:ext cx="6561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 Medium"/>
              </a:rPr>
              <a:t>Telegram </a:t>
            </a:r>
            <a:r>
              <a:rPr lang="en-US" sz="2800" b="1" dirty="0" err="1">
                <a:solidFill>
                  <a:schemeClr val="bg1"/>
                </a:solidFill>
                <a:latin typeface="Roboto Medium"/>
              </a:rPr>
              <a:t>tarmog‘ida</a:t>
            </a:r>
            <a:r>
              <a:rPr lang="en-US" sz="2800" b="1" dirty="0">
                <a:solidFill>
                  <a:schemeClr val="bg1"/>
                </a:solidFill>
                <a:latin typeface="Roboto Medium"/>
              </a:rPr>
              <a:t> kanal </a:t>
            </a:r>
            <a:r>
              <a:rPr lang="en-US" sz="2800" b="1" dirty="0" err="1">
                <a:solidFill>
                  <a:schemeClr val="bg1"/>
                </a:solidFill>
                <a:latin typeface="Roboto Medium"/>
              </a:rPr>
              <a:t>bilan</a:t>
            </a:r>
            <a:r>
              <a:rPr lang="en-US" sz="2800" b="1" dirty="0">
                <a:solidFill>
                  <a:schemeClr val="bg1"/>
                </a:solidFill>
                <a:latin typeface="Roboto Medium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Roboto Medium"/>
              </a:rPr>
              <a:t>ishlash</a:t>
            </a:r>
            <a:r>
              <a:rPr lang="en-US" sz="2800" b="1" dirty="0">
                <a:solidFill>
                  <a:schemeClr val="bg1"/>
                </a:solidFill>
                <a:latin typeface="Roboto Medium"/>
              </a:rPr>
              <a:t> </a:t>
            </a:r>
            <a:endParaRPr lang="ru-RU" sz="2800" b="1" dirty="0">
              <a:solidFill>
                <a:schemeClr val="bg1"/>
              </a:solidFill>
              <a:latin typeface="Roboto Medium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64B80F2-1493-41F4-BCF7-8AB17A0FDD5E}"/>
              </a:ext>
            </a:extLst>
          </p:cNvPr>
          <p:cNvSpPr/>
          <p:nvPr/>
        </p:nvSpPr>
        <p:spPr>
          <a:xfrm>
            <a:off x="1065118" y="162291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Kanalga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kelayotgan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xabarlar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bildirishnomasini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o‘chirib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qo‘yish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mumkin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  <a:endParaRPr lang="ru-RU" sz="1600" dirty="0">
              <a:latin typeface="Raleway Medium" panose="020B0603030101060003" pitchFamily="34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A38CC1-E6C4-45A7-BE07-2FF5DDEC0A85}"/>
              </a:ext>
            </a:extLst>
          </p:cNvPr>
          <p:cNvSpPr/>
          <p:nvPr/>
        </p:nvSpPr>
        <p:spPr>
          <a:xfrm>
            <a:off x="1065118" y="261991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Kanalga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logotip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o‘rnatish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administratorlarni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belgilash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kabi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sozlashlarni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amalga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oshirish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uchun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ru-RU" sz="1600" b="1" dirty="0">
                <a:solidFill>
                  <a:srgbClr val="000000"/>
                </a:solidFill>
                <a:latin typeface="Raleway Medium" panose="020B0603030101060003" pitchFamily="34" charset="-52"/>
              </a:rPr>
              <a:t>Управления каналом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tanlanadi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  <a:endParaRPr lang="ru-RU" sz="1600" dirty="0">
              <a:latin typeface="Raleway Medium" panose="020B0603030101060003" pitchFamily="34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E44249B-C2F5-4C96-BF95-AECB12A7719A}"/>
              </a:ext>
            </a:extLst>
          </p:cNvPr>
          <p:cNvSpPr/>
          <p:nvPr/>
        </p:nvSpPr>
        <p:spPr>
          <a:xfrm>
            <a:off x="1065118" y="388952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Kanalga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foydalanuvchilarni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qo‘shish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uchun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ru-RU" sz="1600" b="1" dirty="0">
                <a:solidFill>
                  <a:srgbClr val="000000"/>
                </a:solidFill>
                <a:latin typeface="Raleway Medium" panose="020B0603030101060003" pitchFamily="34" charset="-52"/>
              </a:rPr>
              <a:t>Добавить участников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bo‘limi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tanlanadi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  <a:endParaRPr lang="ru-RU" sz="1600" dirty="0">
              <a:latin typeface="Raleway Medium" panose="020B0603030101060003" pitchFamily="34" charset="-52"/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D05988E-05C5-423F-BC5D-422AA178802C}"/>
              </a:ext>
            </a:extLst>
          </p:cNvPr>
          <p:cNvSpPr/>
          <p:nvPr/>
        </p:nvSpPr>
        <p:spPr>
          <a:xfrm>
            <a:off x="1015222" y="477563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Kanalda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turli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so‘rovnomalarni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tashkil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etish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uchun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Raleway Medium" panose="020B0603030101060003" pitchFamily="34" charset="-52"/>
              </a:rPr>
              <a:t>C</a:t>
            </a:r>
            <a:r>
              <a:rPr lang="ru-RU" sz="1600" b="1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оздать</a:t>
            </a:r>
            <a:r>
              <a:rPr lang="ru-RU" sz="1600" b="1" dirty="0">
                <a:solidFill>
                  <a:srgbClr val="000000"/>
                </a:solidFill>
                <a:latin typeface="Raleway Medium" panose="020B0603030101060003" pitchFamily="34" charset="-52"/>
              </a:rPr>
              <a:t> опрос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bo‘limidan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foydalaniladi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</a:p>
          <a:p>
            <a:r>
              <a:rPr lang="en-US" sz="1600" i="1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Buning</a:t>
            </a:r>
            <a:r>
              <a:rPr lang="en-US" sz="1600" i="1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uchun</a:t>
            </a:r>
            <a:r>
              <a:rPr lang="en-US" sz="1600" i="1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savol</a:t>
            </a:r>
            <a:r>
              <a:rPr lang="en-US" sz="1600" i="1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va</a:t>
            </a:r>
            <a:r>
              <a:rPr lang="en-US" sz="1600" i="1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javoblarning</a:t>
            </a:r>
            <a:r>
              <a:rPr lang="en-US" sz="1600" i="1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variantlari</a:t>
            </a:r>
            <a:r>
              <a:rPr lang="en-US" sz="1600" i="1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hamda</a:t>
            </a:r>
            <a:r>
              <a:rPr lang="en-US" sz="1600" i="1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sozlash</a:t>
            </a:r>
            <a:r>
              <a:rPr lang="en-US" sz="1600" i="1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qismida</a:t>
            </a:r>
            <a:r>
              <a:rPr lang="en-US" sz="1600" i="1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so‘rovnomaning</a:t>
            </a:r>
            <a:r>
              <a:rPr lang="en-US" sz="1600" i="1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turi</a:t>
            </a:r>
            <a:r>
              <a:rPr lang="en-US" sz="1600" i="1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ko‘rsatiladi</a:t>
            </a:r>
            <a:r>
              <a:rPr lang="en-US" sz="1600" i="1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  <a:endParaRPr lang="ru-RU" sz="1600" i="1" dirty="0">
              <a:latin typeface="Raleway Medium" panose="020B0603030101060003" pitchFamily="34" charset="-52"/>
            </a:endParaRP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C0D45055-7635-481E-9E2F-0C9182F32F97}"/>
              </a:ext>
            </a:extLst>
          </p:cNvPr>
          <p:cNvSpPr/>
          <p:nvPr/>
        </p:nvSpPr>
        <p:spPr>
          <a:xfrm>
            <a:off x="6145342" y="1614758"/>
            <a:ext cx="2883160" cy="35233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9C80A3E3-B71B-4A19-A18B-4ABC73D63A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00872" y="1843535"/>
            <a:ext cx="2611944" cy="3095119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91982D99-9E67-4AF6-95BB-3832D03590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733" y="1671705"/>
            <a:ext cx="601165" cy="617560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E9D94FEB-0DD5-4463-991B-5724ED2A3A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6733" y="2662131"/>
            <a:ext cx="612685" cy="61268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D38BD39-B3DC-4E88-85B6-02A602CD12A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9541" y="3889526"/>
            <a:ext cx="606385" cy="612000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FDD2163E-6425-4E18-8C37-043AB685F7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6733" y="4825358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2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FA56EBF-BAB0-4BD1-8DE6-920E567B88E7}"/>
              </a:ext>
            </a:extLst>
          </p:cNvPr>
          <p:cNvGrpSpPr/>
          <p:nvPr/>
        </p:nvGrpSpPr>
        <p:grpSpPr>
          <a:xfrm rot="10800000">
            <a:off x="255162" y="1027091"/>
            <a:ext cx="8368670" cy="6241406"/>
            <a:chOff x="457200" y="331166"/>
            <a:chExt cx="8368670" cy="6241406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61246475-1B71-41B3-BFC1-DEAAFDB2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63695" y="331166"/>
              <a:ext cx="2162175" cy="21621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BE3D206-14EA-483F-89A3-9C765BB3D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603" y="5401042"/>
              <a:ext cx="1125794" cy="1125792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814855E7-897F-406C-9CFE-95154F2B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92804" y="3577413"/>
              <a:ext cx="403096" cy="403096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15E3A9C2-6B96-468D-8B7F-D9216F492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8704" y="2944071"/>
              <a:ext cx="403096" cy="403096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EEB6A11E-7069-41FB-AA74-7728EED51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78249" y="990692"/>
              <a:ext cx="403096" cy="403096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5F91392A-D71F-4584-B3D5-31027A7AA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24301" y="5199494"/>
              <a:ext cx="403096" cy="403096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793204A2-6782-48C6-A77C-FB98464DB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7127" y="1250678"/>
              <a:ext cx="1125794" cy="1125792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8E456B26-B6A3-4BCD-861F-685C6734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17880" y="5446780"/>
              <a:ext cx="1125794" cy="1125792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4DF1A065-E038-47B4-8A7D-BD24EC85F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1754" y="3233342"/>
              <a:ext cx="630746" cy="630746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49E12713-A70F-446A-8440-92C042ED0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45801" y="3339314"/>
              <a:ext cx="630746" cy="630746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B518E966-A508-4283-8019-F395A7E06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75579" y="5432205"/>
              <a:ext cx="403096" cy="403096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F74DFC21-36E9-495F-8E2D-B08D89610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7134" y="4393047"/>
              <a:ext cx="630746" cy="630746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A25AF862-19B4-4EAC-893C-78FD4017B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3978" y="2871381"/>
              <a:ext cx="548476" cy="548476"/>
            </a:xfrm>
            <a:prstGeom prst="rect">
              <a:avLst/>
            </a:prstGeom>
          </p:spPr>
        </p:pic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3F4CA351-FE4D-4EA3-93DB-A81AD3F68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8392" y="1258668"/>
              <a:ext cx="1125794" cy="1125792"/>
            </a:xfrm>
            <a:prstGeom prst="rect">
              <a:avLst/>
            </a:prstGeom>
          </p:spPr>
        </p:pic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3E1EB1B4-0747-418F-8CD7-844CB22CB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07509" y="3607490"/>
              <a:ext cx="235394" cy="235394"/>
            </a:xfrm>
            <a:prstGeom prst="rect">
              <a:avLst/>
            </a:prstGeom>
          </p:spPr>
        </p:pic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73E521F8-39B3-4909-8D7D-5954022B3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63998" y="1973485"/>
              <a:ext cx="630746" cy="630746"/>
            </a:xfrm>
            <a:prstGeom prst="rect">
              <a:avLst/>
            </a:prstGeom>
          </p:spPr>
        </p:pic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B2926CCA-900F-4D9F-B8DA-AD68AF7A2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4469209"/>
              <a:ext cx="403096" cy="403096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6F4D0D67-15D7-4A10-AC46-B62A364F5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68584" y="1193038"/>
              <a:ext cx="235394" cy="235394"/>
            </a:xfrm>
            <a:prstGeom prst="rect">
              <a:avLst/>
            </a:prstGeom>
          </p:spPr>
        </p:pic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F723D27A-4354-4C80-9DFF-D621263D0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84149" y="4299685"/>
              <a:ext cx="403096" cy="403096"/>
            </a:xfrm>
            <a:prstGeom prst="rect">
              <a:avLst/>
            </a:prstGeom>
          </p:spPr>
        </p:pic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11ACB958-E7AB-4C6D-A9CA-CCE370B61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8006" y="6003924"/>
              <a:ext cx="403096" cy="403096"/>
            </a:xfrm>
            <a:prstGeom prst="rect">
              <a:avLst/>
            </a:prstGeom>
          </p:spPr>
        </p:pic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DD5B1DA-A080-4E33-92E3-186E97B0BF99}"/>
              </a:ext>
            </a:extLst>
          </p:cNvPr>
          <p:cNvGrpSpPr/>
          <p:nvPr/>
        </p:nvGrpSpPr>
        <p:grpSpPr>
          <a:xfrm>
            <a:off x="-32133" y="-6064"/>
            <a:ext cx="9208266" cy="1199101"/>
            <a:chOff x="-32133" y="-6064"/>
            <a:chExt cx="9208266" cy="1199101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D604A578-B0D7-406B-AEFA-E72DB3432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32133" y="-6064"/>
              <a:ext cx="9208266" cy="1199101"/>
            </a:xfrm>
            <a:prstGeom prst="rect">
              <a:avLst/>
            </a:prstGeom>
          </p:spPr>
        </p:pic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3FA4A2A6-530C-4112-8482-7ED8601E57EF}"/>
                </a:ext>
              </a:extLst>
            </p:cNvPr>
            <p:cNvSpPr/>
            <p:nvPr/>
          </p:nvSpPr>
          <p:spPr>
            <a:xfrm>
              <a:off x="510193" y="142476"/>
              <a:ext cx="884614" cy="8846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C4A25400-ED2F-42F6-915E-EF24115B2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092" y="223930"/>
              <a:ext cx="722456" cy="722456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DB91F587-9CD9-4BAA-BB1F-4C33CB092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6244" y="380680"/>
              <a:ext cx="465198" cy="410868"/>
            </a:xfrm>
            <a:prstGeom prst="rect">
              <a:avLst/>
            </a:prstGeom>
          </p:spPr>
        </p:pic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325FB64-34E4-40AD-ABFD-7E503723001D}"/>
              </a:ext>
            </a:extLst>
          </p:cNvPr>
          <p:cNvSpPr/>
          <p:nvPr/>
        </p:nvSpPr>
        <p:spPr>
          <a:xfrm>
            <a:off x="3956898" y="1727147"/>
            <a:ext cx="403096" cy="415542"/>
          </a:xfrm>
          <a:prstGeom prst="rect">
            <a:avLst/>
          </a:prstGeom>
          <a:solidFill>
            <a:srgbClr val="5C9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B61AECD-6C7E-4E17-A777-66F21466A91B}"/>
              </a:ext>
            </a:extLst>
          </p:cNvPr>
          <p:cNvSpPr/>
          <p:nvPr/>
        </p:nvSpPr>
        <p:spPr>
          <a:xfrm>
            <a:off x="5369113" y="1896410"/>
            <a:ext cx="284024" cy="284024"/>
          </a:xfrm>
          <a:prstGeom prst="ellipse">
            <a:avLst/>
          </a:prstGeom>
          <a:solidFill>
            <a:srgbClr val="E1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136633A5-A1DD-4081-8339-110C94DB5808}"/>
              </a:ext>
            </a:extLst>
          </p:cNvPr>
          <p:cNvSpPr/>
          <p:nvPr/>
        </p:nvSpPr>
        <p:spPr>
          <a:xfrm>
            <a:off x="1827169" y="326876"/>
            <a:ext cx="67307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 Medium"/>
              </a:rPr>
              <a:t>Telegram </a:t>
            </a:r>
            <a:r>
              <a:rPr lang="en-US" sz="2800" b="1" dirty="0" err="1">
                <a:solidFill>
                  <a:schemeClr val="bg1"/>
                </a:solidFill>
                <a:latin typeface="Roboto Medium"/>
              </a:rPr>
              <a:t>tarmog‘ida</a:t>
            </a:r>
            <a:r>
              <a:rPr lang="en-US" sz="2800" b="1" dirty="0">
                <a:solidFill>
                  <a:schemeClr val="bg1"/>
                </a:solidFill>
                <a:latin typeface="Roboto Medium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Roboto Medium"/>
              </a:rPr>
              <a:t>kanalni</a:t>
            </a:r>
            <a:r>
              <a:rPr lang="en-US" sz="2800" b="1" dirty="0">
                <a:solidFill>
                  <a:schemeClr val="bg1"/>
                </a:solidFill>
                <a:latin typeface="Roboto Medium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Roboto Medium"/>
              </a:rPr>
              <a:t>sozlash</a:t>
            </a:r>
            <a:endParaRPr lang="ru-RU" sz="2800" b="1" dirty="0">
              <a:solidFill>
                <a:schemeClr val="bg1"/>
              </a:solidFill>
              <a:latin typeface="Roboto Medium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1861B07C-B1A4-4FC3-AC3F-F2696A828B7C}"/>
              </a:ext>
            </a:extLst>
          </p:cNvPr>
          <p:cNvSpPr/>
          <p:nvPr/>
        </p:nvSpPr>
        <p:spPr>
          <a:xfrm>
            <a:off x="8336937" y="2382415"/>
            <a:ext cx="284024" cy="284024"/>
          </a:xfrm>
          <a:prstGeom prst="ellipse">
            <a:avLst/>
          </a:prstGeom>
          <a:solidFill>
            <a:srgbClr val="E1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68A8310-D2E4-4828-910B-8651D762B356}"/>
              </a:ext>
            </a:extLst>
          </p:cNvPr>
          <p:cNvSpPr/>
          <p:nvPr/>
        </p:nvSpPr>
        <p:spPr>
          <a:xfrm>
            <a:off x="5235497" y="2622004"/>
            <a:ext cx="284024" cy="284024"/>
          </a:xfrm>
          <a:prstGeom prst="ellipse">
            <a:avLst/>
          </a:prstGeom>
          <a:solidFill>
            <a:srgbClr val="E1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A2F8A2B-8042-4360-9EB4-DAF651222514}"/>
              </a:ext>
            </a:extLst>
          </p:cNvPr>
          <p:cNvSpPr/>
          <p:nvPr/>
        </p:nvSpPr>
        <p:spPr>
          <a:xfrm>
            <a:off x="5553150" y="2383654"/>
            <a:ext cx="284024" cy="284024"/>
          </a:xfrm>
          <a:prstGeom prst="ellipse">
            <a:avLst/>
          </a:prstGeom>
          <a:solidFill>
            <a:srgbClr val="E1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6765A0CD-9683-451A-9334-99CB67CFB4AE}"/>
              </a:ext>
            </a:extLst>
          </p:cNvPr>
          <p:cNvSpPr/>
          <p:nvPr/>
        </p:nvSpPr>
        <p:spPr>
          <a:xfrm>
            <a:off x="6676864" y="4573407"/>
            <a:ext cx="284024" cy="284024"/>
          </a:xfrm>
          <a:prstGeom prst="ellipse">
            <a:avLst/>
          </a:prstGeom>
          <a:solidFill>
            <a:srgbClr val="E1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4DB8D0ED-0ABF-404D-8450-8063AE058330}"/>
              </a:ext>
            </a:extLst>
          </p:cNvPr>
          <p:cNvSpPr/>
          <p:nvPr/>
        </p:nvSpPr>
        <p:spPr>
          <a:xfrm>
            <a:off x="6967238" y="5073191"/>
            <a:ext cx="284024" cy="284024"/>
          </a:xfrm>
          <a:prstGeom prst="ellipse">
            <a:avLst/>
          </a:prstGeom>
          <a:solidFill>
            <a:srgbClr val="E1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EC48E3AE-814A-4AAA-B201-43643C855420}"/>
              </a:ext>
            </a:extLst>
          </p:cNvPr>
          <p:cNvSpPr/>
          <p:nvPr/>
        </p:nvSpPr>
        <p:spPr>
          <a:xfrm>
            <a:off x="8481497" y="3600474"/>
            <a:ext cx="284024" cy="284024"/>
          </a:xfrm>
          <a:prstGeom prst="ellipse">
            <a:avLst/>
          </a:prstGeom>
          <a:solidFill>
            <a:srgbClr val="E1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F5E354F6-DFE8-4010-A1A8-9B9B3E4626C9}"/>
              </a:ext>
            </a:extLst>
          </p:cNvPr>
          <p:cNvSpPr/>
          <p:nvPr/>
        </p:nvSpPr>
        <p:spPr>
          <a:xfrm>
            <a:off x="6795232" y="6045087"/>
            <a:ext cx="284024" cy="284024"/>
          </a:xfrm>
          <a:prstGeom prst="ellipse">
            <a:avLst/>
          </a:prstGeom>
          <a:solidFill>
            <a:srgbClr val="E1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E58A4B1-8586-43A7-A0EE-BA3F3E213B13}"/>
              </a:ext>
            </a:extLst>
          </p:cNvPr>
          <p:cNvSpPr/>
          <p:nvPr/>
        </p:nvSpPr>
        <p:spPr>
          <a:xfrm>
            <a:off x="6658722" y="5326446"/>
            <a:ext cx="284024" cy="284024"/>
          </a:xfrm>
          <a:prstGeom prst="ellipse">
            <a:avLst/>
          </a:prstGeom>
          <a:solidFill>
            <a:srgbClr val="E1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79E670-2C10-4983-BC08-CA9D0E86F0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190" y="1410727"/>
            <a:ext cx="3123931" cy="5093639"/>
          </a:xfrm>
          <a:prstGeom prst="rect">
            <a:avLst/>
          </a:prstGeom>
        </p:spPr>
      </p:pic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5B9ED1AE-E527-4055-934B-93571841E265}"/>
              </a:ext>
            </a:extLst>
          </p:cNvPr>
          <p:cNvSpPr/>
          <p:nvPr/>
        </p:nvSpPr>
        <p:spPr>
          <a:xfrm>
            <a:off x="3956898" y="2461731"/>
            <a:ext cx="403096" cy="415542"/>
          </a:xfrm>
          <a:prstGeom prst="rect">
            <a:avLst/>
          </a:prstGeom>
          <a:solidFill>
            <a:srgbClr val="5C9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  <a:endParaRPr lang="ru-RU" sz="20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8EBFA9CE-BD05-4F25-BD0F-3EEC830594EB}"/>
              </a:ext>
            </a:extLst>
          </p:cNvPr>
          <p:cNvSpPr/>
          <p:nvPr/>
        </p:nvSpPr>
        <p:spPr>
          <a:xfrm>
            <a:off x="3956898" y="3196315"/>
            <a:ext cx="403096" cy="415542"/>
          </a:xfrm>
          <a:prstGeom prst="rect">
            <a:avLst/>
          </a:prstGeom>
          <a:solidFill>
            <a:srgbClr val="5C9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B3641D20-8272-4916-B54D-E9596B657F37}"/>
              </a:ext>
            </a:extLst>
          </p:cNvPr>
          <p:cNvSpPr/>
          <p:nvPr/>
        </p:nvSpPr>
        <p:spPr>
          <a:xfrm>
            <a:off x="3956898" y="4145967"/>
            <a:ext cx="403096" cy="415542"/>
          </a:xfrm>
          <a:prstGeom prst="rect">
            <a:avLst/>
          </a:prstGeom>
          <a:solidFill>
            <a:srgbClr val="5C9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  <a:endParaRPr lang="ru-RU" sz="20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B9D0CA9F-B1A3-43B1-B7B4-1563033563F7}"/>
              </a:ext>
            </a:extLst>
          </p:cNvPr>
          <p:cNvSpPr/>
          <p:nvPr/>
        </p:nvSpPr>
        <p:spPr>
          <a:xfrm>
            <a:off x="3956898" y="5106322"/>
            <a:ext cx="403096" cy="415542"/>
          </a:xfrm>
          <a:prstGeom prst="rect">
            <a:avLst/>
          </a:prstGeom>
          <a:solidFill>
            <a:srgbClr val="5C9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  <a:endParaRPr lang="ru-RU" sz="20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18A1DC5C-2008-44F7-B6CC-2203E4ABFA62}"/>
              </a:ext>
            </a:extLst>
          </p:cNvPr>
          <p:cNvSpPr/>
          <p:nvPr/>
        </p:nvSpPr>
        <p:spPr>
          <a:xfrm>
            <a:off x="3956898" y="5858906"/>
            <a:ext cx="403096" cy="415542"/>
          </a:xfrm>
          <a:prstGeom prst="rect">
            <a:avLst/>
          </a:prstGeom>
          <a:solidFill>
            <a:srgbClr val="5C9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6</a:t>
            </a:r>
            <a:endParaRPr lang="ru-RU" sz="20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933D1D5-2CC6-438D-84D9-D7CAEE7F7653}"/>
              </a:ext>
            </a:extLst>
          </p:cNvPr>
          <p:cNvSpPr/>
          <p:nvPr/>
        </p:nvSpPr>
        <p:spPr>
          <a:xfrm>
            <a:off x="4372722" y="1623453"/>
            <a:ext cx="4572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Kanalga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logotip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o‘rnatish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uchun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kamera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rasmi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tanlanadi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(1)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. </a:t>
            </a:r>
          </a:p>
          <a:p>
            <a:endParaRPr lang="en-US" sz="1600" dirty="0">
              <a:solidFill>
                <a:srgbClr val="000000"/>
              </a:solidFill>
              <a:latin typeface="Raleway Medium" panose="020B0603030101060003" pitchFamily="34" charset="-52"/>
            </a:endParaRPr>
          </a:p>
          <a:p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Kanal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nomi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(2)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uning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qisqacha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mazmuni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(3)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va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turini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(4)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o‘zgartirish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mumkin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.</a:t>
            </a:r>
          </a:p>
          <a:p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Kanaldagi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loyiha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bo‘yicha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muzokara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va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muhokamalarni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olib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borish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uchun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alohida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kanalga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bog‘langan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guruh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ochish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mumkin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(5)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.</a:t>
            </a:r>
          </a:p>
          <a:p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Kanalga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kontentlarni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kiritib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borish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uchun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qo‘shimcha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administratorlar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ru-RU" sz="1600" b="1" dirty="0">
                <a:solidFill>
                  <a:srgbClr val="000000"/>
                </a:solidFill>
                <a:latin typeface="Raleway Medium" panose="020B0603030101060003" pitchFamily="34" charset="-52"/>
              </a:rPr>
              <a:t>Администраторы</a:t>
            </a:r>
            <a:r>
              <a:rPr lang="ru-RU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bo‘limi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orqali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 Medium" panose="020B0603030101060003" pitchFamily="34" charset="-52"/>
              </a:rPr>
              <a:t>qo‘shiladi</a:t>
            </a:r>
            <a:r>
              <a:rPr lang="en-US" sz="1600" dirty="0">
                <a:solidFill>
                  <a:srgbClr val="000000"/>
                </a:solidFill>
                <a:latin typeface="Raleway Medium" panose="020B0603030101060003" pitchFamily="34" charset="-52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(6)</a:t>
            </a:r>
            <a:r>
              <a:rPr lang="en-US" sz="1600" dirty="0">
                <a:latin typeface="Raleway Medium" panose="020B0603030101060003" pitchFamily="34" charset="-52"/>
              </a:rPr>
              <a:t>. </a:t>
            </a:r>
          </a:p>
          <a:p>
            <a:endParaRPr lang="en-US" sz="1600" dirty="0">
              <a:latin typeface="Raleway Medium" panose="020B0603030101060003" pitchFamily="34" charset="-52"/>
            </a:endParaRPr>
          </a:p>
          <a:p>
            <a:r>
              <a:rPr lang="en-US" sz="1600" dirty="0" err="1">
                <a:latin typeface="Raleway Medium" panose="020B0603030101060003" pitchFamily="34" charset="-52"/>
              </a:rPr>
              <a:t>Kanalga</a:t>
            </a:r>
            <a:r>
              <a:rPr lang="en-US" sz="1600" dirty="0"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latin typeface="Raleway Medium" panose="020B0603030101060003" pitchFamily="34" charset="-52"/>
              </a:rPr>
              <a:t>a’zolarni</a:t>
            </a:r>
            <a:r>
              <a:rPr lang="en-US" sz="1600" dirty="0"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latin typeface="Raleway Medium" panose="020B0603030101060003" pitchFamily="34" charset="-52"/>
              </a:rPr>
              <a:t>qo‘shish</a:t>
            </a:r>
            <a:r>
              <a:rPr lang="en-US" sz="1600" dirty="0">
                <a:latin typeface="Raleway Medium" panose="020B0603030101060003" pitchFamily="34" charset="-52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(7)</a:t>
            </a:r>
            <a:r>
              <a:rPr lang="en-US" sz="1600" dirty="0"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latin typeface="Raleway Medium" panose="020B0603030101060003" pitchFamily="34" charset="-52"/>
              </a:rPr>
              <a:t>va</a:t>
            </a:r>
            <a:r>
              <a:rPr lang="en-US" sz="1600" dirty="0"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latin typeface="Raleway Medium" panose="020B0603030101060003" pitchFamily="34" charset="-52"/>
              </a:rPr>
              <a:t>ularni</a:t>
            </a:r>
            <a:r>
              <a:rPr lang="en-US" sz="1600" dirty="0"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latin typeface="Raleway Medium" panose="020B0603030101060003" pitchFamily="34" charset="-52"/>
              </a:rPr>
              <a:t>qora</a:t>
            </a:r>
            <a:r>
              <a:rPr lang="en-US" sz="1600" dirty="0"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latin typeface="Raleway Medium" panose="020B0603030101060003" pitchFamily="34" charset="-52"/>
              </a:rPr>
              <a:t>ro‘yxatga</a:t>
            </a:r>
            <a:r>
              <a:rPr lang="en-US" sz="1600" dirty="0"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latin typeface="Raleway Medium" panose="020B0603030101060003" pitchFamily="34" charset="-52"/>
              </a:rPr>
              <a:t>kiritib</a:t>
            </a:r>
            <a:r>
              <a:rPr lang="en-US" sz="1600" dirty="0"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latin typeface="Raleway Medium" panose="020B0603030101060003" pitchFamily="34" charset="-52"/>
              </a:rPr>
              <a:t>qo‘yish</a:t>
            </a:r>
            <a:r>
              <a:rPr lang="en-US" sz="1600" dirty="0">
                <a:latin typeface="Raleway Medium" panose="020B0603030101060003" pitchFamily="34" charset="-52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(8)</a:t>
            </a:r>
            <a:r>
              <a:rPr lang="en-US" sz="1600" dirty="0"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latin typeface="Raleway Medium" panose="020B0603030101060003" pitchFamily="34" charset="-52"/>
              </a:rPr>
              <a:t>mumkin</a:t>
            </a:r>
            <a:r>
              <a:rPr lang="en-US" sz="1600" dirty="0">
                <a:latin typeface="Raleway Medium" panose="020B0603030101060003" pitchFamily="34" charset="-52"/>
              </a:rPr>
              <a:t>. </a:t>
            </a:r>
          </a:p>
          <a:p>
            <a:endParaRPr lang="en-US" sz="1600" dirty="0">
              <a:latin typeface="Raleway Medium" panose="020B0603030101060003" pitchFamily="34" charset="-52"/>
            </a:endParaRPr>
          </a:p>
          <a:p>
            <a:r>
              <a:rPr lang="en-US" sz="1600" dirty="0" err="1">
                <a:latin typeface="Raleway Medium" panose="020B0603030101060003" pitchFamily="34" charset="-52"/>
              </a:rPr>
              <a:t>Kanalni</a:t>
            </a:r>
            <a:r>
              <a:rPr lang="en-US" sz="1600" dirty="0"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latin typeface="Raleway Medium" panose="020B0603030101060003" pitchFamily="34" charset="-52"/>
              </a:rPr>
              <a:t>tamoqdan</a:t>
            </a:r>
            <a:r>
              <a:rPr lang="en-US" sz="1600" dirty="0"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latin typeface="Raleway Medium" panose="020B0603030101060003" pitchFamily="34" charset="-52"/>
              </a:rPr>
              <a:t>o‘chirish</a:t>
            </a:r>
            <a:r>
              <a:rPr lang="en-US" sz="1600" dirty="0">
                <a:latin typeface="Raleway Medium" panose="020B0603030101060003" pitchFamily="34" charset="-52"/>
              </a:rPr>
              <a:t> </a:t>
            </a:r>
            <a:r>
              <a:rPr lang="en-US" sz="1600" dirty="0" err="1">
                <a:latin typeface="Raleway Medium" panose="020B0603030101060003" pitchFamily="34" charset="-52"/>
              </a:rPr>
              <a:t>uchun</a:t>
            </a:r>
            <a:r>
              <a:rPr lang="en-US" sz="1600" dirty="0">
                <a:latin typeface="Raleway Medium" panose="020B0603030101060003" pitchFamily="34" charset="-52"/>
              </a:rPr>
              <a:t> </a:t>
            </a:r>
          </a:p>
          <a:p>
            <a:r>
              <a:rPr lang="ru-RU" sz="1600" b="1" dirty="0">
                <a:latin typeface="Raleway Medium" panose="020B0603030101060003" pitchFamily="34" charset="-52"/>
              </a:rPr>
              <a:t>Удалить канал </a:t>
            </a:r>
            <a:r>
              <a:rPr lang="en-US" sz="1600" dirty="0" err="1">
                <a:latin typeface="Raleway Medium" panose="020B0603030101060003" pitchFamily="34" charset="-52"/>
              </a:rPr>
              <a:t>tanlanadi</a:t>
            </a:r>
            <a:r>
              <a:rPr lang="en-US" sz="1600" dirty="0">
                <a:latin typeface="Raleway Medium" panose="020B0603030101060003" pitchFamily="34" charset="-52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Raleway Medium" panose="020B0603030101060003" pitchFamily="34" charset="-52"/>
              </a:rPr>
              <a:t>(9)</a:t>
            </a:r>
            <a:r>
              <a:rPr lang="en-US" sz="1600" dirty="0">
                <a:latin typeface="Raleway Medium" panose="020B0603030101060003" pitchFamily="34" charset="-52"/>
              </a:rPr>
              <a:t> </a:t>
            </a:r>
            <a:endParaRPr lang="ru-RU" sz="16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3268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1482</TotalTime>
  <Words>411</Words>
  <Application>Microsoft Office PowerPoint</Application>
  <PresentationFormat>Экран (4:3)</PresentationFormat>
  <Paragraphs>56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Raleway Medium</vt:lpstr>
      <vt:lpstr>Roboto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intel</dc:creator>
  <cp:lastModifiedBy>Matlab Iskandar</cp:lastModifiedBy>
  <cp:revision>154</cp:revision>
  <dcterms:created xsi:type="dcterms:W3CDTF">2020-05-22T11:36:59Z</dcterms:created>
  <dcterms:modified xsi:type="dcterms:W3CDTF">2020-09-22T15:58:02Z</dcterms:modified>
</cp:coreProperties>
</file>