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33" r:id="rId2"/>
    <p:sldId id="466" r:id="rId3"/>
    <p:sldId id="513" r:id="rId4"/>
    <p:sldId id="516" r:id="rId5"/>
    <p:sldId id="514" r:id="rId6"/>
    <p:sldId id="517" r:id="rId7"/>
    <p:sldId id="518" r:id="rId8"/>
    <p:sldId id="515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E9"/>
    <a:srgbClr val="2453E8"/>
    <a:srgbClr val="3F30FC"/>
    <a:srgbClr val="FFFF99"/>
    <a:srgbClr val="66FFFF"/>
    <a:srgbClr val="69E1F1"/>
    <a:srgbClr val="00CCFF"/>
    <a:srgbClr val="4963E3"/>
    <a:srgbClr val="C1D9F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>
      <p:cViewPr varScale="1">
        <p:scale>
          <a:sx n="113" d="100"/>
          <a:sy n="113" d="100"/>
        </p:scale>
        <p:origin x="159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4" y="2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/>
          <a:lstStyle>
            <a:lvl1pPr algn="r">
              <a:defRPr sz="1200"/>
            </a:lvl1pPr>
          </a:lstStyle>
          <a:p>
            <a:fld id="{D55E2308-492B-4EB3-9896-A278F17F4340}" type="datetimeFigureOut">
              <a:rPr lang="ko-KR" altLang="en-US" smtClean="0"/>
              <a:t>2023-10-16-Monday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9307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4" y="9429307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 anchor="b"/>
          <a:lstStyle>
            <a:lvl1pPr algn="r">
              <a:defRPr sz="1200"/>
            </a:lvl1pPr>
          </a:lstStyle>
          <a:p>
            <a:fld id="{A21236C6-6CB4-4C2E-B5A6-5AFF6A48FC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2058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94" y="2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/>
          <a:lstStyle>
            <a:lvl1pPr algn="r">
              <a:defRPr sz="1200"/>
            </a:lvl1pPr>
          </a:lstStyle>
          <a:p>
            <a:fld id="{2894EAC7-3D15-4410-8D36-AA224605ED6D}" type="datetimeFigureOut">
              <a:rPr lang="ko-KR" altLang="en-US" smtClean="0"/>
              <a:t>2023-10-16-Monday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10" tIns="44105" rIns="88210" bIns="4410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6" y="4777784"/>
            <a:ext cx="5438748" cy="3907834"/>
          </a:xfrm>
          <a:prstGeom prst="rect">
            <a:avLst/>
          </a:prstGeom>
        </p:spPr>
        <p:txBody>
          <a:bodyPr vert="horz" lIns="88210" tIns="44105" rIns="88210" bIns="44105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9307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294" y="9429307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 anchor="b"/>
          <a:lstStyle>
            <a:lvl1pPr algn="r">
              <a:defRPr sz="1200"/>
            </a:lvl1pPr>
          </a:lstStyle>
          <a:p>
            <a:fld id="{F0EEA3E7-F54F-4A50-9068-9F876F8EE3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441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0" y="6540165"/>
            <a:ext cx="9144000" cy="0"/>
          </a:xfrm>
          <a:prstGeom prst="line">
            <a:avLst/>
          </a:prstGeom>
          <a:noFill/>
          <a:ln w="19050" cap="rnd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0" y="548680"/>
            <a:ext cx="9142622" cy="0"/>
          </a:xfrm>
          <a:prstGeom prst="line">
            <a:avLst/>
          </a:prstGeom>
          <a:noFill/>
          <a:ln w="44450" cap="rnd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buFontTx/>
              <a:buChar char="•"/>
              <a:defRPr/>
            </a:pPr>
            <a:endParaRPr kumimoji="0" lang="ko-KR" altLang="en-US" sz="120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0" y="0"/>
            <a:ext cx="9142622" cy="523220"/>
          </a:xfrm>
          <a:prstGeom prst="rect">
            <a:avLst/>
          </a:prstGeom>
          <a:gradFill>
            <a:gsLst>
              <a:gs pos="19000">
                <a:srgbClr val="66FFFF">
                  <a:lumMod val="72000"/>
                  <a:lumOff val="28000"/>
                  <a:alpha val="53000"/>
                </a:srgbClr>
              </a:gs>
              <a:gs pos="61000">
                <a:srgbClr val="33CCFF">
                  <a:alpha val="51000"/>
                </a:srgbClr>
              </a:gs>
              <a:gs pos="100000">
                <a:srgbClr val="3F30FC">
                  <a:alpha val="20000"/>
                </a:srgb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ko-KR" altLang="en-US" sz="2800" dirty="0"/>
          </a:p>
        </p:txBody>
      </p:sp>
      <p:pic>
        <p:nvPicPr>
          <p:cNvPr id="9" name="그림 8" descr="KakaoTalk_20170520_225520591.jpg"/>
          <p:cNvPicPr>
            <a:picLocks noChangeAspect="1"/>
          </p:cNvPicPr>
          <p:nvPr userDrawn="1"/>
        </p:nvPicPr>
        <p:blipFill>
          <a:blip r:embed="rId2"/>
          <a:srcRect l="-196" t="1838" r="65917" b="53871"/>
          <a:stretch>
            <a:fillRect/>
          </a:stretch>
        </p:blipFill>
        <p:spPr>
          <a:xfrm>
            <a:off x="8316416" y="-61093"/>
            <a:ext cx="792088" cy="6454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3763999" y="6546830"/>
            <a:ext cx="53800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latinLnBrk="0">
              <a:defRPr/>
            </a:pPr>
            <a:r>
              <a:rPr kumimoji="0" lang="en-US" altLang="ko-KR" sz="1600" dirty="0">
                <a:solidFill>
                  <a:srgbClr val="0000CC"/>
                </a:solidFill>
                <a:latin typeface="휴먼편지체" pitchFamily="18" charset="-127"/>
                <a:ea typeface="휴먼편지체" pitchFamily="18" charset="-127"/>
              </a:rPr>
              <a:t>Total Solution</a:t>
            </a:r>
            <a:r>
              <a:rPr kumimoji="0" lang="en-US" altLang="ko-KR" sz="1600" baseline="0" dirty="0">
                <a:solidFill>
                  <a:srgbClr val="0000CC"/>
                </a:solidFill>
                <a:latin typeface="휴먼편지체" pitchFamily="18" charset="-127"/>
                <a:ea typeface="휴먼편지체" pitchFamily="18" charset="-127"/>
              </a:rPr>
              <a:t> Provider for Clean Energy</a:t>
            </a:r>
            <a:endParaRPr kumimoji="0" lang="en-US" altLang="ko-KR" sz="1600" dirty="0">
              <a:solidFill>
                <a:srgbClr val="0000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636A6A-BF76-4555-A34F-0101368C1C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636A6A-BF76-4555-A34F-0101368C1C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636A6A-BF76-4555-A34F-0101368C1C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636A6A-BF76-4555-A34F-0101368C1C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636A6A-BF76-4555-A34F-0101368C1C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636A6A-BF76-4555-A34F-0101368C1C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636A6A-BF76-4555-A34F-0101368C1C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636A6A-BF76-4555-A34F-0101368C1C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636A6A-BF76-4555-A34F-0101368C1C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636A6A-BF76-4555-A34F-0101368C1C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eg"/><Relationship Id="rId7" Type="http://schemas.openxmlformats.org/officeDocument/2006/relationships/hyperlink" Target="pack%20assy.avi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"/>
          <p:cNvGrpSpPr>
            <a:grpSpLocks/>
          </p:cNvGrpSpPr>
          <p:nvPr/>
        </p:nvGrpSpPr>
        <p:grpSpPr bwMode="auto">
          <a:xfrm>
            <a:off x="0" y="4448175"/>
            <a:ext cx="9144000" cy="2428875"/>
            <a:chOff x="0" y="3190875"/>
            <a:chExt cx="10439400" cy="3667125"/>
          </a:xfrm>
        </p:grpSpPr>
        <p:pic>
          <p:nvPicPr>
            <p:cNvPr id="4" name="Picture -102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25" y="3190875"/>
              <a:ext cx="3876675" cy="340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-102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48300"/>
              <a:ext cx="10439400" cy="1409700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70AD47">
                  <a:satMod val="175000"/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그림 9" descr="메인-큐브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3" t="18498" r="13773" b="38449"/>
          <a:stretch>
            <a:fillRect/>
          </a:stretch>
        </p:blipFill>
        <p:spPr bwMode="auto">
          <a:xfrm rot="3578809">
            <a:off x="2702883" y="4947212"/>
            <a:ext cx="920582" cy="90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8" descr="메인-블루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1" t="37399" r="8260" b="21648"/>
          <a:stretch>
            <a:fillRect/>
          </a:stretch>
        </p:blipFill>
        <p:spPr bwMode="auto">
          <a:xfrm>
            <a:off x="1727482" y="238469"/>
            <a:ext cx="6286544" cy="35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28794" y="5345319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주식회사 </a:t>
            </a:r>
            <a:r>
              <a:rPr lang="ko-KR" alt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엠피에스티</a:t>
            </a:r>
            <a:endParaRPr lang="en-US" altLang="ko-K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259632" y="1150369"/>
            <a:ext cx="6544816" cy="13681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                        </a:t>
            </a:r>
          </a:p>
        </p:txBody>
      </p:sp>
      <p:pic>
        <p:nvPicPr>
          <p:cNvPr id="12" name="그림 11" descr="KakaoTalk_20170520_225520591.jpg"/>
          <p:cNvPicPr>
            <a:picLocks noChangeAspect="1"/>
          </p:cNvPicPr>
          <p:nvPr/>
        </p:nvPicPr>
        <p:blipFill>
          <a:blip r:embed="rId6"/>
          <a:srcRect l="-196" t="1838" r="65917" b="53871"/>
          <a:stretch>
            <a:fillRect/>
          </a:stretch>
        </p:blipFill>
        <p:spPr>
          <a:xfrm>
            <a:off x="710832" y="1372785"/>
            <a:ext cx="1178727" cy="960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2" descr="삼성SDI E Scooter 리튬 이온 배터리 팩">
            <a:hlinkClick r:id="rId7" action="ppaction://hlinkfile"/>
          </p:cNvPr>
          <p:cNvPicPr>
            <a:picLocks noChangeAspect="1" noChangeArrowheads="1"/>
          </p:cNvPicPr>
          <p:nvPr/>
        </p:nvPicPr>
        <p:blipFill>
          <a:blip r:embed="rId8"/>
          <a:srcRect l="9000" t="12931" r="15999" b="32112"/>
          <a:stretch>
            <a:fillRect/>
          </a:stretch>
        </p:blipFill>
        <p:spPr bwMode="auto">
          <a:xfrm>
            <a:off x="6707976" y="3191303"/>
            <a:ext cx="1714512" cy="1165869"/>
          </a:xfrm>
          <a:prstGeom prst="rect">
            <a:avLst/>
          </a:prstGeom>
          <a:noFill/>
        </p:spPr>
      </p:pic>
      <p:pic>
        <p:nvPicPr>
          <p:cNvPr id="14" name="Picture 4" descr="삼성SDI E Scooter 리튬 이온 배터리 원형"/>
          <p:cNvPicPr>
            <a:picLocks noChangeAspect="1" noChangeArrowheads="1"/>
          </p:cNvPicPr>
          <p:nvPr/>
        </p:nvPicPr>
        <p:blipFill>
          <a:blip r:embed="rId9"/>
          <a:srcRect l="12747" t="10000" r="10769" b="15000"/>
          <a:stretch>
            <a:fillRect/>
          </a:stretch>
        </p:blipFill>
        <p:spPr bwMode="auto">
          <a:xfrm>
            <a:off x="6350786" y="3477055"/>
            <a:ext cx="314328" cy="78581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714480" y="5771356"/>
            <a:ext cx="578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 Total Solutions Provider for Clean Energy )</a:t>
            </a:r>
            <a:endParaRPr lang="ko-KR" alt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1920" y="34410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2023. 10. 12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CDDF44-CB60-3D2A-2625-2580440FD70B}"/>
              </a:ext>
            </a:extLst>
          </p:cNvPr>
          <p:cNvSpPr txBox="1"/>
          <p:nvPr/>
        </p:nvSpPr>
        <p:spPr>
          <a:xfrm>
            <a:off x="1835696" y="1412776"/>
            <a:ext cx="6684604" cy="13696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fontAlgn="base"/>
            <a:endParaRPr lang="en-US" altLang="ko-KR" sz="1000" b="1" dirty="0">
              <a:latin typeface="+mn-ea"/>
            </a:endParaRPr>
          </a:p>
          <a:p>
            <a:pPr algn="ctr" fontAlgn="base"/>
            <a:r>
              <a:rPr lang="en-US" altLang="ko-KR" sz="3200" b="1" dirty="0">
                <a:latin typeface="+mn-ea"/>
              </a:rPr>
              <a:t>LB - </a:t>
            </a:r>
            <a:r>
              <a:rPr lang="en-US" altLang="ko-KR" sz="3200" b="1" dirty="0"/>
              <a:t>Battery Pack 0.3C </a:t>
            </a:r>
            <a:r>
              <a:rPr lang="ko-KR" altLang="en-US" sz="3200" b="1" dirty="0">
                <a:latin typeface="+mn-ea"/>
              </a:rPr>
              <a:t>풀 충</a:t>
            </a:r>
            <a:r>
              <a:rPr lang="en-US" altLang="ko-KR" sz="3200" b="1">
                <a:latin typeface="+mn-ea"/>
              </a:rPr>
              <a:t>/</a:t>
            </a:r>
            <a:r>
              <a:rPr lang="ko-KR" altLang="en-US" sz="3200" b="1">
                <a:latin typeface="+mn-ea"/>
              </a:rPr>
              <a:t>방전 </a:t>
            </a:r>
            <a:endParaRPr lang="en-US" altLang="ko-KR" sz="3200" b="1" dirty="0">
              <a:latin typeface="+mn-ea"/>
            </a:endParaRPr>
          </a:p>
          <a:p>
            <a:pPr algn="ctr" fontAlgn="base"/>
            <a:r>
              <a:rPr lang="en-US" altLang="ko-KR" sz="3200" b="1" dirty="0">
                <a:latin typeface="+mn-ea"/>
              </a:rPr>
              <a:t>TEST DATA</a:t>
            </a:r>
          </a:p>
          <a:p>
            <a:pPr algn="ctr" fontAlgn="base"/>
            <a:endParaRPr lang="en-US" altLang="ko-KR" sz="9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EA207-DAB8-6D4F-37A4-6CB91770760A}"/>
              </a:ext>
            </a:extLst>
          </p:cNvPr>
          <p:cNvSpPr txBox="1"/>
          <p:nvPr/>
        </p:nvSpPr>
        <p:spPr>
          <a:xfrm>
            <a:off x="3419872" y="442782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작성자 </a:t>
            </a:r>
            <a:r>
              <a:rPr lang="en-US" altLang="ko-KR" b="1" dirty="0"/>
              <a:t>: </a:t>
            </a:r>
            <a:r>
              <a:rPr lang="ko-KR" altLang="en-US" b="1" dirty="0"/>
              <a:t>김명석 사원</a:t>
            </a:r>
          </a:p>
        </p:txBody>
      </p:sp>
    </p:spTree>
    <p:extLst>
      <p:ext uri="{BB962C8B-B14F-4D97-AF65-F5344CB8AC3E}">
        <p14:creationId xmlns:p14="http://schemas.microsoft.com/office/powerpoint/2010/main" val="125771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 txBox="1">
            <a:spLocks/>
          </p:cNvSpPr>
          <p:nvPr/>
        </p:nvSpPr>
        <p:spPr>
          <a:xfrm>
            <a:off x="121096" y="44624"/>
            <a:ext cx="891540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en-US" altLang="ko-KR" sz="2000" dirty="0"/>
              <a:t>                                            </a:t>
            </a:r>
            <a:r>
              <a:rPr lang="ko-KR" altLang="en-US" sz="2000" dirty="0"/>
              <a:t>목차</a:t>
            </a:r>
          </a:p>
        </p:txBody>
      </p:sp>
      <p:sp>
        <p:nvSpPr>
          <p:cNvPr id="4" name="제목 4"/>
          <p:cNvSpPr txBox="1">
            <a:spLocks/>
          </p:cNvSpPr>
          <p:nvPr/>
        </p:nvSpPr>
        <p:spPr>
          <a:xfrm>
            <a:off x="1547664" y="685329"/>
            <a:ext cx="6768752" cy="4183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>
              <a:lnSpc>
                <a:spcPct val="200000"/>
              </a:lnSpc>
            </a:pP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F7E95-F414-1631-F280-D130E065D199}"/>
              </a:ext>
            </a:extLst>
          </p:cNvPr>
          <p:cNvSpPr txBox="1"/>
          <p:nvPr/>
        </p:nvSpPr>
        <p:spPr>
          <a:xfrm>
            <a:off x="2051720" y="1739050"/>
            <a:ext cx="6408712" cy="3379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ko-KR" sz="2000" b="1" dirty="0">
                <a:latin typeface="+mn-ea"/>
                <a:ea typeface="+mn-ea"/>
              </a:rPr>
              <a:t>1. 0.3</a:t>
            </a:r>
            <a:r>
              <a:rPr lang="en-US" altLang="ko-KR" sz="2000" b="1" dirty="0">
                <a:latin typeface="+mn-ea"/>
              </a:rPr>
              <a:t>C</a:t>
            </a:r>
            <a:r>
              <a:rPr lang="ko-KR" altLang="en-US" sz="2000" b="1" dirty="0">
                <a:latin typeface="+mn-ea"/>
              </a:rPr>
              <a:t> 충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방전 </a:t>
            </a:r>
            <a:r>
              <a:rPr lang="ko-KR" altLang="en-US" sz="2000" b="1" dirty="0">
                <a:latin typeface="+mn-ea"/>
                <a:ea typeface="+mn-ea"/>
              </a:rPr>
              <a:t>테스트 조건 레시피</a:t>
            </a:r>
            <a:endParaRPr lang="en-US" altLang="ko-KR" sz="2000" b="1" dirty="0">
              <a:latin typeface="+mn-ea"/>
              <a:ea typeface="+mn-ea"/>
            </a:endParaRPr>
          </a:p>
          <a:p>
            <a:pPr fontAlgn="base" latinLnBrk="0">
              <a:lnSpc>
                <a:spcPct val="200000"/>
              </a:lnSpc>
            </a:pPr>
            <a:r>
              <a:rPr lang="en-US" altLang="ko-KR" sz="2000" b="1" dirty="0">
                <a:latin typeface="+mn-ea"/>
              </a:rPr>
              <a:t>2.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</a:rPr>
              <a:t>0.3C </a:t>
            </a:r>
            <a:r>
              <a:rPr lang="ko-KR" altLang="en-US" sz="2000" b="1" dirty="0">
                <a:latin typeface="+mn-ea"/>
              </a:rPr>
              <a:t>충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방전 </a:t>
            </a:r>
            <a:r>
              <a:rPr lang="ko-KR" altLang="en-US" sz="2000" b="1" dirty="0">
                <a:latin typeface="+mn-ea"/>
                <a:ea typeface="+mn-ea"/>
              </a:rPr>
              <a:t>전압 </a:t>
            </a:r>
            <a:r>
              <a:rPr lang="en-US" altLang="ko-KR" sz="2000" b="1" dirty="0">
                <a:latin typeface="+mn-ea"/>
                <a:ea typeface="+mn-ea"/>
              </a:rPr>
              <a:t>/ </a:t>
            </a:r>
            <a:r>
              <a:rPr lang="ko-KR" altLang="en-US" sz="2000" b="1" dirty="0">
                <a:latin typeface="+mn-ea"/>
                <a:ea typeface="+mn-ea"/>
              </a:rPr>
              <a:t>전류 </a:t>
            </a:r>
            <a:r>
              <a:rPr lang="en-US" altLang="ko-KR" sz="2000" b="1" dirty="0">
                <a:latin typeface="+mn-ea"/>
                <a:ea typeface="+mn-ea"/>
              </a:rPr>
              <a:t>/ SOC </a:t>
            </a:r>
            <a:r>
              <a:rPr lang="ko-KR" altLang="en-US" sz="2000" b="1" dirty="0">
                <a:latin typeface="+mn-ea"/>
                <a:ea typeface="+mn-ea"/>
              </a:rPr>
              <a:t>그래프</a:t>
            </a:r>
            <a:endParaRPr lang="en-US" altLang="ko-KR" sz="2000" b="1" dirty="0">
              <a:latin typeface="+mn-ea"/>
              <a:ea typeface="+mn-ea"/>
            </a:endParaRPr>
          </a:p>
          <a:p>
            <a:pPr fontAlgn="base" latinLnBrk="0">
              <a:lnSpc>
                <a:spcPct val="200000"/>
              </a:lnSpc>
            </a:pPr>
            <a:r>
              <a:rPr lang="en-US" altLang="ko-KR" sz="2000" b="1" dirty="0">
                <a:latin typeface="+mn-ea"/>
                <a:ea typeface="+mn-ea"/>
              </a:rPr>
              <a:t>3. </a:t>
            </a:r>
            <a:r>
              <a:rPr lang="en-US" altLang="ko-KR" sz="2000" b="1" dirty="0">
                <a:latin typeface="+mn-ea"/>
              </a:rPr>
              <a:t>0.3C </a:t>
            </a:r>
            <a:r>
              <a:rPr lang="ko-KR" altLang="en-US" sz="2000" b="1" dirty="0">
                <a:latin typeface="+mn-ea"/>
              </a:rPr>
              <a:t>충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방전 </a:t>
            </a:r>
            <a:r>
              <a:rPr lang="ko-KR" altLang="en-US" sz="2000" b="1" dirty="0" err="1">
                <a:latin typeface="+mn-ea"/>
                <a:ea typeface="+mn-ea"/>
              </a:rPr>
              <a:t>셀전압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/ </a:t>
            </a:r>
            <a:r>
              <a:rPr lang="ko-KR" altLang="en-US" sz="2000" b="1" dirty="0">
                <a:latin typeface="+mn-ea"/>
                <a:ea typeface="+mn-ea"/>
              </a:rPr>
              <a:t>온도 그래프</a:t>
            </a:r>
            <a:endParaRPr lang="en-US" altLang="ko-KR" sz="2000" b="1" dirty="0">
              <a:latin typeface="+mn-ea"/>
              <a:ea typeface="+mn-ea"/>
            </a:endParaRPr>
          </a:p>
          <a:p>
            <a:pPr fontAlgn="base" latinLnBrk="0">
              <a:lnSpc>
                <a:spcPct val="200000"/>
              </a:lnSpc>
            </a:pPr>
            <a:r>
              <a:rPr lang="en-US" altLang="ko-KR" sz="2000" b="1" dirty="0">
                <a:latin typeface="+mn-ea"/>
              </a:rPr>
              <a:t>4. 0.3C </a:t>
            </a:r>
            <a:r>
              <a:rPr lang="ko-KR" altLang="en-US" sz="2000" b="1" dirty="0">
                <a:latin typeface="+mn-ea"/>
              </a:rPr>
              <a:t>충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방전 </a:t>
            </a:r>
            <a:r>
              <a:rPr lang="ko-KR" altLang="en-US" sz="2000" b="1" dirty="0" err="1">
                <a:latin typeface="+mn-ea"/>
              </a:rPr>
              <a:t>셀전압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/ </a:t>
            </a:r>
            <a:r>
              <a:rPr lang="ko-KR" altLang="en-US" sz="2000" b="1" dirty="0">
                <a:latin typeface="+mn-ea"/>
              </a:rPr>
              <a:t>셀 </a:t>
            </a:r>
            <a:r>
              <a:rPr lang="ko-KR" altLang="en-US" sz="2000" b="1" dirty="0" err="1">
                <a:latin typeface="+mn-ea"/>
              </a:rPr>
              <a:t>전압차</a:t>
            </a:r>
            <a:r>
              <a:rPr lang="ko-KR" altLang="en-US" sz="2000" b="1" dirty="0">
                <a:latin typeface="+mn-ea"/>
              </a:rPr>
              <a:t> 그래프</a:t>
            </a:r>
            <a:endParaRPr lang="en-US" altLang="ko-KR" sz="2000" b="1" dirty="0">
              <a:latin typeface="+mn-ea"/>
            </a:endParaRPr>
          </a:p>
          <a:p>
            <a:pPr fontAlgn="base" latinLnBrk="0">
              <a:lnSpc>
                <a:spcPct val="200000"/>
              </a:lnSpc>
            </a:pPr>
            <a:r>
              <a:rPr lang="en-US" altLang="ko-KR" sz="2000" b="1" dirty="0">
                <a:latin typeface="+mn-ea"/>
              </a:rPr>
              <a:t>5. 0.3C </a:t>
            </a:r>
            <a:r>
              <a:rPr lang="ko-KR" altLang="en-US" sz="2000" b="1" dirty="0">
                <a:latin typeface="+mn-ea"/>
              </a:rPr>
              <a:t>충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방전 </a:t>
            </a:r>
            <a:r>
              <a:rPr lang="en-US" altLang="ko-KR" sz="2000" b="1" dirty="0">
                <a:latin typeface="+mn-ea"/>
              </a:rPr>
              <a:t>SOC </a:t>
            </a:r>
            <a:r>
              <a:rPr lang="ko-KR" altLang="en-US" sz="2000" b="1" dirty="0">
                <a:latin typeface="+mn-ea"/>
              </a:rPr>
              <a:t>정확도 그래프</a:t>
            </a:r>
            <a:endParaRPr lang="en-US" altLang="ko-KR" sz="2000" b="1" dirty="0">
              <a:latin typeface="+mn-ea"/>
            </a:endParaRPr>
          </a:p>
          <a:p>
            <a:pPr fontAlgn="base" latinLnBrk="0">
              <a:lnSpc>
                <a:spcPct val="200000"/>
              </a:lnSpc>
            </a:pPr>
            <a:r>
              <a:rPr lang="en-US" altLang="ko-KR" sz="2000" b="1" dirty="0">
                <a:latin typeface="+mn-ea"/>
              </a:rPr>
              <a:t>6. </a:t>
            </a:r>
            <a:r>
              <a:rPr lang="ko-KR" altLang="en-US" sz="2000" b="1" dirty="0">
                <a:latin typeface="+mn-ea"/>
              </a:rPr>
              <a:t>전압 </a:t>
            </a:r>
            <a:r>
              <a:rPr lang="en-US" altLang="ko-KR" sz="2000" b="1" dirty="0">
                <a:latin typeface="+mn-ea"/>
              </a:rPr>
              <a:t>/ </a:t>
            </a:r>
            <a:r>
              <a:rPr lang="ko-KR" altLang="en-US" sz="2000" b="1" dirty="0">
                <a:latin typeface="+mn-ea"/>
              </a:rPr>
              <a:t>전류 </a:t>
            </a:r>
            <a:r>
              <a:rPr lang="en-US" altLang="ko-KR" sz="2000" b="1" dirty="0">
                <a:latin typeface="+mn-ea"/>
              </a:rPr>
              <a:t>/ </a:t>
            </a:r>
            <a:r>
              <a:rPr lang="ko-KR" altLang="en-US" sz="2000" b="1" dirty="0">
                <a:latin typeface="+mn-ea"/>
              </a:rPr>
              <a:t>온도 보호 복구 동작 테스트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703AF7-4BEB-D0C8-C1CE-974A93946F65}"/>
              </a:ext>
            </a:extLst>
          </p:cNvPr>
          <p:cNvSpPr txBox="1"/>
          <p:nvPr/>
        </p:nvSpPr>
        <p:spPr>
          <a:xfrm>
            <a:off x="1560917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09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 txBox="1">
            <a:spLocks/>
          </p:cNvSpPr>
          <p:nvPr/>
        </p:nvSpPr>
        <p:spPr>
          <a:xfrm>
            <a:off x="121096" y="44624"/>
            <a:ext cx="891540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en-US" altLang="ko-KR" sz="2000" dirty="0"/>
              <a:t>1. 0.3C </a:t>
            </a:r>
            <a:r>
              <a:rPr lang="ko-KR" altLang="en-US" sz="2000" dirty="0" err="1"/>
              <a:t>충방전</a:t>
            </a:r>
            <a:r>
              <a:rPr lang="ko-KR" altLang="en-US" sz="2000" dirty="0"/>
              <a:t> 테스트 조건 레시피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3568" y="718479"/>
            <a:ext cx="7848872" cy="901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테스트 일자 </a:t>
            </a:r>
            <a:r>
              <a:rPr lang="en-US" altLang="ko-KR" sz="1400" dirty="0">
                <a:latin typeface="+mn-ea"/>
              </a:rPr>
              <a:t>2023 -10 -11 09:00~17:00 (</a:t>
            </a:r>
            <a:r>
              <a:rPr lang="ko-KR" altLang="en-US" sz="1400" dirty="0">
                <a:latin typeface="+mn-ea"/>
              </a:rPr>
              <a:t>작업자 </a:t>
            </a:r>
            <a:r>
              <a:rPr lang="en-US" altLang="ko-KR" sz="1400" dirty="0">
                <a:latin typeface="+mn-ea"/>
              </a:rPr>
              <a:t>:  </a:t>
            </a:r>
            <a:r>
              <a:rPr lang="ko-KR" altLang="en-US" sz="1400" dirty="0">
                <a:latin typeface="+mn-ea"/>
              </a:rPr>
              <a:t>김명석 사원</a:t>
            </a:r>
            <a:r>
              <a:rPr lang="en-US" altLang="ko-KR" sz="1400" dirty="0">
                <a:latin typeface="+mn-ea"/>
              </a:rPr>
              <a:t>)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테스트 장비 </a:t>
            </a:r>
            <a:r>
              <a:rPr lang="en-US" altLang="ko-KR" sz="1400" dirty="0">
                <a:latin typeface="+mn-ea"/>
              </a:rPr>
              <a:t>: HP1030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(Cycler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System)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 레시피 저장 위치 </a:t>
            </a:r>
            <a:r>
              <a:rPr lang="en-US" altLang="ko-KR" sz="1400" dirty="0">
                <a:latin typeface="+mn-ea"/>
              </a:rPr>
              <a:t>: LB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-&gt; 0.3C </a:t>
            </a:r>
            <a:r>
              <a:rPr lang="ko-KR" altLang="en-US" sz="1400" dirty="0">
                <a:latin typeface="+mn-ea"/>
              </a:rPr>
              <a:t>방전 충전 방전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76266F-DC39-6F6E-8BE3-970F1C39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07" y="1891369"/>
            <a:ext cx="7792533" cy="3193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0D58B5-1685-7645-E136-7F5AEAE245DF}"/>
              </a:ext>
            </a:extLst>
          </p:cNvPr>
          <p:cNvSpPr txBox="1"/>
          <p:nvPr/>
        </p:nvSpPr>
        <p:spPr>
          <a:xfrm>
            <a:off x="683568" y="5356352"/>
            <a:ext cx="8449013" cy="62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Discharge (-</a:t>
            </a:r>
            <a:r>
              <a:rPr lang="en-US" altLang="ko-KR" sz="1400" dirty="0">
                <a:latin typeface="+mn-ea"/>
              </a:rPr>
              <a:t>20A) -&gt; Rest(30Min) -&gt;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Charge(13.5A) -&gt;</a:t>
            </a:r>
            <a:r>
              <a:rPr lang="en-US" altLang="ko-KR" sz="1400" dirty="0">
                <a:latin typeface="+mn-ea"/>
              </a:rPr>
              <a:t> Rest(60Min)  -&gt; 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Discharge (-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ea"/>
              </a:rPr>
              <a:t>13.5</a:t>
            </a:r>
            <a:r>
              <a:rPr lang="en-US" altLang="ko-KR" sz="1400" dirty="0">
                <a:latin typeface="+mn-ea"/>
              </a:rPr>
              <a:t>A) 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+mn-ea"/>
              </a:rPr>
              <a:t>     -&gt; Rest(60Min) 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ea"/>
              </a:rPr>
              <a:t>-&gt;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Charge (</a:t>
            </a:r>
            <a:r>
              <a:rPr lang="en-US" altLang="ko-KR" sz="1400" dirty="0">
                <a:latin typeface="+mn-ea"/>
              </a:rPr>
              <a:t>20A)</a:t>
            </a:r>
          </a:p>
        </p:txBody>
      </p:sp>
    </p:spTree>
    <p:extLst>
      <p:ext uri="{BB962C8B-B14F-4D97-AF65-F5344CB8AC3E}">
        <p14:creationId xmlns:p14="http://schemas.microsoft.com/office/powerpoint/2010/main" val="11848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 txBox="1">
            <a:spLocks/>
          </p:cNvSpPr>
          <p:nvPr/>
        </p:nvSpPr>
        <p:spPr>
          <a:xfrm>
            <a:off x="121096" y="44624"/>
            <a:ext cx="891540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en-US" altLang="ko-KR" sz="2000" dirty="0"/>
              <a:t>2. 0.3C </a:t>
            </a:r>
            <a:r>
              <a:rPr lang="ko-KR" altLang="en-US" sz="2000" dirty="0"/>
              <a:t>충</a:t>
            </a:r>
            <a:r>
              <a:rPr lang="en-US" altLang="ko-KR" sz="2000" dirty="0"/>
              <a:t>/</a:t>
            </a:r>
            <a:r>
              <a:rPr lang="ko-KR" altLang="en-US" sz="2000" dirty="0"/>
              <a:t>방전 전압 </a:t>
            </a:r>
            <a:r>
              <a:rPr lang="en-US" altLang="ko-KR" sz="2000" dirty="0"/>
              <a:t>/ </a:t>
            </a:r>
            <a:r>
              <a:rPr lang="ko-KR" altLang="en-US" sz="2000" dirty="0"/>
              <a:t>전류 </a:t>
            </a:r>
            <a:r>
              <a:rPr lang="en-US" altLang="ko-KR" sz="2000" dirty="0"/>
              <a:t>/ SOC </a:t>
            </a:r>
            <a:r>
              <a:rPr lang="ko-KR" altLang="en-US" sz="2000" dirty="0"/>
              <a:t>그래프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3568" y="718479"/>
            <a:ext cx="7848872" cy="901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latin typeface="+mn-ea"/>
              </a:rPr>
              <a:t>□ </a:t>
            </a:r>
            <a:r>
              <a:rPr lang="en-US" altLang="ko-KR" sz="1400" dirty="0">
                <a:latin typeface="+mn-ea"/>
              </a:rPr>
              <a:t>TEST</a:t>
            </a:r>
            <a:r>
              <a:rPr lang="ko-KR" altLang="en-US" sz="1400" dirty="0">
                <a:latin typeface="+mn-ea"/>
              </a:rPr>
              <a:t> 방법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Discharge (-</a:t>
            </a:r>
            <a:r>
              <a:rPr lang="en-US" altLang="ko-KR" sz="1400" dirty="0">
                <a:latin typeface="+mn-ea"/>
              </a:rPr>
              <a:t>20A) -&gt; Rest(30Min) -&gt;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Charge(13.5A) -&gt;</a:t>
            </a:r>
            <a:r>
              <a:rPr lang="en-US" altLang="ko-KR" sz="1400" dirty="0">
                <a:latin typeface="+mn-ea"/>
              </a:rPr>
              <a:t> Rest(60Min) -&gt; 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Discharge (-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ea"/>
              </a:rPr>
              <a:t>13.5</a:t>
            </a:r>
            <a:r>
              <a:rPr lang="en-US" altLang="ko-KR" sz="1400" dirty="0">
                <a:latin typeface="+mn-ea"/>
              </a:rPr>
              <a:t>A) 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+mn-ea"/>
              </a:rPr>
              <a:t>     -&gt; Rest(60Min) 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ea"/>
              </a:rPr>
              <a:t>-&gt;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Charge (</a:t>
            </a:r>
            <a:r>
              <a:rPr lang="en-US" altLang="ko-KR" sz="1400" dirty="0">
                <a:latin typeface="+mn-ea"/>
              </a:rPr>
              <a:t>20A)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BDE50B-CB09-C11D-DCAF-B32CFEDE7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12" y="1700808"/>
            <a:ext cx="7020272" cy="45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3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 txBox="1">
            <a:spLocks/>
          </p:cNvSpPr>
          <p:nvPr/>
        </p:nvSpPr>
        <p:spPr>
          <a:xfrm>
            <a:off x="121096" y="44624"/>
            <a:ext cx="891540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en-US" altLang="ko-KR" sz="2000" dirty="0"/>
              <a:t>3. 0.3C</a:t>
            </a:r>
            <a:r>
              <a:rPr lang="ko-KR" altLang="en-US" sz="2000" dirty="0"/>
              <a:t> 충</a:t>
            </a:r>
            <a:r>
              <a:rPr lang="en-US" altLang="ko-KR" sz="2000" dirty="0"/>
              <a:t>/</a:t>
            </a:r>
            <a:r>
              <a:rPr lang="ko-KR" altLang="en-US" sz="2000" dirty="0"/>
              <a:t>방전 </a:t>
            </a:r>
            <a:r>
              <a:rPr lang="ko-KR" altLang="en-US" sz="2000" dirty="0" err="1"/>
              <a:t>셀전압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온도</a:t>
            </a:r>
            <a:r>
              <a:rPr lang="en-US" altLang="ko-KR" sz="2000" dirty="0"/>
              <a:t> </a:t>
            </a:r>
            <a:r>
              <a:rPr lang="ko-KR" altLang="en-US" sz="2000" dirty="0"/>
              <a:t>그래프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3568" y="718479"/>
            <a:ext cx="7848872" cy="901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latin typeface="+mn-ea"/>
              </a:rPr>
              <a:t>□ </a:t>
            </a:r>
            <a:r>
              <a:rPr lang="en-US" altLang="ko-KR" sz="1400" dirty="0">
                <a:latin typeface="+mn-ea"/>
              </a:rPr>
              <a:t>TEST</a:t>
            </a:r>
            <a:r>
              <a:rPr lang="ko-KR" altLang="en-US" sz="1400" dirty="0">
                <a:latin typeface="+mn-ea"/>
              </a:rPr>
              <a:t> 방법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Discharge (-</a:t>
            </a:r>
            <a:r>
              <a:rPr lang="en-US" altLang="ko-KR" sz="1400" dirty="0">
                <a:latin typeface="+mn-ea"/>
              </a:rPr>
              <a:t>20A) -&gt; Rest(30Min) -&gt;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Charge(13.5A) -&gt;</a:t>
            </a:r>
            <a:r>
              <a:rPr lang="en-US" altLang="ko-KR" sz="1400" dirty="0">
                <a:latin typeface="+mn-ea"/>
              </a:rPr>
              <a:t> Rest(60Min) -&gt; 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Discharge (-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ea"/>
              </a:rPr>
              <a:t>13.5</a:t>
            </a:r>
            <a:r>
              <a:rPr lang="en-US" altLang="ko-KR" sz="1400" dirty="0">
                <a:latin typeface="+mn-ea"/>
              </a:rPr>
              <a:t>A) 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+mn-ea"/>
              </a:rPr>
              <a:t>     -&gt; Rest(60Min) 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ea"/>
              </a:rPr>
              <a:t>-&gt;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Charge (</a:t>
            </a:r>
            <a:r>
              <a:rPr lang="en-US" altLang="ko-KR" sz="1400" dirty="0">
                <a:latin typeface="+mn-ea"/>
              </a:rPr>
              <a:t>20A)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1538E7-2246-7E9A-F9A3-05349140A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37961"/>
            <a:ext cx="7487816" cy="47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0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 txBox="1">
            <a:spLocks/>
          </p:cNvSpPr>
          <p:nvPr/>
        </p:nvSpPr>
        <p:spPr>
          <a:xfrm>
            <a:off x="121096" y="44624"/>
            <a:ext cx="891540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en-US" altLang="ko-KR" sz="2000" dirty="0"/>
              <a:t>4. 0.3C</a:t>
            </a:r>
            <a:r>
              <a:rPr lang="ko-KR" altLang="en-US" sz="2000" dirty="0"/>
              <a:t> 충</a:t>
            </a:r>
            <a:r>
              <a:rPr lang="en-US" altLang="ko-KR" sz="2000" dirty="0"/>
              <a:t>/</a:t>
            </a:r>
            <a:r>
              <a:rPr lang="ko-KR" altLang="en-US" sz="2000" dirty="0"/>
              <a:t>방전 </a:t>
            </a:r>
            <a:r>
              <a:rPr lang="ko-KR" altLang="en-US" sz="2000" dirty="0" err="1"/>
              <a:t>셀전압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셀 </a:t>
            </a:r>
            <a:r>
              <a:rPr lang="ko-KR" altLang="en-US" sz="2000" dirty="0" err="1"/>
              <a:t>전압차</a:t>
            </a:r>
            <a:r>
              <a:rPr lang="en-US" altLang="ko-KR" sz="2000" dirty="0"/>
              <a:t> </a:t>
            </a:r>
            <a:r>
              <a:rPr lang="ko-KR" altLang="en-US" sz="2000" dirty="0"/>
              <a:t>그래프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3568" y="718479"/>
            <a:ext cx="7848872" cy="901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latin typeface="+mn-ea"/>
              </a:rPr>
              <a:t>□ </a:t>
            </a:r>
            <a:r>
              <a:rPr lang="en-US" altLang="ko-KR" sz="1400" dirty="0">
                <a:latin typeface="+mn-ea"/>
              </a:rPr>
              <a:t>TEST</a:t>
            </a:r>
            <a:r>
              <a:rPr lang="ko-KR" altLang="en-US" sz="1400" dirty="0">
                <a:latin typeface="+mn-ea"/>
              </a:rPr>
              <a:t> 방법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Discharge (-</a:t>
            </a:r>
            <a:r>
              <a:rPr lang="en-US" altLang="ko-KR" sz="1400" dirty="0">
                <a:latin typeface="+mn-ea"/>
              </a:rPr>
              <a:t>20A) -&gt; Rest(30Min) -&gt;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Charge(13.5A) -&gt;</a:t>
            </a:r>
            <a:r>
              <a:rPr lang="en-US" altLang="ko-KR" sz="1400" dirty="0">
                <a:latin typeface="+mn-ea"/>
              </a:rPr>
              <a:t> Rest(60Min) -&gt; 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Discharge (-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ea"/>
              </a:rPr>
              <a:t>13.5</a:t>
            </a:r>
            <a:r>
              <a:rPr lang="en-US" altLang="ko-KR" sz="1400" dirty="0">
                <a:latin typeface="+mn-ea"/>
              </a:rPr>
              <a:t>A) 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+mn-ea"/>
              </a:rPr>
              <a:t>     -&gt; Rest(60Min) 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ea"/>
              </a:rPr>
              <a:t>-&gt;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Charge (</a:t>
            </a:r>
            <a:r>
              <a:rPr lang="en-US" altLang="ko-KR" sz="1400" dirty="0">
                <a:latin typeface="+mn-ea"/>
              </a:rPr>
              <a:t>20A)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CA92E9-EC6D-A597-B433-F03BDD72A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91636"/>
            <a:ext cx="6912768" cy="447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8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 txBox="1">
            <a:spLocks/>
          </p:cNvSpPr>
          <p:nvPr/>
        </p:nvSpPr>
        <p:spPr>
          <a:xfrm>
            <a:off x="121096" y="44624"/>
            <a:ext cx="891540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en-US" altLang="ko-KR" sz="2000" dirty="0"/>
              <a:t>5. 0.3C</a:t>
            </a:r>
            <a:r>
              <a:rPr lang="ko-KR" altLang="en-US" sz="2000" dirty="0"/>
              <a:t> 충</a:t>
            </a:r>
            <a:r>
              <a:rPr lang="en-US" altLang="ko-KR" sz="2000" dirty="0"/>
              <a:t>/</a:t>
            </a:r>
            <a:r>
              <a:rPr lang="ko-KR" altLang="en-US" sz="2000" dirty="0"/>
              <a:t>방전 </a:t>
            </a:r>
            <a:r>
              <a:rPr lang="en-US" altLang="ko-KR" sz="2000" dirty="0"/>
              <a:t>SOC</a:t>
            </a:r>
            <a:r>
              <a:rPr lang="ko-KR" altLang="en-US" sz="2000" dirty="0"/>
              <a:t> 정확도 그래프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3568" y="718479"/>
            <a:ext cx="7848872" cy="901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latin typeface="+mn-ea"/>
              </a:rPr>
              <a:t>□ </a:t>
            </a:r>
            <a:r>
              <a:rPr lang="en-US" altLang="ko-KR" sz="1400" dirty="0">
                <a:latin typeface="+mn-ea"/>
              </a:rPr>
              <a:t>TEST</a:t>
            </a:r>
            <a:r>
              <a:rPr lang="ko-KR" altLang="en-US" sz="1400" dirty="0">
                <a:latin typeface="+mn-ea"/>
              </a:rPr>
              <a:t> 방법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Discharge (-</a:t>
            </a:r>
            <a:r>
              <a:rPr lang="en-US" altLang="ko-KR" sz="1400" dirty="0">
                <a:latin typeface="+mn-ea"/>
              </a:rPr>
              <a:t>20A) -&gt; Rest(30Min) -&gt;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Charge(13.5A) -&gt;</a:t>
            </a:r>
            <a:r>
              <a:rPr lang="en-US" altLang="ko-KR" sz="1400" dirty="0">
                <a:latin typeface="+mn-ea"/>
              </a:rPr>
              <a:t> Rest(60Min) -&gt; 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Discharge (-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ea"/>
              </a:rPr>
              <a:t>13.5</a:t>
            </a:r>
            <a:r>
              <a:rPr lang="en-US" altLang="ko-KR" sz="1400" dirty="0">
                <a:latin typeface="+mn-ea"/>
              </a:rPr>
              <a:t>A) 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+mn-ea"/>
              </a:rPr>
              <a:t>     -&gt; Rest(60Min) 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ea"/>
              </a:rPr>
              <a:t>-&gt;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Charge (</a:t>
            </a:r>
            <a:r>
              <a:rPr lang="en-US" altLang="ko-KR" sz="1400" dirty="0">
                <a:latin typeface="+mn-ea"/>
              </a:rPr>
              <a:t>20A)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07C881B-8E50-F913-47BB-88688D4307A6}"/>
              </a:ext>
            </a:extLst>
          </p:cNvPr>
          <p:cNvGrpSpPr/>
          <p:nvPr/>
        </p:nvGrpSpPr>
        <p:grpSpPr>
          <a:xfrm>
            <a:off x="1078199" y="1628800"/>
            <a:ext cx="7310225" cy="4104456"/>
            <a:chOff x="1259632" y="1628800"/>
            <a:chExt cx="7454241" cy="42855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80ACAA1-14EA-464F-317E-020854AF2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1628800"/>
              <a:ext cx="6624736" cy="428559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7D1C001-55B6-20C6-473B-4F0FF5AD86E8}"/>
                </a:ext>
              </a:extLst>
            </p:cNvPr>
            <p:cNvSpPr/>
            <p:nvPr/>
          </p:nvSpPr>
          <p:spPr>
            <a:xfrm>
              <a:off x="4644008" y="2420888"/>
              <a:ext cx="144016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D04E9F9-CB0F-45F1-8F55-6FF754C7A68D}"/>
                </a:ext>
              </a:extLst>
            </p:cNvPr>
            <p:cNvSpPr/>
            <p:nvPr/>
          </p:nvSpPr>
          <p:spPr>
            <a:xfrm>
              <a:off x="6921496" y="4797152"/>
              <a:ext cx="170783" cy="21544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2391B9-AE32-3537-D76D-66D6E5310C60}"/>
                </a:ext>
              </a:extLst>
            </p:cNvPr>
            <p:cNvSpPr txBox="1"/>
            <p:nvPr/>
          </p:nvSpPr>
          <p:spPr>
            <a:xfrm>
              <a:off x="4822387" y="2385174"/>
              <a:ext cx="20938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rgbClr val="FF0000"/>
                  </a:solidFill>
                </a:rPr>
                <a:t>방전 시작 </a:t>
              </a:r>
              <a:r>
                <a:rPr lang="en-US" altLang="ko-KR" sz="800" dirty="0">
                  <a:solidFill>
                    <a:srgbClr val="FF0000"/>
                  </a:solidFill>
                </a:rPr>
                <a:t>SOC 100%</a:t>
              </a:r>
              <a:r>
                <a:rPr lang="ko-KR" altLang="en-US" sz="800" dirty="0">
                  <a:solidFill>
                    <a:srgbClr val="FF0000"/>
                  </a:solidFill>
                </a:rPr>
                <a:t>으로 초기화 후 시작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5F625-6A1E-B9DD-1FB6-444504790F4F}"/>
                </a:ext>
              </a:extLst>
            </p:cNvPr>
            <p:cNvSpPr txBox="1"/>
            <p:nvPr/>
          </p:nvSpPr>
          <p:spPr>
            <a:xfrm>
              <a:off x="6732240" y="4570683"/>
              <a:ext cx="19816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rgbClr val="FF0000"/>
                  </a:solidFill>
                </a:rPr>
                <a:t>충전 시작 </a:t>
              </a:r>
              <a:r>
                <a:rPr lang="en-US" altLang="ko-KR" sz="800" dirty="0">
                  <a:solidFill>
                    <a:srgbClr val="FF0000"/>
                  </a:solidFill>
                </a:rPr>
                <a:t>SOC 0%</a:t>
              </a:r>
              <a:r>
                <a:rPr lang="ko-KR" altLang="en-US" sz="800" dirty="0">
                  <a:solidFill>
                    <a:srgbClr val="FF0000"/>
                  </a:solidFill>
                </a:rPr>
                <a:t>으로 초기화 후 시작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57E0250-E5C6-8B25-10A5-14E5E8C9F7C4}"/>
              </a:ext>
            </a:extLst>
          </p:cNvPr>
          <p:cNvSpPr txBox="1"/>
          <p:nvPr/>
        </p:nvSpPr>
        <p:spPr>
          <a:xfrm>
            <a:off x="1259632" y="5810839"/>
            <a:ext cx="7598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계산 </a:t>
            </a:r>
            <a:r>
              <a:rPr lang="en-US" altLang="ko-KR" sz="1600" dirty="0"/>
              <a:t>SOC = </a:t>
            </a:r>
            <a:r>
              <a:rPr lang="ko-KR" altLang="en-US" sz="1600" dirty="0"/>
              <a:t>시작</a:t>
            </a:r>
            <a:r>
              <a:rPr lang="en-US" altLang="ko-KR" sz="1600" dirty="0"/>
              <a:t>SOC+</a:t>
            </a:r>
            <a:r>
              <a:rPr lang="ko-KR" altLang="en-US" sz="1600" dirty="0"/>
              <a:t>용량</a:t>
            </a:r>
            <a:r>
              <a:rPr lang="en-US" altLang="ko-KR" sz="1600" dirty="0"/>
              <a:t>(=</a:t>
            </a:r>
            <a:r>
              <a:rPr lang="ko-KR" altLang="en-US" sz="1600" dirty="0"/>
              <a:t>전류</a:t>
            </a:r>
            <a:r>
              <a:rPr lang="en-US" altLang="ko-KR" sz="1600" dirty="0"/>
              <a:t>/3600+1</a:t>
            </a:r>
            <a:r>
              <a:rPr lang="ko-KR" altLang="en-US" sz="1600" dirty="0" err="1"/>
              <a:t>초이전</a:t>
            </a:r>
            <a:r>
              <a:rPr lang="ko-KR" altLang="en-US" sz="1600" dirty="0"/>
              <a:t> 용량</a:t>
            </a:r>
            <a:r>
              <a:rPr lang="en-US" altLang="ko-KR" sz="1600" dirty="0"/>
              <a:t>)/38*100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779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 txBox="1">
            <a:spLocks/>
          </p:cNvSpPr>
          <p:nvPr/>
        </p:nvSpPr>
        <p:spPr>
          <a:xfrm>
            <a:off x="121096" y="44624"/>
            <a:ext cx="891540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en-US" altLang="ko-KR" sz="2000" dirty="0"/>
              <a:t>6. </a:t>
            </a:r>
            <a:r>
              <a:rPr lang="ko-KR" altLang="en-US" sz="2000" dirty="0"/>
              <a:t>전압 </a:t>
            </a:r>
            <a:r>
              <a:rPr lang="en-US" altLang="ko-KR" sz="2000" dirty="0"/>
              <a:t>/ </a:t>
            </a:r>
            <a:r>
              <a:rPr lang="ko-KR" altLang="en-US" sz="2000" dirty="0"/>
              <a:t>전류 </a:t>
            </a:r>
            <a:r>
              <a:rPr lang="en-US" altLang="ko-KR" sz="2000" dirty="0"/>
              <a:t>/ </a:t>
            </a:r>
            <a:r>
              <a:rPr lang="ko-KR" altLang="en-US" sz="2000" dirty="0"/>
              <a:t>온도 보호 복구 동작  </a:t>
            </a:r>
            <a:r>
              <a:rPr lang="en-US" altLang="ko-KR" sz="2000" dirty="0"/>
              <a:t>TEST</a:t>
            </a: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AC9EAA0-C5A3-22CE-F9BA-D5AC49F9E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15908"/>
              </p:ext>
            </p:extLst>
          </p:nvPr>
        </p:nvGraphicFramePr>
        <p:xfrm>
          <a:off x="649288" y="1252653"/>
          <a:ext cx="2743200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1654301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2873155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154999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770964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전압 보호동작  </a:t>
                      </a:r>
                      <a:r>
                        <a:rPr lang="en-US" altLang="ko-KR" sz="1100" u="none" strike="noStrike" dirty="0">
                          <a:effectLst/>
                        </a:rPr>
                        <a:t>TEST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4814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TIME(s)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MIN_V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MAX_V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5248910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UVP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2.992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212541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2.986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134295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2.986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817933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UVPR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3.100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591358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3.103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405454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3.105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8604062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OVP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4.225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62448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4.228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693196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4.228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400388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OVPR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4.123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27900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4.120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450193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4.120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940005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7BBE51-DEC9-3293-8201-F385E3D6D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709280"/>
              </p:ext>
            </p:extLst>
          </p:nvPr>
        </p:nvGraphicFramePr>
        <p:xfrm>
          <a:off x="3889648" y="1252653"/>
          <a:ext cx="2057400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8844718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047726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05082359"/>
                    </a:ext>
                  </a:extLst>
                </a:gridCol>
              </a:tblGrid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전류 보호동작  </a:t>
                      </a:r>
                      <a:r>
                        <a:rPr lang="en-US" altLang="ko-KR" sz="1100" u="none" strike="noStrike" dirty="0">
                          <a:effectLst/>
                        </a:rPr>
                        <a:t>TEST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33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TIME(S)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Current(A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9071489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90703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032200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2537224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COCPR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-3.65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63429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-3.65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853659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-3.65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8601337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-5.01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016591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-5.08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44242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-5.09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3987967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DOCPR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744829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778356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3.33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53894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7C0DD84-A562-4EBB-266E-2C0E84BF9EFC}"/>
              </a:ext>
            </a:extLst>
          </p:cNvPr>
          <p:cNvSpPr txBox="1"/>
          <p:nvPr/>
        </p:nvSpPr>
        <p:spPr>
          <a:xfrm>
            <a:off x="649288" y="742630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□ </a:t>
            </a:r>
            <a:r>
              <a:rPr lang="en-US" altLang="ko-KR" sz="1400" dirty="0">
                <a:latin typeface="+mn-ea"/>
              </a:rPr>
              <a:t>TEST</a:t>
            </a:r>
            <a:r>
              <a:rPr lang="ko-KR" altLang="en-US" sz="1400" dirty="0">
                <a:latin typeface="+mn-ea"/>
              </a:rPr>
              <a:t> 결과</a:t>
            </a:r>
            <a:endParaRPr lang="ko-KR" altLang="en-US" sz="1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13B806C-8AD6-14F8-6275-905BE8BD3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453952"/>
              </p:ext>
            </p:extLst>
          </p:nvPr>
        </p:nvGraphicFramePr>
        <p:xfrm>
          <a:off x="6444208" y="1268760"/>
          <a:ext cx="2057400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4100789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036734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53970137"/>
                    </a:ext>
                  </a:extLst>
                </a:gridCol>
              </a:tblGrid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온도 보호동작 </a:t>
                      </a:r>
                      <a:r>
                        <a:rPr lang="en-US" altLang="ko-KR" sz="1100" u="none" strike="noStrike" dirty="0">
                          <a:effectLst/>
                        </a:rPr>
                        <a:t>TEST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2955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Falult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TIME(s)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TEMP(</a:t>
                      </a:r>
                      <a:r>
                        <a:rPr lang="ko-KR" altLang="en-US" sz="1100" u="none" strike="noStrike" dirty="0">
                          <a:effectLst/>
                        </a:rPr>
                        <a:t>℃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8645424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COTP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865588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131581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0703981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COTPR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325707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093072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7145534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DOTP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783714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763090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1609698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DOTPR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834459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454934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386588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30666D-8D1A-DF48-ED03-11AA166B5C0C}"/>
              </a:ext>
            </a:extLst>
          </p:cNvPr>
          <p:cNvSpPr txBox="1"/>
          <p:nvPr/>
        </p:nvSpPr>
        <p:spPr>
          <a:xfrm>
            <a:off x="793304" y="4245476"/>
            <a:ext cx="8027168" cy="237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r>
              <a:rPr lang="ko-KR" altLang="en-US" sz="1200" dirty="0">
                <a:solidFill>
                  <a:srgbClr val="FF0000"/>
                </a:solidFill>
              </a:rPr>
              <a:t>전류 보호동작의 경우 동작 파라미터 기준을 </a:t>
            </a:r>
            <a:r>
              <a:rPr lang="en-US" altLang="ko-KR" sz="1200" dirty="0">
                <a:solidFill>
                  <a:srgbClr val="FF0000"/>
                </a:solidFill>
              </a:rPr>
              <a:t>5A(COCP), -5A(DOCP)</a:t>
            </a:r>
            <a:r>
              <a:rPr lang="ko-KR" altLang="en-US" sz="1200" dirty="0">
                <a:solidFill>
                  <a:srgbClr val="FF0000"/>
                </a:solidFill>
              </a:rPr>
              <a:t>로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변경해서  </a:t>
            </a:r>
            <a:r>
              <a:rPr lang="en-US" altLang="ko-KR" sz="1200" dirty="0">
                <a:solidFill>
                  <a:srgbClr val="FF0000"/>
                </a:solidFill>
              </a:rPr>
              <a:t>TEST.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전압 </a:t>
            </a:r>
            <a:r>
              <a:rPr lang="en-US" altLang="ko-KR" dirty="0"/>
              <a:t>/ </a:t>
            </a:r>
            <a:r>
              <a:rPr lang="ko-KR" altLang="en-US" dirty="0"/>
              <a:t>전류 </a:t>
            </a:r>
            <a:r>
              <a:rPr lang="en-US" altLang="ko-KR" dirty="0"/>
              <a:t>/ </a:t>
            </a:r>
            <a:r>
              <a:rPr lang="ko-KR" altLang="en-US" dirty="0"/>
              <a:t>온도 보호동작 정상 작동 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- </a:t>
            </a:r>
            <a:r>
              <a:rPr lang="en-US" altLang="ko-KR" sz="1100" b="1" dirty="0"/>
              <a:t>OVP</a:t>
            </a:r>
            <a:r>
              <a:rPr lang="en-US" altLang="ko-KR" sz="1100" dirty="0"/>
              <a:t>(</a:t>
            </a:r>
            <a:r>
              <a:rPr lang="ko-KR" altLang="en-US" sz="1100" dirty="0"/>
              <a:t>과전압 보호</a:t>
            </a:r>
            <a:r>
              <a:rPr lang="en-US" altLang="ko-KR" sz="1100" dirty="0"/>
              <a:t>) /</a:t>
            </a:r>
            <a:r>
              <a:rPr lang="en-US" altLang="ko-KR" sz="1100" b="1" dirty="0"/>
              <a:t> OVPR</a:t>
            </a:r>
            <a:r>
              <a:rPr lang="en-US" altLang="ko-KR" sz="1100" dirty="0"/>
              <a:t>(</a:t>
            </a:r>
            <a:r>
              <a:rPr lang="ko-KR" altLang="en-US" sz="1100" dirty="0"/>
              <a:t>과전압 차단 복구</a:t>
            </a:r>
            <a:r>
              <a:rPr lang="en-US" altLang="ko-KR" sz="1100" dirty="0"/>
              <a:t>) , </a:t>
            </a:r>
            <a:r>
              <a:rPr lang="en-US" altLang="ko-KR" sz="1100" b="1" dirty="0"/>
              <a:t>UVP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저전압</a:t>
            </a:r>
            <a:r>
              <a:rPr lang="ko-KR" altLang="en-US" sz="1100" dirty="0"/>
              <a:t> 보호</a:t>
            </a:r>
            <a:r>
              <a:rPr lang="en-US" altLang="ko-KR" sz="1100" dirty="0"/>
              <a:t>) / </a:t>
            </a:r>
            <a:r>
              <a:rPr lang="en-US" altLang="ko-KR" sz="1100" b="1" dirty="0"/>
              <a:t>UVPR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저전압</a:t>
            </a:r>
            <a:r>
              <a:rPr lang="ko-KR" altLang="en-US" sz="1100" dirty="0"/>
              <a:t> 차단 복구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- </a:t>
            </a:r>
            <a:r>
              <a:rPr lang="en-US" altLang="ko-KR" sz="1100" b="1" dirty="0"/>
              <a:t>COCP</a:t>
            </a:r>
            <a:r>
              <a:rPr lang="en-US" altLang="ko-KR" sz="1100" dirty="0"/>
              <a:t>(</a:t>
            </a:r>
            <a:r>
              <a:rPr lang="ko-KR" altLang="en-US" sz="1100" dirty="0"/>
              <a:t>충전 과전류 보호</a:t>
            </a:r>
            <a:r>
              <a:rPr lang="en-US" altLang="ko-KR" sz="1100" dirty="0"/>
              <a:t>) / </a:t>
            </a:r>
            <a:r>
              <a:rPr lang="en-US" altLang="ko-KR" sz="1100" b="1" dirty="0"/>
              <a:t>COCPR</a:t>
            </a:r>
            <a:r>
              <a:rPr lang="en-US" altLang="ko-KR" sz="1100" dirty="0"/>
              <a:t>(</a:t>
            </a:r>
            <a:r>
              <a:rPr lang="ko-KR" altLang="en-US" sz="1100" dirty="0"/>
              <a:t>충전 과전류 차단 복구</a:t>
            </a:r>
            <a:r>
              <a:rPr lang="en-US" altLang="ko-KR" sz="1100" dirty="0"/>
              <a:t>) , </a:t>
            </a:r>
            <a:r>
              <a:rPr lang="en-US" altLang="ko-KR" sz="1100" b="1" dirty="0"/>
              <a:t>DOCP</a:t>
            </a:r>
            <a:r>
              <a:rPr lang="en-US" altLang="ko-KR" sz="1100" dirty="0"/>
              <a:t>(</a:t>
            </a:r>
            <a:r>
              <a:rPr lang="ko-KR" altLang="en-US" sz="1100" dirty="0"/>
              <a:t>방전 과전류 보호</a:t>
            </a:r>
            <a:r>
              <a:rPr lang="en-US" altLang="ko-KR" sz="1100" dirty="0"/>
              <a:t>) / </a:t>
            </a:r>
            <a:r>
              <a:rPr lang="en-US" altLang="ko-KR" sz="1100" b="1" dirty="0"/>
              <a:t>DOCPR</a:t>
            </a:r>
            <a:r>
              <a:rPr lang="en-US" altLang="ko-KR" sz="1100" dirty="0"/>
              <a:t>(</a:t>
            </a:r>
            <a:r>
              <a:rPr lang="ko-KR" altLang="en-US" sz="1100" dirty="0"/>
              <a:t>방전 과전류 차단 복구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-</a:t>
            </a:r>
            <a:r>
              <a:rPr lang="en-US" altLang="ko-KR" sz="1100" b="1" dirty="0"/>
              <a:t> COTP</a:t>
            </a:r>
            <a:r>
              <a:rPr lang="en-US" altLang="ko-KR" sz="1100" dirty="0"/>
              <a:t>(</a:t>
            </a:r>
            <a:r>
              <a:rPr lang="ko-KR" altLang="en-US" sz="1100" dirty="0"/>
              <a:t>충전 고온 보호</a:t>
            </a:r>
            <a:r>
              <a:rPr lang="en-US" altLang="ko-KR" sz="1100" dirty="0"/>
              <a:t>) / </a:t>
            </a:r>
            <a:r>
              <a:rPr lang="en-US" altLang="ko-KR" sz="1100" b="1" dirty="0"/>
              <a:t>COTPR</a:t>
            </a:r>
            <a:r>
              <a:rPr lang="en-US" altLang="ko-KR" sz="1100" dirty="0"/>
              <a:t>(</a:t>
            </a:r>
            <a:r>
              <a:rPr lang="ko-KR" altLang="en-US" sz="1100" dirty="0"/>
              <a:t>충전 고온 차단 복구</a:t>
            </a:r>
            <a:r>
              <a:rPr lang="en-US" altLang="ko-KR" sz="1100" dirty="0"/>
              <a:t>) , </a:t>
            </a:r>
            <a:r>
              <a:rPr lang="en-US" altLang="ko-KR" sz="1100" b="1" dirty="0"/>
              <a:t>DOTP</a:t>
            </a:r>
            <a:r>
              <a:rPr lang="en-US" altLang="ko-KR" sz="1100" dirty="0"/>
              <a:t>(</a:t>
            </a:r>
            <a:r>
              <a:rPr lang="ko-KR" altLang="en-US" sz="1100" dirty="0"/>
              <a:t>방전 고온 보호</a:t>
            </a:r>
            <a:r>
              <a:rPr lang="en-US" altLang="ko-KR" sz="1100" dirty="0"/>
              <a:t>) / </a:t>
            </a:r>
            <a:r>
              <a:rPr lang="en-US" altLang="ko-KR" sz="1100" b="1" dirty="0"/>
              <a:t>DOTPR</a:t>
            </a:r>
            <a:r>
              <a:rPr lang="en-US" altLang="ko-KR" sz="1100" dirty="0"/>
              <a:t>(</a:t>
            </a:r>
            <a:r>
              <a:rPr lang="ko-KR" altLang="en-US" sz="1100" dirty="0"/>
              <a:t>방전 고온 차단 복구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600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>
          <a:solidFill>
            <a:srgbClr val="C00000"/>
          </a:solidFill>
        </a:ln>
      </a:spPr>
      <a:bodyPr rtlCol="0" anchor="ctr"/>
      <a:lstStyle>
        <a:defPPr algn="ctr">
          <a:defRPr sz="10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16727</TotalTime>
  <Words>674</Words>
  <Application>Microsoft Office PowerPoint</Application>
  <PresentationFormat>화면 슬라이드 쇼(4:3)</PresentationFormat>
  <Paragraphs>159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HY견고딕</vt:lpstr>
      <vt:lpstr>굴림</vt:lpstr>
      <vt:lpstr>맑은 고딕</vt:lpstr>
      <vt:lpstr>휴먼편지체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batteryman</dc:creator>
  <cp:lastModifiedBy>king</cp:lastModifiedBy>
  <cp:revision>943</cp:revision>
  <cp:lastPrinted>2021-12-15T06:23:24Z</cp:lastPrinted>
  <dcterms:created xsi:type="dcterms:W3CDTF">2012-06-15T03:53:39Z</dcterms:created>
  <dcterms:modified xsi:type="dcterms:W3CDTF">2023-10-16T01:31:13Z</dcterms:modified>
</cp:coreProperties>
</file>