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22"/>
  </p:notesMasterIdLst>
  <p:handoutMasterIdLst>
    <p:handoutMasterId r:id="rId23"/>
  </p:handoutMasterIdLst>
  <p:sldIdLst>
    <p:sldId id="313" r:id="rId5"/>
    <p:sldId id="319" r:id="rId6"/>
    <p:sldId id="316" r:id="rId7"/>
    <p:sldId id="317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9" r:id="rId17"/>
    <p:sldId id="330" r:id="rId18"/>
    <p:sldId id="327" r:id="rId19"/>
    <p:sldId id="328" r:id="rId20"/>
    <p:sldId id="331" r:id="rId21"/>
  </p:sldIdLst>
  <p:sldSz cx="9144000" cy="5143500" type="screen16x9"/>
  <p:notesSz cx="6858000" cy="9144000"/>
  <p:defaultTextStyle>
    <a:defPPr>
      <a:defRPr lang="en-US"/>
    </a:defPPr>
    <a:lvl1pPr marL="0" algn="l" defTabSz="4564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485" algn="l" defTabSz="4564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970" algn="l" defTabSz="4564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455" algn="l" defTabSz="4564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953" algn="l" defTabSz="4564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442" algn="l" defTabSz="4564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8910" algn="l" defTabSz="4564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408" algn="l" defTabSz="4564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1900" algn="l" defTabSz="4564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33CC"/>
    <a:srgbClr val="D6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534" autoAdjust="0"/>
    <p:restoredTop sz="98700" autoAdjust="0"/>
  </p:normalViewPr>
  <p:slideViewPr>
    <p:cSldViewPr snapToGrid="0" snapToObjects="1">
      <p:cViewPr>
        <p:scale>
          <a:sx n="120" d="100"/>
          <a:sy n="120" d="100"/>
        </p:scale>
        <p:origin x="-714" y="-4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AFB64-22E1-B745-AB4F-AEBF7596252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2AA11-606E-9A43-AD1A-1684E468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7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C3A90-1928-4798-B74E-CC71F5513E4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C77AC-8992-489A-B72D-DEA807D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9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485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970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455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953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442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910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408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900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3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881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4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4"/>
            <a:ext cx="5111750" cy="438983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1493" indent="0">
              <a:buNone/>
              <a:defRPr sz="1200"/>
            </a:lvl2pPr>
            <a:lvl3pPr marL="903003" indent="0">
              <a:buNone/>
              <a:defRPr sz="1000"/>
            </a:lvl3pPr>
            <a:lvl4pPr marL="1354332" indent="0">
              <a:buNone/>
              <a:defRPr sz="900"/>
            </a:lvl4pPr>
            <a:lvl5pPr marL="1805979" indent="0">
              <a:buNone/>
              <a:defRPr sz="900"/>
            </a:lvl5pPr>
            <a:lvl6pPr marL="2257553" indent="0">
              <a:buNone/>
              <a:defRPr sz="900"/>
            </a:lvl6pPr>
            <a:lvl7pPr marL="2708888" indent="0">
              <a:buNone/>
              <a:defRPr sz="900"/>
            </a:lvl7pPr>
            <a:lvl8pPr marL="3160453" indent="0">
              <a:buNone/>
              <a:defRPr sz="900"/>
            </a:lvl8pPr>
            <a:lvl9pPr marL="36119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6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1493" indent="0">
              <a:buNone/>
              <a:defRPr sz="2800"/>
            </a:lvl2pPr>
            <a:lvl3pPr marL="903003" indent="0">
              <a:buNone/>
              <a:defRPr sz="2400"/>
            </a:lvl3pPr>
            <a:lvl4pPr marL="1354332" indent="0">
              <a:buNone/>
              <a:defRPr sz="2000"/>
            </a:lvl4pPr>
            <a:lvl5pPr marL="1805979" indent="0">
              <a:buNone/>
              <a:defRPr sz="2000"/>
            </a:lvl5pPr>
            <a:lvl6pPr marL="2257553" indent="0">
              <a:buNone/>
              <a:defRPr sz="2000"/>
            </a:lvl6pPr>
            <a:lvl7pPr marL="2708888" indent="0">
              <a:buNone/>
              <a:defRPr sz="2000"/>
            </a:lvl7pPr>
            <a:lvl8pPr marL="3160453" indent="0">
              <a:buNone/>
              <a:defRPr sz="2000"/>
            </a:lvl8pPr>
            <a:lvl9pPr marL="361198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8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1493" indent="0">
              <a:buNone/>
              <a:defRPr sz="1200"/>
            </a:lvl2pPr>
            <a:lvl3pPr marL="903003" indent="0">
              <a:buNone/>
              <a:defRPr sz="1000"/>
            </a:lvl3pPr>
            <a:lvl4pPr marL="1354332" indent="0">
              <a:buNone/>
              <a:defRPr sz="900"/>
            </a:lvl4pPr>
            <a:lvl5pPr marL="1805979" indent="0">
              <a:buNone/>
              <a:defRPr sz="900"/>
            </a:lvl5pPr>
            <a:lvl6pPr marL="2257553" indent="0">
              <a:buNone/>
              <a:defRPr sz="900"/>
            </a:lvl6pPr>
            <a:lvl7pPr marL="2708888" indent="0">
              <a:buNone/>
              <a:defRPr sz="900"/>
            </a:lvl7pPr>
            <a:lvl8pPr marL="3160453" indent="0">
              <a:buNone/>
              <a:defRPr sz="900"/>
            </a:lvl8pPr>
            <a:lvl9pPr marL="36119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89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3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503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503"/>
            <a:ext cx="6275388" cy="430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1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35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438" y="786465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5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321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2657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332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48" y="786465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20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48" y="786465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252668" y="4572001"/>
            <a:ext cx="1672390" cy="10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311" tIns="45218" rIns="90311" bIns="45218" rtlCol="0" anchor="ctr"/>
          <a:lstStyle/>
          <a:p>
            <a:pPr algn="ctr" defTabSz="91297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1493" indent="0">
              <a:buNone/>
              <a:defRPr sz="1800"/>
            </a:lvl2pPr>
            <a:lvl3pPr marL="903003" indent="0">
              <a:buNone/>
              <a:defRPr sz="1600"/>
            </a:lvl3pPr>
            <a:lvl4pPr marL="1354332" indent="0">
              <a:buNone/>
              <a:defRPr sz="1400"/>
            </a:lvl4pPr>
            <a:lvl5pPr marL="1805979" indent="0">
              <a:buNone/>
              <a:defRPr sz="1400"/>
            </a:lvl5pPr>
            <a:lvl6pPr marL="2257553" indent="0">
              <a:buNone/>
              <a:defRPr sz="1400"/>
            </a:lvl6pPr>
            <a:lvl7pPr marL="2708888" indent="0">
              <a:buNone/>
              <a:defRPr sz="1400"/>
            </a:lvl7pPr>
            <a:lvl8pPr marL="3160453" indent="0">
              <a:buNone/>
              <a:defRPr sz="1400"/>
            </a:lvl8pPr>
            <a:lvl9pPr marL="361198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6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424" y="889399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9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493" indent="0">
              <a:buNone/>
              <a:defRPr sz="2000" b="1"/>
            </a:lvl2pPr>
            <a:lvl3pPr marL="903003" indent="0">
              <a:buNone/>
              <a:defRPr sz="1800" b="1"/>
            </a:lvl3pPr>
            <a:lvl4pPr marL="1354332" indent="0">
              <a:buNone/>
              <a:defRPr sz="1600" b="1"/>
            </a:lvl4pPr>
            <a:lvl5pPr marL="1805979" indent="0">
              <a:buNone/>
              <a:defRPr sz="1600" b="1"/>
            </a:lvl5pPr>
            <a:lvl6pPr marL="2257553" indent="0">
              <a:buNone/>
              <a:defRPr sz="1600" b="1"/>
            </a:lvl6pPr>
            <a:lvl7pPr marL="2708888" indent="0">
              <a:buNone/>
              <a:defRPr sz="1600" b="1"/>
            </a:lvl7pPr>
            <a:lvl8pPr marL="3160453" indent="0">
              <a:buNone/>
              <a:defRPr sz="1600" b="1"/>
            </a:lvl8pPr>
            <a:lvl9pPr marL="361198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493" indent="0">
              <a:buNone/>
              <a:defRPr sz="2000" b="1"/>
            </a:lvl2pPr>
            <a:lvl3pPr marL="903003" indent="0">
              <a:buNone/>
              <a:defRPr sz="1800" b="1"/>
            </a:lvl3pPr>
            <a:lvl4pPr marL="1354332" indent="0">
              <a:buNone/>
              <a:defRPr sz="1600" b="1"/>
            </a:lvl4pPr>
            <a:lvl5pPr marL="1805979" indent="0">
              <a:buNone/>
              <a:defRPr sz="1600" b="1"/>
            </a:lvl5pPr>
            <a:lvl6pPr marL="2257553" indent="0">
              <a:buNone/>
              <a:defRPr sz="1600" b="1"/>
            </a:lvl6pPr>
            <a:lvl7pPr marL="2708888" indent="0">
              <a:buNone/>
              <a:defRPr sz="1600" b="1"/>
            </a:lvl7pPr>
            <a:lvl8pPr marL="3160453" indent="0">
              <a:buNone/>
              <a:defRPr sz="1600" b="1"/>
            </a:lvl8pPr>
            <a:lvl9pPr marL="36119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2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89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448" y="794184"/>
            <a:ext cx="8467725" cy="3568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06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149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0300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54332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05979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4187" indent="-224187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7526" indent="-230227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43417" indent="-163007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86761" indent="-230227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70387" indent="-170840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21983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373563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24927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276463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49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300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332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979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755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888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045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1986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MSYE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Multisite Yield Efficiency at Chip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future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Lose the Objective -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448" y="786465"/>
            <a:ext cx="8467725" cy="3880951"/>
          </a:xfrm>
        </p:spPr>
        <p:txBody>
          <a:bodyPr/>
          <a:lstStyle/>
          <a:p>
            <a:r>
              <a:rPr lang="en-US" dirty="0" smtClean="0"/>
              <a:t>Back to the Books</a:t>
            </a:r>
          </a:p>
          <a:p>
            <a:pPr lvl="1"/>
            <a:r>
              <a:rPr lang="en-US" dirty="0" smtClean="0"/>
              <a:t>Need to predict what is going to happen – and be mostly right</a:t>
            </a:r>
          </a:p>
          <a:p>
            <a:pPr lvl="1"/>
            <a:r>
              <a:rPr lang="en-US" dirty="0" smtClean="0"/>
              <a:t>Read, Read, Read – I can’t make sense of this stuff!!</a:t>
            </a:r>
          </a:p>
          <a:p>
            <a:pPr lvl="2"/>
            <a:r>
              <a:rPr lang="en-US" dirty="0" smtClean="0"/>
              <a:t>Finally, just took some sample code (stock market predicting) and started adapting it step by step into my code</a:t>
            </a:r>
            <a:endParaRPr lang="en-US" dirty="0"/>
          </a:p>
          <a:p>
            <a:pPr lvl="1"/>
            <a:r>
              <a:rPr lang="en-US" dirty="0" smtClean="0"/>
              <a:t>OK, the trick is to shift the Y (output) training data</a:t>
            </a:r>
          </a:p>
          <a:p>
            <a:pPr lvl="2"/>
            <a:r>
              <a:rPr lang="en-US" dirty="0" smtClean="0"/>
              <a:t>ML then see the future outputs as the result of present inputs</a:t>
            </a:r>
          </a:p>
          <a:p>
            <a:pPr lvl="3"/>
            <a:r>
              <a:rPr lang="en-US" dirty="0" smtClean="0"/>
              <a:t>Voila! The future is predicted</a:t>
            </a:r>
          </a:p>
          <a:p>
            <a:r>
              <a:rPr lang="en-US" dirty="0" smtClean="0"/>
              <a:t>Unfortunately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Score: </a:t>
            </a:r>
            <a:r>
              <a:rPr lang="en-US" b="1" dirty="0">
                <a:solidFill>
                  <a:srgbClr val="FF0000"/>
                </a:solidFill>
              </a:rPr>
              <a:t>-0.03734763664152818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09" y="3041861"/>
            <a:ext cx="3570136" cy="203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89" y="4078024"/>
            <a:ext cx="954157" cy="99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13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Prediction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teaching example</a:t>
            </a:r>
          </a:p>
          <a:p>
            <a:pPr lvl="1"/>
            <a:r>
              <a:rPr lang="en-US" dirty="0" smtClean="0"/>
              <a:t>Stock market</a:t>
            </a:r>
          </a:p>
          <a:p>
            <a:pPr lvl="1"/>
            <a:r>
              <a:rPr lang="en-US" dirty="0" smtClean="0"/>
              <a:t>One stock (GOOG)</a:t>
            </a:r>
          </a:p>
          <a:p>
            <a:r>
              <a:rPr lang="en-US" dirty="0" smtClean="0"/>
              <a:t>My data</a:t>
            </a:r>
          </a:p>
          <a:p>
            <a:pPr lvl="1"/>
            <a:r>
              <a:rPr lang="en-US" dirty="0" smtClean="0"/>
              <a:t>An entire month of data from a factory</a:t>
            </a:r>
          </a:p>
          <a:p>
            <a:pPr lvl="1"/>
            <a:r>
              <a:rPr lang="en-US" dirty="0" smtClean="0"/>
              <a:t>Many products, many testers</a:t>
            </a:r>
          </a:p>
          <a:p>
            <a:pPr lvl="1"/>
            <a:r>
              <a:rPr lang="en-US" dirty="0" smtClean="0"/>
              <a:t>Not in sequence</a:t>
            </a:r>
          </a:p>
          <a:p>
            <a:r>
              <a:rPr lang="en-US" dirty="0" smtClean="0"/>
              <a:t>Oops – Shifting out of sequence data is just dumb!</a:t>
            </a:r>
          </a:p>
          <a:p>
            <a:r>
              <a:rPr lang="en-US" dirty="0" err="1" smtClean="0"/>
              <a:t>Gotta</a:t>
            </a:r>
            <a:r>
              <a:rPr lang="en-US" dirty="0" smtClean="0"/>
              <a:t> do this again – with appropriately sequential data</a:t>
            </a:r>
          </a:p>
        </p:txBody>
      </p:sp>
    </p:spTree>
    <p:extLst>
      <p:ext uri="{BB962C8B-B14F-4D97-AF65-F5344CB8AC3E}">
        <p14:creationId xmlns:p14="http://schemas.microsoft.com/office/powerpoint/2010/main" val="18016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impactful variables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Impactful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start with Principal Component Analysis</a:t>
            </a:r>
          </a:p>
          <a:p>
            <a:pPr lvl="1"/>
            <a:r>
              <a:rPr lang="en-US" dirty="0" smtClean="0"/>
              <a:t>Did one round with Chris’s help</a:t>
            </a:r>
          </a:p>
          <a:p>
            <a:pPr lvl="1"/>
            <a:r>
              <a:rPr lang="en-US" dirty="0" smtClean="0"/>
              <a:t>Results did not seem to make sense</a:t>
            </a:r>
          </a:p>
          <a:p>
            <a:pPr lvl="1"/>
            <a:r>
              <a:rPr lang="en-US" dirty="0" smtClean="0"/>
              <a:t>Could not quickly translate back to features to try to understand</a:t>
            </a:r>
          </a:p>
          <a:p>
            <a:r>
              <a:rPr lang="en-US" dirty="0" smtClean="0"/>
              <a:t>Random Forest Regression</a:t>
            </a:r>
          </a:p>
          <a:p>
            <a:pPr lvl="1"/>
            <a:r>
              <a:rPr lang="en-US" dirty="0" smtClean="0"/>
              <a:t>Result provided is </a:t>
            </a:r>
            <a:r>
              <a:rPr lang="en-US" dirty="0" err="1" smtClean="0"/>
              <a:t>feature_importance</a:t>
            </a:r>
            <a:endParaRPr lang="en-US" dirty="0" smtClean="0"/>
          </a:p>
          <a:p>
            <a:pPr lvl="1"/>
            <a:r>
              <a:rPr lang="en-US" dirty="0" smtClean="0"/>
              <a:t>Not sure I understand what this is</a:t>
            </a:r>
          </a:p>
          <a:p>
            <a:pPr lvl="2"/>
            <a:r>
              <a:rPr lang="en-US" dirty="0" smtClean="0"/>
              <a:t>Certainly not the same as </a:t>
            </a:r>
            <a:r>
              <a:rPr lang="en-US" dirty="0" err="1" smtClean="0"/>
              <a:t>LinearRegression</a:t>
            </a:r>
            <a:r>
              <a:rPr lang="en-US" dirty="0" smtClean="0"/>
              <a:t> coefficients</a:t>
            </a:r>
          </a:p>
          <a:p>
            <a:pPr lvl="2"/>
            <a:r>
              <a:rPr lang="en-US" dirty="0" smtClean="0"/>
              <a:t>Great! More studying. Read, Read, Read</a:t>
            </a:r>
          </a:p>
          <a:p>
            <a:r>
              <a:rPr lang="en-US" dirty="0" smtClean="0"/>
              <a:t>Basically never got a good start on </a:t>
            </a:r>
            <a:r>
              <a:rPr lang="en-US" dirty="0" err="1" smtClean="0"/>
              <a:t>evaluting</a:t>
            </a:r>
            <a:r>
              <a:rPr lang="en-US" dirty="0" smtClean="0"/>
              <a:t> variable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804" y="717980"/>
            <a:ext cx="5772648" cy="40925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Started with two questions</a:t>
            </a:r>
          </a:p>
          <a:p>
            <a:pPr lvl="1"/>
            <a:r>
              <a:rPr lang="en-US" dirty="0"/>
              <a:t>Can we learn to predict the failures?</a:t>
            </a:r>
          </a:p>
          <a:p>
            <a:pPr lvl="1"/>
            <a:r>
              <a:rPr lang="en-US" dirty="0"/>
              <a:t>Can we figure out which (of the many) variables are strongest impact to failures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Predicting failures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Proved out a ML model with R</a:t>
            </a:r>
            <a:r>
              <a:rPr lang="en-US" baseline="30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@ 0.69</a:t>
            </a:r>
          </a:p>
          <a:p>
            <a:pPr lvl="2"/>
            <a:r>
              <a:rPr lang="en-US" dirty="0" smtClean="0"/>
              <a:t>Model was against 1 month, 1 factory data</a:t>
            </a:r>
          </a:p>
          <a:p>
            <a:pPr lvl="3"/>
            <a:r>
              <a:rPr lang="en-US" dirty="0" smtClean="0"/>
              <a:t> 372 Test Cells, 895 Products, 13,413 Lots</a:t>
            </a:r>
          </a:p>
          <a:p>
            <a:pPr lvl="2"/>
            <a:r>
              <a:rPr lang="en-US" dirty="0" smtClean="0"/>
              <a:t>Considering all the variables – pretty good</a:t>
            </a:r>
          </a:p>
          <a:p>
            <a:pPr lvl="1"/>
            <a:r>
              <a:rPr lang="en-US" dirty="0" smtClean="0">
                <a:solidFill>
                  <a:srgbClr val="FF9933"/>
                </a:solidFill>
              </a:rPr>
              <a:t>Additional work required for time predictions</a:t>
            </a:r>
          </a:p>
          <a:p>
            <a:pPr lvl="2"/>
            <a:r>
              <a:rPr lang="en-US" dirty="0" smtClean="0"/>
              <a:t>The Y-shift must be rotated by Test Cell and probably by Product or Product Family</a:t>
            </a:r>
          </a:p>
          <a:p>
            <a:pPr lvl="2"/>
            <a:r>
              <a:rPr lang="en-US" dirty="0" smtClean="0"/>
              <a:t>But I am optimistic</a:t>
            </a:r>
          </a:p>
          <a:p>
            <a:r>
              <a:rPr lang="en-US" dirty="0" smtClean="0"/>
              <a:t>Identifying impactful variables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Did not really get started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56" y="2295869"/>
            <a:ext cx="3291840" cy="275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54" y="345729"/>
            <a:ext cx="3267533" cy="168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2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how to be time predictive</a:t>
            </a:r>
          </a:p>
          <a:p>
            <a:r>
              <a:rPr lang="en-US" dirty="0" smtClean="0"/>
              <a:t>Analyze Feature Importance</a:t>
            </a:r>
          </a:p>
          <a:p>
            <a:r>
              <a:rPr lang="en-US" dirty="0" smtClean="0"/>
              <a:t>Once all this is working with Random Forest Regression, go back and try some other models again</a:t>
            </a:r>
          </a:p>
          <a:p>
            <a:r>
              <a:rPr lang="en-US" dirty="0" smtClean="0"/>
              <a:t>Try on data from other factories</a:t>
            </a:r>
          </a:p>
          <a:p>
            <a:r>
              <a:rPr lang="en-US" dirty="0" smtClean="0"/>
              <a:t>Then there is an entire journey of convincing people this is useful, figuring out how to deploy and use to improve cost and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MSYE – The challenge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9989"/>
            <a:ext cx="4817124" cy="422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Semiconductor Final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71500"/>
            <a:ext cx="5410200" cy="11979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Typical 16-site tester board with sockets</a:t>
            </a:r>
          </a:p>
          <a:p>
            <a:r>
              <a:rPr lang="en-US" dirty="0" smtClean="0"/>
              <a:t>Simulation lot run</a:t>
            </a:r>
          </a:p>
          <a:p>
            <a:pPr lvl="1"/>
            <a:r>
              <a:rPr lang="en-US" dirty="0" smtClean="0"/>
              <a:t>16 sites</a:t>
            </a:r>
          </a:p>
          <a:p>
            <a:pPr lvl="1"/>
            <a:r>
              <a:rPr lang="en-US" dirty="0" smtClean="0"/>
              <a:t>75% yield</a:t>
            </a:r>
          </a:p>
          <a:p>
            <a:pPr lvl="1"/>
            <a:r>
              <a:rPr lang="en-US" dirty="0" smtClean="0"/>
              <a:t>150 touchdowns (150*16 = 2400 units)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02" y="429370"/>
            <a:ext cx="2275313" cy="136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832764"/>
            <a:ext cx="4214813" cy="264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24" y="2068023"/>
            <a:ext cx="4072570" cy="12573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2" y="3510004"/>
            <a:ext cx="4495799" cy="161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029200" y="1791024"/>
            <a:ext cx="401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Simulated Yield at each TD out to 1000TD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747859" y="3338553"/>
            <a:ext cx="41483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Simulated MSYE at each TD out to 1000TD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05236" y="4522270"/>
            <a:ext cx="436676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MSYE = </a:t>
            </a:r>
            <a:r>
              <a:rPr lang="en-US" sz="1100" b="1" dirty="0" smtClean="0">
                <a:solidFill>
                  <a:srgbClr val="0070C0"/>
                </a:solidFill>
              </a:rPr>
              <a:t>Total Lot Yield / Yield of Highest Yielding Site</a:t>
            </a:r>
            <a:r>
              <a:rPr lang="en-US" sz="1100" dirty="0" smtClean="0">
                <a:solidFill>
                  <a:srgbClr val="0070C0"/>
                </a:solidFill>
              </a:rPr>
              <a:t>. Can be measured at any TD on cumulative results.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7919" y="439053"/>
            <a:ext cx="27783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Test Lot </a:t>
            </a:r>
            <a:r>
              <a:rPr lang="en-US" sz="1200" dirty="0" smtClean="0"/>
              <a:t>material is from the same manufacturing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Test H/W is duplicate in each site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erformance should be the same in all test sites (Yield, </a:t>
            </a:r>
            <a:r>
              <a:rPr lang="en-US" sz="1200" dirty="0" err="1" smtClean="0"/>
              <a:t>Parametrics</a:t>
            </a:r>
            <a:r>
              <a:rPr lang="en-US" sz="1200" dirty="0" smtClean="0"/>
              <a:t>,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166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91" y="27182"/>
            <a:ext cx="3395207" cy="12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>
            <a:normAutofit/>
          </a:bodyPr>
          <a:lstStyle/>
          <a:p>
            <a:r>
              <a:rPr lang="en-US" dirty="0" smtClean="0"/>
              <a:t>MSYE Example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8153400" cy="91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Actual 1Q19 graph of MSYE for one product</a:t>
            </a:r>
          </a:p>
          <a:p>
            <a:r>
              <a:rPr lang="en-US" dirty="0" smtClean="0"/>
              <a:t>Detection limit calculated based on simulation results</a:t>
            </a:r>
          </a:p>
          <a:p>
            <a:pPr lvl="1"/>
            <a:r>
              <a:rPr lang="en-US" dirty="0" smtClean="0"/>
              <a:t>Limit = 0.6 + 0.4 * ln(x)</a:t>
            </a:r>
          </a:p>
          <a:p>
            <a:r>
              <a:rPr lang="en-US" dirty="0" smtClean="0"/>
              <a:t>Objective is to prevent excursions below the detection limit by predicting when a setup is drifting into that region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7" y="857250"/>
            <a:ext cx="5955985" cy="317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9206" y="150042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 envelope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5128620" y="1160890"/>
            <a:ext cx="1210586" cy="66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5065009" y="1268735"/>
            <a:ext cx="1274197" cy="5548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39206" y="237734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Detection limit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142658" y="1661823"/>
            <a:ext cx="2196548" cy="10324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1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MSYE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635" y="3093057"/>
            <a:ext cx="8077200" cy="184669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 are using variation in MSYE to detect equipment failures</a:t>
            </a:r>
          </a:p>
          <a:p>
            <a:r>
              <a:rPr lang="en-US" dirty="0" smtClean="0"/>
              <a:t>Sometimes, there appears to be degrading performance, followed by fail</a:t>
            </a:r>
          </a:p>
          <a:p>
            <a:pPr lvl="1"/>
            <a:r>
              <a:rPr lang="en-US" dirty="0" smtClean="0"/>
              <a:t>In these cases, product and productivity are both lost until fail is detected and corrective action taken</a:t>
            </a:r>
          </a:p>
          <a:p>
            <a:r>
              <a:rPr lang="en-US" dirty="0" smtClean="0"/>
              <a:t>Sometimes, fails seem to come out of nowhere</a:t>
            </a:r>
          </a:p>
          <a:p>
            <a:r>
              <a:rPr lang="en-US" dirty="0" smtClean="0"/>
              <a:t>In both cases, there can be long periods of undetected “marginal” performance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Machine Learning Questions: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an we learn to predict the failures?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Can we figure out which (of the many) variables are strongest impact to failures?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4" y="632265"/>
            <a:ext cx="6705599" cy="232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2835" y="1792731"/>
            <a:ext cx="1676400" cy="268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1142" y="1603815"/>
            <a:ext cx="13484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Degrade to fail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08635" y="1335531"/>
            <a:ext cx="1752600" cy="268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56236" y="1041789"/>
            <a:ext cx="194476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Marginal - Undetected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07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4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448" y="644056"/>
            <a:ext cx="8467725" cy="43175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want to predict MSYE</a:t>
            </a:r>
          </a:p>
          <a:p>
            <a:pPr lvl="1"/>
            <a:r>
              <a:rPr lang="en-US" dirty="0"/>
              <a:t>This is a value – not categorization</a:t>
            </a:r>
          </a:p>
          <a:p>
            <a:pPr lvl="1"/>
            <a:r>
              <a:rPr lang="en-US" dirty="0"/>
              <a:t>Need to use some type of </a:t>
            </a:r>
            <a:r>
              <a:rPr lang="en-US" b="1" dirty="0" smtClean="0"/>
              <a:t>Regression</a:t>
            </a:r>
            <a:r>
              <a:rPr lang="en-US" dirty="0" smtClean="0"/>
              <a:t> </a:t>
            </a:r>
            <a:r>
              <a:rPr lang="en-US" dirty="0"/>
              <a:t>model</a:t>
            </a:r>
          </a:p>
          <a:p>
            <a:r>
              <a:rPr lang="en-US" dirty="0" smtClean="0"/>
              <a:t>Here is the data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That is a lot of input variables - and that is not even all of them</a:t>
            </a:r>
          </a:p>
          <a:p>
            <a:pPr lvl="2"/>
            <a:r>
              <a:rPr lang="en-US" dirty="0" smtClean="0"/>
              <a:t>Needs to be a </a:t>
            </a:r>
            <a:r>
              <a:rPr lang="en-US" b="1" dirty="0" err="1" smtClean="0"/>
              <a:t>Multple</a:t>
            </a:r>
            <a:r>
              <a:rPr lang="en-US" b="1" dirty="0" smtClean="0"/>
              <a:t> Regression </a:t>
            </a:r>
            <a:r>
              <a:rPr lang="en-US" dirty="0" smtClean="0"/>
              <a:t>of some type</a:t>
            </a:r>
          </a:p>
          <a:p>
            <a:pPr lvl="1"/>
            <a:r>
              <a:rPr lang="en-US" dirty="0" smtClean="0"/>
              <a:t>Note that some of them are Time – this matters later</a:t>
            </a:r>
            <a:endParaRPr lang="en-US" dirty="0"/>
          </a:p>
          <a:p>
            <a:r>
              <a:rPr lang="en-US" dirty="0" smtClean="0"/>
              <a:t>Great – Which MR model? </a:t>
            </a:r>
          </a:p>
          <a:p>
            <a:pPr lvl="1"/>
            <a:r>
              <a:rPr lang="en-US" dirty="0" smtClean="0"/>
              <a:t>Much reading on the merits – Did not help me decide</a:t>
            </a:r>
          </a:p>
          <a:p>
            <a:pPr lvl="1"/>
            <a:r>
              <a:rPr lang="en-US" dirty="0" smtClean="0"/>
              <a:t>Finally, decided to just experiment with a bunch of models</a:t>
            </a:r>
          </a:p>
          <a:p>
            <a:pPr lvl="2"/>
            <a:r>
              <a:rPr lang="en-US" dirty="0" smtClean="0"/>
              <a:t>I would surely learn something</a:t>
            </a:r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4" y="1954984"/>
            <a:ext cx="8991600" cy="8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56851" y="1540911"/>
            <a:ext cx="2105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Setup Success DB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90113" y="1726384"/>
            <a:ext cx="381001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72" y="717981"/>
            <a:ext cx="2806811" cy="41879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Played with 10 or so</a:t>
            </a:r>
          </a:p>
          <a:p>
            <a:r>
              <a:rPr lang="en-US" dirty="0" smtClean="0"/>
              <a:t>From Class</a:t>
            </a:r>
          </a:p>
          <a:p>
            <a:pPr lvl="1"/>
            <a:r>
              <a:rPr lang="en-US" dirty="0" err="1" smtClean="0"/>
              <a:t>LinearRegression</a:t>
            </a:r>
            <a:endParaRPr lang="en-US" dirty="0" smtClean="0"/>
          </a:p>
          <a:p>
            <a:pPr lvl="2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&lt; 0.4</a:t>
            </a:r>
          </a:p>
          <a:p>
            <a:pPr lvl="1"/>
            <a:r>
              <a:rPr lang="en-US" dirty="0" err="1" smtClean="0"/>
              <a:t>Keras</a:t>
            </a:r>
            <a:r>
              <a:rPr lang="en-US" dirty="0" smtClean="0"/>
              <a:t> Neural Net </a:t>
            </a:r>
            <a:r>
              <a:rPr lang="en-US" dirty="0" err="1" smtClean="0"/>
              <a:t>Regressor</a:t>
            </a:r>
            <a:endParaRPr lang="en-US" dirty="0"/>
          </a:p>
          <a:p>
            <a:pPr lvl="2"/>
            <a:r>
              <a:rPr lang="en-US" dirty="0" smtClean="0"/>
              <a:t>Plain did not work, accuracy &gt; 1%</a:t>
            </a:r>
          </a:p>
          <a:p>
            <a:r>
              <a:rPr lang="en-US" dirty="0" smtClean="0"/>
              <a:t>Read some more </a:t>
            </a:r>
            <a:r>
              <a:rPr lang="en-US" dirty="0" err="1" smtClean="0"/>
              <a:t>sklearn</a:t>
            </a:r>
            <a:r>
              <a:rPr lang="en-US" dirty="0" smtClean="0"/>
              <a:t> documentation</a:t>
            </a:r>
          </a:p>
          <a:p>
            <a:pPr lvl="1"/>
            <a:r>
              <a:rPr lang="en-US" dirty="0" err="1" smtClean="0"/>
              <a:t>RidgeLinear</a:t>
            </a:r>
            <a:endParaRPr lang="en-US" dirty="0" smtClean="0"/>
          </a:p>
          <a:p>
            <a:pPr lvl="1"/>
            <a:r>
              <a:rPr lang="en-US" dirty="0" err="1" smtClean="0"/>
              <a:t>BayesianRidgeLinear</a:t>
            </a:r>
            <a:endParaRPr lang="en-US" dirty="0" smtClean="0"/>
          </a:p>
          <a:p>
            <a:pPr lvl="1"/>
            <a:r>
              <a:rPr lang="en-US" dirty="0" err="1" smtClean="0"/>
              <a:t>MLP_NeuralNet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lvl="1"/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96" y="717980"/>
            <a:ext cx="6050942" cy="317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21496" y="3896833"/>
            <a:ext cx="5255812" cy="1138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24187" indent="-224187" algn="l" rtl="0" eaLnBrk="0" fontAlgn="base" hangingPunct="0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526" indent="-23022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43417" indent="-163007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186761" indent="-230227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70387" indent="-17084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21983" indent="-170840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373563" indent="-170840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24927" indent="-170840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276463" indent="-170840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err="1" smtClean="0"/>
              <a:t>RandomForest</a:t>
            </a:r>
            <a:r>
              <a:rPr lang="en-US" kern="0" dirty="0" smtClean="0"/>
              <a:t> has best R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at 0.62</a:t>
            </a:r>
          </a:p>
          <a:p>
            <a:pPr lvl="1" defTabSz="914400"/>
            <a:r>
              <a:rPr lang="en-US" kern="0" dirty="0" smtClean="0"/>
              <a:t>But what are all those bad calls with actual of 1, but prediction as low as &lt;0.7?</a:t>
            </a:r>
          </a:p>
          <a:p>
            <a:pPr defTabSz="914400"/>
            <a:r>
              <a:rPr lang="en-US" kern="0" dirty="0" smtClean="0"/>
              <a:t>How do I choose?????</a:t>
            </a:r>
          </a:p>
          <a:p>
            <a:pPr lvl="1" defTabSz="914400"/>
            <a:endParaRPr lang="en-US" kern="0" dirty="0" smtClean="0"/>
          </a:p>
          <a:p>
            <a:pPr lvl="2" defTabSz="914400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7615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6" y="107189"/>
            <a:ext cx="3409922" cy="346035"/>
          </a:xfrm>
        </p:spPr>
        <p:txBody>
          <a:bodyPr/>
          <a:lstStyle/>
          <a:p>
            <a:r>
              <a:rPr lang="en-US" dirty="0" smtClean="0"/>
              <a:t>Final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75" y="583107"/>
            <a:ext cx="3363909" cy="44182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Standard Deviation of RF is better</a:t>
            </a:r>
          </a:p>
          <a:p>
            <a:pPr lvl="1"/>
            <a:r>
              <a:rPr lang="en-US" dirty="0" smtClean="0"/>
              <a:t>BR </a:t>
            </a:r>
            <a:r>
              <a:rPr lang="en-US" i="1" dirty="0" smtClean="0"/>
              <a:t>outliers</a:t>
            </a:r>
            <a:r>
              <a:rPr lang="en-US" dirty="0" smtClean="0"/>
              <a:t> are spread more widely than RF</a:t>
            </a:r>
          </a:p>
          <a:p>
            <a:pPr lvl="1"/>
            <a:r>
              <a:rPr lang="en-US" dirty="0" smtClean="0"/>
              <a:t>BR </a:t>
            </a:r>
            <a:r>
              <a:rPr lang="en-US" i="1" dirty="0" smtClean="0"/>
              <a:t>inliers</a:t>
            </a:r>
            <a:r>
              <a:rPr lang="en-US" dirty="0" smtClean="0"/>
              <a:t> are very tight</a:t>
            </a:r>
          </a:p>
          <a:p>
            <a:r>
              <a:rPr lang="en-US" dirty="0" smtClean="0"/>
              <a:t>It’s a puzzle</a:t>
            </a:r>
          </a:p>
          <a:p>
            <a:pPr lvl="1"/>
            <a:r>
              <a:rPr lang="en-US" dirty="0" smtClean="0"/>
              <a:t>Random Forest looks so good, but has a few really bad predictions</a:t>
            </a:r>
          </a:p>
          <a:p>
            <a:pPr lvl="1"/>
            <a:r>
              <a:rPr lang="en-US" dirty="0" smtClean="0"/>
              <a:t>Small lots!</a:t>
            </a:r>
          </a:p>
          <a:p>
            <a:pPr lvl="2"/>
            <a:r>
              <a:rPr lang="en-US" dirty="0" smtClean="0"/>
              <a:t>Remove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Update the dataset</a:t>
            </a:r>
          </a:p>
          <a:p>
            <a:pPr lvl="1"/>
            <a:r>
              <a:rPr lang="en-US" dirty="0" err="1" smtClean="0"/>
              <a:t>RandomForest</a:t>
            </a:r>
            <a:r>
              <a:rPr lang="en-US" dirty="0" smtClean="0"/>
              <a:t> wins!!!!</a:t>
            </a:r>
          </a:p>
          <a:p>
            <a:pPr lvl="2"/>
            <a:r>
              <a:rPr lang="en-US" dirty="0" smtClean="0">
                <a:solidFill>
                  <a:srgbClr val="0033CC"/>
                </a:solidFill>
              </a:rPr>
              <a:t>Final </a:t>
            </a:r>
            <a:r>
              <a:rPr lang="en-US" dirty="0" err="1" smtClean="0">
                <a:solidFill>
                  <a:srgbClr val="0033CC"/>
                </a:solidFill>
              </a:rPr>
              <a:t>Y_test</a:t>
            </a:r>
            <a:r>
              <a:rPr lang="en-US" dirty="0" smtClean="0">
                <a:solidFill>
                  <a:srgbClr val="0033CC"/>
                </a:solidFill>
              </a:rPr>
              <a:t> R</a:t>
            </a:r>
            <a:r>
              <a:rPr lang="en-US" baseline="30000" dirty="0" smtClean="0">
                <a:solidFill>
                  <a:srgbClr val="0033CC"/>
                </a:solidFill>
              </a:rPr>
              <a:t>2</a:t>
            </a:r>
            <a:r>
              <a:rPr lang="en-US" dirty="0" smtClean="0">
                <a:solidFill>
                  <a:srgbClr val="0033CC"/>
                </a:solidFill>
              </a:rPr>
              <a:t> = 69%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57" y="19728"/>
            <a:ext cx="5255733" cy="2546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57" y="2592123"/>
            <a:ext cx="5263685" cy="25476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36258" y="793702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Outliers</a:t>
            </a:r>
            <a:endParaRPr lang="en-US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70456" y="348256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Inliers</a:t>
            </a:r>
            <a:endParaRPr lang="en-US" sz="1400" b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62184" y="1653871"/>
            <a:ext cx="278958" cy="524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14584" y="2331058"/>
            <a:ext cx="253117" cy="5870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49" y="2819245"/>
            <a:ext cx="1442993" cy="120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0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83C5507324CE4598039DD99AC8888E" ma:contentTypeVersion="6" ma:contentTypeDescription="Create a new document." ma:contentTypeScope="" ma:versionID="684ce6cb437bd9e1ac15dd0c3ec42b23">
  <xsd:schema xmlns:xsd="http://www.w3.org/2001/XMLSchema" xmlns:xs="http://www.w3.org/2001/XMLSchema" xmlns:p="http://schemas.microsoft.com/office/2006/metadata/properties" xmlns:ns2="6a61677c-9406-4145-8cc2-a45a48b6335d" targetNamespace="http://schemas.microsoft.com/office/2006/metadata/properties" ma:root="true" ma:fieldsID="c44890ad510d347a8bc541b0556e3b22" ns2:_="">
    <xsd:import namespace="6a61677c-9406-4145-8cc2-a45a48b6335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61677c-9406-4145-8cc2-a45a48b633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CCE3E4-C545-4DC2-840E-CFBF19ED07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61677c-9406-4145-8cc2-a45a48b633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6D3BBA-AAC6-47F0-A27C-17BE33C25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21F5F-FEF8-43B7-B9AC-692F4E74E512}">
  <ds:schemaRefs>
    <ds:schemaRef ds:uri="http://purl.org/dc/terms/"/>
    <ds:schemaRef ds:uri="6a61677c-9406-4145-8cc2-a45a48b6335d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877</Words>
  <Application>Microsoft Office PowerPoint</Application>
  <PresentationFormat>On-screen Show (16:9)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1_FinalPowerpoint</vt:lpstr>
      <vt:lpstr>Predicting MSYE</vt:lpstr>
      <vt:lpstr>MSYE – The challenge</vt:lpstr>
      <vt:lpstr>Semiconductor Final Test</vt:lpstr>
      <vt:lpstr>MSYE Example Product</vt:lpstr>
      <vt:lpstr>Predicting MSYE</vt:lpstr>
      <vt:lpstr>Selecting a model</vt:lpstr>
      <vt:lpstr>The Basics</vt:lpstr>
      <vt:lpstr>Model Selection</vt:lpstr>
      <vt:lpstr>Final Selection</vt:lpstr>
      <vt:lpstr>Predicting the future</vt:lpstr>
      <vt:lpstr>Do Not Lose the Objective - Prediction</vt:lpstr>
      <vt:lpstr>Think About Prediction Again</vt:lpstr>
      <vt:lpstr>Identifying impactful variables</vt:lpstr>
      <vt:lpstr>Impactful Variables</vt:lpstr>
      <vt:lpstr>Current status</vt:lpstr>
      <vt:lpstr>Current Status</vt:lpstr>
      <vt:lpstr>What is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Roberts, Lara</dc:creator>
  <cp:lastModifiedBy>Ohmart, Dale</cp:lastModifiedBy>
  <cp:revision>266</cp:revision>
  <dcterms:created xsi:type="dcterms:W3CDTF">2016-11-03T17:03:40Z</dcterms:created>
  <dcterms:modified xsi:type="dcterms:W3CDTF">2019-05-18T03:24:56Z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0x010100F383C5507324CE4598039DD99AC8888E</vt:lpwstr>
  </property>
</Properties>
</file>