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2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EBFD-CE20-4C20-B41E-75A8BAFC096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103D-6037-49D4-A2E4-EC1A9E0B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MSYE Fails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Dale Ohmart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8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Semiconductor Final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54102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Typical 16-site tester board with sockets</a:t>
            </a:r>
          </a:p>
          <a:p>
            <a:r>
              <a:rPr lang="en-US" dirty="0" smtClean="0"/>
              <a:t>Simulation lot run</a:t>
            </a:r>
          </a:p>
          <a:p>
            <a:pPr lvl="1"/>
            <a:r>
              <a:rPr lang="en-US" dirty="0" smtClean="0"/>
              <a:t>16 sites</a:t>
            </a:r>
          </a:p>
          <a:p>
            <a:pPr lvl="1"/>
            <a:r>
              <a:rPr lang="en-US" dirty="0" smtClean="0"/>
              <a:t>75% yield</a:t>
            </a:r>
          </a:p>
          <a:p>
            <a:pPr lvl="1"/>
            <a:r>
              <a:rPr lang="en-US" dirty="0" smtClean="0"/>
              <a:t>150 touchdowns (150*16 = 2400 units)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39" y="685800"/>
            <a:ext cx="17716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214813" cy="353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24" y="2502932"/>
            <a:ext cx="4072570" cy="16764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648200"/>
            <a:ext cx="4495799" cy="214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029200" y="2133600"/>
            <a:ext cx="407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Yield at each TD out to 1000TD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47858" y="4419600"/>
            <a:ext cx="41440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Simulated MSYE at each TD out to 1000TD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6595" y="6027003"/>
            <a:ext cx="48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MSYE = </a:t>
            </a:r>
            <a:r>
              <a:rPr lang="en-US" sz="1600" b="1" dirty="0" smtClean="0">
                <a:solidFill>
                  <a:srgbClr val="0070C0"/>
                </a:solidFill>
              </a:rPr>
              <a:t>Total Lot Yield / Yield of Highest Yielding </a:t>
            </a:r>
            <a:r>
              <a:rPr lang="en-US" sz="1600" b="1" dirty="0" smtClean="0">
                <a:solidFill>
                  <a:srgbClr val="0070C0"/>
                </a:solidFill>
              </a:rPr>
              <a:t>Site</a:t>
            </a:r>
            <a:r>
              <a:rPr lang="en-US" sz="1600" dirty="0" smtClean="0">
                <a:solidFill>
                  <a:srgbClr val="0070C0"/>
                </a:solidFill>
              </a:rPr>
              <a:t>. Can be measured at any TD on cumulative results.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MSYE Example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486400"/>
            <a:ext cx="8153400" cy="1219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Actual 1Q19 graph of MSYE for one product</a:t>
            </a:r>
          </a:p>
          <a:p>
            <a:r>
              <a:rPr lang="en-US" dirty="0" smtClean="0"/>
              <a:t>Detection limit calculated based on simulation results</a:t>
            </a:r>
          </a:p>
          <a:p>
            <a:pPr lvl="1"/>
            <a:r>
              <a:rPr lang="en-US" dirty="0" smtClean="0"/>
              <a:t>Limit = 0.6 + 0.4 * ln(x)</a:t>
            </a:r>
          </a:p>
          <a:p>
            <a:r>
              <a:rPr lang="en-US" dirty="0" smtClean="0"/>
              <a:t>Objective is to prevent excursions below the detection limit by predicting when a setup is drifting into that region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5955985" cy="423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1219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 envelope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6019800" y="1542365"/>
            <a:ext cx="10668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6019800" y="1542366"/>
            <a:ext cx="10668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0400" y="197935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Detection limit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19800" y="2133600"/>
            <a:ext cx="936884" cy="1689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MSYE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2286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 are using variation in MSYE to detect equipment failures</a:t>
            </a:r>
          </a:p>
          <a:p>
            <a:r>
              <a:rPr lang="en-US" dirty="0" smtClean="0"/>
              <a:t>Sometimes, there appears to be degrading performance, followed by fail</a:t>
            </a:r>
          </a:p>
          <a:p>
            <a:pPr lvl="1"/>
            <a:r>
              <a:rPr lang="en-US" dirty="0" smtClean="0"/>
              <a:t>In these cases, product and productivity are both lost until fail is detected and corrective action taken</a:t>
            </a:r>
          </a:p>
          <a:p>
            <a:r>
              <a:rPr lang="en-US" dirty="0" smtClean="0"/>
              <a:t>Sometimes, fails seem to come out of nowhere</a:t>
            </a:r>
          </a:p>
          <a:p>
            <a:r>
              <a:rPr lang="en-US" dirty="0" smtClean="0"/>
              <a:t>In both cases, there can be long periods of undetected “marginal” performance</a:t>
            </a:r>
          </a:p>
          <a:p>
            <a:r>
              <a:rPr lang="en-US" dirty="0" smtClean="0"/>
              <a:t>Machine Learning Questions: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we learn to predict the failures?</a:t>
            </a:r>
          </a:p>
          <a:p>
            <a:pPr lvl="1"/>
            <a:r>
              <a:rPr lang="en-US" dirty="0" smtClean="0"/>
              <a:t>Can we learn to be more sensitive to marginal performance?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48" y="3505200"/>
            <a:ext cx="6705599" cy="309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5052487"/>
            <a:ext cx="1676400" cy="357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2907" y="4800600"/>
            <a:ext cx="14039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Degrade to fail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00400" y="4442887"/>
            <a:ext cx="1752600" cy="357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4157246"/>
            <a:ext cx="20567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Marginal - Undetected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30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61"/>
            <a:ext cx="8229600" cy="515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0466"/>
            <a:ext cx="8991600" cy="8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Success 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641866"/>
            <a:ext cx="381001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86006" y="1932542"/>
            <a:ext cx="24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MSYE – ML </a:t>
            </a:r>
            <a:r>
              <a:rPr lang="en-US" dirty="0" err="1" smtClean="0"/>
              <a:t>outut</a:t>
            </a:r>
            <a:r>
              <a:rPr lang="en-US" dirty="0" smtClean="0"/>
              <a:t> value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788803" y="2302792"/>
            <a:ext cx="1202798" cy="762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More Attributes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" y="3324838"/>
            <a:ext cx="8957733" cy="63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2775466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TestWare</a:t>
            </a:r>
            <a:r>
              <a:rPr lang="en-US" dirty="0" smtClean="0"/>
              <a:t> – </a:t>
            </a:r>
            <a:r>
              <a:rPr lang="en-US" dirty="0" err="1" smtClean="0"/>
              <a:t>vwafer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788803" y="4008115"/>
            <a:ext cx="1202798" cy="762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More Attributes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1" y="4808025"/>
            <a:ext cx="8620125" cy="11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2399" y="4267200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TestWare</a:t>
            </a:r>
            <a:r>
              <a:rPr lang="en-US" dirty="0" smtClean="0"/>
              <a:t> – </a:t>
            </a:r>
            <a:r>
              <a:rPr lang="en-US" dirty="0" err="1" smtClean="0"/>
              <a:t>tw_wafer_attributes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7941203" y="6000642"/>
            <a:ext cx="1202798" cy="762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More Attributes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MSYE as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Potentially 3 Oracle DBs</a:t>
            </a:r>
          </a:p>
          <a:p>
            <a:pPr lvl="1"/>
            <a:r>
              <a:rPr lang="en-US" dirty="0" err="1" smtClean="0"/>
              <a:t>SetupSuccess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Primary manufacturing data source</a:t>
            </a:r>
          </a:p>
          <a:p>
            <a:pPr lvl="2"/>
            <a:r>
              <a:rPr lang="en-US" dirty="0" smtClean="0"/>
              <a:t>Shows key metrics by tested lot of material</a:t>
            </a:r>
          </a:p>
          <a:p>
            <a:pPr lvl="1"/>
            <a:r>
              <a:rPr lang="en-US" dirty="0" err="1" smtClean="0"/>
              <a:t>TestWare</a:t>
            </a:r>
            <a:endParaRPr lang="en-US" dirty="0" smtClean="0"/>
          </a:p>
          <a:p>
            <a:pPr lvl="2"/>
            <a:r>
              <a:rPr lang="en-US" dirty="0" smtClean="0"/>
              <a:t>Has all of the lot-level engineering data</a:t>
            </a:r>
          </a:p>
          <a:p>
            <a:pPr lvl="2"/>
            <a:r>
              <a:rPr lang="en-US" dirty="0" smtClean="0"/>
              <a:t>More metadata than </a:t>
            </a:r>
            <a:r>
              <a:rPr lang="en-US" dirty="0" err="1" smtClean="0"/>
              <a:t>SetupSuccess</a:t>
            </a:r>
            <a:endParaRPr lang="en-US" dirty="0" smtClean="0"/>
          </a:p>
          <a:p>
            <a:pPr lvl="2"/>
            <a:r>
              <a:rPr lang="en-US" dirty="0" smtClean="0"/>
              <a:t>There may be features here that can improve sensitivity</a:t>
            </a:r>
          </a:p>
          <a:p>
            <a:pPr lvl="1"/>
            <a:r>
              <a:rPr lang="en-US" dirty="0" smtClean="0"/>
              <a:t>ATE Analytics (?)</a:t>
            </a:r>
          </a:p>
          <a:p>
            <a:pPr lvl="2"/>
            <a:r>
              <a:rPr lang="en-US" dirty="0" smtClean="0"/>
              <a:t>Shows actual tester downtime</a:t>
            </a:r>
          </a:p>
          <a:p>
            <a:pPr lvl="2"/>
            <a:r>
              <a:rPr lang="en-US" dirty="0" smtClean="0"/>
              <a:t>May be able to use to help refine results</a:t>
            </a:r>
          </a:p>
          <a:p>
            <a:pPr lvl="2"/>
            <a:r>
              <a:rPr lang="en-US" dirty="0" smtClean="0"/>
              <a:t>Might not be possible to align data – still a new data source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00B050"/>
                </a:solidFill>
              </a:rPr>
              <a:t>Python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Pandas</a:t>
            </a:r>
            <a:r>
              <a:rPr lang="en-US" dirty="0" smtClean="0"/>
              <a:t> to mine and merge data</a:t>
            </a:r>
          </a:p>
          <a:p>
            <a:r>
              <a:rPr lang="en-US" dirty="0" smtClean="0"/>
              <a:t>Put the data into a local (</a:t>
            </a:r>
            <a:r>
              <a:rPr lang="en-US" b="1" dirty="0" smtClean="0">
                <a:solidFill>
                  <a:srgbClr val="00B050"/>
                </a:solidFill>
              </a:rPr>
              <a:t>MySQL</a:t>
            </a:r>
            <a:r>
              <a:rPr lang="en-US" dirty="0" smtClean="0"/>
              <a:t>?) </a:t>
            </a:r>
            <a:r>
              <a:rPr lang="en-US" dirty="0" err="1" smtClean="0"/>
              <a:t>db</a:t>
            </a:r>
            <a:r>
              <a:rPr lang="en-US" dirty="0" smtClean="0"/>
              <a:t> on my machine for now using Pandas, so I can add to it incrementally</a:t>
            </a:r>
          </a:p>
          <a:p>
            <a:r>
              <a:rPr lang="en-US" dirty="0" smtClean="0"/>
              <a:t>Could use </a:t>
            </a:r>
            <a:r>
              <a:rPr lang="en-US" b="1" dirty="0" smtClean="0">
                <a:solidFill>
                  <a:srgbClr val="00B050"/>
                </a:solidFill>
              </a:rPr>
              <a:t>Tableau</a:t>
            </a:r>
            <a:r>
              <a:rPr lang="en-US" dirty="0" smtClean="0"/>
              <a:t> for final analysis (rather use </a:t>
            </a:r>
            <a:r>
              <a:rPr lang="en-US" b="1" dirty="0" err="1" smtClean="0">
                <a:solidFill>
                  <a:srgbClr val="0070C0"/>
                </a:solidFill>
              </a:rPr>
              <a:t>Spotfire</a:t>
            </a:r>
            <a:r>
              <a:rPr lang="en-US" dirty="0" smtClean="0"/>
              <a:t>!)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4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353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Predicting MSYE Fails</vt:lpstr>
      <vt:lpstr>Semiconductor Final Test</vt:lpstr>
      <vt:lpstr>MSYE Example Product</vt:lpstr>
      <vt:lpstr>Predicting MSYE</vt:lpstr>
      <vt:lpstr>Data Sources</vt:lpstr>
      <vt:lpstr>Predicting MSYE as Final Project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Ohmart, Dale</dc:creator>
  <cp:lastModifiedBy>Ohmart, Dale</cp:lastModifiedBy>
  <cp:revision>11</cp:revision>
  <dcterms:created xsi:type="dcterms:W3CDTF">2019-05-07T03:09:37Z</dcterms:created>
  <dcterms:modified xsi:type="dcterms:W3CDTF">2019-05-07T13:26:43Z</dcterms:modified>
</cp:coreProperties>
</file>