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8"/>
  </p:normalViewPr>
  <p:slideViewPr>
    <p:cSldViewPr snapToGrid="0">
      <p:cViewPr>
        <p:scale>
          <a:sx n="112" d="100"/>
          <a:sy n="112" d="100"/>
        </p:scale>
        <p:origin x="4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7075-31C2-49C6-19E4-EE185873C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6B8B3-89D2-0678-DDEE-F07FD08BD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11BF-CA14-7CDF-ABB6-8FF32A38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5/8/24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49223-34E5-AEA9-B842-DE022AEA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A558-A1E2-5B29-C872-4778CF4F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585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F8E5-0E82-BD25-131F-F2C716EA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5F66B-E580-E20C-CA24-843906508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7B960-4629-E39F-DC4F-B290F137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5/8/24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6E04-2975-0272-450B-228804B9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F767D-9B2E-611A-1A7D-A715530A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060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EA280-849C-2131-4C75-D545620F0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31777-4009-E6E3-3122-C1161D3A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A7661-26BF-3118-287E-87EFB3C9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5/8/24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0420-E07B-E521-F4D3-3BF06BFB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D54D-201E-5CBC-188C-AB82AAB8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735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0C24-03CC-C56F-5556-9748D16A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08B6-9B6B-0D98-8730-1AED3810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D803-5556-9875-D401-DCE324D2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5/8/24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2CB-445C-653F-1EC1-8E56D6A2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49AA-99FA-A19E-9A6E-33A597D6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110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DC5C-2F86-C5CB-0096-C230A870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166F-B139-FC28-233A-A9B5962E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217F-3D78-161E-DCEE-5413B8CB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5/8/24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BF57-89D4-E68E-1231-68115929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F7AD-9A6C-8EFD-80A2-996898E7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555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1836-707B-13A4-DC44-83B0BD7D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1013-82B6-63EA-5FC0-74ED9DCCC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9DB11-1CB2-6F0D-EEFF-549FC6FD1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83F5D-B32E-FE9F-9B09-BFFADDDD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5/8/24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8A8E8-33F2-AD24-3684-D07A8815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76A1E-AE59-68EF-6A66-C38004D3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019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74E7-DBC3-130A-F4FD-D9000F5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B19D-B006-09A2-40B7-0B2245EF0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4D05A-7454-9E93-3A04-8D600CDCF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D1F58-8855-7A4A-2A70-D817B714C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A162A-4372-C769-9C7B-DDE8C3BE5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EDF47-77B8-AAE8-8935-F455C950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5/8/24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A7228-D5A4-F4A0-19B6-CEBBA1BD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98D57-9750-A67E-A7EA-97C8E700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824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4902-CBCD-51B0-83A1-45FEFCC8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3F442-BB9D-5C7D-DB3B-28105CF1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5/8/24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58757-BB89-A3D9-E5C8-6759C4ED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86E59-283E-96BA-0B34-21810815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70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AFEE0-28F1-778E-96DD-6A26FB1F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5/8/24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2E38D-6883-CDAF-722C-55F0C8E8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5BF6C-57FC-FA38-0773-C179FEA1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887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B74C-85B4-D77F-896E-03161394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B5F4-D67D-C0A9-7514-35C412BD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3DE51-BB12-1583-E5C9-D3C6C3341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22169-F122-CDE4-FC76-D34A8E0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5/8/24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55FE0-A3ED-D979-8B58-886F979F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D9532-1422-CB66-52E5-903D07AF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8229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4DC7-26BC-9C52-E664-6610E4EF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939F7-103B-B8FD-9907-325B96D68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1A5BC-6588-184B-90EC-00C79BE8B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64645-77B4-5315-0574-01A2888E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B65A-66C8-F04C-AE2A-B59A3EC32353}" type="datetimeFigureOut">
              <a:rPr lang="en-VN" smtClean="0"/>
              <a:t>5/8/24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D1D3A-7A1A-7897-89A2-702CC3E4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408D2-EEAD-258F-1EFA-31A15204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05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53631-EF1E-A539-5022-BE2D13EA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A38E-9BCD-3DD2-F146-D9B18A8D4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5CCE3-4C0F-6459-E00F-9E72034B6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DB65A-66C8-F04C-AE2A-B59A3EC32353}" type="datetimeFigureOut">
              <a:rPr lang="en-VN" smtClean="0"/>
              <a:t>5/8/24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8BE4-1F65-670D-8E6A-9D999D72F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26301-D705-F997-77C1-3889B6F31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589D3-6C30-274E-8569-4AD8CC34E00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662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ACA30C-E5DD-719D-6099-B8DB7B7B215E}"/>
              </a:ext>
            </a:extLst>
          </p:cNvPr>
          <p:cNvSpPr/>
          <p:nvPr/>
        </p:nvSpPr>
        <p:spPr>
          <a:xfrm>
            <a:off x="5469303" y="135243"/>
            <a:ext cx="1414817" cy="740229"/>
          </a:xfrm>
          <a:prstGeom prst="roundRect">
            <a:avLst>
              <a:gd name="adj" fmla="val 12255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mic Sans MS" panose="030F0902030302020204" pitchFamily="66" charset="0"/>
              </a:rPr>
              <a:t>U</a:t>
            </a:r>
            <a:r>
              <a:rPr lang="en-VN" dirty="0">
                <a:solidFill>
                  <a:sysClr val="windowText" lastClr="000000"/>
                </a:solidFill>
                <a:latin typeface="Comic Sans MS" panose="030F0902030302020204" pitchFamily="66" charset="0"/>
              </a:rPr>
              <a:t>ser query</a:t>
            </a:r>
          </a:p>
        </p:txBody>
      </p:sp>
      <p:sp>
        <p:nvSpPr>
          <p:cNvPr id="10" name="Right Arrow Callout 9">
            <a:extLst>
              <a:ext uri="{FF2B5EF4-FFF2-40B4-BE49-F238E27FC236}">
                <a16:creationId xmlns:a16="http://schemas.microsoft.com/office/drawing/2014/main" id="{61896E2A-5685-D194-0475-62B6EF4B8000}"/>
              </a:ext>
            </a:extLst>
          </p:cNvPr>
          <p:cNvSpPr/>
          <p:nvPr/>
        </p:nvSpPr>
        <p:spPr>
          <a:xfrm>
            <a:off x="297958" y="2126913"/>
            <a:ext cx="1044963" cy="2363309"/>
          </a:xfrm>
          <a:prstGeom prst="rightArrowCallout">
            <a:avLst>
              <a:gd name="adj1" fmla="val 25000"/>
              <a:gd name="adj2" fmla="val 25000"/>
              <a:gd name="adj3" fmla="val 20732"/>
              <a:gd name="adj4" fmla="val 72293"/>
            </a:avLst>
          </a:prstGeom>
          <a:solidFill>
            <a:srgbClr val="FFFF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 dirty="0">
                <a:solidFill>
                  <a:sysClr val="windowText" lastClr="000000"/>
                </a:solidFill>
                <a:latin typeface="Comic Sans MS" panose="030F0902030302020204" pitchFamily="66" charset="0"/>
              </a:rPr>
              <a:t>ArXiv Parser</a:t>
            </a:r>
          </a:p>
        </p:txBody>
      </p:sp>
      <p:sp>
        <p:nvSpPr>
          <p:cNvPr id="105" name="Multidocument 104">
            <a:extLst>
              <a:ext uri="{FF2B5EF4-FFF2-40B4-BE49-F238E27FC236}">
                <a16:creationId xmlns:a16="http://schemas.microsoft.com/office/drawing/2014/main" id="{C63688EE-6FE9-BF62-685A-C997C6BEFD1B}"/>
              </a:ext>
            </a:extLst>
          </p:cNvPr>
          <p:cNvSpPr/>
          <p:nvPr/>
        </p:nvSpPr>
        <p:spPr>
          <a:xfrm>
            <a:off x="5167993" y="3004943"/>
            <a:ext cx="1475510" cy="89319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 dirty="0">
                <a:solidFill>
                  <a:sysClr val="windowText" lastClr="000000"/>
                </a:solidFill>
                <a:latin typeface="Comic Sans MS" panose="030F0902030302020204" pitchFamily="66" charset="0"/>
              </a:rPr>
              <a:t>Top k abstracts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F86E59C-55EA-4B36-40EF-C813E7E83417}"/>
              </a:ext>
            </a:extLst>
          </p:cNvPr>
          <p:cNvGrpSpPr/>
          <p:nvPr/>
        </p:nvGrpSpPr>
        <p:grpSpPr>
          <a:xfrm>
            <a:off x="5260808" y="4405777"/>
            <a:ext cx="1492900" cy="832325"/>
            <a:chOff x="6770031" y="777971"/>
            <a:chExt cx="781660" cy="435793"/>
          </a:xfrm>
        </p:grpSpPr>
        <p:sp>
          <p:nvSpPr>
            <p:cNvPr id="106" name="Snip Single Corner Rectangle 105">
              <a:extLst>
                <a:ext uri="{FF2B5EF4-FFF2-40B4-BE49-F238E27FC236}">
                  <a16:creationId xmlns:a16="http://schemas.microsoft.com/office/drawing/2014/main" id="{3E2EA430-A31C-375C-490E-FCAC4E6BBF07}"/>
                </a:ext>
              </a:extLst>
            </p:cNvPr>
            <p:cNvSpPr/>
            <p:nvPr/>
          </p:nvSpPr>
          <p:spPr>
            <a:xfrm>
              <a:off x="6842135" y="777971"/>
              <a:ext cx="709556" cy="347365"/>
            </a:xfrm>
            <a:prstGeom prst="snip1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800" dirty="0">
                <a:solidFill>
                  <a:sysClr val="windowText" lastClr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07" name="Snip Single Corner Rectangle 106">
              <a:extLst>
                <a:ext uri="{FF2B5EF4-FFF2-40B4-BE49-F238E27FC236}">
                  <a16:creationId xmlns:a16="http://schemas.microsoft.com/office/drawing/2014/main" id="{5CE30FF9-511A-8EA9-13E0-03272EEE912F}"/>
                </a:ext>
              </a:extLst>
            </p:cNvPr>
            <p:cNvSpPr/>
            <p:nvPr/>
          </p:nvSpPr>
          <p:spPr>
            <a:xfrm>
              <a:off x="6806083" y="822185"/>
              <a:ext cx="709556" cy="347365"/>
            </a:xfrm>
            <a:prstGeom prst="snip1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800" dirty="0">
                <a:solidFill>
                  <a:sysClr val="windowText" lastClr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13" name="Snip Single Corner Rectangle 112">
              <a:extLst>
                <a:ext uri="{FF2B5EF4-FFF2-40B4-BE49-F238E27FC236}">
                  <a16:creationId xmlns:a16="http://schemas.microsoft.com/office/drawing/2014/main" id="{F45AA140-F729-9877-0FDA-1DE4F850AE6E}"/>
                </a:ext>
              </a:extLst>
            </p:cNvPr>
            <p:cNvSpPr/>
            <p:nvPr/>
          </p:nvSpPr>
          <p:spPr>
            <a:xfrm>
              <a:off x="6770031" y="866399"/>
              <a:ext cx="709556" cy="347365"/>
            </a:xfrm>
            <a:prstGeom prst="snip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400" dirty="0">
                  <a:solidFill>
                    <a:sysClr val="windowText" lastClr="000000"/>
                  </a:solidFill>
                  <a:latin typeface="Comic Sans MS" panose="030F0902030302020204" pitchFamily="66" charset="0"/>
                </a:rPr>
                <a:t>Top k papers</a:t>
              </a:r>
            </a:p>
          </p:txBody>
        </p:sp>
      </p:grpSp>
      <p:sp>
        <p:nvSpPr>
          <p:cNvPr id="116" name="Cube 115">
            <a:extLst>
              <a:ext uri="{FF2B5EF4-FFF2-40B4-BE49-F238E27FC236}">
                <a16:creationId xmlns:a16="http://schemas.microsoft.com/office/drawing/2014/main" id="{398D0CD7-A546-314B-9707-A35D472A279B}"/>
              </a:ext>
            </a:extLst>
          </p:cNvPr>
          <p:cNvSpPr/>
          <p:nvPr/>
        </p:nvSpPr>
        <p:spPr>
          <a:xfrm>
            <a:off x="8198019" y="2611242"/>
            <a:ext cx="1577954" cy="1277827"/>
          </a:xfrm>
          <a:prstGeom prst="cube">
            <a:avLst>
              <a:gd name="adj" fmla="val 2141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LLM</a:t>
            </a:r>
          </a:p>
          <a:p>
            <a:pPr algn="ctr"/>
            <a:r>
              <a:rPr lang="en-VN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Llama3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7E63435-EB65-5749-EDD8-E1BEBFEF1E8C}"/>
              </a:ext>
            </a:extLst>
          </p:cNvPr>
          <p:cNvGrpSpPr/>
          <p:nvPr/>
        </p:nvGrpSpPr>
        <p:grpSpPr>
          <a:xfrm>
            <a:off x="8070049" y="5010419"/>
            <a:ext cx="1560221" cy="1581179"/>
            <a:chOff x="8979654" y="3011791"/>
            <a:chExt cx="1560221" cy="1581179"/>
          </a:xfrm>
        </p:grpSpPr>
        <p:sp>
          <p:nvSpPr>
            <p:cNvPr id="117" name="Bevel 116">
              <a:extLst>
                <a:ext uri="{FF2B5EF4-FFF2-40B4-BE49-F238E27FC236}">
                  <a16:creationId xmlns:a16="http://schemas.microsoft.com/office/drawing/2014/main" id="{2A0FD392-6822-3C2E-ED23-79C1C70B9DB6}"/>
                </a:ext>
              </a:extLst>
            </p:cNvPr>
            <p:cNvSpPr/>
            <p:nvPr/>
          </p:nvSpPr>
          <p:spPr>
            <a:xfrm>
              <a:off x="9285610" y="3011791"/>
              <a:ext cx="1254265" cy="1295738"/>
            </a:xfrm>
            <a:prstGeom prst="bevel">
              <a:avLst>
                <a:gd name="adj" fmla="val 540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Comic Sans MS" panose="030F0902030302020204" pitchFamily="66" charset="0"/>
              </a:endParaRPr>
            </a:p>
          </p:txBody>
        </p:sp>
        <p:sp>
          <p:nvSpPr>
            <p:cNvPr id="118" name="Bevel 117">
              <a:extLst>
                <a:ext uri="{FF2B5EF4-FFF2-40B4-BE49-F238E27FC236}">
                  <a16:creationId xmlns:a16="http://schemas.microsoft.com/office/drawing/2014/main" id="{E559CA8F-A2C6-1EE9-D5CC-DABB51896327}"/>
                </a:ext>
              </a:extLst>
            </p:cNvPr>
            <p:cNvSpPr/>
            <p:nvPr/>
          </p:nvSpPr>
          <p:spPr>
            <a:xfrm>
              <a:off x="9132632" y="3151335"/>
              <a:ext cx="1254265" cy="1295738"/>
            </a:xfrm>
            <a:prstGeom prst="bevel">
              <a:avLst>
                <a:gd name="adj" fmla="val 540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Comic Sans MS" panose="030F0902030302020204" pitchFamily="66" charset="0"/>
              </a:endParaRPr>
            </a:p>
          </p:txBody>
        </p:sp>
        <p:sp>
          <p:nvSpPr>
            <p:cNvPr id="119" name="Bevel 118">
              <a:extLst>
                <a:ext uri="{FF2B5EF4-FFF2-40B4-BE49-F238E27FC236}">
                  <a16:creationId xmlns:a16="http://schemas.microsoft.com/office/drawing/2014/main" id="{D4F47165-334B-D67D-038C-8EDE2D07C11C}"/>
                </a:ext>
              </a:extLst>
            </p:cNvPr>
            <p:cNvSpPr/>
            <p:nvPr/>
          </p:nvSpPr>
          <p:spPr>
            <a:xfrm>
              <a:off x="8979654" y="3297232"/>
              <a:ext cx="1254265" cy="1295738"/>
            </a:xfrm>
            <a:prstGeom prst="bevel">
              <a:avLst>
                <a:gd name="adj" fmla="val 540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 dirty="0">
                  <a:solidFill>
                    <a:schemeClr val="tx1"/>
                  </a:solidFill>
                  <a:latin typeface="Comic Sans MS" panose="030F0902030302020204" pitchFamily="66" charset="0"/>
                </a:rPr>
                <a:t>Compressed</a:t>
              </a:r>
            </a:p>
            <a:p>
              <a:pPr algn="ctr"/>
              <a:r>
                <a:rPr lang="en-VN" sz="1200" dirty="0">
                  <a:solidFill>
                    <a:schemeClr val="tx1"/>
                  </a:solidFill>
                  <a:latin typeface="Comic Sans MS" panose="030F0902030302020204" pitchFamily="66" charset="0"/>
                </a:rPr>
                <a:t>context</a:t>
              </a:r>
            </a:p>
          </p:txBody>
        </p:sp>
      </p:grpSp>
      <p:sp>
        <p:nvSpPr>
          <p:cNvPr id="122" name="Cube 121">
            <a:extLst>
              <a:ext uri="{FF2B5EF4-FFF2-40B4-BE49-F238E27FC236}">
                <a16:creationId xmlns:a16="http://schemas.microsoft.com/office/drawing/2014/main" id="{67741A34-5389-33CB-3D57-78BF9BB513AF}"/>
              </a:ext>
            </a:extLst>
          </p:cNvPr>
          <p:cNvSpPr/>
          <p:nvPr/>
        </p:nvSpPr>
        <p:spPr>
          <a:xfrm>
            <a:off x="4882494" y="1318005"/>
            <a:ext cx="2422881" cy="801873"/>
          </a:xfrm>
          <a:prstGeom prst="cube">
            <a:avLst>
              <a:gd name="adj" fmla="val 2064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BAAI/bge-base-en-v1.5</a:t>
            </a:r>
          </a:p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retriever</a:t>
            </a:r>
            <a:endParaRPr lang="en-US" sz="1400" dirty="0">
              <a:solidFill>
                <a:srgbClr val="000000"/>
              </a:solidFill>
              <a:effectLst/>
              <a:latin typeface="Comic Sans MS" panose="030F0902030302020204" pitchFamily="66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223575F-309C-35CC-C4A4-2BEEF861B56D}"/>
              </a:ext>
            </a:extLst>
          </p:cNvPr>
          <p:cNvGrpSpPr/>
          <p:nvPr/>
        </p:nvGrpSpPr>
        <p:grpSpPr>
          <a:xfrm>
            <a:off x="1367930" y="358478"/>
            <a:ext cx="2975870" cy="6207165"/>
            <a:chOff x="1660547" y="1636150"/>
            <a:chExt cx="3100349" cy="5003634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F44D508C-4A39-9727-23FD-89017DB02EBA}"/>
                </a:ext>
              </a:extLst>
            </p:cNvPr>
            <p:cNvSpPr/>
            <p:nvPr/>
          </p:nvSpPr>
          <p:spPr>
            <a:xfrm>
              <a:off x="1660547" y="1636150"/>
              <a:ext cx="3100349" cy="5003634"/>
            </a:xfrm>
            <a:prstGeom prst="roundRect">
              <a:avLst>
                <a:gd name="adj" fmla="val 4437"/>
              </a:avLst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Comic Sans MS" panose="030F0902030302020204" pitchFamily="66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74542A6-00B4-4C91-9AAD-2C69F4E415C3}"/>
                </a:ext>
              </a:extLst>
            </p:cNvPr>
            <p:cNvGrpSpPr/>
            <p:nvPr/>
          </p:nvGrpSpPr>
          <p:grpSpPr>
            <a:xfrm>
              <a:off x="1861324" y="1863923"/>
              <a:ext cx="2698793" cy="2127424"/>
              <a:chOff x="1861324" y="1863923"/>
              <a:chExt cx="2698793" cy="2127424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8CBE224-A1B3-3370-B314-0D4F6B10A4D4}"/>
                  </a:ext>
                </a:extLst>
              </p:cNvPr>
              <p:cNvGrpSpPr/>
              <p:nvPr/>
            </p:nvGrpSpPr>
            <p:grpSpPr>
              <a:xfrm>
                <a:off x="1861324" y="1863923"/>
                <a:ext cx="2698793" cy="1869710"/>
                <a:chOff x="7574548" y="1763944"/>
                <a:chExt cx="2987090" cy="2575631"/>
              </a:xfrm>
            </p:grpSpPr>
            <p:sp>
              <p:nvSpPr>
                <p:cNvPr id="88" name="Can 87">
                  <a:extLst>
                    <a:ext uri="{FF2B5EF4-FFF2-40B4-BE49-F238E27FC236}">
                      <a16:creationId xmlns:a16="http://schemas.microsoft.com/office/drawing/2014/main" id="{EAED495C-A2E3-44A9-2E9F-8439AE925104}"/>
                    </a:ext>
                  </a:extLst>
                </p:cNvPr>
                <p:cNvSpPr/>
                <p:nvPr/>
              </p:nvSpPr>
              <p:spPr>
                <a:xfrm>
                  <a:off x="7574548" y="1763944"/>
                  <a:ext cx="2987090" cy="2575631"/>
                </a:xfrm>
                <a:prstGeom prst="can">
                  <a:avLst>
                    <a:gd name="adj" fmla="val 1610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sz="800" dirty="0">
                    <a:latin typeface="Comic Sans MS" panose="030F0902030302020204" pitchFamily="66" charset="0"/>
                  </a:endParaRPr>
                </a:p>
              </p:txBody>
            </p: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C2F8EB84-4615-3FF1-C40C-06C05FE69034}"/>
                    </a:ext>
                  </a:extLst>
                </p:cNvPr>
                <p:cNvGrpSpPr/>
                <p:nvPr/>
              </p:nvGrpSpPr>
              <p:grpSpPr>
                <a:xfrm>
                  <a:off x="7681710" y="2338038"/>
                  <a:ext cx="2772766" cy="1772724"/>
                  <a:chOff x="4975531" y="830153"/>
                  <a:chExt cx="2772766" cy="1772724"/>
                </a:xfrm>
              </p:grpSpPr>
              <p:sp>
                <p:nvSpPr>
                  <p:cNvPr id="70" name="Document 69">
                    <a:extLst>
                      <a:ext uri="{FF2B5EF4-FFF2-40B4-BE49-F238E27FC236}">
                        <a16:creationId xmlns:a16="http://schemas.microsoft.com/office/drawing/2014/main" id="{B7FD82DB-12B0-2710-7490-A8D11636EDE1}"/>
                      </a:ext>
                    </a:extLst>
                  </p:cNvPr>
                  <p:cNvSpPr/>
                  <p:nvPr/>
                </p:nvSpPr>
                <p:spPr>
                  <a:xfrm>
                    <a:off x="4975531" y="830155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bstract#1</a:t>
                    </a:r>
                  </a:p>
                </p:txBody>
              </p:sp>
              <p:sp>
                <p:nvSpPr>
                  <p:cNvPr id="71" name="Document 70">
                    <a:extLst>
                      <a:ext uri="{FF2B5EF4-FFF2-40B4-BE49-F238E27FC236}">
                        <a16:creationId xmlns:a16="http://schemas.microsoft.com/office/drawing/2014/main" id="{0C9E4A4A-9FC7-D772-0A03-5FFD2C96EFD9}"/>
                      </a:ext>
                    </a:extLst>
                  </p:cNvPr>
                  <p:cNvSpPr/>
                  <p:nvPr/>
                </p:nvSpPr>
                <p:spPr>
                  <a:xfrm>
                    <a:off x="5926307" y="830154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bstract#2</a:t>
                    </a:r>
                  </a:p>
                </p:txBody>
              </p:sp>
              <p:sp>
                <p:nvSpPr>
                  <p:cNvPr id="72" name="Document 71">
                    <a:extLst>
                      <a:ext uri="{FF2B5EF4-FFF2-40B4-BE49-F238E27FC236}">
                        <a16:creationId xmlns:a16="http://schemas.microsoft.com/office/drawing/2014/main" id="{4A238EC6-0089-95EA-F3B7-9CC5A4B9586F}"/>
                      </a:ext>
                    </a:extLst>
                  </p:cNvPr>
                  <p:cNvSpPr/>
                  <p:nvPr/>
                </p:nvSpPr>
                <p:spPr>
                  <a:xfrm>
                    <a:off x="6892211" y="830153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bstract#3</a:t>
                    </a:r>
                  </a:p>
                </p:txBody>
              </p:sp>
              <p:sp>
                <p:nvSpPr>
                  <p:cNvPr id="74" name="Document 73">
                    <a:extLst>
                      <a:ext uri="{FF2B5EF4-FFF2-40B4-BE49-F238E27FC236}">
                        <a16:creationId xmlns:a16="http://schemas.microsoft.com/office/drawing/2014/main" id="{38F217D2-FF54-16B4-6570-95AEF87167B7}"/>
                      </a:ext>
                    </a:extLst>
                  </p:cNvPr>
                  <p:cNvSpPr/>
                  <p:nvPr/>
                </p:nvSpPr>
                <p:spPr>
                  <a:xfrm>
                    <a:off x="4975531" y="1335246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bstract#4</a:t>
                    </a:r>
                  </a:p>
                </p:txBody>
              </p:sp>
              <p:sp>
                <p:nvSpPr>
                  <p:cNvPr id="75" name="Document 74">
                    <a:extLst>
                      <a:ext uri="{FF2B5EF4-FFF2-40B4-BE49-F238E27FC236}">
                        <a16:creationId xmlns:a16="http://schemas.microsoft.com/office/drawing/2014/main" id="{6425EECD-BBB7-4842-E0B8-1E81565D16DC}"/>
                      </a:ext>
                    </a:extLst>
                  </p:cNvPr>
                  <p:cNvSpPr/>
                  <p:nvPr/>
                </p:nvSpPr>
                <p:spPr>
                  <a:xfrm>
                    <a:off x="5926307" y="1335245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bstract#5</a:t>
                    </a:r>
                  </a:p>
                </p:txBody>
              </p:sp>
              <p:sp>
                <p:nvSpPr>
                  <p:cNvPr id="76" name="Document 75">
                    <a:extLst>
                      <a:ext uri="{FF2B5EF4-FFF2-40B4-BE49-F238E27FC236}">
                        <a16:creationId xmlns:a16="http://schemas.microsoft.com/office/drawing/2014/main" id="{3FBB5F22-5AC9-D9FB-12E5-E140FAE27935}"/>
                      </a:ext>
                    </a:extLst>
                  </p:cNvPr>
                  <p:cNvSpPr/>
                  <p:nvPr/>
                </p:nvSpPr>
                <p:spPr>
                  <a:xfrm>
                    <a:off x="6892211" y="1335244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bstract#6</a:t>
                    </a:r>
                  </a:p>
                </p:txBody>
              </p:sp>
              <p:sp>
                <p:nvSpPr>
                  <p:cNvPr id="78" name="Document 77">
                    <a:extLst>
                      <a:ext uri="{FF2B5EF4-FFF2-40B4-BE49-F238E27FC236}">
                        <a16:creationId xmlns:a16="http://schemas.microsoft.com/office/drawing/2014/main" id="{C87EF6AF-1A66-02E8-1FA0-C2052641585E}"/>
                      </a:ext>
                    </a:extLst>
                  </p:cNvPr>
                  <p:cNvSpPr/>
                  <p:nvPr/>
                </p:nvSpPr>
                <p:spPr>
                  <a:xfrm>
                    <a:off x="4975531" y="2184072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bstract#x</a:t>
                    </a:r>
                  </a:p>
                </p:txBody>
              </p:sp>
              <p:sp>
                <p:nvSpPr>
                  <p:cNvPr id="79" name="Document 78">
                    <a:extLst>
                      <a:ext uri="{FF2B5EF4-FFF2-40B4-BE49-F238E27FC236}">
                        <a16:creationId xmlns:a16="http://schemas.microsoft.com/office/drawing/2014/main" id="{F7FBD87E-CB67-EB0E-C93A-9BF0B454F16E}"/>
                      </a:ext>
                    </a:extLst>
                  </p:cNvPr>
                  <p:cNvSpPr/>
                  <p:nvPr/>
                </p:nvSpPr>
                <p:spPr>
                  <a:xfrm>
                    <a:off x="5926307" y="2184071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bstract#y</a:t>
                    </a:r>
                  </a:p>
                </p:txBody>
              </p:sp>
              <p:sp>
                <p:nvSpPr>
                  <p:cNvPr id="80" name="Document 79">
                    <a:extLst>
                      <a:ext uri="{FF2B5EF4-FFF2-40B4-BE49-F238E27FC236}">
                        <a16:creationId xmlns:a16="http://schemas.microsoft.com/office/drawing/2014/main" id="{F388369C-7DF2-2289-4D0A-0D605042FEDC}"/>
                      </a:ext>
                    </a:extLst>
                  </p:cNvPr>
                  <p:cNvSpPr/>
                  <p:nvPr/>
                </p:nvSpPr>
                <p:spPr>
                  <a:xfrm>
                    <a:off x="6892211" y="2184070"/>
                    <a:ext cx="856086" cy="418805"/>
                  </a:xfrm>
                  <a:prstGeom prst="flowChartDocumen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a</a:t>
                    </a:r>
                    <a:r>
                      <a:rPr lang="en-VN" sz="800" dirty="0">
                        <a:solidFill>
                          <a:schemeClr val="tx1"/>
                        </a:solidFill>
                        <a:latin typeface="Comic Sans MS" panose="030F0902030302020204" pitchFamily="66" charset="0"/>
                      </a:rPr>
                      <a:t>bstract#z</a:t>
                    </a:r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6F11F9A-51F3-7BA3-BDAC-C47439A763F9}"/>
                      </a:ext>
                    </a:extLst>
                  </p:cNvPr>
                  <p:cNvSpPr txBox="1"/>
                  <p:nvPr/>
                </p:nvSpPr>
                <p:spPr>
                  <a:xfrm>
                    <a:off x="5148912" y="1780173"/>
                    <a:ext cx="509325" cy="2599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VN" sz="800" dirty="0">
                        <a:latin typeface="Comic Sans MS" panose="030F0902030302020204" pitchFamily="66" charset="0"/>
                      </a:rPr>
                      <a:t>…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787B46A-01A5-C8C0-C58E-38261D6076D4}"/>
                      </a:ext>
                    </a:extLst>
                  </p:cNvPr>
                  <p:cNvSpPr txBox="1"/>
                  <p:nvPr/>
                </p:nvSpPr>
                <p:spPr>
                  <a:xfrm>
                    <a:off x="6109523" y="1780173"/>
                    <a:ext cx="509325" cy="2599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VN" sz="800" dirty="0">
                        <a:latin typeface="Comic Sans MS" panose="030F0902030302020204" pitchFamily="66" charset="0"/>
                      </a:rPr>
                      <a:t>…</a:t>
                    </a:r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EA0FB68D-7798-9952-4E20-781A75093712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224" y="1780173"/>
                    <a:ext cx="509325" cy="2599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VN" sz="800" dirty="0">
                        <a:latin typeface="Comic Sans MS" panose="030F0902030302020204" pitchFamily="66" charset="0"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3159E49-F6E9-E970-EBE9-ACCF5695980D}"/>
                  </a:ext>
                </a:extLst>
              </p:cNvPr>
              <p:cNvSpPr txBox="1"/>
              <p:nvPr/>
            </p:nvSpPr>
            <p:spPr>
              <a:xfrm>
                <a:off x="2152927" y="3714348"/>
                <a:ext cx="2088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200" dirty="0">
                    <a:latin typeface="Comic Sans MS" panose="030F0902030302020204" pitchFamily="66" charset="0"/>
                  </a:rPr>
                  <a:t>Abstracts database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B05A5CB-2FC0-C285-BA48-F638B4E89229}"/>
                </a:ext>
              </a:extLst>
            </p:cNvPr>
            <p:cNvGrpSpPr/>
            <p:nvPr/>
          </p:nvGrpSpPr>
          <p:grpSpPr>
            <a:xfrm>
              <a:off x="1854488" y="4362942"/>
              <a:ext cx="2698793" cy="2157398"/>
              <a:chOff x="1854488" y="4362942"/>
              <a:chExt cx="2698793" cy="215739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CF8B42C-7C90-71EC-508C-D59DC28EE2FD}"/>
                  </a:ext>
                </a:extLst>
              </p:cNvPr>
              <p:cNvGrpSpPr/>
              <p:nvPr/>
            </p:nvGrpSpPr>
            <p:grpSpPr>
              <a:xfrm>
                <a:off x="1854488" y="4362942"/>
                <a:ext cx="2698793" cy="1869710"/>
                <a:chOff x="6674978" y="1153533"/>
                <a:chExt cx="2732315" cy="2575629"/>
              </a:xfrm>
            </p:grpSpPr>
            <p:sp>
              <p:nvSpPr>
                <p:cNvPr id="40" name="Can 39">
                  <a:extLst>
                    <a:ext uri="{FF2B5EF4-FFF2-40B4-BE49-F238E27FC236}">
                      <a16:creationId xmlns:a16="http://schemas.microsoft.com/office/drawing/2014/main" id="{75E3D2FA-F318-F135-0337-E89BB60DF9E4}"/>
                    </a:ext>
                  </a:extLst>
                </p:cNvPr>
                <p:cNvSpPr/>
                <p:nvPr/>
              </p:nvSpPr>
              <p:spPr>
                <a:xfrm>
                  <a:off x="6674978" y="1153533"/>
                  <a:ext cx="2732315" cy="2575629"/>
                </a:xfrm>
                <a:prstGeom prst="can">
                  <a:avLst>
                    <a:gd name="adj" fmla="val 1455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sz="800" dirty="0">
                    <a:latin typeface="Comic Sans MS" panose="030F0902030302020204" pitchFamily="66" charset="0"/>
                  </a:endParaRP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DCAD3033-27C4-BBA2-394B-B3F868BA68B8}"/>
                    </a:ext>
                  </a:extLst>
                </p:cNvPr>
                <p:cNvGrpSpPr/>
                <p:nvPr/>
              </p:nvGrpSpPr>
              <p:grpSpPr>
                <a:xfrm>
                  <a:off x="6773000" y="1682023"/>
                  <a:ext cx="2536270" cy="1774191"/>
                  <a:chOff x="2071365" y="424541"/>
                  <a:chExt cx="2536270" cy="1774191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CD86D067-AF44-10FC-7779-B338797B2CDF}"/>
                      </a:ext>
                    </a:extLst>
                  </p:cNvPr>
                  <p:cNvSpPr txBox="1"/>
                  <p:nvPr/>
                </p:nvSpPr>
                <p:spPr>
                  <a:xfrm>
                    <a:off x="2230295" y="1378361"/>
                    <a:ext cx="465883" cy="2599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VN" sz="800" dirty="0">
                        <a:latin typeface="Comic Sans MS" panose="030F0902030302020204" pitchFamily="66" charset="0"/>
                      </a:rPr>
                      <a:t>…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D908D45-3A5F-0669-E238-5371DE6A6D97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72" y="1378361"/>
                    <a:ext cx="465883" cy="2599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VN" sz="800" dirty="0">
                        <a:latin typeface="Comic Sans MS" panose="030F0902030302020204" pitchFamily="66" charset="0"/>
                      </a:rPr>
                      <a:t>…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6A9A776-4338-CDCB-F4D7-9C1877480A2B}"/>
                      </a:ext>
                    </a:extLst>
                  </p:cNvPr>
                  <p:cNvSpPr txBox="1"/>
                  <p:nvPr/>
                </p:nvSpPr>
                <p:spPr>
                  <a:xfrm>
                    <a:off x="3983159" y="1378361"/>
                    <a:ext cx="465883" cy="2599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VN" sz="800" dirty="0">
                        <a:latin typeface="Comic Sans MS" panose="030F0902030302020204" pitchFamily="66" charset="0"/>
                      </a:rPr>
                      <a:t>…</a:t>
                    </a:r>
                  </a:p>
                </p:txBody>
              </p:sp>
              <p:sp>
                <p:nvSpPr>
                  <p:cNvPr id="45" name="Snip Single Corner Rectangle 44">
                    <a:extLst>
                      <a:ext uri="{FF2B5EF4-FFF2-40B4-BE49-F238E27FC236}">
                        <a16:creationId xmlns:a16="http://schemas.microsoft.com/office/drawing/2014/main" id="{C5118108-4B70-1EFD-5782-A62B85940973}"/>
                      </a:ext>
                    </a:extLst>
                  </p:cNvPr>
                  <p:cNvSpPr/>
                  <p:nvPr/>
                </p:nvSpPr>
                <p:spPr>
                  <a:xfrm>
                    <a:off x="2071365" y="424541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aper#1</a:t>
                    </a:r>
                  </a:p>
                </p:txBody>
              </p:sp>
              <p:sp>
                <p:nvSpPr>
                  <p:cNvPr id="46" name="Snip Single Corner Rectangle 45">
                    <a:extLst>
                      <a:ext uri="{FF2B5EF4-FFF2-40B4-BE49-F238E27FC236}">
                        <a16:creationId xmlns:a16="http://schemas.microsoft.com/office/drawing/2014/main" id="{7714B977-18E4-AD70-A541-3D4C0BEABDAF}"/>
                      </a:ext>
                    </a:extLst>
                  </p:cNvPr>
                  <p:cNvSpPr/>
                  <p:nvPr/>
                </p:nvSpPr>
                <p:spPr>
                  <a:xfrm>
                    <a:off x="2950041" y="424541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aper#2</a:t>
                    </a:r>
                  </a:p>
                </p:txBody>
              </p:sp>
              <p:sp>
                <p:nvSpPr>
                  <p:cNvPr id="47" name="Snip Single Corner Rectangle 46">
                    <a:extLst>
                      <a:ext uri="{FF2B5EF4-FFF2-40B4-BE49-F238E27FC236}">
                        <a16:creationId xmlns:a16="http://schemas.microsoft.com/office/drawing/2014/main" id="{2C8A3AD9-0C45-07AD-4219-E4FEE1BA8B16}"/>
                      </a:ext>
                    </a:extLst>
                  </p:cNvPr>
                  <p:cNvSpPr/>
                  <p:nvPr/>
                </p:nvSpPr>
                <p:spPr>
                  <a:xfrm>
                    <a:off x="3824567" y="424541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aper#3</a:t>
                    </a:r>
                  </a:p>
                </p:txBody>
              </p:sp>
              <p:sp>
                <p:nvSpPr>
                  <p:cNvPr id="48" name="Snip Single Corner Rectangle 47">
                    <a:extLst>
                      <a:ext uri="{FF2B5EF4-FFF2-40B4-BE49-F238E27FC236}">
                        <a16:creationId xmlns:a16="http://schemas.microsoft.com/office/drawing/2014/main" id="{95A0606F-A350-87C4-CB58-0FA8C08CC93A}"/>
                      </a:ext>
                    </a:extLst>
                  </p:cNvPr>
                  <p:cNvSpPr/>
                  <p:nvPr/>
                </p:nvSpPr>
                <p:spPr>
                  <a:xfrm>
                    <a:off x="3824567" y="927319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aper#6</a:t>
                    </a:r>
                  </a:p>
                </p:txBody>
              </p:sp>
              <p:sp>
                <p:nvSpPr>
                  <p:cNvPr id="49" name="Snip Single Corner Rectangle 48">
                    <a:extLst>
                      <a:ext uri="{FF2B5EF4-FFF2-40B4-BE49-F238E27FC236}">
                        <a16:creationId xmlns:a16="http://schemas.microsoft.com/office/drawing/2014/main" id="{86D95F41-B312-7349-3E70-AE6BA0C4E862}"/>
                      </a:ext>
                    </a:extLst>
                  </p:cNvPr>
                  <p:cNvSpPr/>
                  <p:nvPr/>
                </p:nvSpPr>
                <p:spPr>
                  <a:xfrm>
                    <a:off x="2941062" y="927319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aper#5</a:t>
                    </a:r>
                  </a:p>
                </p:txBody>
              </p:sp>
              <p:sp>
                <p:nvSpPr>
                  <p:cNvPr id="50" name="Snip Single Corner Rectangle 49">
                    <a:extLst>
                      <a:ext uri="{FF2B5EF4-FFF2-40B4-BE49-F238E27FC236}">
                        <a16:creationId xmlns:a16="http://schemas.microsoft.com/office/drawing/2014/main" id="{134B0D4D-5FAD-4404-FECB-299AB8AF9598}"/>
                      </a:ext>
                    </a:extLst>
                  </p:cNvPr>
                  <p:cNvSpPr/>
                  <p:nvPr/>
                </p:nvSpPr>
                <p:spPr>
                  <a:xfrm>
                    <a:off x="2071365" y="927319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aper#4</a:t>
                    </a:r>
                  </a:p>
                </p:txBody>
              </p:sp>
              <p:sp>
                <p:nvSpPr>
                  <p:cNvPr id="51" name="Snip Single Corner Rectangle 50">
                    <a:extLst>
                      <a:ext uri="{FF2B5EF4-FFF2-40B4-BE49-F238E27FC236}">
                        <a16:creationId xmlns:a16="http://schemas.microsoft.com/office/drawing/2014/main" id="{BB38E19C-0E6E-C80B-FCE6-4AB412AC4606}"/>
                      </a:ext>
                    </a:extLst>
                  </p:cNvPr>
                  <p:cNvSpPr/>
                  <p:nvPr/>
                </p:nvSpPr>
                <p:spPr>
                  <a:xfrm>
                    <a:off x="2071365" y="1779633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aper#x</a:t>
                    </a:r>
                  </a:p>
                </p:txBody>
              </p:sp>
              <p:sp>
                <p:nvSpPr>
                  <p:cNvPr id="52" name="Snip Single Corner Rectangle 51">
                    <a:extLst>
                      <a:ext uri="{FF2B5EF4-FFF2-40B4-BE49-F238E27FC236}">
                        <a16:creationId xmlns:a16="http://schemas.microsoft.com/office/drawing/2014/main" id="{FDCDA79D-985D-0662-B4EF-1D1B69CBFCAD}"/>
                      </a:ext>
                    </a:extLst>
                  </p:cNvPr>
                  <p:cNvSpPr/>
                  <p:nvPr/>
                </p:nvSpPr>
                <p:spPr>
                  <a:xfrm>
                    <a:off x="2950041" y="1779632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aper#y</a:t>
                    </a:r>
                  </a:p>
                </p:txBody>
              </p:sp>
              <p:sp>
                <p:nvSpPr>
                  <p:cNvPr id="53" name="Snip Single Corner Rectangle 52">
                    <a:extLst>
                      <a:ext uri="{FF2B5EF4-FFF2-40B4-BE49-F238E27FC236}">
                        <a16:creationId xmlns:a16="http://schemas.microsoft.com/office/drawing/2014/main" id="{FFCBEE1D-9A0D-1CFE-3328-15A390279BC6}"/>
                      </a:ext>
                    </a:extLst>
                  </p:cNvPr>
                  <p:cNvSpPr/>
                  <p:nvPr/>
                </p:nvSpPr>
                <p:spPr>
                  <a:xfrm>
                    <a:off x="3824567" y="1779632"/>
                    <a:ext cx="783068" cy="419099"/>
                  </a:xfrm>
                  <a:prstGeom prst="snip1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P</a:t>
                    </a:r>
                    <a:r>
                      <a:rPr lang="en-VN" sz="800" dirty="0">
                        <a:solidFill>
                          <a:sysClr val="windowText" lastClr="000000"/>
                        </a:solidFill>
                        <a:latin typeface="Comic Sans MS" panose="030F0902030302020204" pitchFamily="66" charset="0"/>
                      </a:rPr>
                      <a:t>aper#z</a:t>
                    </a:r>
                  </a:p>
                </p:txBody>
              </p:sp>
            </p:grp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3259313-4D30-6F8E-DAAE-017A5558F7B1}"/>
                  </a:ext>
                </a:extLst>
              </p:cNvPr>
              <p:cNvSpPr txBox="1"/>
              <p:nvPr/>
            </p:nvSpPr>
            <p:spPr>
              <a:xfrm>
                <a:off x="2166583" y="6243341"/>
                <a:ext cx="2088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200" dirty="0">
                    <a:latin typeface="Comic Sans MS" panose="030F0902030302020204" pitchFamily="66" charset="0"/>
                  </a:rPr>
                  <a:t>Papers database</a:t>
                </a:r>
              </a:p>
            </p:txBody>
          </p:sp>
        </p:grp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13A309A-48AB-47E3-919B-00784D853282}"/>
              </a:ext>
            </a:extLst>
          </p:cNvPr>
          <p:cNvCxnSpPr>
            <a:cxnSpLocks/>
            <a:stCxn id="88" idx="4"/>
            <a:endCxn id="122" idx="2"/>
          </p:cNvCxnSpPr>
          <p:nvPr/>
        </p:nvCxnSpPr>
        <p:spPr>
          <a:xfrm>
            <a:off x="4151082" y="1800755"/>
            <a:ext cx="731412" cy="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D61E300B-1310-8AE4-1112-0A0C45ECEEBB}"/>
              </a:ext>
            </a:extLst>
          </p:cNvPr>
          <p:cNvCxnSpPr>
            <a:cxnSpLocks/>
            <a:stCxn id="105" idx="1"/>
            <a:endCxn id="40" idx="0"/>
          </p:cNvCxnSpPr>
          <p:nvPr/>
        </p:nvCxnSpPr>
        <p:spPr>
          <a:xfrm rot="10800000" flipV="1">
            <a:off x="2849303" y="3451537"/>
            <a:ext cx="2318691" cy="62725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EEF673E-1EAA-C1DE-C555-45EE6FEA1D61}"/>
              </a:ext>
            </a:extLst>
          </p:cNvPr>
          <p:cNvCxnSpPr>
            <a:cxnSpLocks/>
            <a:stCxn id="40" idx="4"/>
            <a:endCxn id="113" idx="2"/>
          </p:cNvCxnSpPr>
          <p:nvPr/>
        </p:nvCxnSpPr>
        <p:spPr>
          <a:xfrm>
            <a:off x="4144520" y="4900866"/>
            <a:ext cx="1116288" cy="5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7D22EE1-1486-5EFE-A224-C7AB71BE6B2F}"/>
              </a:ext>
            </a:extLst>
          </p:cNvPr>
          <p:cNvCxnSpPr>
            <a:cxnSpLocks/>
            <a:stCxn id="122" idx="3"/>
            <a:endCxn id="105" idx="0"/>
          </p:cNvCxnSpPr>
          <p:nvPr/>
        </p:nvCxnSpPr>
        <p:spPr>
          <a:xfrm flipH="1">
            <a:off x="6007258" y="2119878"/>
            <a:ext cx="3899" cy="8850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39062257-0E7E-2EA9-0716-6A2818D1C098}"/>
              </a:ext>
            </a:extLst>
          </p:cNvPr>
          <p:cNvSpPr/>
          <p:nvPr/>
        </p:nvSpPr>
        <p:spPr>
          <a:xfrm>
            <a:off x="10428113" y="2738246"/>
            <a:ext cx="1414817" cy="740229"/>
          </a:xfrm>
          <a:prstGeom prst="roundRect">
            <a:avLst>
              <a:gd name="adj" fmla="val 12255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mic Sans MS" panose="030F0902030302020204" pitchFamily="66" charset="0"/>
              </a:rPr>
              <a:t>System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mic Sans MS" panose="030F0902030302020204" pitchFamily="66" charset="0"/>
              </a:rPr>
              <a:t>Response</a:t>
            </a:r>
            <a:endParaRPr lang="en-VN" dirty="0">
              <a:solidFill>
                <a:sysClr val="windowText" lastClr="000000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0CB53CEC-8B62-72C8-A4BB-09715CEDF272}"/>
              </a:ext>
            </a:extLst>
          </p:cNvPr>
          <p:cNvCxnSpPr>
            <a:cxnSpLocks/>
            <a:stCxn id="4" idx="3"/>
            <a:endCxn id="116" idx="1"/>
          </p:cNvCxnSpPr>
          <p:nvPr/>
        </p:nvCxnSpPr>
        <p:spPr>
          <a:xfrm>
            <a:off x="6884120" y="505358"/>
            <a:ext cx="1966040" cy="2379556"/>
          </a:xfrm>
          <a:prstGeom prst="bentConnector2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AB19F9CA-4D5B-23E8-EF65-1537F2897813}"/>
              </a:ext>
            </a:extLst>
          </p:cNvPr>
          <p:cNvCxnSpPr>
            <a:cxnSpLocks/>
            <a:stCxn id="106" idx="0"/>
            <a:endCxn id="116" idx="2"/>
          </p:cNvCxnSpPr>
          <p:nvPr/>
        </p:nvCxnSpPr>
        <p:spPr>
          <a:xfrm flipV="1">
            <a:off x="6753708" y="3386992"/>
            <a:ext cx="1444311" cy="135050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E747E16-9DC8-EAF5-8823-B8C8B1F2A850}"/>
              </a:ext>
            </a:extLst>
          </p:cNvPr>
          <p:cNvCxnSpPr>
            <a:cxnSpLocks/>
            <a:stCxn id="4" idx="2"/>
            <a:endCxn id="122" idx="0"/>
          </p:cNvCxnSpPr>
          <p:nvPr/>
        </p:nvCxnSpPr>
        <p:spPr>
          <a:xfrm>
            <a:off x="6176712" y="875472"/>
            <a:ext cx="0" cy="4425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B7736435-A4B5-30CF-FAAD-9ED2258D342C}"/>
              </a:ext>
            </a:extLst>
          </p:cNvPr>
          <p:cNvCxnSpPr>
            <a:cxnSpLocks/>
            <a:stCxn id="116" idx="3"/>
            <a:endCxn id="119" idx="4"/>
          </p:cNvCxnSpPr>
          <p:nvPr/>
        </p:nvCxnSpPr>
        <p:spPr>
          <a:xfrm rot="5400000">
            <a:off x="7432775" y="4526344"/>
            <a:ext cx="2054660" cy="780111"/>
          </a:xfrm>
          <a:prstGeom prst="bentConnector4">
            <a:avLst>
              <a:gd name="adj1" fmla="val 34234"/>
              <a:gd name="adj2" fmla="val 129304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DE932D74-53A0-4E93-BDF5-3D6965819E56}"/>
              </a:ext>
            </a:extLst>
          </p:cNvPr>
          <p:cNvCxnSpPr>
            <a:cxnSpLocks/>
            <a:stCxn id="117" idx="0"/>
            <a:endCxn id="116" idx="4"/>
          </p:cNvCxnSpPr>
          <p:nvPr/>
        </p:nvCxnSpPr>
        <p:spPr>
          <a:xfrm flipH="1" flipV="1">
            <a:off x="9502301" y="3386992"/>
            <a:ext cx="127969" cy="2271296"/>
          </a:xfrm>
          <a:prstGeom prst="bentConnector3">
            <a:avLst>
              <a:gd name="adj1" fmla="val -292495"/>
            </a:avLst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2F555F6B-B9F6-2801-A65A-473B99A30F54}"/>
              </a:ext>
            </a:extLst>
          </p:cNvPr>
          <p:cNvCxnSpPr>
            <a:cxnSpLocks/>
            <a:stCxn id="116" idx="5"/>
            <a:endCxn id="202" idx="1"/>
          </p:cNvCxnSpPr>
          <p:nvPr/>
        </p:nvCxnSpPr>
        <p:spPr>
          <a:xfrm flipV="1">
            <a:off x="9775973" y="3108361"/>
            <a:ext cx="652140" cy="4958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489767BA-64A4-C72A-BFDF-079B4C3E5A68}"/>
              </a:ext>
            </a:extLst>
          </p:cNvPr>
          <p:cNvSpPr txBox="1"/>
          <p:nvPr/>
        </p:nvSpPr>
        <p:spPr>
          <a:xfrm>
            <a:off x="5931906" y="5802226"/>
            <a:ext cx="18467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latin typeface="Comic Sans MS" panose="030F0902030302020204" pitchFamily="66" charset="0"/>
              </a:rPr>
              <a:t>Extract from each paper only the content that is relevant to the query</a:t>
            </a:r>
          </a:p>
        </p:txBody>
      </p:sp>
    </p:spTree>
    <p:extLst>
      <p:ext uri="{BB962C8B-B14F-4D97-AF65-F5344CB8AC3E}">
        <p14:creationId xmlns:p14="http://schemas.microsoft.com/office/powerpoint/2010/main" val="90979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116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 Hoang Gia Huy (S.CECS)</dc:creator>
  <cp:lastModifiedBy>Do Hoang Gia Huy (S.CECS)</cp:lastModifiedBy>
  <cp:revision>1</cp:revision>
  <dcterms:created xsi:type="dcterms:W3CDTF">2024-08-05T16:01:24Z</dcterms:created>
  <dcterms:modified xsi:type="dcterms:W3CDTF">2024-08-05T16:58:47Z</dcterms:modified>
</cp:coreProperties>
</file>