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0"/>
  </p:notesMasterIdLst>
  <p:sldIdLst>
    <p:sldId id="256" r:id="rId2"/>
    <p:sldId id="257" r:id="rId3"/>
    <p:sldId id="260" r:id="rId4"/>
    <p:sldId id="265" r:id="rId5"/>
    <p:sldId id="258" r:id="rId6"/>
    <p:sldId id="262" r:id="rId7"/>
    <p:sldId id="261" r:id="rId8"/>
    <p:sldId id="266" r:id="rId9"/>
    <p:sldId id="263" r:id="rId10"/>
    <p:sldId id="264" r:id="rId11"/>
    <p:sldId id="267" r:id="rId12"/>
    <p:sldId id="268" r:id="rId13"/>
    <p:sldId id="269" r:id="rId14"/>
    <p:sldId id="270" r:id="rId15"/>
    <p:sldId id="271" r:id="rId16"/>
    <p:sldId id="272" r:id="rId17"/>
    <p:sldId id="273" r:id="rId18"/>
    <p:sldId id="284" r:id="rId19"/>
    <p:sldId id="274" r:id="rId20"/>
    <p:sldId id="275" r:id="rId21"/>
    <p:sldId id="276" r:id="rId22"/>
    <p:sldId id="277" r:id="rId23"/>
    <p:sldId id="278" r:id="rId24"/>
    <p:sldId id="279" r:id="rId25"/>
    <p:sldId id="280" r:id="rId26"/>
    <p:sldId id="281" r:id="rId27"/>
    <p:sldId id="282"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790" autoAdjust="0"/>
  </p:normalViewPr>
  <p:slideViewPr>
    <p:cSldViewPr snapToGrid="0">
      <p:cViewPr varScale="1">
        <p:scale>
          <a:sx n="60" d="100"/>
          <a:sy n="60" d="100"/>
        </p:scale>
        <p:origin x="11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682F52-4BFB-4564-8978-36B57234976A}"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0DB9FB31-30BD-444C-B8AF-C251F53E725A}">
      <dgm:prSet custT="1"/>
      <dgm:spPr/>
      <dgm:t>
        <a:bodyPr/>
        <a:lstStyle/>
        <a:p>
          <a:pPr rtl="0"/>
          <a:r>
            <a:rPr lang="en-US" sz="3200" b="1" smtClean="0">
              <a:solidFill>
                <a:srgbClr val="0000FF"/>
              </a:solidFill>
              <a:latin typeface="Times New Roman" panose="02020603050405020304" pitchFamily="18" charset="0"/>
              <a:cs typeface="Times New Roman" panose="02020603050405020304" pitchFamily="18" charset="0"/>
            </a:rPr>
            <a:t>I</a:t>
          </a:r>
          <a:endParaRPr lang="en-US" sz="3200" b="1">
            <a:solidFill>
              <a:srgbClr val="0000FF"/>
            </a:solidFill>
            <a:latin typeface="Times New Roman" panose="02020603050405020304" pitchFamily="18" charset="0"/>
            <a:cs typeface="Times New Roman" panose="02020603050405020304" pitchFamily="18" charset="0"/>
          </a:endParaRPr>
        </a:p>
      </dgm:t>
    </dgm:pt>
    <dgm:pt modelId="{9AA51449-48FF-4724-9106-9441F532CEC1}" type="parTrans" cxnId="{ADF5B2E9-0CDD-454F-9857-9A5908FA0B3D}">
      <dgm:prSet/>
      <dgm:spPr/>
      <dgm:t>
        <a:bodyPr/>
        <a:lstStyle/>
        <a:p>
          <a:endParaRPr lang="en-US"/>
        </a:p>
      </dgm:t>
    </dgm:pt>
    <dgm:pt modelId="{7E92ECB9-2C48-4576-8345-E331ED7DE23F}" type="sibTrans" cxnId="{ADF5B2E9-0CDD-454F-9857-9A5908FA0B3D}">
      <dgm:prSet/>
      <dgm:spPr/>
      <dgm:t>
        <a:bodyPr/>
        <a:lstStyle/>
        <a:p>
          <a:endParaRPr lang="en-US"/>
        </a:p>
      </dgm:t>
    </dgm:pt>
    <dgm:pt modelId="{1B552B40-403A-492C-8D41-3D97076FD00C}">
      <dgm:prSet custT="1"/>
      <dgm:spPr/>
      <dgm:t>
        <a:bodyPr/>
        <a:lstStyle/>
        <a:p>
          <a:r>
            <a:rPr lang="en-US" sz="3200" b="1" smtClean="0">
              <a:solidFill>
                <a:srgbClr val="0000FF"/>
              </a:solidFill>
              <a:latin typeface="Times New Roman" panose="02020603050405020304" pitchFamily="18" charset="0"/>
              <a:cs typeface="Times New Roman" panose="02020603050405020304" pitchFamily="18" charset="0"/>
            </a:rPr>
            <a:t>GIỚI THIỆU ƯỚC LƯỢNG CHI PHÍ PHẦN MỀM</a:t>
          </a:r>
          <a:endParaRPr lang="en-US" sz="3200" b="1">
            <a:solidFill>
              <a:srgbClr val="0000FF"/>
            </a:solidFill>
            <a:latin typeface="Times New Roman" panose="02020603050405020304" pitchFamily="18" charset="0"/>
            <a:cs typeface="Times New Roman" panose="02020603050405020304" pitchFamily="18" charset="0"/>
          </a:endParaRPr>
        </a:p>
      </dgm:t>
    </dgm:pt>
    <dgm:pt modelId="{2C94964A-9895-4264-8ABE-0EAFF5C74B7E}" type="parTrans" cxnId="{421B9544-5EFA-4869-B79A-FAB9FACAAE7D}">
      <dgm:prSet/>
      <dgm:spPr/>
      <dgm:t>
        <a:bodyPr/>
        <a:lstStyle/>
        <a:p>
          <a:endParaRPr lang="en-US"/>
        </a:p>
      </dgm:t>
    </dgm:pt>
    <dgm:pt modelId="{5A1A89F0-5E48-48C8-B4E2-CCF0E3429B7E}" type="sibTrans" cxnId="{421B9544-5EFA-4869-B79A-FAB9FACAAE7D}">
      <dgm:prSet/>
      <dgm:spPr/>
      <dgm:t>
        <a:bodyPr/>
        <a:lstStyle/>
        <a:p>
          <a:endParaRPr lang="en-US"/>
        </a:p>
      </dgm:t>
    </dgm:pt>
    <dgm:pt modelId="{3BD55302-8EF6-434F-9CA3-6F04CFA78A63}">
      <dgm:prSet custT="1"/>
      <dgm:spPr/>
      <dgm:t>
        <a:bodyPr/>
        <a:lstStyle/>
        <a:p>
          <a:r>
            <a:rPr lang="en-US" sz="3200" b="1" smtClean="0">
              <a:solidFill>
                <a:srgbClr val="0000FF"/>
              </a:solidFill>
              <a:latin typeface="Times New Roman" panose="02020603050405020304" pitchFamily="18" charset="0"/>
              <a:cs typeface="Times New Roman" panose="02020603050405020304" pitchFamily="18" charset="0"/>
            </a:rPr>
            <a:t>CÁC KỸ THUẬT ƯỚC LƯỢNG</a:t>
          </a:r>
        </a:p>
      </dgm:t>
    </dgm:pt>
    <dgm:pt modelId="{CE510F3E-FFF3-4E01-8124-8042125B06E8}" type="parTrans" cxnId="{DC4A3FB7-B4D0-4A4C-8E61-50C248905FAE}">
      <dgm:prSet/>
      <dgm:spPr/>
      <dgm:t>
        <a:bodyPr/>
        <a:lstStyle/>
        <a:p>
          <a:endParaRPr lang="en-US"/>
        </a:p>
      </dgm:t>
    </dgm:pt>
    <dgm:pt modelId="{7604C28B-ED84-452D-864D-066B6B346561}" type="sibTrans" cxnId="{DC4A3FB7-B4D0-4A4C-8E61-50C248905FAE}">
      <dgm:prSet/>
      <dgm:spPr/>
      <dgm:t>
        <a:bodyPr/>
        <a:lstStyle/>
        <a:p>
          <a:endParaRPr lang="en-US"/>
        </a:p>
      </dgm:t>
    </dgm:pt>
    <dgm:pt modelId="{74015553-81E7-45D4-9702-90BC1402F146}">
      <dgm:prSet custT="1"/>
      <dgm:spPr/>
      <dgm:t>
        <a:bodyPr/>
        <a:lstStyle/>
        <a:p>
          <a:r>
            <a:rPr lang="en-US" sz="3200" b="1" smtClean="0">
              <a:solidFill>
                <a:srgbClr val="0000FF"/>
              </a:solidFill>
              <a:latin typeface="Times New Roman" panose="02020603050405020304" pitchFamily="18" charset="0"/>
              <a:cs typeface="Times New Roman" panose="02020603050405020304" pitchFamily="18" charset="0"/>
            </a:rPr>
            <a:t>PHƯƠNG </a:t>
          </a:r>
          <a:r>
            <a:rPr lang="en-US" sz="3200" b="1" dirty="0" smtClean="0">
              <a:solidFill>
                <a:srgbClr val="0000FF"/>
              </a:solidFill>
              <a:latin typeface="Times New Roman" panose="02020603050405020304" pitchFamily="18" charset="0"/>
              <a:cs typeface="Times New Roman" panose="02020603050405020304" pitchFamily="18" charset="0"/>
            </a:rPr>
            <a:t>PHÁP ƯỚC LƯỢNG CHI PHÍ PHẦN MÊM</a:t>
          </a:r>
        </a:p>
      </dgm:t>
    </dgm:pt>
    <dgm:pt modelId="{49FA4B5A-AF15-4DB1-98C7-CC7F93588B63}" type="parTrans" cxnId="{6F6303C0-DEA3-424F-A61C-1EC2B33C6101}">
      <dgm:prSet/>
      <dgm:spPr/>
      <dgm:t>
        <a:bodyPr/>
        <a:lstStyle/>
        <a:p>
          <a:endParaRPr lang="en-US"/>
        </a:p>
      </dgm:t>
    </dgm:pt>
    <dgm:pt modelId="{D3D077EC-B5BB-4FCC-B539-DB486A666172}" type="sibTrans" cxnId="{6F6303C0-DEA3-424F-A61C-1EC2B33C6101}">
      <dgm:prSet/>
      <dgm:spPr/>
      <dgm:t>
        <a:bodyPr/>
        <a:lstStyle/>
        <a:p>
          <a:endParaRPr lang="en-US"/>
        </a:p>
      </dgm:t>
    </dgm:pt>
    <dgm:pt modelId="{A77BCE75-B2A1-41EA-B337-514161AC0136}">
      <dgm:prSet custT="1"/>
      <dgm:spPr/>
      <dgm:t>
        <a:bodyPr/>
        <a:lstStyle/>
        <a:p>
          <a:r>
            <a:rPr lang="en-US" sz="3200" b="1" smtClean="0">
              <a:solidFill>
                <a:srgbClr val="0000FF"/>
              </a:solidFill>
              <a:latin typeface="Times New Roman" panose="02020603050405020304" pitchFamily="18" charset="0"/>
              <a:cs typeface="Times New Roman" panose="02020603050405020304" pitchFamily="18" charset="0"/>
            </a:rPr>
            <a:t>II</a:t>
          </a:r>
          <a:endParaRPr lang="en-US" sz="3200" b="1">
            <a:solidFill>
              <a:srgbClr val="0000FF"/>
            </a:solidFill>
            <a:latin typeface="Times New Roman" panose="02020603050405020304" pitchFamily="18" charset="0"/>
            <a:cs typeface="Times New Roman" panose="02020603050405020304" pitchFamily="18" charset="0"/>
          </a:endParaRPr>
        </a:p>
      </dgm:t>
    </dgm:pt>
    <dgm:pt modelId="{934A1807-0A39-4AF0-AB69-4436600A9D3E}" type="parTrans" cxnId="{6603DEAE-BACD-4478-A03E-91859CD0E6A1}">
      <dgm:prSet/>
      <dgm:spPr/>
      <dgm:t>
        <a:bodyPr/>
        <a:lstStyle/>
        <a:p>
          <a:endParaRPr lang="en-US"/>
        </a:p>
      </dgm:t>
    </dgm:pt>
    <dgm:pt modelId="{32D24F22-080E-4A7A-81AB-191054A71FEF}" type="sibTrans" cxnId="{6603DEAE-BACD-4478-A03E-91859CD0E6A1}">
      <dgm:prSet/>
      <dgm:spPr/>
      <dgm:t>
        <a:bodyPr/>
        <a:lstStyle/>
        <a:p>
          <a:endParaRPr lang="en-US"/>
        </a:p>
      </dgm:t>
    </dgm:pt>
    <dgm:pt modelId="{20B21DC0-652F-4FD4-80FD-11AEF6F349DA}">
      <dgm:prSet custT="1"/>
      <dgm:spPr/>
      <dgm:t>
        <a:bodyPr/>
        <a:lstStyle/>
        <a:p>
          <a:r>
            <a:rPr lang="en-US" sz="3200" b="1" smtClean="0">
              <a:solidFill>
                <a:srgbClr val="0000FF"/>
              </a:solidFill>
              <a:latin typeface="Times New Roman" panose="02020603050405020304" pitchFamily="18" charset="0"/>
              <a:cs typeface="Times New Roman" panose="02020603050405020304" pitchFamily="18" charset="0"/>
            </a:rPr>
            <a:t>III</a:t>
          </a:r>
        </a:p>
      </dgm:t>
    </dgm:pt>
    <dgm:pt modelId="{78E4418E-EAC2-4D04-B308-BC816E714AC3}" type="parTrans" cxnId="{97053785-7A6F-4DA0-AD7E-83A8D7EA8283}">
      <dgm:prSet/>
      <dgm:spPr/>
      <dgm:t>
        <a:bodyPr/>
        <a:lstStyle/>
        <a:p>
          <a:endParaRPr lang="en-US"/>
        </a:p>
      </dgm:t>
    </dgm:pt>
    <dgm:pt modelId="{3EB80EB3-044D-4CBE-8A5A-ADE4B40A61FB}" type="sibTrans" cxnId="{97053785-7A6F-4DA0-AD7E-83A8D7EA8283}">
      <dgm:prSet/>
      <dgm:spPr/>
      <dgm:t>
        <a:bodyPr/>
        <a:lstStyle/>
        <a:p>
          <a:endParaRPr lang="en-US"/>
        </a:p>
      </dgm:t>
    </dgm:pt>
    <dgm:pt modelId="{87FCD23D-4761-4C9F-A6EB-299A35934A80}" type="pres">
      <dgm:prSet presAssocID="{4A682F52-4BFB-4564-8978-36B57234976A}" presName="linearFlow" presStyleCnt="0">
        <dgm:presLayoutVars>
          <dgm:dir/>
          <dgm:animLvl val="lvl"/>
          <dgm:resizeHandles val="exact"/>
        </dgm:presLayoutVars>
      </dgm:prSet>
      <dgm:spPr/>
      <dgm:t>
        <a:bodyPr/>
        <a:lstStyle/>
        <a:p>
          <a:endParaRPr lang="en-US"/>
        </a:p>
      </dgm:t>
    </dgm:pt>
    <dgm:pt modelId="{6BC647F3-DE4D-49B8-837F-C6C4598C89A8}" type="pres">
      <dgm:prSet presAssocID="{0DB9FB31-30BD-444C-B8AF-C251F53E725A}" presName="composite" presStyleCnt="0"/>
      <dgm:spPr/>
    </dgm:pt>
    <dgm:pt modelId="{65BE01CB-8869-4D31-BD4D-91EB44C794E6}" type="pres">
      <dgm:prSet presAssocID="{0DB9FB31-30BD-444C-B8AF-C251F53E725A}" presName="parentText" presStyleLbl="alignNode1" presStyleIdx="0" presStyleCnt="3">
        <dgm:presLayoutVars>
          <dgm:chMax val="1"/>
          <dgm:bulletEnabled val="1"/>
        </dgm:presLayoutVars>
      </dgm:prSet>
      <dgm:spPr/>
      <dgm:t>
        <a:bodyPr/>
        <a:lstStyle/>
        <a:p>
          <a:endParaRPr lang="en-US"/>
        </a:p>
      </dgm:t>
    </dgm:pt>
    <dgm:pt modelId="{C3BF8A41-D85E-44D3-88EF-336458C806F5}" type="pres">
      <dgm:prSet presAssocID="{0DB9FB31-30BD-444C-B8AF-C251F53E725A}" presName="descendantText" presStyleLbl="alignAcc1" presStyleIdx="0" presStyleCnt="3">
        <dgm:presLayoutVars>
          <dgm:bulletEnabled val="1"/>
        </dgm:presLayoutVars>
      </dgm:prSet>
      <dgm:spPr/>
      <dgm:t>
        <a:bodyPr/>
        <a:lstStyle/>
        <a:p>
          <a:endParaRPr lang="en-US"/>
        </a:p>
      </dgm:t>
    </dgm:pt>
    <dgm:pt modelId="{C75B1176-7EE9-45E6-92A0-E88DF898B4B6}" type="pres">
      <dgm:prSet presAssocID="{7E92ECB9-2C48-4576-8345-E331ED7DE23F}" presName="sp" presStyleCnt="0"/>
      <dgm:spPr/>
    </dgm:pt>
    <dgm:pt modelId="{18C34483-4A3E-403B-A088-CC4A96F4133B}" type="pres">
      <dgm:prSet presAssocID="{A77BCE75-B2A1-41EA-B337-514161AC0136}" presName="composite" presStyleCnt="0"/>
      <dgm:spPr/>
    </dgm:pt>
    <dgm:pt modelId="{EB600F45-B394-473D-B945-9798F69D235C}" type="pres">
      <dgm:prSet presAssocID="{A77BCE75-B2A1-41EA-B337-514161AC0136}" presName="parentText" presStyleLbl="alignNode1" presStyleIdx="1" presStyleCnt="3">
        <dgm:presLayoutVars>
          <dgm:chMax val="1"/>
          <dgm:bulletEnabled val="1"/>
        </dgm:presLayoutVars>
      </dgm:prSet>
      <dgm:spPr/>
      <dgm:t>
        <a:bodyPr/>
        <a:lstStyle/>
        <a:p>
          <a:endParaRPr lang="en-US"/>
        </a:p>
      </dgm:t>
    </dgm:pt>
    <dgm:pt modelId="{7607520F-EF4F-4DAD-B3F3-99ED2DD5865F}" type="pres">
      <dgm:prSet presAssocID="{A77BCE75-B2A1-41EA-B337-514161AC0136}" presName="descendantText" presStyleLbl="alignAcc1" presStyleIdx="1" presStyleCnt="3">
        <dgm:presLayoutVars>
          <dgm:bulletEnabled val="1"/>
        </dgm:presLayoutVars>
      </dgm:prSet>
      <dgm:spPr/>
      <dgm:t>
        <a:bodyPr/>
        <a:lstStyle/>
        <a:p>
          <a:endParaRPr lang="en-US"/>
        </a:p>
      </dgm:t>
    </dgm:pt>
    <dgm:pt modelId="{0A8DCCCA-DDA8-4443-A81C-CF2A127C2517}" type="pres">
      <dgm:prSet presAssocID="{32D24F22-080E-4A7A-81AB-191054A71FEF}" presName="sp" presStyleCnt="0"/>
      <dgm:spPr/>
    </dgm:pt>
    <dgm:pt modelId="{ACF1C53A-6A7E-4D34-A002-E4437A056C4C}" type="pres">
      <dgm:prSet presAssocID="{20B21DC0-652F-4FD4-80FD-11AEF6F349DA}" presName="composite" presStyleCnt="0"/>
      <dgm:spPr/>
    </dgm:pt>
    <dgm:pt modelId="{D070ADD8-0486-4EA2-BC9B-9BA47831A9E0}" type="pres">
      <dgm:prSet presAssocID="{20B21DC0-652F-4FD4-80FD-11AEF6F349DA}" presName="parentText" presStyleLbl="alignNode1" presStyleIdx="2" presStyleCnt="3" custLinFactNeighborX="-36313" custLinFactNeighborY="89">
        <dgm:presLayoutVars>
          <dgm:chMax val="1"/>
          <dgm:bulletEnabled val="1"/>
        </dgm:presLayoutVars>
      </dgm:prSet>
      <dgm:spPr/>
      <dgm:t>
        <a:bodyPr/>
        <a:lstStyle/>
        <a:p>
          <a:endParaRPr lang="en-US"/>
        </a:p>
      </dgm:t>
    </dgm:pt>
    <dgm:pt modelId="{F73D5E4C-3148-47B8-B7ED-C4B70EAC1539}" type="pres">
      <dgm:prSet presAssocID="{20B21DC0-652F-4FD4-80FD-11AEF6F349DA}" presName="descendantText" presStyleLbl="alignAcc1" presStyleIdx="2" presStyleCnt="3">
        <dgm:presLayoutVars>
          <dgm:bulletEnabled val="1"/>
        </dgm:presLayoutVars>
      </dgm:prSet>
      <dgm:spPr/>
      <dgm:t>
        <a:bodyPr/>
        <a:lstStyle/>
        <a:p>
          <a:endParaRPr lang="en-US"/>
        </a:p>
      </dgm:t>
    </dgm:pt>
  </dgm:ptLst>
  <dgm:cxnLst>
    <dgm:cxn modelId="{6603DEAE-BACD-4478-A03E-91859CD0E6A1}" srcId="{4A682F52-4BFB-4564-8978-36B57234976A}" destId="{A77BCE75-B2A1-41EA-B337-514161AC0136}" srcOrd="1" destOrd="0" parTransId="{934A1807-0A39-4AF0-AB69-4436600A9D3E}" sibTransId="{32D24F22-080E-4A7A-81AB-191054A71FEF}"/>
    <dgm:cxn modelId="{82D4C3CB-285F-44E7-88F3-BFFDD73C0E4F}" type="presOf" srcId="{3BD55302-8EF6-434F-9CA3-6F04CFA78A63}" destId="{7607520F-EF4F-4DAD-B3F3-99ED2DD5865F}" srcOrd="0" destOrd="0" presId="urn:microsoft.com/office/officeart/2005/8/layout/chevron2"/>
    <dgm:cxn modelId="{CA7EA650-C612-4A1B-9C7A-E1D9E79040A5}" type="presOf" srcId="{1B552B40-403A-492C-8D41-3D97076FD00C}" destId="{C3BF8A41-D85E-44D3-88EF-336458C806F5}" srcOrd="0" destOrd="0" presId="urn:microsoft.com/office/officeart/2005/8/layout/chevron2"/>
    <dgm:cxn modelId="{DC4A3FB7-B4D0-4A4C-8E61-50C248905FAE}" srcId="{A77BCE75-B2A1-41EA-B337-514161AC0136}" destId="{3BD55302-8EF6-434F-9CA3-6F04CFA78A63}" srcOrd="0" destOrd="0" parTransId="{CE510F3E-FFF3-4E01-8124-8042125B06E8}" sibTransId="{7604C28B-ED84-452D-864D-066B6B346561}"/>
    <dgm:cxn modelId="{D42762FB-CBCB-493B-9EBA-5FF52BD0DC69}" type="presOf" srcId="{20B21DC0-652F-4FD4-80FD-11AEF6F349DA}" destId="{D070ADD8-0486-4EA2-BC9B-9BA47831A9E0}" srcOrd="0" destOrd="0" presId="urn:microsoft.com/office/officeart/2005/8/layout/chevron2"/>
    <dgm:cxn modelId="{1E200AF7-A616-4546-A8DC-6926C5D08306}" type="presOf" srcId="{4A682F52-4BFB-4564-8978-36B57234976A}" destId="{87FCD23D-4761-4C9F-A6EB-299A35934A80}" srcOrd="0" destOrd="0" presId="urn:microsoft.com/office/officeart/2005/8/layout/chevron2"/>
    <dgm:cxn modelId="{ADF5B2E9-0CDD-454F-9857-9A5908FA0B3D}" srcId="{4A682F52-4BFB-4564-8978-36B57234976A}" destId="{0DB9FB31-30BD-444C-B8AF-C251F53E725A}" srcOrd="0" destOrd="0" parTransId="{9AA51449-48FF-4724-9106-9441F532CEC1}" sibTransId="{7E92ECB9-2C48-4576-8345-E331ED7DE23F}"/>
    <dgm:cxn modelId="{6F6303C0-DEA3-424F-A61C-1EC2B33C6101}" srcId="{20B21DC0-652F-4FD4-80FD-11AEF6F349DA}" destId="{74015553-81E7-45D4-9702-90BC1402F146}" srcOrd="0" destOrd="0" parTransId="{49FA4B5A-AF15-4DB1-98C7-CC7F93588B63}" sibTransId="{D3D077EC-B5BB-4FCC-B539-DB486A666172}"/>
    <dgm:cxn modelId="{421B9544-5EFA-4869-B79A-FAB9FACAAE7D}" srcId="{0DB9FB31-30BD-444C-B8AF-C251F53E725A}" destId="{1B552B40-403A-492C-8D41-3D97076FD00C}" srcOrd="0" destOrd="0" parTransId="{2C94964A-9895-4264-8ABE-0EAFF5C74B7E}" sibTransId="{5A1A89F0-5E48-48C8-B4E2-CCF0E3429B7E}"/>
    <dgm:cxn modelId="{97053785-7A6F-4DA0-AD7E-83A8D7EA8283}" srcId="{4A682F52-4BFB-4564-8978-36B57234976A}" destId="{20B21DC0-652F-4FD4-80FD-11AEF6F349DA}" srcOrd="2" destOrd="0" parTransId="{78E4418E-EAC2-4D04-B308-BC816E714AC3}" sibTransId="{3EB80EB3-044D-4CBE-8A5A-ADE4B40A61FB}"/>
    <dgm:cxn modelId="{D9843973-1F45-46BB-A9FF-1F54B6B22160}" type="presOf" srcId="{74015553-81E7-45D4-9702-90BC1402F146}" destId="{F73D5E4C-3148-47B8-B7ED-C4B70EAC1539}" srcOrd="0" destOrd="0" presId="urn:microsoft.com/office/officeart/2005/8/layout/chevron2"/>
    <dgm:cxn modelId="{F0888B12-0431-4116-9F75-3AE3F0D8260E}" type="presOf" srcId="{A77BCE75-B2A1-41EA-B337-514161AC0136}" destId="{EB600F45-B394-473D-B945-9798F69D235C}" srcOrd="0" destOrd="0" presId="urn:microsoft.com/office/officeart/2005/8/layout/chevron2"/>
    <dgm:cxn modelId="{4506076E-4113-45CC-9860-92CA908A41FD}" type="presOf" srcId="{0DB9FB31-30BD-444C-B8AF-C251F53E725A}" destId="{65BE01CB-8869-4D31-BD4D-91EB44C794E6}" srcOrd="0" destOrd="0" presId="urn:microsoft.com/office/officeart/2005/8/layout/chevron2"/>
    <dgm:cxn modelId="{74C354B9-5BD7-4595-AC54-CA94E1391FE8}" type="presParOf" srcId="{87FCD23D-4761-4C9F-A6EB-299A35934A80}" destId="{6BC647F3-DE4D-49B8-837F-C6C4598C89A8}" srcOrd="0" destOrd="0" presId="urn:microsoft.com/office/officeart/2005/8/layout/chevron2"/>
    <dgm:cxn modelId="{737923B5-2F32-40EC-8102-AF118A0973DC}" type="presParOf" srcId="{6BC647F3-DE4D-49B8-837F-C6C4598C89A8}" destId="{65BE01CB-8869-4D31-BD4D-91EB44C794E6}" srcOrd="0" destOrd="0" presId="urn:microsoft.com/office/officeart/2005/8/layout/chevron2"/>
    <dgm:cxn modelId="{BFA339A8-14E4-4DED-8847-B04B906A2F5F}" type="presParOf" srcId="{6BC647F3-DE4D-49B8-837F-C6C4598C89A8}" destId="{C3BF8A41-D85E-44D3-88EF-336458C806F5}" srcOrd="1" destOrd="0" presId="urn:microsoft.com/office/officeart/2005/8/layout/chevron2"/>
    <dgm:cxn modelId="{98E9DD88-BB14-4802-A438-83A5EE17687A}" type="presParOf" srcId="{87FCD23D-4761-4C9F-A6EB-299A35934A80}" destId="{C75B1176-7EE9-45E6-92A0-E88DF898B4B6}" srcOrd="1" destOrd="0" presId="urn:microsoft.com/office/officeart/2005/8/layout/chevron2"/>
    <dgm:cxn modelId="{1225EDD0-E861-4E97-8336-FC0CC66134EC}" type="presParOf" srcId="{87FCD23D-4761-4C9F-A6EB-299A35934A80}" destId="{18C34483-4A3E-403B-A088-CC4A96F4133B}" srcOrd="2" destOrd="0" presId="urn:microsoft.com/office/officeart/2005/8/layout/chevron2"/>
    <dgm:cxn modelId="{5063BDD9-DB3A-4FF1-BC81-6FA435C78084}" type="presParOf" srcId="{18C34483-4A3E-403B-A088-CC4A96F4133B}" destId="{EB600F45-B394-473D-B945-9798F69D235C}" srcOrd="0" destOrd="0" presId="urn:microsoft.com/office/officeart/2005/8/layout/chevron2"/>
    <dgm:cxn modelId="{0923F81D-AEB3-4990-BF2A-AC21DECF2167}" type="presParOf" srcId="{18C34483-4A3E-403B-A088-CC4A96F4133B}" destId="{7607520F-EF4F-4DAD-B3F3-99ED2DD5865F}" srcOrd="1" destOrd="0" presId="urn:microsoft.com/office/officeart/2005/8/layout/chevron2"/>
    <dgm:cxn modelId="{5189CD63-D015-4543-BA06-43F16C1DAE3B}" type="presParOf" srcId="{87FCD23D-4761-4C9F-A6EB-299A35934A80}" destId="{0A8DCCCA-DDA8-4443-A81C-CF2A127C2517}" srcOrd="3" destOrd="0" presId="urn:microsoft.com/office/officeart/2005/8/layout/chevron2"/>
    <dgm:cxn modelId="{CA127512-5A6C-4721-805F-E97DAB92BB5E}" type="presParOf" srcId="{87FCD23D-4761-4C9F-A6EB-299A35934A80}" destId="{ACF1C53A-6A7E-4D34-A002-E4437A056C4C}" srcOrd="4" destOrd="0" presId="urn:microsoft.com/office/officeart/2005/8/layout/chevron2"/>
    <dgm:cxn modelId="{ED2DD24E-3A65-4C0E-8EAD-7D2071F73F44}" type="presParOf" srcId="{ACF1C53A-6A7E-4D34-A002-E4437A056C4C}" destId="{D070ADD8-0486-4EA2-BC9B-9BA47831A9E0}" srcOrd="0" destOrd="0" presId="urn:microsoft.com/office/officeart/2005/8/layout/chevron2"/>
    <dgm:cxn modelId="{98A7E1DA-2015-4B50-9FB5-9B426A3E8E78}" type="presParOf" srcId="{ACF1C53A-6A7E-4D34-A002-E4437A056C4C}" destId="{F73D5E4C-3148-47B8-B7ED-C4B70EAC153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682F52-4BFB-4564-8978-36B57234976A}"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1B552B40-403A-492C-8D41-3D97076FD00C}">
      <dgm:prSet custT="1"/>
      <dgm:spPr/>
      <dgm:t>
        <a:bodyPr/>
        <a:lstStyle/>
        <a:p>
          <a:r>
            <a:rPr lang="en-US" sz="4000" b="1" smtClean="0">
              <a:solidFill>
                <a:srgbClr val="0000FF"/>
              </a:solidFill>
              <a:latin typeface="Times New Roman" panose="02020603050405020304" pitchFamily="18" charset="0"/>
              <a:cs typeface="Times New Roman" panose="02020603050405020304" pitchFamily="18" charset="0"/>
            </a:rPr>
            <a:t>GIỚI THIỆU ƯỚC LƯỢNG CHI PHÍ PHẦN MỀM</a:t>
          </a:r>
          <a:endParaRPr lang="en-US" sz="4000" b="1">
            <a:solidFill>
              <a:srgbClr val="0000FF"/>
            </a:solidFill>
            <a:latin typeface="Times New Roman" panose="02020603050405020304" pitchFamily="18" charset="0"/>
            <a:cs typeface="Times New Roman" panose="02020603050405020304" pitchFamily="18" charset="0"/>
          </a:endParaRPr>
        </a:p>
      </dgm:t>
    </dgm:pt>
    <dgm:pt modelId="{0DB9FB31-30BD-444C-B8AF-C251F53E725A}">
      <dgm:prSet custT="1"/>
      <dgm:spPr/>
      <dgm:t>
        <a:bodyPr/>
        <a:lstStyle/>
        <a:p>
          <a:pPr rtl="0"/>
          <a:r>
            <a:rPr lang="en-US" sz="3600" b="1" smtClean="0">
              <a:solidFill>
                <a:srgbClr val="0000FF"/>
              </a:solidFill>
              <a:latin typeface="Times New Roman" panose="02020603050405020304" pitchFamily="18" charset="0"/>
              <a:cs typeface="Times New Roman" panose="02020603050405020304" pitchFamily="18" charset="0"/>
            </a:rPr>
            <a:t>I</a:t>
          </a:r>
          <a:endParaRPr lang="en-US" sz="3600" b="1">
            <a:solidFill>
              <a:srgbClr val="0000FF"/>
            </a:solidFill>
            <a:latin typeface="Times New Roman" panose="02020603050405020304" pitchFamily="18" charset="0"/>
            <a:cs typeface="Times New Roman" panose="02020603050405020304" pitchFamily="18" charset="0"/>
          </a:endParaRPr>
        </a:p>
      </dgm:t>
    </dgm:pt>
    <dgm:pt modelId="{7E92ECB9-2C48-4576-8345-E331ED7DE23F}" type="sibTrans" cxnId="{ADF5B2E9-0CDD-454F-9857-9A5908FA0B3D}">
      <dgm:prSet/>
      <dgm:spPr/>
      <dgm:t>
        <a:bodyPr/>
        <a:lstStyle/>
        <a:p>
          <a:endParaRPr lang="en-US"/>
        </a:p>
      </dgm:t>
    </dgm:pt>
    <dgm:pt modelId="{9AA51449-48FF-4724-9106-9441F532CEC1}" type="parTrans" cxnId="{ADF5B2E9-0CDD-454F-9857-9A5908FA0B3D}">
      <dgm:prSet/>
      <dgm:spPr/>
      <dgm:t>
        <a:bodyPr/>
        <a:lstStyle/>
        <a:p>
          <a:endParaRPr lang="en-US"/>
        </a:p>
      </dgm:t>
    </dgm:pt>
    <dgm:pt modelId="{5A1A89F0-5E48-48C8-B4E2-CCF0E3429B7E}" type="sibTrans" cxnId="{421B9544-5EFA-4869-B79A-FAB9FACAAE7D}">
      <dgm:prSet/>
      <dgm:spPr/>
      <dgm:t>
        <a:bodyPr/>
        <a:lstStyle/>
        <a:p>
          <a:endParaRPr lang="en-US"/>
        </a:p>
      </dgm:t>
    </dgm:pt>
    <dgm:pt modelId="{2C94964A-9895-4264-8ABE-0EAFF5C74B7E}" type="parTrans" cxnId="{421B9544-5EFA-4869-B79A-FAB9FACAAE7D}">
      <dgm:prSet/>
      <dgm:spPr/>
      <dgm:t>
        <a:bodyPr/>
        <a:lstStyle/>
        <a:p>
          <a:endParaRPr lang="en-US"/>
        </a:p>
      </dgm:t>
    </dgm:pt>
    <dgm:pt modelId="{87FCD23D-4761-4C9F-A6EB-299A35934A80}" type="pres">
      <dgm:prSet presAssocID="{4A682F52-4BFB-4564-8978-36B57234976A}" presName="linearFlow" presStyleCnt="0">
        <dgm:presLayoutVars>
          <dgm:dir/>
          <dgm:animLvl val="lvl"/>
          <dgm:resizeHandles val="exact"/>
        </dgm:presLayoutVars>
      </dgm:prSet>
      <dgm:spPr/>
      <dgm:t>
        <a:bodyPr/>
        <a:lstStyle/>
        <a:p>
          <a:endParaRPr lang="en-US"/>
        </a:p>
      </dgm:t>
    </dgm:pt>
    <dgm:pt modelId="{6BC647F3-DE4D-49B8-837F-C6C4598C89A8}" type="pres">
      <dgm:prSet presAssocID="{0DB9FB31-30BD-444C-B8AF-C251F53E725A}" presName="composite" presStyleCnt="0"/>
      <dgm:spPr/>
    </dgm:pt>
    <dgm:pt modelId="{65BE01CB-8869-4D31-BD4D-91EB44C794E6}" type="pres">
      <dgm:prSet presAssocID="{0DB9FB31-30BD-444C-B8AF-C251F53E725A}" presName="parentText" presStyleLbl="alignNode1" presStyleIdx="0" presStyleCnt="1">
        <dgm:presLayoutVars>
          <dgm:chMax val="1"/>
          <dgm:bulletEnabled val="1"/>
        </dgm:presLayoutVars>
      </dgm:prSet>
      <dgm:spPr/>
      <dgm:t>
        <a:bodyPr/>
        <a:lstStyle/>
        <a:p>
          <a:endParaRPr lang="en-US"/>
        </a:p>
      </dgm:t>
    </dgm:pt>
    <dgm:pt modelId="{C3BF8A41-D85E-44D3-88EF-336458C806F5}" type="pres">
      <dgm:prSet presAssocID="{0DB9FB31-30BD-444C-B8AF-C251F53E725A}" presName="descendantText" presStyleLbl="alignAcc1" presStyleIdx="0" presStyleCnt="1" custScaleY="113425" custLinFactNeighborY="1295">
        <dgm:presLayoutVars>
          <dgm:bulletEnabled val="1"/>
        </dgm:presLayoutVars>
      </dgm:prSet>
      <dgm:spPr/>
      <dgm:t>
        <a:bodyPr/>
        <a:lstStyle/>
        <a:p>
          <a:endParaRPr lang="en-US"/>
        </a:p>
      </dgm:t>
    </dgm:pt>
  </dgm:ptLst>
  <dgm:cxnLst>
    <dgm:cxn modelId="{421B9544-5EFA-4869-B79A-FAB9FACAAE7D}" srcId="{0DB9FB31-30BD-444C-B8AF-C251F53E725A}" destId="{1B552B40-403A-492C-8D41-3D97076FD00C}" srcOrd="0" destOrd="0" parTransId="{2C94964A-9895-4264-8ABE-0EAFF5C74B7E}" sibTransId="{5A1A89F0-5E48-48C8-B4E2-CCF0E3429B7E}"/>
    <dgm:cxn modelId="{F06C4AFC-5699-4317-81FD-A71BFDC1A5A3}" type="presOf" srcId="{0DB9FB31-30BD-444C-B8AF-C251F53E725A}" destId="{65BE01CB-8869-4D31-BD4D-91EB44C794E6}" srcOrd="0" destOrd="0" presId="urn:microsoft.com/office/officeart/2005/8/layout/chevron2"/>
    <dgm:cxn modelId="{95F3C3B2-6323-4FA0-8392-2707AA8B7E80}" type="presOf" srcId="{4A682F52-4BFB-4564-8978-36B57234976A}" destId="{87FCD23D-4761-4C9F-A6EB-299A35934A80}" srcOrd="0" destOrd="0" presId="urn:microsoft.com/office/officeart/2005/8/layout/chevron2"/>
    <dgm:cxn modelId="{ADF5B2E9-0CDD-454F-9857-9A5908FA0B3D}" srcId="{4A682F52-4BFB-4564-8978-36B57234976A}" destId="{0DB9FB31-30BD-444C-B8AF-C251F53E725A}" srcOrd="0" destOrd="0" parTransId="{9AA51449-48FF-4724-9106-9441F532CEC1}" sibTransId="{7E92ECB9-2C48-4576-8345-E331ED7DE23F}"/>
    <dgm:cxn modelId="{C41B9052-8D30-4B85-8581-9F0D46546A03}" type="presOf" srcId="{1B552B40-403A-492C-8D41-3D97076FD00C}" destId="{C3BF8A41-D85E-44D3-88EF-336458C806F5}" srcOrd="0" destOrd="0" presId="urn:microsoft.com/office/officeart/2005/8/layout/chevron2"/>
    <dgm:cxn modelId="{18E79726-0B7C-45E4-9F03-6B077B241BFD}" type="presParOf" srcId="{87FCD23D-4761-4C9F-A6EB-299A35934A80}" destId="{6BC647F3-DE4D-49B8-837F-C6C4598C89A8}" srcOrd="0" destOrd="0" presId="urn:microsoft.com/office/officeart/2005/8/layout/chevron2"/>
    <dgm:cxn modelId="{0AD39CA1-457A-4611-93D6-603B1BD2AE13}" type="presParOf" srcId="{6BC647F3-DE4D-49B8-837F-C6C4598C89A8}" destId="{65BE01CB-8869-4D31-BD4D-91EB44C794E6}" srcOrd="0" destOrd="0" presId="urn:microsoft.com/office/officeart/2005/8/layout/chevron2"/>
    <dgm:cxn modelId="{E7B3CC03-48AB-4C6E-B075-7A18E6495984}" type="presParOf" srcId="{6BC647F3-DE4D-49B8-837F-C6C4598C89A8}" destId="{C3BF8A41-D85E-44D3-88EF-336458C806F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682F52-4BFB-4564-8978-36B57234976A}"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0DB9FB31-30BD-444C-B8AF-C251F53E725A}">
      <dgm:prSet custT="1"/>
      <dgm:spPr/>
      <dgm:t>
        <a:bodyPr/>
        <a:lstStyle/>
        <a:p>
          <a:pPr rtl="0"/>
          <a:r>
            <a:rPr lang="en-US" sz="4000" b="1" smtClean="0">
              <a:solidFill>
                <a:srgbClr val="0000FF"/>
              </a:solidFill>
              <a:latin typeface="Times New Roman" panose="02020603050405020304" pitchFamily="18" charset="0"/>
              <a:cs typeface="Times New Roman" panose="02020603050405020304" pitchFamily="18" charset="0"/>
            </a:rPr>
            <a:t>II</a:t>
          </a:r>
          <a:endParaRPr lang="en-US" sz="4000" b="1">
            <a:latin typeface="Times New Roman" panose="02020603050405020304" pitchFamily="18" charset="0"/>
            <a:cs typeface="Times New Roman" panose="02020603050405020304" pitchFamily="18" charset="0"/>
          </a:endParaRPr>
        </a:p>
      </dgm:t>
    </dgm:pt>
    <dgm:pt modelId="{9AA51449-48FF-4724-9106-9441F532CEC1}" type="parTrans" cxnId="{ADF5B2E9-0CDD-454F-9857-9A5908FA0B3D}">
      <dgm:prSet/>
      <dgm:spPr/>
      <dgm:t>
        <a:bodyPr/>
        <a:lstStyle/>
        <a:p>
          <a:endParaRPr lang="en-US"/>
        </a:p>
      </dgm:t>
    </dgm:pt>
    <dgm:pt modelId="{7E92ECB9-2C48-4576-8345-E331ED7DE23F}" type="sibTrans" cxnId="{ADF5B2E9-0CDD-454F-9857-9A5908FA0B3D}">
      <dgm:prSet/>
      <dgm:spPr/>
      <dgm:t>
        <a:bodyPr/>
        <a:lstStyle/>
        <a:p>
          <a:endParaRPr lang="en-US"/>
        </a:p>
      </dgm:t>
    </dgm:pt>
    <dgm:pt modelId="{3BD55302-8EF6-434F-9CA3-6F04CFA78A63}">
      <dgm:prSet custT="1"/>
      <dgm:spPr/>
      <dgm:t>
        <a:bodyPr/>
        <a:lstStyle/>
        <a:p>
          <a:r>
            <a:rPr lang="en-US" sz="4000" b="1" dirty="0" smtClean="0">
              <a:solidFill>
                <a:srgbClr val="0000FF"/>
              </a:solidFill>
              <a:latin typeface="Times New Roman" panose="02020603050405020304" pitchFamily="18" charset="0"/>
              <a:cs typeface="Times New Roman" panose="02020603050405020304" pitchFamily="18" charset="0"/>
            </a:rPr>
            <a:t>CÁC KỸ THUẬT ƯỚC LƯỢNG</a:t>
          </a:r>
        </a:p>
      </dgm:t>
    </dgm:pt>
    <dgm:pt modelId="{CE510F3E-FFF3-4E01-8124-8042125B06E8}" type="parTrans" cxnId="{DC4A3FB7-B4D0-4A4C-8E61-50C248905FAE}">
      <dgm:prSet/>
      <dgm:spPr/>
      <dgm:t>
        <a:bodyPr/>
        <a:lstStyle/>
        <a:p>
          <a:endParaRPr lang="en-US"/>
        </a:p>
      </dgm:t>
    </dgm:pt>
    <dgm:pt modelId="{7604C28B-ED84-452D-864D-066B6B346561}" type="sibTrans" cxnId="{DC4A3FB7-B4D0-4A4C-8E61-50C248905FAE}">
      <dgm:prSet/>
      <dgm:spPr/>
      <dgm:t>
        <a:bodyPr/>
        <a:lstStyle/>
        <a:p>
          <a:endParaRPr lang="en-US"/>
        </a:p>
      </dgm:t>
    </dgm:pt>
    <dgm:pt modelId="{87FCD23D-4761-4C9F-A6EB-299A35934A80}" type="pres">
      <dgm:prSet presAssocID="{4A682F52-4BFB-4564-8978-36B57234976A}" presName="linearFlow" presStyleCnt="0">
        <dgm:presLayoutVars>
          <dgm:dir/>
          <dgm:animLvl val="lvl"/>
          <dgm:resizeHandles val="exact"/>
        </dgm:presLayoutVars>
      </dgm:prSet>
      <dgm:spPr/>
      <dgm:t>
        <a:bodyPr/>
        <a:lstStyle/>
        <a:p>
          <a:endParaRPr lang="en-US"/>
        </a:p>
      </dgm:t>
    </dgm:pt>
    <dgm:pt modelId="{6BC647F3-DE4D-49B8-837F-C6C4598C89A8}" type="pres">
      <dgm:prSet presAssocID="{0DB9FB31-30BD-444C-B8AF-C251F53E725A}" presName="composite" presStyleCnt="0"/>
      <dgm:spPr/>
    </dgm:pt>
    <dgm:pt modelId="{65BE01CB-8869-4D31-BD4D-91EB44C794E6}" type="pres">
      <dgm:prSet presAssocID="{0DB9FB31-30BD-444C-B8AF-C251F53E725A}" presName="parentText" presStyleLbl="alignNode1" presStyleIdx="0" presStyleCnt="1">
        <dgm:presLayoutVars>
          <dgm:chMax val="1"/>
          <dgm:bulletEnabled val="1"/>
        </dgm:presLayoutVars>
      </dgm:prSet>
      <dgm:spPr/>
      <dgm:t>
        <a:bodyPr/>
        <a:lstStyle/>
        <a:p>
          <a:endParaRPr lang="en-US"/>
        </a:p>
      </dgm:t>
    </dgm:pt>
    <dgm:pt modelId="{C3BF8A41-D85E-44D3-88EF-336458C806F5}" type="pres">
      <dgm:prSet presAssocID="{0DB9FB31-30BD-444C-B8AF-C251F53E725A}" presName="descendantText" presStyleLbl="alignAcc1" presStyleIdx="0" presStyleCnt="1">
        <dgm:presLayoutVars>
          <dgm:bulletEnabled val="1"/>
        </dgm:presLayoutVars>
      </dgm:prSet>
      <dgm:spPr/>
      <dgm:t>
        <a:bodyPr/>
        <a:lstStyle/>
        <a:p>
          <a:endParaRPr lang="en-US"/>
        </a:p>
      </dgm:t>
    </dgm:pt>
  </dgm:ptLst>
  <dgm:cxnLst>
    <dgm:cxn modelId="{F214724C-63F5-4FB6-8B00-48293AD558CD}" type="presOf" srcId="{0DB9FB31-30BD-444C-B8AF-C251F53E725A}" destId="{65BE01CB-8869-4D31-BD4D-91EB44C794E6}" srcOrd="0" destOrd="0" presId="urn:microsoft.com/office/officeart/2005/8/layout/chevron2"/>
    <dgm:cxn modelId="{9CA47471-9CC7-434D-82E0-A0EECBBB939F}" type="presOf" srcId="{3BD55302-8EF6-434F-9CA3-6F04CFA78A63}" destId="{C3BF8A41-D85E-44D3-88EF-336458C806F5}" srcOrd="0" destOrd="0" presId="urn:microsoft.com/office/officeart/2005/8/layout/chevron2"/>
    <dgm:cxn modelId="{268BB42E-C109-4F3A-8B80-0132A960B41C}" type="presOf" srcId="{4A682F52-4BFB-4564-8978-36B57234976A}" destId="{87FCD23D-4761-4C9F-A6EB-299A35934A80}" srcOrd="0" destOrd="0" presId="urn:microsoft.com/office/officeart/2005/8/layout/chevron2"/>
    <dgm:cxn modelId="{DC4A3FB7-B4D0-4A4C-8E61-50C248905FAE}" srcId="{0DB9FB31-30BD-444C-B8AF-C251F53E725A}" destId="{3BD55302-8EF6-434F-9CA3-6F04CFA78A63}" srcOrd="0" destOrd="0" parTransId="{CE510F3E-FFF3-4E01-8124-8042125B06E8}" sibTransId="{7604C28B-ED84-452D-864D-066B6B346561}"/>
    <dgm:cxn modelId="{ADF5B2E9-0CDD-454F-9857-9A5908FA0B3D}" srcId="{4A682F52-4BFB-4564-8978-36B57234976A}" destId="{0DB9FB31-30BD-444C-B8AF-C251F53E725A}" srcOrd="0" destOrd="0" parTransId="{9AA51449-48FF-4724-9106-9441F532CEC1}" sibTransId="{7E92ECB9-2C48-4576-8345-E331ED7DE23F}"/>
    <dgm:cxn modelId="{50F56D17-30A4-4C8A-B4C9-7553B22FAB0C}" type="presParOf" srcId="{87FCD23D-4761-4C9F-A6EB-299A35934A80}" destId="{6BC647F3-DE4D-49B8-837F-C6C4598C89A8}" srcOrd="0" destOrd="0" presId="urn:microsoft.com/office/officeart/2005/8/layout/chevron2"/>
    <dgm:cxn modelId="{EE80AAE3-B069-4FE3-BF50-DE8D147EB60A}" type="presParOf" srcId="{6BC647F3-DE4D-49B8-837F-C6C4598C89A8}" destId="{65BE01CB-8869-4D31-BD4D-91EB44C794E6}" srcOrd="0" destOrd="0" presId="urn:microsoft.com/office/officeart/2005/8/layout/chevron2"/>
    <dgm:cxn modelId="{8E2E7463-9705-414F-93AA-50253A2E23ED}" type="presParOf" srcId="{6BC647F3-DE4D-49B8-837F-C6C4598C89A8}" destId="{C3BF8A41-D85E-44D3-88EF-336458C806F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682F52-4BFB-4564-8978-36B57234976A}"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74015553-81E7-45D4-9702-90BC1402F146}">
      <dgm:prSet custT="1"/>
      <dgm:spPr/>
      <dgm:t>
        <a:bodyPr/>
        <a:lstStyle/>
        <a:p>
          <a:r>
            <a:rPr lang="en-US" sz="4000" b="1" dirty="0" smtClean="0">
              <a:solidFill>
                <a:srgbClr val="0000FF"/>
              </a:solidFill>
              <a:latin typeface="Times New Roman" panose="02020603050405020304" pitchFamily="18" charset="0"/>
              <a:cs typeface="Times New Roman" panose="02020603050405020304" pitchFamily="18" charset="0"/>
            </a:rPr>
            <a:t>PHƯƠNG PHÁP ƯỚC LƯỢNG CHI PHÍ PHẦN MỀM</a:t>
          </a:r>
        </a:p>
      </dgm:t>
    </dgm:pt>
    <dgm:pt modelId="{49FA4B5A-AF15-4DB1-98C7-CC7F93588B63}" type="parTrans" cxnId="{6F6303C0-DEA3-424F-A61C-1EC2B33C6101}">
      <dgm:prSet/>
      <dgm:spPr/>
      <dgm:t>
        <a:bodyPr/>
        <a:lstStyle/>
        <a:p>
          <a:endParaRPr lang="en-US"/>
        </a:p>
      </dgm:t>
    </dgm:pt>
    <dgm:pt modelId="{D3D077EC-B5BB-4FCC-B539-DB486A666172}" type="sibTrans" cxnId="{6F6303C0-DEA3-424F-A61C-1EC2B33C6101}">
      <dgm:prSet/>
      <dgm:spPr/>
      <dgm:t>
        <a:bodyPr/>
        <a:lstStyle/>
        <a:p>
          <a:endParaRPr lang="en-US"/>
        </a:p>
      </dgm:t>
    </dgm:pt>
    <dgm:pt modelId="{20B21DC0-652F-4FD4-80FD-11AEF6F349DA}">
      <dgm:prSet custT="1"/>
      <dgm:spPr/>
      <dgm:t>
        <a:bodyPr/>
        <a:lstStyle/>
        <a:p>
          <a:r>
            <a:rPr lang="en-US" sz="4000" b="1" smtClean="0">
              <a:solidFill>
                <a:srgbClr val="0000FF"/>
              </a:solidFill>
              <a:latin typeface="Times New Roman" panose="02020603050405020304" pitchFamily="18" charset="0"/>
              <a:cs typeface="Times New Roman" panose="02020603050405020304" pitchFamily="18" charset="0"/>
            </a:rPr>
            <a:t>III</a:t>
          </a:r>
        </a:p>
      </dgm:t>
    </dgm:pt>
    <dgm:pt modelId="{78E4418E-EAC2-4D04-B308-BC816E714AC3}" type="parTrans" cxnId="{97053785-7A6F-4DA0-AD7E-83A8D7EA8283}">
      <dgm:prSet/>
      <dgm:spPr/>
      <dgm:t>
        <a:bodyPr/>
        <a:lstStyle/>
        <a:p>
          <a:endParaRPr lang="en-US"/>
        </a:p>
      </dgm:t>
    </dgm:pt>
    <dgm:pt modelId="{3EB80EB3-044D-4CBE-8A5A-ADE4B40A61FB}" type="sibTrans" cxnId="{97053785-7A6F-4DA0-AD7E-83A8D7EA8283}">
      <dgm:prSet/>
      <dgm:spPr/>
      <dgm:t>
        <a:bodyPr/>
        <a:lstStyle/>
        <a:p>
          <a:endParaRPr lang="en-US"/>
        </a:p>
      </dgm:t>
    </dgm:pt>
    <dgm:pt modelId="{87FCD23D-4761-4C9F-A6EB-299A35934A80}" type="pres">
      <dgm:prSet presAssocID="{4A682F52-4BFB-4564-8978-36B57234976A}" presName="linearFlow" presStyleCnt="0">
        <dgm:presLayoutVars>
          <dgm:dir/>
          <dgm:animLvl val="lvl"/>
          <dgm:resizeHandles val="exact"/>
        </dgm:presLayoutVars>
      </dgm:prSet>
      <dgm:spPr/>
      <dgm:t>
        <a:bodyPr/>
        <a:lstStyle/>
        <a:p>
          <a:endParaRPr lang="en-US"/>
        </a:p>
      </dgm:t>
    </dgm:pt>
    <dgm:pt modelId="{ACF1C53A-6A7E-4D34-A002-E4437A056C4C}" type="pres">
      <dgm:prSet presAssocID="{20B21DC0-652F-4FD4-80FD-11AEF6F349DA}" presName="composite" presStyleCnt="0"/>
      <dgm:spPr/>
    </dgm:pt>
    <dgm:pt modelId="{D070ADD8-0486-4EA2-BC9B-9BA47831A9E0}" type="pres">
      <dgm:prSet presAssocID="{20B21DC0-652F-4FD4-80FD-11AEF6F349DA}" presName="parentText" presStyleLbl="alignNode1" presStyleIdx="0" presStyleCnt="1" custLinFactNeighborX="-36313" custLinFactNeighborY="89">
        <dgm:presLayoutVars>
          <dgm:chMax val="1"/>
          <dgm:bulletEnabled val="1"/>
        </dgm:presLayoutVars>
      </dgm:prSet>
      <dgm:spPr/>
      <dgm:t>
        <a:bodyPr/>
        <a:lstStyle/>
        <a:p>
          <a:endParaRPr lang="en-US"/>
        </a:p>
      </dgm:t>
    </dgm:pt>
    <dgm:pt modelId="{F73D5E4C-3148-47B8-B7ED-C4B70EAC1539}" type="pres">
      <dgm:prSet presAssocID="{20B21DC0-652F-4FD4-80FD-11AEF6F349DA}" presName="descendantText" presStyleLbl="alignAcc1" presStyleIdx="0" presStyleCnt="1">
        <dgm:presLayoutVars>
          <dgm:bulletEnabled val="1"/>
        </dgm:presLayoutVars>
      </dgm:prSet>
      <dgm:spPr/>
      <dgm:t>
        <a:bodyPr/>
        <a:lstStyle/>
        <a:p>
          <a:endParaRPr lang="en-US"/>
        </a:p>
      </dgm:t>
    </dgm:pt>
  </dgm:ptLst>
  <dgm:cxnLst>
    <dgm:cxn modelId="{09CFD49D-5EB7-4E21-82D8-D4C5A642FAD5}" type="presOf" srcId="{20B21DC0-652F-4FD4-80FD-11AEF6F349DA}" destId="{D070ADD8-0486-4EA2-BC9B-9BA47831A9E0}" srcOrd="0" destOrd="0" presId="urn:microsoft.com/office/officeart/2005/8/layout/chevron2"/>
    <dgm:cxn modelId="{4B99A9A2-031D-4496-970D-B9CA4F942E3E}" type="presOf" srcId="{74015553-81E7-45D4-9702-90BC1402F146}" destId="{F73D5E4C-3148-47B8-B7ED-C4B70EAC1539}" srcOrd="0" destOrd="0" presId="urn:microsoft.com/office/officeart/2005/8/layout/chevron2"/>
    <dgm:cxn modelId="{9773E045-B10D-4717-9836-E59019F6A870}" type="presOf" srcId="{4A682F52-4BFB-4564-8978-36B57234976A}" destId="{87FCD23D-4761-4C9F-A6EB-299A35934A80}" srcOrd="0" destOrd="0" presId="urn:microsoft.com/office/officeart/2005/8/layout/chevron2"/>
    <dgm:cxn modelId="{6F6303C0-DEA3-424F-A61C-1EC2B33C6101}" srcId="{20B21DC0-652F-4FD4-80FD-11AEF6F349DA}" destId="{74015553-81E7-45D4-9702-90BC1402F146}" srcOrd="0" destOrd="0" parTransId="{49FA4B5A-AF15-4DB1-98C7-CC7F93588B63}" sibTransId="{D3D077EC-B5BB-4FCC-B539-DB486A666172}"/>
    <dgm:cxn modelId="{97053785-7A6F-4DA0-AD7E-83A8D7EA8283}" srcId="{4A682F52-4BFB-4564-8978-36B57234976A}" destId="{20B21DC0-652F-4FD4-80FD-11AEF6F349DA}" srcOrd="0" destOrd="0" parTransId="{78E4418E-EAC2-4D04-B308-BC816E714AC3}" sibTransId="{3EB80EB3-044D-4CBE-8A5A-ADE4B40A61FB}"/>
    <dgm:cxn modelId="{0E85E709-415F-4534-A6F9-D8AF8340D866}" type="presParOf" srcId="{87FCD23D-4761-4C9F-A6EB-299A35934A80}" destId="{ACF1C53A-6A7E-4D34-A002-E4437A056C4C}" srcOrd="0" destOrd="0" presId="urn:microsoft.com/office/officeart/2005/8/layout/chevron2"/>
    <dgm:cxn modelId="{02853D18-7F51-44EF-BCE4-01DB3E6FE8FF}" type="presParOf" srcId="{ACF1C53A-6A7E-4D34-A002-E4437A056C4C}" destId="{D070ADD8-0486-4EA2-BC9B-9BA47831A9E0}" srcOrd="0" destOrd="0" presId="urn:microsoft.com/office/officeart/2005/8/layout/chevron2"/>
    <dgm:cxn modelId="{B2C552F5-3381-4EC6-867D-ABF88DA03CBF}" type="presParOf" srcId="{ACF1C53A-6A7E-4D34-A002-E4437A056C4C}" destId="{F73D5E4C-3148-47B8-B7ED-C4B70EAC153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BE01CB-8869-4D31-BD4D-91EB44C794E6}">
      <dsp:nvSpPr>
        <dsp:cNvPr id="0" name=""/>
        <dsp:cNvSpPr/>
      </dsp:nvSpPr>
      <dsp:spPr>
        <a:xfrm rot="5400000">
          <a:off x="-231257" y="232630"/>
          <a:ext cx="1541718" cy="1079202"/>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rtl="0">
            <a:lnSpc>
              <a:spcPct val="90000"/>
            </a:lnSpc>
            <a:spcBef>
              <a:spcPct val="0"/>
            </a:spcBef>
            <a:spcAft>
              <a:spcPct val="35000"/>
            </a:spcAft>
          </a:pPr>
          <a:r>
            <a:rPr lang="en-US" sz="3200" b="1" kern="1200" smtClean="0">
              <a:solidFill>
                <a:srgbClr val="0000FF"/>
              </a:solidFill>
              <a:latin typeface="Times New Roman" panose="02020603050405020304" pitchFamily="18" charset="0"/>
              <a:cs typeface="Times New Roman" panose="02020603050405020304" pitchFamily="18" charset="0"/>
            </a:rPr>
            <a:t>I</a:t>
          </a:r>
          <a:endParaRPr lang="en-US" sz="3200" b="1" kern="1200">
            <a:solidFill>
              <a:srgbClr val="0000FF"/>
            </a:solidFill>
            <a:latin typeface="Times New Roman" panose="02020603050405020304" pitchFamily="18" charset="0"/>
            <a:cs typeface="Times New Roman" panose="02020603050405020304" pitchFamily="18" charset="0"/>
          </a:endParaRPr>
        </a:p>
      </dsp:txBody>
      <dsp:txXfrm rot="-5400000">
        <a:off x="1" y="540973"/>
        <a:ext cx="1079202" cy="462516"/>
      </dsp:txXfrm>
    </dsp:sp>
    <dsp:sp modelId="{C3BF8A41-D85E-44D3-88EF-336458C806F5}">
      <dsp:nvSpPr>
        <dsp:cNvPr id="0" name=""/>
        <dsp:cNvSpPr/>
      </dsp:nvSpPr>
      <dsp:spPr>
        <a:xfrm rot="5400000">
          <a:off x="4612961" y="-3532385"/>
          <a:ext cx="1002116" cy="806963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smtClean="0">
              <a:solidFill>
                <a:srgbClr val="0000FF"/>
              </a:solidFill>
              <a:latin typeface="Times New Roman" panose="02020603050405020304" pitchFamily="18" charset="0"/>
              <a:cs typeface="Times New Roman" panose="02020603050405020304" pitchFamily="18" charset="0"/>
            </a:rPr>
            <a:t>GIỚI THIỆU ƯỚC LƯỢNG CHI PHÍ PHẦN MỀM</a:t>
          </a:r>
          <a:endParaRPr lang="en-US" sz="3200" b="1" kern="1200">
            <a:solidFill>
              <a:srgbClr val="0000FF"/>
            </a:solidFill>
            <a:latin typeface="Times New Roman" panose="02020603050405020304" pitchFamily="18" charset="0"/>
            <a:cs typeface="Times New Roman" panose="02020603050405020304" pitchFamily="18" charset="0"/>
          </a:endParaRPr>
        </a:p>
      </dsp:txBody>
      <dsp:txXfrm rot="-5400000">
        <a:off x="1079203" y="50292"/>
        <a:ext cx="8020715" cy="904278"/>
      </dsp:txXfrm>
    </dsp:sp>
    <dsp:sp modelId="{EB600F45-B394-473D-B945-9798F69D235C}">
      <dsp:nvSpPr>
        <dsp:cNvPr id="0" name=""/>
        <dsp:cNvSpPr/>
      </dsp:nvSpPr>
      <dsp:spPr>
        <a:xfrm rot="5400000">
          <a:off x="-231257" y="1579485"/>
          <a:ext cx="1541718" cy="1079202"/>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b="1" kern="1200" smtClean="0">
              <a:solidFill>
                <a:srgbClr val="0000FF"/>
              </a:solidFill>
              <a:latin typeface="Times New Roman" panose="02020603050405020304" pitchFamily="18" charset="0"/>
              <a:cs typeface="Times New Roman" panose="02020603050405020304" pitchFamily="18" charset="0"/>
            </a:rPr>
            <a:t>II</a:t>
          </a:r>
          <a:endParaRPr lang="en-US" sz="3200" b="1" kern="1200">
            <a:solidFill>
              <a:srgbClr val="0000FF"/>
            </a:solidFill>
            <a:latin typeface="Times New Roman" panose="02020603050405020304" pitchFamily="18" charset="0"/>
            <a:cs typeface="Times New Roman" panose="02020603050405020304" pitchFamily="18" charset="0"/>
          </a:endParaRPr>
        </a:p>
      </dsp:txBody>
      <dsp:txXfrm rot="-5400000">
        <a:off x="1" y="1887828"/>
        <a:ext cx="1079202" cy="462516"/>
      </dsp:txXfrm>
    </dsp:sp>
    <dsp:sp modelId="{7607520F-EF4F-4DAD-B3F3-99ED2DD5865F}">
      <dsp:nvSpPr>
        <dsp:cNvPr id="0" name=""/>
        <dsp:cNvSpPr/>
      </dsp:nvSpPr>
      <dsp:spPr>
        <a:xfrm rot="5400000">
          <a:off x="4612961" y="-2185531"/>
          <a:ext cx="1002116" cy="806963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smtClean="0">
              <a:solidFill>
                <a:srgbClr val="0000FF"/>
              </a:solidFill>
              <a:latin typeface="Times New Roman" panose="02020603050405020304" pitchFamily="18" charset="0"/>
              <a:cs typeface="Times New Roman" panose="02020603050405020304" pitchFamily="18" charset="0"/>
            </a:rPr>
            <a:t>CÁC KỸ THUẬT ƯỚC LƯỢNG</a:t>
          </a:r>
        </a:p>
      </dsp:txBody>
      <dsp:txXfrm rot="-5400000">
        <a:off x="1079203" y="1397146"/>
        <a:ext cx="8020715" cy="904278"/>
      </dsp:txXfrm>
    </dsp:sp>
    <dsp:sp modelId="{D070ADD8-0486-4EA2-BC9B-9BA47831A9E0}">
      <dsp:nvSpPr>
        <dsp:cNvPr id="0" name=""/>
        <dsp:cNvSpPr/>
      </dsp:nvSpPr>
      <dsp:spPr>
        <a:xfrm rot="5400000">
          <a:off x="-231257" y="2927711"/>
          <a:ext cx="1541718" cy="1079202"/>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b="1" kern="1200" smtClean="0">
              <a:solidFill>
                <a:srgbClr val="0000FF"/>
              </a:solidFill>
              <a:latin typeface="Times New Roman" panose="02020603050405020304" pitchFamily="18" charset="0"/>
              <a:cs typeface="Times New Roman" panose="02020603050405020304" pitchFamily="18" charset="0"/>
            </a:rPr>
            <a:t>III</a:t>
          </a:r>
        </a:p>
      </dsp:txBody>
      <dsp:txXfrm rot="-5400000">
        <a:off x="1" y="3236054"/>
        <a:ext cx="1079202" cy="462516"/>
      </dsp:txXfrm>
    </dsp:sp>
    <dsp:sp modelId="{F73D5E4C-3148-47B8-B7ED-C4B70EAC1539}">
      <dsp:nvSpPr>
        <dsp:cNvPr id="0" name=""/>
        <dsp:cNvSpPr/>
      </dsp:nvSpPr>
      <dsp:spPr>
        <a:xfrm rot="5400000">
          <a:off x="4612961" y="-838677"/>
          <a:ext cx="1002116" cy="806963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smtClean="0">
              <a:solidFill>
                <a:srgbClr val="0000FF"/>
              </a:solidFill>
              <a:latin typeface="Times New Roman" panose="02020603050405020304" pitchFamily="18" charset="0"/>
              <a:cs typeface="Times New Roman" panose="02020603050405020304" pitchFamily="18" charset="0"/>
            </a:rPr>
            <a:t>PHƯƠNG </a:t>
          </a:r>
          <a:r>
            <a:rPr lang="en-US" sz="3200" b="1" kern="1200" dirty="0" smtClean="0">
              <a:solidFill>
                <a:srgbClr val="0000FF"/>
              </a:solidFill>
              <a:latin typeface="Times New Roman" panose="02020603050405020304" pitchFamily="18" charset="0"/>
              <a:cs typeface="Times New Roman" panose="02020603050405020304" pitchFamily="18" charset="0"/>
            </a:rPr>
            <a:t>PHÁP ƯỚC LƯỢNG CHI PHÍ PHẦN MÊM</a:t>
          </a:r>
        </a:p>
      </dsp:txBody>
      <dsp:txXfrm rot="-5400000">
        <a:off x="1079203" y="2744000"/>
        <a:ext cx="8020715" cy="9042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BE01CB-8869-4D31-BD4D-91EB44C794E6}">
      <dsp:nvSpPr>
        <dsp:cNvPr id="0" name=""/>
        <dsp:cNvSpPr/>
      </dsp:nvSpPr>
      <dsp:spPr>
        <a:xfrm rot="5400000">
          <a:off x="-279213" y="361567"/>
          <a:ext cx="1861425" cy="1302997"/>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rtl="0">
            <a:lnSpc>
              <a:spcPct val="90000"/>
            </a:lnSpc>
            <a:spcBef>
              <a:spcPct val="0"/>
            </a:spcBef>
            <a:spcAft>
              <a:spcPct val="35000"/>
            </a:spcAft>
          </a:pPr>
          <a:r>
            <a:rPr lang="en-US" sz="3600" b="1" kern="1200" smtClean="0">
              <a:solidFill>
                <a:srgbClr val="0000FF"/>
              </a:solidFill>
              <a:latin typeface="Times New Roman" panose="02020603050405020304" pitchFamily="18" charset="0"/>
              <a:cs typeface="Times New Roman" panose="02020603050405020304" pitchFamily="18" charset="0"/>
            </a:rPr>
            <a:t>I</a:t>
          </a:r>
          <a:endParaRPr lang="en-US" sz="3600" b="1" kern="1200">
            <a:solidFill>
              <a:srgbClr val="0000FF"/>
            </a:solidFill>
            <a:latin typeface="Times New Roman" panose="02020603050405020304" pitchFamily="18" charset="0"/>
            <a:cs typeface="Times New Roman" panose="02020603050405020304" pitchFamily="18" charset="0"/>
          </a:endParaRPr>
        </a:p>
      </dsp:txBody>
      <dsp:txXfrm rot="-5400000">
        <a:off x="2" y="733852"/>
        <a:ext cx="1302997" cy="558428"/>
      </dsp:txXfrm>
    </dsp:sp>
    <dsp:sp modelId="{C3BF8A41-D85E-44D3-88EF-336458C806F5}">
      <dsp:nvSpPr>
        <dsp:cNvPr id="0" name=""/>
        <dsp:cNvSpPr/>
      </dsp:nvSpPr>
      <dsp:spPr>
        <a:xfrm rot="5400000">
          <a:off x="4837281" y="-3517477"/>
          <a:ext cx="1372358" cy="8440926"/>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en-US" sz="4000" b="1" kern="1200" smtClean="0">
              <a:solidFill>
                <a:srgbClr val="0000FF"/>
              </a:solidFill>
              <a:latin typeface="Times New Roman" panose="02020603050405020304" pitchFamily="18" charset="0"/>
              <a:cs typeface="Times New Roman" panose="02020603050405020304" pitchFamily="18" charset="0"/>
            </a:rPr>
            <a:t>GIỚI THIỆU ƯỚC LƯỢNG CHI PHÍ PHẦN MỀM</a:t>
          </a:r>
          <a:endParaRPr lang="en-US" sz="4000" b="1" kern="1200">
            <a:solidFill>
              <a:srgbClr val="0000FF"/>
            </a:solidFill>
            <a:latin typeface="Times New Roman" panose="02020603050405020304" pitchFamily="18" charset="0"/>
            <a:cs typeface="Times New Roman" panose="02020603050405020304" pitchFamily="18" charset="0"/>
          </a:endParaRPr>
        </a:p>
      </dsp:txBody>
      <dsp:txXfrm rot="-5400000">
        <a:off x="1302998" y="83799"/>
        <a:ext cx="8373933" cy="12383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BE01CB-8869-4D31-BD4D-91EB44C794E6}">
      <dsp:nvSpPr>
        <dsp:cNvPr id="0" name=""/>
        <dsp:cNvSpPr/>
      </dsp:nvSpPr>
      <dsp:spPr>
        <a:xfrm rot="5400000">
          <a:off x="-252055" y="253699"/>
          <a:ext cx="1680371" cy="1176259"/>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rtl="0">
            <a:lnSpc>
              <a:spcPct val="90000"/>
            </a:lnSpc>
            <a:spcBef>
              <a:spcPct val="0"/>
            </a:spcBef>
            <a:spcAft>
              <a:spcPct val="35000"/>
            </a:spcAft>
          </a:pPr>
          <a:r>
            <a:rPr lang="en-US" sz="4000" b="1" kern="1200" smtClean="0">
              <a:solidFill>
                <a:srgbClr val="0000FF"/>
              </a:solidFill>
              <a:latin typeface="Times New Roman" panose="02020603050405020304" pitchFamily="18" charset="0"/>
              <a:cs typeface="Times New Roman" panose="02020603050405020304" pitchFamily="18" charset="0"/>
            </a:rPr>
            <a:t>II</a:t>
          </a:r>
          <a:endParaRPr lang="en-US" sz="4000" b="1" kern="1200">
            <a:latin typeface="Times New Roman" panose="02020603050405020304" pitchFamily="18" charset="0"/>
            <a:cs typeface="Times New Roman" panose="02020603050405020304" pitchFamily="18" charset="0"/>
          </a:endParaRPr>
        </a:p>
      </dsp:txBody>
      <dsp:txXfrm rot="-5400000">
        <a:off x="2" y="589773"/>
        <a:ext cx="1176259" cy="504112"/>
      </dsp:txXfrm>
    </dsp:sp>
    <dsp:sp modelId="{C3BF8A41-D85E-44D3-88EF-336458C806F5}">
      <dsp:nvSpPr>
        <dsp:cNvPr id="0" name=""/>
        <dsp:cNvSpPr/>
      </dsp:nvSpPr>
      <dsp:spPr>
        <a:xfrm rot="5400000">
          <a:off x="4826598" y="-3648694"/>
          <a:ext cx="1092815" cy="8393492"/>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en-US" sz="4000" b="1" kern="1200" dirty="0" smtClean="0">
              <a:solidFill>
                <a:srgbClr val="0000FF"/>
              </a:solidFill>
              <a:latin typeface="Times New Roman" panose="02020603050405020304" pitchFamily="18" charset="0"/>
              <a:cs typeface="Times New Roman" panose="02020603050405020304" pitchFamily="18" charset="0"/>
            </a:rPr>
            <a:t>CÁC KỸ THUẬT ƯỚC LƯỢNG</a:t>
          </a:r>
        </a:p>
      </dsp:txBody>
      <dsp:txXfrm rot="-5400000">
        <a:off x="1176260" y="54991"/>
        <a:ext cx="8340145" cy="9861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0ADD8-0486-4EA2-BC9B-9BA47831A9E0}">
      <dsp:nvSpPr>
        <dsp:cNvPr id="0" name=""/>
        <dsp:cNvSpPr/>
      </dsp:nvSpPr>
      <dsp:spPr>
        <a:xfrm rot="5400000">
          <a:off x="-243363" y="246394"/>
          <a:ext cx="1622425" cy="1135697"/>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b="1" kern="1200" smtClean="0">
              <a:solidFill>
                <a:srgbClr val="0000FF"/>
              </a:solidFill>
              <a:latin typeface="Times New Roman" panose="02020603050405020304" pitchFamily="18" charset="0"/>
              <a:cs typeface="Times New Roman" panose="02020603050405020304" pitchFamily="18" charset="0"/>
            </a:rPr>
            <a:t>III</a:t>
          </a:r>
        </a:p>
      </dsp:txBody>
      <dsp:txXfrm rot="-5400000">
        <a:off x="2" y="570879"/>
        <a:ext cx="1135697" cy="486728"/>
      </dsp:txXfrm>
    </dsp:sp>
    <dsp:sp modelId="{F73D5E4C-3148-47B8-B7ED-C4B70EAC1539}">
      <dsp:nvSpPr>
        <dsp:cNvPr id="0" name=""/>
        <dsp:cNvSpPr/>
      </dsp:nvSpPr>
      <dsp:spPr>
        <a:xfrm rot="5400000">
          <a:off x="5115757" y="-3978472"/>
          <a:ext cx="1055131" cy="9015250"/>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en-US" sz="4000" b="1" kern="1200" dirty="0" smtClean="0">
              <a:solidFill>
                <a:srgbClr val="0000FF"/>
              </a:solidFill>
              <a:latin typeface="Times New Roman" panose="02020603050405020304" pitchFamily="18" charset="0"/>
              <a:cs typeface="Times New Roman" panose="02020603050405020304" pitchFamily="18" charset="0"/>
            </a:rPr>
            <a:t>PHƯƠNG PHÁP ƯỚC LƯỢNG CHI PHÍ PHẦN MỀM</a:t>
          </a:r>
        </a:p>
      </dsp:txBody>
      <dsp:txXfrm rot="-5400000">
        <a:off x="1135698" y="53094"/>
        <a:ext cx="8963743" cy="95211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996D1D-3253-4613-84CE-597382399484}" type="datetimeFigureOut">
              <a:rPr lang="en-US" smtClean="0"/>
              <a:t>28/05/2015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CA0F27-4225-4CAC-8E05-2031CBE6FA13}" type="slidenum">
              <a:rPr lang="en-US" smtClean="0"/>
              <a:t>‹#›</a:t>
            </a:fld>
            <a:endParaRPr lang="en-US"/>
          </a:p>
        </p:txBody>
      </p:sp>
    </p:spTree>
    <p:extLst>
      <p:ext uri="{BB962C8B-B14F-4D97-AF65-F5344CB8AC3E}">
        <p14:creationId xmlns:p14="http://schemas.microsoft.com/office/powerpoint/2010/main" val="3728400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XIN CHÀO</a:t>
            </a:r>
            <a:r>
              <a:rPr lang="en-US" baseline="0" smtClean="0"/>
              <a:t> THẦY VÀ TẤT CẢ CÁC BẠN</a:t>
            </a:r>
          </a:p>
          <a:p>
            <a:r>
              <a:rPr lang="en-US" baseline="0" smtClean="0"/>
              <a:t>Khi thực hiện 1 dự án phần mềm thì cần trải qua nhiều giai doạn và các phần khác nhau. Có giai đoạn thì quang trọng nhất, tốn nhiều tiền bạc thời gian nhất hay những giai đoạn tốn nhiều nguồn lực và chất sám nhất………, nói tóm lại là có rất nhiều phần khác nhau để dẫn đến hoàn thành 1 dự án. Nhưng hôm nay nhóm mình sẽ xin giới thiệu với bạn 1 phần trong dự án phần mềm mà mình tin là </a:t>
            </a:r>
            <a:r>
              <a:rPr lang="en-US" b="1" baseline="0" smtClean="0">
                <a:solidFill>
                  <a:schemeClr val="tx1"/>
                </a:solidFill>
              </a:rPr>
              <a:t>CÁC BẠN SẼ THÍCH NHẤT</a:t>
            </a:r>
            <a:r>
              <a:rPr lang="en-US" baseline="0" smtClean="0"/>
              <a:t>. Đó là </a:t>
            </a:r>
            <a:r>
              <a:rPr lang="en-US" b="1" baseline="0" smtClean="0"/>
              <a:t>ƯỚC LƯỢNG CHI PHÍ PHẦN MỀM </a:t>
            </a:r>
            <a:r>
              <a:rPr lang="en-US" baseline="0" smtClean="0"/>
              <a:t>phần này tính toán tiền bạc mà bạn sẽ được nhận khi làm phần mềm. Mong sau buổi thuyết trình này thì bất cứ ai trong lớp cũng có thể tính được số tiền mà mình nhận được khi viết 1 chương trình “</a:t>
            </a:r>
            <a:r>
              <a:rPr lang="en-US" b="1" baseline="0" smtClean="0">
                <a:solidFill>
                  <a:schemeClr val="tx1"/>
                </a:solidFill>
              </a:rPr>
              <a:t>HELLO WORLD</a:t>
            </a:r>
            <a:r>
              <a:rPr lang="en-US" baseline="0" smtClean="0"/>
              <a:t>”</a:t>
            </a:r>
            <a:endParaRPr lang="en-US"/>
          </a:p>
        </p:txBody>
      </p:sp>
      <p:sp>
        <p:nvSpPr>
          <p:cNvPr id="4" name="Slide Number Placeholder 3"/>
          <p:cNvSpPr>
            <a:spLocks noGrp="1"/>
          </p:cNvSpPr>
          <p:nvPr>
            <p:ph type="sldNum" sz="quarter" idx="10"/>
          </p:nvPr>
        </p:nvSpPr>
        <p:spPr/>
        <p:txBody>
          <a:bodyPr/>
          <a:lstStyle/>
          <a:p>
            <a:fld id="{D8CA0F27-4225-4CAC-8E05-2031CBE6FA13}" type="slidenum">
              <a:rPr lang="en-US" smtClean="0"/>
              <a:t>2</a:t>
            </a:fld>
            <a:endParaRPr lang="en-US"/>
          </a:p>
        </p:txBody>
      </p:sp>
    </p:spTree>
    <p:extLst>
      <p:ext uri="{BB962C8B-B14F-4D97-AF65-F5344CB8AC3E}">
        <p14:creationId xmlns:p14="http://schemas.microsoft.com/office/powerpoint/2010/main" val="1699598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Tổng</a:t>
            </a:r>
            <a:r>
              <a:rPr lang="en-US" baseline="0" dirty="0" smtClean="0"/>
              <a:t> </a:t>
            </a:r>
            <a:r>
              <a:rPr lang="en-US" baseline="0" dirty="0" err="1" smtClean="0"/>
              <a:t>điểm</a:t>
            </a:r>
            <a:r>
              <a:rPr lang="en-US" baseline="0" dirty="0" smtClean="0"/>
              <a:t> </a:t>
            </a:r>
            <a:r>
              <a:rPr lang="en-US" baseline="0" dirty="0" err="1" smtClean="0"/>
              <a:t>lấy</a:t>
            </a:r>
            <a:r>
              <a:rPr lang="en-US" baseline="0" dirty="0" smtClean="0"/>
              <a:t> </a:t>
            </a:r>
            <a:r>
              <a:rPr lang="en-US" baseline="0" dirty="0" err="1" smtClean="0"/>
              <a:t>trung</a:t>
            </a:r>
            <a:r>
              <a:rPr lang="en-US" baseline="0" dirty="0" smtClean="0"/>
              <a:t> </a:t>
            </a:r>
            <a:r>
              <a:rPr lang="en-US" baseline="0" dirty="0" err="1" smtClean="0"/>
              <a:t>bình</a:t>
            </a:r>
            <a:r>
              <a:rPr lang="en-US" baseline="0" dirty="0" smtClean="0"/>
              <a:t> </a:t>
            </a:r>
            <a:r>
              <a:rPr lang="en-US" baseline="0" dirty="0" err="1" smtClean="0"/>
              <a:t>của</a:t>
            </a:r>
            <a:r>
              <a:rPr lang="en-US" baseline="0" dirty="0" smtClean="0"/>
              <a:t> </a:t>
            </a:r>
            <a:r>
              <a:rPr lang="en-US" baseline="0" dirty="0" err="1" smtClean="0"/>
              <a:t>cả</a:t>
            </a:r>
            <a:r>
              <a:rPr lang="en-US" baseline="0" dirty="0" smtClean="0"/>
              <a:t> 2</a:t>
            </a:r>
            <a:endParaRPr lang="en-US" dirty="0" smtClean="0"/>
          </a:p>
          <a:p>
            <a:endParaRPr lang="en-US" dirty="0"/>
          </a:p>
        </p:txBody>
      </p:sp>
      <p:sp>
        <p:nvSpPr>
          <p:cNvPr id="4" name="Slide Number Placeholder 3"/>
          <p:cNvSpPr>
            <a:spLocks noGrp="1"/>
          </p:cNvSpPr>
          <p:nvPr>
            <p:ph type="sldNum" sz="quarter" idx="10"/>
          </p:nvPr>
        </p:nvSpPr>
        <p:spPr/>
        <p:txBody>
          <a:bodyPr/>
          <a:lstStyle/>
          <a:p>
            <a:fld id="{7FA82404-5663-4EA6-87BB-CB573ADD548D}" type="slidenum">
              <a:rPr lang="en-US" smtClean="0"/>
              <a:t>19</a:t>
            </a:fld>
            <a:endParaRPr lang="en-US"/>
          </a:p>
        </p:txBody>
      </p:sp>
    </p:spTree>
    <p:extLst>
      <p:ext uri="{BB962C8B-B14F-4D97-AF65-F5344CB8AC3E}">
        <p14:creationId xmlns:p14="http://schemas.microsoft.com/office/powerpoint/2010/main" val="2712331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CA0F27-4225-4CAC-8E05-2031CBE6FA13}" type="slidenum">
              <a:rPr lang="en-US" smtClean="0"/>
              <a:t>25</a:t>
            </a:fld>
            <a:endParaRPr lang="en-US"/>
          </a:p>
        </p:txBody>
      </p:sp>
    </p:spTree>
    <p:extLst>
      <p:ext uri="{BB962C8B-B14F-4D97-AF65-F5344CB8AC3E}">
        <p14:creationId xmlns:p14="http://schemas.microsoft.com/office/powerpoint/2010/main" val="2006401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A82404-5663-4EA6-87BB-CB573ADD548D}" type="slidenum">
              <a:rPr lang="en-US" smtClean="0"/>
              <a:t>26</a:t>
            </a:fld>
            <a:endParaRPr lang="en-US"/>
          </a:p>
        </p:txBody>
      </p:sp>
    </p:spTree>
    <p:extLst>
      <p:ext uri="{BB962C8B-B14F-4D97-AF65-F5344CB8AC3E}">
        <p14:creationId xmlns:p14="http://schemas.microsoft.com/office/powerpoint/2010/main" val="5013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Để</a:t>
            </a:r>
            <a:r>
              <a:rPr lang="en-US" baseline="0" smtClean="0"/>
              <a:t> hoàn thành tốt buổi thuyết trình hôm nay thì chúng ta cần phải hiểu rỏ ƯỚC LƯỢNG CHI PHÍ PM LÀ GÌ?</a:t>
            </a:r>
          </a:p>
          <a:p>
            <a:r>
              <a:rPr lang="en-US" baseline="0" smtClean="0"/>
              <a:t>Có bạn nào có thể cho mình biết ước lượng là gì k?</a:t>
            </a:r>
            <a:endParaRPr lang="en-US"/>
          </a:p>
        </p:txBody>
      </p:sp>
      <p:sp>
        <p:nvSpPr>
          <p:cNvPr id="4" name="Slide Number Placeholder 3"/>
          <p:cNvSpPr>
            <a:spLocks noGrp="1"/>
          </p:cNvSpPr>
          <p:nvPr>
            <p:ph type="sldNum" sz="quarter" idx="10"/>
          </p:nvPr>
        </p:nvSpPr>
        <p:spPr/>
        <p:txBody>
          <a:bodyPr/>
          <a:lstStyle/>
          <a:p>
            <a:fld id="{D8CA0F27-4225-4CAC-8E05-2031CBE6FA13}" type="slidenum">
              <a:rPr lang="en-US" smtClean="0"/>
              <a:t>5</a:t>
            </a:fld>
            <a:endParaRPr lang="en-US"/>
          </a:p>
        </p:txBody>
      </p:sp>
    </p:spTree>
    <p:extLst>
      <p:ext uri="{BB962C8B-B14F-4D97-AF65-F5344CB8AC3E}">
        <p14:creationId xmlns:p14="http://schemas.microsoft.com/office/powerpoint/2010/main" val="3067814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t>1 Dự toán chi phí hợp lý:</a:t>
            </a:r>
            <a:r>
              <a:rPr lang="en-US" baseline="0" smtClean="0"/>
              <a:t> 1 </a:t>
            </a:r>
            <a:r>
              <a:rPr lang="en-US" smtClean="0"/>
              <a:t>Project Manager (PM) sẽ đưa ra kế hoạch chi tiêu hợp lý về mặt nhân sự, cơ sở vật chất,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t>2 Sự chính xác cao:</a:t>
            </a:r>
            <a:r>
              <a:rPr lang="en-US" baseline="0" smtClean="0"/>
              <a:t> </a:t>
            </a:r>
            <a:r>
              <a:rPr lang="en-US" sz="1200" kern="1200" smtClean="0">
                <a:solidFill>
                  <a:schemeClr val="tx1"/>
                </a:solidFill>
                <a:effectLst/>
                <a:latin typeface="+mn-lt"/>
                <a:ea typeface="+mn-ea"/>
                <a:cs typeface="+mn-cs"/>
              </a:rPr>
              <a:t>Một phần mềm ước lượng tốt sẽ cung cấp đầy đủ thông tin và số liệu để PM có thể đưa ra quyết định chính xác nhất</a:t>
            </a:r>
            <a:r>
              <a:rPr lang="en-US" sz="1200" kern="1200" baseline="0" smtClean="0">
                <a:solidFill>
                  <a:schemeClr val="tx1"/>
                </a:solidFill>
                <a:effectLst/>
                <a:latin typeface="+mn-lt"/>
                <a:ea typeface="+mn-ea"/>
                <a:cs typeface="+mn-cs"/>
              </a:rPr>
              <a:t> cho từng giai đoạn: nên phát triển phần nào, tg tiền bạc đầu tư bao nhiêu là đúng nhất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800" smtClean="0"/>
              <a:t>3 Đảm bảo tiến độ:</a:t>
            </a:r>
            <a:r>
              <a:rPr lang="en-US" sz="1800" baseline="0" smtClean="0"/>
              <a:t>  khi có những giai đoạn nếu bạn hoàn thành trễ giai đoạn đó thì sẽ cần điều chỉnh cho đúng tiến độ. </a:t>
            </a:r>
            <a:r>
              <a:rPr lang="en-US" sz="1200" kern="1200" smtClean="0">
                <a:solidFill>
                  <a:schemeClr val="tx1"/>
                </a:solidFill>
                <a:effectLst/>
                <a:latin typeface="+mn-lt"/>
                <a:ea typeface="+mn-ea"/>
                <a:cs typeface="+mn-cs"/>
              </a:rPr>
              <a:t>ước tính được thời gian hoàn thành lý tưởng của dự án.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800" smtClean="0"/>
              <a:t>4 Quản lý rủi ro:</a:t>
            </a:r>
            <a:r>
              <a:rPr lang="en-US" sz="1800" baseline="0" smtClean="0"/>
              <a:t> </a:t>
            </a:r>
            <a:r>
              <a:rPr lang="en-US" sz="1200" kern="1200" smtClean="0">
                <a:solidFill>
                  <a:schemeClr val="tx1"/>
                </a:solidFill>
                <a:effectLst/>
                <a:latin typeface="+mn-lt"/>
                <a:ea typeface="+mn-ea"/>
                <a:cs typeface="+mn-cs"/>
              </a:rPr>
              <a:t>Khi có</a:t>
            </a:r>
            <a:r>
              <a:rPr lang="en-US" sz="1200" kern="1200" baseline="0" smtClean="0">
                <a:solidFill>
                  <a:schemeClr val="tx1"/>
                </a:solidFill>
                <a:effectLst/>
                <a:latin typeface="+mn-lt"/>
                <a:ea typeface="+mn-ea"/>
                <a:cs typeface="+mn-cs"/>
              </a:rPr>
              <a:t> cái nhìn tổng quát các giai đoạn: nếu </a:t>
            </a:r>
            <a:r>
              <a:rPr lang="en-US" sz="1200" kern="1200" smtClean="0">
                <a:solidFill>
                  <a:schemeClr val="tx1"/>
                </a:solidFill>
                <a:effectLst/>
                <a:latin typeface="+mn-lt"/>
                <a:ea typeface="+mn-ea"/>
                <a:cs typeface="+mn-cs"/>
              </a:rPr>
              <a:t>tiến độ chi phí và khả năng thực thi của dự án có</a:t>
            </a:r>
            <a:r>
              <a:rPr lang="en-US" sz="1200" kern="1200" baseline="0" smtClean="0">
                <a:solidFill>
                  <a:schemeClr val="tx1"/>
                </a:solidFill>
                <a:effectLst/>
                <a:latin typeface="+mn-lt"/>
                <a:ea typeface="+mn-ea"/>
                <a:cs typeface="+mn-cs"/>
              </a:rPr>
              <a:t> bất kì vấn đề gì</a:t>
            </a:r>
            <a:r>
              <a:rPr lang="en-US" sz="1200" kern="1200" smtClean="0">
                <a:solidFill>
                  <a:schemeClr val="tx1"/>
                </a:solidFill>
                <a:effectLst/>
                <a:latin typeface="+mn-lt"/>
                <a:ea typeface="+mn-ea"/>
                <a:cs typeface="+mn-cs"/>
              </a:rPr>
              <a:t>. Dựa trên đó, sẽ dễ dàng phát hiện những sự  cố, đồng thời đưa ra những điều chỉnh phù hợp nhất. Điều đó</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dẫn tới sự thành công hay thất bại của</a:t>
            </a:r>
            <a:r>
              <a:rPr lang="en-US" sz="1200" kern="1200" baseline="0" smtClean="0">
                <a:solidFill>
                  <a:schemeClr val="tx1"/>
                </a:solidFill>
                <a:effectLst/>
                <a:latin typeface="+mn-lt"/>
                <a:ea typeface="+mn-ea"/>
                <a:cs typeface="+mn-cs"/>
              </a:rPr>
              <a:t> 1 dự án.</a:t>
            </a:r>
            <a:endParaRPr lang="en-US"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800" smtClean="0"/>
              <a:t>5</a:t>
            </a:r>
            <a:r>
              <a:rPr lang="en-US" sz="1800" baseline="0" smtClean="0"/>
              <a:t> </a:t>
            </a:r>
            <a:r>
              <a:rPr lang="en-US" sz="1800" smtClean="0"/>
              <a:t>Sự chuyên nghiệp: </a:t>
            </a:r>
            <a:r>
              <a:rPr lang="en-US" sz="1200" kern="1200" smtClean="0">
                <a:solidFill>
                  <a:schemeClr val="tx1"/>
                </a:solidFill>
                <a:effectLst/>
                <a:latin typeface="+mn-lt"/>
                <a:ea typeface="+mn-ea"/>
                <a:cs typeface="+mn-cs"/>
              </a:rPr>
              <a:t>Những con số, tiến độ được ước lượng chính xác và có căn cứ dựa trên một phần mềm khoa học công nghệ tiên tiến sẽ giúp họ trở nên chuyên nghiệp và đáng tin cậy hơn trong con mắt của các đối tác. </a:t>
            </a:r>
            <a:endParaRPr lang="en-US" sz="1200" kern="1200" baseline="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smtClean="0"/>
              <a:t>6 Tạo dựng lòng tin:</a:t>
            </a:r>
            <a:r>
              <a:rPr lang="en-US" sz="1200" baseline="0" smtClean="0"/>
              <a:t> </a:t>
            </a:r>
            <a:r>
              <a:rPr lang="en-US" sz="1200" kern="1200" smtClean="0">
                <a:solidFill>
                  <a:schemeClr val="tx1"/>
                </a:solidFill>
                <a:effectLst/>
                <a:latin typeface="+mn-lt"/>
                <a:ea typeface="+mn-ea"/>
                <a:cs typeface="+mn-cs"/>
              </a:rPr>
              <a:t>Khi</a:t>
            </a:r>
            <a:r>
              <a:rPr lang="en-US" sz="1200" kern="1200" baseline="0" smtClean="0">
                <a:solidFill>
                  <a:schemeClr val="tx1"/>
                </a:solidFill>
                <a:effectLst/>
                <a:latin typeface="+mn-lt"/>
                <a:ea typeface="+mn-ea"/>
                <a:cs typeface="+mn-cs"/>
              </a:rPr>
              <a:t> b</a:t>
            </a:r>
            <a:r>
              <a:rPr lang="en-US" sz="1200" kern="1200" smtClean="0">
                <a:solidFill>
                  <a:schemeClr val="tx1"/>
                </a:solidFill>
                <a:effectLst/>
                <a:latin typeface="+mn-lt"/>
                <a:ea typeface="+mn-ea"/>
                <a:cs typeface="+mn-cs"/>
              </a:rPr>
              <a:t>ạn</a:t>
            </a:r>
            <a:r>
              <a:rPr lang="en-US" sz="1200" kern="1200" baseline="0" smtClean="0">
                <a:solidFill>
                  <a:schemeClr val="tx1"/>
                </a:solidFill>
                <a:effectLst/>
                <a:latin typeface="+mn-lt"/>
                <a:ea typeface="+mn-ea"/>
                <a:cs typeface="+mn-cs"/>
              </a:rPr>
              <a:t> mua 1 món hàng và khi nhận được giá bạn sẽ k hiểu tại sao lại nhều tiền như vậy? Người ta làm những gì tại sao tôi phải trả chừng ấy tiền để mua nó? Nó có đắt quá k?. Thì bản kế toán tài chính có thể cho bạn biết giá trị của món hang đó khiến khách hang yên tâm với số tiền bỏ ra. Một phần tạo lòng tin với khách hàng</a:t>
            </a:r>
            <a:endParaRPr lang="en-US"/>
          </a:p>
        </p:txBody>
      </p:sp>
      <p:sp>
        <p:nvSpPr>
          <p:cNvPr id="4" name="Slide Number Placeholder 3"/>
          <p:cNvSpPr>
            <a:spLocks noGrp="1"/>
          </p:cNvSpPr>
          <p:nvPr>
            <p:ph type="sldNum" sz="quarter" idx="10"/>
          </p:nvPr>
        </p:nvSpPr>
        <p:spPr/>
        <p:txBody>
          <a:bodyPr/>
          <a:lstStyle/>
          <a:p>
            <a:fld id="{D8CA0F27-4225-4CAC-8E05-2031CBE6FA13}" type="slidenum">
              <a:rPr lang="en-US" smtClean="0"/>
              <a:t>6</a:t>
            </a:fld>
            <a:endParaRPr lang="en-US"/>
          </a:p>
        </p:txBody>
      </p:sp>
    </p:spTree>
    <p:extLst>
      <p:ext uri="{BB962C8B-B14F-4D97-AF65-F5344CB8AC3E}">
        <p14:creationId xmlns:p14="http://schemas.microsoft.com/office/powerpoint/2010/main" val="2725408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Tính</a:t>
            </a:r>
            <a:r>
              <a:rPr lang="en-US" baseline="0" smtClean="0"/>
              <a:t> toán chi phí rất phức tạp k tránh khỏi sai xót: nhưng đôi khi cũng có một số sự cố bất ngờ k lường trước được</a:t>
            </a:r>
            <a:endParaRPr lang="en-US" smtClean="0"/>
          </a:p>
          <a:p>
            <a:r>
              <a:rPr lang="en-US" smtClean="0"/>
              <a:t>Nếu</a:t>
            </a:r>
            <a:r>
              <a:rPr lang="en-US" baseline="0" smtClean="0"/>
              <a:t> trường hợp chi phí thấp hơn so với thực tế: </a:t>
            </a:r>
          </a:p>
          <a:p>
            <a:endParaRPr lang="en-US"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1-N</a:t>
            </a:r>
            <a:r>
              <a:rPr lang="en-US" altLang="en-US" sz="1200" smtClean="0">
                <a:latin typeface="Times New Roman" panose="02020603050405020304" pitchFamily="18" charset="0"/>
              </a:rPr>
              <a:t>gười quản lý dự án phải áp dụng các nguồn lực bổ sung cho dự án, sửa chữa các công việc phải làm. Như</a:t>
            </a:r>
            <a:r>
              <a:rPr lang="en-US" altLang="en-US" sz="1200" baseline="0" smtClean="0">
                <a:latin typeface="Times New Roman" panose="02020603050405020304" pitchFamily="18" charset="0"/>
              </a:rPr>
              <a:t> </a:t>
            </a:r>
            <a:r>
              <a:rPr lang="en-US" altLang="en-US" sz="1200" smtClean="0">
                <a:latin typeface="Times New Roman" panose="02020603050405020304" pitchFamily="18" charset="0"/>
              </a:rPr>
              <a:t>Giảm</a:t>
            </a:r>
            <a:r>
              <a:rPr lang="en-US" altLang="en-US" sz="1200" baseline="0" smtClean="0">
                <a:latin typeface="Times New Roman" panose="02020603050405020304" pitchFamily="18" charset="0"/>
              </a:rPr>
              <a:t> bớt mức công việc với các chức năng phụ, chờ hoàn thành vào các bản update tiếp theo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baseline="0" smtClean="0">
              <a:latin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aseline="0" smtClean="0">
                <a:latin typeface="Times New Roman" panose="02020603050405020304" pitchFamily="18" charset="0"/>
              </a:rPr>
              <a:t>2-Trao đổi giá cả với khách hàng về giá cả để có thể có tiếng nói chung.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baseline="0" smtClean="0">
              <a:latin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aseline="0" smtClean="0">
                <a:latin typeface="Times New Roman" panose="02020603050405020304" pitchFamily="18" charset="0"/>
              </a:rPr>
              <a:t>3-Tái sử dụng lại dự án cho những lần tiếp theo để có thêm 1 khoảng bù lổ.</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baseline="0" smtClean="0">
              <a:latin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aseline="0" smtClean="0">
                <a:latin typeface="Times New Roman" panose="02020603050405020304" pitchFamily="18" charset="0"/>
              </a:rPr>
              <a:t>4-Đôi khi bạn cũng phải chấp nhận lổ để kinh doanh nhằm mục đích kiếm lời cho những nhự án sau hay các bản cập nhật. Quảng cáo, thu hút khác hàng. Giống như các hoạt động cho sử dụng nước miễn phí hay giảm giá của sản phẩm</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baseline="0" smtClean="0">
              <a:latin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aseline="0" smtClean="0">
                <a:latin typeface="Times New Roman" panose="02020603050405020304" pitchFamily="18" charset="0"/>
              </a:rPr>
              <a:t>5-Tích lũy kinh nghiệm từ những lần sai soát hay hoạt động phát triển pm</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aseline="0" smtClean="0">
                <a:latin typeface="Times New Roman" panose="02020603050405020304" pitchFamily="18" charset="0"/>
              </a:rPr>
              <a:t>	</a:t>
            </a:r>
            <a:endParaRPr lang="en-US" altLang="en-US" sz="1200" smtClean="0">
              <a:latin typeface="Times New Roman" panose="02020603050405020304" pitchFamily="18" charset="0"/>
            </a:endParaRPr>
          </a:p>
          <a:p>
            <a:endParaRPr lang="en-US"/>
          </a:p>
        </p:txBody>
      </p:sp>
      <p:sp>
        <p:nvSpPr>
          <p:cNvPr id="4" name="Slide Number Placeholder 3"/>
          <p:cNvSpPr>
            <a:spLocks noGrp="1"/>
          </p:cNvSpPr>
          <p:nvPr>
            <p:ph type="sldNum" sz="quarter" idx="10"/>
          </p:nvPr>
        </p:nvSpPr>
        <p:spPr/>
        <p:txBody>
          <a:bodyPr/>
          <a:lstStyle/>
          <a:p>
            <a:fld id="{D8CA0F27-4225-4CAC-8E05-2031CBE6FA13}" type="slidenum">
              <a:rPr lang="en-US" smtClean="0"/>
              <a:t>7</a:t>
            </a:fld>
            <a:endParaRPr lang="en-US"/>
          </a:p>
        </p:txBody>
      </p:sp>
    </p:spTree>
    <p:extLst>
      <p:ext uri="{BB962C8B-B14F-4D97-AF65-F5344CB8AC3E}">
        <p14:creationId xmlns:p14="http://schemas.microsoft.com/office/powerpoint/2010/main" val="3775340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Chia thành</a:t>
            </a:r>
            <a:r>
              <a:rPr lang="en-US" baseline="0" smtClean="0"/>
              <a:t> các phần, và hệ thống hóa hơn</a:t>
            </a:r>
          </a:p>
          <a:p>
            <a:r>
              <a:rPr lang="en-US" baseline="0" smtClean="0"/>
              <a:t>Áp dụng các dịch vụ web, như úp csdl hay gửi các biểu mẫu cập nhật qua sever khác</a:t>
            </a:r>
          </a:p>
          <a:p>
            <a:r>
              <a:rPr lang="en-US" sz="1200" b="0" i="0" kern="1200" smtClean="0">
                <a:solidFill>
                  <a:schemeClr val="tx1"/>
                </a:solidFill>
                <a:effectLst/>
                <a:latin typeface="+mn-lt"/>
                <a:ea typeface="+mn-ea"/>
                <a:cs typeface="+mn-cs"/>
              </a:rPr>
              <a:t>RP là: Enterprise Resource Planning - </a:t>
            </a:r>
            <a:r>
              <a:rPr lang="en-US" sz="1200" b="1" i="0" kern="1200" smtClean="0">
                <a:solidFill>
                  <a:schemeClr val="tx1"/>
                </a:solidFill>
                <a:effectLst/>
                <a:latin typeface="+mn-lt"/>
                <a:ea typeface="+mn-ea"/>
                <a:cs typeface="+mn-cs"/>
              </a:rPr>
              <a:t>Hệ thống hoạch định tài nguyên doanh nghiệp : </a:t>
            </a:r>
            <a:r>
              <a:rPr lang="vi-VN" sz="1200" b="0" i="0" kern="1200" smtClean="0">
                <a:solidFill>
                  <a:schemeClr val="tx1"/>
                </a:solidFill>
                <a:effectLst/>
                <a:latin typeface="+mn-lt"/>
                <a:ea typeface="+mn-ea"/>
                <a:cs typeface="+mn-cs"/>
              </a:rPr>
              <a:t>ERP là là PM quản lý tổng thể D</a:t>
            </a:r>
            <a:r>
              <a:rPr lang="en-US" sz="1200" b="0" i="0" kern="1200" smtClean="0">
                <a:solidFill>
                  <a:schemeClr val="tx1"/>
                </a:solidFill>
                <a:effectLst/>
                <a:latin typeface="+mn-lt"/>
                <a:ea typeface="+mn-ea"/>
                <a:cs typeface="+mn-cs"/>
              </a:rPr>
              <a:t>oanh </a:t>
            </a:r>
            <a:r>
              <a:rPr lang="vi-VN" sz="1200" b="0" i="0" kern="1200" smtClean="0">
                <a:solidFill>
                  <a:schemeClr val="tx1"/>
                </a:solidFill>
                <a:effectLst/>
                <a:latin typeface="+mn-lt"/>
                <a:ea typeface="+mn-ea"/>
                <a:cs typeface="+mn-cs"/>
              </a:rPr>
              <a:t>N</a:t>
            </a:r>
            <a:r>
              <a:rPr lang="en-US" sz="1200" b="0" i="0" kern="1200" smtClean="0">
                <a:solidFill>
                  <a:schemeClr val="tx1"/>
                </a:solidFill>
                <a:effectLst/>
                <a:latin typeface="+mn-lt"/>
                <a:ea typeface="+mn-ea"/>
                <a:cs typeface="+mn-cs"/>
              </a:rPr>
              <a:t>giệp</a:t>
            </a:r>
            <a:r>
              <a:rPr lang="vi-VN" sz="1200" b="0" i="0" kern="1200" smtClean="0">
                <a:solidFill>
                  <a:schemeClr val="tx1"/>
                </a:solidFill>
                <a:effectLst/>
                <a:latin typeface="+mn-lt"/>
                <a:ea typeface="+mn-ea"/>
                <a:cs typeface="+mn-cs"/>
              </a:rPr>
              <a:t>, cho phép D</a:t>
            </a:r>
            <a:r>
              <a:rPr lang="en-US" sz="1200" b="0" i="0" kern="1200" smtClean="0">
                <a:solidFill>
                  <a:schemeClr val="tx1"/>
                </a:solidFill>
                <a:effectLst/>
                <a:latin typeface="+mn-lt"/>
                <a:ea typeface="+mn-ea"/>
                <a:cs typeface="+mn-cs"/>
              </a:rPr>
              <a:t>oanh</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N</a:t>
            </a:r>
            <a:r>
              <a:rPr lang="en-US" sz="1200" b="0" i="0" kern="1200" smtClean="0">
                <a:solidFill>
                  <a:schemeClr val="tx1"/>
                </a:solidFill>
                <a:effectLst/>
                <a:latin typeface="+mn-lt"/>
                <a:ea typeface="+mn-ea"/>
                <a:cs typeface="+mn-cs"/>
              </a:rPr>
              <a:t>ghiệp</a:t>
            </a:r>
            <a:r>
              <a:rPr lang="vi-VN" sz="1200" b="0" i="0" kern="1200" smtClean="0">
                <a:solidFill>
                  <a:schemeClr val="tx1"/>
                </a:solidFill>
                <a:effectLst/>
                <a:latin typeface="+mn-lt"/>
                <a:ea typeface="+mn-ea"/>
                <a:cs typeface="+mn-cs"/>
              </a:rPr>
              <a:t> tự kiểm soát được trạng thái N</a:t>
            </a:r>
            <a:r>
              <a:rPr lang="en-US" sz="1200" b="0" i="0" kern="1200" smtClean="0">
                <a:solidFill>
                  <a:schemeClr val="tx1"/>
                </a:solidFill>
                <a:effectLst/>
                <a:latin typeface="+mn-lt"/>
                <a:ea typeface="+mn-ea"/>
                <a:cs typeface="+mn-cs"/>
              </a:rPr>
              <a:t>guồn</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L</a:t>
            </a:r>
            <a:r>
              <a:rPr lang="en-US" sz="1200" b="0" i="0" kern="1200" smtClean="0">
                <a:solidFill>
                  <a:schemeClr val="tx1"/>
                </a:solidFill>
                <a:effectLst/>
                <a:latin typeface="+mn-lt"/>
                <a:ea typeface="+mn-ea"/>
                <a:cs typeface="+mn-cs"/>
              </a:rPr>
              <a:t>ực</a:t>
            </a:r>
            <a:r>
              <a:rPr lang="vi-VN" sz="1200" b="0" i="0" kern="1200" smtClean="0">
                <a:solidFill>
                  <a:schemeClr val="tx1"/>
                </a:solidFill>
                <a:effectLst/>
                <a:latin typeface="+mn-lt"/>
                <a:ea typeface="+mn-ea"/>
                <a:cs typeface="+mn-cs"/>
              </a:rPr>
              <a:t> của mình.</a:t>
            </a:r>
            <a:endParaRPr lang="en-US" sz="1200" b="1" i="0" kern="1200" smtClean="0">
              <a:solidFill>
                <a:schemeClr val="tx1"/>
              </a:solidFill>
              <a:effectLst/>
              <a:latin typeface="+mn-lt"/>
              <a:ea typeface="+mn-ea"/>
              <a:cs typeface="+mn-cs"/>
            </a:endParaRPr>
          </a:p>
          <a:p>
            <a:r>
              <a:rPr lang="en-US" altLang="en-US" sz="1200" smtClean="0">
                <a:solidFill>
                  <a:schemeClr val="tx1"/>
                </a:solidFill>
                <a:latin typeface="Times New Roman" panose="02020603050405020304" pitchFamily="18" charset="0"/>
                <a:cs typeface="Times New Roman" panose="02020603050405020304" pitchFamily="18" charset="0"/>
              </a:rPr>
              <a:t>phần mềm off-the-shelf: </a:t>
            </a:r>
            <a:r>
              <a:rPr lang="vi-VN" sz="1200" b="0" i="0" kern="1200" smtClean="0">
                <a:solidFill>
                  <a:schemeClr val="tx1"/>
                </a:solidFill>
                <a:effectLst/>
                <a:latin typeface="+mn-lt"/>
                <a:ea typeface="+mn-ea"/>
                <a:cs typeface="+mn-cs"/>
              </a:rPr>
              <a:t>Phần mềm Thương mại Có sẵn</a:t>
            </a:r>
            <a:endParaRPr lang="en-US" sz="1200" b="1"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D8CA0F27-4225-4CAC-8E05-2031CBE6FA13}" type="slidenum">
              <a:rPr lang="en-US" smtClean="0"/>
              <a:t>9</a:t>
            </a:fld>
            <a:endParaRPr lang="en-US"/>
          </a:p>
        </p:txBody>
      </p:sp>
    </p:spTree>
    <p:extLst>
      <p:ext uri="{BB962C8B-B14F-4D97-AF65-F5344CB8AC3E}">
        <p14:creationId xmlns:p14="http://schemas.microsoft.com/office/powerpoint/2010/main" val="3928835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altLang="en-US" dirty="0" smtClean="0"/>
              <a:t>Nhiều phương pháp phát triển mới và kỹ thuật đã được giới thiệu trong 10 năm qua. </a:t>
            </a:r>
            <a:r>
              <a:rPr lang="en-US" altLang="en-US" dirty="0" err="1" smtClean="0"/>
              <a:t>Sau</a:t>
            </a:r>
            <a:r>
              <a:rPr lang="en-US" altLang="en-US" dirty="0" smtClean="0"/>
              <a:t> </a:t>
            </a:r>
            <a:r>
              <a:rPr lang="en-US" altLang="en-US" dirty="0" err="1" smtClean="0"/>
              <a:t>đây</a:t>
            </a:r>
            <a:r>
              <a:rPr lang="en-US" altLang="en-US" dirty="0" smtClean="0"/>
              <a:t> </a:t>
            </a:r>
            <a:r>
              <a:rPr lang="en-US" altLang="en-US" dirty="0" err="1" smtClean="0"/>
              <a:t>là</a:t>
            </a:r>
            <a:r>
              <a:rPr lang="en-US" altLang="en-US" dirty="0" smtClean="0"/>
              <a:t> </a:t>
            </a:r>
            <a:r>
              <a:rPr lang="en-US" altLang="en-US" dirty="0" err="1" smtClean="0"/>
              <a:t>một</a:t>
            </a:r>
            <a:r>
              <a:rPr lang="en-US" altLang="en-US" dirty="0" smtClean="0"/>
              <a:t> </a:t>
            </a:r>
            <a:r>
              <a:rPr lang="en-US" altLang="en-US" dirty="0" err="1" smtClean="0"/>
              <a:t>số</a:t>
            </a:r>
            <a:r>
              <a:rPr lang="en-US" altLang="en-US" dirty="0" smtClean="0"/>
              <a:t> </a:t>
            </a:r>
            <a:r>
              <a:rPr lang="en-US" altLang="en-US" dirty="0" err="1" smtClean="0"/>
              <a:t>kỹ</a:t>
            </a:r>
            <a:r>
              <a:rPr lang="en-US" altLang="en-US" dirty="0" smtClean="0"/>
              <a:t> </a:t>
            </a:r>
            <a:r>
              <a:rPr lang="en-US" altLang="en-US" dirty="0" err="1" smtClean="0"/>
              <a:t>thuật</a:t>
            </a:r>
            <a:r>
              <a:rPr lang="en-US" altLang="en-US" dirty="0" smtClean="0"/>
              <a:t>.</a:t>
            </a:r>
            <a:endParaRPr lang="vi-VN" altLang="en-US" dirty="0" smtClean="0"/>
          </a:p>
          <a:p>
            <a:endParaRPr lang="en-US" dirty="0" smtClean="0"/>
          </a:p>
          <a:p>
            <a:pPr marL="0" marR="0" lvl="0" indent="0" algn="l" defTabSz="914400" rtl="0" eaLnBrk="1" fontAlgn="base" latinLnBrk="0" hangingPunct="1">
              <a:lnSpc>
                <a:spcPct val="100000"/>
              </a:lnSpc>
              <a:spcBef>
                <a:spcPct val="20000"/>
              </a:spcBef>
              <a:spcAft>
                <a:spcPct val="0"/>
              </a:spcAft>
              <a:buClr>
                <a:schemeClr val="folHlink"/>
              </a:buClr>
              <a:buSzPct val="60000"/>
              <a:buFontTx/>
              <a:buNone/>
              <a:tabLst/>
            </a:pP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Thuật</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toán</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xây</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dựng</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mô</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hình</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chi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phí</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Một</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mô</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hình</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được</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phát</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triển</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bằng</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cách</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sử</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dụng</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chi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phí</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thông</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tin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lịch</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sử</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có</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liên</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quan</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một</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số</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phần</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mềm</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số</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liệu</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thường</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là</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kích</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thước</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với</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ước</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tính</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chi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phí</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dự</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án</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được</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làm</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từ</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đó</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số</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liệu</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và</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mô</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hình</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dự</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báo</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các</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nỗ</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lực</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cần</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thiết</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Tx/>
              <a:buNone/>
              <a:tabLst/>
              <a:defRPr/>
            </a:pP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r>
            <a:br>
              <a:rPr kumimoji="0" lang="en-US" sz="1200" b="0" i="0" u="none" strike="noStrike" cap="none" normalizeH="0" baseline="0" dirty="0" smtClean="0">
                <a:ln>
                  <a:noFill/>
                </a:ln>
                <a:solidFill>
                  <a:schemeClr val="tx1"/>
                </a:solidFill>
                <a:effectLst/>
                <a:latin typeface="Times New Roman" pitchFamily="18" charset="0"/>
                <a:cs typeface="Arial" pitchFamily="34" charset="0"/>
              </a:rPr>
            </a:br>
            <a:r>
              <a:rPr lang="en-US" dirty="0" smtClean="0">
                <a:latin typeface="Times New Roman" pitchFamily="18" charset="0"/>
                <a:cs typeface="Arial" pitchFamily="34" charset="0"/>
              </a:rPr>
              <a:t>Ý </a:t>
            </a:r>
            <a:r>
              <a:rPr lang="en-US" dirty="0" err="1" smtClean="0">
                <a:latin typeface="Times New Roman" pitchFamily="18" charset="0"/>
                <a:cs typeface="Arial" pitchFamily="34" charset="0"/>
              </a:rPr>
              <a:t>kiến</a:t>
            </a:r>
            <a:r>
              <a:rPr lang="en-US" dirty="0" smtClean="0">
                <a:latin typeface="Times New Roman" pitchFamily="18" charset="0"/>
                <a:cs typeface="Arial" pitchFamily="34" charset="0"/>
              </a:rPr>
              <a:t> </a:t>
            </a:r>
            <a:r>
              <a:rPr lang="en-US" dirty="0" err="1" smtClean="0">
                <a:latin typeface="Times New Roman" pitchFamily="18" charset="0"/>
                <a:cs typeface="Arial" pitchFamily="34" charset="0"/>
              </a:rPr>
              <a:t>chuyên</a:t>
            </a:r>
            <a:r>
              <a:rPr lang="en-US" dirty="0" smtClean="0">
                <a:latin typeface="Times New Roman" pitchFamily="18" charset="0"/>
                <a:cs typeface="Arial" pitchFamily="34" charset="0"/>
              </a:rPr>
              <a:t> </a:t>
            </a:r>
            <a:r>
              <a:rPr lang="en-US" dirty="0" err="1" smtClean="0">
                <a:latin typeface="Times New Roman" pitchFamily="18" charset="0"/>
                <a:cs typeface="Arial" pitchFamily="34" charset="0"/>
              </a:rPr>
              <a:t>gia</a:t>
            </a:r>
            <a:r>
              <a:rPr lang="en-US" dirty="0" smtClean="0">
                <a:latin typeface="Times New Roman" pitchFamily="18" charset="0"/>
                <a:cs typeface="Arial" pitchFamily="34" charset="0"/>
              </a:rPr>
              <a:t>:</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vi-VN" sz="1200" b="0" i="0" u="none" strike="noStrike" cap="none" normalizeH="0" baseline="0" dirty="0" smtClean="0">
                <a:ln>
                  <a:noFill/>
                </a:ln>
                <a:solidFill>
                  <a:schemeClr val="tx1"/>
                </a:solidFill>
                <a:effectLst/>
                <a:latin typeface="Times New Roman" pitchFamily="18" charset="0"/>
                <a:cs typeface="Arial" pitchFamily="34" charset="0"/>
              </a:rPr>
              <a:t>Một số chuyên gia về phát triển kỹ thuật phần mềm được đề xuất và</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vi-VN" sz="1200" b="0" i="0" u="none" strike="noStrike" cap="none" normalizeH="0" baseline="0" dirty="0" smtClean="0">
                <a:ln>
                  <a:noFill/>
                </a:ln>
                <a:solidFill>
                  <a:schemeClr val="tx1"/>
                </a:solidFill>
                <a:effectLst/>
                <a:latin typeface="Times New Roman" pitchFamily="18" charset="0"/>
                <a:cs typeface="Arial" pitchFamily="34" charset="0"/>
              </a:rPr>
              <a:t>được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giới</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thiệu</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để</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áp</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dụng</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các</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tên</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miền</a:t>
            </a:r>
            <a:r>
              <a:rPr kumimoji="0" lang="vi-VN"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Ư</a:t>
            </a:r>
            <a:r>
              <a:rPr kumimoji="0" lang="vi-VN" sz="1200" b="0" i="0" u="none" strike="noStrike" cap="none" normalizeH="0" baseline="0" dirty="0" smtClean="0">
                <a:ln>
                  <a:noFill/>
                </a:ln>
                <a:solidFill>
                  <a:schemeClr val="tx1"/>
                </a:solidFill>
                <a:effectLst/>
                <a:latin typeface="Times New Roman" pitchFamily="18" charset="0"/>
                <a:cs typeface="Arial" pitchFamily="34" charset="0"/>
              </a:rPr>
              <a:t>ớc tính </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C</a:t>
            </a:r>
            <a:r>
              <a:rPr kumimoji="0" lang="vi-VN" sz="1200" b="0" i="0" u="none" strike="noStrike" cap="none" normalizeH="0" baseline="0" dirty="0" smtClean="0">
                <a:ln>
                  <a:noFill/>
                </a:ln>
                <a:solidFill>
                  <a:schemeClr val="tx1"/>
                </a:solidFill>
                <a:effectLst/>
                <a:latin typeface="Times New Roman" pitchFamily="18" charset="0"/>
                <a:cs typeface="Arial" pitchFamily="34" charset="0"/>
              </a:rPr>
              <a:t>hi phí dự án được so sánh và thảo luận. Quá trình lặp lại cho đến khi</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vi-VN" sz="1200" b="0" i="0" u="none" strike="noStrike" cap="none" normalizeH="0" baseline="0" dirty="0" smtClean="0">
                <a:ln>
                  <a:noFill/>
                </a:ln>
                <a:solidFill>
                  <a:schemeClr val="tx1"/>
                </a:solidFill>
                <a:effectLst/>
                <a:latin typeface="Times New Roman" pitchFamily="18" charset="0"/>
                <a:cs typeface="Arial" pitchFamily="34" charset="0"/>
              </a:rPr>
              <a:t>đạt được thỏa thuận</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về</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vi-VN" sz="1200" b="0" i="0" u="none" strike="noStrike" cap="none" normalizeH="0" baseline="0" dirty="0" smtClean="0">
                <a:ln>
                  <a:noFill/>
                </a:ln>
                <a:solidFill>
                  <a:schemeClr val="tx1"/>
                </a:solidFill>
                <a:effectLst/>
                <a:latin typeface="Times New Roman" pitchFamily="18" charset="0"/>
                <a:cs typeface="Arial" pitchFamily="34" charset="0"/>
              </a:rPr>
              <a:t>dự toán ước tính </a:t>
            </a:r>
            <a:endParaRPr kumimoji="0" lang="en-US" sz="12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Tx/>
              <a:buNone/>
              <a:tabLst/>
            </a:pPr>
            <a:endParaRPr kumimoji="0" lang="en-US" sz="12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Tx/>
              <a:buNone/>
              <a:tabLst/>
              <a:defRPr/>
            </a:pPr>
            <a:r>
              <a:rPr lang="en-US" dirty="0" err="1" smtClean="0">
                <a:latin typeface="Times New Roman" pitchFamily="18" charset="0"/>
                <a:cs typeface="Arial" pitchFamily="34" charset="0"/>
              </a:rPr>
              <a:t>Đánh</a:t>
            </a:r>
            <a:r>
              <a:rPr lang="en-US" dirty="0" smtClean="0">
                <a:latin typeface="Times New Roman" pitchFamily="18" charset="0"/>
                <a:cs typeface="Arial" pitchFamily="34" charset="0"/>
              </a:rPr>
              <a:t> </a:t>
            </a:r>
            <a:r>
              <a:rPr lang="en-US" dirty="0" err="1" smtClean="0">
                <a:latin typeface="Times New Roman" pitchFamily="18" charset="0"/>
                <a:cs typeface="Arial" pitchFamily="34" charset="0"/>
              </a:rPr>
              <a:t>giá</a:t>
            </a:r>
            <a:r>
              <a:rPr lang="en-US" dirty="0" smtClean="0">
                <a:latin typeface="Times New Roman" pitchFamily="18" charset="0"/>
                <a:cs typeface="Arial" pitchFamily="34" charset="0"/>
              </a:rPr>
              <a:t> </a:t>
            </a:r>
            <a:r>
              <a:rPr lang="en-US" dirty="0" err="1" smtClean="0">
                <a:latin typeface="Times New Roman" pitchFamily="18" charset="0"/>
                <a:cs typeface="Arial" pitchFamily="34" charset="0"/>
              </a:rPr>
              <a:t>tương</a:t>
            </a:r>
            <a:r>
              <a:rPr lang="en-US" dirty="0" smtClean="0">
                <a:latin typeface="Times New Roman" pitchFamily="18" charset="0"/>
                <a:cs typeface="Arial" pitchFamily="34" charset="0"/>
              </a:rPr>
              <a:t> </a:t>
            </a:r>
            <a:r>
              <a:rPr lang="en-US" dirty="0" err="1" smtClean="0">
                <a:latin typeface="Times New Roman" pitchFamily="18" charset="0"/>
                <a:cs typeface="Arial" pitchFamily="34" charset="0"/>
              </a:rPr>
              <a:t>tự</a:t>
            </a:r>
            <a:r>
              <a:rPr lang="en-US" dirty="0" smtClean="0">
                <a:latin typeface="Times New Roman" pitchFamily="18" charset="0"/>
                <a:cs typeface="Arial" pitchFamily="34" charset="0"/>
              </a:rPr>
              <a:t> :</a:t>
            </a:r>
            <a:r>
              <a:rPr lang="en-US" baseline="0" dirty="0" smtClean="0">
                <a:latin typeface="Times New Roman" pitchFamily="18" charset="0"/>
                <a:cs typeface="Arial" pitchFamily="34" charset="0"/>
              </a:rPr>
              <a:t> </a:t>
            </a:r>
            <a:r>
              <a:rPr kumimoji="0" lang="vi-VN" sz="1200" b="0" i="0" u="none" strike="noStrike" cap="none" normalizeH="0" baseline="0" dirty="0" smtClean="0">
                <a:ln>
                  <a:noFill/>
                </a:ln>
                <a:solidFill>
                  <a:schemeClr val="tx1"/>
                </a:solidFill>
                <a:effectLst/>
                <a:latin typeface="Times New Roman" pitchFamily="18" charset="0"/>
                <a:cs typeface="Arial" pitchFamily="34" charset="0"/>
              </a:rPr>
              <a:t>Kỹ thuật này được áp dụng khi các dự án</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cùng</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lĩnh</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vực</a:t>
            </a:r>
            <a:r>
              <a:rPr kumimoji="0" lang="vi-VN" sz="1200" b="0" i="0" u="none" strike="noStrike" cap="none" normalizeH="0" baseline="0" dirty="0" smtClean="0">
                <a:ln>
                  <a:noFill/>
                </a:ln>
                <a:solidFill>
                  <a:schemeClr val="tx1"/>
                </a:solidFill>
                <a:effectLst/>
                <a:latin typeface="Times New Roman" pitchFamily="18" charset="0"/>
                <a:cs typeface="Arial" pitchFamily="34" charset="0"/>
              </a:rPr>
              <a:t>. Chi phí của một dự án mới là ước tính của tương tự với các dự án này hoàn thành. </a:t>
            </a:r>
            <a:endParaRPr kumimoji="0" lang="en-US" sz="12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Tx/>
              <a:buNone/>
              <a:tabLst/>
            </a:pPr>
            <a:endParaRPr kumimoji="0" lang="en-US" sz="12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Tx/>
              <a:buNone/>
              <a:tabLst/>
              <a:defRPr/>
            </a:pPr>
            <a:r>
              <a:rPr lang="vi-VN" dirty="0" smtClean="0">
                <a:latin typeface="Times New Roman" pitchFamily="18" charset="0"/>
                <a:cs typeface="Arial" pitchFamily="34" charset="0"/>
              </a:rPr>
              <a:t>Luật Parkinson</a:t>
            </a:r>
            <a:r>
              <a:rPr lang="en-US" dirty="0" smtClean="0">
                <a:latin typeface="Times New Roman" pitchFamily="18" charset="0"/>
                <a:cs typeface="Arial" pitchFamily="34" charset="0"/>
              </a:rPr>
              <a:t> :</a:t>
            </a:r>
            <a:r>
              <a:rPr lang="en-US" baseline="0" dirty="0" smtClean="0">
                <a:latin typeface="Times New Roman" pitchFamily="18" charset="0"/>
                <a:cs typeface="Arial" pitchFamily="34" charset="0"/>
              </a:rPr>
              <a:t> </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Chi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phí</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phụ</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thuộc</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vào</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thời</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gian</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và</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số</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nhân</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công</a:t>
            </a:r>
            <a:r>
              <a:rPr kumimoji="0" lang="vi-VN" sz="1200" b="0" i="0" u="none" strike="noStrike" cap="none" normalizeH="0" baseline="0" dirty="0" smtClean="0">
                <a:ln>
                  <a:noFill/>
                </a:ln>
                <a:solidFill>
                  <a:schemeClr val="tx1"/>
                </a:solidFill>
                <a:effectLst/>
                <a:latin typeface="Times New Roman" pitchFamily="18" charset="0"/>
                <a:cs typeface="Arial" pitchFamily="34" charset="0"/>
              </a:rPr>
              <a:t>.</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Chi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phí</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xác</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định</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bởi</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nguồn</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tài</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nguyên</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có</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sẵn</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hơn</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là</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đánh</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giá</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khách</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quan</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a:t>
            </a:r>
            <a:r>
              <a:rPr kumimoji="0" lang="vi-VN" sz="1200" b="0" i="0" u="none" strike="noStrike" cap="none" normalizeH="0" baseline="0" dirty="0" smtClean="0">
                <a:ln>
                  <a:noFill/>
                </a:ln>
                <a:solidFill>
                  <a:schemeClr val="tx1"/>
                </a:solidFill>
                <a:effectLst/>
                <a:latin typeface="Times New Roman" pitchFamily="18" charset="0"/>
                <a:cs typeface="Arial" pitchFamily="34" charset="0"/>
              </a:rPr>
              <a:t> Nếu phần mềm đã được giao trong 12 tháng và 5 người có sẵn, các nỗ lực cần thiết được ước tính là 60 người-tháng.</a:t>
            </a:r>
            <a:endParaRPr kumimoji="0" lang="en-US" sz="12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Tx/>
              <a:buChar char="-"/>
              <a:tabLst/>
              <a:defRPr/>
            </a:pPr>
            <a:r>
              <a:rPr kumimoji="0" lang="vi-VN" sz="1200" b="0" i="0" u="none" strike="noStrike" cap="none" normalizeH="0" baseline="0" dirty="0" smtClean="0">
                <a:ln>
                  <a:noFill/>
                </a:ln>
                <a:solidFill>
                  <a:schemeClr val="tx1"/>
                </a:solidFill>
                <a:effectLst/>
                <a:latin typeface="Times New Roman" pitchFamily="18" charset="0"/>
                <a:cs typeface="Arial" pitchFamily="34" charset="0"/>
              </a:rPr>
              <a:t/>
            </a:r>
            <a:br>
              <a:rPr kumimoji="0" lang="vi-VN" sz="1200" b="0" i="0" u="none" strike="noStrike" cap="none" normalizeH="0" baseline="0" dirty="0" smtClean="0">
                <a:ln>
                  <a:noFill/>
                </a:ln>
                <a:solidFill>
                  <a:schemeClr val="tx1"/>
                </a:solidFill>
                <a:effectLst/>
                <a:latin typeface="Times New Roman" pitchFamily="18" charset="0"/>
                <a:cs typeface="Arial" pitchFamily="34" charset="0"/>
              </a:rPr>
            </a:br>
            <a:r>
              <a:rPr lang="vi-VN" dirty="0" smtClean="0">
                <a:latin typeface="Times New Roman" pitchFamily="18" charset="0"/>
                <a:cs typeface="Arial" pitchFamily="34" charset="0"/>
              </a:rPr>
              <a:t>Giá cả để </a:t>
            </a:r>
            <a:r>
              <a:rPr lang="en-US" dirty="0" err="1" smtClean="0">
                <a:latin typeface="Times New Roman" pitchFamily="18" charset="0"/>
                <a:cs typeface="Arial" pitchFamily="34" charset="0"/>
              </a:rPr>
              <a:t>thắng</a:t>
            </a:r>
            <a:r>
              <a:rPr lang="en-US" dirty="0" smtClean="0">
                <a:latin typeface="Times New Roman" pitchFamily="18" charset="0"/>
                <a:cs typeface="Arial" pitchFamily="34" charset="0"/>
              </a:rPr>
              <a:t> </a:t>
            </a:r>
            <a:r>
              <a:rPr lang="en-US" dirty="0" err="1" smtClean="0">
                <a:latin typeface="Times New Roman" pitchFamily="18" charset="0"/>
                <a:cs typeface="Arial" pitchFamily="34" charset="0"/>
              </a:rPr>
              <a:t>thầu</a:t>
            </a:r>
            <a:r>
              <a:rPr lang="en-US" dirty="0" smtClean="0">
                <a:latin typeface="Times New Roman" pitchFamily="18" charset="0"/>
                <a:cs typeface="Arial" pitchFamily="34" charset="0"/>
              </a:rPr>
              <a:t> :</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Phụ</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thuộc</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vào</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năng</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lực</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khách</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Times New Roman" pitchFamily="18" charset="0"/>
                <a:cs typeface="Arial" pitchFamily="34" charset="0"/>
              </a:rPr>
              <a:t>hàng</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a:t>
            </a:r>
            <a:r>
              <a:rPr kumimoji="0" lang="vi-VN" sz="1200" b="0" i="0" u="none" strike="noStrike" cap="none" normalizeH="0" baseline="0" dirty="0" smtClean="0">
                <a:ln>
                  <a:noFill/>
                </a:ln>
                <a:solidFill>
                  <a:schemeClr val="tx1"/>
                </a:solidFill>
                <a:effectLst/>
                <a:latin typeface="Times New Roman" pitchFamily="18" charset="0"/>
                <a:cs typeface="Arial" pitchFamily="34" charset="0"/>
              </a:rPr>
              <a:t>Những nỗ lực phụ thuộc vào ngân sách của khách hàng và không phải trên các chức năng phần mềm.</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p>
          <a:p>
            <a:pPr marL="0" marR="0" lvl="0" indent="0" algn="l" defTabSz="914400" rtl="0" eaLnBrk="1" fontAlgn="base" latinLnBrk="0" hangingPunct="1">
              <a:lnSpc>
                <a:spcPct val="100000"/>
              </a:lnSpc>
              <a:spcBef>
                <a:spcPct val="20000"/>
              </a:spcBef>
              <a:spcAft>
                <a:spcPct val="0"/>
              </a:spcAft>
              <a:buClr>
                <a:schemeClr val="folHlink"/>
              </a:buClr>
              <a:buSzPct val="60000"/>
              <a:buFontTx/>
              <a:buNone/>
              <a:tabLst/>
            </a:pPr>
            <a:endParaRPr kumimoji="0" lang="en-US" sz="1200" b="0" i="0" u="none" strike="noStrike" cap="none" normalizeH="0" baseline="0" dirty="0" smtClean="0">
              <a:ln>
                <a:noFill/>
              </a:ln>
              <a:solidFill>
                <a:schemeClr val="tx1"/>
              </a:solidFill>
              <a:effectLst/>
              <a:latin typeface="Times New Roman" pitchFamily="18"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D8CA0F27-4225-4CAC-8E05-2031CBE6FA13}" type="slidenum">
              <a:rPr lang="en-US" smtClean="0"/>
              <a:t>10</a:t>
            </a:fld>
            <a:endParaRPr lang="en-US"/>
          </a:p>
        </p:txBody>
      </p:sp>
    </p:spTree>
    <p:extLst>
      <p:ext uri="{BB962C8B-B14F-4D97-AF65-F5344CB8AC3E}">
        <p14:creationId xmlns:p14="http://schemas.microsoft.com/office/powerpoint/2010/main" val="1679718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3GL: ngôn</a:t>
            </a:r>
            <a:r>
              <a:rPr lang="vi-VN" baseline="0" dirty="0" smtClean="0"/>
              <a:t> ngữ lập trình cao cấp</a:t>
            </a:r>
            <a:endParaRPr lang="en-US" dirty="0" smtClean="0"/>
          </a:p>
          <a:p>
            <a:endParaRPr lang="en-US" dirty="0"/>
          </a:p>
        </p:txBody>
      </p:sp>
      <p:sp>
        <p:nvSpPr>
          <p:cNvPr id="4" name="Slide Number Placeholder 3"/>
          <p:cNvSpPr>
            <a:spLocks noGrp="1"/>
          </p:cNvSpPr>
          <p:nvPr>
            <p:ph type="sldNum" sz="quarter" idx="10"/>
          </p:nvPr>
        </p:nvSpPr>
        <p:spPr/>
        <p:txBody>
          <a:bodyPr/>
          <a:lstStyle/>
          <a:p>
            <a:fld id="{7FA82404-5663-4EA6-87BB-CB573ADD548D}" type="slidenum">
              <a:rPr lang="en-US" smtClean="0"/>
              <a:t>13</a:t>
            </a:fld>
            <a:endParaRPr lang="en-US"/>
          </a:p>
        </p:txBody>
      </p:sp>
    </p:spTree>
    <p:extLst>
      <p:ext uri="{BB962C8B-B14F-4D97-AF65-F5344CB8AC3E}">
        <p14:creationId xmlns:p14="http://schemas.microsoft.com/office/powerpoint/2010/main" val="959661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Ví</a:t>
            </a:r>
            <a:r>
              <a:rPr lang="vi-VN" baseline="0" dirty="0" smtClean="0"/>
              <a:t> dụ: 1 màn hình cho chỉnh sửa gồm 6 bảng database, có 4 khung nhìn sẽ là ‘trung bình’</a:t>
            </a:r>
            <a:endParaRPr lang="en-US" dirty="0" smtClean="0"/>
          </a:p>
          <a:p>
            <a:r>
              <a:rPr lang="en-US" dirty="0" err="1" smtClean="0"/>
              <a:t>Cột</a:t>
            </a:r>
            <a:r>
              <a:rPr lang="en-US" dirty="0" smtClean="0"/>
              <a:t> </a:t>
            </a:r>
            <a:r>
              <a:rPr lang="en-US" dirty="0" err="1" smtClean="0"/>
              <a:t>dọc</a:t>
            </a:r>
            <a:r>
              <a:rPr lang="en-US" dirty="0" smtClean="0"/>
              <a:t>:</a:t>
            </a:r>
            <a:r>
              <a:rPr lang="en-US" baseline="0" dirty="0" smtClean="0"/>
              <a:t> view – </a:t>
            </a:r>
            <a:r>
              <a:rPr lang="en-US" baseline="0" dirty="0" err="1" smtClean="0"/>
              <a:t>số</a:t>
            </a:r>
            <a:r>
              <a:rPr lang="en-US" baseline="0" dirty="0" smtClean="0"/>
              <a:t> </a:t>
            </a:r>
            <a:r>
              <a:rPr lang="en-US" baseline="0" dirty="0" err="1" smtClean="0"/>
              <a:t>khung</a:t>
            </a:r>
            <a:r>
              <a:rPr lang="en-US" baseline="0" dirty="0" smtClean="0"/>
              <a:t> </a:t>
            </a:r>
            <a:r>
              <a:rPr lang="en-US" baseline="0" dirty="0" err="1" smtClean="0"/>
              <a:t>nhìn</a:t>
            </a:r>
            <a:endParaRPr lang="en-US" baseline="0" dirty="0" smtClean="0"/>
          </a:p>
          <a:p>
            <a:r>
              <a:rPr lang="en-US" baseline="0" dirty="0" err="1" smtClean="0"/>
              <a:t>Côt</a:t>
            </a:r>
            <a:r>
              <a:rPr lang="en-US" baseline="0" dirty="0" smtClean="0"/>
              <a:t> </a:t>
            </a:r>
            <a:r>
              <a:rPr lang="en-US" baseline="0" dirty="0" err="1" smtClean="0"/>
              <a:t>ngang</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và</a:t>
            </a:r>
            <a:r>
              <a:rPr lang="en-US" baseline="0" dirty="0" smtClean="0"/>
              <a:t> source </a:t>
            </a:r>
            <a:r>
              <a:rPr lang="en-US" baseline="0" dirty="0" err="1" smtClean="0"/>
              <a:t>của</a:t>
            </a:r>
            <a:r>
              <a:rPr lang="en-US" baseline="0" dirty="0" smtClean="0"/>
              <a:t> data table</a:t>
            </a:r>
            <a:endParaRPr lang="en-US" dirty="0"/>
          </a:p>
        </p:txBody>
      </p:sp>
      <p:sp>
        <p:nvSpPr>
          <p:cNvPr id="4" name="Slide Number Placeholder 3"/>
          <p:cNvSpPr>
            <a:spLocks noGrp="1"/>
          </p:cNvSpPr>
          <p:nvPr>
            <p:ph type="sldNum" sz="quarter" idx="10"/>
          </p:nvPr>
        </p:nvSpPr>
        <p:spPr/>
        <p:txBody>
          <a:bodyPr/>
          <a:lstStyle/>
          <a:p>
            <a:fld id="{7FA82404-5663-4EA6-87BB-CB573ADD548D}" type="slidenum">
              <a:rPr lang="en-US" smtClean="0"/>
              <a:t>15</a:t>
            </a:fld>
            <a:endParaRPr lang="en-US"/>
          </a:p>
        </p:txBody>
      </p:sp>
    </p:spTree>
    <p:extLst>
      <p:ext uri="{BB962C8B-B14F-4D97-AF65-F5344CB8AC3E}">
        <p14:creationId xmlns:p14="http://schemas.microsoft.com/office/powerpoint/2010/main" val="3368597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Ví</a:t>
            </a:r>
            <a:r>
              <a:rPr lang="vi-VN" baseline="0" dirty="0" smtClean="0"/>
              <a:t> dụ: màn hình ‘trung bình’ tốn 2 điểm</a:t>
            </a:r>
            <a:br>
              <a:rPr lang="vi-VN" baseline="0" dirty="0" smtClean="0"/>
            </a:br>
            <a:r>
              <a:rPr lang="vi-VN" baseline="0" dirty="0" smtClean="0"/>
              <a:t>3GL component là thành phần chương trình tái sử dụng được mà bạn tạo ra</a:t>
            </a:r>
            <a:endParaRPr lang="en-US" dirty="0" smtClean="0"/>
          </a:p>
          <a:p>
            <a:endParaRPr lang="en-US" dirty="0"/>
          </a:p>
        </p:txBody>
      </p:sp>
      <p:sp>
        <p:nvSpPr>
          <p:cNvPr id="4" name="Slide Number Placeholder 3"/>
          <p:cNvSpPr>
            <a:spLocks noGrp="1"/>
          </p:cNvSpPr>
          <p:nvPr>
            <p:ph type="sldNum" sz="quarter" idx="10"/>
          </p:nvPr>
        </p:nvSpPr>
        <p:spPr/>
        <p:txBody>
          <a:bodyPr/>
          <a:lstStyle/>
          <a:p>
            <a:fld id="{7FA82404-5663-4EA6-87BB-CB573ADD548D}" type="slidenum">
              <a:rPr lang="en-US" smtClean="0"/>
              <a:t>16</a:t>
            </a:fld>
            <a:endParaRPr lang="en-US"/>
          </a:p>
        </p:txBody>
      </p:sp>
    </p:spTree>
    <p:extLst>
      <p:ext uri="{BB962C8B-B14F-4D97-AF65-F5344CB8AC3E}">
        <p14:creationId xmlns:p14="http://schemas.microsoft.com/office/powerpoint/2010/main" val="181751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888753A-07CD-4799-B5F0-2A3D39B17756}" type="datetimeFigureOut">
              <a:rPr lang="en-US" smtClean="0"/>
              <a:t>28/05/2015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4021C-2DC5-43C9-AFB3-C83D6F8A8CE7}" type="slidenum">
              <a:rPr lang="en-US" smtClean="0"/>
              <a:t>‹#›</a:t>
            </a:fld>
            <a:endParaRPr lang="en-US"/>
          </a:p>
        </p:txBody>
      </p:sp>
    </p:spTree>
    <p:extLst>
      <p:ext uri="{BB962C8B-B14F-4D97-AF65-F5344CB8AC3E}">
        <p14:creationId xmlns:p14="http://schemas.microsoft.com/office/powerpoint/2010/main" val="3369979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88753A-07CD-4799-B5F0-2A3D39B17756}" type="datetimeFigureOut">
              <a:rPr lang="en-US" smtClean="0"/>
              <a:t>28/05/2015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4021C-2DC5-43C9-AFB3-C83D6F8A8CE7}" type="slidenum">
              <a:rPr lang="en-US" smtClean="0"/>
              <a:t>‹#›</a:t>
            </a:fld>
            <a:endParaRPr lang="en-US"/>
          </a:p>
        </p:txBody>
      </p:sp>
    </p:spTree>
    <p:extLst>
      <p:ext uri="{BB962C8B-B14F-4D97-AF65-F5344CB8AC3E}">
        <p14:creationId xmlns:p14="http://schemas.microsoft.com/office/powerpoint/2010/main" val="249859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88753A-07CD-4799-B5F0-2A3D39B17756}" type="datetimeFigureOut">
              <a:rPr lang="en-US" smtClean="0"/>
              <a:t>28/05/2015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4021C-2DC5-43C9-AFB3-C83D6F8A8CE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6064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88753A-07CD-4799-B5F0-2A3D39B17756}" type="datetimeFigureOut">
              <a:rPr lang="en-US" smtClean="0"/>
              <a:t>28/05/2015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4021C-2DC5-43C9-AFB3-C83D6F8A8CE7}" type="slidenum">
              <a:rPr lang="en-US" smtClean="0"/>
              <a:t>‹#›</a:t>
            </a:fld>
            <a:endParaRPr lang="en-US"/>
          </a:p>
        </p:txBody>
      </p:sp>
    </p:spTree>
    <p:extLst>
      <p:ext uri="{BB962C8B-B14F-4D97-AF65-F5344CB8AC3E}">
        <p14:creationId xmlns:p14="http://schemas.microsoft.com/office/powerpoint/2010/main" val="1143947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88753A-07CD-4799-B5F0-2A3D39B17756}" type="datetimeFigureOut">
              <a:rPr lang="en-US" smtClean="0"/>
              <a:t>28/05/2015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4021C-2DC5-43C9-AFB3-C83D6F8A8CE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1283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88753A-07CD-4799-B5F0-2A3D39B17756}" type="datetimeFigureOut">
              <a:rPr lang="en-US" smtClean="0"/>
              <a:t>28/05/2015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4021C-2DC5-43C9-AFB3-C83D6F8A8CE7}" type="slidenum">
              <a:rPr lang="en-US" smtClean="0"/>
              <a:t>‹#›</a:t>
            </a:fld>
            <a:endParaRPr lang="en-US"/>
          </a:p>
        </p:txBody>
      </p:sp>
    </p:spTree>
    <p:extLst>
      <p:ext uri="{BB962C8B-B14F-4D97-AF65-F5344CB8AC3E}">
        <p14:creationId xmlns:p14="http://schemas.microsoft.com/office/powerpoint/2010/main" val="3161876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88753A-07CD-4799-B5F0-2A3D39B17756}" type="datetimeFigureOut">
              <a:rPr lang="en-US" smtClean="0"/>
              <a:t>28/05/2015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4021C-2DC5-43C9-AFB3-C83D6F8A8CE7}" type="slidenum">
              <a:rPr lang="en-US" smtClean="0"/>
              <a:t>‹#›</a:t>
            </a:fld>
            <a:endParaRPr lang="en-US"/>
          </a:p>
        </p:txBody>
      </p:sp>
    </p:spTree>
    <p:extLst>
      <p:ext uri="{BB962C8B-B14F-4D97-AF65-F5344CB8AC3E}">
        <p14:creationId xmlns:p14="http://schemas.microsoft.com/office/powerpoint/2010/main" val="4029835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88753A-07CD-4799-B5F0-2A3D39B17756}" type="datetimeFigureOut">
              <a:rPr lang="en-US" smtClean="0"/>
              <a:t>28/05/2015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4021C-2DC5-43C9-AFB3-C83D6F8A8CE7}" type="slidenum">
              <a:rPr lang="en-US" smtClean="0"/>
              <a:t>‹#›</a:t>
            </a:fld>
            <a:endParaRPr lang="en-US"/>
          </a:p>
        </p:txBody>
      </p:sp>
    </p:spTree>
    <p:extLst>
      <p:ext uri="{BB962C8B-B14F-4D97-AF65-F5344CB8AC3E}">
        <p14:creationId xmlns:p14="http://schemas.microsoft.com/office/powerpoint/2010/main" val="426566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88753A-07CD-4799-B5F0-2A3D39B17756}" type="datetimeFigureOut">
              <a:rPr lang="en-US" smtClean="0"/>
              <a:t>28/05/2015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4021C-2DC5-43C9-AFB3-C83D6F8A8CE7}" type="slidenum">
              <a:rPr lang="en-US" smtClean="0"/>
              <a:t>‹#›</a:t>
            </a:fld>
            <a:endParaRPr lang="en-US"/>
          </a:p>
        </p:txBody>
      </p:sp>
    </p:spTree>
    <p:extLst>
      <p:ext uri="{BB962C8B-B14F-4D97-AF65-F5344CB8AC3E}">
        <p14:creationId xmlns:p14="http://schemas.microsoft.com/office/powerpoint/2010/main" val="1492330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88753A-07CD-4799-B5F0-2A3D39B17756}" type="datetimeFigureOut">
              <a:rPr lang="en-US" smtClean="0"/>
              <a:t>28/05/2015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4021C-2DC5-43C9-AFB3-C83D6F8A8CE7}" type="slidenum">
              <a:rPr lang="en-US" smtClean="0"/>
              <a:t>‹#›</a:t>
            </a:fld>
            <a:endParaRPr lang="en-US"/>
          </a:p>
        </p:txBody>
      </p:sp>
    </p:spTree>
    <p:extLst>
      <p:ext uri="{BB962C8B-B14F-4D97-AF65-F5344CB8AC3E}">
        <p14:creationId xmlns:p14="http://schemas.microsoft.com/office/powerpoint/2010/main" val="2098020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88753A-07CD-4799-B5F0-2A3D39B17756}" type="datetimeFigureOut">
              <a:rPr lang="en-US" smtClean="0"/>
              <a:t>28/05/2015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4021C-2DC5-43C9-AFB3-C83D6F8A8CE7}" type="slidenum">
              <a:rPr lang="en-US" smtClean="0"/>
              <a:t>‹#›</a:t>
            </a:fld>
            <a:endParaRPr lang="en-US"/>
          </a:p>
        </p:txBody>
      </p:sp>
    </p:spTree>
    <p:extLst>
      <p:ext uri="{BB962C8B-B14F-4D97-AF65-F5344CB8AC3E}">
        <p14:creationId xmlns:p14="http://schemas.microsoft.com/office/powerpoint/2010/main" val="547632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88753A-07CD-4799-B5F0-2A3D39B17756}" type="datetimeFigureOut">
              <a:rPr lang="en-US" smtClean="0"/>
              <a:t>28/05/2015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B4021C-2DC5-43C9-AFB3-C83D6F8A8CE7}" type="slidenum">
              <a:rPr lang="en-US" smtClean="0"/>
              <a:t>‹#›</a:t>
            </a:fld>
            <a:endParaRPr lang="en-US"/>
          </a:p>
        </p:txBody>
      </p:sp>
    </p:spTree>
    <p:extLst>
      <p:ext uri="{BB962C8B-B14F-4D97-AF65-F5344CB8AC3E}">
        <p14:creationId xmlns:p14="http://schemas.microsoft.com/office/powerpoint/2010/main" val="1458501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888753A-07CD-4799-B5F0-2A3D39B17756}" type="datetimeFigureOut">
              <a:rPr lang="en-US" smtClean="0"/>
              <a:t>28/05/2015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4021C-2DC5-43C9-AFB3-C83D6F8A8CE7}" type="slidenum">
              <a:rPr lang="en-US" smtClean="0"/>
              <a:t>‹#›</a:t>
            </a:fld>
            <a:endParaRPr lang="en-US"/>
          </a:p>
        </p:txBody>
      </p:sp>
    </p:spTree>
    <p:extLst>
      <p:ext uri="{BB962C8B-B14F-4D97-AF65-F5344CB8AC3E}">
        <p14:creationId xmlns:p14="http://schemas.microsoft.com/office/powerpoint/2010/main" val="3505450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88753A-07CD-4799-B5F0-2A3D39B17756}" type="datetimeFigureOut">
              <a:rPr lang="en-US" smtClean="0"/>
              <a:t>28/05/2015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B4021C-2DC5-43C9-AFB3-C83D6F8A8CE7}" type="slidenum">
              <a:rPr lang="en-US" smtClean="0"/>
              <a:t>‹#›</a:t>
            </a:fld>
            <a:endParaRPr lang="en-US"/>
          </a:p>
        </p:txBody>
      </p:sp>
    </p:spTree>
    <p:extLst>
      <p:ext uri="{BB962C8B-B14F-4D97-AF65-F5344CB8AC3E}">
        <p14:creationId xmlns:p14="http://schemas.microsoft.com/office/powerpoint/2010/main" val="4147250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88753A-07CD-4799-B5F0-2A3D39B17756}" type="datetimeFigureOut">
              <a:rPr lang="en-US" smtClean="0"/>
              <a:t>28/05/2015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4021C-2DC5-43C9-AFB3-C83D6F8A8CE7}" type="slidenum">
              <a:rPr lang="en-US" smtClean="0"/>
              <a:t>‹#›</a:t>
            </a:fld>
            <a:endParaRPr lang="en-US"/>
          </a:p>
        </p:txBody>
      </p:sp>
    </p:spTree>
    <p:extLst>
      <p:ext uri="{BB962C8B-B14F-4D97-AF65-F5344CB8AC3E}">
        <p14:creationId xmlns:p14="http://schemas.microsoft.com/office/powerpoint/2010/main" val="184913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88753A-07CD-4799-B5F0-2A3D39B17756}" type="datetimeFigureOut">
              <a:rPr lang="en-US" smtClean="0"/>
              <a:t>28/05/2015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4021C-2DC5-43C9-AFB3-C83D6F8A8CE7}" type="slidenum">
              <a:rPr lang="en-US" smtClean="0"/>
              <a:t>‹#›</a:t>
            </a:fld>
            <a:endParaRPr lang="en-US"/>
          </a:p>
        </p:txBody>
      </p:sp>
    </p:spTree>
    <p:extLst>
      <p:ext uri="{BB962C8B-B14F-4D97-AF65-F5344CB8AC3E}">
        <p14:creationId xmlns:p14="http://schemas.microsoft.com/office/powerpoint/2010/main" val="1019859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88753A-07CD-4799-B5F0-2A3D39B17756}" type="datetimeFigureOut">
              <a:rPr lang="en-US" smtClean="0"/>
              <a:t>28/05/2015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FB4021C-2DC5-43C9-AFB3-C83D6F8A8CE7}" type="slidenum">
              <a:rPr lang="en-US" smtClean="0"/>
              <a:t>‹#›</a:t>
            </a:fld>
            <a:endParaRPr lang="en-US"/>
          </a:p>
        </p:txBody>
      </p:sp>
    </p:spTree>
    <p:extLst>
      <p:ext uri="{BB962C8B-B14F-4D97-AF65-F5344CB8AC3E}">
        <p14:creationId xmlns:p14="http://schemas.microsoft.com/office/powerpoint/2010/main" val="1456378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1" y="937684"/>
            <a:ext cx="10248900" cy="1646302"/>
          </a:xfrm>
        </p:spPr>
        <p:txBody>
          <a:bodyPr>
            <a:normAutofit fontScale="90000"/>
          </a:bodyPr>
          <a:lstStyle/>
          <a:p>
            <a:pPr algn="ctr"/>
            <a:r>
              <a:rPr lang="en-US" b="1" smtClean="0">
                <a:solidFill>
                  <a:srgbClr val="FF0000"/>
                </a:solidFill>
                <a:latin typeface="Times New Roman" panose="02020603050405020304" pitchFamily="18" charset="0"/>
                <a:cs typeface="Times New Roman" panose="02020603050405020304" pitchFamily="18" charset="0"/>
              </a:rPr>
              <a:t>CÔNG NGHỆ PHẦN MỀM CHUYÊN SÂU</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97466" y="2843464"/>
            <a:ext cx="9484784" cy="1389868"/>
          </a:xfrm>
          <a:noFill/>
          <a:ln>
            <a:noFill/>
          </a:ln>
        </p:spPr>
        <p:txBody>
          <a:bodyPr>
            <a:noAutofit/>
          </a:bodyPr>
          <a:lstStyle/>
          <a:p>
            <a:pPr algn="l"/>
            <a:r>
              <a:rPr lang="en-US" sz="3600" b="1" dirty="0" err="1" smtClean="0">
                <a:solidFill>
                  <a:srgbClr val="0000FF"/>
                </a:solidFill>
                <a:latin typeface="Times New Roman" panose="02020603050405020304" pitchFamily="18" charset="0"/>
                <a:cs typeface="Times New Roman" panose="02020603050405020304" pitchFamily="18" charset="0"/>
              </a:rPr>
              <a:t>Giảng</a:t>
            </a:r>
            <a:r>
              <a:rPr lang="en-US" sz="3600" b="1" dirty="0" smtClean="0">
                <a:solidFill>
                  <a:srgbClr val="0000FF"/>
                </a:solidFill>
                <a:latin typeface="Times New Roman" panose="02020603050405020304" pitchFamily="18" charset="0"/>
                <a:cs typeface="Times New Roman" panose="02020603050405020304" pitchFamily="18" charset="0"/>
              </a:rPr>
              <a:t> </a:t>
            </a:r>
            <a:r>
              <a:rPr lang="en-US" sz="3600" b="1" dirty="0" err="1" smtClean="0">
                <a:solidFill>
                  <a:srgbClr val="0000FF"/>
                </a:solidFill>
                <a:latin typeface="Times New Roman" panose="02020603050405020304" pitchFamily="18" charset="0"/>
                <a:cs typeface="Times New Roman" panose="02020603050405020304" pitchFamily="18" charset="0"/>
              </a:rPr>
              <a:t>viên</a:t>
            </a:r>
            <a:r>
              <a:rPr lang="en-US" sz="3600" b="1" dirty="0" smtClean="0">
                <a:solidFill>
                  <a:srgbClr val="0000FF"/>
                </a:solidFill>
                <a:latin typeface="Times New Roman" panose="02020603050405020304" pitchFamily="18" charset="0"/>
                <a:cs typeface="Times New Roman" panose="02020603050405020304" pitchFamily="18" charset="0"/>
              </a:rPr>
              <a:t> </a:t>
            </a:r>
            <a:r>
              <a:rPr lang="en-US" sz="3600" b="1" dirty="0" err="1" smtClean="0">
                <a:solidFill>
                  <a:srgbClr val="0000FF"/>
                </a:solidFill>
                <a:latin typeface="Times New Roman" panose="02020603050405020304" pitchFamily="18" charset="0"/>
                <a:cs typeface="Times New Roman" panose="02020603050405020304" pitchFamily="18" charset="0"/>
              </a:rPr>
              <a:t>hướng</a:t>
            </a:r>
            <a:r>
              <a:rPr lang="en-US" sz="3600" b="1" dirty="0" smtClean="0">
                <a:solidFill>
                  <a:srgbClr val="0000FF"/>
                </a:solidFill>
                <a:latin typeface="Times New Roman" panose="02020603050405020304" pitchFamily="18" charset="0"/>
                <a:cs typeface="Times New Roman" panose="02020603050405020304" pitchFamily="18" charset="0"/>
              </a:rPr>
              <a:t> </a:t>
            </a:r>
            <a:r>
              <a:rPr lang="en-US" sz="3600" b="1" dirty="0" err="1" smtClean="0">
                <a:solidFill>
                  <a:srgbClr val="0000FF"/>
                </a:solidFill>
                <a:latin typeface="Times New Roman" panose="02020603050405020304" pitchFamily="18" charset="0"/>
                <a:cs typeface="Times New Roman" panose="02020603050405020304" pitchFamily="18" charset="0"/>
              </a:rPr>
              <a:t>dẫn</a:t>
            </a:r>
            <a:r>
              <a:rPr lang="en-US" sz="3600" b="1" dirty="0" smtClean="0">
                <a:solidFill>
                  <a:srgbClr val="0000FF"/>
                </a:solidFill>
                <a:latin typeface="Times New Roman" panose="02020603050405020304" pitchFamily="18" charset="0"/>
                <a:cs typeface="Times New Roman" panose="02020603050405020304" pitchFamily="18" charset="0"/>
              </a:rPr>
              <a:t>	:		</a:t>
            </a:r>
            <a:r>
              <a:rPr lang="en-US" sz="3600" b="1" i="1" dirty="0" smtClean="0">
                <a:solidFill>
                  <a:srgbClr val="0000FF"/>
                </a:solidFill>
                <a:latin typeface="Times New Roman" panose="02020603050405020304" pitchFamily="18" charset="0"/>
                <a:cs typeface="Times New Roman" panose="02020603050405020304" pitchFamily="18" charset="0"/>
              </a:rPr>
              <a:t>Phan </a:t>
            </a:r>
            <a:r>
              <a:rPr lang="en-US" sz="3600" b="1" i="1" dirty="0" err="1" smtClean="0">
                <a:solidFill>
                  <a:srgbClr val="0000FF"/>
                </a:solidFill>
                <a:latin typeface="Times New Roman" panose="02020603050405020304" pitchFamily="18" charset="0"/>
                <a:cs typeface="Times New Roman" panose="02020603050405020304" pitchFamily="18" charset="0"/>
              </a:rPr>
              <a:t>Trung</a:t>
            </a:r>
            <a:r>
              <a:rPr lang="en-US" sz="3600" b="1" i="1" dirty="0" smtClean="0">
                <a:solidFill>
                  <a:srgbClr val="0000FF"/>
                </a:solidFill>
                <a:latin typeface="Times New Roman" panose="02020603050405020304" pitchFamily="18" charset="0"/>
                <a:cs typeface="Times New Roman" panose="02020603050405020304" pitchFamily="18" charset="0"/>
              </a:rPr>
              <a:t> </a:t>
            </a:r>
            <a:r>
              <a:rPr lang="en-US" sz="3600" b="1" i="1" dirty="0" err="1" smtClean="0">
                <a:solidFill>
                  <a:srgbClr val="0000FF"/>
                </a:solidFill>
                <a:latin typeface="Times New Roman" panose="02020603050405020304" pitchFamily="18" charset="0"/>
                <a:cs typeface="Times New Roman" panose="02020603050405020304" pitchFamily="18" charset="0"/>
              </a:rPr>
              <a:t>Hiếu</a:t>
            </a:r>
            <a:endParaRPr lang="en-US" sz="3600" b="1" i="1" dirty="0" smtClean="0">
              <a:solidFill>
                <a:srgbClr val="0000FF"/>
              </a:solidFill>
              <a:latin typeface="Times New Roman" panose="02020603050405020304" pitchFamily="18" charset="0"/>
              <a:cs typeface="Times New Roman" panose="02020603050405020304" pitchFamily="18" charset="0"/>
            </a:endParaRPr>
          </a:p>
          <a:p>
            <a:pPr algn="l"/>
            <a:r>
              <a:rPr lang="en-US" sz="3600" b="1" dirty="0" err="1" smtClean="0">
                <a:solidFill>
                  <a:srgbClr val="0000FF"/>
                </a:solidFill>
                <a:latin typeface="Times New Roman" panose="02020603050405020304" pitchFamily="18" charset="0"/>
                <a:cs typeface="Times New Roman" panose="02020603050405020304" pitchFamily="18" charset="0"/>
              </a:rPr>
              <a:t>Lớp</a:t>
            </a:r>
            <a:r>
              <a:rPr lang="en-US" sz="3600" b="1" dirty="0" smtClean="0">
                <a:solidFill>
                  <a:srgbClr val="0000FF"/>
                </a:solidFill>
                <a:latin typeface="Times New Roman" panose="02020603050405020304" pitchFamily="18" charset="0"/>
                <a:cs typeface="Times New Roman" panose="02020603050405020304" pitchFamily="18" charset="0"/>
              </a:rPr>
              <a:t>									:		</a:t>
            </a:r>
            <a:r>
              <a:rPr lang="en-US" sz="3600" b="1" i="1" dirty="0" smtClean="0">
                <a:solidFill>
                  <a:srgbClr val="0000FF"/>
                </a:solidFill>
                <a:latin typeface="Times New Roman" panose="02020603050405020304" pitchFamily="18" charset="0"/>
                <a:cs typeface="Times New Roman" panose="02020603050405020304" pitchFamily="18" charset="0"/>
              </a:rPr>
              <a:t>SE214.F21</a:t>
            </a:r>
            <a:endParaRPr lang="en-US" sz="3600" b="1" i="1" dirty="0">
              <a:solidFill>
                <a:srgbClr val="0000FF"/>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9333" y="4233332"/>
            <a:ext cx="5672667" cy="2611501"/>
          </a:xfrm>
          <a:prstGeom prst="rect">
            <a:avLst/>
          </a:prstGeom>
        </p:spPr>
      </p:pic>
      <p:sp>
        <p:nvSpPr>
          <p:cNvPr id="5" name="Subtitle 2"/>
          <p:cNvSpPr txBox="1">
            <a:spLocks/>
          </p:cNvSpPr>
          <p:nvPr/>
        </p:nvSpPr>
        <p:spPr>
          <a:xfrm>
            <a:off x="897466" y="4457921"/>
            <a:ext cx="5487292" cy="2159190"/>
          </a:xfrm>
          <a:prstGeom prst="rect">
            <a:avLst/>
          </a:prstGeom>
          <a:solidFill>
            <a:schemeClr val="bg1"/>
          </a:solidFill>
          <a:ln>
            <a:solidFill>
              <a:schemeClr val="bg1"/>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vi-VN" b="1" dirty="0">
                <a:ln w="12700">
                  <a:solidFill>
                    <a:srgbClr val="0033CC"/>
                  </a:solidFill>
                  <a:prstDash val="solid"/>
                </a:ln>
                <a:solidFill>
                  <a:srgbClr val="0000FF"/>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Sinh viên thực hiện:</a:t>
            </a:r>
          </a:p>
          <a:p>
            <a:pPr algn="l"/>
            <a:r>
              <a:rPr lang="vi-VN" b="1" dirty="0">
                <a:ln w="12700">
                  <a:solidFill>
                    <a:srgbClr val="0033CC"/>
                  </a:solidFill>
                  <a:prstDash val="solid"/>
                </a:ln>
                <a:solidFill>
                  <a:srgbClr val="0000FF"/>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Đỗ Hoàng Phương……………12520324</a:t>
            </a:r>
          </a:p>
          <a:p>
            <a:pPr algn="l"/>
            <a:r>
              <a:rPr lang="vi-VN" b="1" dirty="0">
                <a:ln w="12700">
                  <a:solidFill>
                    <a:srgbClr val="0033CC"/>
                  </a:solidFill>
                  <a:prstDash val="solid"/>
                </a:ln>
                <a:solidFill>
                  <a:srgbClr val="0000FF"/>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Nguyễn </a:t>
            </a:r>
            <a:r>
              <a:rPr lang="vi-VN" b="1" dirty="0" smtClean="0">
                <a:ln w="12700">
                  <a:solidFill>
                    <a:srgbClr val="0033CC"/>
                  </a:solidFill>
                  <a:prstDash val="solid"/>
                </a:ln>
                <a:solidFill>
                  <a:srgbClr val="0000FF"/>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Trung</a:t>
            </a:r>
            <a:r>
              <a:rPr lang="en-US" b="1" dirty="0" smtClean="0">
                <a:ln w="12700">
                  <a:solidFill>
                    <a:srgbClr val="0033CC"/>
                  </a:solidFill>
                  <a:prstDash val="solid"/>
                </a:ln>
                <a:solidFill>
                  <a:srgbClr val="0000FF"/>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vi-VN" b="1" dirty="0" smtClean="0">
                <a:ln w="12700">
                  <a:solidFill>
                    <a:srgbClr val="0033CC"/>
                  </a:solidFill>
                  <a:prstDash val="solid"/>
                </a:ln>
                <a:solidFill>
                  <a:srgbClr val="0000FF"/>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Lâm</a:t>
            </a:r>
            <a:r>
              <a:rPr lang="vi-VN" b="1" dirty="0">
                <a:ln w="12700">
                  <a:solidFill>
                    <a:srgbClr val="0033CC"/>
                  </a:solidFill>
                  <a:prstDash val="solid"/>
                </a:ln>
                <a:solidFill>
                  <a:srgbClr val="0000FF"/>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…….…..…12520218</a:t>
            </a:r>
          </a:p>
          <a:p>
            <a:pPr algn="l"/>
            <a:r>
              <a:rPr lang="vi-VN" b="1" dirty="0">
                <a:ln w="12700">
                  <a:solidFill>
                    <a:srgbClr val="0033CC"/>
                  </a:solidFill>
                  <a:prstDash val="solid"/>
                </a:ln>
                <a:solidFill>
                  <a:srgbClr val="0000FF"/>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Lê Quang Nhật…….…………12520305</a:t>
            </a:r>
          </a:p>
          <a:p>
            <a:pPr algn="l"/>
            <a:r>
              <a:rPr lang="vi-VN" b="1" dirty="0">
                <a:ln w="12700">
                  <a:solidFill>
                    <a:srgbClr val="0033CC"/>
                  </a:solidFill>
                  <a:prstDash val="solid"/>
                </a:ln>
                <a:solidFill>
                  <a:srgbClr val="0000FF"/>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Nguyễn Hải Đăng.……………12520554</a:t>
            </a:r>
          </a:p>
          <a:p>
            <a:pPr algn="l"/>
            <a:endParaRPr lang="vi-VN" b="1" dirty="0">
              <a:ln w="12700">
                <a:solidFill>
                  <a:srgbClr val="0033CC"/>
                </a:solidFill>
                <a:prstDash val="solid"/>
              </a:ln>
              <a:solidFill>
                <a:srgbClr val="0000FF"/>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85037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6343" y="337458"/>
            <a:ext cx="10566399" cy="1157513"/>
          </a:xfrm>
        </p:spPr>
        <p:txBody>
          <a:bodyPr>
            <a:noAutofit/>
          </a:bodyPr>
          <a:lstStyle/>
          <a:p>
            <a:pPr algn="ctr"/>
            <a:r>
              <a:rPr lang="en-US" sz="4800" b="1" dirty="0">
                <a:solidFill>
                  <a:srgbClr val="0000FF"/>
                </a:solidFill>
                <a:latin typeface="Times New Roman" panose="02020603050405020304" pitchFamily="18" charset="0"/>
                <a:cs typeface="Times New Roman" panose="02020603050405020304" pitchFamily="18" charset="0"/>
              </a:rPr>
              <a:t>MỘT SỐ KỸ THUẬT ƯỚC LƯỢNG</a:t>
            </a:r>
          </a:p>
        </p:txBody>
      </p:sp>
      <p:sp>
        <p:nvSpPr>
          <p:cNvPr id="3" name="Subtitle 2"/>
          <p:cNvSpPr>
            <a:spLocks noGrp="1"/>
          </p:cNvSpPr>
          <p:nvPr>
            <p:ph type="subTitle" idx="1"/>
          </p:nvPr>
        </p:nvSpPr>
        <p:spPr>
          <a:xfrm>
            <a:off x="1567542" y="2113643"/>
            <a:ext cx="9144000" cy="4468586"/>
          </a:xfrm>
        </p:spPr>
        <p:txBody>
          <a:bodyPr>
            <a:noAutofit/>
          </a:bodyPr>
          <a:lstStyle/>
          <a:p>
            <a:pPr marL="457200" indent="-457200" algn="l">
              <a:buClrTx/>
              <a:buSzPct val="100000"/>
              <a:buFont typeface="Wingdings" panose="05000000000000000000" pitchFamily="2" charset="2"/>
              <a:buChar char="Ø"/>
            </a:pPr>
            <a:r>
              <a:rPr lang="en-US" sz="3200">
                <a:solidFill>
                  <a:schemeClr val="tx1"/>
                </a:solidFill>
                <a:latin typeface="Times New Roman" pitchFamily="18" charset="0"/>
                <a:cs typeface="Arial" pitchFamily="34" charset="0"/>
              </a:rPr>
              <a:t>Thuật toán xây dựng mô hình chi phí </a:t>
            </a:r>
            <a:endParaRPr lang="en-US" sz="3200" smtClean="0">
              <a:solidFill>
                <a:schemeClr val="tx1"/>
              </a:solidFill>
              <a:latin typeface="Times New Roman" pitchFamily="18" charset="0"/>
              <a:cs typeface="Arial" pitchFamily="34" charset="0"/>
            </a:endParaRPr>
          </a:p>
          <a:p>
            <a:pPr marL="457200" indent="-457200" algn="l">
              <a:buClrTx/>
              <a:buSzPct val="100000"/>
              <a:buFont typeface="Wingdings" panose="05000000000000000000" pitchFamily="2" charset="2"/>
              <a:buChar char="Ø"/>
            </a:pPr>
            <a:r>
              <a:rPr lang="en-US" sz="3200">
                <a:solidFill>
                  <a:schemeClr val="tx1"/>
                </a:solidFill>
                <a:latin typeface="Times New Roman" pitchFamily="18" charset="0"/>
                <a:cs typeface="Arial" pitchFamily="34" charset="0"/>
              </a:rPr>
              <a:t>Ý kiến chuyên </a:t>
            </a:r>
            <a:r>
              <a:rPr lang="en-US" sz="3200" smtClean="0">
                <a:solidFill>
                  <a:schemeClr val="tx1"/>
                </a:solidFill>
                <a:latin typeface="Times New Roman" pitchFamily="18" charset="0"/>
                <a:cs typeface="Arial" pitchFamily="34" charset="0"/>
              </a:rPr>
              <a:t>gia</a:t>
            </a:r>
          </a:p>
          <a:p>
            <a:pPr marL="457200" indent="-457200" algn="l">
              <a:buClrTx/>
              <a:buSzPct val="100000"/>
              <a:buFont typeface="Wingdings" panose="05000000000000000000" pitchFamily="2" charset="2"/>
              <a:buChar char="Ø"/>
            </a:pPr>
            <a:r>
              <a:rPr lang="en-US" sz="3200">
                <a:solidFill>
                  <a:schemeClr val="tx1"/>
                </a:solidFill>
                <a:latin typeface="Times New Roman" pitchFamily="18" charset="0"/>
                <a:cs typeface="Arial" pitchFamily="34" charset="0"/>
              </a:rPr>
              <a:t>Đánh giá tương tự </a:t>
            </a:r>
            <a:endParaRPr lang="en-US" sz="3200" smtClean="0">
              <a:solidFill>
                <a:schemeClr val="tx1"/>
              </a:solidFill>
              <a:latin typeface="Times New Roman" pitchFamily="18" charset="0"/>
              <a:cs typeface="Arial" pitchFamily="34" charset="0"/>
            </a:endParaRPr>
          </a:p>
          <a:p>
            <a:pPr marL="457200" indent="-457200" algn="l">
              <a:buClrTx/>
              <a:buSzPct val="100000"/>
              <a:buFont typeface="Wingdings" panose="05000000000000000000" pitchFamily="2" charset="2"/>
              <a:buChar char="Ø"/>
            </a:pPr>
            <a:r>
              <a:rPr lang="vi-VN" sz="3200">
                <a:solidFill>
                  <a:schemeClr val="tx1"/>
                </a:solidFill>
                <a:latin typeface="Times New Roman" pitchFamily="18" charset="0"/>
                <a:cs typeface="Arial" pitchFamily="34" charset="0"/>
              </a:rPr>
              <a:t>Luật Parkinson</a:t>
            </a:r>
            <a:r>
              <a:rPr lang="en-US" sz="3200">
                <a:solidFill>
                  <a:schemeClr val="tx1"/>
                </a:solidFill>
                <a:latin typeface="Times New Roman" pitchFamily="18" charset="0"/>
                <a:cs typeface="Arial" pitchFamily="34" charset="0"/>
              </a:rPr>
              <a:t> </a:t>
            </a:r>
            <a:endParaRPr lang="en-US" sz="3200" smtClean="0">
              <a:solidFill>
                <a:schemeClr val="tx1"/>
              </a:solidFill>
              <a:latin typeface="Times New Roman" pitchFamily="18" charset="0"/>
              <a:cs typeface="Arial" pitchFamily="34" charset="0"/>
            </a:endParaRPr>
          </a:p>
          <a:p>
            <a:pPr marL="457200" indent="-457200" algn="l">
              <a:buClrTx/>
              <a:buSzPct val="100000"/>
              <a:buFont typeface="Wingdings" panose="05000000000000000000" pitchFamily="2" charset="2"/>
              <a:buChar char="Ø"/>
            </a:pPr>
            <a:r>
              <a:rPr lang="vi-VN" sz="3200">
                <a:solidFill>
                  <a:schemeClr val="tx1"/>
                </a:solidFill>
                <a:latin typeface="Times New Roman" pitchFamily="18" charset="0"/>
                <a:cs typeface="Arial" pitchFamily="34" charset="0"/>
              </a:rPr>
              <a:t>Giá cả để </a:t>
            </a:r>
            <a:r>
              <a:rPr lang="en-US" sz="3200">
                <a:solidFill>
                  <a:schemeClr val="tx1"/>
                </a:solidFill>
                <a:latin typeface="Times New Roman" pitchFamily="18" charset="0"/>
                <a:cs typeface="Arial" pitchFamily="34" charset="0"/>
              </a:rPr>
              <a:t>thắng thầu </a:t>
            </a:r>
            <a:endParaRPr lang="en-US" sz="3200" smtClean="0">
              <a:solidFill>
                <a:schemeClr val="tx1"/>
              </a:solidFill>
              <a:latin typeface="Times New Roman" pitchFamily="18" charset="0"/>
              <a:cs typeface="Arial" pitchFamily="34" charset="0"/>
            </a:endParaRPr>
          </a:p>
          <a:p>
            <a:pPr marL="457200" indent="-457200" algn="l">
              <a:buClrTx/>
              <a:buSzPct val="100000"/>
              <a:buFont typeface="Wingdings" panose="05000000000000000000" pitchFamily="2" charset="2"/>
              <a:buChar char="Ø"/>
            </a:pPr>
            <a:r>
              <a:rPr lang="en-US" altLang="en-US" sz="3200">
                <a:solidFill>
                  <a:schemeClr val="tx1"/>
                </a:solidFill>
                <a:latin typeface="Times New Roman" panose="02020603050405020304" pitchFamily="18" charset="0"/>
              </a:rPr>
              <a:t>Mô hình </a:t>
            </a:r>
            <a:r>
              <a:rPr lang="en-US" altLang="en-US" sz="3200" smtClean="0">
                <a:solidFill>
                  <a:schemeClr val="tx1"/>
                </a:solidFill>
                <a:latin typeface="Times New Roman" panose="02020603050405020304" pitchFamily="18" charset="0"/>
              </a:rPr>
              <a:t>COCOMO</a:t>
            </a:r>
          </a:p>
          <a:p>
            <a:pPr marL="457200" indent="-457200" algn="l">
              <a:buClrTx/>
              <a:buSzPct val="100000"/>
              <a:buFont typeface="Wingdings" panose="05000000000000000000" pitchFamily="2" charset="2"/>
              <a:buChar char="Ø"/>
            </a:pPr>
            <a:r>
              <a:rPr lang="vi-VN" sz="3200">
                <a:solidFill>
                  <a:schemeClr val="tx1"/>
                </a:solidFill>
              </a:rPr>
              <a:t>Điểm đối tượng</a:t>
            </a:r>
            <a:endParaRPr lang="vi-VN" altLang="en-US" sz="3200">
              <a:solidFill>
                <a:schemeClr val="tx1"/>
              </a:solidFill>
            </a:endParaRPr>
          </a:p>
        </p:txBody>
      </p:sp>
    </p:spTree>
    <p:extLst>
      <p:ext uri="{BB962C8B-B14F-4D97-AF65-F5344CB8AC3E}">
        <p14:creationId xmlns:p14="http://schemas.microsoft.com/office/powerpoint/2010/main" val="24729988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830706884"/>
              </p:ext>
            </p:extLst>
          </p:nvPr>
        </p:nvGraphicFramePr>
        <p:xfrm>
          <a:off x="996023" y="2090058"/>
          <a:ext cx="10150948" cy="1625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91754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789396" cy="1320800"/>
          </a:xfrm>
        </p:spPr>
        <p:txBody>
          <a:bodyPr>
            <a:normAutofit fontScale="90000"/>
          </a:bodyPr>
          <a:lstStyle/>
          <a:p>
            <a:pPr>
              <a:buClr>
                <a:srgbClr val="0070C0"/>
              </a:buClr>
            </a:pPr>
            <a:r>
              <a:rPr lang="en-US" sz="4800" b="1" noProof="1">
                <a:solidFill>
                  <a:srgbClr val="0000FF"/>
                </a:solidFill>
                <a:latin typeface="Times New Roman" panose="02020603050405020304" pitchFamily="18" charset="0"/>
                <a:cs typeface="Times New Roman" panose="02020603050405020304" pitchFamily="18" charset="0"/>
              </a:rPr>
              <a:t>Phương pháp Điểm đối </a:t>
            </a:r>
            <a:r>
              <a:rPr lang="en-US" sz="4800" b="1" noProof="1" smtClean="0">
                <a:solidFill>
                  <a:srgbClr val="0000FF"/>
                </a:solidFill>
                <a:latin typeface="Times New Roman" panose="02020603050405020304" pitchFamily="18" charset="0"/>
                <a:cs typeface="Times New Roman" panose="02020603050405020304" pitchFamily="18" charset="0"/>
              </a:rPr>
              <a:t>tượng (</a:t>
            </a:r>
            <a:r>
              <a:rPr lang="en-US" sz="4800" b="1" noProof="1">
                <a:solidFill>
                  <a:srgbClr val="0000FF"/>
                </a:solidFill>
                <a:latin typeface="Times New Roman" panose="02020603050405020304" pitchFamily="18" charset="0"/>
                <a:cs typeface="Times New Roman" panose="02020603050405020304" pitchFamily="18" charset="0"/>
              </a:rPr>
              <a:t>Object Point)</a:t>
            </a:r>
          </a:p>
        </p:txBody>
      </p:sp>
      <p:sp>
        <p:nvSpPr>
          <p:cNvPr id="5" name="Content Placeholder 4"/>
          <p:cNvSpPr>
            <a:spLocks noGrp="1"/>
          </p:cNvSpPr>
          <p:nvPr>
            <p:ph idx="1"/>
          </p:nvPr>
        </p:nvSpPr>
        <p:spPr/>
        <p:txBody>
          <a:bodyPr>
            <a:normAutofit/>
          </a:bodyPr>
          <a:lstStyle/>
          <a:p>
            <a:pPr marL="514350" indent="-514350">
              <a:buClr>
                <a:srgbClr val="0000FF"/>
              </a:buClr>
              <a:buSzPct val="100000"/>
              <a:buFont typeface="+mj-lt"/>
              <a:buAutoNum type="arabicPeriod"/>
            </a:pPr>
            <a:r>
              <a:rPr lang="en-US" sz="4000" b="1" noProof="1" smtClean="0">
                <a:solidFill>
                  <a:srgbClr val="0000FF"/>
                </a:solidFill>
                <a:latin typeface="Times New Roman" panose="02020603050405020304" pitchFamily="18" charset="0"/>
                <a:cs typeface="Times New Roman" panose="02020603050405020304" pitchFamily="18" charset="0"/>
              </a:rPr>
              <a:t>Điểm đối tượng là gì?</a:t>
            </a:r>
          </a:p>
          <a:p>
            <a:pPr marL="514350" indent="-514350">
              <a:buClr>
                <a:srgbClr val="0000FF"/>
              </a:buClr>
              <a:buSzPct val="100000"/>
              <a:buFont typeface="+mj-lt"/>
              <a:buAutoNum type="arabicPeriod"/>
            </a:pPr>
            <a:r>
              <a:rPr lang="en-US" sz="4000" b="1" noProof="1" smtClean="0">
                <a:solidFill>
                  <a:srgbClr val="0000FF"/>
                </a:solidFill>
                <a:latin typeface="Times New Roman" panose="02020603050405020304" pitchFamily="18" charset="0"/>
                <a:cs typeface="Times New Roman" panose="02020603050405020304" pitchFamily="18" charset="0"/>
              </a:rPr>
              <a:t>Các bước thực hiện:</a:t>
            </a:r>
          </a:p>
          <a:p>
            <a:pPr marL="514350" indent="-514350">
              <a:buClr>
                <a:srgbClr val="0000FF"/>
              </a:buClr>
              <a:buSzPct val="100000"/>
              <a:buFont typeface="+mj-lt"/>
              <a:buAutoNum type="arabicPeriod"/>
            </a:pPr>
            <a:r>
              <a:rPr lang="en-US" sz="4000" b="1" noProof="1" smtClean="0">
                <a:solidFill>
                  <a:srgbClr val="0000FF"/>
                </a:solidFill>
                <a:latin typeface="Times New Roman" panose="02020603050405020304" pitchFamily="18" charset="0"/>
                <a:cs typeface="Times New Roman" panose="02020603050405020304" pitchFamily="18" charset="0"/>
              </a:rPr>
              <a:t>Đánh giá:</a:t>
            </a:r>
            <a:endParaRPr lang="en-US" sz="4000" b="1" noProof="1">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88873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1690688"/>
            <a:ext cx="9416925" cy="4835617"/>
          </a:xfrm>
        </p:spPr>
        <p:txBody>
          <a:bodyPr>
            <a:noAutofit/>
          </a:bodyPr>
          <a:lstStyle/>
          <a:p>
            <a:pPr>
              <a:buClr>
                <a:srgbClr val="0070C0"/>
              </a:buClr>
              <a:buSzPct val="100000"/>
              <a:buFont typeface="Wingdings" panose="05000000000000000000" pitchFamily="2" charset="2"/>
              <a:buChar char="q"/>
            </a:pPr>
            <a:r>
              <a:rPr lang="vi-VN" sz="2800" dirty="0">
                <a:latin typeface="Times New Roman" panose="02020603050405020304" pitchFamily="18" charset="0"/>
                <a:cs typeface="Times New Roman" panose="02020603050405020304" pitchFamily="18" charset="0"/>
              </a:rPr>
              <a:t>Là phương pháp ước lượng dựa vào số lượng và độ phức tạp của các đối tượng: màn hình, báo cáo, và các </a:t>
            </a:r>
            <a:r>
              <a:rPr lang="en-US" sz="2800" dirty="0" smtClean="0">
                <a:latin typeface="Times New Roman" panose="02020603050405020304" pitchFamily="18" charset="0"/>
                <a:cs typeface="Times New Roman" panose="02020603050405020304" pitchFamily="18" charset="0"/>
              </a:rPr>
              <a:t>module</a:t>
            </a:r>
            <a:r>
              <a:rPr lang="en-US" sz="2800" dirty="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3GL</a:t>
            </a:r>
            <a:r>
              <a:rPr lang="en-US" sz="2800" dirty="0" smtClean="0">
                <a:latin typeface="Times New Roman" panose="02020603050405020304" pitchFamily="18" charset="0"/>
                <a:cs typeface="Times New Roman" panose="02020603050405020304" pitchFamily="18" charset="0"/>
              </a:rPr>
              <a:t>(3 </a:t>
            </a:r>
            <a:r>
              <a:rPr lang="en-US" sz="2800" smtClean="0">
                <a:latin typeface="Times New Roman" panose="02020603050405020304" pitchFamily="18" charset="0"/>
                <a:cs typeface="Times New Roman" panose="02020603050405020304" pitchFamily="18" charset="0"/>
              </a:rPr>
              <a:t>generation language)</a:t>
            </a:r>
            <a:r>
              <a:rPr lang="vi-VN" sz="2800"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a:t>
            </a:r>
            <a:r>
              <a:rPr lang="en-US" sz="2800" noProof="1" smtClean="0">
                <a:latin typeface="Times New Roman" panose="02020603050405020304" pitchFamily="18" charset="0"/>
                <a:cs typeface="Times New Roman" panose="02020603050405020304" pitchFamily="18" charset="0"/>
              </a:rPr>
              <a:t>Đây</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là </a:t>
            </a:r>
            <a:r>
              <a:rPr lang="vi-VN" sz="2800" dirty="0">
                <a:latin typeface="Times New Roman" panose="02020603050405020304" pitchFamily="18" charset="0"/>
                <a:cs typeface="Times New Roman" panose="02020603050405020304" pitchFamily="18" charset="0"/>
              </a:rPr>
              <a:t>phương pháp ước lượng tương đối mới và ít phổ biến. Nó dễ sử dụng ở giai đoạn đầu của quá trình phát triển và nó ước tính chi phí phần mềm khá </a:t>
            </a:r>
            <a:r>
              <a:rPr lang="vi-VN" sz="2800" dirty="0" smtClean="0">
                <a:latin typeface="Times New Roman" panose="02020603050405020304" pitchFamily="18" charset="0"/>
                <a:cs typeface="Times New Roman" panose="02020603050405020304" pitchFamily="18" charset="0"/>
              </a:rPr>
              <a:t>tốt.</a:t>
            </a:r>
            <a:endParaRPr lang="en-US" sz="2800" dirty="0" smtClean="0">
              <a:latin typeface="Times New Roman" panose="02020603050405020304" pitchFamily="18" charset="0"/>
              <a:cs typeface="Times New Roman" panose="02020603050405020304" pitchFamily="18" charset="0"/>
            </a:endParaRPr>
          </a:p>
          <a:p>
            <a:pPr>
              <a:buClr>
                <a:srgbClr val="0070C0"/>
              </a:buClr>
              <a:buSzPct val="100000"/>
              <a:buFont typeface="Wingdings" panose="05000000000000000000" pitchFamily="2" charset="2"/>
              <a:buChar char="q"/>
            </a:pPr>
            <a:r>
              <a:rPr lang="vi-VN" sz="2800" dirty="0" smtClean="0">
                <a:latin typeface="Times New Roman" panose="02020603050405020304" pitchFamily="18" charset="0"/>
                <a:cs typeface="Times New Roman" panose="02020603050405020304" pitchFamily="18" charset="0"/>
              </a:rPr>
              <a:t>Số </a:t>
            </a:r>
            <a:r>
              <a:rPr lang="vi-VN" sz="2800" dirty="0">
                <a:latin typeface="Times New Roman" panose="02020603050405020304" pitchFamily="18" charset="0"/>
                <a:cs typeface="Times New Roman" panose="02020603050405020304" pitchFamily="18" charset="0"/>
              </a:rPr>
              <a:t>điểm đối tượng phụ thuộc </a:t>
            </a:r>
            <a:r>
              <a:rPr lang="vi-VN" sz="2800" dirty="0"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a:t>
            </a:r>
          </a:p>
          <a:p>
            <a:pPr lvl="1">
              <a:buClr>
                <a:srgbClr val="0070C0"/>
              </a:buClr>
              <a:buSzPct val="100000"/>
              <a:buFont typeface="Wingdings" panose="05000000000000000000" pitchFamily="2" charset="2"/>
              <a:buChar char="Ø"/>
            </a:pPr>
            <a:r>
              <a:rPr lang="vi-VN" sz="2800" dirty="0" smtClean="0">
                <a:latin typeface="Times New Roman" panose="02020603050405020304" pitchFamily="18" charset="0"/>
                <a:cs typeface="Times New Roman" panose="02020603050405020304" pitchFamily="18" charset="0"/>
              </a:rPr>
              <a:t>Các </a:t>
            </a:r>
            <a:r>
              <a:rPr lang="vi-VN" sz="2800" dirty="0">
                <a:latin typeface="Times New Roman" panose="02020603050405020304" pitchFamily="18" charset="0"/>
                <a:cs typeface="Times New Roman" panose="02020603050405020304" pitchFamily="18" charset="0"/>
              </a:rPr>
              <a:t>màn </a:t>
            </a:r>
            <a:r>
              <a:rPr lang="vi-VN" sz="2800" dirty="0" smtClean="0">
                <a:latin typeface="Times New Roman" panose="02020603050405020304" pitchFamily="18" charset="0"/>
                <a:cs typeface="Times New Roman" panose="02020603050405020304" pitchFamily="18" charset="0"/>
              </a:rPr>
              <a:t>hình</a:t>
            </a:r>
            <a:r>
              <a:rPr lang="en-US" sz="2800" dirty="0">
                <a:latin typeface="Times New Roman" panose="02020603050405020304" pitchFamily="18" charset="0"/>
                <a:cs typeface="Times New Roman" panose="02020603050405020304" pitchFamily="18" charset="0"/>
              </a:rPr>
              <a:t> </a:t>
            </a:r>
            <a:r>
              <a:rPr lang="en-US" sz="2800" noProof="1" smtClean="0">
                <a:latin typeface="Times New Roman" panose="02020603050405020304" pitchFamily="18" charset="0"/>
                <a:cs typeface="Times New Roman" panose="02020603050405020304" pitchFamily="18" charset="0"/>
              </a:rPr>
              <a:t>riêng biệt</a:t>
            </a:r>
            <a:r>
              <a:rPr lang="en-US" sz="2800" dirty="0" smtClean="0">
                <a:latin typeface="Times New Roman" panose="02020603050405020304" pitchFamily="18" charset="0"/>
                <a:cs typeface="Times New Roman" panose="02020603050405020304" pitchFamily="18" charset="0"/>
              </a:rPr>
              <a:t>.</a:t>
            </a:r>
          </a:p>
          <a:p>
            <a:pPr lvl="1">
              <a:buClr>
                <a:srgbClr val="0070C0"/>
              </a:buClr>
              <a:buSzPct val="100000"/>
              <a:buFont typeface="Wingdings" panose="05000000000000000000" pitchFamily="2" charset="2"/>
              <a:buChar char="Ø"/>
            </a:pPr>
            <a:r>
              <a:rPr lang="vi-VN" sz="2800" dirty="0" smtClean="0">
                <a:latin typeface="Times New Roman" panose="02020603050405020304" pitchFamily="18" charset="0"/>
                <a:cs typeface="Times New Roman" panose="02020603050405020304" pitchFamily="18" charset="0"/>
              </a:rPr>
              <a:t>Các báo cáo</a:t>
            </a:r>
            <a:r>
              <a:rPr lang="en-US" sz="2800" dirty="0" smtClean="0">
                <a:latin typeface="Times New Roman" panose="02020603050405020304" pitchFamily="18" charset="0"/>
                <a:cs typeface="Times New Roman" panose="02020603050405020304" pitchFamily="18" charset="0"/>
              </a:rPr>
              <a:t>.</a:t>
            </a:r>
          </a:p>
          <a:p>
            <a:pPr lvl="1">
              <a:buClr>
                <a:srgbClr val="0070C0"/>
              </a:buClr>
              <a:buSzPct val="100000"/>
              <a:buFont typeface="Wingdings" panose="05000000000000000000" pitchFamily="2" charset="2"/>
              <a:buChar char="Ø"/>
            </a:pPr>
            <a:r>
              <a:rPr lang="vi-VN" sz="2800" dirty="0" smtClean="0">
                <a:latin typeface="Times New Roman" panose="02020603050405020304" pitchFamily="18" charset="0"/>
                <a:cs typeface="Times New Roman" panose="02020603050405020304" pitchFamily="18" charset="0"/>
              </a:rPr>
              <a:t>Các </a:t>
            </a:r>
            <a:r>
              <a:rPr lang="en-US" sz="2800" dirty="0" smtClean="0">
                <a:latin typeface="Times New Roman" panose="02020603050405020304" pitchFamily="18" charset="0"/>
                <a:cs typeface="Times New Roman" panose="02020603050405020304" pitchFamily="18" charset="0"/>
              </a:rPr>
              <a:t>module </a:t>
            </a:r>
            <a:r>
              <a:rPr lang="vi-VN" sz="2800" dirty="0" smtClean="0">
                <a:latin typeface="Times New Roman" panose="02020603050405020304" pitchFamily="18" charset="0"/>
                <a:cs typeface="Times New Roman" panose="02020603050405020304" pitchFamily="18" charset="0"/>
              </a:rPr>
              <a:t>3GL</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838200" y="365125"/>
            <a:ext cx="10515600" cy="1325563"/>
          </a:xfrm>
        </p:spPr>
        <p:txBody>
          <a:bodyPr>
            <a:normAutofit/>
          </a:bodyPr>
          <a:lstStyle/>
          <a:p>
            <a:pPr marL="914400" indent="-914400">
              <a:buFont typeface="+mj-lt"/>
              <a:buAutoNum type="arabicPeriod"/>
            </a:pPr>
            <a:r>
              <a:rPr lang="en-US" sz="4800" b="1" noProof="1" smtClean="0">
                <a:solidFill>
                  <a:srgbClr val="0000FF"/>
                </a:solidFill>
                <a:latin typeface="Times New Roman" panose="02020603050405020304" pitchFamily="18" charset="0"/>
                <a:cs typeface="Times New Roman" panose="02020603050405020304" pitchFamily="18" charset="0"/>
              </a:rPr>
              <a:t>Điểm đối tượng </a:t>
            </a:r>
            <a:r>
              <a:rPr lang="en-US" sz="4800" b="1" noProof="1">
                <a:solidFill>
                  <a:srgbClr val="0000FF"/>
                </a:solidFill>
                <a:latin typeface="Times New Roman" panose="02020603050405020304" pitchFamily="18" charset="0"/>
                <a:cs typeface="Times New Roman" panose="02020603050405020304" pitchFamily="18" charset="0"/>
              </a:rPr>
              <a:t>là </a:t>
            </a:r>
            <a:r>
              <a:rPr lang="en-US" sz="4800" b="1" noProof="1" smtClean="0">
                <a:solidFill>
                  <a:srgbClr val="0000FF"/>
                </a:solidFill>
                <a:latin typeface="Times New Roman" panose="02020603050405020304" pitchFamily="18" charset="0"/>
                <a:cs typeface="Times New Roman" panose="02020603050405020304" pitchFamily="18" charset="0"/>
              </a:rPr>
              <a:t>gì</a:t>
            </a:r>
            <a:endParaRPr lang="en-US" sz="4800" b="1" noProof="1">
              <a:solidFill>
                <a:srgbClr val="0000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9000" y="132041"/>
            <a:ext cx="1325563" cy="132556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247" y="3874506"/>
            <a:ext cx="2835088" cy="2616524"/>
          </a:xfrm>
          <a:prstGeom prst="rect">
            <a:avLst/>
          </a:prstGeom>
        </p:spPr>
      </p:pic>
    </p:spTree>
    <p:extLst>
      <p:ext uri="{BB962C8B-B14F-4D97-AF65-F5344CB8AC3E}">
        <p14:creationId xmlns:p14="http://schemas.microsoft.com/office/powerpoint/2010/main" val="26434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914400" indent="-914400">
              <a:buFont typeface="+mj-lt"/>
              <a:buAutoNum type="arabicPeriod" startAt="2"/>
            </a:pPr>
            <a:r>
              <a:rPr lang="en-US" sz="4800" b="1" noProof="1">
                <a:solidFill>
                  <a:srgbClr val="0000FF"/>
                </a:solidFill>
                <a:latin typeface="Times New Roman" panose="02020603050405020304" pitchFamily="18" charset="0"/>
                <a:cs typeface="Times New Roman" panose="02020603050405020304" pitchFamily="18" charset="0"/>
              </a:rPr>
              <a:t>Các bước thực hiện:</a:t>
            </a:r>
            <a:endParaRPr lang="en-US" sz="4800" noProof="1">
              <a:solidFill>
                <a:srgbClr val="0000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8852" y="1270000"/>
            <a:ext cx="2253631" cy="2868706"/>
          </a:xfrm>
          <a:prstGeom prst="rect">
            <a:avLst/>
          </a:prstGeom>
        </p:spPr>
      </p:pic>
      <p:sp>
        <p:nvSpPr>
          <p:cNvPr id="6" name="Pentagon 5"/>
          <p:cNvSpPr/>
          <p:nvPr/>
        </p:nvSpPr>
        <p:spPr>
          <a:xfrm>
            <a:off x="1926182" y="4243294"/>
            <a:ext cx="7693653" cy="1103088"/>
          </a:xfrm>
          <a:prstGeom prst="homePlate">
            <a:avLst>
              <a:gd name="adj" fmla="val 0"/>
            </a:avLst>
          </a:prstGeom>
          <a:gradFill flip="none" rotWithShape="1">
            <a:gsLst>
              <a:gs pos="83000">
                <a:srgbClr val="5A930E"/>
              </a:gs>
              <a:gs pos="0">
                <a:srgbClr val="9BED17"/>
              </a:gs>
              <a:gs pos="100000">
                <a:srgbClr val="305808"/>
              </a:gs>
            </a:gsLst>
            <a:lin ang="10800000" scaled="1"/>
            <a:tileRect/>
          </a:gradFill>
          <a:ln w="25400" cap="flat" cmpd="sng" algn="ctr">
            <a:noFill/>
            <a:prstDash val="solid"/>
          </a:ln>
          <a:effectLst/>
        </p:spPr>
        <p:txBody>
          <a:bodyPr rtlCol="0" anchor="ctr"/>
          <a:lstStyle/>
          <a:p>
            <a:pPr>
              <a:buClr>
                <a:srgbClr val="0070C0"/>
              </a:buClr>
              <a:buSzPct val="100000"/>
              <a:buFont typeface="Wingdings" panose="05000000000000000000" pitchFamily="2" charset="2"/>
              <a:buChar char="Ø"/>
            </a:pPr>
            <a:endParaRPr lang="en-US" b="1" noProof="1">
              <a:latin typeface="Times New Roman" panose="02020603050405020304" pitchFamily="18" charset="0"/>
              <a:cs typeface="Times New Roman" panose="02020603050405020304" pitchFamily="18" charset="0"/>
            </a:endParaRPr>
          </a:p>
        </p:txBody>
      </p:sp>
      <p:sp>
        <p:nvSpPr>
          <p:cNvPr id="7" name="Pentagon 6"/>
          <p:cNvSpPr/>
          <p:nvPr/>
        </p:nvSpPr>
        <p:spPr>
          <a:xfrm>
            <a:off x="677334" y="4243294"/>
            <a:ext cx="2007220" cy="1103088"/>
          </a:xfrm>
          <a:prstGeom prst="homePlate">
            <a:avLst/>
          </a:prstGeom>
          <a:gradFill flip="none" rotWithShape="1">
            <a:gsLst>
              <a:gs pos="83000">
                <a:srgbClr val="5A930E"/>
              </a:gs>
              <a:gs pos="0">
                <a:srgbClr val="9BED17"/>
              </a:gs>
              <a:gs pos="100000">
                <a:srgbClr val="305808"/>
              </a:gs>
            </a:gsLst>
            <a:lin ang="10800000" scaled="1"/>
            <a:tileRect/>
          </a:gradFill>
          <a:ln w="25400" cap="flat" cmpd="sng" algn="ctr">
            <a:noFill/>
            <a:prstDash val="solid"/>
          </a:ln>
          <a:effectLst/>
        </p:spPr>
        <p:txBody>
          <a:bodyPr rtlCol="0" anchor="ctr"/>
          <a:lstStyle/>
          <a:p>
            <a:pPr algn="ctr"/>
            <a:r>
              <a:rPr lang="en-US" sz="3600" b="1" noProof="1">
                <a:solidFill>
                  <a:schemeClr val="bg1"/>
                </a:solidFill>
                <a:latin typeface="Times New Roman" panose="02020603050405020304" pitchFamily="18" charset="0"/>
                <a:cs typeface="Times New Roman" panose="02020603050405020304" pitchFamily="18" charset="0"/>
              </a:rPr>
              <a:t>Bước 1</a:t>
            </a:r>
            <a:endParaRPr lang="en-US" sz="3600" kern="0" dirty="0">
              <a:solidFill>
                <a:schemeClr val="bg1"/>
              </a:solidFill>
              <a:latin typeface="Calibri"/>
            </a:endParaRPr>
          </a:p>
        </p:txBody>
      </p:sp>
      <p:sp>
        <p:nvSpPr>
          <p:cNvPr id="8" name="Content Placeholder 4"/>
          <p:cNvSpPr txBox="1">
            <a:spLocks/>
          </p:cNvSpPr>
          <p:nvPr/>
        </p:nvSpPr>
        <p:spPr>
          <a:xfrm>
            <a:off x="2684554" y="4318488"/>
            <a:ext cx="6935281" cy="102789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vi-VN" sz="3200" noProof="1" smtClean="0">
                <a:solidFill>
                  <a:schemeClr val="bg1"/>
                </a:solidFill>
                <a:latin typeface="Times New Roman" panose="02020603050405020304" pitchFamily="18" charset="0"/>
                <a:cs typeface="Times New Roman" panose="02020603050405020304" pitchFamily="18" charset="0"/>
              </a:rPr>
              <a:t>Đếm các đối tượng: số lượng các màn hình, báo cáo và các thành phần </a:t>
            </a:r>
            <a:r>
              <a:rPr lang="vi-VN" sz="3200" noProof="1" smtClean="0">
                <a:solidFill>
                  <a:schemeClr val="bg1"/>
                </a:solidFill>
                <a:latin typeface="Times New Roman" panose="02020603050405020304" pitchFamily="18" charset="0"/>
                <a:cs typeface="Times New Roman" panose="02020603050405020304" pitchFamily="18" charset="0"/>
              </a:rPr>
              <a:t>3GL</a:t>
            </a:r>
            <a:endParaRPr lang="en-US" sz="3200" b="1" noProof="1"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49807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838200" y="365125"/>
            <a:ext cx="10515600" cy="1325563"/>
          </a:xfrm>
        </p:spPr>
        <p:txBody>
          <a:bodyPr>
            <a:normAutofit/>
          </a:bodyPr>
          <a:lstStyle/>
          <a:p>
            <a:pPr marL="914400" indent="-914400">
              <a:buFont typeface="+mj-lt"/>
              <a:buAutoNum type="arabicPeriod" startAt="2"/>
            </a:pPr>
            <a:r>
              <a:rPr lang="en-US" sz="4800" b="1" noProof="1">
                <a:solidFill>
                  <a:srgbClr val="0000FF"/>
                </a:solidFill>
                <a:latin typeface="Times New Roman" panose="02020603050405020304" pitchFamily="18" charset="0"/>
                <a:cs typeface="Times New Roman" panose="02020603050405020304" pitchFamily="18" charset="0"/>
              </a:rPr>
              <a:t>Các bước thực hiện:</a:t>
            </a:r>
            <a:endParaRPr lang="en-US" sz="4800" noProof="1">
              <a:solidFill>
                <a:srgbClr val="0000FF"/>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290919" y="2753632"/>
            <a:ext cx="8103968" cy="3759710"/>
          </a:xfrm>
          <a:prstGeom prst="rect">
            <a:avLst/>
          </a:prstGeom>
        </p:spPr>
      </p:pic>
      <p:sp>
        <p:nvSpPr>
          <p:cNvPr id="12" name="Pentagon 11"/>
          <p:cNvSpPr/>
          <p:nvPr/>
        </p:nvSpPr>
        <p:spPr>
          <a:xfrm>
            <a:off x="2046514" y="1481311"/>
            <a:ext cx="7635368" cy="1103088"/>
          </a:xfrm>
          <a:prstGeom prst="homePlate">
            <a:avLst>
              <a:gd name="adj" fmla="val 0"/>
            </a:avLst>
          </a:prstGeom>
          <a:gradFill flip="none" rotWithShape="1">
            <a:gsLst>
              <a:gs pos="81000">
                <a:srgbClr val="0E618F"/>
              </a:gs>
              <a:gs pos="0">
                <a:srgbClr val="00B0F0"/>
              </a:gs>
              <a:gs pos="100000">
                <a:srgbClr val="182848"/>
              </a:gs>
            </a:gsLst>
            <a:lin ang="10800000" scaled="1"/>
            <a:tileRect/>
          </a:gradFill>
          <a:ln w="25400" cap="flat" cmpd="sng" algn="ctr">
            <a:noFill/>
            <a:prstDash val="solid"/>
          </a:ln>
          <a:effectLst/>
        </p:spPr>
        <p:txBody>
          <a:bodyPr rtlCol="0" anchor="ctr"/>
          <a:lstStyle/>
          <a:p>
            <a:pPr algn="ctr"/>
            <a:endParaRPr lang="en-US" kern="0" noProof="1">
              <a:solidFill>
                <a:sysClr val="window" lastClr="FFFFFF"/>
              </a:solidFill>
              <a:latin typeface="Calibri"/>
            </a:endParaRPr>
          </a:p>
        </p:txBody>
      </p:sp>
      <p:sp>
        <p:nvSpPr>
          <p:cNvPr id="13" name="Pentagon 12"/>
          <p:cNvSpPr/>
          <p:nvPr/>
        </p:nvSpPr>
        <p:spPr>
          <a:xfrm>
            <a:off x="797665" y="1481311"/>
            <a:ext cx="2040765" cy="1103088"/>
          </a:xfrm>
          <a:prstGeom prst="homePlate">
            <a:avLst/>
          </a:prstGeom>
          <a:gradFill flip="none" rotWithShape="1">
            <a:gsLst>
              <a:gs pos="81000">
                <a:srgbClr val="0E618F"/>
              </a:gs>
              <a:gs pos="0">
                <a:srgbClr val="00B0F0"/>
              </a:gs>
              <a:gs pos="100000">
                <a:srgbClr val="182848"/>
              </a:gs>
            </a:gsLst>
            <a:lin ang="10800000" scaled="1"/>
            <a:tileRect/>
          </a:gradFill>
          <a:ln w="25400" cap="flat" cmpd="sng" algn="ctr">
            <a:noFill/>
            <a:prstDash val="solid"/>
          </a:ln>
          <a:effectLst/>
        </p:spPr>
        <p:txBody>
          <a:bodyPr rtlCol="0" anchor="ctr"/>
          <a:lstStyle/>
          <a:p>
            <a:pPr algn="ctr"/>
            <a:r>
              <a:rPr lang="en-US" sz="3600" b="1" kern="0" noProof="1" smtClean="0">
                <a:solidFill>
                  <a:sysClr val="window" lastClr="FFFFFF"/>
                </a:solidFill>
                <a:latin typeface="Times New Roman" panose="02020603050405020304" pitchFamily="18" charset="0"/>
                <a:cs typeface="Times New Roman" panose="02020603050405020304" pitchFamily="18" charset="0"/>
              </a:rPr>
              <a:t>Bước 2</a:t>
            </a:r>
            <a:endParaRPr lang="en-US" sz="3600" b="1" kern="0" noProof="1">
              <a:solidFill>
                <a:sysClr val="window" lastClr="FFFFFF"/>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2838430" y="1507181"/>
            <a:ext cx="6776888" cy="1077218"/>
          </a:xfrm>
          <a:prstGeom prst="rect">
            <a:avLst/>
          </a:prstGeom>
          <a:noFill/>
        </p:spPr>
        <p:txBody>
          <a:bodyPr wrap="square" rtlCol="0">
            <a:spAutoFit/>
          </a:bodyPr>
          <a:lstStyle/>
          <a:p>
            <a:r>
              <a:rPr lang="en-US" sz="3200" noProof="1" smtClean="0">
                <a:solidFill>
                  <a:schemeClr val="bg1"/>
                </a:solidFill>
                <a:latin typeface="Times New Roman" panose="02020603050405020304" pitchFamily="18" charset="0"/>
                <a:cs typeface="Times New Roman" panose="02020603050405020304" pitchFamily="18" charset="0"/>
              </a:rPr>
              <a:t>Xác định độ phức tạp của từng thành phần theo bảng sau</a:t>
            </a:r>
            <a:endParaRPr lang="en-US" sz="3200" noProof="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28181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2958353"/>
            <a:ext cx="8596668" cy="1201271"/>
          </a:xfrm>
        </p:spPr>
        <p:txBody>
          <a:bodyPr>
            <a:normAutofit/>
          </a:bodyPr>
          <a:lstStyle/>
          <a:p>
            <a:pPr marL="0" indent="0">
              <a:buClr>
                <a:srgbClr val="0070C0"/>
              </a:buClr>
              <a:buSzPct val="100000"/>
              <a:buNone/>
            </a:pPr>
            <a:r>
              <a:rPr lang="vi-VN" sz="3200" noProof="1" smtClean="0">
                <a:latin typeface="Times New Roman" panose="02020603050405020304" pitchFamily="18" charset="0"/>
                <a:cs typeface="Times New Roman" panose="02020603050405020304" pitchFamily="18" charset="0"/>
              </a:rPr>
              <a:t>Số </a:t>
            </a:r>
            <a:r>
              <a:rPr lang="vi-VN" sz="3200" noProof="1">
                <a:latin typeface="Times New Roman" panose="02020603050405020304" pitchFamily="18" charset="0"/>
                <a:cs typeface="Times New Roman" panose="02020603050405020304" pitchFamily="18" charset="0"/>
              </a:rPr>
              <a:t>điểm phản ánh những nổ lực tương đối cần thiết </a:t>
            </a:r>
            <a:r>
              <a:rPr lang="vi-VN" sz="3200" noProof="1" smtClean="0">
                <a:latin typeface="Times New Roman" panose="02020603050405020304" pitchFamily="18" charset="0"/>
                <a:cs typeface="Times New Roman" panose="02020603050405020304" pitchFamily="18" charset="0"/>
              </a:rPr>
              <a:t>để </a:t>
            </a:r>
            <a:r>
              <a:rPr lang="vi-VN" sz="3200" noProof="1">
                <a:latin typeface="Times New Roman" panose="02020603050405020304" pitchFamily="18" charset="0"/>
                <a:cs typeface="Times New Roman" panose="02020603050405020304" pitchFamily="18" charset="0"/>
              </a:rPr>
              <a:t>thực hiện một thể hiện của mức độ phức tạp đó.</a:t>
            </a:r>
          </a:p>
        </p:txBody>
      </p:sp>
      <p:sp>
        <p:nvSpPr>
          <p:cNvPr id="6" name="Title 3"/>
          <p:cNvSpPr>
            <a:spLocks noGrp="1"/>
          </p:cNvSpPr>
          <p:nvPr>
            <p:ph type="title"/>
          </p:nvPr>
        </p:nvSpPr>
        <p:spPr>
          <a:xfrm>
            <a:off x="838200" y="365125"/>
            <a:ext cx="10515600" cy="1325563"/>
          </a:xfrm>
        </p:spPr>
        <p:txBody>
          <a:bodyPr>
            <a:normAutofit/>
          </a:bodyPr>
          <a:lstStyle/>
          <a:p>
            <a:pPr marL="914400" indent="-914400">
              <a:buFont typeface="+mj-lt"/>
              <a:buAutoNum type="arabicPeriod" startAt="2"/>
            </a:pPr>
            <a:r>
              <a:rPr lang="en-US" sz="4800" b="1" noProof="1">
                <a:solidFill>
                  <a:srgbClr val="0000FF"/>
                </a:solidFill>
                <a:latin typeface="Times New Roman" panose="02020603050405020304" pitchFamily="18" charset="0"/>
                <a:cs typeface="Times New Roman" panose="02020603050405020304" pitchFamily="18" charset="0"/>
              </a:rPr>
              <a:t>Các bước thực hiện:</a:t>
            </a:r>
            <a:endParaRPr lang="en-US" sz="4800" noProof="1">
              <a:solidFill>
                <a:srgbClr val="0000FF"/>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838200" y="4159624"/>
            <a:ext cx="9442584" cy="2355244"/>
          </a:xfrm>
          <a:prstGeom prst="rect">
            <a:avLst/>
          </a:prstGeom>
        </p:spPr>
      </p:pic>
      <p:sp>
        <p:nvSpPr>
          <p:cNvPr id="11" name="Pentagon 10"/>
          <p:cNvSpPr/>
          <p:nvPr/>
        </p:nvSpPr>
        <p:spPr>
          <a:xfrm>
            <a:off x="2087048" y="1407937"/>
            <a:ext cx="7597435" cy="1103088"/>
          </a:xfrm>
          <a:prstGeom prst="homePlate">
            <a:avLst>
              <a:gd name="adj" fmla="val 0"/>
            </a:avLst>
          </a:prstGeom>
          <a:gradFill flip="none" rotWithShape="1">
            <a:gsLst>
              <a:gs pos="81000">
                <a:srgbClr val="910808"/>
              </a:gs>
              <a:gs pos="0">
                <a:srgbClr val="ED1111"/>
              </a:gs>
              <a:gs pos="100000">
                <a:srgbClr val="3E0000"/>
              </a:gs>
            </a:gsLst>
            <a:lin ang="10800000" scaled="1"/>
            <a:tileRect/>
          </a:gradFill>
          <a:ln w="25400" cap="flat" cmpd="sng" algn="ctr">
            <a:noFill/>
            <a:prstDash val="solid"/>
          </a:ln>
          <a:effectLst/>
        </p:spPr>
        <p:txBody>
          <a:bodyPr rtlCol="0" anchor="ctr"/>
          <a:lstStyle/>
          <a:p>
            <a:pPr algn="ctr"/>
            <a:endParaRPr lang="en-US" kern="0" dirty="0">
              <a:solidFill>
                <a:sysClr val="window" lastClr="FFFFFF"/>
              </a:solidFill>
              <a:latin typeface="Calibri"/>
            </a:endParaRPr>
          </a:p>
        </p:txBody>
      </p:sp>
      <p:sp>
        <p:nvSpPr>
          <p:cNvPr id="12" name="Pentagon 11"/>
          <p:cNvSpPr/>
          <p:nvPr/>
        </p:nvSpPr>
        <p:spPr>
          <a:xfrm>
            <a:off x="838200" y="1407937"/>
            <a:ext cx="2040765" cy="1103088"/>
          </a:xfrm>
          <a:prstGeom prst="homePlate">
            <a:avLst/>
          </a:prstGeom>
          <a:gradFill flip="none" rotWithShape="1">
            <a:gsLst>
              <a:gs pos="81000">
                <a:srgbClr val="910808"/>
              </a:gs>
              <a:gs pos="0">
                <a:srgbClr val="ED1111"/>
              </a:gs>
              <a:gs pos="100000">
                <a:srgbClr val="3E0000"/>
              </a:gs>
            </a:gsLst>
            <a:lin ang="10800000" scaled="1"/>
            <a:tileRect/>
          </a:gradFill>
          <a:ln w="25400" cap="flat" cmpd="sng" algn="ctr">
            <a:noFill/>
            <a:prstDash val="solid"/>
          </a:ln>
          <a:effectLst/>
        </p:spPr>
        <p:txBody>
          <a:bodyPr rtlCol="0" anchor="ctr"/>
          <a:lstStyle/>
          <a:p>
            <a:pPr algn="ctr"/>
            <a:r>
              <a:rPr lang="en-US" sz="3600" b="1" kern="0" dirty="0" err="1" smtClean="0">
                <a:solidFill>
                  <a:sysClr val="window" lastClr="FFFFFF"/>
                </a:solidFill>
                <a:latin typeface="Times New Roman" panose="02020603050405020304" pitchFamily="18" charset="0"/>
                <a:cs typeface="Times New Roman" panose="02020603050405020304" pitchFamily="18" charset="0"/>
              </a:rPr>
              <a:t>Bước</a:t>
            </a:r>
            <a:r>
              <a:rPr lang="en-US" sz="3600" b="1" kern="0" dirty="0" smtClean="0">
                <a:solidFill>
                  <a:sysClr val="window" lastClr="FFFFFF"/>
                </a:solidFill>
                <a:latin typeface="Times New Roman" panose="02020603050405020304" pitchFamily="18" charset="0"/>
                <a:cs typeface="Times New Roman" panose="02020603050405020304" pitchFamily="18" charset="0"/>
              </a:rPr>
              <a:t> 3</a:t>
            </a:r>
            <a:endParaRPr lang="en-US" sz="3600" b="1" kern="0" dirty="0">
              <a:solidFill>
                <a:sysClr val="window" lastClr="FFFFFF"/>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2878965" y="1425646"/>
            <a:ext cx="6776888" cy="1077218"/>
          </a:xfrm>
          <a:prstGeom prst="rect">
            <a:avLst/>
          </a:prstGeom>
          <a:noFill/>
        </p:spPr>
        <p:txBody>
          <a:bodyPr wrap="square" rtlCol="0">
            <a:spAutoFit/>
          </a:bodyPr>
          <a:lstStyle/>
          <a:p>
            <a:r>
              <a:rPr lang="vi-VN" sz="3200" noProof="1">
                <a:solidFill>
                  <a:schemeClr val="bg1"/>
                </a:solidFill>
                <a:latin typeface="Times New Roman" panose="02020603050405020304" pitchFamily="18" charset="0"/>
                <a:cs typeface="Times New Roman" panose="02020603050405020304" pitchFamily="18" charset="0"/>
              </a:rPr>
              <a:t>Tính số điểm cho từng thành phần theo bảng dưới đây.</a:t>
            </a:r>
            <a:endParaRPr lang="en-US" sz="3200" noProof="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5729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2741866"/>
            <a:ext cx="8596668" cy="2829595"/>
          </a:xfrm>
        </p:spPr>
        <p:txBody>
          <a:bodyPr>
            <a:normAutofit/>
          </a:bodyPr>
          <a:lstStyle/>
          <a:p>
            <a:pPr marL="0" indent="0">
              <a:buClr>
                <a:srgbClr val="0070C0"/>
              </a:buClr>
              <a:buSzPct val="100000"/>
              <a:buNone/>
            </a:pPr>
            <a:r>
              <a:rPr lang="en-US" sz="3200" noProof="1">
                <a:latin typeface="Times New Roman" panose="02020603050405020304" pitchFamily="18" charset="0"/>
                <a:cs typeface="Times New Roman" panose="02020603050405020304" pitchFamily="18" charset="0"/>
              </a:rPr>
              <a:t>C</a:t>
            </a:r>
            <a:r>
              <a:rPr lang="vi-VN" sz="3200" noProof="1" smtClean="0">
                <a:latin typeface="Times New Roman" panose="02020603050405020304" pitchFamily="18" charset="0"/>
                <a:cs typeface="Times New Roman" panose="02020603050405020304" pitchFamily="18" charset="0"/>
              </a:rPr>
              <a:t>ộng </a:t>
            </a:r>
            <a:r>
              <a:rPr lang="vi-VN" sz="3200" noProof="1">
                <a:latin typeface="Times New Roman" panose="02020603050405020304" pitchFamily="18" charset="0"/>
                <a:cs typeface="Times New Roman" panose="02020603050405020304" pitchFamily="18" charset="0"/>
              </a:rPr>
              <a:t>tất cả các điểm số của các đối tượng để lấy một số, số “điểm đối tượng”(Object-Point</a:t>
            </a:r>
            <a:r>
              <a:rPr lang="vi-VN" sz="3200" noProof="1" smtClean="0">
                <a:latin typeface="Times New Roman" panose="02020603050405020304" pitchFamily="18" charset="0"/>
                <a:cs typeface="Times New Roman" panose="02020603050405020304" pitchFamily="18" charset="0"/>
              </a:rPr>
              <a:t>).</a:t>
            </a:r>
            <a:endParaRPr lang="en-US" sz="3200" noProof="1">
              <a:latin typeface="Times New Roman" panose="02020603050405020304" pitchFamily="18" charset="0"/>
              <a:cs typeface="Times New Roman" panose="02020603050405020304" pitchFamily="18" charset="0"/>
            </a:endParaRPr>
          </a:p>
        </p:txBody>
      </p:sp>
      <p:sp>
        <p:nvSpPr>
          <p:cNvPr id="6" name="Title 3"/>
          <p:cNvSpPr>
            <a:spLocks noGrp="1"/>
          </p:cNvSpPr>
          <p:nvPr>
            <p:ph type="title"/>
          </p:nvPr>
        </p:nvSpPr>
        <p:spPr>
          <a:xfrm>
            <a:off x="838200" y="365125"/>
            <a:ext cx="10515600" cy="1325563"/>
          </a:xfrm>
        </p:spPr>
        <p:txBody>
          <a:bodyPr>
            <a:normAutofit/>
          </a:bodyPr>
          <a:lstStyle/>
          <a:p>
            <a:pPr marL="914400" indent="-914400">
              <a:buFont typeface="+mj-lt"/>
              <a:buAutoNum type="arabicPeriod" startAt="2"/>
            </a:pPr>
            <a:r>
              <a:rPr lang="en-US" sz="4800" b="1" noProof="1">
                <a:solidFill>
                  <a:srgbClr val="0000FF"/>
                </a:solidFill>
                <a:latin typeface="Times New Roman" panose="02020603050405020304" pitchFamily="18" charset="0"/>
                <a:cs typeface="Times New Roman" panose="02020603050405020304" pitchFamily="18" charset="0"/>
              </a:rPr>
              <a:t>Các bước thực hiện:</a:t>
            </a:r>
            <a:endParaRPr lang="en-US" sz="4800" noProof="1">
              <a:solidFill>
                <a:srgbClr val="0000FF"/>
              </a:solidFill>
              <a:latin typeface="Times New Roman" panose="02020603050405020304" pitchFamily="18" charset="0"/>
              <a:cs typeface="Times New Roman" panose="02020603050405020304" pitchFamily="18" charset="0"/>
            </a:endParaRPr>
          </a:p>
        </p:txBody>
      </p:sp>
      <p:sp>
        <p:nvSpPr>
          <p:cNvPr id="4" name="Pentagon 3"/>
          <p:cNvSpPr/>
          <p:nvPr/>
        </p:nvSpPr>
        <p:spPr>
          <a:xfrm>
            <a:off x="2087048" y="1379622"/>
            <a:ext cx="7597435" cy="1103088"/>
          </a:xfrm>
          <a:prstGeom prst="homePlate">
            <a:avLst>
              <a:gd name="adj" fmla="val 0"/>
            </a:avLst>
          </a:prstGeom>
          <a:gradFill flip="none" rotWithShape="1">
            <a:gsLst>
              <a:gs pos="78000">
                <a:srgbClr val="D9A803"/>
              </a:gs>
              <a:gs pos="0">
                <a:srgbClr val="FFE101"/>
              </a:gs>
              <a:gs pos="100000">
                <a:srgbClr val="F79646">
                  <a:lumMod val="50000"/>
                </a:srgbClr>
              </a:gs>
            </a:gsLst>
            <a:lin ang="10800000" scaled="1"/>
            <a:tileRect/>
          </a:gradFill>
          <a:ln w="25400" cap="flat" cmpd="sng" algn="ctr">
            <a:noFill/>
            <a:prstDash val="solid"/>
          </a:ln>
          <a:effectLst/>
        </p:spPr>
        <p:txBody>
          <a:bodyPr rtlCol="0" anchor="ctr"/>
          <a:lstStyle/>
          <a:p>
            <a:pPr algn="ctr"/>
            <a:endParaRPr lang="en-US" kern="0" dirty="0">
              <a:solidFill>
                <a:sysClr val="window" lastClr="FFFFFF"/>
              </a:solidFill>
              <a:latin typeface="Calibri"/>
            </a:endParaRPr>
          </a:p>
        </p:txBody>
      </p:sp>
      <p:sp>
        <p:nvSpPr>
          <p:cNvPr id="7" name="Pentagon 6"/>
          <p:cNvSpPr/>
          <p:nvPr/>
        </p:nvSpPr>
        <p:spPr>
          <a:xfrm>
            <a:off x="838200" y="1379622"/>
            <a:ext cx="2040765" cy="1103088"/>
          </a:xfrm>
          <a:prstGeom prst="homePlate">
            <a:avLst/>
          </a:prstGeom>
          <a:gradFill flip="none" rotWithShape="1">
            <a:gsLst>
              <a:gs pos="78000">
                <a:srgbClr val="D9A803"/>
              </a:gs>
              <a:gs pos="0">
                <a:srgbClr val="FFE101"/>
              </a:gs>
              <a:gs pos="100000">
                <a:srgbClr val="F79646">
                  <a:lumMod val="50000"/>
                </a:srgbClr>
              </a:gs>
            </a:gsLst>
            <a:lin ang="10800000" scaled="1"/>
            <a:tileRect/>
          </a:gradFill>
          <a:ln w="25400" cap="flat" cmpd="sng" algn="ctr">
            <a:noFill/>
            <a:prstDash val="solid"/>
          </a:ln>
          <a:effectLst/>
        </p:spPr>
        <p:txBody>
          <a:bodyPr rtlCol="0" anchor="ctr"/>
          <a:lstStyle/>
          <a:p>
            <a:pPr algn="ctr"/>
            <a:r>
              <a:rPr lang="en-US" sz="3600" b="1" kern="0" dirty="0" err="1">
                <a:solidFill>
                  <a:sysClr val="window" lastClr="FFFFFF"/>
                </a:solidFill>
                <a:latin typeface="Times New Roman" panose="02020603050405020304" pitchFamily="18" charset="0"/>
                <a:cs typeface="Times New Roman" panose="02020603050405020304" pitchFamily="18" charset="0"/>
              </a:rPr>
              <a:t>Bước</a:t>
            </a:r>
            <a:r>
              <a:rPr lang="en-US" sz="3600" b="1" kern="0" dirty="0">
                <a:solidFill>
                  <a:sysClr val="window" lastClr="FFFFFF"/>
                </a:solidFill>
                <a:latin typeface="Times New Roman" panose="02020603050405020304" pitchFamily="18" charset="0"/>
                <a:cs typeface="Times New Roman" panose="02020603050405020304" pitchFamily="18" charset="0"/>
              </a:rPr>
              <a:t> </a:t>
            </a:r>
            <a:r>
              <a:rPr lang="en-US" sz="3600" b="1" kern="0" dirty="0" smtClean="0">
                <a:solidFill>
                  <a:sysClr val="window" lastClr="FFFFFF"/>
                </a:solidFill>
                <a:latin typeface="Times New Roman" panose="02020603050405020304" pitchFamily="18" charset="0"/>
                <a:cs typeface="Times New Roman" panose="02020603050405020304" pitchFamily="18" charset="0"/>
              </a:rPr>
              <a:t>4</a:t>
            </a:r>
            <a:endParaRPr lang="en-US" sz="3600" b="1" kern="0" dirty="0">
              <a:solidFill>
                <a:sysClr val="window" lastClr="FFFFFF"/>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2907595" y="1638778"/>
            <a:ext cx="6776888" cy="584775"/>
          </a:xfrm>
          <a:prstGeom prst="rect">
            <a:avLst/>
          </a:prstGeom>
          <a:noFill/>
        </p:spPr>
        <p:txBody>
          <a:bodyPr wrap="square" rtlCol="0">
            <a:spAutoFit/>
          </a:bodyPr>
          <a:lstStyle/>
          <a:p>
            <a:r>
              <a:rPr lang="vi-VN" sz="3200" noProof="1">
                <a:solidFill>
                  <a:schemeClr val="bg1"/>
                </a:solidFill>
                <a:latin typeface="Times New Roman" panose="02020603050405020304" pitchFamily="18" charset="0"/>
                <a:cs typeface="Times New Roman" panose="02020603050405020304" pitchFamily="18" charset="0"/>
              </a:rPr>
              <a:t>Đánh giá điểm đối tượng</a:t>
            </a:r>
            <a:endParaRPr lang="en-US" sz="3200" noProof="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26297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1325563"/>
          </a:xfrm>
        </p:spPr>
        <p:txBody>
          <a:bodyPr>
            <a:normAutofit/>
          </a:bodyPr>
          <a:lstStyle/>
          <a:p>
            <a:pPr marL="914400" indent="-914400">
              <a:buFont typeface="+mj-lt"/>
              <a:buAutoNum type="arabicPeriod" startAt="2"/>
            </a:pPr>
            <a:r>
              <a:rPr lang="en-US" sz="4800" b="1" noProof="1">
                <a:solidFill>
                  <a:srgbClr val="0000FF"/>
                </a:solidFill>
                <a:latin typeface="Times New Roman" panose="02020603050405020304" pitchFamily="18" charset="0"/>
                <a:cs typeface="Times New Roman" panose="02020603050405020304" pitchFamily="18" charset="0"/>
              </a:rPr>
              <a:t>Các bước thực hiện:</a:t>
            </a:r>
            <a:endParaRPr lang="en-US" sz="4800" noProof="1">
              <a:solidFill>
                <a:srgbClr val="0000FF"/>
              </a:solidFill>
              <a:latin typeface="Times New Roman" panose="02020603050405020304" pitchFamily="18" charset="0"/>
              <a:cs typeface="Times New Roman" panose="02020603050405020304" pitchFamily="18" charset="0"/>
            </a:endParaRPr>
          </a:p>
        </p:txBody>
      </p:sp>
      <p:sp>
        <p:nvSpPr>
          <p:cNvPr id="5" name="Pentagon 4"/>
          <p:cNvSpPr/>
          <p:nvPr/>
        </p:nvSpPr>
        <p:spPr>
          <a:xfrm>
            <a:off x="2087049" y="1417972"/>
            <a:ext cx="7586914" cy="1103088"/>
          </a:xfrm>
          <a:prstGeom prst="homePlate">
            <a:avLst>
              <a:gd name="adj" fmla="val 0"/>
            </a:avLst>
          </a:prstGeom>
          <a:gradFill flip="none" rotWithShape="1">
            <a:gsLst>
              <a:gs pos="83000">
                <a:srgbClr val="5A930E"/>
              </a:gs>
              <a:gs pos="0">
                <a:srgbClr val="9BED17"/>
              </a:gs>
              <a:gs pos="100000">
                <a:srgbClr val="305808"/>
              </a:gs>
            </a:gsLst>
            <a:lin ang="10800000" scaled="1"/>
            <a:tileRect/>
          </a:gradFill>
          <a:ln w="25400" cap="flat" cmpd="sng" algn="ctr">
            <a:noFill/>
            <a:prstDash val="solid"/>
          </a:ln>
          <a:effectLst/>
        </p:spPr>
        <p:txBody>
          <a:bodyPr rtlCol="0" anchor="ctr"/>
          <a:lstStyle/>
          <a:p>
            <a:pPr>
              <a:buClr>
                <a:srgbClr val="0070C0"/>
              </a:buClr>
              <a:buSzPct val="100000"/>
              <a:buFont typeface="Wingdings" panose="05000000000000000000" pitchFamily="2" charset="2"/>
              <a:buChar char="Ø"/>
            </a:pPr>
            <a:endParaRPr lang="en-US" b="1" noProof="1">
              <a:latin typeface="Times New Roman" panose="02020603050405020304" pitchFamily="18" charset="0"/>
              <a:cs typeface="Times New Roman" panose="02020603050405020304" pitchFamily="18" charset="0"/>
            </a:endParaRPr>
          </a:p>
        </p:txBody>
      </p:sp>
      <p:sp>
        <p:nvSpPr>
          <p:cNvPr id="6" name="Pentagon 5"/>
          <p:cNvSpPr/>
          <p:nvPr/>
        </p:nvSpPr>
        <p:spPr>
          <a:xfrm>
            <a:off x="838200" y="1417972"/>
            <a:ext cx="1979372" cy="1103088"/>
          </a:xfrm>
          <a:prstGeom prst="homePlate">
            <a:avLst/>
          </a:prstGeom>
          <a:gradFill flip="none" rotWithShape="1">
            <a:gsLst>
              <a:gs pos="83000">
                <a:srgbClr val="5A930E"/>
              </a:gs>
              <a:gs pos="0">
                <a:srgbClr val="9BED17"/>
              </a:gs>
              <a:gs pos="100000">
                <a:srgbClr val="305808"/>
              </a:gs>
            </a:gsLst>
            <a:lin ang="10800000" scaled="1"/>
            <a:tileRect/>
          </a:gradFill>
          <a:ln w="25400" cap="flat" cmpd="sng" algn="ctr">
            <a:noFill/>
            <a:prstDash val="solid"/>
          </a:ln>
          <a:effectLst/>
        </p:spPr>
        <p:txBody>
          <a:bodyPr rtlCol="0" anchor="ctr"/>
          <a:lstStyle/>
          <a:p>
            <a:pPr algn="ctr"/>
            <a:r>
              <a:rPr lang="en-US" sz="3600" b="1" noProof="1">
                <a:solidFill>
                  <a:schemeClr val="bg1"/>
                </a:solidFill>
                <a:latin typeface="Times New Roman" panose="02020603050405020304" pitchFamily="18" charset="0"/>
                <a:cs typeface="Times New Roman" panose="02020603050405020304" pitchFamily="18" charset="0"/>
              </a:rPr>
              <a:t>Bước </a:t>
            </a:r>
            <a:r>
              <a:rPr lang="en-US" sz="3600" b="1" noProof="1" smtClean="0">
                <a:solidFill>
                  <a:schemeClr val="bg1"/>
                </a:solidFill>
                <a:latin typeface="Times New Roman" panose="02020603050405020304" pitchFamily="18" charset="0"/>
                <a:cs typeface="Times New Roman" panose="02020603050405020304" pitchFamily="18" charset="0"/>
              </a:rPr>
              <a:t>5</a:t>
            </a:r>
            <a:endParaRPr lang="en-US" sz="3600" kern="0" dirty="0">
              <a:solidFill>
                <a:schemeClr val="bg1"/>
              </a:solidFill>
              <a:latin typeface="Calibri"/>
            </a:endParaRPr>
          </a:p>
        </p:txBody>
      </p:sp>
      <p:sp>
        <p:nvSpPr>
          <p:cNvPr id="7" name="Content Placeholder 4"/>
          <p:cNvSpPr txBox="1">
            <a:spLocks/>
          </p:cNvSpPr>
          <p:nvPr/>
        </p:nvSpPr>
        <p:spPr>
          <a:xfrm>
            <a:off x="2845420" y="1627548"/>
            <a:ext cx="6839063" cy="68393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vi-VN" sz="3200" noProof="1">
                <a:solidFill>
                  <a:schemeClr val="bg1"/>
                </a:solidFill>
                <a:latin typeface="Times New Roman" panose="02020603050405020304" pitchFamily="18" charset="0"/>
                <a:cs typeface="Times New Roman" panose="02020603050405020304" pitchFamily="18" charset="0"/>
              </a:rPr>
              <a:t>Đánh giá phần trăm tái sử dụng</a:t>
            </a:r>
            <a:endParaRPr lang="en-US" sz="3200" b="1" noProof="1" smtClean="0">
              <a:solidFill>
                <a:schemeClr val="bg1"/>
              </a:solidFill>
              <a:latin typeface="Times New Roman" panose="02020603050405020304" pitchFamily="18" charset="0"/>
              <a:cs typeface="Times New Roman" panose="02020603050405020304" pitchFamily="18" charset="0"/>
            </a:endParaRPr>
          </a:p>
        </p:txBody>
      </p:sp>
      <p:sp>
        <p:nvSpPr>
          <p:cNvPr id="8" name="Content Placeholder 4"/>
          <p:cNvSpPr>
            <a:spLocks noGrp="1"/>
          </p:cNvSpPr>
          <p:nvPr>
            <p:ph idx="1"/>
          </p:nvPr>
        </p:nvSpPr>
        <p:spPr>
          <a:xfrm>
            <a:off x="838200" y="2953111"/>
            <a:ext cx="8596668" cy="2829595"/>
          </a:xfrm>
        </p:spPr>
        <p:txBody>
          <a:bodyPr>
            <a:normAutofit/>
          </a:bodyPr>
          <a:lstStyle/>
          <a:p>
            <a:pPr marL="0" indent="0">
              <a:buClr>
                <a:srgbClr val="0070C0"/>
              </a:buClr>
              <a:buSzPct val="100000"/>
              <a:buNone/>
            </a:pPr>
            <a:r>
              <a:rPr lang="vi-VN" sz="3200" noProof="1">
                <a:latin typeface="Times New Roman" panose="02020603050405020304" pitchFamily="18" charset="0"/>
                <a:cs typeface="Times New Roman" panose="02020603050405020304" pitchFamily="18" charset="0"/>
              </a:rPr>
              <a:t>Đánh giá phần trăm tái sử </a:t>
            </a:r>
            <a:r>
              <a:rPr lang="vi-VN" sz="3200" noProof="1" smtClean="0">
                <a:latin typeface="Times New Roman" panose="02020603050405020304" pitchFamily="18" charset="0"/>
                <a:cs typeface="Times New Roman" panose="02020603050405020304" pitchFamily="18" charset="0"/>
              </a:rPr>
              <a:t>dụng(màn </a:t>
            </a:r>
            <a:r>
              <a:rPr lang="vi-VN" sz="3200" noProof="1">
                <a:latin typeface="Times New Roman" panose="02020603050405020304" pitchFamily="18" charset="0"/>
                <a:cs typeface="Times New Roman" panose="02020603050405020304" pitchFamily="18" charset="0"/>
              </a:rPr>
              <a:t>hình, báo cáo và các module 3GL sử dụng từ các ứng dụng trước đó) bạn mong muốn đạt được ở project này. Tính “điểm đối tượng” mới (NOP</a:t>
            </a:r>
            <a:r>
              <a:rPr lang="vi-VN" sz="3200" noProof="1" smtClean="0">
                <a:latin typeface="Times New Roman" panose="02020603050405020304" pitchFamily="18" charset="0"/>
                <a:cs typeface="Times New Roman" panose="02020603050405020304" pitchFamily="18" charset="0"/>
              </a:rPr>
              <a:t>), </a:t>
            </a:r>
            <a:r>
              <a:rPr lang="vi-VN" sz="3200" noProof="1">
                <a:latin typeface="Times New Roman" panose="02020603050405020304" pitchFamily="18" charset="0"/>
                <a:cs typeface="Times New Roman" panose="02020603050405020304" pitchFamily="18" charset="0"/>
              </a:rPr>
              <a:t>NOP = (Object points)(100 - %reuse)/100</a:t>
            </a:r>
          </a:p>
          <a:p>
            <a:pPr>
              <a:buFont typeface="Wingdings" panose="05000000000000000000" pitchFamily="2" charset="2"/>
              <a:buChar char="Ø"/>
            </a:pPr>
            <a:endParaRPr lang="en-US" sz="3200" b="1" noProof="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62656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838200" y="365125"/>
            <a:ext cx="10515600" cy="1325563"/>
          </a:xfrm>
        </p:spPr>
        <p:txBody>
          <a:bodyPr>
            <a:normAutofit/>
          </a:bodyPr>
          <a:lstStyle/>
          <a:p>
            <a:pPr marL="914400" indent="-914400">
              <a:buFont typeface="+mj-lt"/>
              <a:buAutoNum type="arabicPeriod" startAt="2"/>
            </a:pPr>
            <a:r>
              <a:rPr lang="en-US" sz="4800" b="1" noProof="1">
                <a:solidFill>
                  <a:srgbClr val="0000FF"/>
                </a:solidFill>
                <a:latin typeface="Times New Roman" panose="02020603050405020304" pitchFamily="18" charset="0"/>
                <a:cs typeface="Times New Roman" panose="02020603050405020304" pitchFamily="18" charset="0"/>
              </a:rPr>
              <a:t>Các bước thực hiện:</a:t>
            </a:r>
            <a:endParaRPr lang="en-US" sz="4800" noProof="1">
              <a:solidFill>
                <a:srgbClr val="0000FF"/>
              </a:solidFill>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87476305"/>
              </p:ext>
            </p:extLst>
          </p:nvPr>
        </p:nvGraphicFramePr>
        <p:xfrm>
          <a:off x="838200" y="2806874"/>
          <a:ext cx="9981810" cy="3627120"/>
        </p:xfrm>
        <a:graphic>
          <a:graphicData uri="http://schemas.openxmlformats.org/drawingml/2006/table">
            <a:tbl>
              <a:tblPr firstRow="1" bandRow="1">
                <a:tableStyleId>{5940675A-B579-460E-94D1-54222C63F5DA}</a:tableStyleId>
              </a:tblPr>
              <a:tblGrid>
                <a:gridCol w="1663635"/>
                <a:gridCol w="1663635"/>
                <a:gridCol w="1663635"/>
                <a:gridCol w="1663635"/>
                <a:gridCol w="1663635"/>
                <a:gridCol w="1663635"/>
              </a:tblGrid>
              <a:tr h="370840">
                <a:tc>
                  <a:txBody>
                    <a:bodyPr/>
                    <a:lstStyle/>
                    <a:p>
                      <a:pPr algn="ctr"/>
                      <a:r>
                        <a:rPr lang="en-US" sz="2000" noProof="1" smtClean="0">
                          <a:latin typeface="Times New Roman" panose="02020603050405020304" pitchFamily="18" charset="0"/>
                          <a:cs typeface="Times New Roman" panose="02020603050405020304" pitchFamily="18" charset="0"/>
                        </a:rPr>
                        <a:t>Kinh nghiệm</a:t>
                      </a:r>
                      <a:r>
                        <a:rPr lang="en-US" sz="2000" baseline="0" noProof="1" smtClean="0">
                          <a:latin typeface="Times New Roman" panose="02020603050405020304" pitchFamily="18" charset="0"/>
                          <a:cs typeface="Times New Roman" panose="02020603050405020304" pitchFamily="18" charset="0"/>
                        </a:rPr>
                        <a:t> lập trình viên</a:t>
                      </a:r>
                      <a:endParaRPr lang="en-US" sz="2000" noProof="1">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Very</a:t>
                      </a:r>
                      <a:r>
                        <a:rPr lang="en-US" sz="2000" baseline="0" dirty="0" smtClean="0">
                          <a:latin typeface="Times New Roman" panose="02020603050405020304" pitchFamily="18" charset="0"/>
                          <a:cs typeface="Times New Roman" panose="02020603050405020304" pitchFamily="18" charset="0"/>
                        </a:rPr>
                        <a:t> low</a:t>
                      </a: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a:t>
                      </a:r>
                      <a:r>
                        <a:rPr lang="vi-VN" sz="2000" dirty="0" smtClean="0">
                          <a:latin typeface="Times New Roman" panose="02020603050405020304" pitchFamily="18" charset="0"/>
                          <a:cs typeface="Times New Roman" panose="02020603050405020304" pitchFamily="18" charset="0"/>
                        </a:rPr>
                        <a:t>dưới 5 tháng kinh nghiệm</a:t>
                      </a:r>
                      <a:r>
                        <a:rPr lang="en-US" sz="2000" dirty="0" smtClean="0">
                          <a:latin typeface="Times New Roman" panose="02020603050405020304" pitchFamily="18" charset="0"/>
                          <a:cs typeface="Times New Roman" panose="02020603050405020304" pitchFamily="18" charset="0"/>
                        </a:rPr>
                        <a:t>)</a:t>
                      </a:r>
                      <a:endParaRPr lang="vi-VN" sz="2000" dirty="0" smtClean="0">
                        <a:latin typeface="Times New Roman" panose="02020603050405020304" pitchFamily="18" charset="0"/>
                        <a:cs typeface="Times New Roman" panose="02020603050405020304" pitchFamily="18" charset="0"/>
                      </a:endParaRPr>
                    </a:p>
                  </a:txBody>
                  <a:tcPr/>
                </a:tc>
                <a:tc>
                  <a:txBody>
                    <a:bodyPr/>
                    <a:lstStyle/>
                    <a:p>
                      <a:pPr algn="ctr"/>
                      <a:r>
                        <a:rPr lang="en-US" sz="2000" noProof="1" smtClean="0">
                          <a:latin typeface="Times New Roman" panose="02020603050405020304" pitchFamily="18" charset="0"/>
                          <a:cs typeface="Times New Roman" panose="02020603050405020304" pitchFamily="18" charset="0"/>
                        </a:rPr>
                        <a:t>Low</a:t>
                      </a:r>
                    </a:p>
                    <a:p>
                      <a:pPr algn="ctr"/>
                      <a:r>
                        <a:rPr lang="en-US" sz="2000" noProof="1" smtClean="0">
                          <a:latin typeface="Times New Roman" panose="02020603050405020304" pitchFamily="18" charset="0"/>
                          <a:cs typeface="Times New Roman" panose="02020603050405020304" pitchFamily="18" charset="0"/>
                        </a:rPr>
                        <a:t>(từ 5 đến 9 tháng kinh nghiệm)</a:t>
                      </a:r>
                      <a:endParaRPr lang="en-US" sz="2000" noProof="1">
                        <a:latin typeface="Times New Roman" panose="02020603050405020304" pitchFamily="18" charset="0"/>
                        <a:cs typeface="Times New Roman" panose="02020603050405020304" pitchFamily="18" charset="0"/>
                      </a:endParaRPr>
                    </a:p>
                  </a:txBody>
                  <a:tcPr/>
                </a:tc>
                <a:tc>
                  <a:txBody>
                    <a:bodyPr/>
                    <a:lstStyle/>
                    <a:p>
                      <a:pPr algn="ctr"/>
                      <a:r>
                        <a:rPr lang="en-US" sz="2000" noProof="1" smtClean="0">
                          <a:latin typeface="Times New Roman" panose="02020603050405020304" pitchFamily="18" charset="0"/>
                          <a:cs typeface="Times New Roman" panose="02020603050405020304" pitchFamily="18" charset="0"/>
                        </a:rPr>
                        <a:t>Normal</a:t>
                      </a:r>
                    </a:p>
                    <a:p>
                      <a:pPr algn="ctr"/>
                      <a:r>
                        <a:rPr lang="en-US" sz="2000" noProof="1" smtClean="0">
                          <a:latin typeface="Times New Roman" panose="02020603050405020304" pitchFamily="18" charset="0"/>
                          <a:cs typeface="Times New Roman" panose="02020603050405020304" pitchFamily="18" charset="0"/>
                        </a:rPr>
                        <a:t>(từ 9 tháng đến 1 năm kinh nghiệm)</a:t>
                      </a:r>
                      <a:endParaRPr lang="en-US" sz="2000" noProof="1">
                        <a:latin typeface="Times New Roman" panose="02020603050405020304" pitchFamily="18" charset="0"/>
                        <a:cs typeface="Times New Roman" panose="02020603050405020304" pitchFamily="18" charset="0"/>
                      </a:endParaRPr>
                    </a:p>
                  </a:txBody>
                  <a:tcPr/>
                </a:tc>
                <a:tc>
                  <a:txBody>
                    <a:bodyPr/>
                    <a:lstStyle/>
                    <a:p>
                      <a:pPr algn="ctr"/>
                      <a:r>
                        <a:rPr lang="en-US" sz="2000" noProof="1" smtClean="0">
                          <a:latin typeface="Times New Roman" panose="02020603050405020304" pitchFamily="18" charset="0"/>
                          <a:cs typeface="Times New Roman" panose="02020603050405020304" pitchFamily="18" charset="0"/>
                        </a:rPr>
                        <a:t>High</a:t>
                      </a:r>
                    </a:p>
                    <a:p>
                      <a:pPr algn="ctr"/>
                      <a:r>
                        <a:rPr lang="en-US" sz="2000" noProof="1" smtClean="0">
                          <a:latin typeface="Times New Roman" panose="02020603050405020304" pitchFamily="18" charset="0"/>
                          <a:cs typeface="Times New Roman" panose="02020603050405020304" pitchFamily="18" charset="0"/>
                        </a:rPr>
                        <a:t>(Từ 1 đến 2 năm kinh nghiệm)</a:t>
                      </a:r>
                      <a:endParaRPr lang="en-US" sz="2000" noProof="1">
                        <a:latin typeface="Times New Roman" panose="02020603050405020304" pitchFamily="18" charset="0"/>
                        <a:cs typeface="Times New Roman" panose="02020603050405020304" pitchFamily="18" charset="0"/>
                      </a:endParaRPr>
                    </a:p>
                  </a:txBody>
                  <a:tcPr/>
                </a:tc>
                <a:tc>
                  <a:txBody>
                    <a:bodyPr/>
                    <a:lstStyle/>
                    <a:p>
                      <a:pPr algn="ctr"/>
                      <a:r>
                        <a:rPr lang="en-US" sz="2000" noProof="1" smtClean="0">
                          <a:latin typeface="Times New Roman" panose="02020603050405020304" pitchFamily="18" charset="0"/>
                          <a:cs typeface="Times New Roman" panose="02020603050405020304" pitchFamily="18" charset="0"/>
                        </a:rPr>
                        <a:t>Very high</a:t>
                      </a:r>
                    </a:p>
                    <a:p>
                      <a:pPr algn="ctr"/>
                      <a:r>
                        <a:rPr lang="en-US" sz="2000" noProof="1" smtClean="0">
                          <a:latin typeface="Times New Roman" panose="02020603050405020304" pitchFamily="18" charset="0"/>
                          <a:cs typeface="Times New Roman" panose="02020603050405020304" pitchFamily="18" charset="0"/>
                        </a:rPr>
                        <a:t>(Trên 2 năm kinh nghiệm)</a:t>
                      </a:r>
                      <a:endParaRPr lang="en-US" sz="2000" noProof="1">
                        <a:latin typeface="Times New Roman" panose="02020603050405020304" pitchFamily="18" charset="0"/>
                        <a:cs typeface="Times New Roman" panose="02020603050405020304" pitchFamily="18" charset="0"/>
                      </a:endParaRPr>
                    </a:p>
                  </a:txBody>
                  <a:tcPr/>
                </a:tc>
              </a:tr>
              <a:tr h="370840">
                <a:tc>
                  <a:txBody>
                    <a:bodyPr/>
                    <a:lstStyle/>
                    <a:p>
                      <a:pPr algn="ctr"/>
                      <a:r>
                        <a:rPr lang="en-US" sz="2000" noProof="1" smtClean="0">
                          <a:latin typeface="Times New Roman" panose="02020603050405020304" pitchFamily="18" charset="0"/>
                          <a:cs typeface="Times New Roman" panose="02020603050405020304" pitchFamily="18" charset="0"/>
                        </a:rPr>
                        <a:t>Khả</a:t>
                      </a:r>
                      <a:r>
                        <a:rPr lang="en-US" sz="2000" baseline="0" noProof="1" smtClean="0">
                          <a:latin typeface="Times New Roman" panose="02020603050405020304" pitchFamily="18" charset="0"/>
                          <a:cs typeface="Times New Roman" panose="02020603050405020304" pitchFamily="18" charset="0"/>
                        </a:rPr>
                        <a:t> năng sử dụng công cụ hỗ trợ</a:t>
                      </a:r>
                      <a:endParaRPr lang="en-US" sz="2000" noProof="1">
                        <a:latin typeface="Times New Roman" panose="02020603050405020304" pitchFamily="18" charset="0"/>
                        <a:cs typeface="Times New Roman" panose="02020603050405020304" pitchFamily="18" charset="0"/>
                      </a:endParaRPr>
                    </a:p>
                  </a:txBody>
                  <a:tcPr/>
                </a:tc>
                <a:tc>
                  <a:txBody>
                    <a:bodyPr/>
                    <a:lstStyle/>
                    <a:p>
                      <a:pPr algn="ctr"/>
                      <a:r>
                        <a:rPr lang="en-US" sz="2000" noProof="1" smtClean="0">
                          <a:latin typeface="Times New Roman" panose="02020603050405020304" pitchFamily="18" charset="0"/>
                          <a:cs typeface="Times New Roman" panose="02020603050405020304" pitchFamily="18" charset="0"/>
                        </a:rPr>
                        <a:t>Sử</a:t>
                      </a:r>
                      <a:r>
                        <a:rPr lang="en-US" sz="2000" baseline="0" noProof="1" smtClean="0">
                          <a:latin typeface="Times New Roman" panose="02020603050405020304" pitchFamily="18" charset="0"/>
                          <a:cs typeface="Times New Roman" panose="02020603050405020304" pitchFamily="18" charset="0"/>
                        </a:rPr>
                        <a:t> dụng công cụ hỗ trợ debug, code</a:t>
                      </a:r>
                      <a:endParaRPr lang="en-US" sz="2000" noProof="1">
                        <a:latin typeface="Times New Roman" panose="02020603050405020304" pitchFamily="18" charset="0"/>
                        <a:cs typeface="Times New Roman" panose="02020603050405020304" pitchFamily="18" charset="0"/>
                      </a:endParaRPr>
                    </a:p>
                  </a:txBody>
                  <a:tcPr/>
                </a:tc>
                <a:tc>
                  <a:txBody>
                    <a:bodyPr/>
                    <a:lstStyle/>
                    <a:p>
                      <a:pPr algn="ctr"/>
                      <a:r>
                        <a:rPr lang="en-US" sz="2000" noProof="1" smtClean="0">
                          <a:latin typeface="Times New Roman" panose="02020603050405020304" pitchFamily="18" charset="0"/>
                          <a:cs typeface="Times New Roman" panose="02020603050405020304" pitchFamily="18" charset="0"/>
                        </a:rPr>
                        <a:t>Sử</a:t>
                      </a:r>
                      <a:r>
                        <a:rPr lang="en-US" sz="2000" baseline="0" noProof="1" smtClean="0">
                          <a:latin typeface="Times New Roman" panose="02020603050405020304" pitchFamily="18" charset="0"/>
                          <a:cs typeface="Times New Roman" panose="02020603050405020304" pitchFamily="18" charset="0"/>
                        </a:rPr>
                        <a:t> dụng công cụ hỗ trợ giao diện, hỗ trợ thiết kế dữ liệu</a:t>
                      </a:r>
                      <a:endParaRPr lang="en-US" sz="2000" noProof="1">
                        <a:latin typeface="Times New Roman" panose="02020603050405020304" pitchFamily="18" charset="0"/>
                        <a:cs typeface="Times New Roman" panose="02020603050405020304" pitchFamily="18" charset="0"/>
                      </a:endParaRPr>
                    </a:p>
                  </a:txBody>
                  <a:tcPr/>
                </a:tc>
                <a:tc>
                  <a:txBody>
                    <a:bodyPr/>
                    <a:lstStyle/>
                    <a:p>
                      <a:pPr algn="ctr"/>
                      <a:r>
                        <a:rPr lang="en-US" sz="2000" noProof="1" smtClean="0">
                          <a:latin typeface="Times New Roman" panose="02020603050405020304" pitchFamily="18" charset="0"/>
                          <a:cs typeface="Times New Roman" panose="02020603050405020304" pitchFamily="18" charset="0"/>
                        </a:rPr>
                        <a:t>Sử</a:t>
                      </a:r>
                      <a:r>
                        <a:rPr lang="en-US" sz="2000" baseline="0" noProof="1" smtClean="0">
                          <a:latin typeface="Times New Roman" panose="02020603050405020304" pitchFamily="18" charset="0"/>
                          <a:cs typeface="Times New Roman" panose="02020603050405020304" pitchFamily="18" charset="0"/>
                        </a:rPr>
                        <a:t> dụng công cụ hỗ trợ quản lý vòng đời phần mềm(cơ bản)</a:t>
                      </a:r>
                      <a:endParaRPr lang="en-US" sz="2000" noProof="1">
                        <a:latin typeface="Times New Roman" panose="02020603050405020304" pitchFamily="18" charset="0"/>
                        <a:cs typeface="Times New Roman" panose="02020603050405020304" pitchFamily="18" charset="0"/>
                      </a:endParaRPr>
                    </a:p>
                  </a:txBody>
                  <a:tcPr/>
                </a:tc>
                <a:tc>
                  <a:txBody>
                    <a:bodyPr/>
                    <a:lstStyle/>
                    <a:p>
                      <a:pPr algn="ctr"/>
                      <a:r>
                        <a:rPr lang="en-US" sz="2000" noProof="1" smtClean="0">
                          <a:latin typeface="Times New Roman" panose="02020603050405020304" pitchFamily="18" charset="0"/>
                          <a:cs typeface="Times New Roman" panose="02020603050405020304" pitchFamily="18" charset="0"/>
                        </a:rPr>
                        <a:t>Quả</a:t>
                      </a:r>
                      <a:r>
                        <a:rPr lang="en-US" sz="2000" baseline="0" noProof="1" smtClean="0">
                          <a:latin typeface="Times New Roman" panose="02020603050405020304" pitchFamily="18" charset="0"/>
                          <a:cs typeface="Times New Roman" panose="02020603050405020304" pitchFamily="18" charset="0"/>
                        </a:rPr>
                        <a:t>n lý tốt vòng đời phần mềm, có khả năng tương thích</a:t>
                      </a:r>
                      <a:endParaRPr lang="en-US" sz="2000" noProof="1">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noProof="1" smtClean="0">
                          <a:latin typeface="Times New Roman" panose="02020603050405020304" pitchFamily="18" charset="0"/>
                          <a:cs typeface="Times New Roman" panose="02020603050405020304" pitchFamily="18" charset="0"/>
                        </a:rPr>
                        <a:t>Quả</a:t>
                      </a:r>
                      <a:r>
                        <a:rPr lang="en-US" sz="2000" baseline="0" noProof="1" smtClean="0">
                          <a:latin typeface="Times New Roman" panose="02020603050405020304" pitchFamily="18" charset="0"/>
                          <a:cs typeface="Times New Roman" panose="02020603050405020304" pitchFamily="18" charset="0"/>
                        </a:rPr>
                        <a:t>n lý tốt vòng đời phần mềm, khả năng tương thích cao</a:t>
                      </a:r>
                      <a:endParaRPr lang="en-US" sz="2000" noProof="1" smtClean="0">
                        <a:latin typeface="Times New Roman" panose="02020603050405020304" pitchFamily="18" charset="0"/>
                        <a:cs typeface="Times New Roman" panose="02020603050405020304" pitchFamily="18" charset="0"/>
                      </a:endParaRPr>
                    </a:p>
                  </a:txBody>
                  <a:tcPr/>
                </a:tc>
              </a:tr>
              <a:tr h="370840">
                <a:tc>
                  <a:txBody>
                    <a:bodyPr/>
                    <a:lstStyle/>
                    <a:p>
                      <a:pPr algn="ctr"/>
                      <a:r>
                        <a:rPr lang="en-US" sz="2000" noProof="1" smtClean="0">
                          <a:latin typeface="Times New Roman" panose="02020603050405020304" pitchFamily="18" charset="0"/>
                          <a:cs typeface="Times New Roman" panose="02020603050405020304" pitchFamily="18" charset="0"/>
                        </a:rPr>
                        <a:t>Hệ</a:t>
                      </a:r>
                      <a:r>
                        <a:rPr lang="en-US" sz="2000" baseline="0" noProof="1" smtClean="0">
                          <a:latin typeface="Times New Roman" panose="02020603050405020304" pitchFamily="18" charset="0"/>
                          <a:cs typeface="Times New Roman" panose="02020603050405020304" pitchFamily="18" charset="0"/>
                        </a:rPr>
                        <a:t> số năng suất</a:t>
                      </a:r>
                      <a:endParaRPr lang="en-US" sz="2000" noProof="1">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4</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7</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13</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25</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50</a:t>
                      </a:r>
                      <a:endParaRPr lang="en-US" sz="2000" dirty="0">
                        <a:latin typeface="Times New Roman" panose="02020603050405020304" pitchFamily="18" charset="0"/>
                        <a:cs typeface="Times New Roman" panose="02020603050405020304" pitchFamily="18" charset="0"/>
                      </a:endParaRPr>
                    </a:p>
                  </a:txBody>
                  <a:tcPr/>
                </a:tc>
              </a:tr>
            </a:tbl>
          </a:graphicData>
        </a:graphic>
      </p:graphicFrame>
      <p:sp>
        <p:nvSpPr>
          <p:cNvPr id="7" name="Pentagon 6"/>
          <p:cNvSpPr/>
          <p:nvPr/>
        </p:nvSpPr>
        <p:spPr>
          <a:xfrm>
            <a:off x="2087049" y="1481311"/>
            <a:ext cx="7635368" cy="1103088"/>
          </a:xfrm>
          <a:prstGeom prst="homePlate">
            <a:avLst>
              <a:gd name="adj" fmla="val 0"/>
            </a:avLst>
          </a:prstGeom>
          <a:gradFill flip="none" rotWithShape="1">
            <a:gsLst>
              <a:gs pos="81000">
                <a:srgbClr val="0E618F"/>
              </a:gs>
              <a:gs pos="0">
                <a:srgbClr val="00B0F0"/>
              </a:gs>
              <a:gs pos="100000">
                <a:srgbClr val="182848"/>
              </a:gs>
            </a:gsLst>
            <a:lin ang="10800000" scaled="1"/>
            <a:tileRect/>
          </a:gradFill>
          <a:ln w="25400" cap="flat" cmpd="sng" algn="ctr">
            <a:noFill/>
            <a:prstDash val="solid"/>
          </a:ln>
          <a:effectLst/>
        </p:spPr>
        <p:txBody>
          <a:bodyPr rtlCol="0" anchor="ctr"/>
          <a:lstStyle/>
          <a:p>
            <a:pPr algn="ctr"/>
            <a:endParaRPr lang="en-US" kern="0" noProof="1">
              <a:solidFill>
                <a:sysClr val="window" lastClr="FFFFFF"/>
              </a:solidFill>
              <a:latin typeface="Calibri"/>
            </a:endParaRPr>
          </a:p>
        </p:txBody>
      </p:sp>
      <p:sp>
        <p:nvSpPr>
          <p:cNvPr id="8" name="Pentagon 7"/>
          <p:cNvSpPr/>
          <p:nvPr/>
        </p:nvSpPr>
        <p:spPr>
          <a:xfrm>
            <a:off x="838200" y="1481311"/>
            <a:ext cx="2040765" cy="1103088"/>
          </a:xfrm>
          <a:prstGeom prst="homePlate">
            <a:avLst/>
          </a:prstGeom>
          <a:gradFill flip="none" rotWithShape="1">
            <a:gsLst>
              <a:gs pos="81000">
                <a:srgbClr val="0E618F"/>
              </a:gs>
              <a:gs pos="0">
                <a:srgbClr val="00B0F0"/>
              </a:gs>
              <a:gs pos="100000">
                <a:srgbClr val="182848"/>
              </a:gs>
            </a:gsLst>
            <a:lin ang="10800000" scaled="1"/>
            <a:tileRect/>
          </a:gradFill>
          <a:ln w="25400" cap="flat" cmpd="sng" algn="ctr">
            <a:noFill/>
            <a:prstDash val="solid"/>
          </a:ln>
          <a:effectLst/>
        </p:spPr>
        <p:txBody>
          <a:bodyPr rtlCol="0" anchor="ctr"/>
          <a:lstStyle/>
          <a:p>
            <a:pPr algn="ctr"/>
            <a:r>
              <a:rPr lang="en-US" sz="3600" b="1" kern="0" noProof="1" smtClean="0">
                <a:solidFill>
                  <a:sysClr val="window" lastClr="FFFFFF"/>
                </a:solidFill>
                <a:latin typeface="Times New Roman" panose="02020603050405020304" pitchFamily="18" charset="0"/>
                <a:cs typeface="Times New Roman" panose="02020603050405020304" pitchFamily="18" charset="0"/>
              </a:rPr>
              <a:t>Bước 6</a:t>
            </a:r>
            <a:endParaRPr lang="en-US" sz="3600" b="1" kern="0" noProof="1">
              <a:solidFill>
                <a:sysClr val="window" lastClr="FFFFFF"/>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2878965" y="1507181"/>
            <a:ext cx="6776888" cy="1077218"/>
          </a:xfrm>
          <a:prstGeom prst="rect">
            <a:avLst/>
          </a:prstGeom>
          <a:noFill/>
        </p:spPr>
        <p:txBody>
          <a:bodyPr wrap="square" rtlCol="0">
            <a:spAutoFit/>
          </a:bodyPr>
          <a:lstStyle/>
          <a:p>
            <a:r>
              <a:rPr lang="en-US" sz="3200" noProof="1">
                <a:solidFill>
                  <a:schemeClr val="bg1"/>
                </a:solidFill>
                <a:latin typeface="Times New Roman" panose="02020603050405020304" pitchFamily="18" charset="0"/>
                <a:cs typeface="Times New Roman" panose="02020603050405020304" pitchFamily="18" charset="0"/>
              </a:rPr>
              <a:t>Quyết định năng </a:t>
            </a:r>
            <a:r>
              <a:rPr lang="en-US" sz="3200" noProof="1" smtClean="0">
                <a:solidFill>
                  <a:schemeClr val="bg1"/>
                </a:solidFill>
                <a:latin typeface="Times New Roman" panose="02020603050405020304" pitchFamily="18" charset="0"/>
                <a:cs typeface="Times New Roman" panose="02020603050405020304" pitchFamily="18" charset="0"/>
              </a:rPr>
              <a:t>suất</a:t>
            </a:r>
          </a:p>
          <a:p>
            <a:r>
              <a:rPr lang="en-US" sz="3200" noProof="1" smtClean="0">
                <a:solidFill>
                  <a:schemeClr val="bg1"/>
                </a:solidFill>
                <a:latin typeface="Times New Roman" panose="02020603050405020304" pitchFamily="18" charset="0"/>
                <a:cs typeface="Times New Roman" panose="02020603050405020304" pitchFamily="18" charset="0"/>
              </a:rPr>
              <a:t>PROD </a:t>
            </a:r>
            <a:r>
              <a:rPr lang="en-US" sz="3200" noProof="1">
                <a:solidFill>
                  <a:schemeClr val="bg1"/>
                </a:solidFill>
                <a:latin typeface="Times New Roman" panose="02020603050405020304" pitchFamily="18" charset="0"/>
                <a:cs typeface="Times New Roman" panose="02020603050405020304" pitchFamily="18" charset="0"/>
              </a:rPr>
              <a:t>= NOP/ person-month</a:t>
            </a:r>
          </a:p>
        </p:txBody>
      </p:sp>
    </p:spTree>
    <p:extLst>
      <p:ext uri="{BB962C8B-B14F-4D97-AF65-F5344CB8AC3E}">
        <p14:creationId xmlns:p14="http://schemas.microsoft.com/office/powerpoint/2010/main" val="20987763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7561" y="827313"/>
            <a:ext cx="9729410" cy="1320800"/>
          </a:xfrm>
          <a:noFill/>
        </p:spPr>
        <p:txBody>
          <a:bodyPr>
            <a:normAutofit/>
          </a:bodyPr>
          <a:lstStyle/>
          <a:p>
            <a:pPr algn="ctr"/>
            <a:r>
              <a:rPr lang="en-US" sz="4400" b="1" dirty="0" smtClean="0">
                <a:solidFill>
                  <a:srgbClr val="FF0000"/>
                </a:solidFill>
                <a:latin typeface="Times New Roman" panose="02020603050405020304" pitchFamily="18" charset="0"/>
                <a:cs typeface="Times New Roman" panose="02020603050405020304" pitchFamily="18" charset="0"/>
              </a:rPr>
              <a:t>SOFTWARE COST ESTIMATION</a:t>
            </a:r>
            <a:endParaRPr lang="en-US" sz="4400" b="1" dirty="0">
              <a:solidFill>
                <a:srgbClr val="FF0000"/>
              </a:solidFill>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18165" y="2044043"/>
            <a:ext cx="6528202" cy="4037442"/>
          </a:xfrm>
          <a:prstGeom prst="rect">
            <a:avLst/>
          </a:prstGeom>
        </p:spPr>
      </p:pic>
    </p:spTree>
    <p:extLst>
      <p:ext uri="{BB962C8B-B14F-4D97-AF65-F5344CB8AC3E}">
        <p14:creationId xmlns:p14="http://schemas.microsoft.com/office/powerpoint/2010/main" val="18562450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2660875"/>
            <a:ext cx="9417424" cy="3990936"/>
          </a:xfrm>
        </p:spPr>
        <p:txBody>
          <a:bodyPr>
            <a:normAutofit fontScale="62500" lnSpcReduction="20000"/>
          </a:bodyPr>
          <a:lstStyle/>
          <a:p>
            <a:pPr marL="0" indent="0">
              <a:buNone/>
            </a:pPr>
            <a:r>
              <a:rPr lang="vi-VN" sz="5100" noProof="1" smtClean="0">
                <a:latin typeface="Times New Roman" panose="02020603050405020304" pitchFamily="18" charset="0"/>
                <a:cs typeface="Times New Roman" panose="02020603050405020304" pitchFamily="18" charset="0"/>
              </a:rPr>
              <a:t>Person-month </a:t>
            </a:r>
            <a:r>
              <a:rPr lang="vi-VN" sz="5100" noProof="1">
                <a:latin typeface="Times New Roman" panose="02020603050405020304" pitchFamily="18" charset="0"/>
                <a:cs typeface="Times New Roman" panose="02020603050405020304" pitchFamily="18" charset="0"/>
              </a:rPr>
              <a:t>là số giờ một người có thể làm việc trong một tháng. Điển hình, người làm việc 8 giờ một ngày và năm ngày một tuần cho nên người-tuần là 8 giờ X 5 ngày = 40 giờ. Thường có 4 tuần trong một tháng cho nên người-tháng là 40 giờ x 4 = 160 giờ.</a:t>
            </a:r>
          </a:p>
          <a:p>
            <a:pPr marL="0" indent="0">
              <a:buNone/>
            </a:pPr>
            <a:r>
              <a:rPr lang="vi-VN" sz="5100" noProof="1" smtClean="0">
                <a:latin typeface="Times New Roman" panose="02020603050405020304" pitchFamily="18" charset="0"/>
                <a:cs typeface="Times New Roman" panose="02020603050405020304" pitchFamily="18" charset="0"/>
              </a:rPr>
              <a:t>Nếu </a:t>
            </a:r>
            <a:r>
              <a:rPr lang="vi-VN" sz="5100" noProof="1">
                <a:latin typeface="Times New Roman" panose="02020603050405020304" pitchFamily="18" charset="0"/>
                <a:cs typeface="Times New Roman" panose="02020603050405020304" pitchFamily="18" charset="0"/>
              </a:rPr>
              <a:t>dự án được ước lượng được hoàn thành trong 6 tháng </a:t>
            </a:r>
            <a:r>
              <a:rPr lang="vi-VN" sz="5100" noProof="1" smtClean="0">
                <a:latin typeface="Times New Roman" panose="02020603050405020304" pitchFamily="18" charset="0"/>
                <a:cs typeface="Times New Roman" panose="02020603050405020304" pitchFamily="18" charset="0"/>
              </a:rPr>
              <a:t>b</a:t>
            </a:r>
            <a:r>
              <a:rPr lang="en-US" sz="5100" noProof="1" smtClean="0">
                <a:latin typeface="Times New Roman" panose="02020603050405020304" pitchFamily="18" charset="0"/>
                <a:cs typeface="Times New Roman" panose="02020603050405020304" pitchFamily="18" charset="0"/>
              </a:rPr>
              <a:t>ởi</a:t>
            </a:r>
            <a:r>
              <a:rPr lang="vi-VN" sz="5100" noProof="1" smtClean="0">
                <a:latin typeface="Times New Roman" panose="02020603050405020304" pitchFamily="18" charset="0"/>
                <a:cs typeface="Times New Roman" panose="02020603050405020304" pitchFamily="18" charset="0"/>
              </a:rPr>
              <a:t> </a:t>
            </a:r>
            <a:r>
              <a:rPr lang="vi-VN" sz="5100" noProof="1">
                <a:latin typeface="Times New Roman" panose="02020603050405020304" pitchFamily="18" charset="0"/>
                <a:cs typeface="Times New Roman" panose="02020603050405020304" pitchFamily="18" charset="0"/>
              </a:rPr>
              <a:t>một người thì ước lượng sẽ là </a:t>
            </a:r>
            <a:r>
              <a:rPr lang="en-US" sz="5100" noProof="1">
                <a:latin typeface="Times New Roman" panose="02020603050405020304" pitchFamily="18" charset="0"/>
                <a:cs typeface="Times New Roman" panose="02020603050405020304" pitchFamily="18" charset="0"/>
              </a:rPr>
              <a:t>6</a:t>
            </a:r>
            <a:r>
              <a:rPr lang="vi-VN" sz="5100" noProof="1" smtClean="0">
                <a:latin typeface="Times New Roman" panose="02020603050405020304" pitchFamily="18" charset="0"/>
                <a:cs typeface="Times New Roman" panose="02020603050405020304" pitchFamily="18" charset="0"/>
              </a:rPr>
              <a:t> </a:t>
            </a:r>
            <a:r>
              <a:rPr lang="en-US" sz="5100" noProof="1">
                <a:latin typeface="Times New Roman" panose="02020603050405020304" pitchFamily="18" charset="0"/>
                <a:cs typeface="Times New Roman" panose="02020603050405020304" pitchFamily="18" charset="0"/>
              </a:rPr>
              <a:t>person-month</a:t>
            </a:r>
            <a:r>
              <a:rPr lang="vi-VN" sz="5100" noProof="1" smtClean="0">
                <a:latin typeface="Times New Roman" panose="02020603050405020304" pitchFamily="18" charset="0"/>
                <a:cs typeface="Times New Roman" panose="02020603050405020304" pitchFamily="18" charset="0"/>
              </a:rPr>
              <a:t> hay</a:t>
            </a:r>
            <a:endParaRPr lang="en-US" sz="5100" noProof="1" smtClean="0">
              <a:latin typeface="Times New Roman" panose="02020603050405020304" pitchFamily="18" charset="0"/>
              <a:cs typeface="Times New Roman" panose="02020603050405020304" pitchFamily="18" charset="0"/>
            </a:endParaRPr>
          </a:p>
          <a:p>
            <a:pPr marL="0" indent="0">
              <a:buNone/>
            </a:pPr>
            <a:r>
              <a:rPr lang="vi-VN" sz="5100" noProof="1" smtClean="0">
                <a:latin typeface="Times New Roman" panose="02020603050405020304" pitchFamily="18" charset="0"/>
                <a:cs typeface="Times New Roman" panose="02020603050405020304" pitchFamily="18" charset="0"/>
              </a:rPr>
              <a:t>6 </a:t>
            </a:r>
            <a:r>
              <a:rPr lang="en-US" sz="5100" noProof="1" smtClean="0">
                <a:latin typeface="Times New Roman" panose="02020603050405020304" pitchFamily="18" charset="0"/>
                <a:cs typeface="Times New Roman" panose="02020603050405020304" pitchFamily="18" charset="0"/>
              </a:rPr>
              <a:t>x</a:t>
            </a:r>
            <a:r>
              <a:rPr lang="vi-VN" sz="5100" noProof="1" smtClean="0">
                <a:latin typeface="Times New Roman" panose="02020603050405020304" pitchFamily="18" charset="0"/>
                <a:cs typeface="Times New Roman" panose="02020603050405020304" pitchFamily="18" charset="0"/>
              </a:rPr>
              <a:t> </a:t>
            </a:r>
            <a:r>
              <a:rPr lang="vi-VN" sz="5100" noProof="1">
                <a:latin typeface="Times New Roman" panose="02020603050405020304" pitchFamily="18" charset="0"/>
                <a:cs typeface="Times New Roman" panose="02020603050405020304" pitchFamily="18" charset="0"/>
              </a:rPr>
              <a:t>160 giờ = 960 giờ.</a:t>
            </a:r>
          </a:p>
          <a:p>
            <a:pPr marL="0" indent="0">
              <a:buNone/>
            </a:pPr>
            <a:endParaRPr lang="en-US" sz="3200" noProof="1">
              <a:latin typeface="Times New Roman" panose="02020603050405020304" pitchFamily="18" charset="0"/>
              <a:cs typeface="Times New Roman" panose="02020603050405020304" pitchFamily="18" charset="0"/>
            </a:endParaRPr>
          </a:p>
        </p:txBody>
      </p:sp>
      <p:sp>
        <p:nvSpPr>
          <p:cNvPr id="6" name="Title 3"/>
          <p:cNvSpPr>
            <a:spLocks noGrp="1"/>
          </p:cNvSpPr>
          <p:nvPr>
            <p:ph type="title"/>
          </p:nvPr>
        </p:nvSpPr>
        <p:spPr>
          <a:xfrm>
            <a:off x="838200" y="365125"/>
            <a:ext cx="10515600" cy="1325563"/>
          </a:xfrm>
        </p:spPr>
        <p:txBody>
          <a:bodyPr>
            <a:normAutofit/>
          </a:bodyPr>
          <a:lstStyle/>
          <a:p>
            <a:pPr marL="914400" indent="-914400">
              <a:buFont typeface="+mj-lt"/>
              <a:buAutoNum type="arabicPeriod" startAt="2"/>
            </a:pPr>
            <a:r>
              <a:rPr lang="en-US" sz="4800" b="1" noProof="1">
                <a:solidFill>
                  <a:srgbClr val="0000FF"/>
                </a:solidFill>
                <a:latin typeface="Times New Roman" panose="02020603050405020304" pitchFamily="18" charset="0"/>
                <a:cs typeface="Times New Roman" panose="02020603050405020304" pitchFamily="18" charset="0"/>
              </a:rPr>
              <a:t>Các bước thực hiện:</a:t>
            </a:r>
            <a:endParaRPr lang="en-US" sz="4800" noProof="1">
              <a:solidFill>
                <a:srgbClr val="0000FF"/>
              </a:solidFill>
              <a:latin typeface="Times New Roman" panose="02020603050405020304" pitchFamily="18" charset="0"/>
              <a:cs typeface="Times New Roman" panose="02020603050405020304" pitchFamily="18" charset="0"/>
            </a:endParaRPr>
          </a:p>
        </p:txBody>
      </p:sp>
      <p:sp>
        <p:nvSpPr>
          <p:cNvPr id="4" name="Pentagon 3"/>
          <p:cNvSpPr/>
          <p:nvPr/>
        </p:nvSpPr>
        <p:spPr>
          <a:xfrm>
            <a:off x="2087048" y="1335312"/>
            <a:ext cx="7597435" cy="1103088"/>
          </a:xfrm>
          <a:prstGeom prst="homePlate">
            <a:avLst>
              <a:gd name="adj" fmla="val 0"/>
            </a:avLst>
          </a:prstGeom>
          <a:gradFill flip="none" rotWithShape="1">
            <a:gsLst>
              <a:gs pos="81000">
                <a:srgbClr val="910808"/>
              </a:gs>
              <a:gs pos="0">
                <a:srgbClr val="ED1111"/>
              </a:gs>
              <a:gs pos="100000">
                <a:srgbClr val="3E0000"/>
              </a:gs>
            </a:gsLst>
            <a:lin ang="10800000" scaled="1"/>
            <a:tileRect/>
          </a:gradFill>
          <a:ln w="25400" cap="flat" cmpd="sng" algn="ctr">
            <a:noFill/>
            <a:prstDash val="solid"/>
          </a:ln>
          <a:effectLst/>
        </p:spPr>
        <p:txBody>
          <a:bodyPr rtlCol="0" anchor="ctr"/>
          <a:lstStyle/>
          <a:p>
            <a:pPr algn="ctr"/>
            <a:endParaRPr lang="en-US" kern="0" dirty="0">
              <a:solidFill>
                <a:sysClr val="window" lastClr="FFFFFF"/>
              </a:solidFill>
              <a:latin typeface="Calibri"/>
            </a:endParaRPr>
          </a:p>
        </p:txBody>
      </p:sp>
      <p:sp>
        <p:nvSpPr>
          <p:cNvPr id="7" name="Pentagon 6"/>
          <p:cNvSpPr/>
          <p:nvPr/>
        </p:nvSpPr>
        <p:spPr>
          <a:xfrm>
            <a:off x="838200" y="1335312"/>
            <a:ext cx="2040765" cy="1103088"/>
          </a:xfrm>
          <a:prstGeom prst="homePlate">
            <a:avLst/>
          </a:prstGeom>
          <a:gradFill flip="none" rotWithShape="1">
            <a:gsLst>
              <a:gs pos="81000">
                <a:srgbClr val="910808"/>
              </a:gs>
              <a:gs pos="0">
                <a:srgbClr val="ED1111"/>
              </a:gs>
              <a:gs pos="100000">
                <a:srgbClr val="3E0000"/>
              </a:gs>
            </a:gsLst>
            <a:lin ang="10800000" scaled="1"/>
            <a:tileRect/>
          </a:gradFill>
          <a:ln w="25400" cap="flat" cmpd="sng" algn="ctr">
            <a:noFill/>
            <a:prstDash val="solid"/>
          </a:ln>
          <a:effectLst/>
        </p:spPr>
        <p:txBody>
          <a:bodyPr rtlCol="0" anchor="ctr"/>
          <a:lstStyle/>
          <a:p>
            <a:pPr algn="ctr"/>
            <a:r>
              <a:rPr lang="en-US" sz="3600" b="1" kern="0" dirty="0" err="1" smtClean="0">
                <a:solidFill>
                  <a:sysClr val="window" lastClr="FFFFFF"/>
                </a:solidFill>
                <a:latin typeface="Times New Roman" panose="02020603050405020304" pitchFamily="18" charset="0"/>
                <a:cs typeface="Times New Roman" panose="02020603050405020304" pitchFamily="18" charset="0"/>
              </a:rPr>
              <a:t>Bước</a:t>
            </a:r>
            <a:r>
              <a:rPr lang="en-US" sz="3600" b="1" kern="0" dirty="0" smtClean="0">
                <a:solidFill>
                  <a:sysClr val="window" lastClr="FFFFFF"/>
                </a:solidFill>
                <a:latin typeface="Times New Roman" panose="02020603050405020304" pitchFamily="18" charset="0"/>
                <a:cs typeface="Times New Roman" panose="02020603050405020304" pitchFamily="18" charset="0"/>
              </a:rPr>
              <a:t> 7</a:t>
            </a:r>
            <a:endParaRPr lang="en-US" sz="3600" b="1" kern="0" dirty="0">
              <a:solidFill>
                <a:sysClr val="window" lastClr="FFFFFF"/>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2878965" y="1353021"/>
            <a:ext cx="6776888" cy="1077218"/>
          </a:xfrm>
          <a:prstGeom prst="rect">
            <a:avLst/>
          </a:prstGeom>
          <a:noFill/>
        </p:spPr>
        <p:txBody>
          <a:bodyPr wrap="square" rtlCol="0">
            <a:spAutoFit/>
          </a:bodyPr>
          <a:lstStyle/>
          <a:p>
            <a:r>
              <a:rPr lang="vi-VN" sz="3200" noProof="1">
                <a:solidFill>
                  <a:schemeClr val="bg1"/>
                </a:solidFill>
                <a:latin typeface="Times New Roman" panose="02020603050405020304" pitchFamily="18" charset="0"/>
                <a:cs typeface="Times New Roman" panose="02020603050405020304" pitchFamily="18" charset="0"/>
              </a:rPr>
              <a:t>Tính số person-month dự đoán: PM = NOP/PROD</a:t>
            </a:r>
          </a:p>
        </p:txBody>
      </p:sp>
    </p:spTree>
    <p:extLst>
      <p:ext uri="{BB962C8B-B14F-4D97-AF65-F5344CB8AC3E}">
        <p14:creationId xmlns:p14="http://schemas.microsoft.com/office/powerpoint/2010/main" val="20713476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704019"/>
          </a:xfrm>
        </p:spPr>
        <p:txBody>
          <a:bodyPr>
            <a:normAutofit/>
          </a:bodyPr>
          <a:lstStyle/>
          <a:p>
            <a:r>
              <a:rPr lang="en-US" b="1" noProof="1" smtClean="0">
                <a:solidFill>
                  <a:srgbClr val="0000FF"/>
                </a:solidFill>
                <a:latin typeface="Times New Roman" panose="02020603050405020304" pitchFamily="18" charset="0"/>
                <a:cs typeface="Times New Roman" panose="02020603050405020304" pitchFamily="18" charset="0"/>
              </a:rPr>
              <a:t>Ví dụ:</a:t>
            </a:r>
            <a:endParaRPr lang="en-US" b="1" noProof="1">
              <a:solidFill>
                <a:srgbClr val="0000FF"/>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543592514"/>
              </p:ext>
            </p:extLst>
          </p:nvPr>
        </p:nvGraphicFramePr>
        <p:xfrm>
          <a:off x="1249461" y="1069145"/>
          <a:ext cx="9055859" cy="5740400"/>
        </p:xfrm>
        <a:graphic>
          <a:graphicData uri="http://schemas.openxmlformats.org/drawingml/2006/table">
            <a:tbl>
              <a:tblPr firstRow="1" firstCol="1" bandRow="1">
                <a:tableStyleId>{5940675A-B579-460E-94D1-54222C63F5DA}</a:tableStyleId>
              </a:tblPr>
              <a:tblGrid>
                <a:gridCol w="1033607"/>
                <a:gridCol w="3493274"/>
                <a:gridCol w="2264489"/>
                <a:gridCol w="2264489"/>
              </a:tblGrid>
              <a:tr h="323489">
                <a:tc>
                  <a:txBody>
                    <a:bodyPr/>
                    <a:lstStyle/>
                    <a:p>
                      <a:pPr marL="0" marR="0">
                        <a:lnSpc>
                          <a:spcPct val="107000"/>
                        </a:lnSpc>
                        <a:spcBef>
                          <a:spcPts val="0"/>
                        </a:spcBef>
                        <a:spcAft>
                          <a:spcPts val="0"/>
                        </a:spcAft>
                      </a:pPr>
                      <a:r>
                        <a:rPr lang="vi-VN" sz="2200" dirty="0">
                          <a:effectLst/>
                        </a:rPr>
                        <a:t>STT</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a:effectLst/>
                        </a:rPr>
                        <a:t>Màn hình</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dirty="0">
                          <a:effectLst/>
                        </a:rPr>
                        <a:t>Phân loại</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a:effectLst/>
                        </a:rPr>
                        <a:t>Điểm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23489">
                <a:tc>
                  <a:txBody>
                    <a:bodyPr/>
                    <a:lstStyle/>
                    <a:p>
                      <a:pPr marL="0" marR="0">
                        <a:lnSpc>
                          <a:spcPct val="107000"/>
                        </a:lnSpc>
                        <a:spcBef>
                          <a:spcPts val="0"/>
                        </a:spcBef>
                        <a:spcAft>
                          <a:spcPts val="0"/>
                        </a:spcAft>
                      </a:pPr>
                      <a:r>
                        <a:rPr lang="vi-VN" sz="2200">
                          <a:effectLst/>
                        </a:rPr>
                        <a:t>1</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a:effectLst/>
                        </a:rPr>
                        <a:t>Tìm kiếm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noProof="1" smtClean="0">
                          <a:effectLst/>
                        </a:rPr>
                        <a:t>Khó</a:t>
                      </a:r>
                      <a:endParaRPr lang="en-US" sz="2200" noProof="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a:effectLst/>
                        </a:rPr>
                        <a:t>3</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23489">
                <a:tc>
                  <a:txBody>
                    <a:bodyPr/>
                    <a:lstStyle/>
                    <a:p>
                      <a:pPr marL="0" marR="0">
                        <a:lnSpc>
                          <a:spcPct val="107000"/>
                        </a:lnSpc>
                        <a:spcBef>
                          <a:spcPts val="0"/>
                        </a:spcBef>
                        <a:spcAft>
                          <a:spcPts val="0"/>
                        </a:spcAft>
                      </a:pPr>
                      <a:r>
                        <a:rPr lang="vi-VN" sz="2200">
                          <a:effectLst/>
                        </a:rPr>
                        <a:t>2</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dirty="0">
                          <a:effectLst/>
                        </a:rPr>
                        <a:t>Đăng ký</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dirty="0">
                          <a:effectLst/>
                        </a:rPr>
                        <a:t>Đơn giản</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dirty="0">
                          <a:effectLst/>
                        </a:rPr>
                        <a:t>1</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23489">
                <a:tc>
                  <a:txBody>
                    <a:bodyPr/>
                    <a:lstStyle/>
                    <a:p>
                      <a:pPr marL="0" marR="0">
                        <a:lnSpc>
                          <a:spcPct val="107000"/>
                        </a:lnSpc>
                        <a:spcBef>
                          <a:spcPts val="0"/>
                        </a:spcBef>
                        <a:spcAft>
                          <a:spcPts val="0"/>
                        </a:spcAft>
                      </a:pPr>
                      <a:r>
                        <a:rPr lang="vi-VN" sz="2200">
                          <a:effectLst/>
                        </a:rPr>
                        <a:t>3</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dirty="0">
                          <a:effectLst/>
                        </a:rPr>
                        <a:t>Đăng nhập</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a:effectLst/>
                        </a:rPr>
                        <a:t>Đơn giản</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dirty="0">
                          <a:effectLst/>
                        </a:rPr>
                        <a:t>1</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23489">
                <a:tc>
                  <a:txBody>
                    <a:bodyPr/>
                    <a:lstStyle/>
                    <a:p>
                      <a:pPr marL="0" marR="0">
                        <a:lnSpc>
                          <a:spcPct val="107000"/>
                        </a:lnSpc>
                        <a:spcBef>
                          <a:spcPts val="0"/>
                        </a:spcBef>
                        <a:spcAft>
                          <a:spcPts val="0"/>
                        </a:spcAft>
                      </a:pPr>
                      <a:r>
                        <a:rPr lang="vi-VN" sz="2200">
                          <a:effectLst/>
                        </a:rPr>
                        <a:t>4</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dirty="0">
                          <a:effectLst/>
                        </a:rPr>
                        <a:t>Quên mật khẩu</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a:effectLst/>
                        </a:rPr>
                        <a:t>Đơn giản</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dirty="0">
                          <a:effectLst/>
                        </a:rPr>
                        <a:t>1</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23489">
                <a:tc>
                  <a:txBody>
                    <a:bodyPr/>
                    <a:lstStyle/>
                    <a:p>
                      <a:pPr marL="0" marR="0">
                        <a:lnSpc>
                          <a:spcPct val="107000"/>
                        </a:lnSpc>
                        <a:spcBef>
                          <a:spcPts val="0"/>
                        </a:spcBef>
                        <a:spcAft>
                          <a:spcPts val="0"/>
                        </a:spcAft>
                      </a:pPr>
                      <a:r>
                        <a:rPr lang="vi-VN" sz="2200">
                          <a:effectLst/>
                        </a:rPr>
                        <a:t>5</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dirty="0">
                          <a:effectLst/>
                        </a:rPr>
                        <a:t>Sai mật khẩu</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a:effectLst/>
                        </a:rPr>
                        <a:t>Đơn giản</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dirty="0">
                          <a:effectLst/>
                        </a:rPr>
                        <a:t>1</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23489">
                <a:tc>
                  <a:txBody>
                    <a:bodyPr/>
                    <a:lstStyle/>
                    <a:p>
                      <a:pPr marL="0" marR="0">
                        <a:lnSpc>
                          <a:spcPct val="107000"/>
                        </a:lnSpc>
                        <a:spcBef>
                          <a:spcPts val="0"/>
                        </a:spcBef>
                        <a:spcAft>
                          <a:spcPts val="0"/>
                        </a:spcAft>
                      </a:pPr>
                      <a:r>
                        <a:rPr lang="vi-VN" sz="2200">
                          <a:effectLst/>
                        </a:rPr>
                        <a:t>6</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a:effectLst/>
                        </a:rPr>
                        <a:t>Mời bạn bè tham gia</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a:effectLst/>
                        </a:rPr>
                        <a:t>Trung bình</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dirty="0">
                          <a:effectLst/>
                        </a:rPr>
                        <a:t>2</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23489">
                <a:tc>
                  <a:txBody>
                    <a:bodyPr/>
                    <a:lstStyle/>
                    <a:p>
                      <a:pPr marL="0" marR="0">
                        <a:lnSpc>
                          <a:spcPct val="107000"/>
                        </a:lnSpc>
                        <a:spcBef>
                          <a:spcPts val="0"/>
                        </a:spcBef>
                        <a:spcAft>
                          <a:spcPts val="0"/>
                        </a:spcAft>
                      </a:pPr>
                      <a:r>
                        <a:rPr lang="vi-VN" sz="2200">
                          <a:effectLst/>
                        </a:rPr>
                        <a:t>7</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dirty="0">
                          <a:effectLst/>
                        </a:rPr>
                        <a:t>Hồ sơ ứng viên</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a:effectLst/>
                        </a:rPr>
                        <a:t>Trung bình</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dirty="0">
                          <a:effectLst/>
                        </a:rPr>
                        <a:t>2</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23489">
                <a:tc>
                  <a:txBody>
                    <a:bodyPr/>
                    <a:lstStyle/>
                    <a:p>
                      <a:pPr marL="0" marR="0">
                        <a:lnSpc>
                          <a:spcPct val="107000"/>
                        </a:lnSpc>
                        <a:spcBef>
                          <a:spcPts val="0"/>
                        </a:spcBef>
                        <a:spcAft>
                          <a:spcPts val="0"/>
                        </a:spcAft>
                      </a:pPr>
                      <a:r>
                        <a:rPr lang="vi-VN" sz="2200">
                          <a:effectLst/>
                        </a:rPr>
                        <a:t>8</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dirty="0" smtClean="0">
                          <a:effectLst/>
                        </a:rPr>
                        <a:t>Thông tin </a:t>
                      </a:r>
                      <a:r>
                        <a:rPr lang="vi-VN" sz="2200" dirty="0">
                          <a:effectLst/>
                        </a:rPr>
                        <a:t>ứng viên</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dirty="0" smtClean="0">
                          <a:effectLst/>
                        </a:rPr>
                        <a:t>Khó</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dirty="0">
                          <a:effectLst/>
                        </a:rPr>
                        <a:t>3</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23489">
                <a:tc>
                  <a:txBody>
                    <a:bodyPr/>
                    <a:lstStyle/>
                    <a:p>
                      <a:pPr marL="0" marR="0">
                        <a:lnSpc>
                          <a:spcPct val="107000"/>
                        </a:lnSpc>
                        <a:spcBef>
                          <a:spcPts val="0"/>
                        </a:spcBef>
                        <a:spcAft>
                          <a:spcPts val="0"/>
                        </a:spcAft>
                      </a:pPr>
                      <a:r>
                        <a:rPr lang="vi-VN" sz="2200">
                          <a:effectLst/>
                        </a:rPr>
                        <a:t>9</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a:effectLst/>
                        </a:rPr>
                        <a:t>Profile nhà tuyển dụng</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a:effectLst/>
                        </a:rPr>
                        <a:t>Khó</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dirty="0">
                          <a:effectLst/>
                        </a:rPr>
                        <a:t>3</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23489">
                <a:tc>
                  <a:txBody>
                    <a:bodyPr/>
                    <a:lstStyle/>
                    <a:p>
                      <a:pPr marL="0" marR="0">
                        <a:lnSpc>
                          <a:spcPct val="107000"/>
                        </a:lnSpc>
                        <a:spcBef>
                          <a:spcPts val="0"/>
                        </a:spcBef>
                        <a:spcAft>
                          <a:spcPts val="0"/>
                        </a:spcAft>
                      </a:pPr>
                      <a:r>
                        <a:rPr lang="vi-VN" sz="2200">
                          <a:effectLst/>
                        </a:rPr>
                        <a:t>10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a:effectLst/>
                        </a:rPr>
                        <a:t>Trang chủ</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a:effectLst/>
                        </a:rPr>
                        <a:t>Khó</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dirty="0">
                          <a:effectLst/>
                        </a:rPr>
                        <a:t>3</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23489">
                <a:tc>
                  <a:txBody>
                    <a:bodyPr/>
                    <a:lstStyle/>
                    <a:p>
                      <a:pPr marL="0" marR="0">
                        <a:lnSpc>
                          <a:spcPct val="107000"/>
                        </a:lnSpc>
                        <a:spcBef>
                          <a:spcPts val="0"/>
                        </a:spcBef>
                        <a:spcAft>
                          <a:spcPts val="0"/>
                        </a:spcAft>
                      </a:pPr>
                      <a:r>
                        <a:rPr lang="vi-VN" sz="2200">
                          <a:effectLst/>
                        </a:rPr>
                        <a:t>11</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a:effectLst/>
                        </a:rPr>
                        <a:t>Nhóm ngành nghề</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a:effectLst/>
                        </a:rPr>
                        <a:t>Khó</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dirty="0">
                          <a:effectLst/>
                        </a:rPr>
                        <a:t>3</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23489">
                <a:tc>
                  <a:txBody>
                    <a:bodyPr/>
                    <a:lstStyle/>
                    <a:p>
                      <a:pPr marL="0" marR="0">
                        <a:lnSpc>
                          <a:spcPct val="107000"/>
                        </a:lnSpc>
                        <a:spcBef>
                          <a:spcPts val="0"/>
                        </a:spcBef>
                        <a:spcAft>
                          <a:spcPts val="0"/>
                        </a:spcAft>
                      </a:pPr>
                      <a:r>
                        <a:rPr lang="vi-VN" sz="2200">
                          <a:effectLst/>
                        </a:rPr>
                        <a:t>12</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dirty="0">
                          <a:effectLst/>
                        </a:rPr>
                        <a:t>Giáo </a:t>
                      </a:r>
                      <a:r>
                        <a:rPr lang="vi-VN" sz="2200" dirty="0" smtClean="0">
                          <a:effectLst/>
                        </a:rPr>
                        <a:t>dục</a:t>
                      </a:r>
                      <a:r>
                        <a:rPr lang="en-US" sz="2200" baseline="0" dirty="0" smtClean="0">
                          <a:effectLst/>
                        </a:rPr>
                        <a:t> (</a:t>
                      </a:r>
                      <a:r>
                        <a:rPr lang="en-US" sz="2200" baseline="0" noProof="1" smtClean="0">
                          <a:effectLst/>
                        </a:rPr>
                        <a:t>nhóm trường học</a:t>
                      </a:r>
                      <a:r>
                        <a:rPr lang="en-US" sz="2200" baseline="0" dirty="0" smtClean="0">
                          <a:effectLst/>
                        </a:rPr>
                        <a:t>)</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noProof="1" smtClean="0">
                          <a:effectLst/>
                        </a:rPr>
                        <a:t>Khó</a:t>
                      </a:r>
                      <a:endParaRPr lang="en-US" sz="2200" noProof="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a:effectLst/>
                        </a:rPr>
                        <a:t>3</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23489">
                <a:tc>
                  <a:txBody>
                    <a:bodyPr/>
                    <a:lstStyle/>
                    <a:p>
                      <a:pPr marL="0" marR="0">
                        <a:lnSpc>
                          <a:spcPct val="107000"/>
                        </a:lnSpc>
                        <a:spcBef>
                          <a:spcPts val="0"/>
                        </a:spcBef>
                        <a:spcAft>
                          <a:spcPts val="0"/>
                        </a:spcAft>
                      </a:pPr>
                      <a:r>
                        <a:rPr lang="en-US" sz="2200" dirty="0" smtClean="0">
                          <a:effectLst/>
                        </a:rPr>
                        <a:t>15</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smtClean="0">
                          <a:effectLst/>
                        </a:rPr>
                        <a:t>Message</a:t>
                      </a:r>
                      <a:r>
                        <a:rPr lang="en-US" sz="2200" baseline="0" dirty="0" smtClean="0">
                          <a:effectLst/>
                        </a:rPr>
                        <a:t> (chat)</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noProof="1" smtClean="0">
                          <a:effectLst/>
                        </a:rPr>
                        <a:t>Đơn</a:t>
                      </a:r>
                      <a:r>
                        <a:rPr lang="en-US" sz="2200" baseline="0" noProof="1" smtClean="0">
                          <a:effectLst/>
                        </a:rPr>
                        <a:t> giản</a:t>
                      </a:r>
                      <a:endParaRPr lang="en-US" sz="2200" noProof="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smtClean="0">
                          <a:effectLst/>
                        </a:rPr>
                        <a:t>1</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23489">
                <a:tc>
                  <a:txBody>
                    <a:bodyPr/>
                    <a:lstStyle/>
                    <a:p>
                      <a:pPr marL="0" marR="0">
                        <a:lnSpc>
                          <a:spcPct val="107000"/>
                        </a:lnSpc>
                        <a:spcBef>
                          <a:spcPts val="0"/>
                        </a:spcBef>
                        <a:spcAft>
                          <a:spcPts val="0"/>
                        </a:spcAft>
                      </a:pPr>
                      <a:r>
                        <a:rPr lang="en-US" sz="2200" dirty="0" smtClean="0">
                          <a:effectLst/>
                        </a:rPr>
                        <a:t>14</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noProof="1" smtClean="0">
                          <a:effectLst/>
                        </a:rPr>
                        <a:t>Thông</a:t>
                      </a:r>
                      <a:r>
                        <a:rPr lang="en-US" sz="2200" baseline="0" noProof="1" smtClean="0">
                          <a:effectLst/>
                        </a:rPr>
                        <a:t> báo (notification)</a:t>
                      </a:r>
                      <a:endParaRPr lang="en-US" sz="2200" noProof="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noProof="1" smtClean="0">
                          <a:effectLst/>
                        </a:rPr>
                        <a:t>Đơn</a:t>
                      </a:r>
                      <a:r>
                        <a:rPr lang="en-US" sz="2200" baseline="0" noProof="1" smtClean="0">
                          <a:effectLst/>
                        </a:rPr>
                        <a:t> giản</a:t>
                      </a:r>
                      <a:endParaRPr lang="en-US" sz="2200" noProof="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smtClean="0">
                          <a:effectLst/>
                        </a:rPr>
                        <a:t>1</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7" name="Content Placeholder 2"/>
          <p:cNvSpPr>
            <a:spLocks noGrp="1"/>
          </p:cNvSpPr>
          <p:nvPr>
            <p:ph idx="1"/>
          </p:nvPr>
        </p:nvSpPr>
        <p:spPr>
          <a:xfrm>
            <a:off x="2773862" y="506412"/>
            <a:ext cx="7186063" cy="562733"/>
          </a:xfrm>
        </p:spPr>
        <p:txBody>
          <a:bodyPr>
            <a:noAutofit/>
          </a:bodyPr>
          <a:lstStyle/>
          <a:p>
            <a:pPr marL="0" lvl="0" indent="0">
              <a:buNone/>
            </a:pPr>
            <a:r>
              <a:rPr lang="vi-VN" sz="3200" dirty="0" smtClean="0"/>
              <a:t>Tính điểm màn hình của chương trình</a:t>
            </a:r>
            <a:endParaRPr lang="en-US" sz="3200" dirty="0"/>
          </a:p>
        </p:txBody>
      </p:sp>
    </p:spTree>
    <p:extLst>
      <p:ext uri="{BB962C8B-B14F-4D97-AF65-F5344CB8AC3E}">
        <p14:creationId xmlns:p14="http://schemas.microsoft.com/office/powerpoint/2010/main" val="7560301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176019465"/>
              </p:ext>
            </p:extLst>
          </p:nvPr>
        </p:nvGraphicFramePr>
        <p:xfrm>
          <a:off x="1167621" y="1280160"/>
          <a:ext cx="8398409" cy="5205143"/>
        </p:xfrm>
        <a:graphic>
          <a:graphicData uri="http://schemas.openxmlformats.org/drawingml/2006/table">
            <a:tbl>
              <a:tblPr firstRow="1" firstCol="1" bandRow="1">
                <a:tableStyleId>{5940675A-B579-460E-94D1-54222C63F5DA}</a:tableStyleId>
              </a:tblPr>
              <a:tblGrid>
                <a:gridCol w="958568"/>
                <a:gridCol w="3239665"/>
                <a:gridCol w="2100088"/>
                <a:gridCol w="2100088"/>
              </a:tblGrid>
              <a:tr h="407963">
                <a:tc>
                  <a:txBody>
                    <a:bodyPr/>
                    <a:lstStyle/>
                    <a:p>
                      <a:pPr marL="0" marR="0">
                        <a:lnSpc>
                          <a:spcPct val="107000"/>
                        </a:lnSpc>
                        <a:spcBef>
                          <a:spcPts val="0"/>
                        </a:spcBef>
                        <a:spcAft>
                          <a:spcPts val="0"/>
                        </a:spcAft>
                      </a:pPr>
                      <a:r>
                        <a:rPr lang="vi-VN" sz="2200" dirty="0">
                          <a:effectLst/>
                        </a:rPr>
                        <a:t>STT</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dirty="0">
                          <a:effectLst/>
                        </a:rPr>
                        <a:t>Màn hình</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a:effectLst/>
                        </a:rPr>
                        <a:t>Phân loại</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a:effectLst/>
                        </a:rPr>
                        <a:t>Điểm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07963">
                <a:tc>
                  <a:txBody>
                    <a:bodyPr/>
                    <a:lstStyle/>
                    <a:p>
                      <a:pPr marL="0" marR="0">
                        <a:lnSpc>
                          <a:spcPct val="107000"/>
                        </a:lnSpc>
                        <a:spcBef>
                          <a:spcPts val="0"/>
                        </a:spcBef>
                        <a:spcAft>
                          <a:spcPts val="0"/>
                        </a:spcAft>
                      </a:pPr>
                      <a:r>
                        <a:rPr lang="en-US" sz="2200" dirty="0" smtClean="0">
                          <a:effectLst/>
                        </a:rPr>
                        <a:t>15</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err="1" smtClean="0">
                          <a:effectLst/>
                        </a:rPr>
                        <a:t>Quản</a:t>
                      </a:r>
                      <a:r>
                        <a:rPr lang="en-US" sz="2200" baseline="0" dirty="0" smtClean="0">
                          <a:effectLst/>
                        </a:rPr>
                        <a:t> </a:t>
                      </a:r>
                      <a:r>
                        <a:rPr lang="en-US" sz="2200" baseline="0" dirty="0" err="1" smtClean="0">
                          <a:effectLst/>
                        </a:rPr>
                        <a:t>lý</a:t>
                      </a:r>
                      <a:r>
                        <a:rPr lang="en-US" sz="2200" baseline="0" dirty="0" smtClean="0">
                          <a:effectLst/>
                        </a:rPr>
                        <a:t> </a:t>
                      </a:r>
                      <a:r>
                        <a:rPr lang="en-US" sz="2200" baseline="0" dirty="0" err="1" smtClean="0">
                          <a:effectLst/>
                        </a:rPr>
                        <a:t>n</a:t>
                      </a:r>
                      <a:r>
                        <a:rPr lang="en-US" sz="2200" dirty="0" err="1" smtClean="0">
                          <a:effectLst/>
                        </a:rPr>
                        <a:t>gành</a:t>
                      </a:r>
                      <a:r>
                        <a:rPr lang="en-US" sz="2200" baseline="0" dirty="0" smtClean="0">
                          <a:effectLst/>
                        </a:rPr>
                        <a:t> </a:t>
                      </a:r>
                      <a:r>
                        <a:rPr lang="en-US" sz="2200" baseline="0" dirty="0" err="1" smtClean="0">
                          <a:effectLst/>
                        </a:rPr>
                        <a:t>nghề</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err="1" smtClean="0">
                          <a:effectLst/>
                        </a:rPr>
                        <a:t>Đơn</a:t>
                      </a:r>
                      <a:r>
                        <a:rPr lang="en-US" sz="2200" baseline="0" dirty="0" smtClean="0">
                          <a:effectLst/>
                        </a:rPr>
                        <a:t> </a:t>
                      </a:r>
                      <a:r>
                        <a:rPr lang="en-US" sz="2200" baseline="0" dirty="0" err="1" smtClean="0">
                          <a:effectLst/>
                        </a:rPr>
                        <a:t>giản</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smtClean="0">
                          <a:effectLst/>
                        </a:rPr>
                        <a:t>1</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07963">
                <a:tc>
                  <a:txBody>
                    <a:bodyPr/>
                    <a:lstStyle/>
                    <a:p>
                      <a:pPr marL="0" marR="0">
                        <a:lnSpc>
                          <a:spcPct val="107000"/>
                        </a:lnSpc>
                        <a:spcBef>
                          <a:spcPts val="0"/>
                        </a:spcBef>
                        <a:spcAft>
                          <a:spcPts val="0"/>
                        </a:spcAft>
                      </a:pPr>
                      <a:r>
                        <a:rPr lang="en-US" sz="2200" dirty="0" smtClean="0">
                          <a:effectLst/>
                        </a:rPr>
                        <a:t>16</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err="1" smtClean="0">
                          <a:effectLst/>
                        </a:rPr>
                        <a:t>Quản</a:t>
                      </a:r>
                      <a:r>
                        <a:rPr lang="en-US" sz="2200" baseline="0" dirty="0" smtClean="0">
                          <a:effectLst/>
                        </a:rPr>
                        <a:t> </a:t>
                      </a:r>
                      <a:r>
                        <a:rPr lang="en-US" sz="2200" baseline="0" dirty="0" err="1" smtClean="0">
                          <a:effectLst/>
                        </a:rPr>
                        <a:t>lý</a:t>
                      </a:r>
                      <a:r>
                        <a:rPr lang="en-US" sz="2200" baseline="0" dirty="0" smtClean="0">
                          <a:effectLst/>
                        </a:rPr>
                        <a:t> </a:t>
                      </a:r>
                      <a:r>
                        <a:rPr lang="en-US" sz="2200" baseline="0" dirty="0" err="1" smtClean="0">
                          <a:effectLst/>
                        </a:rPr>
                        <a:t>nhóm</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err="1" smtClean="0">
                          <a:effectLst/>
                        </a:rPr>
                        <a:t>Đơn</a:t>
                      </a:r>
                      <a:r>
                        <a:rPr lang="en-US" sz="2200" baseline="0" dirty="0" smtClean="0">
                          <a:effectLst/>
                        </a:rPr>
                        <a:t> </a:t>
                      </a:r>
                      <a:r>
                        <a:rPr lang="en-US" sz="2200" baseline="0" dirty="0" err="1" smtClean="0">
                          <a:effectLst/>
                        </a:rPr>
                        <a:t>giản</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smtClean="0">
                          <a:effectLst/>
                        </a:rPr>
                        <a:t>1</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07963">
                <a:tc>
                  <a:txBody>
                    <a:bodyPr/>
                    <a:lstStyle/>
                    <a:p>
                      <a:pPr marL="0" marR="0">
                        <a:lnSpc>
                          <a:spcPct val="107000"/>
                        </a:lnSpc>
                        <a:spcBef>
                          <a:spcPts val="0"/>
                        </a:spcBef>
                        <a:spcAft>
                          <a:spcPts val="0"/>
                        </a:spcAft>
                      </a:pPr>
                      <a:r>
                        <a:rPr lang="en-US" sz="2200" dirty="0" smtClean="0">
                          <a:effectLst/>
                        </a:rPr>
                        <a:t>17</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err="1" smtClean="0">
                          <a:effectLst/>
                        </a:rPr>
                        <a:t>Quản</a:t>
                      </a:r>
                      <a:r>
                        <a:rPr lang="en-US" sz="2200" baseline="0" dirty="0" smtClean="0">
                          <a:effectLst/>
                        </a:rPr>
                        <a:t> </a:t>
                      </a:r>
                      <a:r>
                        <a:rPr lang="en-US" sz="2200" baseline="0" dirty="0" err="1" smtClean="0">
                          <a:effectLst/>
                        </a:rPr>
                        <a:t>lý</a:t>
                      </a:r>
                      <a:r>
                        <a:rPr lang="en-US" sz="2200" baseline="0" dirty="0" smtClean="0">
                          <a:effectLst/>
                        </a:rPr>
                        <a:t> </a:t>
                      </a:r>
                      <a:r>
                        <a:rPr lang="en-US" sz="2200" baseline="0" dirty="0" err="1" smtClean="0">
                          <a:effectLst/>
                        </a:rPr>
                        <a:t>trường</a:t>
                      </a:r>
                      <a:r>
                        <a:rPr lang="en-US" sz="2200" baseline="0" dirty="0" smtClean="0">
                          <a:effectLst/>
                        </a:rPr>
                        <a:t> </a:t>
                      </a:r>
                      <a:r>
                        <a:rPr lang="en-US" sz="2200" baseline="0" dirty="0" err="1" smtClean="0">
                          <a:effectLst/>
                        </a:rPr>
                        <a:t>học</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dirty="0">
                          <a:effectLst/>
                        </a:rPr>
                        <a:t>Đơn giản</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dirty="0">
                          <a:effectLst/>
                        </a:rPr>
                        <a:t>1</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07963">
                <a:tc>
                  <a:txBody>
                    <a:bodyPr/>
                    <a:lstStyle/>
                    <a:p>
                      <a:pPr marL="0" marR="0">
                        <a:lnSpc>
                          <a:spcPct val="107000"/>
                        </a:lnSpc>
                        <a:spcBef>
                          <a:spcPts val="0"/>
                        </a:spcBef>
                        <a:spcAft>
                          <a:spcPts val="0"/>
                        </a:spcAft>
                      </a:pPr>
                      <a:r>
                        <a:rPr lang="en-US" sz="2200" dirty="0" smtClean="0">
                          <a:effectLst/>
                        </a:rPr>
                        <a:t>18</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err="1" smtClean="0">
                          <a:effectLst/>
                        </a:rPr>
                        <a:t>Quản</a:t>
                      </a:r>
                      <a:r>
                        <a:rPr lang="en-US" sz="2200" baseline="0" dirty="0" smtClean="0">
                          <a:effectLst/>
                        </a:rPr>
                        <a:t> </a:t>
                      </a:r>
                      <a:r>
                        <a:rPr lang="en-US" sz="2200" baseline="0" dirty="0" err="1" smtClean="0">
                          <a:effectLst/>
                        </a:rPr>
                        <a:t>lý</a:t>
                      </a:r>
                      <a:r>
                        <a:rPr lang="en-US" sz="2200" baseline="0" dirty="0" smtClean="0">
                          <a:effectLst/>
                        </a:rPr>
                        <a:t> </a:t>
                      </a:r>
                      <a:r>
                        <a:rPr lang="en-US" sz="2200" baseline="0" dirty="0" err="1" smtClean="0">
                          <a:effectLst/>
                        </a:rPr>
                        <a:t>quảng</a:t>
                      </a:r>
                      <a:r>
                        <a:rPr lang="en-US" sz="2200" baseline="0" dirty="0" smtClean="0">
                          <a:effectLst/>
                        </a:rPr>
                        <a:t> </a:t>
                      </a:r>
                      <a:r>
                        <a:rPr lang="en-US" sz="2200" baseline="0" dirty="0" err="1" smtClean="0">
                          <a:effectLst/>
                        </a:rPr>
                        <a:t>cáo</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dirty="0">
                          <a:effectLst/>
                        </a:rPr>
                        <a:t>Đơn giản</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dirty="0">
                          <a:effectLst/>
                        </a:rPr>
                        <a:t>1</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07963">
                <a:tc>
                  <a:txBody>
                    <a:bodyPr/>
                    <a:lstStyle/>
                    <a:p>
                      <a:pPr marL="0" marR="0">
                        <a:lnSpc>
                          <a:spcPct val="107000"/>
                        </a:lnSpc>
                        <a:spcBef>
                          <a:spcPts val="0"/>
                        </a:spcBef>
                        <a:spcAft>
                          <a:spcPts val="0"/>
                        </a:spcAft>
                      </a:pPr>
                      <a:r>
                        <a:rPr lang="en-US" sz="2200" dirty="0" smtClean="0">
                          <a:effectLst/>
                        </a:rPr>
                        <a:t>19</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err="1" smtClean="0">
                          <a:effectLst/>
                        </a:rPr>
                        <a:t>Quản</a:t>
                      </a:r>
                      <a:r>
                        <a:rPr lang="en-US" sz="2200" baseline="0" dirty="0" smtClean="0">
                          <a:effectLst/>
                        </a:rPr>
                        <a:t> </a:t>
                      </a:r>
                      <a:r>
                        <a:rPr lang="en-US" sz="2200" baseline="0" dirty="0" err="1" smtClean="0">
                          <a:effectLst/>
                        </a:rPr>
                        <a:t>lý</a:t>
                      </a:r>
                      <a:r>
                        <a:rPr lang="en-US" sz="2200" baseline="0" dirty="0" smtClean="0">
                          <a:effectLst/>
                        </a:rPr>
                        <a:t> </a:t>
                      </a:r>
                      <a:r>
                        <a:rPr lang="en-US" sz="2200" baseline="0" dirty="0" err="1" smtClean="0">
                          <a:effectLst/>
                        </a:rPr>
                        <a:t>công</a:t>
                      </a:r>
                      <a:r>
                        <a:rPr lang="en-US" sz="2200" baseline="0" dirty="0" smtClean="0">
                          <a:effectLst/>
                        </a:rPr>
                        <a:t> </a:t>
                      </a:r>
                      <a:r>
                        <a:rPr lang="en-US" sz="2200" baseline="0" dirty="0" err="1" smtClean="0">
                          <a:effectLst/>
                        </a:rPr>
                        <a:t>ty</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a:effectLst/>
                        </a:rPr>
                        <a:t>Đơn giản</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dirty="0">
                          <a:effectLst/>
                        </a:rPr>
                        <a:t>1</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07963">
                <a:tc>
                  <a:txBody>
                    <a:bodyPr/>
                    <a:lstStyle/>
                    <a:p>
                      <a:pPr marL="0" marR="0">
                        <a:lnSpc>
                          <a:spcPct val="107000"/>
                        </a:lnSpc>
                        <a:spcBef>
                          <a:spcPts val="0"/>
                        </a:spcBef>
                        <a:spcAft>
                          <a:spcPts val="0"/>
                        </a:spcAft>
                      </a:pPr>
                      <a:r>
                        <a:rPr lang="en-US" sz="2200" dirty="0" smtClean="0">
                          <a:effectLst/>
                        </a:rPr>
                        <a:t>20</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err="1" smtClean="0">
                          <a:effectLst/>
                        </a:rPr>
                        <a:t>Quản</a:t>
                      </a:r>
                      <a:r>
                        <a:rPr lang="en-US" sz="2200" baseline="0" dirty="0" smtClean="0">
                          <a:effectLst/>
                        </a:rPr>
                        <a:t> </a:t>
                      </a:r>
                      <a:r>
                        <a:rPr lang="en-US" sz="2200" baseline="0" dirty="0" err="1" smtClean="0">
                          <a:effectLst/>
                        </a:rPr>
                        <a:t>lý</a:t>
                      </a:r>
                      <a:r>
                        <a:rPr lang="en-US" sz="2200" baseline="0" dirty="0" smtClean="0">
                          <a:effectLst/>
                        </a:rPr>
                        <a:t> </a:t>
                      </a:r>
                      <a:r>
                        <a:rPr lang="en-US" sz="2200" baseline="0" dirty="0" err="1" smtClean="0">
                          <a:effectLst/>
                        </a:rPr>
                        <a:t>bằng</a:t>
                      </a:r>
                      <a:r>
                        <a:rPr lang="en-US" sz="2200" baseline="0" dirty="0" smtClean="0">
                          <a:effectLst/>
                        </a:rPr>
                        <a:t> </a:t>
                      </a:r>
                      <a:r>
                        <a:rPr lang="en-US" sz="2200" baseline="0" dirty="0" err="1" smtClean="0">
                          <a:effectLst/>
                        </a:rPr>
                        <a:t>cấp</a:t>
                      </a:r>
                      <a:r>
                        <a:rPr lang="en-US" sz="2200" baseline="0" dirty="0" smtClean="0">
                          <a:effectLst/>
                        </a:rPr>
                        <a:t>, </a:t>
                      </a:r>
                      <a:r>
                        <a:rPr lang="en-US" sz="2200" baseline="0" dirty="0" err="1" smtClean="0">
                          <a:effectLst/>
                        </a:rPr>
                        <a:t>trình</a:t>
                      </a:r>
                      <a:r>
                        <a:rPr lang="en-US" sz="2200" baseline="0" dirty="0" smtClean="0">
                          <a:effectLst/>
                        </a:rPr>
                        <a:t> </a:t>
                      </a:r>
                      <a:r>
                        <a:rPr lang="en-US" sz="2200" baseline="0" dirty="0" err="1" smtClean="0">
                          <a:effectLst/>
                        </a:rPr>
                        <a:t>độ</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err="1" smtClean="0">
                          <a:effectLst/>
                        </a:rPr>
                        <a:t>Đơn</a:t>
                      </a:r>
                      <a:r>
                        <a:rPr lang="en-US" sz="2200" baseline="0" dirty="0" smtClean="0">
                          <a:effectLst/>
                        </a:rPr>
                        <a:t> </a:t>
                      </a:r>
                      <a:r>
                        <a:rPr lang="en-US" sz="2200" baseline="0" dirty="0" err="1" smtClean="0">
                          <a:effectLst/>
                        </a:rPr>
                        <a:t>giản</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smtClean="0">
                          <a:effectLst/>
                        </a:rPr>
                        <a:t>1</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07963">
                <a:tc>
                  <a:txBody>
                    <a:bodyPr/>
                    <a:lstStyle/>
                    <a:p>
                      <a:pPr marL="0" marR="0">
                        <a:lnSpc>
                          <a:spcPct val="107000"/>
                        </a:lnSpc>
                        <a:spcBef>
                          <a:spcPts val="0"/>
                        </a:spcBef>
                        <a:spcAft>
                          <a:spcPts val="0"/>
                        </a:spcAft>
                      </a:pPr>
                      <a:r>
                        <a:rPr lang="en-US" sz="2200" dirty="0" smtClean="0">
                          <a:effectLst/>
                        </a:rPr>
                        <a:t>21</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err="1" smtClean="0">
                          <a:effectLst/>
                        </a:rPr>
                        <a:t>Quản</a:t>
                      </a:r>
                      <a:r>
                        <a:rPr lang="en-US" sz="2200" baseline="0" dirty="0" smtClean="0">
                          <a:effectLst/>
                        </a:rPr>
                        <a:t> </a:t>
                      </a:r>
                      <a:r>
                        <a:rPr lang="en-US" sz="2200" baseline="0" dirty="0" err="1" smtClean="0">
                          <a:effectLst/>
                        </a:rPr>
                        <a:t>lý</a:t>
                      </a:r>
                      <a:r>
                        <a:rPr lang="en-US" sz="2200" baseline="0" dirty="0" smtClean="0">
                          <a:effectLst/>
                        </a:rPr>
                        <a:t> </a:t>
                      </a:r>
                      <a:r>
                        <a:rPr lang="en-US" sz="2200" baseline="0" dirty="0" err="1" smtClean="0">
                          <a:effectLst/>
                        </a:rPr>
                        <a:t>người</a:t>
                      </a:r>
                      <a:r>
                        <a:rPr lang="en-US" sz="2200" baseline="0" dirty="0" smtClean="0">
                          <a:effectLst/>
                        </a:rPr>
                        <a:t> </a:t>
                      </a:r>
                      <a:r>
                        <a:rPr lang="en-US" sz="2200" baseline="0" dirty="0" err="1" smtClean="0">
                          <a:effectLst/>
                        </a:rPr>
                        <a:t>dùng</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dirty="0">
                          <a:effectLst/>
                        </a:rPr>
                        <a:t>Trung bình</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dirty="0">
                          <a:effectLst/>
                        </a:rPr>
                        <a:t>2</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07963">
                <a:tc>
                  <a:txBody>
                    <a:bodyPr/>
                    <a:lstStyle/>
                    <a:p>
                      <a:pPr marL="0" marR="0">
                        <a:lnSpc>
                          <a:spcPct val="107000"/>
                        </a:lnSpc>
                        <a:spcBef>
                          <a:spcPts val="0"/>
                        </a:spcBef>
                        <a:spcAft>
                          <a:spcPts val="0"/>
                        </a:spcAft>
                      </a:pPr>
                      <a:r>
                        <a:rPr lang="en-US" sz="2200" dirty="0" smtClean="0">
                          <a:effectLst/>
                        </a:rPr>
                        <a:t>16</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err="1" smtClean="0">
                          <a:effectLst/>
                        </a:rPr>
                        <a:t>Trạng</a:t>
                      </a:r>
                      <a:r>
                        <a:rPr lang="en-US" sz="2200" baseline="0" dirty="0" smtClean="0">
                          <a:effectLst/>
                        </a:rPr>
                        <a:t> </a:t>
                      </a:r>
                      <a:r>
                        <a:rPr lang="en-US" sz="2200" baseline="0" dirty="0" err="1" smtClean="0">
                          <a:effectLst/>
                        </a:rPr>
                        <a:t>thái</a:t>
                      </a:r>
                      <a:r>
                        <a:rPr lang="en-US" sz="2200" baseline="0" dirty="0" smtClean="0">
                          <a:effectLst/>
                        </a:rPr>
                        <a:t> </a:t>
                      </a:r>
                      <a:r>
                        <a:rPr lang="en-US" sz="2200" baseline="0" dirty="0" err="1" smtClean="0">
                          <a:effectLst/>
                        </a:rPr>
                        <a:t>làm</a:t>
                      </a:r>
                      <a:r>
                        <a:rPr lang="en-US" sz="2200" baseline="0" dirty="0" smtClean="0">
                          <a:effectLst/>
                        </a:rPr>
                        <a:t> </a:t>
                      </a:r>
                      <a:r>
                        <a:rPr lang="en-US" sz="2200" baseline="0" dirty="0" err="1" smtClean="0">
                          <a:effectLst/>
                        </a:rPr>
                        <a:t>việc</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err="1" smtClean="0">
                          <a:effectLst/>
                        </a:rPr>
                        <a:t>Đơn</a:t>
                      </a:r>
                      <a:r>
                        <a:rPr lang="en-US" sz="2200" baseline="0" dirty="0" smtClean="0">
                          <a:effectLst/>
                        </a:rPr>
                        <a:t> </a:t>
                      </a:r>
                      <a:r>
                        <a:rPr lang="en-US" sz="2200" baseline="0" dirty="0" err="1" smtClean="0">
                          <a:effectLst/>
                        </a:rPr>
                        <a:t>giản</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smtClean="0">
                          <a:effectLst/>
                        </a:rPr>
                        <a:t>1</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07963">
                <a:tc>
                  <a:txBody>
                    <a:bodyPr/>
                    <a:lstStyle/>
                    <a:p>
                      <a:pPr marL="0" marR="0">
                        <a:lnSpc>
                          <a:spcPct val="107000"/>
                        </a:lnSpc>
                        <a:spcBef>
                          <a:spcPts val="0"/>
                        </a:spcBef>
                        <a:spcAft>
                          <a:spcPts val="0"/>
                        </a:spcAft>
                      </a:pPr>
                      <a:r>
                        <a:rPr lang="en-US" sz="2200" dirty="0" smtClean="0">
                          <a:effectLst/>
                        </a:rPr>
                        <a:t>17</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err="1" smtClean="0">
                          <a:effectLst/>
                        </a:rPr>
                        <a:t>Chỉnh</a:t>
                      </a:r>
                      <a:r>
                        <a:rPr lang="en-US" sz="2200" baseline="0" dirty="0" smtClean="0">
                          <a:effectLst/>
                        </a:rPr>
                        <a:t> </a:t>
                      </a:r>
                      <a:r>
                        <a:rPr lang="en-US" sz="2200" baseline="0" dirty="0" err="1" smtClean="0">
                          <a:effectLst/>
                        </a:rPr>
                        <a:t>sửa</a:t>
                      </a:r>
                      <a:r>
                        <a:rPr lang="en-US" sz="2200" baseline="0" dirty="0" smtClean="0">
                          <a:effectLst/>
                        </a:rPr>
                        <a:t> </a:t>
                      </a:r>
                      <a:r>
                        <a:rPr lang="en-US" sz="2200" baseline="0" dirty="0" err="1" smtClean="0">
                          <a:effectLst/>
                        </a:rPr>
                        <a:t>quyền</a:t>
                      </a:r>
                      <a:r>
                        <a:rPr lang="en-US" sz="2200" baseline="0" dirty="0" smtClean="0">
                          <a:effectLst/>
                        </a:rPr>
                        <a:t> </a:t>
                      </a:r>
                      <a:r>
                        <a:rPr lang="en-US" sz="2200" baseline="0" dirty="0" err="1" smtClean="0">
                          <a:effectLst/>
                        </a:rPr>
                        <a:t>riêng</a:t>
                      </a:r>
                      <a:r>
                        <a:rPr lang="en-US" sz="2200" baseline="0" dirty="0" smtClean="0">
                          <a:effectLst/>
                        </a:rPr>
                        <a:t> </a:t>
                      </a:r>
                      <a:r>
                        <a:rPr lang="en-US" sz="2200" baseline="0" dirty="0" err="1" smtClean="0">
                          <a:effectLst/>
                        </a:rPr>
                        <a:t>tư</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err="1" smtClean="0">
                          <a:effectLst/>
                        </a:rPr>
                        <a:t>Đơn</a:t>
                      </a:r>
                      <a:r>
                        <a:rPr lang="en-US" sz="2200" baseline="0" dirty="0" smtClean="0">
                          <a:effectLst/>
                        </a:rPr>
                        <a:t> </a:t>
                      </a:r>
                      <a:r>
                        <a:rPr lang="en-US" sz="2200" baseline="0" dirty="0" err="1" smtClean="0">
                          <a:effectLst/>
                        </a:rPr>
                        <a:t>giản</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smtClean="0">
                          <a:effectLst/>
                        </a:rPr>
                        <a:t>1</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07963">
                <a:tc>
                  <a:txBody>
                    <a:bodyPr/>
                    <a:lstStyle/>
                    <a:p>
                      <a:pPr marL="0" marR="0">
                        <a:lnSpc>
                          <a:spcPct val="107000"/>
                        </a:lnSpc>
                        <a:spcBef>
                          <a:spcPts val="0"/>
                        </a:spcBef>
                        <a:spcAft>
                          <a:spcPts val="0"/>
                        </a:spcAft>
                      </a:pPr>
                      <a:r>
                        <a:rPr lang="en-US" sz="2200" dirty="0" smtClean="0">
                          <a:effectLst/>
                        </a:rPr>
                        <a:t>18</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err="1" smtClean="0">
                          <a:effectLst/>
                        </a:rPr>
                        <a:t>Quảng</a:t>
                      </a:r>
                      <a:r>
                        <a:rPr lang="en-US" sz="2200" baseline="0" dirty="0" smtClean="0">
                          <a:effectLst/>
                        </a:rPr>
                        <a:t> </a:t>
                      </a:r>
                      <a:r>
                        <a:rPr lang="en-US" sz="2200" baseline="0" dirty="0" err="1" smtClean="0">
                          <a:effectLst/>
                        </a:rPr>
                        <a:t>cáo</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err="1" smtClean="0">
                          <a:effectLst/>
                        </a:rPr>
                        <a:t>Đơn</a:t>
                      </a:r>
                      <a:r>
                        <a:rPr lang="en-US" sz="2200" baseline="0" dirty="0" smtClean="0">
                          <a:effectLst/>
                        </a:rPr>
                        <a:t> </a:t>
                      </a:r>
                      <a:r>
                        <a:rPr lang="en-US" sz="2200" baseline="0" dirty="0" err="1" smtClean="0">
                          <a:effectLst/>
                        </a:rPr>
                        <a:t>giản</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smtClean="0">
                          <a:effectLst/>
                        </a:rPr>
                        <a:t>1</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07963">
                <a:tc gridSpan="2">
                  <a:txBody>
                    <a:bodyPr/>
                    <a:lstStyle/>
                    <a:p>
                      <a:pPr marL="0" marR="0">
                        <a:lnSpc>
                          <a:spcPct val="107000"/>
                        </a:lnSpc>
                        <a:spcBef>
                          <a:spcPts val="0"/>
                        </a:spcBef>
                        <a:spcAft>
                          <a:spcPts val="0"/>
                        </a:spcAft>
                      </a:pPr>
                      <a:r>
                        <a:rPr lang="vi-VN" sz="2200" dirty="0">
                          <a:effectLst/>
                        </a:rPr>
                        <a:t>Tổng điểm</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pPr>
                      <a:r>
                        <a:rPr lang="vi-VN" sz="2200" dirty="0">
                          <a:effectLst/>
                        </a:rPr>
                        <a:t> </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smtClean="0">
                          <a:effectLst/>
                        </a:rPr>
                        <a:t>39</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7" name="Content Placeholder 2"/>
          <p:cNvSpPr>
            <a:spLocks noGrp="1"/>
          </p:cNvSpPr>
          <p:nvPr>
            <p:ph idx="1"/>
          </p:nvPr>
        </p:nvSpPr>
        <p:spPr>
          <a:xfrm>
            <a:off x="2492509" y="484994"/>
            <a:ext cx="7073522" cy="562733"/>
          </a:xfrm>
        </p:spPr>
        <p:txBody>
          <a:bodyPr>
            <a:noAutofit/>
          </a:bodyPr>
          <a:lstStyle/>
          <a:p>
            <a:pPr marL="0" lvl="0" indent="0">
              <a:buNone/>
            </a:pPr>
            <a:r>
              <a:rPr lang="vi-VN" sz="3200" dirty="0" smtClean="0"/>
              <a:t>Tính điểm màn hình của chương trình</a:t>
            </a:r>
            <a:endParaRPr lang="en-US" sz="3200" dirty="0"/>
          </a:p>
        </p:txBody>
      </p:sp>
    </p:spTree>
    <p:extLst>
      <p:ext uri="{BB962C8B-B14F-4D97-AF65-F5344CB8AC3E}">
        <p14:creationId xmlns:p14="http://schemas.microsoft.com/office/powerpoint/2010/main" val="13576582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2305420" y="306247"/>
            <a:ext cx="7556031" cy="562733"/>
          </a:xfrm>
        </p:spPr>
        <p:txBody>
          <a:bodyPr>
            <a:noAutofit/>
          </a:bodyPr>
          <a:lstStyle/>
          <a:p>
            <a:pPr marL="0" lvl="0" indent="0">
              <a:buNone/>
            </a:pPr>
            <a:r>
              <a:rPr lang="vi-VN" sz="3200" dirty="0" smtClean="0"/>
              <a:t>Tính điểm các báo cáo của chương trình</a:t>
            </a:r>
            <a:endParaRPr lang="en-US" sz="3200" dirty="0"/>
          </a:p>
        </p:txBody>
      </p:sp>
      <p:graphicFrame>
        <p:nvGraphicFramePr>
          <p:cNvPr id="7" name="Table 6"/>
          <p:cNvGraphicFramePr>
            <a:graphicFrameLocks noGrp="1"/>
          </p:cNvGraphicFramePr>
          <p:nvPr>
            <p:extLst>
              <p:ext uri="{D42A27DB-BD31-4B8C-83A1-F6EECF244321}">
                <p14:modId xmlns:p14="http://schemas.microsoft.com/office/powerpoint/2010/main" val="3624580995"/>
              </p:ext>
            </p:extLst>
          </p:nvPr>
        </p:nvGraphicFramePr>
        <p:xfrm>
          <a:off x="1277678" y="1077302"/>
          <a:ext cx="9973995" cy="5751160"/>
        </p:xfrm>
        <a:graphic>
          <a:graphicData uri="http://schemas.openxmlformats.org/drawingml/2006/table">
            <a:tbl>
              <a:tblPr firstRow="1" firstCol="1" bandRow="1">
                <a:tableStyleId>{5940675A-B579-460E-94D1-54222C63F5DA}</a:tableStyleId>
              </a:tblPr>
              <a:tblGrid>
                <a:gridCol w="1138401"/>
                <a:gridCol w="3847442"/>
                <a:gridCol w="2494076"/>
                <a:gridCol w="2494076"/>
              </a:tblGrid>
              <a:tr h="364155">
                <a:tc>
                  <a:txBody>
                    <a:bodyPr/>
                    <a:lstStyle/>
                    <a:p>
                      <a:pPr marL="0" marR="0">
                        <a:lnSpc>
                          <a:spcPct val="107000"/>
                        </a:lnSpc>
                        <a:spcBef>
                          <a:spcPts val="0"/>
                        </a:spcBef>
                        <a:spcAft>
                          <a:spcPts val="0"/>
                        </a:spcAft>
                      </a:pPr>
                      <a:r>
                        <a:rPr lang="vi-VN" sz="2200" dirty="0">
                          <a:effectLst/>
                        </a:rPr>
                        <a:t>STT</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dirty="0" smtClean="0">
                          <a:effectLst/>
                        </a:rPr>
                        <a:t>Báo</a:t>
                      </a:r>
                      <a:r>
                        <a:rPr lang="vi-VN" sz="2200" baseline="0" dirty="0" smtClean="0">
                          <a:effectLst/>
                        </a:rPr>
                        <a:t> cáo</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a:effectLst/>
                        </a:rPr>
                        <a:t>Phân loại</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a:effectLst/>
                        </a:rPr>
                        <a:t>Điểm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649974">
                <a:tc>
                  <a:txBody>
                    <a:bodyPr/>
                    <a:lstStyle/>
                    <a:p>
                      <a:pPr marL="0" marR="0">
                        <a:lnSpc>
                          <a:spcPct val="107000"/>
                        </a:lnSpc>
                        <a:spcBef>
                          <a:spcPts val="0"/>
                        </a:spcBef>
                        <a:spcAft>
                          <a:spcPts val="0"/>
                        </a:spcAft>
                      </a:pPr>
                      <a:r>
                        <a:rPr lang="en-US" sz="2200" dirty="0" smtClean="0">
                          <a:effectLst/>
                        </a:rPr>
                        <a:t>1</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noProof="1" smtClean="0">
                          <a:effectLst/>
                        </a:rPr>
                        <a:t>Thống</a:t>
                      </a:r>
                      <a:r>
                        <a:rPr lang="en-US" sz="2200" baseline="0" noProof="1" smtClean="0">
                          <a:effectLst/>
                        </a:rPr>
                        <a:t> kê s</a:t>
                      </a:r>
                      <a:r>
                        <a:rPr lang="en-US" sz="2200" noProof="1" smtClean="0">
                          <a:effectLst/>
                        </a:rPr>
                        <a:t>ố</a:t>
                      </a:r>
                      <a:r>
                        <a:rPr lang="en-US" sz="2200" baseline="0" noProof="1" smtClean="0">
                          <a:effectLst/>
                        </a:rPr>
                        <a:t> lượt view trong 1 khoảng thời gian</a:t>
                      </a:r>
                      <a:endParaRPr lang="en-US" sz="2200" noProof="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noProof="1" smtClean="0">
                          <a:effectLst/>
                        </a:rPr>
                        <a:t>Trung bình</a:t>
                      </a:r>
                      <a:endParaRPr lang="en-US" sz="2200" noProof="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smtClean="0">
                          <a:effectLst/>
                        </a:rPr>
                        <a:t>5</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64155">
                <a:tc>
                  <a:txBody>
                    <a:bodyPr/>
                    <a:lstStyle/>
                    <a:p>
                      <a:pPr marL="0" marR="0">
                        <a:lnSpc>
                          <a:spcPct val="107000"/>
                        </a:lnSpc>
                        <a:spcBef>
                          <a:spcPts val="0"/>
                        </a:spcBef>
                        <a:spcAft>
                          <a:spcPts val="0"/>
                        </a:spcAft>
                      </a:pPr>
                      <a:r>
                        <a:rPr lang="en-US" sz="2200" dirty="0" smtClean="0">
                          <a:effectLst/>
                        </a:rPr>
                        <a:t>2</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noProof="1" smtClean="0">
                          <a:effectLst/>
                        </a:rPr>
                        <a:t>Thống</a:t>
                      </a:r>
                      <a:r>
                        <a:rPr lang="en-US" sz="2200" baseline="0" noProof="1" smtClean="0">
                          <a:effectLst/>
                        </a:rPr>
                        <a:t> kê s</a:t>
                      </a:r>
                      <a:r>
                        <a:rPr lang="en-US" sz="2200" noProof="1" smtClean="0">
                          <a:effectLst/>
                        </a:rPr>
                        <a:t>ố</a:t>
                      </a:r>
                      <a:r>
                        <a:rPr lang="en-US" sz="2200" baseline="0" noProof="1" smtClean="0">
                          <a:effectLst/>
                        </a:rPr>
                        <a:t> người active và inactive</a:t>
                      </a:r>
                      <a:endParaRPr lang="en-US" sz="2200" noProof="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noProof="1" smtClean="0">
                          <a:effectLst/>
                        </a:rPr>
                        <a:t>Trung</a:t>
                      </a:r>
                      <a:r>
                        <a:rPr lang="en-US" sz="2200" baseline="0" noProof="1" smtClean="0">
                          <a:effectLst/>
                        </a:rPr>
                        <a:t> bình</a:t>
                      </a:r>
                      <a:endParaRPr lang="en-US" sz="2200" noProof="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smtClean="0">
                          <a:effectLst/>
                        </a:rPr>
                        <a:t>5</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649974">
                <a:tc>
                  <a:txBody>
                    <a:bodyPr/>
                    <a:lstStyle/>
                    <a:p>
                      <a:pPr marL="0" marR="0">
                        <a:lnSpc>
                          <a:spcPct val="107000"/>
                        </a:lnSpc>
                        <a:spcBef>
                          <a:spcPts val="0"/>
                        </a:spcBef>
                        <a:spcAft>
                          <a:spcPts val="0"/>
                        </a:spcAft>
                      </a:pPr>
                      <a:r>
                        <a:rPr lang="en-US" sz="2200" dirty="0" smtClean="0">
                          <a:effectLst/>
                        </a:rPr>
                        <a:t>3</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2200" noProof="1" smtClean="0">
                          <a:effectLst/>
                        </a:rPr>
                        <a:t>Thống</a:t>
                      </a:r>
                      <a:r>
                        <a:rPr lang="en-US" sz="2200" baseline="0" noProof="1" smtClean="0">
                          <a:effectLst/>
                        </a:rPr>
                        <a:t> kê s</a:t>
                      </a:r>
                      <a:r>
                        <a:rPr lang="en-US" sz="2200" noProof="1" smtClean="0">
                          <a:effectLst/>
                        </a:rPr>
                        <a:t>ố </a:t>
                      </a:r>
                      <a:r>
                        <a:rPr lang="en-US" sz="2200" baseline="0" noProof="1" smtClean="0">
                          <a:effectLst/>
                        </a:rPr>
                        <a:t>lượng học sinh, cá nhân tìm việc, công ty,…</a:t>
                      </a:r>
                      <a:endParaRPr lang="en-US" sz="2200" noProof="1"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noProof="1" smtClean="0">
                          <a:effectLst/>
                        </a:rPr>
                        <a:t>Khó</a:t>
                      </a:r>
                      <a:endParaRPr lang="en-US" sz="2200" noProof="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smtClean="0">
                          <a:effectLst/>
                        </a:rPr>
                        <a:t>8</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649974">
                <a:tc>
                  <a:txBody>
                    <a:bodyPr/>
                    <a:lstStyle/>
                    <a:p>
                      <a:pPr marL="0" marR="0">
                        <a:lnSpc>
                          <a:spcPct val="107000"/>
                        </a:lnSpc>
                        <a:spcBef>
                          <a:spcPts val="0"/>
                        </a:spcBef>
                        <a:spcAft>
                          <a:spcPts val="0"/>
                        </a:spcAft>
                      </a:pPr>
                      <a:r>
                        <a:rPr lang="en-US" sz="2200" dirty="0" smtClean="0">
                          <a:effectLst/>
                        </a:rPr>
                        <a:t>4</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noProof="1" smtClean="0">
                          <a:effectLst/>
                        </a:rPr>
                        <a:t>Thống</a:t>
                      </a:r>
                      <a:r>
                        <a:rPr lang="en-US" sz="2200" baseline="0" noProof="1" smtClean="0">
                          <a:effectLst/>
                        </a:rPr>
                        <a:t> kê s</a:t>
                      </a:r>
                      <a:r>
                        <a:rPr lang="en-US" sz="2200" noProof="1" smtClean="0">
                          <a:effectLst/>
                        </a:rPr>
                        <a:t>ố </a:t>
                      </a:r>
                      <a:r>
                        <a:rPr lang="en-US" sz="2200" baseline="0" noProof="1" smtClean="0">
                          <a:effectLst/>
                        </a:rPr>
                        <a:t>người follower của người dùng</a:t>
                      </a:r>
                      <a:endParaRPr lang="en-US" sz="2200" noProof="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noProof="1" smtClean="0">
                          <a:effectLst/>
                        </a:rPr>
                        <a:t>Đơn</a:t>
                      </a:r>
                      <a:r>
                        <a:rPr lang="en-US" sz="2200" baseline="0" noProof="1" smtClean="0">
                          <a:effectLst/>
                        </a:rPr>
                        <a:t> giản</a:t>
                      </a:r>
                      <a:endParaRPr lang="en-US" sz="2200" noProof="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smtClean="0">
                          <a:effectLst/>
                        </a:rPr>
                        <a:t>2</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649974">
                <a:tc>
                  <a:txBody>
                    <a:bodyPr/>
                    <a:lstStyle/>
                    <a:p>
                      <a:pPr marL="0" marR="0">
                        <a:lnSpc>
                          <a:spcPct val="107000"/>
                        </a:lnSpc>
                        <a:spcBef>
                          <a:spcPts val="0"/>
                        </a:spcBef>
                        <a:spcAft>
                          <a:spcPts val="0"/>
                        </a:spcAft>
                      </a:pPr>
                      <a:r>
                        <a:rPr lang="en-US" sz="2200" dirty="0" smtClean="0">
                          <a:effectLst/>
                        </a:rPr>
                        <a:t>5</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noProof="1" smtClean="0">
                          <a:effectLst/>
                        </a:rPr>
                        <a:t>Thống</a:t>
                      </a:r>
                      <a:r>
                        <a:rPr lang="en-US" sz="2200" baseline="0" noProof="1" smtClean="0">
                          <a:effectLst/>
                        </a:rPr>
                        <a:t> kê s</a:t>
                      </a:r>
                      <a:r>
                        <a:rPr lang="en-US" sz="2200" noProof="1" smtClean="0">
                          <a:effectLst/>
                        </a:rPr>
                        <a:t>ố </a:t>
                      </a:r>
                      <a:r>
                        <a:rPr lang="en-US" sz="2200" baseline="0" noProof="1" smtClean="0">
                          <a:effectLst/>
                        </a:rPr>
                        <a:t>lượng quan tâm của người dùng</a:t>
                      </a:r>
                      <a:endParaRPr lang="en-US" sz="2200" noProof="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noProof="1" smtClean="0">
                          <a:effectLst/>
                        </a:rPr>
                        <a:t>Đon</a:t>
                      </a:r>
                      <a:r>
                        <a:rPr lang="en-US" sz="2200" baseline="0" noProof="1" smtClean="0">
                          <a:effectLst/>
                        </a:rPr>
                        <a:t> giản</a:t>
                      </a:r>
                      <a:endParaRPr lang="en-US" sz="2200" noProof="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smtClean="0">
                          <a:effectLst/>
                        </a:rPr>
                        <a:t>2</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64155">
                <a:tc>
                  <a:txBody>
                    <a:bodyPr/>
                    <a:lstStyle/>
                    <a:p>
                      <a:pPr marL="0" marR="0">
                        <a:lnSpc>
                          <a:spcPct val="107000"/>
                        </a:lnSpc>
                        <a:spcBef>
                          <a:spcPts val="0"/>
                        </a:spcBef>
                        <a:spcAft>
                          <a:spcPts val="0"/>
                        </a:spcAft>
                      </a:pPr>
                      <a:r>
                        <a:rPr lang="en-US" sz="2200" dirty="0" smtClean="0">
                          <a:effectLst/>
                        </a:rPr>
                        <a:t>6</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noProof="1" smtClean="0">
                          <a:effectLst/>
                        </a:rPr>
                        <a:t>Thống</a:t>
                      </a:r>
                      <a:r>
                        <a:rPr lang="en-US" sz="2200" baseline="0" noProof="1" smtClean="0">
                          <a:effectLst/>
                        </a:rPr>
                        <a:t> kê t</a:t>
                      </a:r>
                      <a:r>
                        <a:rPr lang="en-US" sz="2200" noProof="1" smtClean="0">
                          <a:effectLst/>
                        </a:rPr>
                        <a:t>rạng</a:t>
                      </a:r>
                      <a:r>
                        <a:rPr lang="en-US" sz="2200" baseline="0" noProof="1" smtClean="0">
                          <a:effectLst/>
                        </a:rPr>
                        <a:t> thái của người dùng</a:t>
                      </a:r>
                      <a:endParaRPr lang="en-US" sz="2200" noProof="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noProof="1" smtClean="0">
                          <a:effectLst/>
                        </a:rPr>
                        <a:t>Đơn</a:t>
                      </a:r>
                      <a:r>
                        <a:rPr lang="en-US" sz="2200" baseline="0" noProof="1" smtClean="0">
                          <a:effectLst/>
                        </a:rPr>
                        <a:t> giản</a:t>
                      </a:r>
                      <a:endParaRPr lang="en-US" sz="2200" noProof="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smtClean="0">
                          <a:effectLst/>
                        </a:rPr>
                        <a:t>2</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649974">
                <a:tc>
                  <a:txBody>
                    <a:bodyPr/>
                    <a:lstStyle/>
                    <a:p>
                      <a:pPr marL="0" marR="0">
                        <a:lnSpc>
                          <a:spcPct val="107000"/>
                        </a:lnSpc>
                        <a:spcBef>
                          <a:spcPts val="0"/>
                        </a:spcBef>
                        <a:spcAft>
                          <a:spcPts val="0"/>
                        </a:spcAft>
                      </a:pPr>
                      <a:r>
                        <a:rPr lang="en-US" sz="2200" dirty="0" smtClean="0">
                          <a:effectLst/>
                        </a:rPr>
                        <a:t>7</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noProof="1" smtClean="0">
                          <a:effectLst/>
                        </a:rPr>
                        <a:t>Thống</a:t>
                      </a:r>
                      <a:r>
                        <a:rPr lang="en-US" sz="2200" baseline="0" noProof="1" smtClean="0">
                          <a:effectLst/>
                        </a:rPr>
                        <a:t> kê s</a:t>
                      </a:r>
                      <a:r>
                        <a:rPr lang="en-US" sz="2200" noProof="1" smtClean="0">
                          <a:effectLst/>
                        </a:rPr>
                        <a:t>ố.</a:t>
                      </a:r>
                      <a:r>
                        <a:rPr lang="en-US" sz="2200" baseline="0" noProof="1" smtClean="0">
                          <a:effectLst/>
                        </a:rPr>
                        <a:t>lượng được xem bởi người dùng</a:t>
                      </a:r>
                      <a:endParaRPr lang="en-US" sz="2200" noProof="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noProof="1" smtClean="0">
                          <a:effectLst/>
                        </a:rPr>
                        <a:t>Trung bình</a:t>
                      </a:r>
                      <a:endParaRPr lang="en-US" sz="2200" noProof="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smtClean="0">
                          <a:effectLst/>
                        </a:rPr>
                        <a:t>5</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64155">
                <a:tc gridSpan="2">
                  <a:txBody>
                    <a:bodyPr/>
                    <a:lstStyle/>
                    <a:p>
                      <a:pPr marL="0" marR="0">
                        <a:lnSpc>
                          <a:spcPct val="107000"/>
                        </a:lnSpc>
                        <a:spcBef>
                          <a:spcPts val="0"/>
                        </a:spcBef>
                        <a:spcAft>
                          <a:spcPts val="0"/>
                        </a:spcAft>
                      </a:pPr>
                      <a:r>
                        <a:rPr lang="vi-VN" sz="2200" dirty="0">
                          <a:effectLst/>
                        </a:rPr>
                        <a:t>Tổng điểm</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pPr>
                      <a:r>
                        <a:rPr lang="vi-VN" sz="2200" dirty="0">
                          <a:effectLst/>
                        </a:rPr>
                        <a:t> </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smtClean="0">
                          <a:effectLst/>
                        </a:rPr>
                        <a:t>29</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4848664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5315598"/>
              </p:ext>
            </p:extLst>
          </p:nvPr>
        </p:nvGraphicFramePr>
        <p:xfrm>
          <a:off x="1611923" y="1769354"/>
          <a:ext cx="8854440" cy="3168403"/>
        </p:xfrm>
        <a:graphic>
          <a:graphicData uri="http://schemas.openxmlformats.org/drawingml/2006/table">
            <a:tbl>
              <a:tblPr firstRow="1" firstCol="1" bandRow="1">
                <a:tableStyleId>{5940675A-B579-460E-94D1-54222C63F5DA}</a:tableStyleId>
              </a:tblPr>
              <a:tblGrid>
                <a:gridCol w="1347595"/>
                <a:gridCol w="4554454"/>
                <a:gridCol w="2952391"/>
              </a:tblGrid>
              <a:tr h="452629">
                <a:tc>
                  <a:txBody>
                    <a:bodyPr/>
                    <a:lstStyle/>
                    <a:p>
                      <a:pPr marL="0" marR="0">
                        <a:lnSpc>
                          <a:spcPct val="107000"/>
                        </a:lnSpc>
                        <a:spcBef>
                          <a:spcPts val="0"/>
                        </a:spcBef>
                        <a:spcAft>
                          <a:spcPts val="0"/>
                        </a:spcAft>
                      </a:pPr>
                      <a:r>
                        <a:rPr lang="vi-VN" sz="2200" dirty="0">
                          <a:effectLst/>
                        </a:rPr>
                        <a:t>STT</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noProof="1" smtClean="0">
                          <a:effectLst/>
                        </a:rPr>
                        <a:t>Các</a:t>
                      </a:r>
                      <a:r>
                        <a:rPr lang="en-US" sz="2200" baseline="0" noProof="1" smtClean="0">
                          <a:effectLst/>
                        </a:rPr>
                        <a:t> </a:t>
                      </a:r>
                      <a:r>
                        <a:rPr lang="en-US" sz="2200" baseline="0" dirty="0" smtClean="0">
                          <a:effectLst/>
                        </a:rPr>
                        <a:t>module</a:t>
                      </a:r>
                      <a:r>
                        <a:rPr lang="vi-VN" sz="2200" baseline="0" dirty="0" smtClean="0">
                          <a:effectLst/>
                        </a:rPr>
                        <a:t> 3GL</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2200" dirty="0">
                          <a:effectLst/>
                        </a:rPr>
                        <a:t>Điểm</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52629">
                <a:tc>
                  <a:txBody>
                    <a:bodyPr/>
                    <a:lstStyle/>
                    <a:p>
                      <a:pPr marL="0" marR="0">
                        <a:lnSpc>
                          <a:spcPct val="107000"/>
                        </a:lnSpc>
                        <a:spcBef>
                          <a:spcPts val="0"/>
                        </a:spcBef>
                        <a:spcAft>
                          <a:spcPts val="0"/>
                        </a:spcAft>
                      </a:pPr>
                      <a:r>
                        <a:rPr lang="en-US" sz="2200" dirty="0" smtClean="0">
                          <a:effectLst/>
                        </a:rPr>
                        <a:t>1</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noProof="1" smtClean="0">
                          <a:effectLst/>
                        </a:rPr>
                        <a:t>Module</a:t>
                      </a:r>
                      <a:r>
                        <a:rPr lang="en-US" sz="2200" baseline="0" noProof="1" smtClean="0">
                          <a:effectLst/>
                        </a:rPr>
                        <a:t> c</a:t>
                      </a:r>
                      <a:r>
                        <a:rPr lang="en-US" sz="2200" noProof="1" smtClean="0">
                          <a:effectLst/>
                        </a:rPr>
                        <a:t>hung</a:t>
                      </a:r>
                      <a:endParaRPr lang="en-US" sz="2200" noProof="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smtClean="0">
                          <a:effectLst/>
                        </a:rPr>
                        <a:t>10</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52629">
                <a:tc>
                  <a:txBody>
                    <a:bodyPr/>
                    <a:lstStyle/>
                    <a:p>
                      <a:pPr marL="0" marR="0">
                        <a:lnSpc>
                          <a:spcPct val="107000"/>
                        </a:lnSpc>
                        <a:spcBef>
                          <a:spcPts val="0"/>
                        </a:spcBef>
                        <a:spcAft>
                          <a:spcPts val="0"/>
                        </a:spcAft>
                      </a:pPr>
                      <a:r>
                        <a:rPr lang="en-US" sz="2200" dirty="0" smtClean="0">
                          <a:effectLst/>
                        </a:rPr>
                        <a:t>2</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noProof="1" smtClean="0">
                          <a:effectLst/>
                        </a:rPr>
                        <a:t>Module cá</a:t>
                      </a:r>
                      <a:r>
                        <a:rPr lang="en-US" sz="2200" baseline="0" noProof="1" smtClean="0">
                          <a:effectLst/>
                        </a:rPr>
                        <a:t> nhân</a:t>
                      </a:r>
                      <a:endParaRPr lang="en-US" sz="2200" noProof="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smtClean="0">
                          <a:effectLst/>
                        </a:rPr>
                        <a:t>10</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52629">
                <a:tc>
                  <a:txBody>
                    <a:bodyPr/>
                    <a:lstStyle/>
                    <a:p>
                      <a:pPr marL="0" marR="0">
                        <a:lnSpc>
                          <a:spcPct val="107000"/>
                        </a:lnSpc>
                        <a:spcBef>
                          <a:spcPts val="0"/>
                        </a:spcBef>
                        <a:spcAft>
                          <a:spcPts val="0"/>
                        </a:spcAft>
                      </a:pPr>
                      <a:r>
                        <a:rPr lang="en-US" sz="2200" dirty="0" smtClean="0">
                          <a:effectLst/>
                        </a:rPr>
                        <a:t>3</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noProof="1" smtClean="0">
                          <a:effectLst/>
                        </a:rPr>
                        <a:t>Module doanh nghiệp</a:t>
                      </a:r>
                      <a:endParaRPr lang="en-US" sz="2200" noProof="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smtClean="0">
                          <a:effectLst/>
                        </a:rPr>
                        <a:t>10</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52629">
                <a:tc>
                  <a:txBody>
                    <a:bodyPr/>
                    <a:lstStyle/>
                    <a:p>
                      <a:pPr marL="0" marR="0">
                        <a:lnSpc>
                          <a:spcPct val="107000"/>
                        </a:lnSpc>
                        <a:spcBef>
                          <a:spcPts val="0"/>
                        </a:spcBef>
                        <a:spcAft>
                          <a:spcPts val="0"/>
                        </a:spcAft>
                      </a:pPr>
                      <a:r>
                        <a:rPr lang="en-US" sz="2200" dirty="0" smtClean="0">
                          <a:effectLst/>
                        </a:rPr>
                        <a:t>4</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noProof="1" smtClean="0">
                          <a:effectLst/>
                        </a:rPr>
                        <a:t>Module nhóm</a:t>
                      </a:r>
                      <a:endParaRPr lang="en-US" sz="2200" noProof="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smtClean="0">
                          <a:effectLst/>
                        </a:rPr>
                        <a:t>10</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52629">
                <a:tc>
                  <a:txBody>
                    <a:bodyPr/>
                    <a:lstStyle/>
                    <a:p>
                      <a:pPr marL="0" marR="0">
                        <a:lnSpc>
                          <a:spcPct val="107000"/>
                        </a:lnSpc>
                        <a:spcBef>
                          <a:spcPts val="0"/>
                        </a:spcBef>
                        <a:spcAft>
                          <a:spcPts val="0"/>
                        </a:spcAft>
                      </a:pPr>
                      <a:r>
                        <a:rPr lang="en-US" sz="2200" dirty="0" smtClean="0">
                          <a:effectLst/>
                        </a:rPr>
                        <a:t>5</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noProof="1" smtClean="0">
                          <a:effectLst/>
                        </a:rPr>
                        <a:t>Module quản</a:t>
                      </a:r>
                      <a:r>
                        <a:rPr lang="en-US" sz="2200" baseline="0" noProof="1" smtClean="0">
                          <a:effectLst/>
                        </a:rPr>
                        <a:t> trị</a:t>
                      </a:r>
                      <a:endParaRPr lang="en-US" sz="2200" noProof="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200" dirty="0" smtClean="0">
                          <a:effectLst/>
                        </a:rPr>
                        <a:t>10</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52629">
                <a:tc gridSpan="2">
                  <a:txBody>
                    <a:bodyPr/>
                    <a:lstStyle/>
                    <a:p>
                      <a:pPr marL="0" marR="0">
                        <a:lnSpc>
                          <a:spcPct val="107000"/>
                        </a:lnSpc>
                        <a:spcBef>
                          <a:spcPts val="0"/>
                        </a:spcBef>
                        <a:spcAft>
                          <a:spcPts val="0"/>
                        </a:spcAft>
                      </a:pPr>
                      <a:r>
                        <a:rPr lang="vi-VN" sz="2200" dirty="0">
                          <a:effectLst/>
                        </a:rPr>
                        <a:t>Tổng điểm</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pPr>
                      <a:r>
                        <a:rPr lang="en-US" sz="2200" dirty="0" smtClean="0">
                          <a:effectLst/>
                        </a:rPr>
                        <a:t>50</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6" name="Content Placeholder 2"/>
          <p:cNvSpPr>
            <a:spLocks noGrp="1"/>
          </p:cNvSpPr>
          <p:nvPr>
            <p:ph idx="1"/>
          </p:nvPr>
        </p:nvSpPr>
        <p:spPr>
          <a:xfrm>
            <a:off x="1870794" y="747032"/>
            <a:ext cx="8286080" cy="562733"/>
          </a:xfrm>
        </p:spPr>
        <p:txBody>
          <a:bodyPr>
            <a:noAutofit/>
          </a:bodyPr>
          <a:lstStyle/>
          <a:p>
            <a:pPr marL="0" lvl="0" indent="0">
              <a:buNone/>
            </a:pPr>
            <a:r>
              <a:rPr lang="vi-VN" sz="3200" dirty="0" smtClean="0"/>
              <a:t>Tính điểm thành phần 3GL của chương trình</a:t>
            </a:r>
            <a:endParaRPr lang="en-US" sz="3200" dirty="0"/>
          </a:p>
        </p:txBody>
      </p:sp>
    </p:spTree>
    <p:extLst>
      <p:ext uri="{BB962C8B-B14F-4D97-AF65-F5344CB8AC3E}">
        <p14:creationId xmlns:p14="http://schemas.microsoft.com/office/powerpoint/2010/main" val="41174110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b="1" noProof="1" smtClean="0">
                <a:solidFill>
                  <a:srgbClr val="0000FF"/>
                </a:solidFill>
                <a:latin typeface="Times New Roman" panose="02020603050405020304" pitchFamily="18" charset="0"/>
                <a:cs typeface="Times New Roman" panose="02020603050405020304" pitchFamily="18" charset="0"/>
              </a:rPr>
              <a:t>Kết quả</a:t>
            </a:r>
            <a:endParaRPr lang="en-US" sz="4800" b="1" noProof="1">
              <a:solidFill>
                <a:srgbClr val="0000FF"/>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677334" y="1930400"/>
            <a:ext cx="8596668" cy="3880773"/>
          </a:xfrm>
        </p:spPr>
        <p:txBody>
          <a:bodyPr>
            <a:noAutofit/>
          </a:bodyPr>
          <a:lstStyle/>
          <a:p>
            <a:pPr marL="0" indent="0">
              <a:buNone/>
            </a:pPr>
            <a:r>
              <a:rPr lang="vi-VN" sz="3200" noProof="1">
                <a:latin typeface="Times New Roman" panose="02020603050405020304" pitchFamily="18" charset="0"/>
                <a:cs typeface="Times New Roman" panose="02020603050405020304" pitchFamily="18" charset="0"/>
              </a:rPr>
              <a:t>Điểm đối tượng: OP = 39 + 29 + 50 = 118</a:t>
            </a:r>
          </a:p>
          <a:p>
            <a:pPr marL="0" indent="0">
              <a:buNone/>
            </a:pPr>
            <a:r>
              <a:rPr lang="vi-VN" sz="3200" noProof="1">
                <a:latin typeface="Times New Roman" panose="02020603050405020304" pitchFamily="18" charset="0"/>
                <a:cs typeface="Times New Roman" panose="02020603050405020304" pitchFamily="18" charset="0"/>
              </a:rPr>
              <a:t>Chương trình sử dụng  engine Elgg-&gt; giả sử phần trăm tái sử dụng là 20%.</a:t>
            </a:r>
          </a:p>
          <a:p>
            <a:pPr marL="0" indent="0">
              <a:buNone/>
            </a:pPr>
            <a:r>
              <a:rPr lang="vi-VN" sz="3200" noProof="1">
                <a:latin typeface="Times New Roman" panose="02020603050405020304" pitchFamily="18" charset="0"/>
                <a:cs typeface="Times New Roman" panose="02020603050405020304" pitchFamily="18" charset="0"/>
              </a:rPr>
              <a:t>Điêm đối tượng mới: NOP = 118 * (100 - 20) / 100 = 94.4</a:t>
            </a:r>
          </a:p>
          <a:p>
            <a:pPr marL="0" indent="0">
              <a:buNone/>
            </a:pPr>
            <a:r>
              <a:rPr lang="vi-VN" sz="3200" noProof="1">
                <a:latin typeface="Times New Roman" panose="02020603050405020304" pitchFamily="18" charset="0"/>
                <a:cs typeface="Times New Roman" panose="02020603050405020304" pitchFamily="18" charset="0"/>
              </a:rPr>
              <a:t>Kinh nghiệm lập trình viên thấp -&gt; PROD = 4</a:t>
            </a:r>
          </a:p>
          <a:p>
            <a:pPr marL="0" indent="0">
              <a:buNone/>
            </a:pPr>
            <a:r>
              <a:rPr lang="vi-VN" sz="3200" noProof="1">
                <a:latin typeface="Times New Roman" panose="02020603050405020304" pitchFamily="18" charset="0"/>
                <a:cs typeface="Times New Roman" panose="02020603050405020304" pitchFamily="18" charset="0"/>
              </a:rPr>
              <a:t>Chỉ số person-month: PM = 94.4/4 = </a:t>
            </a:r>
            <a:r>
              <a:rPr lang="vi-VN" sz="3200" noProof="1" smtClean="0">
                <a:latin typeface="Times New Roman" panose="02020603050405020304" pitchFamily="18" charset="0"/>
                <a:cs typeface="Times New Roman" panose="02020603050405020304" pitchFamily="18" charset="0"/>
              </a:rPr>
              <a:t>23.2</a:t>
            </a:r>
            <a:endParaRPr lang="vi-VN" sz="3200" noProof="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01031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690688"/>
            <a:ext cx="8596668" cy="3880773"/>
          </a:xfrm>
        </p:spPr>
        <p:txBody>
          <a:bodyPr>
            <a:normAutofit/>
          </a:bodyPr>
          <a:lstStyle/>
          <a:p>
            <a:pPr>
              <a:buClr>
                <a:srgbClr val="0070C0"/>
              </a:buClr>
              <a:buSzPct val="100000"/>
              <a:buFont typeface="Wingdings" panose="05000000000000000000" pitchFamily="2" charset="2"/>
              <a:buChar char="Ø"/>
            </a:pPr>
            <a:r>
              <a:rPr lang="en-US" sz="3200" noProof="1" smtClean="0">
                <a:latin typeface="Times New Roman" panose="02020603050405020304" pitchFamily="18" charset="0"/>
                <a:cs typeface="Times New Roman" panose="02020603050405020304" pitchFamily="18" charset="0"/>
              </a:rPr>
              <a:t>Dễ tiếp cận: </a:t>
            </a:r>
            <a:r>
              <a:rPr lang="vi-VN" sz="3200" noProof="1">
                <a:latin typeface="Times New Roman" panose="02020603050405020304" pitchFamily="18" charset="0"/>
                <a:cs typeface="Times New Roman" panose="02020603050405020304" pitchFamily="18" charset="0"/>
              </a:rPr>
              <a:t>Tính toán dựa trên các đối tượng màn hình, báo cáo, </a:t>
            </a:r>
            <a:r>
              <a:rPr lang="vi-VN" sz="3200" noProof="1" smtClean="0">
                <a:latin typeface="Times New Roman" panose="02020603050405020304" pitchFamily="18" charset="0"/>
                <a:cs typeface="Times New Roman" panose="02020603050405020304" pitchFamily="18" charset="0"/>
              </a:rPr>
              <a:t>module</a:t>
            </a:r>
            <a:r>
              <a:rPr lang="en-US" sz="3200" noProof="1" smtClean="0">
                <a:latin typeface="Times New Roman" panose="02020603050405020304" pitchFamily="18" charset="0"/>
                <a:cs typeface="Times New Roman" panose="02020603050405020304" pitchFamily="18" charset="0"/>
              </a:rPr>
              <a:t> 3GL.</a:t>
            </a:r>
            <a:endParaRPr lang="vi-VN" sz="3200" noProof="1">
              <a:latin typeface="Times New Roman" panose="02020603050405020304" pitchFamily="18" charset="0"/>
              <a:cs typeface="Times New Roman" panose="02020603050405020304" pitchFamily="18" charset="0"/>
            </a:endParaRPr>
          </a:p>
          <a:p>
            <a:pPr>
              <a:buClr>
                <a:srgbClr val="0070C0"/>
              </a:buClr>
              <a:buSzPct val="100000"/>
              <a:buFont typeface="Wingdings" panose="05000000000000000000" pitchFamily="2" charset="2"/>
              <a:buChar char="Ø"/>
            </a:pPr>
            <a:r>
              <a:rPr lang="en-US" sz="3200" noProof="1" smtClean="0">
                <a:latin typeface="Times New Roman" panose="02020603050405020304" pitchFamily="18" charset="0"/>
                <a:cs typeface="Times New Roman" panose="02020603050405020304" pitchFamily="18" charset="0"/>
              </a:rPr>
              <a:t>Có thể thực hiện ở giai đoạn đầu của dự án, ngay khi có tài liệu thiết kế phần mềm.</a:t>
            </a:r>
          </a:p>
          <a:p>
            <a:pPr>
              <a:buClr>
                <a:srgbClr val="0070C0"/>
              </a:buClr>
              <a:buSzPct val="100000"/>
              <a:buFont typeface="Wingdings" panose="05000000000000000000" pitchFamily="2" charset="2"/>
              <a:buChar char="Ø"/>
            </a:pPr>
            <a:r>
              <a:rPr lang="en-US" sz="3200" noProof="1" smtClean="0">
                <a:latin typeface="Times New Roman" panose="02020603050405020304" pitchFamily="18" charset="0"/>
                <a:cs typeface="Times New Roman" panose="02020603050405020304" pitchFamily="18" charset="0"/>
              </a:rPr>
              <a:t>Đề cập đến trình độ kỹ thuật của đội ngũ lao động – một yếu tố quan trọng liên quan đến quá trình phát triển hệ thống.</a:t>
            </a:r>
            <a:endParaRPr lang="en-US" sz="3200" noProof="1">
              <a:latin typeface="Times New Roman" panose="02020603050405020304" pitchFamily="18" charset="0"/>
              <a:cs typeface="Times New Roman" panose="02020603050405020304" pitchFamily="18" charset="0"/>
            </a:endParaRPr>
          </a:p>
        </p:txBody>
      </p:sp>
      <p:sp>
        <p:nvSpPr>
          <p:cNvPr id="6" name="Title 3"/>
          <p:cNvSpPr>
            <a:spLocks noGrp="1"/>
          </p:cNvSpPr>
          <p:nvPr>
            <p:ph type="title"/>
          </p:nvPr>
        </p:nvSpPr>
        <p:spPr>
          <a:xfrm>
            <a:off x="838200" y="365125"/>
            <a:ext cx="10515600" cy="1325563"/>
          </a:xfrm>
        </p:spPr>
        <p:txBody>
          <a:bodyPr>
            <a:normAutofit/>
          </a:bodyPr>
          <a:lstStyle/>
          <a:p>
            <a:pPr marL="914400" indent="-914400">
              <a:buFont typeface="+mj-lt"/>
              <a:buAutoNum type="arabicPeriod" startAt="3"/>
            </a:pPr>
            <a:r>
              <a:rPr lang="en-US" sz="4800" b="1" noProof="1" smtClean="0">
                <a:solidFill>
                  <a:srgbClr val="0000FF"/>
                </a:solidFill>
                <a:latin typeface="Times New Roman" panose="02020603050405020304" pitchFamily="18" charset="0"/>
                <a:cs typeface="Times New Roman" panose="02020603050405020304" pitchFamily="18" charset="0"/>
              </a:rPr>
              <a:t>Đánh giá:</a:t>
            </a:r>
            <a:endParaRPr lang="en-US" sz="4800" b="1" noProof="1">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7029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990" y="324850"/>
            <a:ext cx="8144045" cy="6108034"/>
          </a:xfrm>
          <a:prstGeom prst="rect">
            <a:avLst/>
          </a:prstGeom>
        </p:spPr>
      </p:pic>
    </p:spTree>
    <p:extLst>
      <p:ext uri="{BB962C8B-B14F-4D97-AF65-F5344CB8AC3E}">
        <p14:creationId xmlns:p14="http://schemas.microsoft.com/office/powerpoint/2010/main" val="25229281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a:spLocks noGrp="1"/>
          </p:cNvSpPr>
          <p:nvPr>
            <p:ph idx="1"/>
          </p:nvPr>
        </p:nvSpPr>
        <p:spPr>
          <a:xfrm>
            <a:off x="1319462" y="3792205"/>
            <a:ext cx="8289758" cy="1421480"/>
          </a:xfrm>
        </p:spPr>
        <p:txBody>
          <a:bodyPr>
            <a:noAutofit/>
          </a:bodyPr>
          <a:lstStyle/>
          <a:p>
            <a:pPr marL="0" indent="0" algn="ctr">
              <a:buClr>
                <a:srgbClr val="0070C0"/>
              </a:buClr>
              <a:buSzPct val="100000"/>
              <a:buNone/>
            </a:pPr>
            <a:r>
              <a:rPr lang="en-US" sz="5400" b="1" noProof="1" smtClean="0">
                <a:solidFill>
                  <a:srgbClr val="0000FF"/>
                </a:solidFill>
                <a:latin typeface="Times New Roman" panose="02020603050405020304" pitchFamily="18" charset="0"/>
                <a:cs typeface="Times New Roman" panose="02020603050405020304" pitchFamily="18" charset="0"/>
              </a:rPr>
              <a:t>Cảm ơn thầy và các bạn đã chú ý lắng nghe.</a:t>
            </a:r>
            <a:endParaRPr lang="en-US" sz="5400" b="1" noProof="1">
              <a:solidFill>
                <a:srgbClr val="0000FF"/>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0446" y="368968"/>
            <a:ext cx="2967790" cy="2967790"/>
          </a:xfrm>
          <a:prstGeom prst="rect">
            <a:avLst/>
          </a:prstGeom>
        </p:spPr>
      </p:pic>
    </p:spTree>
    <p:extLst>
      <p:ext uri="{BB962C8B-B14F-4D97-AF65-F5344CB8AC3E}">
        <p14:creationId xmlns:p14="http://schemas.microsoft.com/office/powerpoint/2010/main" val="39315487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20" y="711200"/>
            <a:ext cx="9395580" cy="1320800"/>
          </a:xfrm>
        </p:spPr>
        <p:txBody>
          <a:bodyPr>
            <a:noAutofit/>
          </a:bodyPr>
          <a:lstStyle/>
          <a:p>
            <a:pPr algn="ctr"/>
            <a:r>
              <a:rPr lang="en-US" sz="4400" b="1" smtClean="0">
                <a:solidFill>
                  <a:srgbClr val="FF0000"/>
                </a:solidFill>
                <a:latin typeface="Times New Roman" panose="02020603050405020304" pitchFamily="18" charset="0"/>
                <a:cs typeface="Times New Roman" panose="02020603050405020304" pitchFamily="18" charset="0"/>
              </a:rPr>
              <a:t>NỘI DUNG BUỔI THUYẾT TRÌNH</a:t>
            </a:r>
            <a:endParaRPr lang="en-US" sz="44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Diagram 4"/>
          <p:cNvGraphicFramePr/>
          <p:nvPr>
            <p:extLst>
              <p:ext uri="{D42A27DB-BD31-4B8C-83A1-F6EECF244321}">
                <p14:modId xmlns:p14="http://schemas.microsoft.com/office/powerpoint/2010/main" val="265621057"/>
              </p:ext>
            </p:extLst>
          </p:nvPr>
        </p:nvGraphicFramePr>
        <p:xfrm>
          <a:off x="894422" y="2394857"/>
          <a:ext cx="9148837" cy="42381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7648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8273" y="2640777"/>
            <a:ext cx="7401442" cy="3971919"/>
          </a:xfrm>
          <a:prstGeom prst="rect">
            <a:avLst/>
          </a:prstGeom>
        </p:spPr>
      </p:pic>
      <p:graphicFrame>
        <p:nvGraphicFramePr>
          <p:cNvPr id="6" name="Diagram 5"/>
          <p:cNvGraphicFramePr/>
          <p:nvPr>
            <p:extLst>
              <p:ext uri="{D42A27DB-BD31-4B8C-83A1-F6EECF244321}">
                <p14:modId xmlns:p14="http://schemas.microsoft.com/office/powerpoint/2010/main" val="38688297"/>
              </p:ext>
            </p:extLst>
          </p:nvPr>
        </p:nvGraphicFramePr>
        <p:xfrm>
          <a:off x="851505" y="420913"/>
          <a:ext cx="9743924" cy="19449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97566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163" y="478971"/>
            <a:ext cx="8596668" cy="1320800"/>
          </a:xfrm>
        </p:spPr>
        <p:txBody>
          <a:bodyPr/>
          <a:lstStyle/>
          <a:p>
            <a:pPr algn="ctr"/>
            <a:r>
              <a:rPr lang="en-US" b="1" smtClean="0">
                <a:solidFill>
                  <a:srgbClr val="0000FF"/>
                </a:solidFill>
                <a:latin typeface="Times New Roman" panose="02020603050405020304" pitchFamily="18" charset="0"/>
                <a:cs typeface="Times New Roman" panose="02020603050405020304" pitchFamily="18" charset="0"/>
              </a:rPr>
              <a:t>ƯỚC LƯỢNG CHI PHÍ  PHẦN MỀM LÀ GÌ?</a:t>
            </a:r>
            <a:endParaRPr lang="en-US" b="1">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1550" y="2346139"/>
            <a:ext cx="10515600" cy="2071273"/>
          </a:xfrm>
        </p:spPr>
        <p:txBody>
          <a:bodyPr>
            <a:normAutofit/>
          </a:bodyPr>
          <a:lstStyle/>
          <a:p>
            <a:pPr>
              <a:buClrTx/>
              <a:buSzPct val="100000"/>
              <a:buFont typeface="Wingdings" panose="05000000000000000000" pitchFamily="2" charset="2"/>
              <a:buChar char="Ø"/>
            </a:pPr>
            <a:r>
              <a:rPr lang="vi-VN" sz="2800" smtClean="0">
                <a:solidFill>
                  <a:schemeClr val="tx1"/>
                </a:solidFill>
                <a:latin typeface="Times New Roman" panose="02020603050405020304" pitchFamily="18" charset="0"/>
                <a:cs typeface="Times New Roman" panose="02020603050405020304" pitchFamily="18" charset="0"/>
              </a:rPr>
              <a:t>Ướ</a:t>
            </a:r>
            <a:r>
              <a:rPr lang="en-US" sz="2800" smtClean="0">
                <a:solidFill>
                  <a:schemeClr val="tx1"/>
                </a:solidFill>
                <a:latin typeface="Times New Roman" panose="02020603050405020304" pitchFamily="18" charset="0"/>
                <a:cs typeface="Times New Roman" panose="02020603050405020304" pitchFamily="18" charset="0"/>
              </a:rPr>
              <a:t>c lượng: là công việc tính toán gần đúng một đại lượng nào đó.</a:t>
            </a:r>
          </a:p>
          <a:p>
            <a:pPr>
              <a:buClrTx/>
              <a:buSzPct val="100000"/>
              <a:buFont typeface="Wingdings" panose="05000000000000000000" pitchFamily="2" charset="2"/>
              <a:buChar char="Ø"/>
            </a:pPr>
            <a:r>
              <a:rPr lang="en-US" sz="2800" smtClean="0">
                <a:solidFill>
                  <a:schemeClr val="tx1"/>
                </a:solidFill>
                <a:latin typeface="Times New Roman" panose="02020603050405020304" pitchFamily="18" charset="0"/>
                <a:cs typeface="Times New Roman" panose="02020603050405020304" pitchFamily="18" charset="0"/>
              </a:rPr>
              <a:t>Ước lượng chi phi phần mềm là tính toán gần đúng chi phí gốc để phát triển dự án, chi phí này dược tính toán dựa trên công thực hiện dự án của đội ngủ phát triển phần mềm.</a:t>
            </a:r>
            <a:endParaRPr lang="en-US" sz="280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018" y="4257755"/>
            <a:ext cx="2680664" cy="2600245"/>
          </a:xfrm>
          <a:prstGeom prst="rect">
            <a:avLst/>
          </a:prstGeom>
        </p:spPr>
      </p:pic>
    </p:spTree>
    <p:extLst>
      <p:ext uri="{BB962C8B-B14F-4D97-AF65-F5344CB8AC3E}">
        <p14:creationId xmlns:p14="http://schemas.microsoft.com/office/powerpoint/2010/main" val="18118253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57214"/>
            <a:ext cx="9144000" cy="1050672"/>
          </a:xfrm>
        </p:spPr>
        <p:txBody>
          <a:bodyPr>
            <a:noAutofit/>
          </a:bodyPr>
          <a:lstStyle/>
          <a:p>
            <a:pPr algn="ctr"/>
            <a:r>
              <a:rPr lang="en-US" b="1" smtClean="0">
                <a:solidFill>
                  <a:srgbClr val="0000FF"/>
                </a:solidFill>
                <a:latin typeface="Times New Roman" panose="02020603050405020304" pitchFamily="18" charset="0"/>
                <a:cs typeface="Times New Roman" panose="02020603050405020304" pitchFamily="18" charset="0"/>
              </a:rPr>
              <a:t>TẠI SAO LẠI CẦN ?</a:t>
            </a:r>
            <a:endParaRPr lang="en-US" b="1">
              <a:solidFill>
                <a:srgbClr val="0000FF"/>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407886"/>
            <a:ext cx="9144000" cy="4744811"/>
          </a:xfrm>
        </p:spPr>
        <p:txBody>
          <a:bodyPr>
            <a:noAutofit/>
          </a:bodyPr>
          <a:lstStyle/>
          <a:p>
            <a:pPr marL="457200" indent="-457200" algn="l">
              <a:buFont typeface="+mj-lt"/>
              <a:buAutoNum type="arabicPeriod"/>
            </a:pPr>
            <a:endParaRPr lang="en-US" sz="3600" smtClean="0">
              <a:solidFill>
                <a:schemeClr val="tx1"/>
              </a:solidFill>
              <a:latin typeface="Times New Roman" panose="02020603050405020304" pitchFamily="18" charset="0"/>
              <a:cs typeface="Times New Roman" panose="02020603050405020304" pitchFamily="18" charset="0"/>
            </a:endParaRPr>
          </a:p>
          <a:p>
            <a:pPr marL="742950" lvl="1" indent="-742950" algn="l">
              <a:spcBef>
                <a:spcPts val="1000"/>
              </a:spcBef>
              <a:buClrTx/>
              <a:buSzPct val="100000"/>
              <a:buFont typeface="+mj-lt"/>
              <a:buAutoNum type="arabicPeriod"/>
            </a:pPr>
            <a:r>
              <a:rPr lang="en-US" sz="3600">
                <a:solidFill>
                  <a:schemeClr val="tx1"/>
                </a:solidFill>
                <a:latin typeface="Times New Roman" panose="02020603050405020304" pitchFamily="18" charset="0"/>
                <a:cs typeface="Times New Roman" panose="02020603050405020304" pitchFamily="18" charset="0"/>
              </a:rPr>
              <a:t>Dự toán chi phí hợp </a:t>
            </a:r>
            <a:r>
              <a:rPr lang="en-US" sz="3600" smtClean="0">
                <a:solidFill>
                  <a:schemeClr val="tx1"/>
                </a:solidFill>
                <a:latin typeface="Times New Roman" panose="02020603050405020304" pitchFamily="18" charset="0"/>
                <a:cs typeface="Times New Roman" panose="02020603050405020304" pitchFamily="18" charset="0"/>
              </a:rPr>
              <a:t>lý</a:t>
            </a:r>
          </a:p>
          <a:p>
            <a:pPr marL="742950" lvl="1" indent="-742950" algn="l">
              <a:spcBef>
                <a:spcPts val="1000"/>
              </a:spcBef>
              <a:buClrTx/>
              <a:buSzPct val="100000"/>
              <a:buFont typeface="+mj-lt"/>
              <a:buAutoNum type="arabicPeriod"/>
            </a:pPr>
            <a:r>
              <a:rPr lang="en-US" sz="3600" smtClean="0">
                <a:solidFill>
                  <a:schemeClr val="tx1"/>
                </a:solidFill>
                <a:latin typeface="Times New Roman" panose="02020603050405020304" pitchFamily="18" charset="0"/>
                <a:cs typeface="Times New Roman" panose="02020603050405020304" pitchFamily="18" charset="0"/>
              </a:rPr>
              <a:t>Sự </a:t>
            </a:r>
            <a:r>
              <a:rPr lang="en-US" sz="3600">
                <a:solidFill>
                  <a:schemeClr val="tx1"/>
                </a:solidFill>
                <a:latin typeface="Times New Roman" panose="02020603050405020304" pitchFamily="18" charset="0"/>
                <a:cs typeface="Times New Roman" panose="02020603050405020304" pitchFamily="18" charset="0"/>
              </a:rPr>
              <a:t>chính xác </a:t>
            </a:r>
            <a:r>
              <a:rPr lang="en-US" sz="3600" smtClean="0">
                <a:solidFill>
                  <a:schemeClr val="tx1"/>
                </a:solidFill>
                <a:latin typeface="Times New Roman" panose="02020603050405020304" pitchFamily="18" charset="0"/>
                <a:cs typeface="Times New Roman" panose="02020603050405020304" pitchFamily="18" charset="0"/>
              </a:rPr>
              <a:t>cao</a:t>
            </a:r>
            <a:endParaRPr lang="en-US" sz="3600">
              <a:solidFill>
                <a:schemeClr val="tx1"/>
              </a:solidFill>
              <a:latin typeface="Times New Roman" panose="02020603050405020304" pitchFamily="18" charset="0"/>
              <a:cs typeface="Times New Roman" panose="02020603050405020304" pitchFamily="18" charset="0"/>
            </a:endParaRPr>
          </a:p>
          <a:p>
            <a:pPr marL="742950" lvl="1" indent="-742950" algn="l">
              <a:spcBef>
                <a:spcPts val="1000"/>
              </a:spcBef>
              <a:buClrTx/>
              <a:buSzPct val="100000"/>
              <a:buFont typeface="+mj-lt"/>
              <a:buAutoNum type="arabicPeriod"/>
            </a:pPr>
            <a:r>
              <a:rPr lang="en-US" sz="3600">
                <a:solidFill>
                  <a:schemeClr val="tx1"/>
                </a:solidFill>
                <a:latin typeface="Times New Roman" panose="02020603050405020304" pitchFamily="18" charset="0"/>
                <a:cs typeface="Times New Roman" panose="02020603050405020304" pitchFamily="18" charset="0"/>
              </a:rPr>
              <a:t>Đảm bảo tiến </a:t>
            </a:r>
            <a:r>
              <a:rPr lang="en-US" sz="3600" smtClean="0">
                <a:solidFill>
                  <a:schemeClr val="tx1"/>
                </a:solidFill>
                <a:latin typeface="Times New Roman" panose="02020603050405020304" pitchFamily="18" charset="0"/>
                <a:cs typeface="Times New Roman" panose="02020603050405020304" pitchFamily="18" charset="0"/>
              </a:rPr>
              <a:t>độ</a:t>
            </a:r>
          </a:p>
          <a:p>
            <a:pPr marL="742950" lvl="1" indent="-742950" algn="l">
              <a:spcBef>
                <a:spcPts val="1000"/>
              </a:spcBef>
              <a:buClrTx/>
              <a:buSzPct val="100000"/>
              <a:buFont typeface="+mj-lt"/>
              <a:buAutoNum type="arabicPeriod"/>
            </a:pPr>
            <a:r>
              <a:rPr lang="en-US" sz="3600" smtClean="0">
                <a:solidFill>
                  <a:schemeClr val="tx1"/>
                </a:solidFill>
                <a:latin typeface="Times New Roman" panose="02020603050405020304" pitchFamily="18" charset="0"/>
                <a:cs typeface="Times New Roman" panose="02020603050405020304" pitchFamily="18" charset="0"/>
              </a:rPr>
              <a:t>Quản lý rủi ro</a:t>
            </a:r>
          </a:p>
          <a:p>
            <a:pPr marL="742950" lvl="1" indent="-742950" algn="l">
              <a:spcBef>
                <a:spcPts val="1000"/>
              </a:spcBef>
              <a:buClrTx/>
              <a:buSzPct val="100000"/>
              <a:buFont typeface="+mj-lt"/>
              <a:buAutoNum type="arabicPeriod"/>
            </a:pPr>
            <a:r>
              <a:rPr lang="en-US" sz="3600">
                <a:solidFill>
                  <a:schemeClr val="tx1"/>
                </a:solidFill>
                <a:latin typeface="Times New Roman" panose="02020603050405020304" pitchFamily="18" charset="0"/>
                <a:cs typeface="Times New Roman" panose="02020603050405020304" pitchFamily="18" charset="0"/>
              </a:rPr>
              <a:t>Sự chuyên </a:t>
            </a:r>
            <a:r>
              <a:rPr lang="en-US" sz="3600" smtClean="0">
                <a:solidFill>
                  <a:schemeClr val="tx1"/>
                </a:solidFill>
                <a:latin typeface="Times New Roman" panose="02020603050405020304" pitchFamily="18" charset="0"/>
                <a:cs typeface="Times New Roman" panose="02020603050405020304" pitchFamily="18" charset="0"/>
              </a:rPr>
              <a:t>nghiệp</a:t>
            </a:r>
            <a:endParaRPr lang="en-US" sz="3600">
              <a:solidFill>
                <a:schemeClr val="tx1"/>
              </a:solidFill>
              <a:latin typeface="Times New Roman" panose="02020603050405020304" pitchFamily="18" charset="0"/>
              <a:cs typeface="Times New Roman" panose="02020603050405020304" pitchFamily="18" charset="0"/>
            </a:endParaRPr>
          </a:p>
          <a:p>
            <a:pPr marL="742950" lvl="1" indent="-742950" algn="l">
              <a:spcBef>
                <a:spcPts val="1000"/>
              </a:spcBef>
              <a:buClrTx/>
              <a:buSzPct val="100000"/>
              <a:buFont typeface="+mj-lt"/>
              <a:buAutoNum type="arabicPeriod"/>
            </a:pPr>
            <a:r>
              <a:rPr lang="en-US" sz="3600" smtClean="0">
                <a:solidFill>
                  <a:schemeClr val="tx1"/>
                </a:solidFill>
                <a:latin typeface="Times New Roman" panose="02020603050405020304" pitchFamily="18" charset="0"/>
                <a:cs typeface="Times New Roman" panose="02020603050405020304" pitchFamily="18" charset="0"/>
              </a:rPr>
              <a:t>Tạo dựng lòng tin.</a:t>
            </a:r>
            <a:endParaRPr lang="en-US" sz="3600">
              <a:solidFill>
                <a:schemeClr val="tx1"/>
              </a:solidFill>
              <a:latin typeface="Times New Roman" panose="02020603050405020304" pitchFamily="18" charset="0"/>
              <a:cs typeface="Times New Roman" panose="02020603050405020304" pitchFamily="18" charset="0"/>
            </a:endParaRPr>
          </a:p>
          <a:p>
            <a:pPr marL="342900" lvl="1" indent="-342900" algn="l">
              <a:spcBef>
                <a:spcPts val="1000"/>
              </a:spcBef>
              <a:buFont typeface="+mj-lt"/>
              <a:buAutoNum type="arabicPeriod"/>
            </a:pPr>
            <a:endParaRPr lang="en-US" sz="3600">
              <a:solidFill>
                <a:schemeClr val="tx1"/>
              </a:solidFill>
              <a:latin typeface="Times New Roman" panose="02020603050405020304" pitchFamily="18" charset="0"/>
              <a:cs typeface="Times New Roman" panose="02020603050405020304" pitchFamily="18" charset="0"/>
            </a:endParaRPr>
          </a:p>
        </p:txBody>
      </p:sp>
      <p:pic>
        <p:nvPicPr>
          <p:cNvPr id="4" name="Content Placeholder 5"/>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6970545" y="2222046"/>
            <a:ext cx="3407169" cy="4470400"/>
          </a:xfrm>
          <a:prstGeom prst="rect">
            <a:avLst/>
          </a:prstGeom>
        </p:spPr>
      </p:pic>
    </p:spTree>
    <p:extLst>
      <p:ext uri="{BB962C8B-B14F-4D97-AF65-F5344CB8AC3E}">
        <p14:creationId xmlns:p14="http://schemas.microsoft.com/office/powerpoint/2010/main" val="22125079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478971"/>
            <a:ext cx="9308496" cy="1451429"/>
          </a:xfrm>
        </p:spPr>
        <p:txBody>
          <a:bodyPr>
            <a:normAutofit/>
          </a:bodyPr>
          <a:lstStyle/>
          <a:p>
            <a:pPr algn="ctr"/>
            <a:r>
              <a:rPr lang="en-US" sz="4000" b="1" smtClean="0">
                <a:solidFill>
                  <a:srgbClr val="0000FF"/>
                </a:solidFill>
                <a:latin typeface="Times New Roman" panose="02020603050405020304" pitchFamily="18" charset="0"/>
                <a:cs typeface="Times New Roman" panose="02020603050405020304" pitchFamily="18" charset="0"/>
              </a:rPr>
              <a:t>TRƯỜNG HỢP CHI PHÍ THẤP HƠN SO VỚI THỰC TẾ</a:t>
            </a:r>
            <a:endParaRPr lang="en-US" sz="4000" b="1">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77256" y="2160589"/>
            <a:ext cx="7996745" cy="3880773"/>
          </a:xfrm>
        </p:spPr>
        <p:txBody>
          <a:bodyPr>
            <a:normAutofit/>
          </a:bodyPr>
          <a:lstStyle/>
          <a:p>
            <a:pPr marL="514350" indent="-514350">
              <a:buClrTx/>
              <a:buSzPct val="100000"/>
              <a:buFont typeface="+mj-lt"/>
              <a:buAutoNum type="arabicPeriod"/>
            </a:pPr>
            <a:r>
              <a:rPr lang="en-US" sz="3600" smtClean="0">
                <a:solidFill>
                  <a:schemeClr val="tx1"/>
                </a:solidFill>
                <a:latin typeface="Times New Roman" panose="02020603050405020304" pitchFamily="18" charset="0"/>
                <a:cs typeface="Times New Roman" panose="02020603050405020304" pitchFamily="18" charset="0"/>
              </a:rPr>
              <a:t>Sửa chữa dự án.</a:t>
            </a:r>
          </a:p>
          <a:p>
            <a:pPr marL="514350" indent="-514350">
              <a:buClrTx/>
              <a:buSzPct val="100000"/>
              <a:buFont typeface="+mj-lt"/>
              <a:buAutoNum type="arabicPeriod"/>
            </a:pPr>
            <a:r>
              <a:rPr lang="en-US" sz="3600" smtClean="0">
                <a:solidFill>
                  <a:schemeClr val="tx1"/>
                </a:solidFill>
                <a:latin typeface="Times New Roman" panose="02020603050405020304" pitchFamily="18" charset="0"/>
                <a:cs typeface="Times New Roman" panose="02020603050405020304" pitchFamily="18" charset="0"/>
              </a:rPr>
              <a:t>Trao đổi giá cả</a:t>
            </a:r>
          </a:p>
          <a:p>
            <a:pPr marL="514350" indent="-514350">
              <a:buClrTx/>
              <a:buSzPct val="100000"/>
              <a:buFont typeface="+mj-lt"/>
              <a:buAutoNum type="arabicPeriod"/>
            </a:pPr>
            <a:r>
              <a:rPr lang="en-US" sz="3600" smtClean="0">
                <a:solidFill>
                  <a:schemeClr val="tx1"/>
                </a:solidFill>
                <a:latin typeface="Times New Roman" panose="02020603050405020304" pitchFamily="18" charset="0"/>
                <a:cs typeface="Times New Roman" panose="02020603050405020304" pitchFamily="18" charset="0"/>
              </a:rPr>
              <a:t>Tái sử dụng dự án.</a:t>
            </a:r>
          </a:p>
          <a:p>
            <a:pPr marL="514350" indent="-514350">
              <a:buClrTx/>
              <a:buSzPct val="100000"/>
              <a:buFont typeface="+mj-lt"/>
              <a:buAutoNum type="arabicPeriod"/>
            </a:pPr>
            <a:r>
              <a:rPr lang="en-US" sz="3600" smtClean="0">
                <a:solidFill>
                  <a:schemeClr val="tx1"/>
                </a:solidFill>
                <a:latin typeface="Times New Roman" panose="02020603050405020304" pitchFamily="18" charset="0"/>
                <a:cs typeface="Times New Roman" panose="02020603050405020304" pitchFamily="18" charset="0"/>
              </a:rPr>
              <a:t>Kinh doanh.</a:t>
            </a:r>
          </a:p>
          <a:p>
            <a:pPr marL="514350" indent="-514350">
              <a:buClrTx/>
              <a:buSzPct val="100000"/>
              <a:buFont typeface="+mj-lt"/>
              <a:buAutoNum type="arabicPeriod"/>
            </a:pPr>
            <a:r>
              <a:rPr lang="en-US" sz="3600" smtClean="0">
                <a:solidFill>
                  <a:schemeClr val="tx1"/>
                </a:solidFill>
                <a:latin typeface="Times New Roman" panose="02020603050405020304" pitchFamily="18" charset="0"/>
                <a:cs typeface="Times New Roman" panose="02020603050405020304" pitchFamily="18" charset="0"/>
              </a:rPr>
              <a:t>Kinh nghiệm.</a:t>
            </a:r>
            <a:endParaRPr lang="en-US" sz="360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9514" y="1690688"/>
            <a:ext cx="5714286" cy="4292063"/>
          </a:xfrm>
          <a:prstGeom prst="rect">
            <a:avLst/>
          </a:prstGeom>
        </p:spPr>
      </p:pic>
    </p:spTree>
    <p:extLst>
      <p:ext uri="{BB962C8B-B14F-4D97-AF65-F5344CB8AC3E}">
        <p14:creationId xmlns:p14="http://schemas.microsoft.com/office/powerpoint/2010/main" val="8628736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4024002485"/>
              </p:ext>
            </p:extLst>
          </p:nvPr>
        </p:nvGraphicFramePr>
        <p:xfrm>
          <a:off x="866020" y="1262742"/>
          <a:ext cx="9569752" cy="1683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69278" y="3309520"/>
            <a:ext cx="5322722" cy="3548480"/>
          </a:xfrm>
          <a:prstGeom prst="rect">
            <a:avLst/>
          </a:prstGeom>
        </p:spPr>
      </p:pic>
    </p:spTree>
    <p:extLst>
      <p:ext uri="{BB962C8B-B14F-4D97-AF65-F5344CB8AC3E}">
        <p14:creationId xmlns:p14="http://schemas.microsoft.com/office/powerpoint/2010/main" val="26845864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5391" y="2714172"/>
            <a:ext cx="9903580" cy="3759200"/>
          </a:xfrm>
        </p:spPr>
        <p:txBody>
          <a:bodyPr>
            <a:normAutofit/>
          </a:bodyPr>
          <a:lstStyle/>
          <a:p>
            <a:pPr marL="514350" indent="-514350">
              <a:lnSpc>
                <a:spcPct val="150000"/>
              </a:lnSpc>
              <a:buClrTx/>
              <a:buSzPct val="100000"/>
              <a:buFont typeface="+mj-lt"/>
              <a:buAutoNum type="arabicPeriod"/>
            </a:pPr>
            <a:r>
              <a:rPr lang="en-US" altLang="en-US" sz="2800" smtClean="0">
                <a:solidFill>
                  <a:schemeClr val="tx1"/>
                </a:solidFill>
                <a:latin typeface="Times New Roman" panose="02020603050405020304" pitchFamily="18" charset="0"/>
                <a:cs typeface="Times New Roman" panose="02020603050405020304" pitchFamily="18" charset="0"/>
              </a:rPr>
              <a:t>Đối </a:t>
            </a:r>
            <a:r>
              <a:rPr lang="en-US" altLang="en-US" sz="2800">
                <a:solidFill>
                  <a:schemeClr val="tx1"/>
                </a:solidFill>
                <a:latin typeface="Times New Roman" panose="02020603050405020304" pitchFamily="18" charset="0"/>
                <a:cs typeface="Times New Roman" panose="02020603050405020304" pitchFamily="18" charset="0"/>
              </a:rPr>
              <a:t>tượng được phân phối hệ thống hơn </a:t>
            </a:r>
            <a:endParaRPr lang="en-US" altLang="en-US" sz="2800" smtClean="0">
              <a:solidFill>
                <a:schemeClr val="tx1"/>
              </a:solidFill>
              <a:latin typeface="Times New Roman" panose="02020603050405020304" pitchFamily="18" charset="0"/>
              <a:cs typeface="Times New Roman" panose="02020603050405020304" pitchFamily="18" charset="0"/>
            </a:endParaRPr>
          </a:p>
          <a:p>
            <a:pPr marL="514350" indent="-514350">
              <a:lnSpc>
                <a:spcPct val="80000"/>
              </a:lnSpc>
              <a:buClrTx/>
              <a:buSzPct val="100000"/>
              <a:buFont typeface="+mj-lt"/>
              <a:buAutoNum type="arabicPeriod"/>
            </a:pPr>
            <a:r>
              <a:rPr lang="en-US" altLang="en-US" sz="2800" smtClean="0">
                <a:solidFill>
                  <a:schemeClr val="tx1"/>
                </a:solidFill>
                <a:latin typeface="Times New Roman" panose="02020603050405020304" pitchFamily="18" charset="0"/>
                <a:cs typeface="Times New Roman" panose="02020603050405020304" pitchFamily="18" charset="0"/>
              </a:rPr>
              <a:t>Sử </a:t>
            </a:r>
            <a:r>
              <a:rPr lang="en-US" altLang="en-US" sz="2800">
                <a:solidFill>
                  <a:schemeClr val="tx1"/>
                </a:solidFill>
                <a:latin typeface="Times New Roman" panose="02020603050405020304" pitchFamily="18" charset="0"/>
                <a:cs typeface="Times New Roman" panose="02020603050405020304" pitchFamily="18" charset="0"/>
              </a:rPr>
              <a:t>dụng dịch vụ </a:t>
            </a:r>
            <a:r>
              <a:rPr lang="en-US" altLang="en-US" sz="2800" smtClean="0">
                <a:solidFill>
                  <a:schemeClr val="tx1"/>
                </a:solidFill>
                <a:latin typeface="Times New Roman" panose="02020603050405020304" pitchFamily="18" charset="0"/>
                <a:cs typeface="Times New Roman" panose="02020603050405020304" pitchFamily="18" charset="0"/>
              </a:rPr>
              <a:t>web</a:t>
            </a:r>
          </a:p>
          <a:p>
            <a:pPr marL="514350" indent="-514350">
              <a:lnSpc>
                <a:spcPct val="80000"/>
              </a:lnSpc>
              <a:buClrTx/>
              <a:buSzPct val="100000"/>
              <a:buFont typeface="+mj-lt"/>
              <a:buAutoNum type="arabicPeriod"/>
            </a:pPr>
            <a:r>
              <a:rPr lang="en-US" altLang="en-US" sz="2800" smtClean="0">
                <a:solidFill>
                  <a:schemeClr val="tx1"/>
                </a:solidFill>
                <a:latin typeface="Times New Roman" panose="02020603050405020304" pitchFamily="18" charset="0"/>
                <a:cs typeface="Times New Roman" panose="02020603050405020304" pitchFamily="18" charset="0"/>
              </a:rPr>
              <a:t> </a:t>
            </a:r>
            <a:r>
              <a:rPr lang="en-US" altLang="en-US" sz="2800">
                <a:solidFill>
                  <a:schemeClr val="tx1"/>
                </a:solidFill>
                <a:latin typeface="Times New Roman" panose="02020603050405020304" pitchFamily="18" charset="0"/>
                <a:cs typeface="Times New Roman" panose="02020603050405020304" pitchFamily="18" charset="0"/>
              </a:rPr>
              <a:t>Sử dụng hệ thống ERP hay cơ sở dữ liệu trung </a:t>
            </a:r>
            <a:r>
              <a:rPr lang="en-US" altLang="en-US" sz="2800" smtClean="0">
                <a:solidFill>
                  <a:schemeClr val="tx1"/>
                </a:solidFill>
                <a:latin typeface="Times New Roman" panose="02020603050405020304" pitchFamily="18" charset="0"/>
                <a:cs typeface="Times New Roman" panose="02020603050405020304" pitchFamily="18" charset="0"/>
              </a:rPr>
              <a:t>tâm</a:t>
            </a:r>
          </a:p>
          <a:p>
            <a:pPr marL="514350" indent="-514350">
              <a:lnSpc>
                <a:spcPct val="80000"/>
              </a:lnSpc>
              <a:buClrTx/>
              <a:buSzPct val="100000"/>
              <a:buFont typeface="+mj-lt"/>
              <a:buAutoNum type="arabicPeriod"/>
            </a:pPr>
            <a:r>
              <a:rPr lang="en-US" altLang="en-US" sz="2800" smtClean="0">
                <a:solidFill>
                  <a:schemeClr val="tx1"/>
                </a:solidFill>
                <a:latin typeface="Times New Roman" panose="02020603050405020304" pitchFamily="18" charset="0"/>
                <a:cs typeface="Times New Roman" panose="02020603050405020304" pitchFamily="18" charset="0"/>
              </a:rPr>
              <a:t>Sử </a:t>
            </a:r>
            <a:r>
              <a:rPr lang="en-US" altLang="en-US" sz="2800">
                <a:solidFill>
                  <a:schemeClr val="tx1"/>
                </a:solidFill>
                <a:latin typeface="Times New Roman" panose="02020603050405020304" pitchFamily="18" charset="0"/>
                <a:cs typeface="Times New Roman" panose="02020603050405020304" pitchFamily="18" charset="0"/>
              </a:rPr>
              <a:t>dụng phần mềm </a:t>
            </a:r>
            <a:r>
              <a:rPr lang="en-US" altLang="en-US" sz="2800" smtClean="0">
                <a:solidFill>
                  <a:schemeClr val="tx1"/>
                </a:solidFill>
                <a:latin typeface="Times New Roman" panose="02020603050405020304" pitchFamily="18" charset="0"/>
                <a:cs typeface="Times New Roman" panose="02020603050405020304" pitchFamily="18" charset="0"/>
              </a:rPr>
              <a:t>off-the-shelf</a:t>
            </a:r>
          </a:p>
          <a:p>
            <a:pPr marL="514350" indent="-514350">
              <a:lnSpc>
                <a:spcPct val="80000"/>
              </a:lnSpc>
              <a:buClrTx/>
              <a:buSzPct val="100000"/>
              <a:buFont typeface="+mj-lt"/>
              <a:buAutoNum type="arabicPeriod"/>
            </a:pPr>
            <a:r>
              <a:rPr lang="en-US" altLang="en-US" sz="2800" smtClean="0">
                <a:solidFill>
                  <a:schemeClr val="tx1"/>
                </a:solidFill>
                <a:latin typeface="Times New Roman" panose="02020603050405020304" pitchFamily="18" charset="0"/>
                <a:cs typeface="Times New Roman" panose="02020603050405020304" pitchFamily="18" charset="0"/>
              </a:rPr>
              <a:t>Phát </a:t>
            </a:r>
            <a:r>
              <a:rPr lang="en-US" altLang="en-US" sz="2800">
                <a:solidFill>
                  <a:schemeClr val="tx1"/>
                </a:solidFill>
                <a:latin typeface="Times New Roman" panose="02020603050405020304" pitchFamily="18" charset="0"/>
                <a:cs typeface="Times New Roman" panose="02020603050405020304" pitchFamily="18" charset="0"/>
              </a:rPr>
              <a:t>triển và tái sử </a:t>
            </a:r>
            <a:r>
              <a:rPr lang="en-US" altLang="en-US" sz="2800" smtClean="0">
                <a:solidFill>
                  <a:schemeClr val="tx1"/>
                </a:solidFill>
                <a:latin typeface="Times New Roman" panose="02020603050405020304" pitchFamily="18" charset="0"/>
                <a:cs typeface="Times New Roman" panose="02020603050405020304" pitchFamily="18" charset="0"/>
              </a:rPr>
              <a:t>dụng</a:t>
            </a:r>
          </a:p>
          <a:p>
            <a:pPr marL="0" indent="0">
              <a:lnSpc>
                <a:spcPct val="80000"/>
              </a:lnSpc>
              <a:buNone/>
            </a:pPr>
            <a:endParaRPr lang="en-US" altLang="en-US" sz="2800">
              <a:solidFill>
                <a:schemeClr val="tx1"/>
              </a:solidFill>
              <a:latin typeface="Times New Roman" panose="02020603050405020304" pitchFamily="18" charset="0"/>
              <a:cs typeface="Times New Roman" panose="02020603050405020304" pitchFamily="18" charset="0"/>
            </a:endParaRPr>
          </a:p>
          <a:p>
            <a:pPr marL="0" indent="0">
              <a:lnSpc>
                <a:spcPct val="80000"/>
              </a:lnSpc>
              <a:buNone/>
            </a:pPr>
            <a:endParaRPr lang="en-US" altLang="en-US" sz="2800" smtClean="0">
              <a:solidFill>
                <a:schemeClr val="tx1"/>
              </a:solidFill>
              <a:latin typeface="Times New Roman" panose="02020603050405020304" pitchFamily="18" charset="0"/>
              <a:cs typeface="Times New Roman" panose="02020603050405020304" pitchFamily="18" charset="0"/>
            </a:endParaRPr>
          </a:p>
          <a:p>
            <a:endParaRPr lang="en-US" sz="2800">
              <a:solidFill>
                <a:schemeClr val="tx1"/>
              </a:solidFill>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677333" y="609600"/>
            <a:ext cx="9961638" cy="1930400"/>
          </a:xfrm>
        </p:spPr>
        <p:txBody>
          <a:bodyPr>
            <a:normAutofit fontScale="90000"/>
          </a:bodyPr>
          <a:lstStyle/>
          <a:p>
            <a:r>
              <a:rPr lang="vi-VN" altLang="en-US" b="1" i="1">
                <a:solidFill>
                  <a:schemeClr val="tx1"/>
                </a:solidFill>
                <a:latin typeface="Times New Roman" panose="02020603050405020304" pitchFamily="18" charset="0"/>
                <a:cs typeface="Times New Roman" panose="02020603050405020304" pitchFamily="18" charset="0"/>
              </a:rPr>
              <a:t>Không có cách nào đơn giản để thực hiện một ước tính chính xác</a:t>
            </a:r>
            <a:r>
              <a:rPr lang="en-US" altLang="en-US" b="1" i="1">
                <a:solidFill>
                  <a:schemeClr val="tx1"/>
                </a:solidFill>
                <a:latin typeface="Times New Roman" panose="02020603050405020304" pitchFamily="18" charset="0"/>
                <a:cs typeface="Times New Roman" panose="02020603050405020304" pitchFamily="18" charset="0"/>
              </a:rPr>
              <a:t>. </a:t>
            </a:r>
            <a:r>
              <a:rPr lang="vi-VN" altLang="en-US">
                <a:solidFill>
                  <a:schemeClr val="tx1"/>
                </a:solidFill>
                <a:latin typeface="Times New Roman" panose="02020603050405020304" pitchFamily="18" charset="0"/>
                <a:cs typeface="Times New Roman" panose="02020603050405020304" pitchFamily="18" charset="0"/>
              </a:rPr>
              <a:t>Tuy nhiên, có thể có sự khác biệt quan trọng giữa các dự án trong quá khứ và tương lai.</a:t>
            </a:r>
            <a:r>
              <a:rPr lang="en-US" altLang="en-US" i="1">
                <a:solidFill>
                  <a:schemeClr val="tx1"/>
                </a:solidFill>
                <a:latin typeface="Times New Roman" panose="02020603050405020304" pitchFamily="18" charset="0"/>
                <a:cs typeface="Times New Roman" panose="02020603050405020304" pitchFamily="18" charset="0"/>
              </a:rPr>
              <a:t/>
            </a:r>
            <a:br>
              <a:rPr lang="en-US" altLang="en-US" i="1">
                <a:solidFill>
                  <a:schemeClr val="tx1"/>
                </a:solidFill>
                <a:latin typeface="Times New Roman" panose="02020603050405020304" pitchFamily="18" charset="0"/>
                <a:cs typeface="Times New Roman" panose="02020603050405020304" pitchFamily="18" charset="0"/>
              </a:rPr>
            </a:br>
            <a:endParaRPr lang="en-US" i="1"/>
          </a:p>
        </p:txBody>
      </p:sp>
    </p:spTree>
    <p:extLst>
      <p:ext uri="{BB962C8B-B14F-4D97-AF65-F5344CB8AC3E}">
        <p14:creationId xmlns:p14="http://schemas.microsoft.com/office/powerpoint/2010/main" val="14698894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457</TotalTime>
  <Words>2356</Words>
  <Application>Microsoft Office PowerPoint</Application>
  <PresentationFormat>Widescreen</PresentationFormat>
  <Paragraphs>353</Paragraphs>
  <Slides>28</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Times New Roman</vt:lpstr>
      <vt:lpstr>Trebuchet MS</vt:lpstr>
      <vt:lpstr>Wingdings</vt:lpstr>
      <vt:lpstr>Wingdings 3</vt:lpstr>
      <vt:lpstr>Facet</vt:lpstr>
      <vt:lpstr>CÔNG NGHỆ PHẦN MỀM CHUYÊN SÂU</vt:lpstr>
      <vt:lpstr>SOFTWARE COST ESTIMATION</vt:lpstr>
      <vt:lpstr>NỘI DUNG BUỔI THUYẾT TRÌNH</vt:lpstr>
      <vt:lpstr>PowerPoint Presentation</vt:lpstr>
      <vt:lpstr>ƯỚC LƯỢNG CHI PHÍ  PHẦN MỀM LÀ GÌ?</vt:lpstr>
      <vt:lpstr>TẠI SAO LẠI CẦN ?</vt:lpstr>
      <vt:lpstr>TRƯỜNG HỢP CHI PHÍ THẤP HƠN SO VỚI THỰC TẾ</vt:lpstr>
      <vt:lpstr>PowerPoint Presentation</vt:lpstr>
      <vt:lpstr>Không có cách nào đơn giản để thực hiện một ước tính chính xác. Tuy nhiên, có thể có sự khác biệt quan trọng giữa các dự án trong quá khứ và tương lai. </vt:lpstr>
      <vt:lpstr>MỘT SỐ KỸ THUẬT ƯỚC LƯỢNG</vt:lpstr>
      <vt:lpstr>PowerPoint Presentation</vt:lpstr>
      <vt:lpstr>Phương pháp Điểm đối tượng (Object Point)</vt:lpstr>
      <vt:lpstr>Điểm đối tượng là gì</vt:lpstr>
      <vt:lpstr>Các bước thực hiện:</vt:lpstr>
      <vt:lpstr>Các bước thực hiện:</vt:lpstr>
      <vt:lpstr>Các bước thực hiện:</vt:lpstr>
      <vt:lpstr>Các bước thực hiện:</vt:lpstr>
      <vt:lpstr>Các bước thực hiện:</vt:lpstr>
      <vt:lpstr>Các bước thực hiện:</vt:lpstr>
      <vt:lpstr>Các bước thực hiện:</vt:lpstr>
      <vt:lpstr>Ví dụ:</vt:lpstr>
      <vt:lpstr>PowerPoint Presentation</vt:lpstr>
      <vt:lpstr>PowerPoint Presentation</vt:lpstr>
      <vt:lpstr>PowerPoint Presentation</vt:lpstr>
      <vt:lpstr>Kết quả</vt:lpstr>
      <vt:lpstr>Đánh giá:</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 P</dc:creator>
  <cp:lastModifiedBy>Nguyen Hai Dang</cp:lastModifiedBy>
  <cp:revision>176</cp:revision>
  <dcterms:created xsi:type="dcterms:W3CDTF">2015-05-24T03:41:50Z</dcterms:created>
  <dcterms:modified xsi:type="dcterms:W3CDTF">2015-05-28T00:43:58Z</dcterms:modified>
</cp:coreProperties>
</file>