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theme/themeOverride6.xml" ContentType="application/vnd.openxmlformats-officedocument.themeOverride+xml"/>
  <Override PartName="/ppt/slideLayouts/slideLayout107.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heme/theme15.xml" ContentType="application/vnd.openxmlformats-officedocument.theme+xml"/>
  <Override PartName="/ppt/slideMasters/slideMaster5.xml" ContentType="application/vnd.openxmlformats-officedocument.presentationml.slideMaster+xml"/>
  <Override PartName="/ppt/slides/slide49.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slides/slide38.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heme/themeOverride3.xml" ContentType="application/vnd.openxmlformats-officedocument.themeOverride+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theme/themeOverride4.xml" ContentType="application/vnd.openxmlformats-officedocument.themeOverride+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notesSlides/notesSlide15.xml" ContentType="application/vnd.openxmlformats-officedocument.presentationml.notesSlide+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Override5.xml" ContentType="application/vnd.openxmlformats-officedocument.themeOverride+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notesSlides/notesSlide23.xml" ContentType="application/vnd.openxmlformats-officedocument.presentationml.notesSlide+xml"/>
  <Override PartName="/ppt/theme/theme14.xml" ContentType="application/vnd.openxmlformats-officedocument.them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Default Extension="bin" ContentType="application/vnd.openxmlformats-officedocument.oleObject"/>
  <Override PartName="/ppt/slideLayouts/slideLayout14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notesSlides/notesSlide17.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theme/themeOverride2.xml" ContentType="application/vnd.openxmlformats-officedocument.themeOverride+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slides/slide40.xml" ContentType="application/vnd.openxmlformats-officedocument.presentationml.slide+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Layouts/slideLayout99.xml" ContentType="application/vnd.openxmlformats-officedocument.presentationml.slideLayout+xml"/>
  <Override PartName="/ppt/slideLayouts/slideLayout88.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theme/themeOverride7.xml" ContentType="application/vnd.openxmlformats-officedocument.themeOverride+xml"/>
  <Override PartName="/ppt/slideLayouts/slideLayout1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07" r:id="rId3"/>
    <p:sldMasterId id="2147485023" r:id="rId4"/>
    <p:sldMasterId id="2147485035" r:id="rId5"/>
    <p:sldMasterId id="2147485047" r:id="rId6"/>
    <p:sldMasterId id="2147485059" r:id="rId7"/>
    <p:sldMasterId id="2147485071" r:id="rId8"/>
    <p:sldMasterId id="2147485074" r:id="rId9"/>
    <p:sldMasterId id="2147485089" r:id="rId10"/>
    <p:sldMasterId id="2147485101" r:id="rId11"/>
    <p:sldMasterId id="2147485113" r:id="rId12"/>
    <p:sldMasterId id="2147485125" r:id="rId13"/>
    <p:sldMasterId id="2147485137" r:id="rId14"/>
    <p:sldMasterId id="2147485149" r:id="rId15"/>
    <p:sldMasterId id="2147485161" r:id="rId16"/>
  </p:sldMasterIdLst>
  <p:notesMasterIdLst>
    <p:notesMasterId r:id="rId79"/>
  </p:notesMasterIdLst>
  <p:sldIdLst>
    <p:sldId id="588" r:id="rId17"/>
    <p:sldId id="272" r:id="rId18"/>
    <p:sldId id="540" r:id="rId19"/>
    <p:sldId id="541" r:id="rId20"/>
    <p:sldId id="542" r:id="rId21"/>
    <p:sldId id="543" r:id="rId22"/>
    <p:sldId id="544" r:id="rId23"/>
    <p:sldId id="545" r:id="rId24"/>
    <p:sldId id="546" r:id="rId25"/>
    <p:sldId id="547" r:id="rId26"/>
    <p:sldId id="548" r:id="rId27"/>
    <p:sldId id="549" r:id="rId28"/>
    <p:sldId id="551" r:id="rId29"/>
    <p:sldId id="293" r:id="rId30"/>
    <p:sldId id="410" r:id="rId31"/>
    <p:sldId id="491" r:id="rId32"/>
    <p:sldId id="553" r:id="rId33"/>
    <p:sldId id="554" r:id="rId34"/>
    <p:sldId id="555" r:id="rId35"/>
    <p:sldId id="556" r:id="rId36"/>
    <p:sldId id="557" r:id="rId37"/>
    <p:sldId id="558" r:id="rId38"/>
    <p:sldId id="559" r:id="rId39"/>
    <p:sldId id="560" r:id="rId40"/>
    <p:sldId id="561" r:id="rId41"/>
    <p:sldId id="464" r:id="rId42"/>
    <p:sldId id="390" r:id="rId43"/>
    <p:sldId id="393" r:id="rId44"/>
    <p:sldId id="395" r:id="rId45"/>
    <p:sldId id="396" r:id="rId46"/>
    <p:sldId id="398" r:id="rId47"/>
    <p:sldId id="399" r:id="rId48"/>
    <p:sldId id="401" r:id="rId49"/>
    <p:sldId id="402" r:id="rId50"/>
    <p:sldId id="404" r:id="rId51"/>
    <p:sldId id="405" r:id="rId52"/>
    <p:sldId id="568" r:id="rId53"/>
    <p:sldId id="563" r:id="rId54"/>
    <p:sldId id="564" r:id="rId55"/>
    <p:sldId id="565" r:id="rId56"/>
    <p:sldId id="562" r:id="rId57"/>
    <p:sldId id="569" r:id="rId58"/>
    <p:sldId id="566" r:id="rId59"/>
    <p:sldId id="577" r:id="rId60"/>
    <p:sldId id="570" r:id="rId61"/>
    <p:sldId id="573" r:id="rId62"/>
    <p:sldId id="578" r:id="rId63"/>
    <p:sldId id="574" r:id="rId64"/>
    <p:sldId id="571" r:id="rId65"/>
    <p:sldId id="572" r:id="rId66"/>
    <p:sldId id="576" r:id="rId67"/>
    <p:sldId id="575" r:id="rId68"/>
    <p:sldId id="579" r:id="rId69"/>
    <p:sldId id="580" r:id="rId70"/>
    <p:sldId id="586" r:id="rId71"/>
    <p:sldId id="587" r:id="rId72"/>
    <p:sldId id="581" r:id="rId73"/>
    <p:sldId id="582" r:id="rId74"/>
    <p:sldId id="583" r:id="rId75"/>
    <p:sldId id="584" r:id="rId76"/>
    <p:sldId id="585" r:id="rId77"/>
    <p:sldId id="589" r:id="rId78"/>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0AE6"/>
    <a:srgbClr val="FEF4EC"/>
    <a:srgbClr val="E7F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73474" autoAdjust="0"/>
  </p:normalViewPr>
  <p:slideViewPr>
    <p:cSldViewPr>
      <p:cViewPr varScale="1">
        <p:scale>
          <a:sx n="49" d="100"/>
          <a:sy n="49" d="100"/>
        </p:scale>
        <p:origin x="-19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9" d="100"/>
          <a:sy n="39" d="100"/>
        </p:scale>
        <p:origin x="-219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1.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63" Type="http://schemas.openxmlformats.org/officeDocument/2006/relationships/slide" Target="slides/slide47.xml"/><Relationship Id="rId68" Type="http://schemas.openxmlformats.org/officeDocument/2006/relationships/slide" Target="slides/slide52.xml"/><Relationship Id="rId76" Type="http://schemas.openxmlformats.org/officeDocument/2006/relationships/slide" Target="slides/slide60.xml"/><Relationship Id="rId7" Type="http://schemas.openxmlformats.org/officeDocument/2006/relationships/slideMaster" Target="slideMasters/slideMaster5.xml"/><Relationship Id="rId71" Type="http://schemas.openxmlformats.org/officeDocument/2006/relationships/slide" Target="slides/slide55.xml"/><Relationship Id="rId2" Type="http://schemas.openxmlformats.org/officeDocument/2006/relationships/customXml" Target="../customXml/item2.xml"/><Relationship Id="rId16" Type="http://schemas.openxmlformats.org/officeDocument/2006/relationships/slideMaster" Target="slideMasters/slideMaster14.xml"/><Relationship Id="rId29" Type="http://schemas.openxmlformats.org/officeDocument/2006/relationships/slide" Target="slides/slide13.xml"/><Relationship Id="rId11" Type="http://schemas.openxmlformats.org/officeDocument/2006/relationships/slideMaster" Target="slideMasters/slideMaster9.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66" Type="http://schemas.openxmlformats.org/officeDocument/2006/relationships/slide" Target="slides/slide50.xml"/><Relationship Id="rId74" Type="http://schemas.openxmlformats.org/officeDocument/2006/relationships/slide" Target="slides/slide58.xml"/><Relationship Id="rId79" Type="http://schemas.openxmlformats.org/officeDocument/2006/relationships/notesMaster" Target="notesMasters/notesMaster1.xml"/><Relationship Id="rId5" Type="http://schemas.openxmlformats.org/officeDocument/2006/relationships/slideMaster" Target="slideMasters/slideMaster3.xml"/><Relationship Id="rId61" Type="http://schemas.openxmlformats.org/officeDocument/2006/relationships/slide" Target="slides/slide45.xml"/><Relationship Id="rId82" Type="http://schemas.openxmlformats.org/officeDocument/2006/relationships/theme" Target="theme/theme1.xml"/><Relationship Id="rId10" Type="http://schemas.openxmlformats.org/officeDocument/2006/relationships/slideMaster" Target="slideMasters/slideMaster8.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slide" Target="slides/slide62.xml"/><Relationship Id="rId81" Type="http://schemas.openxmlformats.org/officeDocument/2006/relationships/viewProps" Target="viewProps.xml"/><Relationship Id="rId4" Type="http://schemas.openxmlformats.org/officeDocument/2006/relationships/slideMaster" Target="slideMasters/slideMaster2.xml"/><Relationship Id="rId9" Type="http://schemas.openxmlformats.org/officeDocument/2006/relationships/slideMaster" Target="slideMasters/slideMaster7.xml"/><Relationship Id="rId14" Type="http://schemas.openxmlformats.org/officeDocument/2006/relationships/slideMaster" Target="slideMasters/slideMaster12.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slide" Target="slides/slide48.xml"/><Relationship Id="rId69" Type="http://schemas.openxmlformats.org/officeDocument/2006/relationships/slide" Target="slides/slide53.xml"/><Relationship Id="rId77" Type="http://schemas.openxmlformats.org/officeDocument/2006/relationships/slide" Target="slides/slide61.xml"/><Relationship Id="rId8" Type="http://schemas.openxmlformats.org/officeDocument/2006/relationships/slideMaster" Target="slideMasters/slideMaster6.xml"/><Relationship Id="rId51" Type="http://schemas.openxmlformats.org/officeDocument/2006/relationships/slide" Target="slides/slide35.xml"/><Relationship Id="rId72" Type="http://schemas.openxmlformats.org/officeDocument/2006/relationships/slide" Target="slides/slide56.xml"/><Relationship Id="rId80" Type="http://schemas.openxmlformats.org/officeDocument/2006/relationships/presProps" Target="presProps.xml"/><Relationship Id="rId3" Type="http://schemas.openxmlformats.org/officeDocument/2006/relationships/slideMaster" Target="slideMasters/slideMaster1.xml"/><Relationship Id="rId12" Type="http://schemas.openxmlformats.org/officeDocument/2006/relationships/slideMaster" Target="slideMasters/slideMaster10.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4.xml"/><Relationship Id="rId15" Type="http://schemas.openxmlformats.org/officeDocument/2006/relationships/slideMaster" Target="slideMasters/slideMaster13.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3D68FED7-1150-40D1-AD07-FBAC6A51D9C0}" type="datetimeFigureOut">
              <a:rPr lang="vi-VN"/>
              <a:pPr>
                <a:defRPr/>
              </a:pPr>
              <a:t>27/05/2014</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0D8020D-6CCE-44F1-B70F-3372890168C2}" type="slidenum">
              <a:rPr lang="vi-VN"/>
              <a:pPr>
                <a:defRPr/>
              </a:pPr>
              <a:t>‹#›</a:t>
            </a:fld>
            <a:endParaRPr lang="vi-VN"/>
          </a:p>
        </p:txBody>
      </p:sp>
    </p:spTree>
    <p:extLst>
      <p:ext uri="{BB962C8B-B14F-4D97-AF65-F5344CB8AC3E}">
        <p14:creationId xmlns:p14="http://schemas.microsoft.com/office/powerpoint/2010/main" xmlns="" val="21989057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Database_norm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9B480A-B9F0-43C3-839F-25FEE58E0375}" type="slidenum">
              <a:rPr lang="ja-JP" altLang="en-US"/>
              <a:pPr/>
              <a:t>1</a:t>
            </a:fld>
            <a:endParaRPr lang="en-US" altLang="ja-JP"/>
          </a:p>
        </p:txBody>
      </p:sp>
      <p:sp>
        <p:nvSpPr>
          <p:cNvPr id="31747"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8" name="Rectangle 1027"/>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ja-JP" smtClean="0"/>
              <a:t>Latest updated by: HanhTT1</a:t>
            </a:r>
            <a:endParaRPr lang="ja-JP" altLang="en-US" smtClean="0"/>
          </a:p>
        </p:txBody>
      </p:sp>
    </p:spTree>
    <p:extLst>
      <p:ext uri="{BB962C8B-B14F-4D97-AF65-F5344CB8AC3E}">
        <p14:creationId xmlns:p14="http://schemas.microsoft.com/office/powerpoint/2010/main" xmlns="" val="234681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939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5</a:t>
            </a:r>
          </a:p>
        </p:txBody>
      </p:sp>
      <p:sp>
        <p:nvSpPr>
          <p:cNvPr id="5939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939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9398"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9" name="Rectangle 7"/>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3019724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14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6</a:t>
            </a:r>
          </a:p>
        </p:txBody>
      </p:sp>
      <p:sp>
        <p:nvSpPr>
          <p:cNvPr id="614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14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1446"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7" name="Rectangle 7"/>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2145478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34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12</a:t>
            </a:r>
          </a:p>
        </p:txBody>
      </p:sp>
      <p:sp>
        <p:nvSpPr>
          <p:cNvPr id="634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34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3494"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3495" name="Rectangle 7"/>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1509083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553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14</a:t>
            </a:r>
          </a:p>
        </p:txBody>
      </p:sp>
      <p:sp>
        <p:nvSpPr>
          <p:cNvPr id="6554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554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5542"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43" name="Rectangle 7"/>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3662679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86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8</a:t>
            </a:r>
          </a:p>
        </p:txBody>
      </p:sp>
      <p:sp>
        <p:nvSpPr>
          <p:cNvPr id="686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86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8614"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8615" name="Rectangle 7"/>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322752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7065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23</a:t>
            </a:r>
          </a:p>
        </p:txBody>
      </p:sp>
      <p:sp>
        <p:nvSpPr>
          <p:cNvPr id="7066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7066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70662"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63" name="Rectangle 7"/>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77297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smtClean="0"/>
              <a:t>Entity Type Rule:</a:t>
            </a:r>
            <a:r>
              <a:rPr lang="en-US" smtClean="0"/>
              <a:t> Each entity type (except subtypes) becomes a table. The PK of ET (if not weak) becomes the PK of the table. The attributes of the ET become columns in the table. This rule </a:t>
            </a:r>
            <a:r>
              <a:rPr lang="en-US" b="1" smtClean="0"/>
              <a:t>should be used first before the relationship rules</a:t>
            </a:r>
            <a:r>
              <a:rPr lang="en-US" smtClean="0"/>
              <a:t>.</a:t>
            </a:r>
          </a:p>
          <a:p>
            <a:r>
              <a:rPr lang="en-US" b="1" smtClean="0"/>
              <a:t>1-M Relationship Rule:</a:t>
            </a:r>
            <a:r>
              <a:rPr lang="en-US" smtClean="0"/>
              <a:t> Each 1-M relationship becomes a FK in the table corresponding to the child type (the entity type near Crow’s Foot symbol). If the minimum cardinality on the parent side of the relationship is one, the FK cannot accept null values (NOT NULL must be used).</a:t>
            </a:r>
          </a:p>
          <a:p>
            <a:r>
              <a:rPr lang="en-US" b="1" smtClean="0"/>
              <a:t>M-N Relationship Rule:</a:t>
            </a:r>
            <a:r>
              <a:rPr lang="en-US" smtClean="0"/>
              <a:t> Each M-N relationship becomes a separate table. The </a:t>
            </a:r>
            <a:r>
              <a:rPr lang="en-US" b="1" smtClean="0"/>
              <a:t>PK of the table is a combined key</a:t>
            </a:r>
            <a:r>
              <a:rPr lang="en-US" smtClean="0"/>
              <a:t> consisting of the primary keys of the entity types participating in the M-N relationship.</a:t>
            </a:r>
          </a:p>
          <a:p>
            <a:r>
              <a:rPr lang="en-US" b="1" smtClean="0"/>
              <a:t>Identification Dependency Rule:</a:t>
            </a:r>
            <a:r>
              <a:rPr lang="en-US" smtClean="0"/>
              <a:t> Each identifying relationship (denoted by a solid relationship line) adds a component to a PK. The PK of the table corresponding to the weak entity consists of:</a:t>
            </a:r>
          </a:p>
          <a:p>
            <a:r>
              <a:rPr lang="en-US" smtClean="0"/>
              <a:t>The underlined local key (if any) in the weak entity and</a:t>
            </a:r>
          </a:p>
          <a:p>
            <a:r>
              <a:rPr lang="en-US" smtClean="0"/>
              <a:t>The PK(s) of the entity type(s) connected by identifying relationship(s).</a:t>
            </a:r>
          </a:p>
          <a:p>
            <a:endParaRPr 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9520E6-73CF-40B8-8957-C9DD9AD0F5B7}" type="slidenum">
              <a:rPr lang="vi-VN"/>
              <a:pPr/>
              <a:t>26</a:t>
            </a:fld>
            <a:endParaRPr lang="vi-VN"/>
          </a:p>
        </p:txBody>
      </p:sp>
    </p:spTree>
    <p:extLst>
      <p:ext uri="{BB962C8B-B14F-4D97-AF65-F5344CB8AC3E}">
        <p14:creationId xmlns:p14="http://schemas.microsoft.com/office/powerpoint/2010/main" xmlns="" val="1806169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See SSMS_Demo.docx</a:t>
            </a:r>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487918-59CA-43DE-857B-4B532C0F0C89}" type="slidenum">
              <a:rPr lang="vi-VN"/>
              <a:pPr/>
              <a:t>47</a:t>
            </a:fld>
            <a:endParaRPr lang="vi-VN"/>
          </a:p>
        </p:txBody>
      </p:sp>
    </p:spTree>
    <p:extLst>
      <p:ext uri="{BB962C8B-B14F-4D97-AF65-F5344CB8AC3E}">
        <p14:creationId xmlns:p14="http://schemas.microsoft.com/office/powerpoint/2010/main" xmlns="" val="2743866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06CC39-78A6-4CE0-806D-CEE692E1B263}" type="slidenum">
              <a:rPr lang="vi-VN"/>
              <a:pPr/>
              <a:t>48</a:t>
            </a:fld>
            <a:endParaRPr lang="vi-VN"/>
          </a:p>
        </p:txBody>
      </p:sp>
    </p:spTree>
    <p:extLst>
      <p:ext uri="{BB962C8B-B14F-4D97-AF65-F5344CB8AC3E}">
        <p14:creationId xmlns:p14="http://schemas.microsoft.com/office/powerpoint/2010/main" xmlns="" val="1433184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See SQLServerProfiler_Demo.docx</a:t>
            </a:r>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0E0DC71-D88E-466B-9185-5EFF2D44571F}" type="slidenum">
              <a:rPr lang="vi-VN"/>
              <a:pPr/>
              <a:t>49</a:t>
            </a:fld>
            <a:endParaRPr lang="vi-VN"/>
          </a:p>
        </p:txBody>
      </p:sp>
    </p:spTree>
    <p:extLst>
      <p:ext uri="{BB962C8B-B14F-4D97-AF65-F5344CB8AC3E}">
        <p14:creationId xmlns:p14="http://schemas.microsoft.com/office/powerpoint/2010/main" xmlns="" val="6798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56B67F-64B9-4663-BFE0-AF700385EE1D}" type="slidenum">
              <a:rPr lang="vi-VN"/>
              <a:pPr/>
              <a:t>2</a:t>
            </a:fld>
            <a:endParaRPr lang="vi-VN"/>
          </a:p>
        </p:txBody>
      </p:sp>
    </p:spTree>
    <p:extLst>
      <p:ext uri="{BB962C8B-B14F-4D97-AF65-F5344CB8AC3E}">
        <p14:creationId xmlns:p14="http://schemas.microsoft.com/office/powerpoint/2010/main" xmlns="" val="3642877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Use Exact_DataType.sql file</a:t>
            </a:r>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A6A4B01-B8AB-4C88-9212-8529936C6F41}" type="slidenum">
              <a:rPr lang="vi-VN"/>
              <a:pPr/>
              <a:t>52</a:t>
            </a:fld>
            <a:endParaRPr lang="vi-VN"/>
          </a:p>
        </p:txBody>
      </p:sp>
    </p:spTree>
    <p:extLst>
      <p:ext uri="{BB962C8B-B14F-4D97-AF65-F5344CB8AC3E}">
        <p14:creationId xmlns:p14="http://schemas.microsoft.com/office/powerpoint/2010/main" xmlns="" val="1069633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Use Approxiate_DataType.sql file</a:t>
            </a: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E1B288-3F8D-4270-9EA7-4C1A3F08DFBC}" type="slidenum">
              <a:rPr lang="vi-VN"/>
              <a:pPr/>
              <a:t>54</a:t>
            </a:fld>
            <a:endParaRPr lang="vi-VN"/>
          </a:p>
        </p:txBody>
      </p:sp>
    </p:spTree>
    <p:extLst>
      <p:ext uri="{BB962C8B-B14F-4D97-AF65-F5344CB8AC3E}">
        <p14:creationId xmlns:p14="http://schemas.microsoft.com/office/powerpoint/2010/main" xmlns="" val="2523043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See Date_and_Time.sql</a:t>
            </a:r>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F090FE7-C1F0-4383-8E45-01A12EE9026F}" type="slidenum">
              <a:rPr lang="vi-VN"/>
              <a:pPr/>
              <a:t>56</a:t>
            </a:fld>
            <a:endParaRPr lang="vi-VN"/>
          </a:p>
        </p:txBody>
      </p:sp>
    </p:spTree>
    <p:extLst>
      <p:ext uri="{BB962C8B-B14F-4D97-AF65-F5344CB8AC3E}">
        <p14:creationId xmlns:p14="http://schemas.microsoft.com/office/powerpoint/2010/main" xmlns="" val="2502362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8479FE3-AF7D-4F62-9207-BF9049BFAB05}" type="slidenum">
              <a:rPr lang="vi-VN"/>
              <a:pPr/>
              <a:t>58</a:t>
            </a:fld>
            <a:endParaRPr lang="vi-VN"/>
          </a:p>
        </p:txBody>
      </p:sp>
    </p:spTree>
    <p:extLst>
      <p:ext uri="{BB962C8B-B14F-4D97-AF65-F5344CB8AC3E}">
        <p14:creationId xmlns:p14="http://schemas.microsoft.com/office/powerpoint/2010/main" xmlns="" val="3307720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Use Binary_DataType.sql</a:t>
            </a:r>
          </a:p>
          <a:p>
            <a:endParaRPr lang="en-US" smtClean="0"/>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7172B3-3518-4F79-98DC-8D2D13B1B39F}" type="slidenum">
              <a:rPr lang="vi-VN"/>
              <a:pPr/>
              <a:t>59</a:t>
            </a:fld>
            <a:endParaRPr lang="vi-VN"/>
          </a:p>
        </p:txBody>
      </p:sp>
    </p:spTree>
    <p:extLst>
      <p:ext uri="{BB962C8B-B14F-4D97-AF65-F5344CB8AC3E}">
        <p14:creationId xmlns:p14="http://schemas.microsoft.com/office/powerpoint/2010/main" xmlns="" val="2601211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Use Other_DataType.sql</a:t>
            </a:r>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457F401-A095-41CD-8169-0EC047035B37}" type="slidenum">
              <a:rPr lang="vi-VN"/>
              <a:pPr/>
              <a:t>61</a:t>
            </a:fld>
            <a:endParaRPr lang="vi-VN"/>
          </a:p>
        </p:txBody>
      </p:sp>
    </p:spTree>
    <p:extLst>
      <p:ext uri="{BB962C8B-B14F-4D97-AF65-F5344CB8AC3E}">
        <p14:creationId xmlns:p14="http://schemas.microsoft.com/office/powerpoint/2010/main" xmlns="" val="988376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9B6B692-41A7-4549-BB36-92BEA2A2B9C9}" type="slidenum">
              <a:rPr lang="en-US"/>
              <a:pPr/>
              <a:t>3</a:t>
            </a:fld>
            <a:endParaRPr lang="en-US"/>
          </a:p>
        </p:txBody>
      </p:sp>
      <p:sp>
        <p:nvSpPr>
          <p:cNvPr id="35843" name="Rectangle 2"/>
          <p:cNvSpPr>
            <a:spLocks noChangeArrowheads="1"/>
          </p:cNvSpPr>
          <p:nvPr/>
        </p:nvSpPr>
        <p:spPr bwMode="auto">
          <a:xfrm>
            <a:off x="3886200" y="-1588"/>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44"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000" i="1"/>
              <a:t>4</a:t>
            </a:r>
          </a:p>
        </p:txBody>
      </p:sp>
      <p:sp>
        <p:nvSpPr>
          <p:cNvPr id="35845"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46" name="Rectangle 5"/>
          <p:cNvSpPr>
            <a:spLocks noChangeArrowheads="1"/>
          </p:cNvSpPr>
          <p:nvPr/>
        </p:nvSpPr>
        <p:spPr bwMode="auto">
          <a:xfrm>
            <a:off x="0" y="-1588"/>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35847"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35848" name="Rectangle 7"/>
          <p:cNvSpPr>
            <a:spLocks noGrp="1" noChangeArrowheads="1"/>
          </p:cNvSpPr>
          <p:nvPr>
            <p:ph type="body" idx="1"/>
          </p:nvPr>
        </p:nvSpPr>
        <p:spPr bwMode="auto">
          <a:xfrm>
            <a:off x="914400" y="4341813"/>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endParaRPr lang="en-US" smtClean="0"/>
          </a:p>
        </p:txBody>
      </p:sp>
    </p:spTree>
    <p:extLst>
      <p:ext uri="{BB962C8B-B14F-4D97-AF65-F5344CB8AC3E}">
        <p14:creationId xmlns:p14="http://schemas.microsoft.com/office/powerpoint/2010/main" xmlns="" val="840101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85B673-C8C8-4EFA-A5CA-445777040F66}" type="slidenum">
              <a:rPr lang="en-US"/>
              <a:pPr/>
              <a:t>5</a:t>
            </a:fld>
            <a:endParaRPr lang="en-US"/>
          </a:p>
        </p:txBody>
      </p:sp>
      <p:sp>
        <p:nvSpPr>
          <p:cNvPr id="38915"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endParaRPr lang="en-GB" smtClean="0"/>
          </a:p>
        </p:txBody>
      </p:sp>
    </p:spTree>
    <p:extLst>
      <p:ext uri="{BB962C8B-B14F-4D97-AF65-F5344CB8AC3E}">
        <p14:creationId xmlns:p14="http://schemas.microsoft.com/office/powerpoint/2010/main" xmlns="" val="3867599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AA72D4-EC12-4B79-B2F3-C49877F45C98}" type="slidenum">
              <a:rPr lang="vi-VN"/>
              <a:pPr/>
              <a:t>10</a:t>
            </a:fld>
            <a:endParaRPr lang="vi-VN"/>
          </a:p>
        </p:txBody>
      </p:sp>
    </p:spTree>
    <p:extLst>
      <p:ext uri="{BB962C8B-B14F-4D97-AF65-F5344CB8AC3E}">
        <p14:creationId xmlns:p14="http://schemas.microsoft.com/office/powerpoint/2010/main" xmlns="" val="2160939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smtClean="0"/>
              <a:t>Determine the purpose of the database</a:t>
            </a:r>
            <a:r>
              <a:rPr lang="en-US" smtClean="0"/>
              <a:t> - This helps prepare for the remaining steps. </a:t>
            </a:r>
          </a:p>
          <a:p>
            <a:r>
              <a:rPr lang="en-US" b="1" smtClean="0"/>
              <a:t>Find and organize the information required</a:t>
            </a:r>
            <a:r>
              <a:rPr lang="en-US" smtClean="0"/>
              <a:t> - Gather all of the types of information to record in the database, such as product name and order number. </a:t>
            </a:r>
          </a:p>
          <a:p>
            <a:r>
              <a:rPr lang="en-US" b="1" smtClean="0"/>
              <a:t>Divide the information into tables</a:t>
            </a:r>
            <a:r>
              <a:rPr lang="en-US" smtClean="0"/>
              <a:t> - Divide information items into major entities or subjects, such as Products or Orders. Each subject then becomes a table. </a:t>
            </a:r>
          </a:p>
          <a:p>
            <a:r>
              <a:rPr lang="en-US" b="1" smtClean="0"/>
              <a:t>Turn information items into columns</a:t>
            </a:r>
            <a:r>
              <a:rPr lang="en-US" smtClean="0"/>
              <a:t> - Decide what information needs to stored in each table. Each item becomes a field, and is displayed as a column in the table. For example, an Employees table might include fields such as Last Name and Hire Date. </a:t>
            </a:r>
          </a:p>
          <a:p>
            <a:r>
              <a:rPr lang="en-US" b="1" smtClean="0"/>
              <a:t>Specify primary keys</a:t>
            </a:r>
            <a:r>
              <a:rPr lang="en-US" smtClean="0"/>
              <a:t> - Choose each table’s primary key. The primary key is a column that is used to uniquely identify each row. An example might be Product ID or Order ID. </a:t>
            </a:r>
          </a:p>
          <a:p>
            <a:r>
              <a:rPr lang="en-US" b="1" smtClean="0"/>
              <a:t>Set up the table relationships</a:t>
            </a:r>
            <a:r>
              <a:rPr lang="en-US" smtClean="0"/>
              <a:t> - Look at each table and decide how the data in one table is related to the data in other tables. Add fields to tables or create new tables to clarify the relationships, as necessary. </a:t>
            </a:r>
          </a:p>
          <a:p>
            <a:r>
              <a:rPr lang="en-US" b="1" smtClean="0"/>
              <a:t>Refine the design</a:t>
            </a:r>
            <a:r>
              <a:rPr lang="en-US" smtClean="0"/>
              <a:t> - Analyze the design for errors. Create tables and add a few records of sample data. Check if results come from the tables as expected. Make adjustments to the design, as needed. </a:t>
            </a:r>
          </a:p>
          <a:p>
            <a:r>
              <a:rPr lang="en-US" b="1" smtClean="0"/>
              <a:t>Apply the </a:t>
            </a:r>
            <a:r>
              <a:rPr lang="en-US" b="1" smtClean="0">
                <a:hlinkClick r:id="rId3" action="ppaction://hlinkfile" tooltip="Database normalization"/>
              </a:rPr>
              <a:t>normalization rules</a:t>
            </a:r>
            <a:r>
              <a:rPr lang="en-US" smtClean="0"/>
              <a:t> - Apply the data normalization rules to see if tables are structured correctly. Make adjustments to the tables </a:t>
            </a:r>
          </a:p>
          <a:p>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97CBC5A-7265-44D4-8DE1-5A042231C42C}" type="slidenum">
              <a:rPr lang="vi-VN"/>
              <a:pPr/>
              <a:t>15</a:t>
            </a:fld>
            <a:endParaRPr lang="vi-VN"/>
          </a:p>
        </p:txBody>
      </p:sp>
    </p:spTree>
    <p:extLst>
      <p:ext uri="{BB962C8B-B14F-4D97-AF65-F5344CB8AC3E}">
        <p14:creationId xmlns:p14="http://schemas.microsoft.com/office/powerpoint/2010/main" xmlns="" val="135045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In 1976, Chen developed the </a:t>
            </a:r>
            <a:r>
              <a:rPr lang="en-US" b="1" smtClean="0"/>
              <a:t>Entity-Relationship (ER) model</a:t>
            </a:r>
            <a:r>
              <a:rPr lang="en-US" smtClean="0"/>
              <a:t>, a high-level data model that is useful in developing a conceptual design for a database. Creation of an ER diagram, which is one of the first steps in designing a database, helps the designer(s) to understand and to specify the desired components of the database and the relationships among those components. An ER model is a diagram containing entities or "items", relationships among them, and attributes of the entities and the relationships. </a:t>
            </a:r>
            <a:br>
              <a:rPr lang="en-US" smtClean="0"/>
            </a:br>
            <a:endParaRPr 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137093F-1BC9-4937-AA5B-5831B0113221}" type="slidenum">
              <a:rPr lang="vi-VN"/>
              <a:pPr/>
              <a:t>16</a:t>
            </a:fld>
            <a:endParaRPr lang="vi-VN"/>
          </a:p>
        </p:txBody>
      </p:sp>
    </p:spTree>
    <p:extLst>
      <p:ext uri="{BB962C8B-B14F-4D97-AF65-F5344CB8AC3E}">
        <p14:creationId xmlns:p14="http://schemas.microsoft.com/office/powerpoint/2010/main" xmlns="" val="2638224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529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3</a:t>
            </a:r>
          </a:p>
        </p:txBody>
      </p:sp>
      <p:sp>
        <p:nvSpPr>
          <p:cNvPr id="5530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530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5302" name="Rectangle 6"/>
          <p:cNvSpPr>
            <a:spLocks noGrp="1" noRot="1" noChangeAspect="1" noChangeArrowheads="1" noTextEdit="1"/>
          </p:cNvSpPr>
          <p:nvPr>
            <p:ph type="sldImg"/>
          </p:nvPr>
        </p:nvSpPr>
        <p:spPr bwMode="auto">
          <a:xfrm>
            <a:off x="1152525" y="692150"/>
            <a:ext cx="4552950" cy="3416300"/>
          </a:xfrm>
          <a:solidFill>
            <a:srgbClr val="FFFFFF"/>
          </a:solidFill>
          <a:ln cap="flat">
            <a:solidFill>
              <a:srgbClr val="000000"/>
            </a:solidFill>
            <a:miter lim="800000"/>
            <a:headEnd/>
            <a:tailEnd/>
          </a:ln>
        </p:spPr>
      </p:sp>
      <p:sp>
        <p:nvSpPr>
          <p:cNvPr id="55303"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smtClean="0"/>
          </a:p>
        </p:txBody>
      </p:sp>
    </p:spTree>
    <p:extLst>
      <p:ext uri="{BB962C8B-B14F-4D97-AF65-F5344CB8AC3E}">
        <p14:creationId xmlns:p14="http://schemas.microsoft.com/office/powerpoint/2010/main" xmlns="" val="250694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734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200"/>
              <a:t>8</a:t>
            </a:r>
          </a:p>
        </p:txBody>
      </p:sp>
      <p:sp>
        <p:nvSpPr>
          <p:cNvPr id="5734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734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57350" name="Rectangle 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51" name="Rectangle 7"/>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15029012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smtClean="0">
                <a:ea typeface="ＭＳ Ｐゴシック" panose="020B0600070205080204" pitchFamily="50" charset="-128"/>
              </a:defRPr>
            </a:lvl1pPr>
          </a:lstStyle>
          <a:p>
            <a:pPr>
              <a:defRPr/>
            </a:pPr>
            <a:endParaRPr lang="fr-FR" altLang="ja-JP"/>
          </a:p>
        </p:txBody>
      </p:sp>
    </p:spTree>
    <p:extLst>
      <p:ext uri="{BB962C8B-B14F-4D97-AF65-F5344CB8AC3E}">
        <p14:creationId xmlns:p14="http://schemas.microsoft.com/office/powerpoint/2010/main" xmlns="" val="2577216133"/>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63645074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29762000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248597750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55705686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92100882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230663911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3562087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97074590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3103628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201681529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32434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05230164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xmlns="" val="232852495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32039594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124675694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26127624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11612764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7334122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4127442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87942461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308575953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893833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xmlns="" val="1768907887"/>
      </p:ext>
    </p:extLst>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20171710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lang="en-US" altLang="ja-JP" b="1" smtClean="0">
                <a:solidFill>
                  <a:srgbClr val="006600"/>
                </a:solidFill>
              </a:rPr>
              <a:t>Vietnam Ministry of Science and Technology</a:t>
            </a:r>
          </a:p>
        </p:txBody>
      </p:sp>
      <p:graphicFrame>
        <p:nvGraphicFramePr>
          <p:cNvPr id="5" name="Object 6"/>
          <p:cNvGraphicFramePr>
            <a:graphicFrameLocks noChangeAspect="1"/>
          </p:cNvGraphicFramePr>
          <p:nvPr/>
        </p:nvGraphicFramePr>
        <p:xfrm>
          <a:off x="1271588" y="1227138"/>
          <a:ext cx="6600825" cy="4400550"/>
        </p:xfrm>
        <a:graphic>
          <a:graphicData uri="http://schemas.openxmlformats.org/presentationml/2006/ole">
            <p:oleObj spid="_x0000_s178178" name="Chart" r:id="rId4" imgW="6600749" imgH="4400702" progId="MSGraph.Chart.8">
              <p:embed followColorScheme="full"/>
            </p:oleObj>
          </a:graphicData>
        </a:graphic>
      </p:graphicFrame>
    </p:spTree>
    <p:extLst>
      <p:ext uri="{BB962C8B-B14F-4D97-AF65-F5344CB8AC3E}">
        <p14:creationId xmlns:p14="http://schemas.microsoft.com/office/powerpoint/2010/main" xmlns="" val="272604644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9D97BA63-840E-46FA-B3C0-1CE81B3BCC7D}" type="slidenum">
              <a:rPr lang="en-US" altLang="ja-JP"/>
              <a:pPr>
                <a:defRPr/>
              </a:pPr>
              <a:t>‹#›</a:t>
            </a:fld>
            <a:endParaRPr lang="en-US" altLang="ja-JP"/>
          </a:p>
        </p:txBody>
      </p:sp>
    </p:spTree>
    <p:extLst>
      <p:ext uri="{BB962C8B-B14F-4D97-AF65-F5344CB8AC3E}">
        <p14:creationId xmlns:p14="http://schemas.microsoft.com/office/powerpoint/2010/main" xmlns="" val="172343222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7A8405AE-C23A-48F0-958D-2BECF818DF60}" type="slidenum">
              <a:rPr lang="en-US" altLang="ja-JP"/>
              <a:pPr>
                <a:defRPr/>
              </a:pPr>
              <a:t>‹#›</a:t>
            </a:fld>
            <a:endParaRPr lang="en-US" altLang="ja-JP"/>
          </a:p>
        </p:txBody>
      </p:sp>
    </p:spTree>
    <p:extLst>
      <p:ext uri="{BB962C8B-B14F-4D97-AF65-F5344CB8AC3E}">
        <p14:creationId xmlns:p14="http://schemas.microsoft.com/office/powerpoint/2010/main" xmlns="" val="133079924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F8E0DEE5-61FD-475F-8AE6-B8091241A1DB}" type="slidenum">
              <a:rPr lang="en-US" altLang="ja-JP"/>
              <a:pPr>
                <a:defRPr/>
              </a:pPr>
              <a:t>‹#›</a:t>
            </a:fld>
            <a:endParaRPr lang="en-US" altLang="ja-JP"/>
          </a:p>
        </p:txBody>
      </p:sp>
    </p:spTree>
    <p:extLst>
      <p:ext uri="{BB962C8B-B14F-4D97-AF65-F5344CB8AC3E}">
        <p14:creationId xmlns:p14="http://schemas.microsoft.com/office/powerpoint/2010/main" xmlns="" val="54211217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27B5EE0A-17AF-4B34-95B1-F182D4B5C864}" type="slidenum">
              <a:rPr lang="en-US" altLang="ja-JP"/>
              <a:pPr>
                <a:defRPr/>
              </a:pPr>
              <a:t>‹#›</a:t>
            </a:fld>
            <a:endParaRPr lang="en-US" altLang="ja-JP"/>
          </a:p>
        </p:txBody>
      </p:sp>
    </p:spTree>
    <p:extLst>
      <p:ext uri="{BB962C8B-B14F-4D97-AF65-F5344CB8AC3E}">
        <p14:creationId xmlns:p14="http://schemas.microsoft.com/office/powerpoint/2010/main" xmlns="" val="55737762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A27B6C8C-B271-4A5F-85C5-2661426C1B6F}" type="slidenum">
              <a:rPr lang="en-US" altLang="ja-JP"/>
              <a:pPr>
                <a:defRPr/>
              </a:pPr>
              <a:t>‹#›</a:t>
            </a:fld>
            <a:endParaRPr lang="en-US" altLang="ja-JP"/>
          </a:p>
        </p:txBody>
      </p:sp>
    </p:spTree>
    <p:extLst>
      <p:ext uri="{BB962C8B-B14F-4D97-AF65-F5344CB8AC3E}">
        <p14:creationId xmlns:p14="http://schemas.microsoft.com/office/powerpoint/2010/main" xmlns="" val="264569395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95C66EB0-4C88-4823-97A9-9F91619BE6DD}" type="slidenum">
              <a:rPr lang="en-US" altLang="ja-JP"/>
              <a:pPr>
                <a:defRPr/>
              </a:pPr>
              <a:t>‹#›</a:t>
            </a:fld>
            <a:endParaRPr lang="en-US" altLang="ja-JP"/>
          </a:p>
        </p:txBody>
      </p:sp>
    </p:spTree>
    <p:extLst>
      <p:ext uri="{BB962C8B-B14F-4D97-AF65-F5344CB8AC3E}">
        <p14:creationId xmlns:p14="http://schemas.microsoft.com/office/powerpoint/2010/main" xmlns="" val="87011276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A7A4DFFA-02B5-49FF-BF73-675FB95077BA}" type="slidenum">
              <a:rPr lang="en-US" altLang="ja-JP"/>
              <a:pPr>
                <a:defRPr/>
              </a:pPr>
              <a:t>‹#›</a:t>
            </a:fld>
            <a:endParaRPr lang="en-US" altLang="ja-JP"/>
          </a:p>
        </p:txBody>
      </p:sp>
    </p:spTree>
    <p:extLst>
      <p:ext uri="{BB962C8B-B14F-4D97-AF65-F5344CB8AC3E}">
        <p14:creationId xmlns:p14="http://schemas.microsoft.com/office/powerpoint/2010/main" xmlns="" val="13183402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C03A67CE-2DCA-4D2C-A8A9-FA6083172B61}" type="slidenum">
              <a:rPr lang="en-US" altLang="ja-JP"/>
              <a:pPr>
                <a:defRPr/>
              </a:pPr>
              <a:t>‹#›</a:t>
            </a:fld>
            <a:endParaRPr lang="en-US" altLang="ja-JP"/>
          </a:p>
        </p:txBody>
      </p:sp>
    </p:spTree>
    <p:extLst>
      <p:ext uri="{BB962C8B-B14F-4D97-AF65-F5344CB8AC3E}">
        <p14:creationId xmlns:p14="http://schemas.microsoft.com/office/powerpoint/2010/main" xmlns="" val="1002690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xmlns="" val="4291547991"/>
      </p:ext>
    </p:extLst>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8CA2BCE-466E-4D1C-81FC-42343AF5330A}" type="slidenum">
              <a:rPr lang="en-US" altLang="ja-JP"/>
              <a:pPr>
                <a:defRPr/>
              </a:pPr>
              <a:t>‹#›</a:t>
            </a:fld>
            <a:endParaRPr lang="en-US" altLang="ja-JP"/>
          </a:p>
        </p:txBody>
      </p:sp>
    </p:spTree>
    <p:extLst>
      <p:ext uri="{BB962C8B-B14F-4D97-AF65-F5344CB8AC3E}">
        <p14:creationId xmlns:p14="http://schemas.microsoft.com/office/powerpoint/2010/main" xmlns="" val="313061032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77552DDC-ABE6-4982-9F93-FE81B6F3890D}" type="slidenum">
              <a:rPr lang="en-US" altLang="ja-JP"/>
              <a:pPr>
                <a:defRPr/>
              </a:pPr>
              <a:t>‹#›</a:t>
            </a:fld>
            <a:endParaRPr lang="en-US" altLang="ja-JP"/>
          </a:p>
        </p:txBody>
      </p:sp>
    </p:spTree>
    <p:extLst>
      <p:ext uri="{BB962C8B-B14F-4D97-AF65-F5344CB8AC3E}">
        <p14:creationId xmlns:p14="http://schemas.microsoft.com/office/powerpoint/2010/main" xmlns="" val="231683325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smtClean="0">
                <a:solidFill>
                  <a:schemeClr val="tx1"/>
                </a:solidFill>
              </a:defRPr>
            </a:lvl1pPr>
          </a:lstStyle>
          <a:p>
            <a:pPr>
              <a:defRPr/>
            </a:pPr>
            <a:fld id="{D29D8511-1AFB-4824-AB28-7109ADB93764}" type="slidenum">
              <a:rPr lang="en-US" altLang="ja-JP"/>
              <a:pPr>
                <a:defRPr/>
              </a:pPr>
              <a:t>‹#›</a:t>
            </a:fld>
            <a:endParaRPr lang="en-US" altLang="ja-JP"/>
          </a:p>
        </p:txBody>
      </p:sp>
    </p:spTree>
    <p:extLst>
      <p:ext uri="{BB962C8B-B14F-4D97-AF65-F5344CB8AC3E}">
        <p14:creationId xmlns:p14="http://schemas.microsoft.com/office/powerpoint/2010/main" xmlns="" val="306847955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14080AD3-3245-4E51-9EE1-C9C0BAF077FB}" type="slidenum">
              <a:rPr lang="en-US" altLang="ja-JP"/>
              <a:pPr>
                <a:defRPr/>
              </a:pPr>
              <a:t>‹#›</a:t>
            </a:fld>
            <a:endParaRPr lang="en-US" altLang="ja-JP"/>
          </a:p>
        </p:txBody>
      </p:sp>
    </p:spTree>
    <p:extLst>
      <p:ext uri="{BB962C8B-B14F-4D97-AF65-F5344CB8AC3E}">
        <p14:creationId xmlns:p14="http://schemas.microsoft.com/office/powerpoint/2010/main" xmlns="" val="268395194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323D2F07-4E65-4A8F-BDDA-3082E73E9D82}" type="slidenum">
              <a:rPr lang="en-US" altLang="ja-JP"/>
              <a:pPr>
                <a:defRPr/>
              </a:pPr>
              <a:t>‹#›</a:t>
            </a:fld>
            <a:endParaRPr lang="en-US" altLang="ja-JP"/>
          </a:p>
        </p:txBody>
      </p:sp>
    </p:spTree>
    <p:extLst>
      <p:ext uri="{BB962C8B-B14F-4D97-AF65-F5344CB8AC3E}">
        <p14:creationId xmlns:p14="http://schemas.microsoft.com/office/powerpoint/2010/main" xmlns="" val="111194775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4EBB6C47-C297-4BB6-A4F6-E0F38562F06D}" type="slidenum">
              <a:rPr lang="en-US" altLang="ja-JP"/>
              <a:pPr>
                <a:defRPr/>
              </a:pPr>
              <a:t>‹#›</a:t>
            </a:fld>
            <a:endParaRPr lang="en-US" altLang="ja-JP"/>
          </a:p>
        </p:txBody>
      </p:sp>
    </p:spTree>
    <p:extLst>
      <p:ext uri="{BB962C8B-B14F-4D97-AF65-F5344CB8AC3E}">
        <p14:creationId xmlns:p14="http://schemas.microsoft.com/office/powerpoint/2010/main" xmlns="" val="376812321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AB0E456A-B2D5-4577-A299-149D9B101F0F}" type="slidenum">
              <a:rPr lang="en-US" altLang="ja-JP"/>
              <a:pPr>
                <a:defRPr/>
              </a:pPr>
              <a:t>‹#›</a:t>
            </a:fld>
            <a:endParaRPr lang="en-US" altLang="ja-JP"/>
          </a:p>
        </p:txBody>
      </p:sp>
    </p:spTree>
    <p:extLst>
      <p:ext uri="{BB962C8B-B14F-4D97-AF65-F5344CB8AC3E}">
        <p14:creationId xmlns:p14="http://schemas.microsoft.com/office/powerpoint/2010/main" xmlns="" val="269288237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C4415D1B-97C0-4A3E-9DCE-B41351CA62F1}" type="slidenum">
              <a:rPr lang="en-US" altLang="ja-JP"/>
              <a:pPr>
                <a:defRPr/>
              </a:pPr>
              <a:t>‹#›</a:t>
            </a:fld>
            <a:endParaRPr lang="en-US" altLang="ja-JP"/>
          </a:p>
        </p:txBody>
      </p:sp>
    </p:spTree>
    <p:extLst>
      <p:ext uri="{BB962C8B-B14F-4D97-AF65-F5344CB8AC3E}">
        <p14:creationId xmlns:p14="http://schemas.microsoft.com/office/powerpoint/2010/main" xmlns="" val="349996100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8436867B-B8DD-431E-8C3B-FBFC3DFCFEE8}" type="slidenum">
              <a:rPr lang="en-US" altLang="ja-JP"/>
              <a:pPr>
                <a:defRPr/>
              </a:pPr>
              <a:t>‹#›</a:t>
            </a:fld>
            <a:endParaRPr lang="en-US" altLang="ja-JP"/>
          </a:p>
        </p:txBody>
      </p:sp>
    </p:spTree>
    <p:extLst>
      <p:ext uri="{BB962C8B-B14F-4D97-AF65-F5344CB8AC3E}">
        <p14:creationId xmlns:p14="http://schemas.microsoft.com/office/powerpoint/2010/main" xmlns="" val="133390160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48BA24C5-CA95-4249-9F1F-E6C8D05DBBD7}" type="slidenum">
              <a:rPr lang="en-US" altLang="ja-JP"/>
              <a:pPr>
                <a:defRPr/>
              </a:pPr>
              <a:t>‹#›</a:t>
            </a:fld>
            <a:endParaRPr lang="en-US" altLang="ja-JP"/>
          </a:p>
        </p:txBody>
      </p:sp>
    </p:spTree>
    <p:extLst>
      <p:ext uri="{BB962C8B-B14F-4D97-AF65-F5344CB8AC3E}">
        <p14:creationId xmlns:p14="http://schemas.microsoft.com/office/powerpoint/2010/main" xmlns="" val="627906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smtClean="0">
                <a:ea typeface="ＭＳ Ｐゴシック" panose="020B0600070205080204" pitchFamily="50" charset="-128"/>
              </a:defRPr>
            </a:lvl1pPr>
          </a:lstStyle>
          <a:p>
            <a:pPr>
              <a:defRPr/>
            </a:pPr>
            <a:endParaRPr lang="en-US" altLang="ja-JP"/>
          </a:p>
        </p:txBody>
      </p:sp>
    </p:spTree>
    <p:extLst>
      <p:ext uri="{BB962C8B-B14F-4D97-AF65-F5344CB8AC3E}">
        <p14:creationId xmlns:p14="http://schemas.microsoft.com/office/powerpoint/2010/main" xmlns="" val="87185904"/>
      </p:ext>
    </p:extLst>
  </p:cSld>
  <p:clrMapOvr>
    <a:masterClrMapping/>
  </p:clrMapOvr>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0EEAAC2B-524D-445C-97CD-C397E0CF3186}" type="slidenum">
              <a:rPr lang="en-US" altLang="ja-JP"/>
              <a:pPr>
                <a:defRPr/>
              </a:pPr>
              <a:t>‹#›</a:t>
            </a:fld>
            <a:endParaRPr lang="en-US" altLang="ja-JP"/>
          </a:p>
        </p:txBody>
      </p:sp>
    </p:spTree>
    <p:extLst>
      <p:ext uri="{BB962C8B-B14F-4D97-AF65-F5344CB8AC3E}">
        <p14:creationId xmlns:p14="http://schemas.microsoft.com/office/powerpoint/2010/main" xmlns="" val="228130493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696ADCA-A0D7-4FF3-AD38-9B6ADEEFFDE6}" type="slidenum">
              <a:rPr lang="en-US" altLang="ja-JP"/>
              <a:pPr>
                <a:defRPr/>
              </a:pPr>
              <a:t>‹#›</a:t>
            </a:fld>
            <a:endParaRPr lang="en-US" altLang="ja-JP"/>
          </a:p>
        </p:txBody>
      </p:sp>
    </p:spTree>
    <p:extLst>
      <p:ext uri="{BB962C8B-B14F-4D97-AF65-F5344CB8AC3E}">
        <p14:creationId xmlns:p14="http://schemas.microsoft.com/office/powerpoint/2010/main" xmlns="" val="198845008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CD9088A6-FB0A-441F-A20C-3C7E2FCC010B}" type="slidenum">
              <a:rPr lang="en-US" altLang="ja-JP"/>
              <a:pPr>
                <a:defRPr/>
              </a:pPr>
              <a:t>‹#›</a:t>
            </a:fld>
            <a:endParaRPr lang="en-US" altLang="ja-JP"/>
          </a:p>
        </p:txBody>
      </p:sp>
    </p:spTree>
    <p:extLst>
      <p:ext uri="{BB962C8B-B14F-4D97-AF65-F5344CB8AC3E}">
        <p14:creationId xmlns:p14="http://schemas.microsoft.com/office/powerpoint/2010/main" xmlns="" val="390645613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xmlns="" val="228913317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53149335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179162028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56545558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95274993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78084259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3137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74763" y="152400"/>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43000" y="1600200"/>
            <a:ext cx="7772400" cy="4648200"/>
          </a:xfrm>
        </p:spPr>
        <p:txBody>
          <a:bodyPr/>
          <a:lstStyle/>
          <a:p>
            <a:pPr lvl="0"/>
            <a:endParaRPr lang="en-US" noProof="0"/>
          </a:p>
        </p:txBody>
      </p:sp>
    </p:spTree>
    <p:extLst>
      <p:ext uri="{BB962C8B-B14F-4D97-AF65-F5344CB8AC3E}">
        <p14:creationId xmlns:p14="http://schemas.microsoft.com/office/powerpoint/2010/main" xmlns="" val="370959619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97014869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212373371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58103509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49496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smtClean="0">
                <a:latin typeface="SEOptimist"/>
                <a:ea typeface="ＭＳ Ｐゴシック" panose="020B0600070205080204" pitchFamily="50" charset="-128"/>
              </a:defRPr>
            </a:lvl1pPr>
          </a:lstStyle>
          <a:p>
            <a:pPr>
              <a:defRPr/>
            </a:pPr>
            <a:endParaRPr lang="fr-FR" altLang="ja-JP"/>
          </a:p>
        </p:txBody>
      </p:sp>
    </p:spTree>
    <p:extLst>
      <p:ext uri="{BB962C8B-B14F-4D97-AF65-F5344CB8AC3E}">
        <p14:creationId xmlns:p14="http://schemas.microsoft.com/office/powerpoint/2010/main" xmlns="" val="4189745789"/>
      </p:ext>
    </p:extLst>
  </p:cSld>
  <p:clrMapOvr>
    <a:overrideClrMapping bg1="dk2" tx1="lt1" bg2="dk1"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167029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1554011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27754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239753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175938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29766496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58060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503415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3639695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6981583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2775798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smtClean="0">
                <a:ea typeface="ＭＳ Ｐゴシック" panose="020B0600070205080204" pitchFamily="50" charset="-128"/>
              </a:defRPr>
            </a:lvl1pPr>
          </a:lstStyle>
          <a:p>
            <a:pPr>
              <a:defRPr/>
            </a:pPr>
            <a:endParaRPr lang="fr-FR" altLang="ja-JP"/>
          </a:p>
        </p:txBody>
      </p:sp>
    </p:spTree>
    <p:extLst>
      <p:ext uri="{BB962C8B-B14F-4D97-AF65-F5344CB8AC3E}">
        <p14:creationId xmlns:p14="http://schemas.microsoft.com/office/powerpoint/2010/main" xmlns="" val="3445028449"/>
      </p:ext>
    </p:extLst>
  </p:cSld>
  <p:clrMapOvr>
    <a:overrideClrMapping bg1="dk2" tx1="lt1" bg2="dk1"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1770944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146604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34082119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55915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8125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1675706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649688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31038456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27091864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5284937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7300221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smtClean="0">
                <a:ea typeface="ＭＳ Ｐゴシック" panose="020B0600070205080204" pitchFamily="50" charset="-128"/>
              </a:defRPr>
            </a:lvl1pPr>
          </a:lstStyle>
          <a:p>
            <a:pPr>
              <a:defRPr/>
            </a:pPr>
            <a:endParaRPr lang="fr-FR" altLang="ja-JP"/>
          </a:p>
        </p:txBody>
      </p:sp>
    </p:spTree>
    <p:extLst>
      <p:ext uri="{BB962C8B-B14F-4D97-AF65-F5344CB8AC3E}">
        <p14:creationId xmlns:p14="http://schemas.microsoft.com/office/powerpoint/2010/main" xmlns="" val="428051776"/>
      </p:ext>
    </p:extLst>
  </p:cSld>
  <p:clrMapOvr>
    <a:overrideClrMapping bg1="dk2" tx1="lt1" bg2="dk1"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25765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62578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30294549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7961026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5957699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7680859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698268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32053912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4189601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1372374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2948851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sz="9600" smtClean="0">
                <a:ea typeface="ＭＳ Ｐゴシック" panose="020B0600070205080204" pitchFamily="50" charset="-128"/>
              </a:defRPr>
            </a:lvl1pPr>
          </a:lstStyle>
          <a:p>
            <a:pPr>
              <a:defRPr/>
            </a:pPr>
            <a:endParaRPr lang="fr-FR" altLang="ja-JP"/>
          </a:p>
        </p:txBody>
      </p:sp>
    </p:spTree>
    <p:extLst>
      <p:ext uri="{BB962C8B-B14F-4D97-AF65-F5344CB8AC3E}">
        <p14:creationId xmlns:p14="http://schemas.microsoft.com/office/powerpoint/2010/main" xmlns="" val="1756015299"/>
      </p:ext>
    </p:extLst>
  </p:cSld>
  <p:clrMapOvr>
    <a:overrideClrMapping bg1="dk2" tx1="lt1" bg2="dk1"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2568841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5397076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34088295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4824540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079997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39603529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084720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24488875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36918665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729670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149235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38997086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0700661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8387890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0394247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40114485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6226183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41103466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40983791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9724744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27029358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1"/>
          <p:cNvSpPr txBox="1">
            <a:spLocks/>
          </p:cNvSpPr>
          <p:nvPr userDrawn="1"/>
        </p:nvSpPr>
        <p:spPr bwMode="auto">
          <a:xfrm>
            <a:off x="2667000" y="152400"/>
            <a:ext cx="6019800" cy="828675"/>
          </a:xfrm>
          <a:prstGeom prst="rect">
            <a:avLst/>
          </a:prstGeom>
          <a:noFill/>
          <a:ln>
            <a:noFill/>
          </a:ln>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r>
              <a:rPr kumimoji="1" lang="en-US" altLang="ja-JP" sz="2700" b="1" smtClean="0">
                <a:solidFill>
                  <a:schemeClr val="tx2"/>
                </a:solidFill>
                <a:ea typeface="ＭＳ Ｐゴシック" panose="020B0600070205080204" pitchFamily="50" charset="-128"/>
              </a:rPr>
              <a:t>Click to edit Master title style</a:t>
            </a:r>
            <a:endParaRPr kumimoji="1" lang="en-US" sz="2700" b="1" smtClean="0">
              <a:solidFill>
                <a:schemeClr val="tx2"/>
              </a:solidFill>
            </a:endParaRPr>
          </a:p>
        </p:txBody>
      </p:sp>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6" name="Rectangle 5"/>
          <p:cNvSpPr>
            <a:spLocks noGrp="1" noChangeArrowheads="1"/>
          </p:cNvSpPr>
          <p:nvPr>
            <p:ph type="dt" sz="half" idx="10"/>
          </p:nvPr>
        </p:nvSpPr>
        <p:spPr/>
        <p:txBody>
          <a:bodyPr/>
          <a:lstStyle>
            <a:lvl1pPr>
              <a:defRPr smtClean="0"/>
            </a:lvl1pPr>
          </a:lstStyle>
          <a:p>
            <a:pPr>
              <a:defRPr/>
            </a:pPr>
            <a:endParaRPr lang="en-US" altLang="ja-JP"/>
          </a:p>
        </p:txBody>
      </p:sp>
      <p:sp>
        <p:nvSpPr>
          <p:cNvPr id="7" name="Rectangle 6"/>
          <p:cNvSpPr>
            <a:spLocks noGrp="1" noChangeArrowheads="1"/>
          </p:cNvSpPr>
          <p:nvPr>
            <p:ph type="ftr" sz="quarter" idx="11"/>
          </p:nvPr>
        </p:nvSpPr>
        <p:spPr/>
        <p:txBody>
          <a:bodyPr/>
          <a:lstStyle>
            <a:lvl1pPr>
              <a:defRPr smtClean="0"/>
            </a:lvl1pPr>
          </a:lstStyle>
          <a:p>
            <a:pPr>
              <a:defRPr/>
            </a:pPr>
            <a:endParaRPr lang="en-US" altLang="ja-JP"/>
          </a:p>
        </p:txBody>
      </p:sp>
    </p:spTree>
    <p:extLst>
      <p:ext uri="{BB962C8B-B14F-4D97-AF65-F5344CB8AC3E}">
        <p14:creationId xmlns:p14="http://schemas.microsoft.com/office/powerpoint/2010/main" xmlns="" val="4521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727992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itle 1"/>
          <p:cNvSpPr txBox="1">
            <a:spLocks/>
          </p:cNvSpPr>
          <p:nvPr userDrawn="1"/>
        </p:nvSpPr>
        <p:spPr bwMode="auto">
          <a:xfrm>
            <a:off x="2667000" y="152400"/>
            <a:ext cx="6019800" cy="828675"/>
          </a:xfrm>
          <a:prstGeom prst="rect">
            <a:avLst/>
          </a:prstGeom>
          <a:noFill/>
          <a:ln>
            <a:noFill/>
          </a:ln>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r>
              <a:rPr kumimoji="1" lang="en-US" altLang="ja-JP" sz="2700" b="1" smtClean="0">
                <a:solidFill>
                  <a:schemeClr val="tx2"/>
                </a:solidFill>
                <a:ea typeface="ＭＳ Ｐゴシック" panose="020B0600070205080204" pitchFamily="50" charset="-128"/>
              </a:rPr>
              <a:t>Click to edit Master title style</a:t>
            </a:r>
            <a:endParaRPr kumimoji="1" lang="en-US" sz="2700" b="1" smtClean="0">
              <a:solidFill>
                <a:schemeClr val="tx2"/>
              </a:solidFill>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6" name="Rectangle 5"/>
          <p:cNvSpPr>
            <a:spLocks noGrp="1" noChangeArrowheads="1"/>
          </p:cNvSpPr>
          <p:nvPr>
            <p:ph type="dt" sz="half" idx="10"/>
          </p:nvPr>
        </p:nvSpPr>
        <p:spPr/>
        <p:txBody>
          <a:bodyPr/>
          <a:lstStyle>
            <a:lvl1pPr>
              <a:defRPr smtClean="0"/>
            </a:lvl1pPr>
          </a:lstStyle>
          <a:p>
            <a:pPr>
              <a:defRPr/>
            </a:pPr>
            <a:endParaRPr lang="en-US" altLang="ja-JP"/>
          </a:p>
        </p:txBody>
      </p:sp>
      <p:sp>
        <p:nvSpPr>
          <p:cNvPr id="7" name="Rectangle 6"/>
          <p:cNvSpPr>
            <a:spLocks noGrp="1" noChangeArrowheads="1"/>
          </p:cNvSpPr>
          <p:nvPr>
            <p:ph type="ftr" sz="quarter" idx="11"/>
          </p:nvPr>
        </p:nvSpPr>
        <p:spPr/>
        <p:txBody>
          <a:bodyPr/>
          <a:lstStyle>
            <a:lvl1pPr>
              <a:defRPr smtClean="0"/>
            </a:lvl1pPr>
          </a:lstStyle>
          <a:p>
            <a:pPr>
              <a:defRPr/>
            </a:pPr>
            <a:endParaRPr lang="en-US" altLang="ja-JP"/>
          </a:p>
        </p:txBody>
      </p:sp>
    </p:spTree>
    <p:extLst>
      <p:ext uri="{BB962C8B-B14F-4D97-AF65-F5344CB8AC3E}">
        <p14:creationId xmlns:p14="http://schemas.microsoft.com/office/powerpoint/2010/main" xmlns="" val="249073759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4748589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itle 1"/>
          <p:cNvSpPr txBox="1">
            <a:spLocks/>
          </p:cNvSpPr>
          <p:nvPr userDrawn="1"/>
        </p:nvSpPr>
        <p:spPr bwMode="auto">
          <a:xfrm>
            <a:off x="2667000" y="152400"/>
            <a:ext cx="6019800" cy="828675"/>
          </a:xfrm>
          <a:prstGeom prst="rect">
            <a:avLst/>
          </a:prstGeom>
          <a:noFill/>
          <a:ln>
            <a:noFill/>
          </a:ln>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r>
              <a:rPr kumimoji="1" lang="en-US" altLang="ja-JP" sz="2700" b="1" smtClean="0">
                <a:solidFill>
                  <a:schemeClr val="tx2"/>
                </a:solidFill>
                <a:ea typeface="ＭＳ Ｐゴシック" panose="020B0600070205080204" pitchFamily="50" charset="-128"/>
              </a:rPr>
              <a:t>Click to edit Master title style</a:t>
            </a:r>
            <a:endParaRPr kumimoji="1" lang="en-US" sz="2700" b="1" smtClean="0">
              <a:solidFill>
                <a:schemeClr val="tx2"/>
              </a:solidFill>
            </a:endParaRPr>
          </a:p>
        </p:txBody>
      </p:sp>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Rectangle 4"/>
          <p:cNvSpPr>
            <a:spLocks noGrp="1" noChangeArrowheads="1"/>
          </p:cNvSpPr>
          <p:nvPr>
            <p:ph type="dt" sz="half" idx="10"/>
          </p:nvPr>
        </p:nvSpPr>
        <p:spPr/>
        <p:txBody>
          <a:bodyPr/>
          <a:lstStyle>
            <a:lvl1pPr>
              <a:defRPr smtClean="0"/>
            </a:lvl1pPr>
          </a:lstStyle>
          <a:p>
            <a:pPr>
              <a:defRPr/>
            </a:pPr>
            <a:endParaRPr lang="en-US" altLang="ja-JP"/>
          </a:p>
        </p:txBody>
      </p:sp>
      <p:sp>
        <p:nvSpPr>
          <p:cNvPr id="6" name="Rectangle 5"/>
          <p:cNvSpPr>
            <a:spLocks noGrp="1" noChangeArrowheads="1"/>
          </p:cNvSpPr>
          <p:nvPr>
            <p:ph type="ftr" sz="quarter" idx="11"/>
          </p:nvPr>
        </p:nvSpPr>
        <p:spPr/>
        <p:txBody>
          <a:bodyPr/>
          <a:lstStyle>
            <a:lvl1pPr>
              <a:defRPr smtClean="0"/>
            </a:lvl1pPr>
          </a:lstStyle>
          <a:p>
            <a:pPr>
              <a:defRPr/>
            </a:pPr>
            <a:endParaRPr lang="en-US" altLang="ja-JP"/>
          </a:p>
        </p:txBody>
      </p:sp>
    </p:spTree>
    <p:extLst>
      <p:ext uri="{BB962C8B-B14F-4D97-AF65-F5344CB8AC3E}">
        <p14:creationId xmlns:p14="http://schemas.microsoft.com/office/powerpoint/2010/main" xmlns="" val="33327033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27807341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18182038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9770837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74763" y="152400"/>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43000" y="1600200"/>
            <a:ext cx="7772400" cy="4648200"/>
          </a:xfrm>
        </p:spPr>
        <p:txBody>
          <a:bodyPr/>
          <a:lstStyle/>
          <a:p>
            <a:pPr lvl="0"/>
            <a:endParaRPr lang="en-US" noProof="0"/>
          </a:p>
        </p:txBody>
      </p:sp>
    </p:spTree>
    <p:extLst>
      <p:ext uri="{BB962C8B-B14F-4D97-AF65-F5344CB8AC3E}">
        <p14:creationId xmlns:p14="http://schemas.microsoft.com/office/powerpoint/2010/main" xmlns="" val="30702082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4 w 526"/>
                <a:gd name="T17" fmla="*/ 179 h 275"/>
                <a:gd name="T18" fmla="*/ 226 w 526"/>
                <a:gd name="T19" fmla="*/ 143 h 275"/>
                <a:gd name="T20" fmla="*/ 268 w 526"/>
                <a:gd name="T21" fmla="*/ 120 h 275"/>
                <a:gd name="T22" fmla="*/ 316 w 526"/>
                <a:gd name="T23" fmla="*/ 96 h 275"/>
                <a:gd name="T24" fmla="*/ 427 w 526"/>
                <a:gd name="T25" fmla="*/ 48 h 275"/>
                <a:gd name="T26" fmla="*/ 476 w 526"/>
                <a:gd name="T27" fmla="*/ 30 h 275"/>
                <a:gd name="T28" fmla="*/ 512 w 526"/>
                <a:gd name="T29" fmla="*/ 12 h 275"/>
                <a:gd name="T30" fmla="*/ 536 w 526"/>
                <a:gd name="T31" fmla="*/ 6 h 275"/>
                <a:gd name="T32" fmla="*/ 554 w 526"/>
                <a:gd name="T33" fmla="*/ 0 h 275"/>
                <a:gd name="T34" fmla="*/ 560 w 526"/>
                <a:gd name="T35" fmla="*/ 0 h 275"/>
                <a:gd name="T36" fmla="*/ 554 w 526"/>
                <a:gd name="T37" fmla="*/ 6 h 275"/>
                <a:gd name="T38" fmla="*/ 542 w 526"/>
                <a:gd name="T39" fmla="*/ 12 h 275"/>
                <a:gd name="T40" fmla="*/ 518 w 526"/>
                <a:gd name="T41" fmla="*/ 24 h 275"/>
                <a:gd name="T42" fmla="*/ 494 w 526"/>
                <a:gd name="T43" fmla="*/ 42 h 275"/>
                <a:gd name="T44" fmla="*/ 470 w 526"/>
                <a:gd name="T45" fmla="*/ 54 h 275"/>
                <a:gd name="T46" fmla="*/ 427 w 526"/>
                <a:gd name="T47" fmla="*/ 78 h 275"/>
                <a:gd name="T48" fmla="*/ 357 w 526"/>
                <a:gd name="T49" fmla="*/ 108 h 275"/>
                <a:gd name="T50" fmla="*/ 29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7 w 718"/>
                <a:gd name="T17" fmla="*/ 228 h 306"/>
                <a:gd name="T18" fmla="*/ 143 w 718"/>
                <a:gd name="T19" fmla="*/ 228 h 306"/>
                <a:gd name="T20" fmla="*/ 161 w 718"/>
                <a:gd name="T21" fmla="*/ 222 h 306"/>
                <a:gd name="T22" fmla="*/ 185 w 718"/>
                <a:gd name="T23" fmla="*/ 216 h 306"/>
                <a:gd name="T24" fmla="*/ 215 w 718"/>
                <a:gd name="T25" fmla="*/ 204 h 306"/>
                <a:gd name="T26" fmla="*/ 292 w 718"/>
                <a:gd name="T27" fmla="*/ 180 h 306"/>
                <a:gd name="T28" fmla="*/ 405 w 718"/>
                <a:gd name="T29" fmla="*/ 156 h 306"/>
                <a:gd name="T30" fmla="*/ 495 w 718"/>
                <a:gd name="T31" fmla="*/ 126 h 306"/>
                <a:gd name="T32" fmla="*/ 578 w 718"/>
                <a:gd name="T33" fmla="*/ 102 h 306"/>
                <a:gd name="T34" fmla="*/ 612 w 718"/>
                <a:gd name="T35" fmla="*/ 90 h 306"/>
                <a:gd name="T36" fmla="*/ 655 w 718"/>
                <a:gd name="T37" fmla="*/ 84 h 306"/>
                <a:gd name="T38" fmla="*/ 673 w 718"/>
                <a:gd name="T39" fmla="*/ 78 h 306"/>
                <a:gd name="T40" fmla="*/ 679 w 718"/>
                <a:gd name="T41" fmla="*/ 72 h 306"/>
                <a:gd name="T42" fmla="*/ 685 w 718"/>
                <a:gd name="T43" fmla="*/ 66 h 306"/>
                <a:gd name="T44" fmla="*/ 703 w 718"/>
                <a:gd name="T45" fmla="*/ 60 h 306"/>
                <a:gd name="T46" fmla="*/ 745 w 718"/>
                <a:gd name="T47" fmla="*/ 30 h 306"/>
                <a:gd name="T48" fmla="*/ 763 w 718"/>
                <a:gd name="T49" fmla="*/ 18 h 306"/>
                <a:gd name="T50" fmla="*/ 769 w 718"/>
                <a:gd name="T51" fmla="*/ 6 h 306"/>
                <a:gd name="T52" fmla="*/ 763 w 718"/>
                <a:gd name="T53" fmla="*/ 0 h 306"/>
                <a:gd name="T54" fmla="*/ 739 w 718"/>
                <a:gd name="T55" fmla="*/ 0 h 306"/>
                <a:gd name="T56" fmla="*/ 679 w 718"/>
                <a:gd name="T57" fmla="*/ 0 h 306"/>
                <a:gd name="T58" fmla="*/ 621 w 718"/>
                <a:gd name="T59" fmla="*/ 0 h 306"/>
                <a:gd name="T60" fmla="*/ 578 w 718"/>
                <a:gd name="T61" fmla="*/ 0 h 306"/>
                <a:gd name="T62" fmla="*/ 548 w 718"/>
                <a:gd name="T63" fmla="*/ 18 h 306"/>
                <a:gd name="T64" fmla="*/ 519 w 718"/>
                <a:gd name="T65" fmla="*/ 42 h 306"/>
                <a:gd name="T66" fmla="*/ 501 w 718"/>
                <a:gd name="T67" fmla="*/ 54 h 306"/>
                <a:gd name="T68" fmla="*/ 483 w 718"/>
                <a:gd name="T69" fmla="*/ 60 h 306"/>
                <a:gd name="T70" fmla="*/ 459 w 718"/>
                <a:gd name="T71" fmla="*/ 60 h 306"/>
                <a:gd name="T72" fmla="*/ 423 w 718"/>
                <a:gd name="T73" fmla="*/ 66 h 306"/>
                <a:gd name="T74" fmla="*/ 369 w 718"/>
                <a:gd name="T75" fmla="*/ 84 h 306"/>
                <a:gd name="T76" fmla="*/ 328 w 718"/>
                <a:gd name="T77" fmla="*/ 108 h 306"/>
                <a:gd name="T78" fmla="*/ 304 w 718"/>
                <a:gd name="T79" fmla="*/ 126 h 306"/>
                <a:gd name="T80" fmla="*/ 292 w 718"/>
                <a:gd name="T81" fmla="*/ 132 h 306"/>
                <a:gd name="T82" fmla="*/ 274 w 718"/>
                <a:gd name="T83" fmla="*/ 138 h 306"/>
                <a:gd name="T84" fmla="*/ 238 w 718"/>
                <a:gd name="T85" fmla="*/ 138 h 306"/>
                <a:gd name="T86" fmla="*/ 203 w 718"/>
                <a:gd name="T87" fmla="*/ 138 h 306"/>
                <a:gd name="T88" fmla="*/ 197 w 718"/>
                <a:gd name="T89" fmla="*/ 138 h 306"/>
                <a:gd name="T90" fmla="*/ 19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65 w 2392"/>
                <a:gd name="T1" fmla="*/ 54 h 881"/>
                <a:gd name="T2" fmla="*/ 2317 w 2392"/>
                <a:gd name="T3" fmla="*/ 54 h 881"/>
                <a:gd name="T4" fmla="*/ 2269 w 2392"/>
                <a:gd name="T5" fmla="*/ 66 h 881"/>
                <a:gd name="T6" fmla="*/ 2140 w 2392"/>
                <a:gd name="T7" fmla="*/ 101 h 881"/>
                <a:gd name="T8" fmla="*/ 2075 w 2392"/>
                <a:gd name="T9" fmla="*/ 119 h 881"/>
                <a:gd name="T10" fmla="*/ 1965 w 2392"/>
                <a:gd name="T11" fmla="*/ 167 h 881"/>
                <a:gd name="T12" fmla="*/ 1938 w 2392"/>
                <a:gd name="T13" fmla="*/ 245 h 881"/>
                <a:gd name="T14" fmla="*/ 1944 w 2392"/>
                <a:gd name="T15" fmla="*/ 305 h 881"/>
                <a:gd name="T16" fmla="*/ 1860 w 2392"/>
                <a:gd name="T17" fmla="*/ 317 h 881"/>
                <a:gd name="T18" fmla="*/ 1689 w 2392"/>
                <a:gd name="T19" fmla="*/ 263 h 881"/>
                <a:gd name="T20" fmla="*/ 1592 w 2392"/>
                <a:gd name="T21" fmla="*/ 257 h 881"/>
                <a:gd name="T22" fmla="*/ 1484 w 2392"/>
                <a:gd name="T23" fmla="*/ 311 h 881"/>
                <a:gd name="T24" fmla="*/ 1416 w 2392"/>
                <a:gd name="T25" fmla="*/ 353 h 881"/>
                <a:gd name="T26" fmla="*/ 1386 w 2392"/>
                <a:gd name="T27" fmla="*/ 359 h 881"/>
                <a:gd name="T28" fmla="*/ 1282 w 2392"/>
                <a:gd name="T29" fmla="*/ 371 h 881"/>
                <a:gd name="T30" fmla="*/ 1228 w 2392"/>
                <a:gd name="T31" fmla="*/ 365 h 881"/>
                <a:gd name="T32" fmla="*/ 1121 w 2392"/>
                <a:gd name="T33" fmla="*/ 371 h 881"/>
                <a:gd name="T34" fmla="*/ 1008 w 2392"/>
                <a:gd name="T35" fmla="*/ 383 h 881"/>
                <a:gd name="T36" fmla="*/ 972 w 2392"/>
                <a:gd name="T37" fmla="*/ 401 h 881"/>
                <a:gd name="T38" fmla="*/ 870 w 2392"/>
                <a:gd name="T39" fmla="*/ 419 h 881"/>
                <a:gd name="T40" fmla="*/ 829 w 2392"/>
                <a:gd name="T41" fmla="*/ 419 h 881"/>
                <a:gd name="T42" fmla="*/ 698 w 2392"/>
                <a:gd name="T43" fmla="*/ 437 h 881"/>
                <a:gd name="T44" fmla="*/ 632 w 2392"/>
                <a:gd name="T45" fmla="*/ 473 h 881"/>
                <a:gd name="T46" fmla="*/ 537 w 2392"/>
                <a:gd name="T47" fmla="*/ 467 h 881"/>
                <a:gd name="T48" fmla="*/ 448 w 2392"/>
                <a:gd name="T49" fmla="*/ 491 h 881"/>
                <a:gd name="T50" fmla="*/ 430 w 2392"/>
                <a:gd name="T51" fmla="*/ 539 h 881"/>
                <a:gd name="T52" fmla="*/ 364 w 2392"/>
                <a:gd name="T53" fmla="*/ 569 h 881"/>
                <a:gd name="T54" fmla="*/ 239 w 2392"/>
                <a:gd name="T55" fmla="*/ 599 h 881"/>
                <a:gd name="T56" fmla="*/ 138 w 2392"/>
                <a:gd name="T57" fmla="*/ 647 h 881"/>
                <a:gd name="T58" fmla="*/ 108 w 2392"/>
                <a:gd name="T59" fmla="*/ 659 h 881"/>
                <a:gd name="T60" fmla="*/ 0 w 2392"/>
                <a:gd name="T61" fmla="*/ 671 h 881"/>
                <a:gd name="T62" fmla="*/ 84 w 2392"/>
                <a:gd name="T63" fmla="*/ 695 h 881"/>
                <a:gd name="T64" fmla="*/ 280 w 2392"/>
                <a:gd name="T65" fmla="*/ 653 h 881"/>
                <a:gd name="T66" fmla="*/ 507 w 2392"/>
                <a:gd name="T67" fmla="*/ 569 h 881"/>
                <a:gd name="T68" fmla="*/ 602 w 2392"/>
                <a:gd name="T69" fmla="*/ 521 h 881"/>
                <a:gd name="T70" fmla="*/ 680 w 2392"/>
                <a:gd name="T71" fmla="*/ 515 h 881"/>
                <a:gd name="T72" fmla="*/ 924 w 2392"/>
                <a:gd name="T73" fmla="*/ 461 h 881"/>
                <a:gd name="T74" fmla="*/ 1216 w 2392"/>
                <a:gd name="T75" fmla="*/ 425 h 881"/>
                <a:gd name="T76" fmla="*/ 1363 w 2392"/>
                <a:gd name="T77" fmla="*/ 461 h 881"/>
                <a:gd name="T78" fmla="*/ 1502 w 2392"/>
                <a:gd name="T79" fmla="*/ 533 h 881"/>
                <a:gd name="T80" fmla="*/ 1520 w 2392"/>
                <a:gd name="T81" fmla="*/ 617 h 881"/>
                <a:gd name="T82" fmla="*/ 1461 w 2392"/>
                <a:gd name="T83" fmla="*/ 653 h 881"/>
                <a:gd name="T84" fmla="*/ 1294 w 2392"/>
                <a:gd name="T85" fmla="*/ 701 h 881"/>
                <a:gd name="T86" fmla="*/ 1180 w 2392"/>
                <a:gd name="T87" fmla="*/ 755 h 881"/>
                <a:gd name="T88" fmla="*/ 1133 w 2392"/>
                <a:gd name="T89" fmla="*/ 809 h 881"/>
                <a:gd name="T90" fmla="*/ 1145 w 2392"/>
                <a:gd name="T91" fmla="*/ 869 h 881"/>
                <a:gd name="T92" fmla="*/ 1174 w 2392"/>
                <a:gd name="T93" fmla="*/ 881 h 881"/>
                <a:gd name="T94" fmla="*/ 1276 w 2392"/>
                <a:gd name="T95" fmla="*/ 869 h 881"/>
                <a:gd name="T96" fmla="*/ 1473 w 2392"/>
                <a:gd name="T97" fmla="*/ 857 h 881"/>
                <a:gd name="T98" fmla="*/ 1526 w 2392"/>
                <a:gd name="T99" fmla="*/ 851 h 881"/>
                <a:gd name="T100" fmla="*/ 1568 w 2392"/>
                <a:gd name="T101" fmla="*/ 833 h 881"/>
                <a:gd name="T102" fmla="*/ 1777 w 2392"/>
                <a:gd name="T103" fmla="*/ 743 h 881"/>
                <a:gd name="T104" fmla="*/ 1908 w 2392"/>
                <a:gd name="T105" fmla="*/ 689 h 881"/>
                <a:gd name="T106" fmla="*/ 1993 w 2392"/>
                <a:gd name="T107" fmla="*/ 581 h 881"/>
                <a:gd name="T108" fmla="*/ 2158 w 2392"/>
                <a:gd name="T109" fmla="*/ 389 h 881"/>
                <a:gd name="T110" fmla="*/ 2337 w 2392"/>
                <a:gd name="T111" fmla="*/ 269 h 881"/>
                <a:gd name="T112" fmla="*/ 2385 w 2392"/>
                <a:gd name="T113" fmla="*/ 239 h 881"/>
                <a:gd name="T114" fmla="*/ 2528 w 2392"/>
                <a:gd name="T115" fmla="*/ 0 h 881"/>
                <a:gd name="T116" fmla="*/ 243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ja-JP" sz="1400" smtClean="0">
                <a:solidFill>
                  <a:schemeClr val="bg2"/>
                </a:solidFill>
                <a:ea typeface="ＭＳ Ｐゴシック" panose="020B0600070205080204" pitchFamily="50" charset="-128"/>
              </a:rPr>
              <a:t>Chiến lược phát triển Doanh nghiệp vừa và nhỏ Việt Nam – Viet SME strategy for development</a:t>
            </a:r>
          </a:p>
        </p:txBody>
      </p:sp>
    </p:spTree>
    <p:extLst>
      <p:ext uri="{BB962C8B-B14F-4D97-AF65-F5344CB8AC3E}">
        <p14:creationId xmlns:p14="http://schemas.microsoft.com/office/powerpoint/2010/main" xmlns="" val="3658557436"/>
      </p:ext>
    </p:extLst>
  </p:cSld>
  <p:clrMapOvr>
    <a:overrideClrMapping bg1="dk2" tx1="lt1" bg2="dk1" tx2="lt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1698116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285257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71958007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26325729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6065772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27862160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059679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332037349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21171203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33264887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428274979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4 w 526"/>
                <a:gd name="T17" fmla="*/ 179 h 275"/>
                <a:gd name="T18" fmla="*/ 226 w 526"/>
                <a:gd name="T19" fmla="*/ 143 h 275"/>
                <a:gd name="T20" fmla="*/ 268 w 526"/>
                <a:gd name="T21" fmla="*/ 120 h 275"/>
                <a:gd name="T22" fmla="*/ 316 w 526"/>
                <a:gd name="T23" fmla="*/ 96 h 275"/>
                <a:gd name="T24" fmla="*/ 427 w 526"/>
                <a:gd name="T25" fmla="*/ 48 h 275"/>
                <a:gd name="T26" fmla="*/ 476 w 526"/>
                <a:gd name="T27" fmla="*/ 30 h 275"/>
                <a:gd name="T28" fmla="*/ 512 w 526"/>
                <a:gd name="T29" fmla="*/ 12 h 275"/>
                <a:gd name="T30" fmla="*/ 536 w 526"/>
                <a:gd name="T31" fmla="*/ 6 h 275"/>
                <a:gd name="T32" fmla="*/ 554 w 526"/>
                <a:gd name="T33" fmla="*/ 0 h 275"/>
                <a:gd name="T34" fmla="*/ 560 w 526"/>
                <a:gd name="T35" fmla="*/ 0 h 275"/>
                <a:gd name="T36" fmla="*/ 554 w 526"/>
                <a:gd name="T37" fmla="*/ 6 h 275"/>
                <a:gd name="T38" fmla="*/ 542 w 526"/>
                <a:gd name="T39" fmla="*/ 12 h 275"/>
                <a:gd name="T40" fmla="*/ 518 w 526"/>
                <a:gd name="T41" fmla="*/ 24 h 275"/>
                <a:gd name="T42" fmla="*/ 494 w 526"/>
                <a:gd name="T43" fmla="*/ 42 h 275"/>
                <a:gd name="T44" fmla="*/ 470 w 526"/>
                <a:gd name="T45" fmla="*/ 54 h 275"/>
                <a:gd name="T46" fmla="*/ 427 w 526"/>
                <a:gd name="T47" fmla="*/ 78 h 275"/>
                <a:gd name="T48" fmla="*/ 357 w 526"/>
                <a:gd name="T49" fmla="*/ 108 h 275"/>
                <a:gd name="T50" fmla="*/ 29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7 w 718"/>
                <a:gd name="T17" fmla="*/ 228 h 306"/>
                <a:gd name="T18" fmla="*/ 143 w 718"/>
                <a:gd name="T19" fmla="*/ 228 h 306"/>
                <a:gd name="T20" fmla="*/ 161 w 718"/>
                <a:gd name="T21" fmla="*/ 222 h 306"/>
                <a:gd name="T22" fmla="*/ 185 w 718"/>
                <a:gd name="T23" fmla="*/ 216 h 306"/>
                <a:gd name="T24" fmla="*/ 215 w 718"/>
                <a:gd name="T25" fmla="*/ 204 h 306"/>
                <a:gd name="T26" fmla="*/ 292 w 718"/>
                <a:gd name="T27" fmla="*/ 180 h 306"/>
                <a:gd name="T28" fmla="*/ 405 w 718"/>
                <a:gd name="T29" fmla="*/ 156 h 306"/>
                <a:gd name="T30" fmla="*/ 495 w 718"/>
                <a:gd name="T31" fmla="*/ 126 h 306"/>
                <a:gd name="T32" fmla="*/ 578 w 718"/>
                <a:gd name="T33" fmla="*/ 102 h 306"/>
                <a:gd name="T34" fmla="*/ 612 w 718"/>
                <a:gd name="T35" fmla="*/ 90 h 306"/>
                <a:gd name="T36" fmla="*/ 655 w 718"/>
                <a:gd name="T37" fmla="*/ 84 h 306"/>
                <a:gd name="T38" fmla="*/ 673 w 718"/>
                <a:gd name="T39" fmla="*/ 78 h 306"/>
                <a:gd name="T40" fmla="*/ 679 w 718"/>
                <a:gd name="T41" fmla="*/ 72 h 306"/>
                <a:gd name="T42" fmla="*/ 685 w 718"/>
                <a:gd name="T43" fmla="*/ 66 h 306"/>
                <a:gd name="T44" fmla="*/ 703 w 718"/>
                <a:gd name="T45" fmla="*/ 60 h 306"/>
                <a:gd name="T46" fmla="*/ 745 w 718"/>
                <a:gd name="T47" fmla="*/ 30 h 306"/>
                <a:gd name="T48" fmla="*/ 763 w 718"/>
                <a:gd name="T49" fmla="*/ 18 h 306"/>
                <a:gd name="T50" fmla="*/ 769 w 718"/>
                <a:gd name="T51" fmla="*/ 6 h 306"/>
                <a:gd name="T52" fmla="*/ 763 w 718"/>
                <a:gd name="T53" fmla="*/ 0 h 306"/>
                <a:gd name="T54" fmla="*/ 739 w 718"/>
                <a:gd name="T55" fmla="*/ 0 h 306"/>
                <a:gd name="T56" fmla="*/ 679 w 718"/>
                <a:gd name="T57" fmla="*/ 0 h 306"/>
                <a:gd name="T58" fmla="*/ 621 w 718"/>
                <a:gd name="T59" fmla="*/ 0 h 306"/>
                <a:gd name="T60" fmla="*/ 578 w 718"/>
                <a:gd name="T61" fmla="*/ 0 h 306"/>
                <a:gd name="T62" fmla="*/ 548 w 718"/>
                <a:gd name="T63" fmla="*/ 18 h 306"/>
                <a:gd name="T64" fmla="*/ 519 w 718"/>
                <a:gd name="T65" fmla="*/ 42 h 306"/>
                <a:gd name="T66" fmla="*/ 501 w 718"/>
                <a:gd name="T67" fmla="*/ 54 h 306"/>
                <a:gd name="T68" fmla="*/ 483 w 718"/>
                <a:gd name="T69" fmla="*/ 60 h 306"/>
                <a:gd name="T70" fmla="*/ 459 w 718"/>
                <a:gd name="T71" fmla="*/ 60 h 306"/>
                <a:gd name="T72" fmla="*/ 423 w 718"/>
                <a:gd name="T73" fmla="*/ 66 h 306"/>
                <a:gd name="T74" fmla="*/ 369 w 718"/>
                <a:gd name="T75" fmla="*/ 84 h 306"/>
                <a:gd name="T76" fmla="*/ 328 w 718"/>
                <a:gd name="T77" fmla="*/ 108 h 306"/>
                <a:gd name="T78" fmla="*/ 304 w 718"/>
                <a:gd name="T79" fmla="*/ 126 h 306"/>
                <a:gd name="T80" fmla="*/ 292 w 718"/>
                <a:gd name="T81" fmla="*/ 132 h 306"/>
                <a:gd name="T82" fmla="*/ 274 w 718"/>
                <a:gd name="T83" fmla="*/ 138 h 306"/>
                <a:gd name="T84" fmla="*/ 238 w 718"/>
                <a:gd name="T85" fmla="*/ 138 h 306"/>
                <a:gd name="T86" fmla="*/ 203 w 718"/>
                <a:gd name="T87" fmla="*/ 138 h 306"/>
                <a:gd name="T88" fmla="*/ 197 w 718"/>
                <a:gd name="T89" fmla="*/ 138 h 306"/>
                <a:gd name="T90" fmla="*/ 19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65 w 2392"/>
                <a:gd name="T1" fmla="*/ 54 h 881"/>
                <a:gd name="T2" fmla="*/ 2317 w 2392"/>
                <a:gd name="T3" fmla="*/ 54 h 881"/>
                <a:gd name="T4" fmla="*/ 2269 w 2392"/>
                <a:gd name="T5" fmla="*/ 66 h 881"/>
                <a:gd name="T6" fmla="*/ 2140 w 2392"/>
                <a:gd name="T7" fmla="*/ 101 h 881"/>
                <a:gd name="T8" fmla="*/ 2075 w 2392"/>
                <a:gd name="T9" fmla="*/ 119 h 881"/>
                <a:gd name="T10" fmla="*/ 1965 w 2392"/>
                <a:gd name="T11" fmla="*/ 167 h 881"/>
                <a:gd name="T12" fmla="*/ 1938 w 2392"/>
                <a:gd name="T13" fmla="*/ 245 h 881"/>
                <a:gd name="T14" fmla="*/ 1944 w 2392"/>
                <a:gd name="T15" fmla="*/ 305 h 881"/>
                <a:gd name="T16" fmla="*/ 1860 w 2392"/>
                <a:gd name="T17" fmla="*/ 317 h 881"/>
                <a:gd name="T18" fmla="*/ 1689 w 2392"/>
                <a:gd name="T19" fmla="*/ 263 h 881"/>
                <a:gd name="T20" fmla="*/ 1592 w 2392"/>
                <a:gd name="T21" fmla="*/ 257 h 881"/>
                <a:gd name="T22" fmla="*/ 1484 w 2392"/>
                <a:gd name="T23" fmla="*/ 311 h 881"/>
                <a:gd name="T24" fmla="*/ 1416 w 2392"/>
                <a:gd name="T25" fmla="*/ 353 h 881"/>
                <a:gd name="T26" fmla="*/ 1386 w 2392"/>
                <a:gd name="T27" fmla="*/ 359 h 881"/>
                <a:gd name="T28" fmla="*/ 1282 w 2392"/>
                <a:gd name="T29" fmla="*/ 371 h 881"/>
                <a:gd name="T30" fmla="*/ 1228 w 2392"/>
                <a:gd name="T31" fmla="*/ 365 h 881"/>
                <a:gd name="T32" fmla="*/ 1121 w 2392"/>
                <a:gd name="T33" fmla="*/ 371 h 881"/>
                <a:gd name="T34" fmla="*/ 1008 w 2392"/>
                <a:gd name="T35" fmla="*/ 383 h 881"/>
                <a:gd name="T36" fmla="*/ 972 w 2392"/>
                <a:gd name="T37" fmla="*/ 401 h 881"/>
                <a:gd name="T38" fmla="*/ 870 w 2392"/>
                <a:gd name="T39" fmla="*/ 419 h 881"/>
                <a:gd name="T40" fmla="*/ 829 w 2392"/>
                <a:gd name="T41" fmla="*/ 419 h 881"/>
                <a:gd name="T42" fmla="*/ 698 w 2392"/>
                <a:gd name="T43" fmla="*/ 437 h 881"/>
                <a:gd name="T44" fmla="*/ 632 w 2392"/>
                <a:gd name="T45" fmla="*/ 473 h 881"/>
                <a:gd name="T46" fmla="*/ 537 w 2392"/>
                <a:gd name="T47" fmla="*/ 467 h 881"/>
                <a:gd name="T48" fmla="*/ 448 w 2392"/>
                <a:gd name="T49" fmla="*/ 491 h 881"/>
                <a:gd name="T50" fmla="*/ 430 w 2392"/>
                <a:gd name="T51" fmla="*/ 539 h 881"/>
                <a:gd name="T52" fmla="*/ 364 w 2392"/>
                <a:gd name="T53" fmla="*/ 569 h 881"/>
                <a:gd name="T54" fmla="*/ 239 w 2392"/>
                <a:gd name="T55" fmla="*/ 599 h 881"/>
                <a:gd name="T56" fmla="*/ 138 w 2392"/>
                <a:gd name="T57" fmla="*/ 647 h 881"/>
                <a:gd name="T58" fmla="*/ 108 w 2392"/>
                <a:gd name="T59" fmla="*/ 659 h 881"/>
                <a:gd name="T60" fmla="*/ 0 w 2392"/>
                <a:gd name="T61" fmla="*/ 671 h 881"/>
                <a:gd name="T62" fmla="*/ 84 w 2392"/>
                <a:gd name="T63" fmla="*/ 695 h 881"/>
                <a:gd name="T64" fmla="*/ 280 w 2392"/>
                <a:gd name="T65" fmla="*/ 653 h 881"/>
                <a:gd name="T66" fmla="*/ 507 w 2392"/>
                <a:gd name="T67" fmla="*/ 569 h 881"/>
                <a:gd name="T68" fmla="*/ 602 w 2392"/>
                <a:gd name="T69" fmla="*/ 521 h 881"/>
                <a:gd name="T70" fmla="*/ 680 w 2392"/>
                <a:gd name="T71" fmla="*/ 515 h 881"/>
                <a:gd name="T72" fmla="*/ 924 w 2392"/>
                <a:gd name="T73" fmla="*/ 461 h 881"/>
                <a:gd name="T74" fmla="*/ 1216 w 2392"/>
                <a:gd name="T75" fmla="*/ 425 h 881"/>
                <a:gd name="T76" fmla="*/ 1363 w 2392"/>
                <a:gd name="T77" fmla="*/ 461 h 881"/>
                <a:gd name="T78" fmla="*/ 1502 w 2392"/>
                <a:gd name="T79" fmla="*/ 533 h 881"/>
                <a:gd name="T80" fmla="*/ 1520 w 2392"/>
                <a:gd name="T81" fmla="*/ 617 h 881"/>
                <a:gd name="T82" fmla="*/ 1461 w 2392"/>
                <a:gd name="T83" fmla="*/ 653 h 881"/>
                <a:gd name="T84" fmla="*/ 1294 w 2392"/>
                <a:gd name="T85" fmla="*/ 701 h 881"/>
                <a:gd name="T86" fmla="*/ 1180 w 2392"/>
                <a:gd name="T87" fmla="*/ 755 h 881"/>
                <a:gd name="T88" fmla="*/ 1133 w 2392"/>
                <a:gd name="T89" fmla="*/ 809 h 881"/>
                <a:gd name="T90" fmla="*/ 1145 w 2392"/>
                <a:gd name="T91" fmla="*/ 869 h 881"/>
                <a:gd name="T92" fmla="*/ 1174 w 2392"/>
                <a:gd name="T93" fmla="*/ 881 h 881"/>
                <a:gd name="T94" fmla="*/ 1276 w 2392"/>
                <a:gd name="T95" fmla="*/ 869 h 881"/>
                <a:gd name="T96" fmla="*/ 1473 w 2392"/>
                <a:gd name="T97" fmla="*/ 857 h 881"/>
                <a:gd name="T98" fmla="*/ 1526 w 2392"/>
                <a:gd name="T99" fmla="*/ 851 h 881"/>
                <a:gd name="T100" fmla="*/ 1568 w 2392"/>
                <a:gd name="T101" fmla="*/ 833 h 881"/>
                <a:gd name="T102" fmla="*/ 1777 w 2392"/>
                <a:gd name="T103" fmla="*/ 743 h 881"/>
                <a:gd name="T104" fmla="*/ 1908 w 2392"/>
                <a:gd name="T105" fmla="*/ 689 h 881"/>
                <a:gd name="T106" fmla="*/ 1993 w 2392"/>
                <a:gd name="T107" fmla="*/ 581 h 881"/>
                <a:gd name="T108" fmla="*/ 2158 w 2392"/>
                <a:gd name="T109" fmla="*/ 389 h 881"/>
                <a:gd name="T110" fmla="*/ 2337 w 2392"/>
                <a:gd name="T111" fmla="*/ 269 h 881"/>
                <a:gd name="T112" fmla="*/ 2385 w 2392"/>
                <a:gd name="T113" fmla="*/ 239 h 881"/>
                <a:gd name="T114" fmla="*/ 2528 w 2392"/>
                <a:gd name="T115" fmla="*/ 0 h 881"/>
                <a:gd name="T116" fmla="*/ 243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lang="en-US"/>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lang="en-US"/>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ja-JP" sz="1400" smtClean="0">
                <a:solidFill>
                  <a:schemeClr val="bg2"/>
                </a:solidFill>
                <a:ea typeface="ＭＳ Ｐゴシック" panose="020B0600070205080204" pitchFamily="50" charset="-128"/>
              </a:rPr>
              <a:t>Chiến lược phát triển Doanh nghiệp vừa và nhỏ Việt Nam – Viet SME strategy for development</a:t>
            </a:r>
          </a:p>
        </p:txBody>
      </p:sp>
    </p:spTree>
    <p:extLst>
      <p:ext uri="{BB962C8B-B14F-4D97-AF65-F5344CB8AC3E}">
        <p14:creationId xmlns:p14="http://schemas.microsoft.com/office/powerpoint/2010/main" xmlns="" val="1491322284"/>
      </p:ext>
    </p:extLst>
  </p:cSld>
  <p:clrMapOvr>
    <a:overrideClrMapping bg1="dk2" tx1="lt1" bg2="dk1" tx2="lt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54081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356017667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xmlns="" val="375746861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33208981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30212509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xmlns="" val="379548040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8324055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19753324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xmlns="" val="23845719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267912086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xmlns="" val="98522464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xmlns="" val="388173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image" Target="../media/image4.emf"/><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theme" Target="../theme/theme10.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11.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vmlDrawing" Target="../drawings/vmlDrawing1.v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heme" Target="../theme/theme1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oleObject" Target="../embeddings/oleObject1.bin"/><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1.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9.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theme" Target="../theme/theme1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0.x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theme" Target="../theme/theme14.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0" Type="http://schemas.openxmlformats.org/officeDocument/2006/relationships/slideLayout" Target="../slideLayouts/slideLayout152.xml"/><Relationship Id="rId4" Type="http://schemas.openxmlformats.org/officeDocument/2006/relationships/slideLayout" Target="../slideLayouts/slideLayout146.xml"/><Relationship Id="rId9" Type="http://schemas.openxmlformats.org/officeDocument/2006/relationships/slideLayout" Target="../slideLayouts/slideLayout1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image" Target="../media/image8.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image" Target="../media/image5.png"/><Relationship Id="rId2" Type="http://schemas.openxmlformats.org/officeDocument/2006/relationships/slideLayout" Target="../slideLayouts/slideLayout63.xml"/><Relationship Id="rId16" Type="http://schemas.openxmlformats.org/officeDocument/2006/relationships/theme" Target="../theme/theme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image" Target="../media/image9.png"/><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theme" Target="../theme/theme9.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3578E77C-EB55-4A73-9424-05D6756011D8}"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a:solidFill>
                  <a:schemeClr val="tx1"/>
                </a:solidFill>
                <a:latin typeface="Arial" panose="020B0604020202020204" pitchFamily="34" charset="0"/>
                <a:cs typeface="Arial" panose="020B0604020202020204" pitchFamily="34" charset="0"/>
              </a:defRPr>
            </a:lvl1pPr>
            <a:lvl2pPr marL="742950" indent="-285750" defTabSz="873125">
              <a:defRPr>
                <a:solidFill>
                  <a:schemeClr val="tx1"/>
                </a:solidFill>
                <a:latin typeface="Arial" panose="020B0604020202020204" pitchFamily="34" charset="0"/>
                <a:cs typeface="Arial" panose="020B0604020202020204" pitchFamily="34" charset="0"/>
              </a:defRPr>
            </a:lvl2pPr>
            <a:lvl3pPr marL="1143000" indent="-228600" defTabSz="873125">
              <a:defRPr>
                <a:solidFill>
                  <a:schemeClr val="tx1"/>
                </a:solidFill>
                <a:latin typeface="Arial" panose="020B0604020202020204" pitchFamily="34" charset="0"/>
                <a:cs typeface="Arial" panose="020B0604020202020204" pitchFamily="34" charset="0"/>
              </a:defRPr>
            </a:lvl3pPr>
            <a:lvl4pPr marL="1600200" indent="-228600" defTabSz="873125">
              <a:defRPr>
                <a:solidFill>
                  <a:schemeClr val="tx1"/>
                </a:solidFill>
                <a:latin typeface="Arial" panose="020B0604020202020204" pitchFamily="34" charset="0"/>
                <a:cs typeface="Arial" panose="020B0604020202020204" pitchFamily="34" charset="0"/>
              </a:defRPr>
            </a:lvl4pPr>
            <a:lvl5pPr marL="2057400" indent="-228600" defTabSz="873125">
              <a:defRPr>
                <a:solidFill>
                  <a:schemeClr val="tx1"/>
                </a:solidFill>
                <a:latin typeface="Arial" panose="020B0604020202020204" pitchFamily="34" charset="0"/>
                <a:cs typeface="Arial" panose="020B0604020202020204" pitchFamily="34" charset="0"/>
              </a:defRPr>
            </a:lvl5pPr>
            <a:lvl6pPr marL="25146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endParaRPr lang="en-US" altLang="ja-JP" sz="1400" smtClean="0">
              <a:latin typeface="Times New Roman" panose="02020603050405020304" pitchFamily="18" charset="0"/>
              <a:ea typeface="ＭＳ Ｐゴシック" panose="020B0600070205080204"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a:solidFill>
                  <a:schemeClr val="tx1"/>
                </a:solidFill>
                <a:latin typeface="Arial" panose="020B0604020202020204" pitchFamily="34" charset="0"/>
                <a:cs typeface="Arial" panose="020B0604020202020204" pitchFamily="34" charset="0"/>
              </a:defRPr>
            </a:lvl1pPr>
            <a:lvl2pPr marL="742950" indent="-285750" defTabSz="873125">
              <a:defRPr>
                <a:solidFill>
                  <a:schemeClr val="tx1"/>
                </a:solidFill>
                <a:latin typeface="Arial" panose="020B0604020202020204" pitchFamily="34" charset="0"/>
                <a:cs typeface="Arial" panose="020B0604020202020204" pitchFamily="34" charset="0"/>
              </a:defRPr>
            </a:lvl2pPr>
            <a:lvl3pPr marL="1143000" indent="-228600" defTabSz="873125">
              <a:defRPr>
                <a:solidFill>
                  <a:schemeClr val="tx1"/>
                </a:solidFill>
                <a:latin typeface="Arial" panose="020B0604020202020204" pitchFamily="34" charset="0"/>
                <a:cs typeface="Arial" panose="020B0604020202020204" pitchFamily="34" charset="0"/>
              </a:defRPr>
            </a:lvl3pPr>
            <a:lvl4pPr marL="1600200" indent="-228600" defTabSz="873125">
              <a:defRPr>
                <a:solidFill>
                  <a:schemeClr val="tx1"/>
                </a:solidFill>
                <a:latin typeface="Arial" panose="020B0604020202020204" pitchFamily="34" charset="0"/>
                <a:cs typeface="Arial" panose="020B0604020202020204" pitchFamily="34" charset="0"/>
              </a:defRPr>
            </a:lvl4pPr>
            <a:lvl5pPr marL="2057400" indent="-228600" defTabSz="873125">
              <a:defRPr>
                <a:solidFill>
                  <a:schemeClr val="tx1"/>
                </a:solidFill>
                <a:latin typeface="Arial" panose="020B0604020202020204" pitchFamily="34" charset="0"/>
                <a:cs typeface="Arial" panose="020B0604020202020204" pitchFamily="34" charset="0"/>
              </a:defRPr>
            </a:lvl5pPr>
            <a:lvl6pPr marL="25146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731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endParaRPr lang="en-US" altLang="ja-JP" sz="1400" smtClean="0">
              <a:latin typeface="Times New Roman" panose="02020603050405020304" pitchFamily="18" charset="0"/>
              <a:ea typeface="ＭＳ Ｐゴシック" panose="020B0600070205080204"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400" smtClean="0"/>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934AA3C7-6CB9-4FB2-AAFE-0968491F8001}" type="slidenum">
              <a:rPr lang="en-US" altLang="en-US" sz="1000" smtClean="0"/>
              <a:pPr algn="r" eaLnBrk="1" hangingPunct="1">
                <a:defRPr/>
              </a:pPr>
              <a:t>‹#›</a:t>
            </a:fld>
            <a:endParaRPr lang="en-US" altLang="en-US" sz="1000" smtClean="0"/>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sz="1200" smtClean="0"/>
              <a:t>©</a:t>
            </a:r>
            <a:r>
              <a:rPr lang="en-US" altLang="en-US" sz="1000" smtClean="0"/>
              <a:t> FPT SOFTWARE – TRAINING MATERIAL</a:t>
            </a:r>
            <a:r>
              <a:rPr lang="en-US" altLang="ja-JP" sz="1000" smtClean="0">
                <a:ea typeface="ＭＳ Ｐゴシック" panose="020B0600070205080204" pitchFamily="50" charset="-128"/>
              </a:rPr>
              <a:t> – Int</a:t>
            </a:r>
            <a:r>
              <a:rPr lang="en-US" altLang="en-US" sz="1000" smtClean="0"/>
              <a:t>er</a:t>
            </a:r>
            <a:r>
              <a:rPr lang="en-US" altLang="ja-JP" sz="1000" smtClean="0">
                <a:ea typeface="ＭＳ Ｐゴシック" panose="020B0600070205080204" pitchFamily="50" charset="-128"/>
              </a:rPr>
              <a:t>nal </a:t>
            </a:r>
            <a:r>
              <a:rPr lang="en-US" altLang="en-US" sz="1000" smtClean="0"/>
              <a:t>us</a:t>
            </a:r>
            <a:r>
              <a:rPr lang="en-US" altLang="ja-JP" sz="1000" smtClean="0">
                <a:ea typeface="ＭＳ Ｐゴシック" panose="020B0600070205080204" pitchFamily="50" charset="-128"/>
              </a:rPr>
              <a:t>e</a:t>
            </a:r>
            <a:endParaRPr lang="en-US" altLang="en-US" sz="1000" smtClean="0"/>
          </a:p>
        </p:txBody>
      </p:sp>
      <p:sp>
        <p:nvSpPr>
          <p:cNvPr id="20" name="Text Box 1059"/>
          <p:cNvSpPr txBox="1">
            <a:spLocks noChangeArrowheads="1"/>
          </p:cNvSpPr>
          <p:nvPr/>
        </p:nvSpPr>
        <p:spPr bwMode="auto">
          <a:xfrm>
            <a:off x="7027863" y="6597650"/>
            <a:ext cx="1957387" cy="244475"/>
          </a:xfrm>
          <a:prstGeom prst="rect">
            <a:avLst/>
          </a:prstGeom>
          <a:noFill/>
          <a:ln>
            <a:noFill/>
          </a:ln>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94" r:id="rId1"/>
    <p:sldLayoutId id="2147485355" r:id="rId2"/>
    <p:sldLayoutId id="2147485356" r:id="rId3"/>
    <p:sldLayoutId id="2147485357" r:id="rId4"/>
    <p:sldLayoutId id="2147485358" r:id="rId5"/>
    <p:sldLayoutId id="2147485359" r:id="rId6"/>
    <p:sldLayoutId id="2147485360" r:id="rId7"/>
    <p:sldLayoutId id="2147485361" r:id="rId8"/>
    <p:sldLayoutId id="2147485362" r:id="rId9"/>
    <p:sldLayoutId id="2147485363" r:id="rId10"/>
    <p:sldLayoutId id="2147485364" r:id="rId11"/>
    <p:sldLayoutId id="2147485365" r:id="rId12"/>
    <p:sldLayoutId id="2147485366" r:id="rId13"/>
    <p:sldLayoutId id="2147485495" r:id="rId14"/>
    <p:sldLayoutId id="2147485367" r:id="rId15"/>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9600" smtClean="0">
                <a:ea typeface="ＭＳ Ｐゴシック" panose="020B0600070205080204" pitchFamily="50" charset="-128"/>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5441" r:id="rId1"/>
    <p:sldLayoutId id="2147485442" r:id="rId2"/>
    <p:sldLayoutId id="2147485443" r:id="rId3"/>
    <p:sldLayoutId id="2147485444" r:id="rId4"/>
    <p:sldLayoutId id="2147485445" r:id="rId5"/>
    <p:sldLayoutId id="2147485446" r:id="rId6"/>
    <p:sldLayoutId id="2147485447" r:id="rId7"/>
    <p:sldLayoutId id="2147485448" r:id="rId8"/>
    <p:sldLayoutId id="2147485449" r:id="rId9"/>
    <p:sldLayoutId id="2147485450" r:id="rId10"/>
    <p:sldLayoutId id="214748545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D0C1416B-0CE1-4C74-917E-38285A511850}"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5452" r:id="rId1"/>
    <p:sldLayoutId id="2147485453" r:id="rId2"/>
    <p:sldLayoutId id="2147485454" r:id="rId3"/>
    <p:sldLayoutId id="2147485455" r:id="rId4"/>
    <p:sldLayoutId id="2147485456" r:id="rId5"/>
    <p:sldLayoutId id="2147485457" r:id="rId6"/>
    <p:sldLayoutId id="2147485458" r:id="rId7"/>
    <p:sldLayoutId id="2147485459" r:id="rId8"/>
    <p:sldLayoutId id="2147485460" r:id="rId9"/>
    <p:sldLayoutId id="2147485461" r:id="rId10"/>
    <p:sldLayoutId id="2147485462"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smtClean="0">
                <a:ea typeface="ＭＳ Ｐゴシック" panose="020B0600070205080204" pitchFamily="50" charset="-128"/>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smtClean="0">
                <a:ea typeface="ＭＳ Ｐゴシック" panose="020B0600070205080204" pitchFamily="50" charset="-128"/>
              </a:defRPr>
            </a:lvl1pPr>
          </a:lstStyle>
          <a:p>
            <a:pPr>
              <a:defRPr/>
            </a:pPr>
            <a:fld id="{A8F479C2-756C-4F15-99A6-A043BD2B1A05}"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graphicFrame>
        <p:nvGraphicFramePr>
          <p:cNvPr id="12294" name="Object 11"/>
          <p:cNvGraphicFramePr>
            <a:graphicFrameLocks noChangeAspect="1"/>
          </p:cNvGraphicFramePr>
          <p:nvPr/>
        </p:nvGraphicFramePr>
        <p:xfrm>
          <a:off x="152400" y="76200"/>
          <a:ext cx="838200" cy="830263"/>
        </p:xfrm>
        <a:graphic>
          <a:graphicData uri="http://schemas.openxmlformats.org/presentationml/2006/ole">
            <p:oleObj spid="_x0000_s12295" name="CorelDRAW" r:id="rId15" imgW="6773760" imgH="6706440" progId="">
              <p:embed/>
            </p:oleObj>
          </a:graphicData>
        </a:graphic>
      </p:graphicFrame>
    </p:spTree>
  </p:cSld>
  <p:clrMap bg1="lt1" tx1="dk1" bg2="lt2" tx2="dk2" accent1="accent1" accent2="accent2" accent3="accent3" accent4="accent4" accent5="accent5" accent6="accent6" hlink="hlink" folHlink="folHlink"/>
  <p:sldLayoutIdLst>
    <p:sldLayoutId id="2147485506" r:id="rId1"/>
    <p:sldLayoutId id="2147485463" r:id="rId2"/>
    <p:sldLayoutId id="2147485464" r:id="rId3"/>
    <p:sldLayoutId id="2147485465" r:id="rId4"/>
    <p:sldLayoutId id="2147485466" r:id="rId5"/>
    <p:sldLayoutId id="2147485467" r:id="rId6"/>
    <p:sldLayoutId id="2147485468" r:id="rId7"/>
    <p:sldLayoutId id="2147485469" r:id="rId8"/>
    <p:sldLayoutId id="2147485470" r:id="rId9"/>
    <p:sldLayoutId id="2147485471" r:id="rId10"/>
    <p:sldLayoutId id="2147485472" r:id="rId11"/>
  </p:sldLayoutIdLst>
  <p:hf sldNum="0"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defRPr>
      </a:lvl2pPr>
      <a:lvl3pPr algn="l" rtl="0" eaLnBrk="0" fontAlgn="base" hangingPunct="0">
        <a:spcBef>
          <a:spcPct val="0"/>
        </a:spcBef>
        <a:spcAft>
          <a:spcPct val="0"/>
        </a:spcAft>
        <a:defRPr kumimoji="1" sz="4000">
          <a:solidFill>
            <a:schemeClr val="tx2"/>
          </a:solidFill>
          <a:latin typeface="Arial" charset="0"/>
        </a:defRPr>
      </a:lvl3pPr>
      <a:lvl4pPr algn="l" rtl="0" eaLnBrk="0" fontAlgn="base" hangingPunct="0">
        <a:spcBef>
          <a:spcPct val="0"/>
        </a:spcBef>
        <a:spcAft>
          <a:spcPct val="0"/>
        </a:spcAft>
        <a:defRPr kumimoji="1" sz="4000">
          <a:solidFill>
            <a:schemeClr val="tx2"/>
          </a:solidFill>
          <a:latin typeface="Arial" charset="0"/>
        </a:defRPr>
      </a:lvl4pPr>
      <a:lvl5pPr algn="l" rtl="0" eaLnBrk="0" fontAlgn="base" hangingPunct="0">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kumimoji="1"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kumimoji="1"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kumimoji="1"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kumimoji="1"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endParaRPr 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ja-JP" sz="2400" smtClean="0">
                  <a:solidFill>
                    <a:schemeClr val="bg2"/>
                  </a:solidFill>
                  <a:ea typeface="ＭＳ Ｐゴシック" panose="020B0600070205080204" pitchFamily="50" charset="-128"/>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smtClean="0">
                <a:ea typeface="ＭＳ Ｐゴシック" panose="020B0600070205080204" pitchFamily="50" charset="-128"/>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400" smtClean="0">
                <a:ea typeface="ＭＳ Ｐゴシック" panose="020B0600070205080204" pitchFamily="50" charset="-128"/>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sz="2600" b="1" smtClean="0">
                <a:solidFill>
                  <a:schemeClr val="bg1"/>
                </a:solidFill>
                <a:ea typeface="ＭＳ Ｐゴシック" panose="020B0600070205080204" pitchFamily="50" charset="-128"/>
              </a:defRPr>
            </a:lvl1pPr>
          </a:lstStyle>
          <a:p>
            <a:pPr>
              <a:defRPr/>
            </a:pPr>
            <a:fld id="{AE7C3BFE-522F-45C2-870B-44FFF3BB3E6E}"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5507" r:id="rId1"/>
    <p:sldLayoutId id="2147485473" r:id="rId2"/>
    <p:sldLayoutId id="2147485474" r:id="rId3"/>
    <p:sldLayoutId id="2147485475" r:id="rId4"/>
    <p:sldLayoutId id="2147485476" r:id="rId5"/>
    <p:sldLayoutId id="2147485477" r:id="rId6"/>
    <p:sldLayoutId id="2147485478" r:id="rId7"/>
    <p:sldLayoutId id="2147485479" r:id="rId8"/>
    <p:sldLayoutId id="2147485480" r:id="rId9"/>
    <p:sldLayoutId id="2147485481" r:id="rId10"/>
    <p:sldLayoutId id="2147485482" r:id="rId11"/>
  </p:sldLayoutIdLst>
  <p:hf sldNum="0"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defRPr>
      </a:lvl2pPr>
      <a:lvl3pPr algn="l" rtl="0" eaLnBrk="0" fontAlgn="base" hangingPunct="0">
        <a:lnSpc>
          <a:spcPct val="90000"/>
        </a:lnSpc>
        <a:spcBef>
          <a:spcPct val="0"/>
        </a:spcBef>
        <a:spcAft>
          <a:spcPct val="0"/>
        </a:spcAft>
        <a:defRPr kumimoji="1" sz="3600" b="1">
          <a:solidFill>
            <a:schemeClr val="tx2"/>
          </a:solidFill>
          <a:latin typeface="Arial" charset="0"/>
        </a:defRPr>
      </a:lvl3pPr>
      <a:lvl4pPr algn="l" rtl="0" eaLnBrk="0" fontAlgn="base" hangingPunct="0">
        <a:lnSpc>
          <a:spcPct val="90000"/>
        </a:lnSpc>
        <a:spcBef>
          <a:spcPct val="0"/>
        </a:spcBef>
        <a:spcAft>
          <a:spcPct val="0"/>
        </a:spcAft>
        <a:defRPr kumimoji="1" sz="3600" b="1">
          <a:solidFill>
            <a:schemeClr val="tx2"/>
          </a:solidFill>
          <a:latin typeface="Arial" charset="0"/>
        </a:defRPr>
      </a:lvl4pPr>
      <a:lvl5pPr algn="l" rtl="0" eaLnBrk="0" fontAlgn="base" hangingPunct="0">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5483" r:id="rId1"/>
    <p:sldLayoutId id="2147485484" r:id="rId2"/>
    <p:sldLayoutId id="2147485485" r:id="rId3"/>
    <p:sldLayoutId id="2147485486" r:id="rId4"/>
    <p:sldLayoutId id="2147485487" r:id="rId5"/>
    <p:sldLayoutId id="2147485488" r:id="rId6"/>
    <p:sldLayoutId id="2147485489" r:id="rId7"/>
    <p:sldLayoutId id="2147485490" r:id="rId8"/>
    <p:sldLayoutId id="2147485491" r:id="rId9"/>
    <p:sldLayoutId id="2147485492" r:id="rId10"/>
    <p:sldLayoutId id="2147485493"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EE8832D0-DAB8-4D11-8B25-10A4CF5060C9}" type="slidenum">
              <a:rPr lang="fr-FR" altLang="ja-JP" sz="800" smtClean="0">
                <a:solidFill>
                  <a:schemeClr val="bg2"/>
                </a:solidFill>
                <a:latin typeface="SEOptimist"/>
                <a:ea typeface="ＭＳ Ｐゴシック" panose="020B0600070205080204" pitchFamily="50" charset="-128"/>
              </a:rPr>
              <a:pPr>
                <a:defRPr/>
              </a:pPr>
              <a:t>‹#›</a:t>
            </a:fld>
            <a:endParaRPr lang="fr-FR" altLang="ja-JP" sz="800" smtClean="0">
              <a:solidFill>
                <a:schemeClr val="bg2"/>
              </a:solidFill>
              <a:latin typeface="SEOptimist"/>
              <a:ea typeface="ＭＳ Ｐゴシック" panose="020B0600070205080204" pitchFamily="50" charset="-128"/>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5496" r:id="rId1"/>
    <p:sldLayoutId id="2147485368" r:id="rId2"/>
    <p:sldLayoutId id="2147485369" r:id="rId3"/>
    <p:sldLayoutId id="2147485370" r:id="rId4"/>
    <p:sldLayoutId id="2147485371" r:id="rId5"/>
    <p:sldLayoutId id="2147485372" r:id="rId6"/>
    <p:sldLayoutId id="2147485373" r:id="rId7"/>
    <p:sldLayoutId id="2147485374" r:id="rId8"/>
    <p:sldLayoutId id="2147485375" r:id="rId9"/>
    <p:sldLayoutId id="2147485376" r:id="rId10"/>
    <p:sldLayoutId id="2147485377"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b="1">
          <a:solidFill>
            <a:schemeClr val="accent1"/>
          </a:solidFill>
          <a:latin typeface="+mj-lt"/>
          <a:ea typeface="+mj-ea"/>
          <a:cs typeface="+mj-cs"/>
        </a:defRPr>
      </a:lvl1pPr>
      <a:lvl2pPr algn="l" rtl="0" eaLnBrk="0" fontAlgn="base" hangingPunct="0">
        <a:spcBef>
          <a:spcPct val="0"/>
        </a:spcBef>
        <a:spcAft>
          <a:spcPct val="0"/>
        </a:spcAft>
        <a:defRPr kumimoji="1" sz="3600" b="1">
          <a:solidFill>
            <a:schemeClr val="accent1"/>
          </a:solidFill>
          <a:latin typeface="Arial" charset="0"/>
        </a:defRPr>
      </a:lvl2pPr>
      <a:lvl3pPr algn="l" rtl="0" eaLnBrk="0" fontAlgn="base" hangingPunct="0">
        <a:spcBef>
          <a:spcPct val="0"/>
        </a:spcBef>
        <a:spcAft>
          <a:spcPct val="0"/>
        </a:spcAft>
        <a:defRPr kumimoji="1" sz="3600" b="1">
          <a:solidFill>
            <a:schemeClr val="accent1"/>
          </a:solidFill>
          <a:latin typeface="Arial" charset="0"/>
        </a:defRPr>
      </a:lvl3pPr>
      <a:lvl4pPr algn="l" rtl="0" eaLnBrk="0" fontAlgn="base" hangingPunct="0">
        <a:spcBef>
          <a:spcPct val="0"/>
        </a:spcBef>
        <a:spcAft>
          <a:spcPct val="0"/>
        </a:spcAft>
        <a:defRPr kumimoji="1" sz="3600" b="1">
          <a:solidFill>
            <a:schemeClr val="accent1"/>
          </a:solidFill>
          <a:latin typeface="Arial" charset="0"/>
        </a:defRPr>
      </a:lvl4pPr>
      <a:lvl5pPr algn="l" rtl="0" eaLnBrk="0" fontAlgn="base" hangingPunct="0">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SEOptimist" pitchFamily="50" charset="0"/>
        </a:defRPr>
      </a:lvl4pPr>
      <a:lvl5pPr marL="2159000" indent="-228600" algn="l" rtl="0" eaLnBrk="0" fontAlgn="base" hangingPunct="0">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479FAA0E-0DD7-4658-AEAD-4283D74C4934}"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5497" r:id="rId1"/>
    <p:sldLayoutId id="2147485378" r:id="rId2"/>
    <p:sldLayoutId id="2147485379" r:id="rId3"/>
    <p:sldLayoutId id="2147485380" r:id="rId4"/>
    <p:sldLayoutId id="2147485381" r:id="rId5"/>
    <p:sldLayoutId id="2147485382" r:id="rId6"/>
    <p:sldLayoutId id="2147485383" r:id="rId7"/>
    <p:sldLayoutId id="2147485384" r:id="rId8"/>
    <p:sldLayoutId id="2147485385" r:id="rId9"/>
    <p:sldLayoutId id="2147485386" r:id="rId10"/>
    <p:sldLayoutId id="2147485387"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CACC8C76-4EE8-4FEB-9383-22E616121CBC}"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5498" r:id="rId1"/>
    <p:sldLayoutId id="2147485388" r:id="rId2"/>
    <p:sldLayoutId id="2147485389" r:id="rId3"/>
    <p:sldLayoutId id="2147485390" r:id="rId4"/>
    <p:sldLayoutId id="2147485391" r:id="rId5"/>
    <p:sldLayoutId id="2147485392" r:id="rId6"/>
    <p:sldLayoutId id="2147485393" r:id="rId7"/>
    <p:sldLayoutId id="2147485394" r:id="rId8"/>
    <p:sldLayoutId id="2147485395" r:id="rId9"/>
    <p:sldLayoutId id="2147485396" r:id="rId10"/>
    <p:sldLayoutId id="2147485397"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E49DD482-951B-4E2C-BB5E-734D1F9A7021}"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5499" r:id="rId1"/>
    <p:sldLayoutId id="2147485398" r:id="rId2"/>
    <p:sldLayoutId id="2147485399" r:id="rId3"/>
    <p:sldLayoutId id="2147485400" r:id="rId4"/>
    <p:sldLayoutId id="2147485401" r:id="rId5"/>
    <p:sldLayoutId id="2147485402" r:id="rId6"/>
    <p:sldLayoutId id="2147485403" r:id="rId7"/>
    <p:sldLayoutId id="2147485404" r:id="rId8"/>
    <p:sldLayoutId id="2147485405" r:id="rId9"/>
    <p:sldLayoutId id="2147485406" r:id="rId10"/>
    <p:sldLayoutId id="2147485407"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7"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8" name="Picture 2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ea typeface="ＭＳ Ｐゴシック" panose="020B0600070205080204" pitchFamily="50" charset="-128"/>
              </a:defRPr>
            </a:lvl1pPr>
          </a:lstStyle>
          <a:p>
            <a:pPr>
              <a:defRPr/>
            </a:pPr>
            <a:endParaRPr lang="en-US" altLang="ja-JP"/>
          </a:p>
        </p:txBody>
      </p:sp>
      <p:sp>
        <p:nvSpPr>
          <p:cNvPr id="9" name="Rectangle 6"/>
          <p:cNvSpPr txBox="1">
            <a:spLocks noChangeArrowheads="1"/>
          </p:cNvSpPr>
          <p:nvPr/>
        </p:nvSpPr>
        <p:spPr bwMode="auto">
          <a:xfrm>
            <a:off x="1676400" y="6381750"/>
            <a:ext cx="2133600" cy="476250"/>
          </a:xfrm>
          <a:prstGeom prst="rect">
            <a:avLst/>
          </a:prstGeom>
          <a:ln>
            <a:miter lim="800000"/>
            <a:headEnd/>
            <a:tailEnd/>
          </a:ln>
        </p:spPr>
        <p:txBody>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latin typeface="+mj-lt"/>
              </a:rPr>
              <a:t>© FPT Software</a:t>
            </a:r>
            <a:endParaRPr lang="en-US" altLang="ja-JP" sz="1600" b="1" dirty="0">
              <a:latin typeface="+mj-lt"/>
            </a:endParaRPr>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fld id="{BE91B4B1-88F1-4186-9E69-35EC433F90ED}" type="slidenum">
              <a:rPr lang="en-US" altLang="ja-JP" sz="1600" b="1" smtClean="0">
                <a:ea typeface="ＭＳ Ｐゴシック" panose="020B0600070205080204" pitchFamily="50" charset="-128"/>
              </a:rPr>
              <a:pPr algn="r">
                <a:defRPr/>
              </a:pPr>
              <a:t>‹#›</a:t>
            </a:fld>
            <a:endParaRPr lang="en-US" altLang="ja-JP" sz="1600" b="1" smtClean="0">
              <a:ea typeface="ＭＳ Ｐゴシック" panose="020B0600070205080204" pitchFamily="50" charset="-128"/>
            </a:endParaRPr>
          </a:p>
        </p:txBody>
      </p:sp>
    </p:spTree>
  </p:cSld>
  <p:clrMap bg1="lt1" tx1="dk1" bg2="lt2" tx2="dk2" accent1="accent1" accent2="accent2" accent3="accent3" accent4="accent4" accent5="accent5" accent6="accent6" hlink="hlink" folHlink="folHlink"/>
  <p:sldLayoutIdLst>
    <p:sldLayoutId id="2147485408" r:id="rId1"/>
    <p:sldLayoutId id="2147485409" r:id="rId2"/>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1" name="Picture 12"/>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ＭＳ Ｐゴシック" panose="020B0600070205080204" pitchFamily="50" charset="-128"/>
              </a:defRPr>
            </a:lvl1pPr>
          </a:lstStyle>
          <a:p>
            <a:pPr>
              <a:defRPr/>
            </a:pPr>
            <a:endParaRPr lang="en-US" altLang="ja-JP"/>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ＭＳ Ｐゴシック" panose="020B0600070205080204" pitchFamily="50" charset="-128"/>
              </a:defRPr>
            </a:lvl1pPr>
          </a:lstStyle>
          <a:p>
            <a:pPr>
              <a:defRPr/>
            </a:pPr>
            <a:endParaRPr lang="en-US" altLang="ja-JP"/>
          </a:p>
        </p:txBody>
      </p:sp>
      <p:pic>
        <p:nvPicPr>
          <p:cNvPr id="7176" name="Picture 10"/>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6"/>
          <p:cNvSpPr txBox="1">
            <a:spLocks noChangeArrowheads="1"/>
          </p:cNvSpPr>
          <p:nvPr/>
        </p:nvSpPr>
        <p:spPr bwMode="auto">
          <a:xfrm>
            <a:off x="1676400" y="6381750"/>
            <a:ext cx="2133600" cy="476250"/>
          </a:xfrm>
          <a:prstGeom prst="rect">
            <a:avLst/>
          </a:prstGeom>
          <a:ln>
            <a:miter lim="800000"/>
            <a:headEnd/>
            <a:tailEnd/>
          </a:ln>
        </p:spPr>
        <p:txBody>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latin typeface="+mj-lt"/>
              </a:rPr>
              <a:t>© FPT Software</a:t>
            </a:r>
            <a:endParaRPr lang="en-US" altLang="ja-JP" sz="1600" b="1" dirty="0">
              <a:latin typeface="+mj-lt"/>
            </a:endParaRPr>
          </a:p>
        </p:txBody>
      </p:sp>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defRPr/>
            </a:pPr>
            <a:fld id="{E27C2703-9761-4E18-A885-013FC20EC08B}" type="slidenum">
              <a:rPr lang="en-US" altLang="ja-JP" sz="1600" b="1" smtClean="0">
                <a:ea typeface="ＭＳ Ｐゴシック" panose="020B0600070205080204" pitchFamily="50" charset="-128"/>
              </a:rPr>
              <a:pPr algn="r">
                <a:defRPr/>
              </a:pPr>
              <a:t>‹#›</a:t>
            </a:fld>
            <a:endParaRPr lang="en-US" altLang="ja-JP" sz="1600" b="1" smtClean="0">
              <a:ea typeface="ＭＳ Ｐゴシック" panose="020B0600070205080204" pitchFamily="50" charset="-128"/>
            </a:endParaRPr>
          </a:p>
        </p:txBody>
      </p:sp>
    </p:spTree>
  </p:cSld>
  <p:clrMap bg1="lt1" tx1="dk1" bg2="lt2" tx2="dk2" accent1="accent1" accent2="accent2" accent3="accent3" accent4="accent4" accent5="accent5" accent6="accent6" hlink="hlink" folHlink="folHlink"/>
  <p:sldLayoutIdLst>
    <p:sldLayoutId id="2147485410" r:id="rId1"/>
    <p:sldLayoutId id="2147485411" r:id="rId2"/>
    <p:sldLayoutId id="2147485412" r:id="rId3"/>
    <p:sldLayoutId id="2147485413" r:id="rId4"/>
    <p:sldLayoutId id="2147485414" r:id="rId5"/>
    <p:sldLayoutId id="2147485415" r:id="rId6"/>
    <p:sldLayoutId id="2147485416" r:id="rId7"/>
    <p:sldLayoutId id="2147485500" r:id="rId8"/>
    <p:sldLayoutId id="2147485501" r:id="rId9"/>
    <p:sldLayoutId id="2147485417" r:id="rId10"/>
    <p:sldLayoutId id="2147485502" r:id="rId11"/>
    <p:sldLayoutId id="2147485418" r:id="rId12"/>
    <p:sldLayoutId id="2147485419" r:id="rId13"/>
    <p:sldLayoutId id="2147485420" r:id="rId14"/>
    <p:sldLayoutId id="2147485503" r:id="rId15"/>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78C5DA3E-3620-4FBE-AFAF-E3541240A00C}"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5504" r:id="rId1"/>
    <p:sldLayoutId id="2147485421" r:id="rId2"/>
    <p:sldLayoutId id="2147485422" r:id="rId3"/>
    <p:sldLayoutId id="2147485423" r:id="rId4"/>
    <p:sldLayoutId id="2147485424" r:id="rId5"/>
    <p:sldLayoutId id="2147485425" r:id="rId6"/>
    <p:sldLayoutId id="2147485426" r:id="rId7"/>
    <p:sldLayoutId id="2147485427" r:id="rId8"/>
    <p:sldLayoutId id="2147485428" r:id="rId9"/>
    <p:sldLayoutId id="2147485429" r:id="rId10"/>
    <p:sldLayoutId id="2147485430"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p:spPr>
        <p:txBody>
          <a:bodyPr lIns="0" tIns="0" rIns="0" bIns="0"/>
          <a:lstStyle>
            <a:lvl1pPr defTabSz="661988">
              <a:defRPr>
                <a:solidFill>
                  <a:schemeClr val="tx1"/>
                </a:solidFill>
                <a:latin typeface="Arial" panose="020B0604020202020204" pitchFamily="34" charset="0"/>
                <a:cs typeface="Arial" panose="020B0604020202020204" pitchFamily="34" charset="0"/>
              </a:defRPr>
            </a:lvl1pPr>
            <a:lvl2pPr marL="742950" indent="-285750" defTabSz="661988">
              <a:defRPr>
                <a:solidFill>
                  <a:schemeClr val="tx1"/>
                </a:solidFill>
                <a:latin typeface="Arial" panose="020B0604020202020204" pitchFamily="34" charset="0"/>
                <a:cs typeface="Arial" panose="020B0604020202020204" pitchFamily="34" charset="0"/>
              </a:defRPr>
            </a:lvl2pPr>
            <a:lvl3pPr marL="1143000" indent="-228600" defTabSz="661988">
              <a:defRPr>
                <a:solidFill>
                  <a:schemeClr val="tx1"/>
                </a:solidFill>
                <a:latin typeface="Arial" panose="020B0604020202020204" pitchFamily="34" charset="0"/>
                <a:cs typeface="Arial" panose="020B0604020202020204" pitchFamily="34" charset="0"/>
              </a:defRPr>
            </a:lvl3pPr>
            <a:lvl4pPr marL="1600200" indent="-228600" defTabSz="661988">
              <a:defRPr>
                <a:solidFill>
                  <a:schemeClr val="tx1"/>
                </a:solidFill>
                <a:latin typeface="Arial" panose="020B0604020202020204" pitchFamily="34" charset="0"/>
                <a:cs typeface="Arial" panose="020B0604020202020204" pitchFamily="34" charset="0"/>
              </a:defRPr>
            </a:lvl4pPr>
            <a:lvl5pPr marL="2057400" indent="-228600" defTabSz="661988">
              <a:defRPr>
                <a:solidFill>
                  <a:schemeClr val="tx1"/>
                </a:solidFill>
                <a:latin typeface="Arial" panose="020B0604020202020204" pitchFamily="34" charset="0"/>
                <a:cs typeface="Arial" panose="020B0604020202020204" pitchFamily="34" charset="0"/>
              </a:defRPr>
            </a:lvl5pPr>
            <a:lvl6pPr marL="25146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619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0FC50356-7936-439C-8D84-C819F39FEF04}" type="slidenum">
              <a:rPr lang="fr-FR" altLang="ja-JP" sz="800" smtClean="0">
                <a:solidFill>
                  <a:schemeClr val="bg2"/>
                </a:solidFill>
                <a:ea typeface="ＭＳ Ｐゴシック" panose="020B0600070205080204" pitchFamily="50" charset="-128"/>
              </a:rPr>
              <a:pPr>
                <a:defRPr/>
              </a:pPr>
              <a:t>‹#›</a:t>
            </a:fld>
            <a:endParaRPr lang="fr-FR" altLang="ja-JP" sz="800" smtClean="0">
              <a:solidFill>
                <a:schemeClr val="bg2"/>
              </a:solidFill>
              <a:ea typeface="ＭＳ Ｐゴシック" panose="020B0600070205080204" pitchFamily="50" charset="-128"/>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ja-JP" sz="1400" smtClean="0">
                <a:solidFill>
                  <a:schemeClr val="bg2"/>
                </a:solidFill>
                <a:ea typeface="ＭＳ Ｐゴシック" panose="020B0600070205080204" pitchFamily="50" charset="-128"/>
              </a:rPr>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5505" r:id="rId1"/>
    <p:sldLayoutId id="2147485431" r:id="rId2"/>
    <p:sldLayoutId id="2147485432" r:id="rId3"/>
    <p:sldLayoutId id="2147485433" r:id="rId4"/>
    <p:sldLayoutId id="2147485434" r:id="rId5"/>
    <p:sldLayoutId id="2147485435" r:id="rId6"/>
    <p:sldLayoutId id="2147485436" r:id="rId7"/>
    <p:sldLayoutId id="2147485437" r:id="rId8"/>
    <p:sldLayoutId id="2147485438" r:id="rId9"/>
    <p:sldLayoutId id="2147485439" r:id="rId10"/>
    <p:sldLayoutId id="2147485440"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8.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6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3.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0.png"/><Relationship Id="rId1" Type="http://schemas.openxmlformats.org/officeDocument/2006/relationships/slideLayout" Target="../slideLayouts/slideLayout63.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3.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3.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3.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3.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3.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6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3.xml"/></Relationships>
</file>

<file path=ppt/slides/_rels/slide6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3" Type="http://schemas.openxmlformats.org/officeDocument/2006/relationships/hyperlink" Target="mailto:Smith@ecs" TargetMode="External"/><Relationship Id="rId2" Type="http://schemas.openxmlformats.org/officeDocument/2006/relationships/hyperlink" Target="mailto:Jones@ca" TargetMode="External"/><Relationship Id="rId1" Type="http://schemas.openxmlformats.org/officeDocument/2006/relationships/slideLayout" Target="../slideLayouts/slideLayout63.xml"/><Relationship Id="rId4" Type="http://schemas.openxmlformats.org/officeDocument/2006/relationships/hyperlink" Target="mailto:Blake@a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0"/>
          <p:cNvSpPr>
            <a:spLocks noChangeArrowheads="1"/>
          </p:cNvSpPr>
          <p:nvPr/>
        </p:nvSpPr>
        <p:spPr bwMode="auto">
          <a:xfrm>
            <a:off x="4419600" y="4724400"/>
            <a:ext cx="43434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spcBef>
                <a:spcPct val="20000"/>
              </a:spcBef>
              <a:buClr>
                <a:srgbClr val="FC0128"/>
              </a:buClr>
              <a:buSzPct val="62000"/>
              <a:buFont typeface="Monotype Sorts" panose="01010601010101010101" pitchFamily="2" charset="2"/>
              <a:buNone/>
            </a:pPr>
            <a:r>
              <a:rPr lang="en-US" altLang="ja-JP" b="1" i="1">
                <a:solidFill>
                  <a:schemeClr val="accent2"/>
                </a:solidFill>
                <a:ea typeface="ＭＳ Ｐゴシック" panose="020B0600070205080204" pitchFamily="50" charset="-128"/>
              </a:rPr>
              <a:t>Instructor: &lt;Name of Instructor&gt;</a:t>
            </a:r>
            <a:endParaRPr lang="en-US" altLang="ja-JP">
              <a:solidFill>
                <a:schemeClr val="accent2"/>
              </a:solidFill>
              <a:ea typeface="ＭＳ Ｐゴシック" panose="020B0600070205080204" pitchFamily="50" charset="-128"/>
            </a:endParaRPr>
          </a:p>
        </p:txBody>
      </p:sp>
      <p:sp>
        <p:nvSpPr>
          <p:cNvPr id="30723" name="Rectangle 1029"/>
          <p:cNvSpPr>
            <a:spLocks noChangeArrowheads="1"/>
          </p:cNvSpPr>
          <p:nvPr/>
        </p:nvSpPr>
        <p:spPr bwMode="auto">
          <a:xfrm>
            <a:off x="914400" y="2127250"/>
            <a:ext cx="7820025" cy="191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ja-JP" sz="3000" b="1" i="1">
                <a:solidFill>
                  <a:schemeClr val="accent2"/>
                </a:solidFill>
                <a:ea typeface="ＭＳ Ｐゴシック" panose="020B0600070205080204" pitchFamily="50" charset="-128"/>
              </a:rPr>
              <a:t>DATABASE BASICS</a:t>
            </a:r>
            <a:endParaRPr lang="en-US" altLang="ja-JP" sz="1600" i="1">
              <a:solidFill>
                <a:schemeClr val="accent2"/>
              </a:solidFill>
              <a:ea typeface="ＭＳ Ｐゴシック" panose="020B0600070205080204" pitchFamily="50" charset="-128"/>
            </a:endParaRPr>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1274763" y="152400"/>
            <a:ext cx="7793037" cy="684213"/>
          </a:xfrm>
        </p:spPr>
        <p:txBody>
          <a:bodyPr/>
          <a:lstStyle/>
          <a:p>
            <a:pPr eaLnBrk="1" hangingPunct="1"/>
            <a:r>
              <a:rPr lang="en-US" sz="3600" smtClean="0"/>
              <a:t>Relational Database Concepts</a:t>
            </a:r>
          </a:p>
        </p:txBody>
      </p:sp>
      <p:graphicFrame>
        <p:nvGraphicFramePr>
          <p:cNvPr id="229381" name="Group 5"/>
          <p:cNvGraphicFramePr>
            <a:graphicFrameLocks noGrp="1"/>
          </p:cNvGraphicFramePr>
          <p:nvPr>
            <p:ph type="tbl" idx="1"/>
          </p:nvPr>
        </p:nvGraphicFramePr>
        <p:xfrm>
          <a:off x="2209800" y="3097213"/>
          <a:ext cx="5943600" cy="1581150"/>
        </p:xfrm>
        <a:graphic>
          <a:graphicData uri="http://schemas.openxmlformats.org/drawingml/2006/table">
            <a:tbl>
              <a:tblPr/>
              <a:tblGrid>
                <a:gridCol w="914400"/>
                <a:gridCol w="1981200"/>
                <a:gridCol w="1752600"/>
                <a:gridCol w="1295400"/>
              </a:tblGrid>
              <a:tr h="38100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CD_ID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Title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Artist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Genre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8100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The Wall</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Pink Floyd</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Rock</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Blue Train</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John Coltrane</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Jazz</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Requiem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W.A. Mozart</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rgbClr val="000000"/>
                          </a:solidFill>
                          <a:effectLst/>
                          <a:latin typeface="Times New Roman" panose="02020603050405020304" pitchFamily="18" charset="0"/>
                          <a:cs typeface="Arial" panose="020B0604020202020204" pitchFamily="34" charset="0"/>
                        </a:rPr>
                        <a:t>Classical</a:t>
                      </a: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9378" name="Text Box 2"/>
          <p:cNvSpPr txBox="1">
            <a:spLocks noChangeArrowheads="1"/>
          </p:cNvSpPr>
          <p:nvPr/>
        </p:nvSpPr>
        <p:spPr bwMode="auto">
          <a:xfrm>
            <a:off x="6804025" y="2682875"/>
            <a:ext cx="1382713" cy="2114550"/>
          </a:xfrm>
          <a:prstGeom prst="rect">
            <a:avLst/>
          </a:prstGeom>
          <a:solidFill>
            <a:schemeClr val="accent5">
              <a:lumMod val="20000"/>
              <a:lumOff val="80000"/>
            </a:schemeClr>
          </a:solidFill>
          <a:ln w="12700">
            <a:solidFill>
              <a:schemeClr val="tx1"/>
            </a:solidFill>
            <a:miter lim="800000"/>
            <a:headEnd/>
            <a:tailEnd/>
          </a:ln>
          <a:effec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smtClean="0"/>
              <a:t>Field     </a:t>
            </a:r>
          </a:p>
          <a:p>
            <a:pPr algn="ctr" eaLnBrk="1" hangingPunct="1">
              <a:defRPr/>
            </a:pPr>
            <a:endParaRPr lang="en-US" smtClean="0"/>
          </a:p>
          <a:p>
            <a:pPr algn="ctr" eaLnBrk="1" hangingPunct="1">
              <a:defRPr/>
            </a:pPr>
            <a:endParaRPr lang="en-US" sz="2400" smtClean="0"/>
          </a:p>
          <a:p>
            <a:pPr algn="ctr" eaLnBrk="1" hangingPunct="1">
              <a:defRPr/>
            </a:pPr>
            <a:endParaRPr lang="en-US" sz="2400" smtClean="0"/>
          </a:p>
          <a:p>
            <a:pPr algn="ctr" eaLnBrk="1" hangingPunct="1">
              <a:defRPr/>
            </a:pPr>
            <a:endParaRPr lang="en-US" sz="2400" smtClean="0"/>
          </a:p>
          <a:p>
            <a:pPr algn="ctr" eaLnBrk="1" hangingPunct="1">
              <a:defRPr/>
            </a:pPr>
            <a:endParaRPr lang="en-US" sz="2400" smtClean="0"/>
          </a:p>
        </p:txBody>
      </p:sp>
      <p:sp>
        <p:nvSpPr>
          <p:cNvPr id="44063" name="Text Box 3"/>
          <p:cNvSpPr txBox="1">
            <a:spLocks noChangeArrowheads="1"/>
          </p:cNvSpPr>
          <p:nvPr/>
        </p:nvSpPr>
        <p:spPr bwMode="auto">
          <a:xfrm>
            <a:off x="804863" y="3883025"/>
            <a:ext cx="7621587" cy="409575"/>
          </a:xfrm>
          <a:prstGeom prst="rect">
            <a:avLst/>
          </a:prstGeom>
          <a:solidFill>
            <a:srgbClr val="CC99FF"/>
          </a:solidFill>
          <a:ln w="12700">
            <a:solidFill>
              <a:schemeClr val="tx1"/>
            </a:solidFill>
            <a:miter lim="800000"/>
            <a:headEnd/>
            <a:tailEnd/>
          </a:ln>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800"/>
              <a:t>Record</a:t>
            </a:r>
          </a:p>
        </p:txBody>
      </p:sp>
      <p:sp>
        <p:nvSpPr>
          <p:cNvPr id="229408" name="AutoShape 32"/>
          <p:cNvSpPr>
            <a:spLocks/>
          </p:cNvSpPr>
          <p:nvPr/>
        </p:nvSpPr>
        <p:spPr bwMode="auto">
          <a:xfrm>
            <a:off x="457200" y="1905000"/>
            <a:ext cx="990600" cy="609600"/>
          </a:xfrm>
          <a:prstGeom prst="borderCallout2">
            <a:avLst>
              <a:gd name="adj1" fmla="val 18750"/>
              <a:gd name="adj2" fmla="val 107694"/>
              <a:gd name="adj3" fmla="val 18750"/>
              <a:gd name="adj4" fmla="val 138620"/>
              <a:gd name="adj5" fmla="val 157032"/>
              <a:gd name="adj6" fmla="val 170833"/>
            </a:avLst>
          </a:prstGeom>
          <a:solidFill>
            <a:schemeClr val="accent5">
              <a:lumMod val="20000"/>
              <a:lumOff val="80000"/>
            </a:schemeClr>
          </a:solidFill>
          <a:ln w="12700">
            <a:solidFill>
              <a:schemeClr val="tx1"/>
            </a:solidFill>
            <a:miter lim="800000"/>
            <a:headEnd/>
            <a:tailEnd/>
          </a:ln>
          <a:effectLst/>
        </p:spPr>
        <p:txBody>
          <a:bodyPr anchor="ctr"/>
          <a:lstStyle/>
          <a:p>
            <a:pPr algn="ctr" eaLnBrk="1" hangingPunct="1">
              <a:defRPr/>
            </a:pPr>
            <a:r>
              <a:rPr lang="en-US" sz="2400">
                <a:cs typeface="Arial" charset="0"/>
              </a:rPr>
              <a:t>Table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20775" y="307975"/>
            <a:ext cx="7772400" cy="457200"/>
          </a:xfrm>
        </p:spPr>
        <p:txBody>
          <a:bodyPr/>
          <a:lstStyle/>
          <a:p>
            <a:pPr eaLnBrk="1" hangingPunct="1"/>
            <a:r>
              <a:rPr lang="en-US" sz="3600" smtClean="0"/>
              <a:t>Basic component of a Relation</a:t>
            </a:r>
          </a:p>
        </p:txBody>
      </p:sp>
      <p:sp>
        <p:nvSpPr>
          <p:cNvPr id="23554" name="Rectangle 2"/>
          <p:cNvSpPr>
            <a:spLocks noGrp="1" noChangeArrowheads="1"/>
          </p:cNvSpPr>
          <p:nvPr>
            <p:ph idx="1"/>
          </p:nvPr>
        </p:nvSpPr>
        <p:spPr>
          <a:xfrm>
            <a:off x="685800" y="3284538"/>
            <a:ext cx="7772400" cy="3352800"/>
          </a:xfrm>
        </p:spPr>
        <p:txBody>
          <a:bodyPr/>
          <a:lstStyle/>
          <a:p>
            <a:pPr eaLnBrk="1" hangingPunct="1">
              <a:lnSpc>
                <a:spcPct val="90000"/>
              </a:lnSpc>
              <a:buFont typeface="Wingdings" panose="05000000000000000000" pitchFamily="2" charset="2"/>
              <a:buNone/>
            </a:pPr>
            <a:r>
              <a:rPr lang="en-US" sz="2400" smtClean="0">
                <a:solidFill>
                  <a:schemeClr val="hlink"/>
                </a:solidFill>
              </a:rPr>
              <a:t>Tuple:</a:t>
            </a:r>
            <a:r>
              <a:rPr lang="en-US" sz="2400" smtClean="0"/>
              <a:t> </a:t>
            </a:r>
          </a:p>
          <a:p>
            <a:pPr eaLnBrk="1" hangingPunct="1">
              <a:lnSpc>
                <a:spcPct val="90000"/>
              </a:lnSpc>
            </a:pPr>
            <a:r>
              <a:rPr lang="en-US" sz="2000" b="1" smtClean="0"/>
              <a:t>The actual data values for the attributes of a relation are stored in </a:t>
            </a:r>
            <a:r>
              <a:rPr lang="en-US" sz="2000" b="1" i="1" smtClean="0"/>
              <a:t>tuples</a:t>
            </a:r>
            <a:r>
              <a:rPr lang="en-US" sz="2000" b="1" smtClean="0"/>
              <a:t>, or rows, of the table. </a:t>
            </a:r>
          </a:p>
          <a:p>
            <a:pPr eaLnBrk="1" hangingPunct="1">
              <a:lnSpc>
                <a:spcPct val="90000"/>
              </a:lnSpc>
            </a:pPr>
            <a:r>
              <a:rPr lang="en-US" sz="2000" b="1" smtClean="0"/>
              <a:t>It is not necessary for a relation to have rows in order to be a relation; even if no data exists for the relation</a:t>
            </a:r>
          </a:p>
          <a:p>
            <a:pPr eaLnBrk="1" hangingPunct="1">
              <a:lnSpc>
                <a:spcPct val="90000"/>
              </a:lnSpc>
            </a:pPr>
            <a:r>
              <a:rPr lang="en-US" sz="2000" b="1" smtClean="0"/>
              <a:t>The relation remains defined with its set of attributes</a:t>
            </a:r>
          </a:p>
          <a:p>
            <a:pPr eaLnBrk="1" hangingPunct="1">
              <a:lnSpc>
                <a:spcPct val="90000"/>
              </a:lnSpc>
              <a:buFontTx/>
              <a:buNone/>
            </a:pPr>
            <a:r>
              <a:rPr lang="en-US" sz="2400" smtClean="0">
                <a:solidFill>
                  <a:schemeClr val="hlink"/>
                </a:solidFill>
              </a:rPr>
              <a:t>Attribute:</a:t>
            </a:r>
            <a:r>
              <a:rPr lang="en-US" sz="1800" b="1" smtClean="0"/>
              <a:t> </a:t>
            </a:r>
          </a:p>
          <a:p>
            <a:pPr eaLnBrk="1" hangingPunct="1">
              <a:lnSpc>
                <a:spcPct val="90000"/>
              </a:lnSpc>
              <a:buFontTx/>
              <a:buNone/>
            </a:pPr>
            <a:r>
              <a:rPr lang="en-US" sz="1800" b="1" smtClean="0"/>
              <a:t>   </a:t>
            </a:r>
            <a:r>
              <a:rPr lang="en-US" sz="2000" b="1" smtClean="0"/>
              <a:t>The term attribute refers to characteristics. This simply means that what the column contains will be defined by the attribute of the column</a:t>
            </a:r>
          </a:p>
          <a:p>
            <a:pPr eaLnBrk="1" hangingPunct="1">
              <a:lnSpc>
                <a:spcPct val="90000"/>
              </a:lnSpc>
              <a:buFontTx/>
              <a:buNone/>
            </a:pPr>
            <a:endParaRPr lang="en-US" sz="2000" b="1" smtClean="0"/>
          </a:p>
        </p:txBody>
      </p:sp>
      <p:pic>
        <p:nvPicPr>
          <p:cNvPr id="4608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 y="838200"/>
            <a:ext cx="8766175" cy="244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blinds(horizontal)">
                                      <p:cBhvr>
                                        <p:cTn id="7" dur="500"/>
                                        <p:tgtEl>
                                          <p:spTgt spid="2355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4">
                                            <p:txEl>
                                              <p:pRg st="1" end="1"/>
                                            </p:txEl>
                                          </p:spTgt>
                                        </p:tgtEl>
                                        <p:attrNameLst>
                                          <p:attrName>style.visibility</p:attrName>
                                        </p:attrNameLst>
                                      </p:cBhvr>
                                      <p:to>
                                        <p:strVal val="visible"/>
                                      </p:to>
                                    </p:set>
                                    <p:animEffect transition="in" filter="blinds(horizontal)">
                                      <p:cBhvr>
                                        <p:cTn id="10" dur="500"/>
                                        <p:tgtEl>
                                          <p:spTgt spid="2355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4">
                                            <p:txEl>
                                              <p:pRg st="2" end="2"/>
                                            </p:txEl>
                                          </p:spTgt>
                                        </p:tgtEl>
                                        <p:attrNameLst>
                                          <p:attrName>style.visibility</p:attrName>
                                        </p:attrNameLst>
                                      </p:cBhvr>
                                      <p:to>
                                        <p:strVal val="visible"/>
                                      </p:to>
                                    </p:set>
                                    <p:animEffect transition="in" filter="blinds(horizontal)">
                                      <p:cBhvr>
                                        <p:cTn id="13" dur="500"/>
                                        <p:tgtEl>
                                          <p:spTgt spid="2355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554">
                                            <p:txEl>
                                              <p:pRg st="3" end="3"/>
                                            </p:txEl>
                                          </p:spTgt>
                                        </p:tgtEl>
                                        <p:attrNameLst>
                                          <p:attrName>style.visibility</p:attrName>
                                        </p:attrNameLst>
                                      </p:cBhvr>
                                      <p:to>
                                        <p:strVal val="visible"/>
                                      </p:to>
                                    </p:set>
                                    <p:animEffect transition="in" filter="blinds(horizontal)">
                                      <p:cBhvr>
                                        <p:cTn id="16" dur="500"/>
                                        <p:tgtEl>
                                          <p:spTgt spid="2355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3554">
                                            <p:txEl>
                                              <p:pRg st="4" end="4"/>
                                            </p:txEl>
                                          </p:spTgt>
                                        </p:tgtEl>
                                        <p:attrNameLst>
                                          <p:attrName>style.visibility</p:attrName>
                                        </p:attrNameLst>
                                      </p:cBhvr>
                                      <p:to>
                                        <p:strVal val="visible"/>
                                      </p:to>
                                    </p:set>
                                    <p:animEffect transition="in" filter="blinds(horizontal)">
                                      <p:cBhvr>
                                        <p:cTn id="21" dur="500"/>
                                        <p:tgtEl>
                                          <p:spTgt spid="2355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554">
                                            <p:txEl>
                                              <p:pRg st="5" end="5"/>
                                            </p:txEl>
                                          </p:spTgt>
                                        </p:tgtEl>
                                        <p:attrNameLst>
                                          <p:attrName>style.visibility</p:attrName>
                                        </p:attrNameLst>
                                      </p:cBhvr>
                                      <p:to>
                                        <p:strVal val="visible"/>
                                      </p:to>
                                    </p:set>
                                    <p:animEffect transition="in" filter="blinds(horizontal)">
                                      <p:cBhvr>
                                        <p:cTn id="24" dur="500"/>
                                        <p:tgtEl>
                                          <p:spTgt spid="235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976313" y="368300"/>
            <a:ext cx="7772400" cy="539750"/>
          </a:xfrm>
        </p:spPr>
        <p:txBody>
          <a:bodyPr/>
          <a:lstStyle/>
          <a:p>
            <a:pPr eaLnBrk="1" hangingPunct="1">
              <a:defRPr/>
            </a:pPr>
            <a:r>
              <a:rPr lang="en-US" sz="3600" dirty="0">
                <a:effectLst>
                  <a:outerShdw blurRad="38100" dist="38100" dir="2700000" algn="tl">
                    <a:srgbClr val="000000"/>
                  </a:outerShdw>
                </a:effectLst>
              </a:rPr>
              <a:t>Examples of Attribute </a:t>
            </a:r>
            <a:r>
              <a:rPr lang="en-US" sz="3600" dirty="0" smtClean="0">
                <a:effectLst>
                  <a:outerShdw blurRad="38100" dist="38100" dir="2700000" algn="tl">
                    <a:srgbClr val="000000"/>
                  </a:outerShdw>
                </a:effectLst>
              </a:rPr>
              <a:t>Domains</a:t>
            </a:r>
            <a:endParaRPr lang="en-US" sz="3600" dirty="0">
              <a:effectLst>
                <a:outerShdw blurRad="38100" dist="38100" dir="2700000" algn="tl">
                  <a:srgbClr val="000000"/>
                </a:outerShdw>
              </a:effectLst>
            </a:endParaRPr>
          </a:p>
        </p:txBody>
      </p:sp>
      <p:pic>
        <p:nvPicPr>
          <p:cNvPr id="47107" name="Picture 3"/>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0" y="1066800"/>
            <a:ext cx="9144000" cy="4343400"/>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9694" name="Group 1102"/>
          <p:cNvGraphicFramePr>
            <a:graphicFrameLocks noGrp="1"/>
          </p:cNvGraphicFramePr>
          <p:nvPr/>
        </p:nvGraphicFramePr>
        <p:xfrm>
          <a:off x="381000" y="1052513"/>
          <a:ext cx="8763000" cy="5400768"/>
        </p:xfrm>
        <a:graphic>
          <a:graphicData uri="http://schemas.openxmlformats.org/drawingml/2006/table">
            <a:tbl>
              <a:tblPr/>
              <a:tblGrid>
                <a:gridCol w="4381500"/>
                <a:gridCol w="4381500"/>
              </a:tblGrid>
              <a:tr h="51812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1" i="0" u="none" strike="noStrike" cap="none" normalizeH="0" baseline="0" dirty="0" smtClean="0">
                          <a:ln>
                            <a:noFill/>
                          </a:ln>
                          <a:solidFill>
                            <a:srgbClr val="0066FF"/>
                          </a:solidFill>
                          <a:effectLst/>
                          <a:latin typeface="Times New Roman" pitchFamily="18" charset="0"/>
                        </a:rPr>
                        <a:t>DBMS</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lumMod val="60000"/>
                        <a:lumOff val="4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1" i="0" u="none" strike="noStrike" cap="none" normalizeH="0" baseline="0" dirty="0" smtClean="0">
                          <a:ln>
                            <a:noFill/>
                          </a:ln>
                          <a:solidFill>
                            <a:srgbClr val="0066FF"/>
                          </a:solidFill>
                          <a:effectLst/>
                          <a:latin typeface="Times New Roman" pitchFamily="18" charset="0"/>
                        </a:rPr>
                        <a:t>RDBMS</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5">
                        <a:lumMod val="60000"/>
                        <a:lumOff val="40000"/>
                      </a:schemeClr>
                    </a:solidFill>
                  </a:tcPr>
                </a:tc>
              </a:tr>
              <a:tr h="1005792">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The concepts of relationships is missing in  a DBMS. If it exits it is very less.</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It is based on the concept</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Of relationships</a:t>
                      </a:r>
                      <a:r>
                        <a:rPr kumimoji="0" lang="en-US" sz="2800" b="0" i="0" u="none" strike="noStrike" cap="none" normalizeH="0" baseline="0" dirty="0" smtClean="0">
                          <a:ln>
                            <a:noFill/>
                          </a:ln>
                          <a:solidFill>
                            <a:schemeClr val="tx1"/>
                          </a:solidFill>
                          <a:effectLst/>
                          <a:latin typeface="Times New Roman" pitchFamily="18" charset="0"/>
                        </a:rPr>
                        <a:t> </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5187">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Speed of operation is very slow</a:t>
                      </a:r>
                      <a:r>
                        <a:rPr kumimoji="0" lang="en-US" sz="2800" b="0" i="0" u="none" strike="noStrike" cap="none" normalizeH="0" baseline="0" dirty="0" smtClean="0">
                          <a:ln>
                            <a:noFill/>
                          </a:ln>
                          <a:solidFill>
                            <a:schemeClr val="tx1"/>
                          </a:solidFill>
                          <a:effectLst/>
                          <a:latin typeface="Times New Roman" pitchFamily="18" charset="0"/>
                        </a:rPr>
                        <a:t> </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Speed of operation is very Fast</a:t>
                      </a:r>
                      <a:r>
                        <a:rPr kumimoji="0" lang="en-US" sz="2800" b="0" i="0" u="none" strike="noStrike" cap="none" normalizeH="0" baseline="0" smtClean="0">
                          <a:ln>
                            <a:noFill/>
                          </a:ln>
                          <a:solidFill>
                            <a:schemeClr val="tx1"/>
                          </a:solidFill>
                          <a:effectLst/>
                          <a:latin typeface="Times New Roman" pitchFamily="18" charset="0"/>
                        </a:rPr>
                        <a:t> </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38022">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Hardware and Software requirements are minimum</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Hardware and Software requirements are High</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06289">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Platform used is normally DOS</a:t>
                      </a:r>
                      <a:r>
                        <a:rPr kumimoji="0" lang="en-US" sz="2800" b="0" i="0" u="none" strike="noStrike" cap="none" normalizeH="0" baseline="0" dirty="0" smtClean="0">
                          <a:ln>
                            <a:noFill/>
                          </a:ln>
                          <a:solidFill>
                            <a:schemeClr val="tx1"/>
                          </a:solidFill>
                          <a:effectLst/>
                          <a:latin typeface="Times New Roman" pitchFamily="18" charset="0"/>
                        </a:rPr>
                        <a:t> </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Platform used can be any  DOS, UNIX,VAX,VMS, etc</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812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Uses concept of a file</a:t>
                      </a:r>
                      <a:r>
                        <a:rPr kumimoji="0" lang="en-US" sz="2800" b="0" i="0" u="none" strike="noStrike" cap="none" normalizeH="0" baseline="0" smtClean="0">
                          <a:ln>
                            <a:noFill/>
                          </a:ln>
                          <a:solidFill>
                            <a:schemeClr val="tx1"/>
                          </a:solidFill>
                          <a:effectLst/>
                          <a:latin typeface="Times New Roman" pitchFamily="18" charset="0"/>
                        </a:rPr>
                        <a:t> </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Uses concept of table </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812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smtClean="0">
                          <a:ln>
                            <a:noFill/>
                          </a:ln>
                          <a:solidFill>
                            <a:srgbClr val="000000"/>
                          </a:solidFill>
                          <a:effectLst/>
                          <a:latin typeface="Arial" pitchFamily="34" charset="0"/>
                          <a:cs typeface="Times New Roman" pitchFamily="18" charset="0"/>
                        </a:rPr>
                        <a:t>DBMS normally use 3GL</a:t>
                      </a:r>
                      <a:r>
                        <a:rPr kumimoji="0" lang="en-US" sz="2800" b="0" i="0" u="none" strike="noStrike" cap="none" normalizeH="0" baseline="0" smtClean="0">
                          <a:ln>
                            <a:noFill/>
                          </a:ln>
                          <a:solidFill>
                            <a:schemeClr val="tx1"/>
                          </a:solidFill>
                          <a:effectLst/>
                          <a:latin typeface="Times New Roman" pitchFamily="18" charset="0"/>
                        </a:rPr>
                        <a:t> </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RDBMS normally use a 4GL </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01002">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Examples are dBase, FOXBASE, etc </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0" i="0" u="none" strike="noStrike" cap="none" normalizeH="0" baseline="0" dirty="0" smtClean="0">
                          <a:ln>
                            <a:noFill/>
                          </a:ln>
                          <a:solidFill>
                            <a:srgbClr val="000000"/>
                          </a:solidFill>
                          <a:effectLst/>
                          <a:latin typeface="Arial" pitchFamily="34" charset="0"/>
                          <a:cs typeface="Times New Roman" pitchFamily="18" charset="0"/>
                        </a:rPr>
                        <a:t>Examples are ORACLE, INGRESS, SQL Server 2000 etc </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8159" name="Rectangle 1026"/>
          <p:cNvSpPr>
            <a:spLocks noGrp="1" noChangeArrowheads="1"/>
          </p:cNvSpPr>
          <p:nvPr>
            <p:ph type="title"/>
          </p:nvPr>
        </p:nvSpPr>
        <p:spPr>
          <a:xfrm>
            <a:off x="1406525" y="152400"/>
            <a:ext cx="7342188" cy="755650"/>
          </a:xfrm>
        </p:spPr>
        <p:txBody>
          <a:bodyPr/>
          <a:lstStyle/>
          <a:p>
            <a:pPr eaLnBrk="1" hangingPunct="1"/>
            <a:r>
              <a:rPr lang="en-US" sz="3600" smtClean="0"/>
              <a:t>DBMS vs. RDBMS</a:t>
            </a:r>
            <a:r>
              <a:rPr lang="en-US" sz="400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Entity Relationship Modeling </a:t>
            </a:r>
            <a:br>
              <a:rPr lang="en-US" smtClean="0"/>
            </a:br>
            <a:r>
              <a:rPr lang="en-US" sz="2800" smtClean="0"/>
              <a:t>Database design</a:t>
            </a:r>
            <a:endParaRPr lang="vi-VN" sz="2800" smtClean="0"/>
          </a:p>
        </p:txBody>
      </p:sp>
      <p:sp>
        <p:nvSpPr>
          <p:cNvPr id="28675" name="Content Placeholder 2"/>
          <p:cNvSpPr>
            <a:spLocks noGrp="1"/>
          </p:cNvSpPr>
          <p:nvPr>
            <p:ph idx="1"/>
          </p:nvPr>
        </p:nvSpPr>
        <p:spPr/>
        <p:txBody>
          <a:bodyPr/>
          <a:lstStyle/>
          <a:p>
            <a:pPr eaLnBrk="1" hangingPunct="1"/>
            <a:r>
              <a:rPr lang="en-US" sz="2400" b="1" smtClean="0"/>
              <a:t>Database design</a:t>
            </a:r>
            <a:r>
              <a:rPr lang="en-US" sz="2400" smtClean="0"/>
              <a:t> is the process of producing a detailed </a:t>
            </a:r>
            <a:r>
              <a:rPr lang="en-US" sz="2400" smtClean="0">
                <a:solidFill>
                  <a:srgbClr val="240AE6"/>
                </a:solidFill>
              </a:rPr>
              <a:t>data model </a:t>
            </a:r>
            <a:r>
              <a:rPr lang="en-US" sz="2400" smtClean="0"/>
              <a:t>of a </a:t>
            </a:r>
            <a:r>
              <a:rPr lang="en-US" sz="2400" smtClean="0">
                <a:solidFill>
                  <a:srgbClr val="240AE6"/>
                </a:solidFill>
              </a:rPr>
              <a:t>database</a:t>
            </a:r>
          </a:p>
          <a:p>
            <a:pPr eaLnBrk="1" hangingPunct="1"/>
            <a:r>
              <a:rPr lang="en-US" sz="2400" b="1" smtClean="0"/>
              <a:t>Process of Database Design:</a:t>
            </a:r>
          </a:p>
          <a:p>
            <a:pPr lvl="1" eaLnBrk="1" hangingPunct="1"/>
            <a:r>
              <a:rPr lang="en-US" sz="2400" smtClean="0"/>
              <a:t>Determine the relationships between the different data elements. </a:t>
            </a:r>
          </a:p>
          <a:p>
            <a:pPr lvl="1" eaLnBrk="1" hangingPunct="1"/>
            <a:r>
              <a:rPr lang="en-US" sz="2400" smtClean="0"/>
              <a:t>Superimpose a logical structure upon the data on the basis of these relationships</a:t>
            </a:r>
          </a:p>
          <a:p>
            <a:pPr lvl="1" eaLnBrk="1" hangingPunct="1">
              <a:buSzPct val="60000"/>
              <a:buFont typeface="Wingdings" panose="05000000000000000000" pitchFamily="2" charset="2"/>
              <a:buChar char="q"/>
            </a:pPr>
            <a:r>
              <a:rPr lang="en-US" sz="2400" b="1" smtClean="0"/>
              <a:t>Database designs also include ER (</a:t>
            </a:r>
            <a:r>
              <a:rPr lang="en-US" sz="2400" b="1" smtClean="0">
                <a:solidFill>
                  <a:srgbClr val="240AE6"/>
                </a:solidFill>
              </a:rPr>
              <a:t>Entity Relationship Model) </a:t>
            </a:r>
            <a:r>
              <a:rPr lang="en-US" sz="2400" b="1" smtClean="0"/>
              <a:t>diagrams. </a:t>
            </a:r>
          </a:p>
          <a:p>
            <a:pPr lvl="1" eaLnBrk="1" hangingPunct="1"/>
            <a:r>
              <a:rPr lang="en-US" sz="2400" smtClean="0"/>
              <a:t>An ER diagram is a diagram that helps to design databases in an efficient way.</a:t>
            </a:r>
          </a:p>
          <a:p>
            <a:pPr lvl="1" eaLnBrk="1" hangingPunct="1">
              <a:buFont typeface="Wingdings" panose="05000000000000000000" pitchFamily="2" charset="2"/>
              <a:buNone/>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ox(in)">
                                      <p:cBhvr>
                                        <p:cTn id="17" dur="500"/>
                                        <p:tgtEl>
                                          <p:spTgt spid="28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ox(in)">
                                      <p:cBhvr>
                                        <p:cTn id="22" dur="500"/>
                                        <p:tgtEl>
                                          <p:spTgt spid="28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7" dur="500"/>
                                        <p:tgtEl>
                                          <p:spTgt spid="2867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30" dur="5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t>Entity Relationship Modeling </a:t>
            </a:r>
            <a:br>
              <a:rPr lang="en-US" smtClean="0"/>
            </a:br>
            <a:r>
              <a:rPr lang="en-US" sz="2800" smtClean="0"/>
              <a:t>Design Process</a:t>
            </a:r>
          </a:p>
        </p:txBody>
      </p:sp>
      <p:sp>
        <p:nvSpPr>
          <p:cNvPr id="4" name="Rectangle 3"/>
          <p:cNvSpPr/>
          <p:nvPr/>
        </p:nvSpPr>
        <p:spPr>
          <a:xfrm>
            <a:off x="5429250" y="1714500"/>
            <a:ext cx="1643063"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Requirement collection &amp; </a:t>
            </a:r>
            <a:r>
              <a:rPr lang="en-US" sz="1600" dirty="0"/>
              <a:t>Analysis</a:t>
            </a:r>
          </a:p>
        </p:txBody>
      </p:sp>
      <p:sp>
        <p:nvSpPr>
          <p:cNvPr id="5" name="Rectangle 4"/>
          <p:cNvSpPr/>
          <p:nvPr/>
        </p:nvSpPr>
        <p:spPr>
          <a:xfrm>
            <a:off x="2214563" y="3000375"/>
            <a:ext cx="17145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t>Requirement database</a:t>
            </a:r>
          </a:p>
        </p:txBody>
      </p:sp>
      <p:sp>
        <p:nvSpPr>
          <p:cNvPr id="6" name="Rectangle 5"/>
          <p:cNvSpPr/>
          <p:nvPr/>
        </p:nvSpPr>
        <p:spPr>
          <a:xfrm>
            <a:off x="5429250" y="4000500"/>
            <a:ext cx="1643063"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Conceptual design</a:t>
            </a:r>
          </a:p>
        </p:txBody>
      </p:sp>
      <p:sp>
        <p:nvSpPr>
          <p:cNvPr id="7" name="Rectangle 6"/>
          <p:cNvSpPr/>
          <p:nvPr/>
        </p:nvSpPr>
        <p:spPr>
          <a:xfrm>
            <a:off x="2214563" y="5143500"/>
            <a:ext cx="1643062" cy="78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t>Conceptual model</a:t>
            </a:r>
          </a:p>
        </p:txBody>
      </p:sp>
      <p:sp>
        <p:nvSpPr>
          <p:cNvPr id="8" name="Cloud 7"/>
          <p:cNvSpPr/>
          <p:nvPr/>
        </p:nvSpPr>
        <p:spPr>
          <a:xfrm>
            <a:off x="785813" y="1214438"/>
            <a:ext cx="1500187" cy="92868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Real </a:t>
            </a:r>
            <a:r>
              <a:rPr lang="en-US" sz="1600" dirty="0"/>
              <a:t>world</a:t>
            </a:r>
          </a:p>
        </p:txBody>
      </p:sp>
      <p:cxnSp>
        <p:nvCxnSpPr>
          <p:cNvPr id="10" name="Straight Arrow Connector 9"/>
          <p:cNvCxnSpPr>
            <a:stCxn id="8" idx="0"/>
            <a:endCxn id="4" idx="1"/>
          </p:cNvCxnSpPr>
          <p:nvPr/>
        </p:nvCxnSpPr>
        <p:spPr>
          <a:xfrm>
            <a:off x="2284413" y="1679575"/>
            <a:ext cx="3144837" cy="4635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1"/>
            <a:endCxn id="5" idx="3"/>
          </p:cNvCxnSpPr>
          <p:nvPr/>
        </p:nvCxnSpPr>
        <p:spPr>
          <a:xfrm rot="10800000" flipV="1">
            <a:off x="3929063" y="2143125"/>
            <a:ext cx="1500187" cy="12858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43750" y="1714500"/>
            <a:ext cx="2286000" cy="1071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
              <a:defRPr/>
            </a:pPr>
            <a:r>
              <a:rPr lang="en-US" sz="1200" smtClean="0">
                <a:latin typeface="Times New Roman" panose="02020603050405020304" pitchFamily="18" charset="0"/>
              </a:rPr>
              <a:t> Survey</a:t>
            </a:r>
          </a:p>
          <a:p>
            <a:pPr eaLnBrk="1" hangingPunct="1">
              <a:buFont typeface="Wingdings" panose="05000000000000000000" pitchFamily="2" charset="2"/>
              <a:buChar char="§"/>
              <a:defRPr/>
            </a:pPr>
            <a:r>
              <a:rPr lang="en-US" sz="1200" smtClean="0">
                <a:latin typeface="Times New Roman" panose="02020603050405020304" pitchFamily="18" charset="0"/>
              </a:rPr>
              <a:t> Interview</a:t>
            </a:r>
          </a:p>
          <a:p>
            <a:pPr eaLnBrk="1" hangingPunct="1">
              <a:buFont typeface="Wingdings" panose="05000000000000000000" pitchFamily="2" charset="2"/>
              <a:buChar char="§"/>
              <a:defRPr/>
            </a:pPr>
            <a:r>
              <a:rPr lang="en-US" sz="1200" smtClean="0">
                <a:latin typeface="Times New Roman" panose="02020603050405020304" pitchFamily="18" charset="0"/>
              </a:rPr>
              <a:t> Collect requirement</a:t>
            </a:r>
          </a:p>
          <a:p>
            <a:pPr eaLnBrk="1" hangingPunct="1">
              <a:buFont typeface="Wingdings" panose="05000000000000000000" pitchFamily="2" charset="2"/>
              <a:buChar char="§"/>
              <a:defRPr/>
            </a:pPr>
            <a:r>
              <a:rPr lang="en-US" sz="1200" smtClean="0">
                <a:latin typeface="Times New Roman" panose="02020603050405020304" pitchFamily="18" charset="0"/>
              </a:rPr>
              <a:t> Analisys</a:t>
            </a:r>
          </a:p>
          <a:p>
            <a:pPr eaLnBrk="1" hangingPunct="1">
              <a:buFont typeface="Wingdings" panose="05000000000000000000" pitchFamily="2" charset="2"/>
              <a:buChar char="§"/>
              <a:defRPr/>
            </a:pPr>
            <a:endParaRPr lang="en-US" sz="1200" smtClean="0">
              <a:latin typeface="Times New Roman" panose="02020603050405020304" pitchFamily="18" charset="0"/>
            </a:endParaRPr>
          </a:p>
        </p:txBody>
      </p:sp>
      <p:cxnSp>
        <p:nvCxnSpPr>
          <p:cNvPr id="16" name="Straight Arrow Connector 15"/>
          <p:cNvCxnSpPr>
            <a:stCxn id="5" idx="3"/>
            <a:endCxn id="6" idx="1"/>
          </p:cNvCxnSpPr>
          <p:nvPr/>
        </p:nvCxnSpPr>
        <p:spPr>
          <a:xfrm>
            <a:off x="3929063" y="3429000"/>
            <a:ext cx="1500187" cy="10001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1"/>
            <a:endCxn id="21" idx="1"/>
          </p:cNvCxnSpPr>
          <p:nvPr/>
        </p:nvCxnSpPr>
        <p:spPr>
          <a:xfrm rot="10800000" flipV="1">
            <a:off x="3857625" y="4429125"/>
            <a:ext cx="1571625" cy="11080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072313" y="4000500"/>
            <a:ext cx="2286000" cy="1071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
              <a:defRPr/>
            </a:pPr>
            <a:r>
              <a:rPr lang="en-US" sz="1200" smtClean="0">
                <a:latin typeface="Times New Roman" panose="02020603050405020304" pitchFamily="18" charset="0"/>
              </a:rPr>
              <a:t> Modelling</a:t>
            </a:r>
          </a:p>
          <a:p>
            <a:pPr eaLnBrk="1" hangingPunct="1">
              <a:buFont typeface="Wingdings" panose="05000000000000000000" pitchFamily="2" charset="2"/>
              <a:buChar char="§"/>
              <a:defRPr/>
            </a:pPr>
            <a:r>
              <a:rPr lang="en-US" sz="1200" smtClean="0">
                <a:latin typeface="Times New Roman" panose="02020603050405020304" pitchFamily="18" charset="0"/>
              </a:rPr>
              <a:t> Design</a:t>
            </a:r>
          </a:p>
          <a:p>
            <a:pPr eaLnBrk="1" hangingPunct="1">
              <a:buFont typeface="Wingdings" panose="05000000000000000000" pitchFamily="2" charset="2"/>
              <a:buChar char="§"/>
              <a:defRPr/>
            </a:pPr>
            <a:endParaRPr lang="en-US" sz="1200" smtClean="0">
              <a:latin typeface="Times New Roman" panose="02020603050405020304" pitchFamily="18" charset="0"/>
            </a:endParaRPr>
          </a:p>
        </p:txBody>
      </p:sp>
      <p:sp>
        <p:nvSpPr>
          <p:cNvPr id="20" name="Rectangle 19"/>
          <p:cNvSpPr/>
          <p:nvPr/>
        </p:nvSpPr>
        <p:spPr>
          <a:xfrm>
            <a:off x="-71438" y="2928938"/>
            <a:ext cx="2286001" cy="107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Font typeface="Wingdings" panose="05000000000000000000" pitchFamily="2" charset="2"/>
              <a:buChar char="§"/>
              <a:defRPr/>
            </a:pPr>
            <a:r>
              <a:rPr lang="en-US" sz="1200" smtClean="0">
                <a:latin typeface="Times New Roman" panose="02020603050405020304" pitchFamily="18" charset="0"/>
              </a:rPr>
              <a:t> Specification</a:t>
            </a:r>
          </a:p>
          <a:p>
            <a:pPr algn="r" eaLnBrk="1" hangingPunct="1">
              <a:buFont typeface="Wingdings" panose="05000000000000000000" pitchFamily="2" charset="2"/>
              <a:buChar char="§"/>
              <a:defRPr/>
            </a:pPr>
            <a:endParaRPr lang="en-US" sz="1200" smtClean="0">
              <a:latin typeface="Times New Roman" panose="02020603050405020304" pitchFamily="18" charset="0"/>
            </a:endParaRPr>
          </a:p>
        </p:txBody>
      </p:sp>
      <p:sp>
        <p:nvSpPr>
          <p:cNvPr id="21" name="Rectangle 20"/>
          <p:cNvSpPr/>
          <p:nvPr/>
        </p:nvSpPr>
        <p:spPr>
          <a:xfrm>
            <a:off x="3857625" y="5000625"/>
            <a:ext cx="2286000" cy="1071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
              <a:defRPr/>
            </a:pPr>
            <a:r>
              <a:rPr lang="en-US" sz="1200" smtClean="0">
                <a:latin typeface="Times New Roman" panose="02020603050405020304" pitchFamily="18" charset="0"/>
              </a:rPr>
              <a:t> ER Modelling</a:t>
            </a:r>
          </a:p>
          <a:p>
            <a:pPr eaLnBrk="1" hangingPunct="1">
              <a:buFont typeface="Wingdings" panose="05000000000000000000" pitchFamily="2" charset="2"/>
              <a:buChar char="§"/>
              <a:defRPr/>
            </a:pPr>
            <a:endParaRPr lang="en-US" sz="1200" smtClean="0">
              <a:latin typeface="Times New Roman" panose="02020603050405020304" pitchFamily="18" charset="0"/>
            </a:endParaRPr>
          </a:p>
        </p:txBody>
      </p:sp>
      <p:cxnSp>
        <p:nvCxnSpPr>
          <p:cNvPr id="38" name="Straight Arrow Connector 37"/>
          <p:cNvCxnSpPr>
            <a:stCxn id="7" idx="3"/>
            <a:endCxn id="30" idx="1"/>
          </p:cNvCxnSpPr>
          <p:nvPr/>
        </p:nvCxnSpPr>
        <p:spPr>
          <a:xfrm>
            <a:off x="3857625" y="5537200"/>
            <a:ext cx="1571625" cy="6064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429250" y="5715000"/>
            <a:ext cx="1643063"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amond(in)">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ox(in)">
                                      <p:cBhvr>
                                        <p:cTn id="24" dur="500"/>
                                        <p:tgtEl>
                                          <p:spTgt spid="1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par>
                                <p:cTn id="28" presetID="2" presetClass="entr" presetSubtype="8"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checkerboard(across)">
                                      <p:cBhvr>
                                        <p:cTn id="36" dur="500"/>
                                        <p:tgtEl>
                                          <p:spTgt spid="1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2" presetClass="entr" presetSubtype="2"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1+#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checkerboard(across)">
                                      <p:cBhvr>
                                        <p:cTn id="48" dur="500"/>
                                        <p:tgtEl>
                                          <p:spTgt spid="1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par>
                                <p:cTn id="52" presetID="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1000" fill="hold"/>
                                        <p:tgtEl>
                                          <p:spTgt spid="21"/>
                                        </p:tgtEl>
                                        <p:attrNameLst>
                                          <p:attrName>ppt_x</p:attrName>
                                        </p:attrNameLst>
                                      </p:cBhvr>
                                      <p:tavLst>
                                        <p:tav tm="0">
                                          <p:val>
                                            <p:strVal val="#ppt_x"/>
                                          </p:val>
                                        </p:tav>
                                        <p:tav tm="100000">
                                          <p:val>
                                            <p:strVal val="#ppt_x"/>
                                          </p:val>
                                        </p:tav>
                                      </p:tavLst>
                                    </p:anim>
                                    <p:anim calcmode="lin" valueType="num">
                                      <p:cBhvr additive="base">
                                        <p:cTn id="55"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ntr" presetSubtype="10" fill="hold"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checkerboard(across)">
                                      <p:cBhvr>
                                        <p:cTn id="60" dur="500"/>
                                        <p:tgtEl>
                                          <p:spTgt spid="3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blinds(horizontal)">
                                      <p:cBhvr>
                                        <p:cTn id="63" dur="500"/>
                                        <p:tgtEl>
                                          <p:spTgt spid="30"/>
                                        </p:tgtEl>
                                      </p:cBhvr>
                                    </p:animEffect>
                                  </p:childTnLst>
                                </p:cTn>
                              </p:par>
                              <p:par>
                                <p:cTn id="64" presetID="3" presetClass="entr" presetSubtype="10" fill="hold" grpId="1"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blinds(horizontal)">
                                      <p:cBhvr>
                                        <p:cTn id="6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p:bldP spid="19" grpId="0"/>
      <p:bldP spid="20" grpId="0"/>
      <p:bldP spid="21" grpId="0"/>
      <p:bldP spid="30" grpId="0" animBg="1"/>
      <p:bldP spid="3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mtClean="0"/>
              <a:t>Entity Relationship Modeling </a:t>
            </a:r>
            <a:br>
              <a:rPr lang="en-US" smtClean="0"/>
            </a:br>
            <a:r>
              <a:rPr lang="en-US" sz="2800" smtClean="0"/>
              <a:t>ER Model Overview</a:t>
            </a:r>
          </a:p>
        </p:txBody>
      </p:sp>
      <p:sp>
        <p:nvSpPr>
          <p:cNvPr id="30723" name="Content Placeholder 2"/>
          <p:cNvSpPr>
            <a:spLocks noGrp="1"/>
          </p:cNvSpPr>
          <p:nvPr>
            <p:ph idx="1"/>
          </p:nvPr>
        </p:nvSpPr>
        <p:spPr/>
        <p:txBody>
          <a:bodyPr/>
          <a:lstStyle/>
          <a:p>
            <a:pPr eaLnBrk="1" hangingPunct="1"/>
            <a:r>
              <a:rPr lang="en-US" b="1" smtClean="0"/>
              <a:t>ER Model</a:t>
            </a:r>
            <a:r>
              <a:rPr lang="en-US" smtClean="0"/>
              <a:t>: High-level data model that is useful in developing a conceptual design for a database</a:t>
            </a:r>
          </a:p>
          <a:p>
            <a:pPr eaLnBrk="1" hangingPunct="1"/>
            <a:r>
              <a:rPr lang="en-US" b="1" smtClean="0"/>
              <a:t>ER Diagram (ERD): </a:t>
            </a:r>
            <a:r>
              <a:rPr lang="en-US" smtClean="0"/>
              <a:t>One of the first steps in designing a database</a:t>
            </a:r>
          </a:p>
          <a:p>
            <a:pPr eaLnBrk="1" hangingPunct="1"/>
            <a:r>
              <a:rPr lang="en-US" b="1" smtClean="0"/>
              <a:t>ERD Elements</a:t>
            </a:r>
            <a:r>
              <a:rPr lang="en-US" smtClean="0"/>
              <a:t>: </a:t>
            </a:r>
          </a:p>
          <a:p>
            <a:pPr lvl="1" eaLnBrk="1" hangingPunct="1"/>
            <a:r>
              <a:rPr lang="en-US" smtClean="0"/>
              <a:t>Entities</a:t>
            </a:r>
          </a:p>
          <a:p>
            <a:pPr lvl="1" eaLnBrk="1" hangingPunct="1"/>
            <a:r>
              <a:rPr lang="en-US" smtClean="0"/>
              <a:t>Relationships</a:t>
            </a:r>
          </a:p>
          <a:p>
            <a:pPr lvl="1" eaLnBrk="1" hangingPunct="1"/>
            <a:r>
              <a:rPr lang="en-US" smtClean="0"/>
              <a:t>Attributes</a:t>
            </a:r>
          </a:p>
          <a:p>
            <a:pPr eaLnBrk="1" hangingPunct="1"/>
            <a:endParaRPr lang="en-US" b="1" smtClean="0"/>
          </a:p>
          <a:p>
            <a:pPr eaLnBrk="1" hangingPunct="1">
              <a:buFont typeface="Wingdings" panose="05000000000000000000"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7" dur="500"/>
                                        <p:tgtEl>
                                          <p:spTgt spid="3072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20" dur="500"/>
                                        <p:tgtEl>
                                          <p:spTgt spid="3072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animEffect transition="in" filter="blinds(horizontal)">
                                      <p:cBhvr>
                                        <p:cTn id="23" dur="500"/>
                                        <p:tgtEl>
                                          <p:spTgt spid="3072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0723">
                                            <p:txEl>
                                              <p:pRg st="5" end="5"/>
                                            </p:txEl>
                                          </p:spTgt>
                                        </p:tgtEl>
                                        <p:attrNameLst>
                                          <p:attrName>style.visibility</p:attrName>
                                        </p:attrNameLst>
                                      </p:cBhvr>
                                      <p:to>
                                        <p:strVal val="visible"/>
                                      </p:to>
                                    </p:set>
                                    <p:animEffect transition="in" filter="blinds(horizontal)">
                                      <p:cBhvr>
                                        <p:cTn id="26"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ChangeArrowheads="1"/>
          </p:cNvSpPr>
          <p:nvPr/>
        </p:nvSpPr>
        <p:spPr bwMode="auto">
          <a:xfrm>
            <a:off x="2051050" y="0"/>
            <a:ext cx="6337300" cy="101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a:spcBef>
                <a:spcPct val="0"/>
              </a:spcBef>
              <a:buFontTx/>
              <a:buNone/>
            </a:pPr>
            <a:r>
              <a:rPr kumimoji="0" lang="en-US" sz="3200" b="1">
                <a:solidFill>
                  <a:srgbClr val="C00000"/>
                </a:solidFill>
              </a:rPr>
              <a:t>Entity Relationship Modeling </a:t>
            </a:r>
          </a:p>
          <a:p>
            <a:pPr algn="r">
              <a:spcBef>
                <a:spcPct val="0"/>
              </a:spcBef>
              <a:buFontTx/>
              <a:buNone/>
            </a:pPr>
            <a:r>
              <a:rPr kumimoji="0" lang="en-US" sz="2800" b="1">
                <a:solidFill>
                  <a:srgbClr val="C00000"/>
                </a:solidFill>
              </a:rPr>
              <a:t>Sample E-R Diagram</a:t>
            </a:r>
          </a:p>
        </p:txBody>
      </p:sp>
      <p:pic>
        <p:nvPicPr>
          <p:cNvPr id="54275" name="Picture 102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00113" y="1052513"/>
            <a:ext cx="6977062" cy="5367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52400" y="0"/>
            <a:ext cx="8235950" cy="101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a:spcBef>
                <a:spcPct val="0"/>
              </a:spcBef>
              <a:buFontTx/>
              <a:buNone/>
            </a:pPr>
            <a:r>
              <a:rPr kumimoji="0" lang="en-US" sz="3200" b="1">
                <a:solidFill>
                  <a:srgbClr val="C00000"/>
                </a:solidFill>
              </a:rPr>
              <a:t>Entity Relationship Modeling </a:t>
            </a:r>
          </a:p>
          <a:p>
            <a:pPr algn="r">
              <a:spcBef>
                <a:spcPct val="0"/>
              </a:spcBef>
              <a:buFontTx/>
              <a:buNone/>
            </a:pPr>
            <a:r>
              <a:rPr kumimoji="0" lang="en-US" sz="2800" b="1">
                <a:solidFill>
                  <a:srgbClr val="C00000"/>
                </a:solidFill>
              </a:rPr>
              <a:t>Basic E-R Notation</a:t>
            </a:r>
          </a:p>
        </p:txBody>
      </p:sp>
      <p:pic>
        <p:nvPicPr>
          <p:cNvPr id="56323" name="Picture 4" descr="part_a"/>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52600" y="1557338"/>
            <a:ext cx="5580063" cy="3984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7" name="Text Box 5"/>
          <p:cNvSpPr txBox="1">
            <a:spLocks noChangeArrowheads="1"/>
          </p:cNvSpPr>
          <p:nvPr/>
        </p:nvSpPr>
        <p:spPr bwMode="auto">
          <a:xfrm>
            <a:off x="439738" y="2022475"/>
            <a:ext cx="123507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2000"/>
              <a:t>Entity symbols</a:t>
            </a:r>
          </a:p>
        </p:txBody>
      </p:sp>
      <p:sp>
        <p:nvSpPr>
          <p:cNvPr id="18442" name="Text Box 10"/>
          <p:cNvSpPr txBox="1">
            <a:spLocks noChangeArrowheads="1"/>
          </p:cNvSpPr>
          <p:nvPr/>
        </p:nvSpPr>
        <p:spPr bwMode="auto">
          <a:xfrm>
            <a:off x="227013" y="4191000"/>
            <a:ext cx="17526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2000"/>
              <a:t>Relationship symbols</a:t>
            </a:r>
          </a:p>
        </p:txBody>
      </p:sp>
      <p:sp>
        <p:nvSpPr>
          <p:cNvPr id="18443" name="Text Box 11"/>
          <p:cNvSpPr txBox="1">
            <a:spLocks noChangeArrowheads="1"/>
          </p:cNvSpPr>
          <p:nvPr/>
        </p:nvSpPr>
        <p:spPr bwMode="auto">
          <a:xfrm>
            <a:off x="7391400" y="3902075"/>
            <a:ext cx="14478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2000"/>
              <a:t>Attribute symbols</a:t>
            </a:r>
          </a:p>
        </p:txBody>
      </p:sp>
      <p:sp>
        <p:nvSpPr>
          <p:cNvPr id="18444" name="Text Box 12"/>
          <p:cNvSpPr txBox="1">
            <a:spLocks noChangeArrowheads="1"/>
          </p:cNvSpPr>
          <p:nvPr/>
        </p:nvSpPr>
        <p:spPr bwMode="auto">
          <a:xfrm>
            <a:off x="7315200" y="1641475"/>
            <a:ext cx="18288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2000"/>
              <a:t>A special entity that is also a relationship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checkerboard(across)">
                                      <p:cBhvr>
                                        <p:cTn id="7" dur="500"/>
                                        <p:tgtEl>
                                          <p:spTgt spid="18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442"/>
                                        </p:tgtEl>
                                        <p:attrNameLst>
                                          <p:attrName>style.visibility</p:attrName>
                                        </p:attrNameLst>
                                      </p:cBhvr>
                                      <p:to>
                                        <p:strVal val="visible"/>
                                      </p:to>
                                    </p:set>
                                    <p:animEffect transition="in" filter="checkerboard(across)">
                                      <p:cBhvr>
                                        <p:cTn id="12" dur="500"/>
                                        <p:tgtEl>
                                          <p:spTgt spid="18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443"/>
                                        </p:tgtEl>
                                        <p:attrNameLst>
                                          <p:attrName>style.visibility</p:attrName>
                                        </p:attrNameLst>
                                      </p:cBhvr>
                                      <p:to>
                                        <p:strVal val="visible"/>
                                      </p:to>
                                    </p:set>
                                    <p:animEffect transition="in" filter="checkerboard(across)">
                                      <p:cBhvr>
                                        <p:cTn id="17" dur="500"/>
                                        <p:tgtEl>
                                          <p:spTgt spid="18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444"/>
                                        </p:tgtEl>
                                        <p:attrNameLst>
                                          <p:attrName>style.visibility</p:attrName>
                                        </p:attrNameLst>
                                      </p:cBhvr>
                                      <p:to>
                                        <p:strVal val="visible"/>
                                      </p:to>
                                    </p:set>
                                    <p:animEffect transition="in" filter="checkerboard(across)">
                                      <p:cBhvr>
                                        <p:cTn id="22"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utoUpdateAnimBg="0"/>
      <p:bldP spid="18442" grpId="0" autoUpdateAnimBg="0"/>
      <p:bldP spid="18443" grpId="0" autoUpdateAnimBg="0"/>
      <p:bldP spid="1844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lIns="90488" tIns="44450" rIns="90488" bIns="44450"/>
          <a:lstStyle/>
          <a:p>
            <a:pPr eaLnBrk="1" hangingPunct="1"/>
            <a:r>
              <a:rPr lang="en-US" smtClean="0"/>
              <a:t>Entity Relationship Modeling </a:t>
            </a:r>
            <a:br>
              <a:rPr lang="en-US" smtClean="0"/>
            </a:br>
            <a:r>
              <a:rPr lang="en-US" sz="2800" smtClean="0"/>
              <a:t>Attributes</a:t>
            </a:r>
          </a:p>
        </p:txBody>
      </p:sp>
      <p:sp>
        <p:nvSpPr>
          <p:cNvPr id="12291" name="Rectangle 3"/>
          <p:cNvSpPr>
            <a:spLocks noGrp="1" noChangeArrowheads="1"/>
          </p:cNvSpPr>
          <p:nvPr>
            <p:ph idx="1"/>
          </p:nvPr>
        </p:nvSpPr>
        <p:spPr/>
        <p:txBody>
          <a:bodyPr lIns="90488" tIns="44450" rIns="90488" bIns="44450"/>
          <a:lstStyle/>
          <a:p>
            <a:pPr eaLnBrk="1" hangingPunct="1"/>
            <a:r>
              <a:rPr lang="en-US" smtClean="0"/>
              <a:t>Attribute - property or characteristic of an entity type</a:t>
            </a:r>
          </a:p>
          <a:p>
            <a:pPr eaLnBrk="1" hangingPunct="1"/>
            <a:r>
              <a:rPr lang="en-US" smtClean="0"/>
              <a:t>Classifications of attributes:</a:t>
            </a:r>
          </a:p>
          <a:p>
            <a:pPr lvl="1" eaLnBrk="1" hangingPunct="1"/>
            <a:r>
              <a:rPr lang="en-US" smtClean="0"/>
              <a:t>Simple versus Composite Attribute</a:t>
            </a:r>
          </a:p>
          <a:p>
            <a:pPr lvl="1" eaLnBrk="1" hangingPunct="1"/>
            <a:r>
              <a:rPr lang="en-US" smtClean="0"/>
              <a:t>Single-Valued versus Multivalued Attribute</a:t>
            </a:r>
          </a:p>
          <a:p>
            <a:pPr lvl="1" eaLnBrk="1" hangingPunct="1"/>
            <a:r>
              <a:rPr lang="en-US" smtClean="0"/>
              <a:t>Stored versus Derived Attributes</a:t>
            </a:r>
          </a:p>
          <a:p>
            <a:pPr lvl="1" eaLnBrk="1" hangingPunct="1"/>
            <a:r>
              <a:rPr lang="en-US" smtClean="0"/>
              <a:t>Identifier Attributes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subTnLst>
                                    <p:animClr clrSpc="rgb" dir="cw">
                                      <p:cBhvr override="childStyle">
                                        <p:cTn dur="1" fill="hold" display="0" masterRel="nextClick" afterEffect="1"/>
                                        <p:tgtEl>
                                          <p:spTgt spid="12291">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subTnLst>
                                    <p:animClr clrSpc="rgb" dir="cw">
                                      <p:cBhvr override="childStyle">
                                        <p:cTn dur="1" fill="hold" display="0" masterRel="nextClick" afterEffect="1"/>
                                        <p:tgtEl>
                                          <p:spTgt spid="12291">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subTnLst>
                                    <p:animClr clrSpc="rgb" dir="cw">
                                      <p:cBhvr override="childStyle">
                                        <p:cTn dur="1" fill="hold" display="0" masterRel="nextClick" afterEffect="1"/>
                                        <p:tgtEl>
                                          <p:spTgt spid="12291">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2" dur="500"/>
                                        <p:tgtEl>
                                          <p:spTgt spid="12291">
                                            <p:txEl>
                                              <p:pRg st="3" end="3"/>
                                            </p:txEl>
                                          </p:spTgt>
                                        </p:tgtEl>
                                      </p:cBhvr>
                                    </p:animEffect>
                                  </p:childTnLst>
                                  <p:subTnLst>
                                    <p:animClr clrSpc="rgb" dir="cw">
                                      <p:cBhvr override="childStyle">
                                        <p:cTn dur="1" fill="hold" display="0" masterRel="nextClick" afterEffect="1"/>
                                        <p:tgtEl>
                                          <p:spTgt spid="12291">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7" dur="500"/>
                                        <p:tgtEl>
                                          <p:spTgt spid="12291">
                                            <p:txEl>
                                              <p:pRg st="4" end="4"/>
                                            </p:txEl>
                                          </p:spTgt>
                                        </p:tgtEl>
                                      </p:cBhvr>
                                    </p:animEffect>
                                  </p:childTnLst>
                                  <p:subTnLst>
                                    <p:animClr clrSpc="rgb" dir="cw">
                                      <p:cBhvr override="childStyle">
                                        <p:cTn dur="1" fill="hold" display="0" masterRel="nextClick" afterEffect="1"/>
                                        <p:tgtEl>
                                          <p:spTgt spid="12291">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2" dur="500"/>
                                        <p:tgtEl>
                                          <p:spTgt spid="12291">
                                            <p:txEl>
                                              <p:pRg st="5" end="5"/>
                                            </p:txEl>
                                          </p:spTgt>
                                        </p:tgtEl>
                                      </p:cBhvr>
                                    </p:animEffect>
                                  </p:childTnLst>
                                  <p:subTnLst>
                                    <p:animClr clrSpc="rgb" dir="cw">
                                      <p:cBhvr override="childStyle">
                                        <p:cTn dur="1" fill="hold" display="0" masterRel="nextClick" afterEffect="1"/>
                                        <p:tgtEl>
                                          <p:spTgt spid="12291">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Agenda</a:t>
            </a:r>
            <a:endParaRPr lang="vi-VN" smtClean="0"/>
          </a:p>
        </p:txBody>
      </p:sp>
      <p:sp>
        <p:nvSpPr>
          <p:cNvPr id="32771" name="Content Placeholder 2"/>
          <p:cNvSpPr>
            <a:spLocks noGrp="1"/>
          </p:cNvSpPr>
          <p:nvPr>
            <p:ph idx="1"/>
          </p:nvPr>
        </p:nvSpPr>
        <p:spPr/>
        <p:txBody>
          <a:bodyPr/>
          <a:lstStyle/>
          <a:p>
            <a:pPr eaLnBrk="1" hangingPunct="1"/>
            <a:r>
              <a:rPr lang="en-US" sz="3600" smtClean="0"/>
              <a:t>Database Concepts</a:t>
            </a:r>
          </a:p>
          <a:p>
            <a:pPr eaLnBrk="1" hangingPunct="1"/>
            <a:r>
              <a:rPr lang="en-US" sz="3600" smtClean="0"/>
              <a:t>Entity Relationship Modeling</a:t>
            </a:r>
          </a:p>
          <a:p>
            <a:pPr eaLnBrk="1" hangingPunct="1"/>
            <a:r>
              <a:rPr lang="en-US" sz="3600" smtClean="0"/>
              <a:t>MS SQL Server (MSSQL Express 2008) </a:t>
            </a:r>
          </a:p>
          <a:p>
            <a:pPr lvl="1" eaLnBrk="1" hangingPunct="1"/>
            <a:r>
              <a:rPr lang="en-US" sz="3100" smtClean="0"/>
              <a:t>Overview</a:t>
            </a:r>
          </a:p>
          <a:p>
            <a:pPr lvl="1" eaLnBrk="1" hangingPunct="1"/>
            <a:r>
              <a:rPr lang="en-US" sz="3100" smtClean="0">
                <a:cs typeface="Arial" panose="020B0604020202020204" pitchFamily="34" charset="0"/>
              </a:rPr>
              <a:t>Data Types</a:t>
            </a:r>
          </a:p>
          <a:p>
            <a:pPr lvl="1" eaLnBrk="1" hangingPunct="1"/>
            <a:r>
              <a:rPr lang="en-US" sz="3100" smtClean="0">
                <a:cs typeface="Arial" panose="020B0604020202020204" pitchFamily="34" charset="0"/>
              </a:rPr>
              <a:t>DDL</a:t>
            </a:r>
          </a:p>
          <a:p>
            <a:pPr lvl="1" eaLnBrk="1" hangingPunct="1"/>
            <a:r>
              <a:rPr lang="en-US" sz="3100" smtClean="0">
                <a:cs typeface="Arial" panose="020B0604020202020204" pitchFamily="34" charset="0"/>
              </a:rPr>
              <a:t>DML</a:t>
            </a:r>
            <a:endParaRPr lang="en-US" sz="31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755650" y="152400"/>
            <a:ext cx="7931150" cy="828675"/>
          </a:xfrm>
          <a:noFill/>
        </p:spPr>
        <p:txBody>
          <a:bodyPr lIns="90488" tIns="44450" rIns="90488" bIns="44450"/>
          <a:lstStyle/>
          <a:p>
            <a:pPr eaLnBrk="1" hangingPunct="1"/>
            <a:r>
              <a:rPr lang="en-US" smtClean="0"/>
              <a:t>Entity Relationship Modeling </a:t>
            </a:r>
            <a:br>
              <a:rPr lang="en-US" smtClean="0"/>
            </a:br>
            <a:r>
              <a:rPr lang="en-US" sz="2800" smtClean="0"/>
              <a:t>Identifiers (Keys)</a:t>
            </a:r>
          </a:p>
        </p:txBody>
      </p:sp>
      <p:sp>
        <p:nvSpPr>
          <p:cNvPr id="14339" name="Rectangle 3"/>
          <p:cNvSpPr>
            <a:spLocks noGrp="1" noChangeArrowheads="1"/>
          </p:cNvSpPr>
          <p:nvPr>
            <p:ph idx="1"/>
          </p:nvPr>
        </p:nvSpPr>
        <p:spPr/>
        <p:txBody>
          <a:bodyPr lIns="90488" tIns="44450" rIns="90488" bIns="44450"/>
          <a:lstStyle/>
          <a:p>
            <a:pPr eaLnBrk="1" hangingPunct="1">
              <a:lnSpc>
                <a:spcPct val="80000"/>
              </a:lnSpc>
            </a:pPr>
            <a:r>
              <a:rPr lang="en-US" sz="2800" smtClean="0"/>
              <a:t>Identifier (Key) - An attribute (or combination of attributes) that uniquely identifies individual instances of an entity type</a:t>
            </a:r>
          </a:p>
          <a:p>
            <a:pPr eaLnBrk="1" hangingPunct="1">
              <a:lnSpc>
                <a:spcPct val="80000"/>
              </a:lnSpc>
            </a:pPr>
            <a:r>
              <a:rPr lang="en-US" sz="2800" smtClean="0"/>
              <a:t>Simple Key versus Composite Key</a:t>
            </a:r>
          </a:p>
          <a:p>
            <a:pPr eaLnBrk="1" hangingPunct="1">
              <a:lnSpc>
                <a:spcPct val="80000"/>
              </a:lnSpc>
            </a:pPr>
            <a:r>
              <a:rPr lang="en-US" sz="2800" smtClean="0"/>
              <a:t>Candidate Key – an attribute that could be a key…satisfies the requirements for being a key</a:t>
            </a:r>
          </a:p>
          <a:p>
            <a:pPr eaLnBrk="1" hangingPunct="1">
              <a:lnSpc>
                <a:spcPct val="80000"/>
              </a:lnSpc>
            </a:pPr>
            <a:r>
              <a:rPr lang="en-US" sz="2700" smtClean="0"/>
              <a:t>Characteristics of Identifiers:</a:t>
            </a:r>
            <a:endParaRPr lang="en-US" sz="2800" smtClean="0"/>
          </a:p>
          <a:p>
            <a:pPr lvl="1" eaLnBrk="1" hangingPunct="1">
              <a:lnSpc>
                <a:spcPct val="90000"/>
              </a:lnSpc>
            </a:pPr>
            <a:r>
              <a:rPr lang="en-US" sz="2400" smtClean="0"/>
              <a:t>Will not change in value</a:t>
            </a:r>
          </a:p>
          <a:p>
            <a:pPr lvl="1" eaLnBrk="1" hangingPunct="1">
              <a:lnSpc>
                <a:spcPct val="90000"/>
              </a:lnSpc>
            </a:pPr>
            <a:r>
              <a:rPr lang="en-US" sz="2400" smtClean="0"/>
              <a:t>Will not be null</a:t>
            </a:r>
          </a:p>
          <a:p>
            <a:pPr lvl="1" eaLnBrk="1" hangingPunct="1">
              <a:lnSpc>
                <a:spcPct val="90000"/>
              </a:lnSpc>
            </a:pPr>
            <a:r>
              <a:rPr lang="en-US" sz="2400" smtClean="0"/>
              <a:t>No intelligent identifiers (e.g. containing locations or people that might change)</a:t>
            </a:r>
          </a:p>
          <a:p>
            <a:pPr lvl="1" eaLnBrk="1" hangingPunct="1">
              <a:lnSpc>
                <a:spcPct val="90000"/>
              </a:lnSpc>
            </a:pPr>
            <a:r>
              <a:rPr lang="en-US" sz="2400" smtClean="0"/>
              <a:t>Substitute new, simple keys for long, composite keys</a:t>
            </a:r>
          </a:p>
          <a:p>
            <a:pPr lvl="1" eaLnBrk="1" hangingPunct="1">
              <a:lnSpc>
                <a:spcPct val="80000"/>
              </a:lnSpc>
            </a:pPr>
            <a:endParaRPr lang="en-US" sz="24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subTnLst>
                                    <p:animClr clrSpc="rgb" dir="cw">
                                      <p:cBhvr override="childStyle">
                                        <p:cTn dur="1" fill="hold" display="0" masterRel="nextClick" afterEffect="1"/>
                                        <p:tgtEl>
                                          <p:spTgt spid="1433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subTnLst>
                                    <p:animClr clrSpc="rgb" dir="cw">
                                      <p:cBhvr override="childStyle">
                                        <p:cTn dur="1" fill="hold" display="0" masterRel="nextClick" afterEffect="1"/>
                                        <p:tgtEl>
                                          <p:spTgt spid="1433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subTnLst>
                                    <p:animClr clrSpc="rgb" dir="cw">
                                      <p:cBhvr override="childStyle">
                                        <p:cTn dur="1" fill="hold" display="0" masterRel="nextClick" afterEffect="1"/>
                                        <p:tgtEl>
                                          <p:spTgt spid="14339">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2" dur="500"/>
                                        <p:tgtEl>
                                          <p:spTgt spid="14339">
                                            <p:txEl>
                                              <p:pRg st="3" end="3"/>
                                            </p:txEl>
                                          </p:spTgt>
                                        </p:tgtEl>
                                      </p:cBhvr>
                                    </p:animEffect>
                                  </p:childTnLst>
                                  <p:subTnLst>
                                    <p:animClr clrSpc="rgb" dir="cw">
                                      <p:cBhvr override="childStyle">
                                        <p:cTn dur="1" fill="hold" display="0" masterRel="nextClick" afterEffect="1"/>
                                        <p:tgtEl>
                                          <p:spTgt spid="14339">
                                            <p:txEl>
                                              <p:pRg st="3" end="3"/>
                                            </p:txEl>
                                          </p:spTgt>
                                        </p:tgtEl>
                                        <p:attrNameLst>
                                          <p:attrName>ppt_c</p:attrName>
                                        </p:attrNameLst>
                                      </p:cBhvr>
                                      <p:to>
                                        <a:schemeClr val="folHlink"/>
                                      </p:to>
                                    </p:animClr>
                                  </p:subTnLst>
                                </p:cTn>
                              </p:par>
                              <p:par>
                                <p:cTn id="23" presetID="3" presetClass="entr" presetSubtype="10" fill="hold" grpId="0" nodeType="with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5" dur="500"/>
                                        <p:tgtEl>
                                          <p:spTgt spid="14339">
                                            <p:txEl>
                                              <p:pRg st="4" end="4"/>
                                            </p:txEl>
                                          </p:spTgt>
                                        </p:tgtEl>
                                      </p:cBhvr>
                                    </p:animEffect>
                                  </p:childTnLst>
                                  <p:subTnLst>
                                    <p:animClr clrSpc="rgb" dir="cw">
                                      <p:cBhvr override="childStyle">
                                        <p:cTn dur="1" fill="hold" display="0" masterRel="nextClick" afterEffect="1"/>
                                        <p:tgtEl>
                                          <p:spTgt spid="14339">
                                            <p:txEl>
                                              <p:pRg st="4" end="4"/>
                                            </p:txEl>
                                          </p:spTgt>
                                        </p:tgtEl>
                                        <p:attrNameLst>
                                          <p:attrName>ppt_c</p:attrName>
                                        </p:attrNameLst>
                                      </p:cBhvr>
                                      <p:to>
                                        <a:schemeClr val="folHlink"/>
                                      </p:to>
                                    </p:animClr>
                                  </p:subTnLst>
                                </p:cTn>
                              </p:par>
                              <p:par>
                                <p:cTn id="26" presetID="3" presetClass="entr" presetSubtype="10" fill="hold" grpId="0" nodeType="withEffect">
                                  <p:stCondLst>
                                    <p:cond delay="0"/>
                                  </p:stCondLst>
                                  <p:childTnLst>
                                    <p:set>
                                      <p:cBhvr>
                                        <p:cTn id="27"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28" dur="500"/>
                                        <p:tgtEl>
                                          <p:spTgt spid="14339">
                                            <p:txEl>
                                              <p:pRg st="5" end="5"/>
                                            </p:txEl>
                                          </p:spTgt>
                                        </p:tgtEl>
                                      </p:cBhvr>
                                    </p:animEffect>
                                  </p:childTnLst>
                                  <p:subTnLst>
                                    <p:animClr clrSpc="rgb" dir="cw">
                                      <p:cBhvr override="childStyle">
                                        <p:cTn dur="1" fill="hold" display="0" masterRel="nextClick" afterEffect="1"/>
                                        <p:tgtEl>
                                          <p:spTgt spid="14339">
                                            <p:txEl>
                                              <p:pRg st="5" end="5"/>
                                            </p:txEl>
                                          </p:spTgt>
                                        </p:tgtEl>
                                        <p:attrNameLst>
                                          <p:attrName>ppt_c</p:attrName>
                                        </p:attrNameLst>
                                      </p:cBhvr>
                                      <p:to>
                                        <a:schemeClr val="folHlink"/>
                                      </p:to>
                                    </p:animClr>
                                  </p:subTnLst>
                                </p:cTn>
                              </p:par>
                              <p:par>
                                <p:cTn id="29" presetID="3" presetClass="entr" presetSubtype="10" fill="hold" grpId="0" nodeType="with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31" dur="500"/>
                                        <p:tgtEl>
                                          <p:spTgt spid="14339">
                                            <p:txEl>
                                              <p:pRg st="6" end="6"/>
                                            </p:txEl>
                                          </p:spTgt>
                                        </p:tgtEl>
                                      </p:cBhvr>
                                    </p:animEffect>
                                  </p:childTnLst>
                                  <p:subTnLst>
                                    <p:animClr clrSpc="rgb" dir="cw">
                                      <p:cBhvr override="childStyle">
                                        <p:cTn dur="1" fill="hold" display="0" masterRel="nextClick" afterEffect="1"/>
                                        <p:tgtEl>
                                          <p:spTgt spid="14339">
                                            <p:txEl>
                                              <p:pRg st="6" end="6"/>
                                            </p:txEl>
                                          </p:spTgt>
                                        </p:tgtEl>
                                        <p:attrNameLst>
                                          <p:attrName>ppt_c</p:attrName>
                                        </p:attrNameLst>
                                      </p:cBhvr>
                                      <p:to>
                                        <a:schemeClr val="folHlink"/>
                                      </p:to>
                                    </p:animClr>
                                  </p:subTnLst>
                                </p:cTn>
                              </p:par>
                              <p:par>
                                <p:cTn id="32" presetID="3" presetClass="entr" presetSubtype="10" fill="hold" grpId="0" nodeType="withEffect">
                                  <p:stCondLst>
                                    <p:cond delay="0"/>
                                  </p:stCondLst>
                                  <p:childTnLst>
                                    <p:set>
                                      <p:cBhvr>
                                        <p:cTn id="33"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34" dur="500"/>
                                        <p:tgtEl>
                                          <p:spTgt spid="14339">
                                            <p:txEl>
                                              <p:pRg st="7" end="7"/>
                                            </p:txEl>
                                          </p:spTgt>
                                        </p:tgtEl>
                                      </p:cBhvr>
                                    </p:animEffect>
                                  </p:childTnLst>
                                  <p:subTnLst>
                                    <p:animClr clrSpc="rgb" dir="cw">
                                      <p:cBhvr override="childStyle">
                                        <p:cTn dur="1" fill="hold" display="0" masterRel="nextClick" afterEffect="1"/>
                                        <p:tgtEl>
                                          <p:spTgt spid="14339">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ChangeArrowheads="1"/>
          </p:cNvSpPr>
          <p:nvPr/>
        </p:nvSpPr>
        <p:spPr bwMode="auto">
          <a:xfrm>
            <a:off x="381000" y="0"/>
            <a:ext cx="8367713" cy="101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a:spcBef>
                <a:spcPct val="0"/>
              </a:spcBef>
              <a:buFontTx/>
              <a:buNone/>
            </a:pPr>
            <a:r>
              <a:rPr kumimoji="0" lang="en-US" sz="3200" b="1">
                <a:solidFill>
                  <a:srgbClr val="C00000"/>
                </a:solidFill>
              </a:rPr>
              <a:t>Entity Relationship Modeling </a:t>
            </a:r>
          </a:p>
          <a:p>
            <a:pPr algn="r">
              <a:spcBef>
                <a:spcPct val="0"/>
              </a:spcBef>
              <a:buFontTx/>
              <a:buNone/>
            </a:pPr>
            <a:r>
              <a:rPr kumimoji="0" lang="en-US" sz="2800" b="1">
                <a:solidFill>
                  <a:srgbClr val="C00000"/>
                </a:solidFill>
              </a:rPr>
              <a:t>A composite attribute</a:t>
            </a:r>
          </a:p>
        </p:txBody>
      </p:sp>
      <p:pic>
        <p:nvPicPr>
          <p:cNvPr id="62467" name="Picture 6" descr="mcf_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 y="1042988"/>
            <a:ext cx="8839200" cy="4443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1" name="Text Box 7"/>
          <p:cNvSpPr txBox="1">
            <a:spLocks noChangeArrowheads="1"/>
          </p:cNvSpPr>
          <p:nvPr/>
        </p:nvSpPr>
        <p:spPr bwMode="auto">
          <a:xfrm>
            <a:off x="669925" y="1793875"/>
            <a:ext cx="2606675"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800" b="1">
                <a:solidFill>
                  <a:srgbClr val="FF9900"/>
                </a:solidFill>
              </a:rPr>
              <a:t>An attribute broken into component parts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 calcmode="lin" valueType="num">
                                      <p:cBhvr additive="base">
                                        <p:cTn id="7" dur="500" fill="hold"/>
                                        <p:tgtEl>
                                          <p:spTgt spid="26631"/>
                                        </p:tgtEl>
                                        <p:attrNameLst>
                                          <p:attrName>ppt_x</p:attrName>
                                        </p:attrNameLst>
                                      </p:cBhvr>
                                      <p:tavLst>
                                        <p:tav tm="0">
                                          <p:val>
                                            <p:strVal val="0-#ppt_w/2"/>
                                          </p:val>
                                        </p:tav>
                                        <p:tav tm="100000">
                                          <p:val>
                                            <p:strVal val="#ppt_x"/>
                                          </p:val>
                                        </p:tav>
                                      </p:tavLst>
                                    </p:anim>
                                    <p:anim calcmode="lin" valueType="num">
                                      <p:cBhvr additive="base">
                                        <p:cTn id="8" dur="500" fill="hold"/>
                                        <p:tgtEl>
                                          <p:spTgt spid="266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ChangeArrowheads="1"/>
          </p:cNvSpPr>
          <p:nvPr/>
        </p:nvSpPr>
        <p:spPr bwMode="auto">
          <a:xfrm>
            <a:off x="1316038" y="38100"/>
            <a:ext cx="7288212" cy="1014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a:spcBef>
                <a:spcPct val="0"/>
              </a:spcBef>
              <a:buFontTx/>
              <a:buNone/>
            </a:pPr>
            <a:r>
              <a:rPr kumimoji="0" lang="en-US" sz="3200" b="1">
                <a:solidFill>
                  <a:srgbClr val="C00000"/>
                </a:solidFill>
              </a:rPr>
              <a:t>Entity Relationship Modeling </a:t>
            </a:r>
          </a:p>
          <a:p>
            <a:pPr algn="r">
              <a:spcBef>
                <a:spcPct val="0"/>
              </a:spcBef>
              <a:buFontTx/>
              <a:buNone/>
            </a:pPr>
            <a:r>
              <a:rPr kumimoji="0" lang="en-US" sz="2800" b="1">
                <a:solidFill>
                  <a:srgbClr val="C00000"/>
                </a:solidFill>
              </a:rPr>
              <a:t>Simple key attribute</a:t>
            </a:r>
          </a:p>
        </p:txBody>
      </p:sp>
      <p:pic>
        <p:nvPicPr>
          <p:cNvPr id="64515" name="Picture 7" descr="mcf_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4800" y="1371600"/>
            <a:ext cx="8153400" cy="401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11"/>
          <p:cNvGrpSpPr>
            <a:grpSpLocks/>
          </p:cNvGrpSpPr>
          <p:nvPr/>
        </p:nvGrpSpPr>
        <p:grpSpPr bwMode="auto">
          <a:xfrm>
            <a:off x="381000" y="2286000"/>
            <a:ext cx="2830513" cy="2590800"/>
            <a:chOff x="240" y="1440"/>
            <a:chExt cx="1783" cy="1632"/>
          </a:xfrm>
        </p:grpSpPr>
        <p:sp>
          <p:nvSpPr>
            <p:cNvPr id="64517" name="Text Box 9"/>
            <p:cNvSpPr txBox="1">
              <a:spLocks noChangeArrowheads="1"/>
            </p:cNvSpPr>
            <p:nvPr/>
          </p:nvSpPr>
          <p:spPr bwMode="auto">
            <a:xfrm>
              <a:off x="240" y="2784"/>
              <a:ext cx="178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1800">
                  <a:solidFill>
                    <a:srgbClr val="FF0000"/>
                  </a:solidFill>
                </a:rPr>
                <a:t>The key is underlined</a:t>
              </a:r>
            </a:p>
          </p:txBody>
        </p:sp>
        <p:sp>
          <p:nvSpPr>
            <p:cNvPr id="64518" name="Line 10"/>
            <p:cNvSpPr>
              <a:spLocks noChangeShapeType="1"/>
            </p:cNvSpPr>
            <p:nvPr/>
          </p:nvSpPr>
          <p:spPr bwMode="auto">
            <a:xfrm flipV="1">
              <a:off x="816" y="1440"/>
              <a:ext cx="240" cy="1344"/>
            </a:xfrm>
            <a:prstGeom prst="line">
              <a:avLst/>
            </a:prstGeom>
            <a:noFill/>
            <a:ln w="127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Entity Relationship Modeling </a:t>
            </a:r>
            <a:br>
              <a:rPr lang="en-US" smtClean="0"/>
            </a:br>
            <a:r>
              <a:rPr lang="en-US" sz="2800" smtClean="0"/>
              <a:t>Cardinality of Relationships 1/2</a:t>
            </a:r>
          </a:p>
        </p:txBody>
      </p:sp>
      <p:sp>
        <p:nvSpPr>
          <p:cNvPr id="99331" name="Rectangle 3"/>
          <p:cNvSpPr>
            <a:spLocks noGrp="1" noChangeArrowheads="1"/>
          </p:cNvSpPr>
          <p:nvPr>
            <p:ph idx="1"/>
          </p:nvPr>
        </p:nvSpPr>
        <p:spPr>
          <a:xfrm>
            <a:off x="685800" y="1196975"/>
            <a:ext cx="7918450" cy="5111750"/>
          </a:xfrm>
        </p:spPr>
        <p:txBody>
          <a:bodyPr/>
          <a:lstStyle/>
          <a:p>
            <a:pPr eaLnBrk="1" hangingPunct="1">
              <a:lnSpc>
                <a:spcPct val="90000"/>
              </a:lnSpc>
              <a:buFont typeface="Wingdings" panose="05000000000000000000" pitchFamily="2" charset="2"/>
              <a:buNone/>
            </a:pPr>
            <a:r>
              <a:rPr lang="en-US" sz="2200" b="1" smtClean="0"/>
              <a:t>Relationships</a:t>
            </a:r>
          </a:p>
          <a:p>
            <a:pPr eaLnBrk="1" hangingPunct="1">
              <a:lnSpc>
                <a:spcPct val="90000"/>
              </a:lnSpc>
            </a:pPr>
            <a:r>
              <a:rPr lang="en-US" sz="2200" smtClean="0"/>
              <a:t>One – to – One: Each entity in the relationship will have exactly one related entity</a:t>
            </a:r>
          </a:p>
          <a:p>
            <a:pPr eaLnBrk="1" hangingPunct="1">
              <a:lnSpc>
                <a:spcPct val="90000"/>
              </a:lnSpc>
            </a:pPr>
            <a:r>
              <a:rPr lang="en-US" sz="2200" smtClean="0"/>
              <a:t>One – to – Many: An entity on one side of the relationship can have many related entities, but an entity on the other side will have a maximum of one related entity</a:t>
            </a:r>
          </a:p>
          <a:p>
            <a:pPr eaLnBrk="1" hangingPunct="1">
              <a:lnSpc>
                <a:spcPct val="90000"/>
              </a:lnSpc>
            </a:pPr>
            <a:r>
              <a:rPr lang="en-US" sz="2200" smtClean="0"/>
              <a:t>Many – to – Many: Entities on both sides of the relationship can have many related entities on the other side</a:t>
            </a:r>
          </a:p>
          <a:p>
            <a:pPr eaLnBrk="1" hangingPunct="1">
              <a:lnSpc>
                <a:spcPct val="90000"/>
              </a:lnSpc>
              <a:buFont typeface="Wingdings" panose="05000000000000000000" pitchFamily="2" charset="2"/>
              <a:buNone/>
            </a:pPr>
            <a:r>
              <a:rPr lang="en-US" sz="2200" b="1" smtClean="0"/>
              <a:t>Cardinality Constraints</a:t>
            </a:r>
            <a:r>
              <a:rPr lang="en-US" sz="2200" smtClean="0"/>
              <a:t> - the number of instances of one entity that can or must be associated with each instance of another entity. </a:t>
            </a:r>
          </a:p>
          <a:p>
            <a:pPr eaLnBrk="1" hangingPunct="1">
              <a:lnSpc>
                <a:spcPct val="90000"/>
              </a:lnSpc>
            </a:pPr>
            <a:r>
              <a:rPr lang="en-US" sz="2200" smtClean="0"/>
              <a:t>Minimum Cardinality</a:t>
            </a:r>
          </a:p>
          <a:p>
            <a:pPr lvl="1" eaLnBrk="1" hangingPunct="1">
              <a:lnSpc>
                <a:spcPct val="90000"/>
              </a:lnSpc>
            </a:pPr>
            <a:r>
              <a:rPr lang="en-US" sz="1900" smtClean="0"/>
              <a:t>If zero, then optional</a:t>
            </a:r>
          </a:p>
          <a:p>
            <a:pPr lvl="1" eaLnBrk="1" hangingPunct="1">
              <a:lnSpc>
                <a:spcPct val="90000"/>
              </a:lnSpc>
            </a:pPr>
            <a:r>
              <a:rPr lang="en-US" sz="1900" smtClean="0"/>
              <a:t>If one or more,  then mandatory</a:t>
            </a:r>
          </a:p>
          <a:p>
            <a:pPr eaLnBrk="1" hangingPunct="1">
              <a:lnSpc>
                <a:spcPct val="90000"/>
              </a:lnSpc>
            </a:pPr>
            <a:r>
              <a:rPr lang="en-US" sz="2200" smtClean="0"/>
              <a:t>Maximum Cardinality: The maximum number</a:t>
            </a:r>
          </a:p>
          <a:p>
            <a:pPr eaLnBrk="1" hangingPunct="1">
              <a:lnSpc>
                <a:spcPct val="90000"/>
              </a:lnSpc>
            </a:pPr>
            <a:endParaRPr lang="en-US" sz="22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3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3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3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3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9331">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9933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9933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9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1028" descr="part_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5800" y="1196975"/>
            <a:ext cx="4724400" cy="225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7285" name="Picture 1029"/>
          <p:cNvPicPr>
            <a:picLocks noChangeAspect="1" noChangeArrowheads="1"/>
          </p:cNvPicPr>
          <p:nvPr/>
        </p:nvPicPr>
        <p:blipFill>
          <a:blip r:embed="rId4" cstate="print"/>
          <a:srcRect/>
          <a:stretch>
            <a:fillRect/>
          </a:stretch>
        </p:blipFill>
        <p:spPr bwMode="auto">
          <a:xfrm>
            <a:off x="4192588" y="3284538"/>
            <a:ext cx="4772025" cy="3228975"/>
          </a:xfrm>
          <a:prstGeom prst="rect">
            <a:avLst/>
          </a:prstGeom>
          <a:noFill/>
          <a:ln w="12700" cap="flat" cmpd="sng">
            <a:solidFill>
              <a:schemeClr val="tx1">
                <a:lumMod val="65000"/>
                <a:lumOff val="35000"/>
              </a:schemeClr>
            </a:solidFill>
            <a:prstDash val="solid"/>
            <a:miter lim="800000"/>
            <a:headEnd/>
            <a:tailEnd/>
          </a:ln>
        </p:spPr>
      </p:pic>
      <p:sp>
        <p:nvSpPr>
          <p:cNvPr id="67588" name="Rectangle 2"/>
          <p:cNvSpPr txBox="1">
            <a:spLocks noChangeArrowheads="1"/>
          </p:cNvSpPr>
          <p:nvPr/>
        </p:nvSpPr>
        <p:spPr bwMode="auto">
          <a:xfrm>
            <a:off x="457200" y="-26988"/>
            <a:ext cx="8229600" cy="547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a:spcBef>
                <a:spcPct val="0"/>
              </a:spcBef>
              <a:buFontTx/>
              <a:buNone/>
            </a:pPr>
            <a:r>
              <a:rPr kumimoji="0" lang="en-US" sz="3200" b="1">
                <a:solidFill>
                  <a:srgbClr val="C00000"/>
                </a:solidFill>
              </a:rPr>
              <a:t>Entity Relationship Modeling </a:t>
            </a:r>
          </a:p>
          <a:p>
            <a:pPr algn="r">
              <a:spcBef>
                <a:spcPct val="0"/>
              </a:spcBef>
              <a:buFontTx/>
              <a:buNone/>
            </a:pPr>
            <a:r>
              <a:rPr kumimoji="0" lang="en-US" sz="2800" b="1">
                <a:solidFill>
                  <a:srgbClr val="C00000"/>
                </a:solidFill>
                <a:cs typeface="Tahoma" panose="020B0604030504040204" pitchFamily="34" charset="0"/>
              </a:rPr>
              <a:t>Cardinality of Relationships 2/2</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442913" y="38100"/>
            <a:ext cx="8161337" cy="1014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a:spcBef>
                <a:spcPct val="0"/>
              </a:spcBef>
              <a:buFontTx/>
              <a:buNone/>
            </a:pPr>
            <a:r>
              <a:rPr kumimoji="0" lang="en-US" sz="3200" b="1">
                <a:solidFill>
                  <a:srgbClr val="C00000"/>
                </a:solidFill>
              </a:rPr>
              <a:t>Entity Relationship Modeling </a:t>
            </a:r>
          </a:p>
          <a:p>
            <a:pPr algn="r">
              <a:spcBef>
                <a:spcPct val="0"/>
              </a:spcBef>
              <a:buFontTx/>
              <a:buNone/>
            </a:pPr>
            <a:r>
              <a:rPr kumimoji="0" lang="en-US" sz="2800" b="1">
                <a:solidFill>
                  <a:srgbClr val="C00000"/>
                </a:solidFill>
              </a:rPr>
              <a:t>Binary relationships</a:t>
            </a:r>
          </a:p>
        </p:txBody>
      </p:sp>
      <p:pic>
        <p:nvPicPr>
          <p:cNvPr id="69635" name="Picture 4" descr="mcf_3"/>
          <p:cNvPicPr>
            <a:picLocks noChangeAspect="1" noChangeArrowheads="1"/>
          </p:cNvPicPr>
          <p:nvPr/>
        </p:nvPicPr>
        <p:blipFill>
          <a:blip r:embed="rId3" cstate="print">
            <a:extLst>
              <a:ext uri="{28A0092B-C50C-407E-A947-70E740481C1C}">
                <a14:useLocalDpi xmlns:a14="http://schemas.microsoft.com/office/drawing/2010/main" xmlns="" val="0"/>
              </a:ext>
            </a:extLst>
          </a:blip>
          <a:srcRect l="7826" r="8696"/>
          <a:stretch>
            <a:fillRect/>
          </a:stretch>
        </p:blipFill>
        <p:spPr bwMode="auto">
          <a:xfrm>
            <a:off x="685800" y="1066800"/>
            <a:ext cx="7772400" cy="4976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smtClean="0"/>
              <a:t>ER Model - Convert ER Models </a:t>
            </a:r>
            <a:br>
              <a:rPr lang="en-US" smtClean="0"/>
            </a:br>
            <a:r>
              <a:rPr lang="en-US" sz="2800" smtClean="0"/>
              <a:t>to Relational schema (DB Design)</a:t>
            </a:r>
          </a:p>
        </p:txBody>
      </p:sp>
      <p:sp>
        <p:nvSpPr>
          <p:cNvPr id="86019" name="Content Placeholder 2"/>
          <p:cNvSpPr>
            <a:spLocks noGrp="1"/>
          </p:cNvSpPr>
          <p:nvPr>
            <p:ph idx="1"/>
          </p:nvPr>
        </p:nvSpPr>
        <p:spPr/>
        <p:txBody>
          <a:bodyPr/>
          <a:lstStyle/>
          <a:p>
            <a:pPr marL="0" indent="19050" eaLnBrk="1" hangingPunct="1">
              <a:buFont typeface="Wingdings" pitchFamily="2" charset="2"/>
              <a:buNone/>
              <a:defRPr/>
            </a:pPr>
            <a:r>
              <a:rPr lang="en-US" sz="3600" dirty="0" smtClean="0"/>
              <a:t>Rules for converting ER Model to relational schema</a:t>
            </a:r>
          </a:p>
          <a:p>
            <a:pPr eaLnBrk="1" hangingPunct="1">
              <a:defRPr/>
            </a:pPr>
            <a:r>
              <a:rPr lang="en-US" sz="3600" dirty="0" smtClean="0"/>
              <a:t>Basic Conversion Rules</a:t>
            </a:r>
          </a:p>
          <a:p>
            <a:pPr eaLnBrk="1" hangingPunct="1">
              <a:defRPr/>
            </a:pPr>
            <a:r>
              <a:rPr lang="en-US" sz="3600" dirty="0" smtClean="0"/>
              <a:t>Entity Type Rule</a:t>
            </a:r>
          </a:p>
          <a:p>
            <a:pPr eaLnBrk="1" hangingPunct="1">
              <a:defRPr/>
            </a:pPr>
            <a:r>
              <a:rPr lang="en-US" sz="3600" dirty="0" smtClean="0"/>
              <a:t>1-M Relationship Rule</a:t>
            </a:r>
          </a:p>
          <a:p>
            <a:pPr eaLnBrk="1" hangingPunct="1">
              <a:defRPr/>
            </a:pPr>
            <a:r>
              <a:rPr lang="en-US" sz="3600" dirty="0" smtClean="0"/>
              <a:t>M-N Relationship Rule</a:t>
            </a:r>
          </a:p>
          <a:p>
            <a:pPr eaLnBrk="1" hangingPunct="1">
              <a:defRPr/>
            </a:pPr>
            <a:r>
              <a:rPr lang="en-US" sz="3600" dirty="0" smtClean="0"/>
              <a:t>Identification Dependency Rule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 calcmode="lin" valueType="num">
                                      <p:cBhvr additive="base">
                                        <p:cTn id="7" dur="1000" fill="hold"/>
                                        <p:tgtEl>
                                          <p:spTgt spid="86019">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6019">
                                            <p:txEl>
                                              <p:pRg st="0" end="0"/>
                                            </p:txEl>
                                          </p:spTgt>
                                        </p:tgtEl>
                                        <p:attrNameLst>
                                          <p:attrName>style.visibility</p:attrName>
                                        </p:attrNameLst>
                                      </p:cBhvr>
                                      <p:to>
                                        <p:strVal val="visible"/>
                                      </p:to>
                                    </p:set>
                                    <p:anim calcmode="lin" valueType="num">
                                      <p:cBhvr additive="base">
                                        <p:cTn id="13" dur="1000" fill="hold"/>
                                        <p:tgtEl>
                                          <p:spTgt spid="86019">
                                            <p:txEl>
                                              <p:pRg st="0" end="0"/>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8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1000" fill="hold"/>
                                        <p:tgtEl>
                                          <p:spTgt spid="86019">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additive="base">
                                        <p:cTn id="25" dur="1000" fill="hold"/>
                                        <p:tgtEl>
                                          <p:spTgt spid="86019">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860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86019">
                                            <p:txEl>
                                              <p:pRg st="4" end="4"/>
                                            </p:txEl>
                                          </p:spTgt>
                                        </p:tgtEl>
                                        <p:attrNameLst>
                                          <p:attrName>style.visibility</p:attrName>
                                        </p:attrNameLst>
                                      </p:cBhvr>
                                      <p:to>
                                        <p:strVal val="visible"/>
                                      </p:to>
                                    </p:set>
                                    <p:anim calcmode="lin" valueType="num">
                                      <p:cBhvr additive="base">
                                        <p:cTn id="31" dur="1000" fill="hold"/>
                                        <p:tgtEl>
                                          <p:spTgt spid="86019">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860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86019">
                                            <p:txEl>
                                              <p:pRg st="5" end="5"/>
                                            </p:txEl>
                                          </p:spTgt>
                                        </p:tgtEl>
                                        <p:attrNameLst>
                                          <p:attrName>style.visibility</p:attrName>
                                        </p:attrNameLst>
                                      </p:cBhvr>
                                      <p:to>
                                        <p:strVal val="visible"/>
                                      </p:to>
                                    </p:set>
                                    <p:anim calcmode="lin" valueType="num">
                                      <p:cBhvr additive="base">
                                        <p:cTn id="37" dur="1000" fill="hold"/>
                                        <p:tgtEl>
                                          <p:spTgt spid="86019">
                                            <p:txEl>
                                              <p:pRg st="5" end="5"/>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8601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smtClean="0"/>
              <a:t>ER Model: DB Design</a:t>
            </a:r>
            <a:br>
              <a:rPr lang="en-US" smtClean="0"/>
            </a:br>
            <a:r>
              <a:rPr lang="en-US" sz="2800" smtClean="0"/>
              <a:t>Rule 1 - Example</a:t>
            </a:r>
          </a:p>
        </p:txBody>
      </p:sp>
      <p:grpSp>
        <p:nvGrpSpPr>
          <p:cNvPr id="2" name="Group 6"/>
          <p:cNvGrpSpPr>
            <a:grpSpLocks noGrp="1"/>
          </p:cNvGrpSpPr>
          <p:nvPr/>
        </p:nvGrpSpPr>
        <p:grpSpPr bwMode="auto">
          <a:xfrm>
            <a:off x="457200" y="1219200"/>
            <a:ext cx="8229600" cy="4906963"/>
            <a:chOff x="768" y="689"/>
            <a:chExt cx="4800" cy="2575"/>
          </a:xfrm>
        </p:grpSpPr>
        <p:pic>
          <p:nvPicPr>
            <p:cNvPr id="73733" name="Picture 7" descr="FIG5-8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8" y="689"/>
              <a:ext cx="4800" cy="1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734" name="Picture 8" descr="FIG5-8B"/>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8" y="2352"/>
              <a:ext cx="4800" cy="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735" name="Text Box 9"/>
            <p:cNvSpPr txBox="1">
              <a:spLocks noChangeArrowheads="1"/>
            </p:cNvSpPr>
            <p:nvPr/>
          </p:nvSpPr>
          <p:spPr bwMode="auto">
            <a:xfrm>
              <a:off x="873" y="2352"/>
              <a:ext cx="1191"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1400">
                  <a:solidFill>
                    <a:srgbClr val="FF0000"/>
                  </a:solidFill>
                </a:rPr>
                <a:t>CUSTOMER relation</a:t>
              </a:r>
            </a:p>
          </p:txBody>
        </p:sp>
        <p:sp>
          <p:nvSpPr>
            <p:cNvPr id="73736" name="Text Box 10"/>
            <p:cNvSpPr txBox="1">
              <a:spLocks noChangeArrowheads="1"/>
            </p:cNvSpPr>
            <p:nvPr/>
          </p:nvSpPr>
          <p:spPr bwMode="auto">
            <a:xfrm>
              <a:off x="864" y="912"/>
              <a:ext cx="1632"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1400">
                  <a:solidFill>
                    <a:srgbClr val="FF0000"/>
                  </a:solidFill>
                </a:rPr>
                <a:t>CUSTOMER entity type with simple attributes</a:t>
              </a:r>
            </a:p>
          </p:txBody>
        </p:sp>
      </p:grpSp>
      <p:sp>
        <p:nvSpPr>
          <p:cNvPr id="8" name="Text Box 5"/>
          <p:cNvSpPr txBox="1">
            <a:spLocks noChangeArrowheads="1"/>
          </p:cNvSpPr>
          <p:nvPr/>
        </p:nvSpPr>
        <p:spPr bwMode="auto">
          <a:xfrm>
            <a:off x="1571625" y="6021388"/>
            <a:ext cx="664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1800">
                <a:solidFill>
                  <a:srgbClr val="0000FF"/>
                </a:solidFill>
              </a:rPr>
              <a:t>Biến đổi kiểu thực thể thông thường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Grp="1"/>
          </p:cNvGrpSpPr>
          <p:nvPr/>
        </p:nvGrpSpPr>
        <p:grpSpPr bwMode="auto">
          <a:xfrm>
            <a:off x="457200" y="1219200"/>
            <a:ext cx="8229600" cy="4906963"/>
            <a:chOff x="1080" y="912"/>
            <a:chExt cx="4128" cy="2736"/>
          </a:xfrm>
        </p:grpSpPr>
        <p:grpSp>
          <p:nvGrpSpPr>
            <p:cNvPr id="74757" name="Group 5"/>
            <p:cNvGrpSpPr>
              <a:grpSpLocks/>
            </p:cNvGrpSpPr>
            <p:nvPr/>
          </p:nvGrpSpPr>
          <p:grpSpPr bwMode="auto">
            <a:xfrm>
              <a:off x="1080" y="912"/>
              <a:ext cx="4128" cy="2736"/>
              <a:chOff x="1056" y="768"/>
              <a:chExt cx="4128" cy="2736"/>
            </a:xfrm>
          </p:grpSpPr>
          <p:pic>
            <p:nvPicPr>
              <p:cNvPr id="74760" name="Picture 6" descr="FIG5-10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6" y="768"/>
                <a:ext cx="4128" cy="1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761" name="Picture 7" descr="FIG5-10B"/>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56" y="2265"/>
                <a:ext cx="4128" cy="1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4758" name="Text Box 8"/>
            <p:cNvSpPr txBox="1">
              <a:spLocks noChangeArrowheads="1"/>
            </p:cNvSpPr>
            <p:nvPr/>
          </p:nvSpPr>
          <p:spPr bwMode="auto">
            <a:xfrm>
              <a:off x="1128" y="1824"/>
              <a:ext cx="1584" cy="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Multivalued attribute becomes a separate relation with foreign key</a:t>
              </a:r>
            </a:p>
          </p:txBody>
        </p:sp>
        <p:sp>
          <p:nvSpPr>
            <p:cNvPr id="74759" name="Text Box 9"/>
            <p:cNvSpPr txBox="1">
              <a:spLocks noChangeArrowheads="1"/>
            </p:cNvSpPr>
            <p:nvPr/>
          </p:nvSpPr>
          <p:spPr bwMode="auto">
            <a:xfrm>
              <a:off x="3264" y="3178"/>
              <a:ext cx="1896"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1–to–many relationship between original entity and new relation</a:t>
              </a:r>
            </a:p>
          </p:txBody>
        </p:sp>
      </p:grpSp>
      <p:sp>
        <p:nvSpPr>
          <p:cNvPr id="10" name="Text Box 3"/>
          <p:cNvSpPr txBox="1">
            <a:spLocks noChangeArrowheads="1"/>
          </p:cNvSpPr>
          <p:nvPr/>
        </p:nvSpPr>
        <p:spPr bwMode="auto">
          <a:xfrm>
            <a:off x="1785938" y="6021388"/>
            <a:ext cx="6419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1800">
                <a:solidFill>
                  <a:srgbClr val="0000FF"/>
                </a:solidFill>
              </a:rPr>
              <a:t>Convert Multivalue attribute</a:t>
            </a:r>
          </a:p>
        </p:txBody>
      </p:sp>
      <p:sp>
        <p:nvSpPr>
          <p:cNvPr id="74756" name="Title 1"/>
          <p:cNvSpPr>
            <a:spLocks noGrp="1"/>
          </p:cNvSpPr>
          <p:nvPr>
            <p:ph type="title"/>
          </p:nvPr>
        </p:nvSpPr>
        <p:spPr/>
        <p:txBody>
          <a:bodyPr/>
          <a:lstStyle/>
          <a:p>
            <a:pPr eaLnBrk="1" hangingPunct="1"/>
            <a:r>
              <a:rPr lang="en-US" smtClean="0"/>
              <a:t>ER Model: DB Design</a:t>
            </a:r>
            <a:br>
              <a:rPr lang="en-US" smtClean="0"/>
            </a:br>
            <a:r>
              <a:rPr lang="en-US" sz="2800" smtClean="0"/>
              <a:t>Rule 2 -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smtClean="0"/>
              <a:t>ER Model: DB Design</a:t>
            </a:r>
            <a:br>
              <a:rPr lang="en-US" smtClean="0"/>
            </a:br>
            <a:r>
              <a:rPr lang="en-US" sz="2800" smtClean="0"/>
              <a:t>Rule 3 - Example</a:t>
            </a:r>
            <a:endParaRPr lang="en-US" smtClean="0"/>
          </a:p>
        </p:txBody>
      </p:sp>
      <p:grpSp>
        <p:nvGrpSpPr>
          <p:cNvPr id="2" name="Group 1028"/>
          <p:cNvGrpSpPr>
            <a:grpSpLocks noGrp="1"/>
          </p:cNvGrpSpPr>
          <p:nvPr/>
        </p:nvGrpSpPr>
        <p:grpSpPr bwMode="auto">
          <a:xfrm>
            <a:off x="457200" y="1219200"/>
            <a:ext cx="8229600" cy="4906963"/>
            <a:chOff x="1428" y="864"/>
            <a:chExt cx="3408" cy="2832"/>
          </a:xfrm>
        </p:grpSpPr>
        <p:grpSp>
          <p:nvGrpSpPr>
            <p:cNvPr id="75781" name="Group 1029"/>
            <p:cNvGrpSpPr>
              <a:grpSpLocks/>
            </p:cNvGrpSpPr>
            <p:nvPr/>
          </p:nvGrpSpPr>
          <p:grpSpPr bwMode="auto">
            <a:xfrm>
              <a:off x="1428" y="864"/>
              <a:ext cx="3408" cy="2833"/>
              <a:chOff x="1584" y="768"/>
              <a:chExt cx="3264" cy="2688"/>
            </a:xfrm>
          </p:grpSpPr>
          <p:grpSp>
            <p:nvGrpSpPr>
              <p:cNvPr id="75784" name="Group 1030"/>
              <p:cNvGrpSpPr>
                <a:grpSpLocks/>
              </p:cNvGrpSpPr>
              <p:nvPr/>
            </p:nvGrpSpPr>
            <p:grpSpPr bwMode="auto">
              <a:xfrm>
                <a:off x="1584" y="768"/>
                <a:ext cx="3264" cy="2064"/>
                <a:chOff x="1008" y="995"/>
                <a:chExt cx="3504" cy="2365"/>
              </a:xfrm>
            </p:grpSpPr>
            <p:pic>
              <p:nvPicPr>
                <p:cNvPr id="75786" name="Picture 1031" descr="FIG5-17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08" y="995"/>
                  <a:ext cx="3504" cy="2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5787" name="Picture 1032" descr="FIG5-17A"/>
                <p:cNvPicPr>
                  <a:picLocks noChangeAspect="1" noChangeArrowheads="1"/>
                </p:cNvPicPr>
                <p:nvPr/>
              </p:nvPicPr>
              <p:blipFill>
                <a:blip r:embed="rId2" cstate="print">
                  <a:extLst>
                    <a:ext uri="{28A0092B-C50C-407E-A947-70E740481C1C}">
                      <a14:useLocalDpi xmlns:a14="http://schemas.microsoft.com/office/drawing/2010/main" xmlns="" val="0"/>
                    </a:ext>
                  </a:extLst>
                </a:blip>
                <a:srcRect t="61441" r="60959"/>
                <a:stretch>
                  <a:fillRect/>
                </a:stretch>
              </p:blipFill>
              <p:spPr bwMode="auto">
                <a:xfrm>
                  <a:off x="3096" y="2076"/>
                  <a:ext cx="144"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5788" name="Picture 1033" descr="FIG5-17A"/>
                <p:cNvPicPr>
                  <a:picLocks noChangeAspect="1" noChangeArrowheads="1"/>
                </p:cNvPicPr>
                <p:nvPr/>
              </p:nvPicPr>
              <p:blipFill>
                <a:blip r:embed="rId2" cstate="print">
                  <a:extLst>
                    <a:ext uri="{28A0092B-C50C-407E-A947-70E740481C1C}">
                      <a14:useLocalDpi xmlns:a14="http://schemas.microsoft.com/office/drawing/2010/main" xmlns="" val="0"/>
                    </a:ext>
                  </a:extLst>
                </a:blip>
                <a:srcRect t="61441" r="60959"/>
                <a:stretch>
                  <a:fillRect/>
                </a:stretch>
              </p:blipFill>
              <p:spPr bwMode="auto">
                <a:xfrm>
                  <a:off x="3096" y="2184"/>
                  <a:ext cx="144"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5789" name="Picture 1034" descr="FIG5-13A"/>
                <p:cNvPicPr>
                  <a:picLocks noChangeAspect="1" noChangeArrowheads="1"/>
                </p:cNvPicPr>
                <p:nvPr/>
              </p:nvPicPr>
              <p:blipFill>
                <a:blip r:embed="rId3" cstate="print">
                  <a:extLst>
                    <a:ext uri="{28A0092B-C50C-407E-A947-70E740481C1C}">
                      <a14:useLocalDpi xmlns:a14="http://schemas.microsoft.com/office/drawing/2010/main" xmlns="" val="0"/>
                    </a:ext>
                  </a:extLst>
                </a:blip>
                <a:srcRect l="64473" t="75621" r="31580" b="11948"/>
                <a:stretch>
                  <a:fillRect/>
                </a:stretch>
              </p:blipFill>
              <p:spPr bwMode="auto">
                <a:xfrm>
                  <a:off x="3096" y="2100"/>
                  <a:ext cx="135" cy="1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75785" name="Picture 1035" descr="FIG5-17B"/>
              <p:cNvPicPr>
                <a:picLocks noChangeAspect="1" noChangeArrowheads="1"/>
              </p:cNvPicPr>
              <p:nvPr/>
            </p:nvPicPr>
            <p:blipFill>
              <a:blip r:embed="rId4" cstate="print">
                <a:extLst>
                  <a:ext uri="{28A0092B-C50C-407E-A947-70E740481C1C}">
                    <a14:useLocalDpi xmlns:a14="http://schemas.microsoft.com/office/drawing/2010/main" xmlns="" val="0"/>
                  </a:ext>
                </a:extLst>
              </a:blip>
              <a:srcRect l="8888" r="9445"/>
              <a:stretch>
                <a:fillRect/>
              </a:stretch>
            </p:blipFill>
            <p:spPr bwMode="auto">
              <a:xfrm>
                <a:off x="1596" y="2784"/>
                <a:ext cx="3252" cy="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5782" name="Text Box 1036"/>
            <p:cNvSpPr txBox="1">
              <a:spLocks noChangeArrowheads="1"/>
            </p:cNvSpPr>
            <p:nvPr/>
          </p:nvSpPr>
          <p:spPr bwMode="auto">
            <a:xfrm>
              <a:off x="1448" y="2746"/>
              <a:ext cx="1504"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EMPLOYEE relation with recursive foreign key</a:t>
              </a:r>
            </a:p>
          </p:txBody>
        </p:sp>
        <p:sp>
          <p:nvSpPr>
            <p:cNvPr id="75783" name="Text Box 1037"/>
            <p:cNvSpPr txBox="1">
              <a:spLocks noChangeArrowheads="1"/>
            </p:cNvSpPr>
            <p:nvPr/>
          </p:nvSpPr>
          <p:spPr bwMode="auto">
            <a:xfrm>
              <a:off x="1464" y="1764"/>
              <a:ext cx="1392"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EMPLOYEE entity with Manages relationship</a:t>
              </a:r>
            </a:p>
          </p:txBody>
        </p:sp>
      </p:grpSp>
      <p:sp>
        <p:nvSpPr>
          <p:cNvPr id="14" name="Text Box 1027"/>
          <p:cNvSpPr txBox="1">
            <a:spLocks noChangeArrowheads="1"/>
          </p:cNvSpPr>
          <p:nvPr/>
        </p:nvSpPr>
        <p:spPr bwMode="auto">
          <a:xfrm>
            <a:off x="1643063" y="6034088"/>
            <a:ext cx="60960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1800">
                <a:solidFill>
                  <a:srgbClr val="0000FF"/>
                </a:solidFill>
              </a:rPr>
              <a:t>Convert Unary relationship one to one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
        <p:nvSpPr>
          <p:cNvPr id="348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
        <p:nvSpPr>
          <p:cNvPr id="15365" name="Rectangle 5"/>
          <p:cNvSpPr>
            <a:spLocks noChangeArrowheads="1"/>
          </p:cNvSpPr>
          <p:nvPr/>
        </p:nvSpPr>
        <p:spPr bwMode="auto">
          <a:xfrm>
            <a:off x="468313" y="1066800"/>
            <a:ext cx="8629650" cy="557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marL="342900" indent="-342900">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buSzPct val="60000"/>
              <a:buFont typeface="Wingdings" panose="05000000000000000000" pitchFamily="2" charset="2"/>
              <a:buChar char="q"/>
            </a:pPr>
            <a:r>
              <a:rPr kumimoji="0" lang="en-US" sz="3000"/>
              <a:t>A data model is a “description” of both a container for data and a methodology for storing and retrieving data from container.</a:t>
            </a:r>
          </a:p>
          <a:p>
            <a:pPr>
              <a:buSzPct val="60000"/>
              <a:buFont typeface="Wingdings" panose="05000000000000000000" pitchFamily="2" charset="2"/>
              <a:buChar char="q"/>
            </a:pPr>
            <a:r>
              <a:rPr kumimoji="0" lang="en-US" sz="3000"/>
              <a:t>“You can think of a data model as the infrastructure of the data organizations, in other words, the way data is presented to the user.”  </a:t>
            </a:r>
          </a:p>
          <a:p>
            <a:pPr>
              <a:buSzPct val="60000"/>
              <a:buFont typeface="Wingdings" panose="05000000000000000000" pitchFamily="2" charset="2"/>
              <a:buChar char="q"/>
            </a:pPr>
            <a:r>
              <a:rPr kumimoji="0" lang="en-US" sz="3000"/>
              <a:t>Data model is</a:t>
            </a:r>
          </a:p>
          <a:p>
            <a:pPr lvl="1">
              <a:buFont typeface="Wingdings" panose="05000000000000000000" pitchFamily="2" charset="2"/>
              <a:buChar char="ü"/>
            </a:pPr>
            <a:r>
              <a:rPr kumimoji="0" lang="en-US" sz="2400"/>
              <a:t>Not a thing</a:t>
            </a:r>
          </a:p>
          <a:p>
            <a:pPr lvl="1">
              <a:buFont typeface="Wingdings" panose="05000000000000000000" pitchFamily="2" charset="2"/>
              <a:buChar char="ü"/>
            </a:pPr>
            <a:r>
              <a:rPr kumimoji="0" lang="en-US" sz="2400"/>
              <a:t>You cannot touch it</a:t>
            </a:r>
          </a:p>
          <a:p>
            <a:pPr lvl="1">
              <a:buFont typeface="Wingdings" panose="05000000000000000000" pitchFamily="2" charset="2"/>
              <a:buChar char="ü"/>
            </a:pPr>
            <a:r>
              <a:rPr kumimoji="0" lang="en-US" sz="2400"/>
              <a:t>Data model are abstractions, mathematical algorithms &amp;   Concepts.</a:t>
            </a:r>
          </a:p>
          <a:p>
            <a:pPr lvl="1">
              <a:buFontTx/>
              <a:buNone/>
            </a:pPr>
            <a:endParaRPr kumimoji="0" lang="en-US"/>
          </a:p>
        </p:txBody>
      </p:sp>
      <p:sp>
        <p:nvSpPr>
          <p:cNvPr id="34821" name="Title 1"/>
          <p:cNvSpPr txBox="1">
            <a:spLocks/>
          </p:cNvSpPr>
          <p:nvPr/>
        </p:nvSpPr>
        <p:spPr bwMode="auto">
          <a:xfrm>
            <a:off x="457200" y="215900"/>
            <a:ext cx="8229600" cy="62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a:spcBef>
                <a:spcPct val="0"/>
              </a:spcBef>
              <a:buFontTx/>
              <a:buNone/>
            </a:pPr>
            <a:r>
              <a:rPr kumimoji="0" lang="en-US" sz="3200" b="1">
                <a:solidFill>
                  <a:srgbClr val="C00000"/>
                </a:solidFill>
                <a:cs typeface="Tahoma" panose="020B0604030504040204" pitchFamily="34" charset="0"/>
              </a:rPr>
              <a:t>Data Model</a:t>
            </a:r>
            <a:endParaRPr kumimoji="0" lang="vi-VN" sz="3200" b="1">
              <a:solidFill>
                <a:srgbClr val="C00000"/>
              </a:solidFill>
              <a:cs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blinds(horizontal)">
                                      <p:cBhvr>
                                        <p:cTn id="7" dur="500"/>
                                        <p:tgtEl>
                                          <p:spTgt spid="153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5">
                                            <p:txEl>
                                              <p:pRg st="1" end="1"/>
                                            </p:txEl>
                                          </p:spTgt>
                                        </p:tgtEl>
                                        <p:attrNameLst>
                                          <p:attrName>style.visibility</p:attrName>
                                        </p:attrNameLst>
                                      </p:cBhvr>
                                      <p:to>
                                        <p:strVal val="visible"/>
                                      </p:to>
                                    </p:set>
                                    <p:animEffect transition="in" filter="blinds(horizontal)">
                                      <p:cBhvr>
                                        <p:cTn id="12" dur="500"/>
                                        <p:tgtEl>
                                          <p:spTgt spid="153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5">
                                            <p:txEl>
                                              <p:pRg st="2" end="2"/>
                                            </p:txEl>
                                          </p:spTgt>
                                        </p:tgtEl>
                                        <p:attrNameLst>
                                          <p:attrName>style.visibility</p:attrName>
                                        </p:attrNameLst>
                                      </p:cBhvr>
                                      <p:to>
                                        <p:strVal val="visible"/>
                                      </p:to>
                                    </p:set>
                                    <p:animEffect transition="in" filter="blinds(horizontal)">
                                      <p:cBhvr>
                                        <p:cTn id="17" dur="500"/>
                                        <p:tgtEl>
                                          <p:spTgt spid="153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5365">
                                            <p:txEl>
                                              <p:pRg st="3" end="3"/>
                                            </p:txEl>
                                          </p:spTgt>
                                        </p:tgtEl>
                                        <p:attrNameLst>
                                          <p:attrName>style.visibility</p:attrName>
                                        </p:attrNameLst>
                                      </p:cBhvr>
                                      <p:to>
                                        <p:strVal val="visible"/>
                                      </p:to>
                                    </p:set>
                                    <p:animEffect transition="in" filter="box(in)">
                                      <p:cBhvr>
                                        <p:cTn id="22" dur="500"/>
                                        <p:tgtEl>
                                          <p:spTgt spid="15365">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5365">
                                            <p:txEl>
                                              <p:pRg st="4" end="4"/>
                                            </p:txEl>
                                          </p:spTgt>
                                        </p:tgtEl>
                                        <p:attrNameLst>
                                          <p:attrName>style.visibility</p:attrName>
                                        </p:attrNameLst>
                                      </p:cBhvr>
                                      <p:to>
                                        <p:strVal val="visible"/>
                                      </p:to>
                                    </p:set>
                                    <p:animEffect transition="in" filter="box(in)">
                                      <p:cBhvr>
                                        <p:cTn id="25" dur="500"/>
                                        <p:tgtEl>
                                          <p:spTgt spid="15365">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5365">
                                            <p:txEl>
                                              <p:pRg st="5" end="5"/>
                                            </p:txEl>
                                          </p:spTgt>
                                        </p:tgtEl>
                                        <p:attrNameLst>
                                          <p:attrName>style.visibility</p:attrName>
                                        </p:attrNameLst>
                                      </p:cBhvr>
                                      <p:to>
                                        <p:strVal val="visible"/>
                                      </p:to>
                                    </p:set>
                                    <p:animEffect transition="in" filter="box(in)">
                                      <p:cBhvr>
                                        <p:cTn id="28" dur="500"/>
                                        <p:tgtEl>
                                          <p:spTgt spid="153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US" smtClean="0"/>
              <a:t>ER Model: DB Design</a:t>
            </a:r>
            <a:br>
              <a:rPr lang="en-US" smtClean="0"/>
            </a:br>
            <a:r>
              <a:rPr lang="en-US" sz="2800" smtClean="0"/>
              <a:t>Rule 3 - Example</a:t>
            </a:r>
            <a:endParaRPr lang="en-US" smtClean="0"/>
          </a:p>
        </p:txBody>
      </p:sp>
      <p:grpSp>
        <p:nvGrpSpPr>
          <p:cNvPr id="2" name="Group 4"/>
          <p:cNvGrpSpPr>
            <a:grpSpLocks noGrp="1"/>
          </p:cNvGrpSpPr>
          <p:nvPr/>
        </p:nvGrpSpPr>
        <p:grpSpPr bwMode="auto">
          <a:xfrm>
            <a:off x="457200" y="1219200"/>
            <a:ext cx="8229600" cy="4906963"/>
            <a:chOff x="1344" y="749"/>
            <a:chExt cx="3552" cy="2947"/>
          </a:xfrm>
        </p:grpSpPr>
        <p:pic>
          <p:nvPicPr>
            <p:cNvPr id="76805" name="Picture 5" descr="FIG5-14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44" y="749"/>
              <a:ext cx="3552" cy="19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06" name="Picture 6" descr="06_14b"/>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44" y="2736"/>
              <a:ext cx="3552" cy="9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 name="Text Box 3"/>
          <p:cNvSpPr txBox="1">
            <a:spLocks noChangeArrowheads="1"/>
          </p:cNvSpPr>
          <p:nvPr/>
        </p:nvSpPr>
        <p:spPr bwMode="auto">
          <a:xfrm>
            <a:off x="2000250" y="6034088"/>
            <a:ext cx="60960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1800">
                <a:solidFill>
                  <a:srgbClr val="0000FF"/>
                </a:solidFill>
              </a:rPr>
              <a:t>Convert binary relationship one to one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smtClean="0"/>
              <a:t>ER Model: DB Design</a:t>
            </a:r>
            <a:br>
              <a:rPr lang="en-US" smtClean="0"/>
            </a:br>
            <a:r>
              <a:rPr lang="en-US" sz="2800" smtClean="0"/>
              <a:t>Rule 3 - Example</a:t>
            </a:r>
            <a:endParaRPr lang="en-US" smtClean="0"/>
          </a:p>
        </p:txBody>
      </p:sp>
      <p:grpSp>
        <p:nvGrpSpPr>
          <p:cNvPr id="2" name="Group 4"/>
          <p:cNvGrpSpPr>
            <a:grpSpLocks/>
          </p:cNvGrpSpPr>
          <p:nvPr/>
        </p:nvGrpSpPr>
        <p:grpSpPr bwMode="auto">
          <a:xfrm>
            <a:off x="2222500" y="1276350"/>
            <a:ext cx="5416550" cy="4495800"/>
            <a:chOff x="1400" y="804"/>
            <a:chExt cx="3412" cy="2832"/>
          </a:xfrm>
        </p:grpSpPr>
        <p:pic>
          <p:nvPicPr>
            <p:cNvPr id="77829" name="Picture 5" descr="FIG5-17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4" y="804"/>
              <a:ext cx="3408" cy="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7830" name="Picture 6" descr="FIG5-17B"/>
            <p:cNvPicPr>
              <a:picLocks noChangeAspect="1" noChangeArrowheads="1"/>
            </p:cNvPicPr>
            <p:nvPr/>
          </p:nvPicPr>
          <p:blipFill>
            <a:blip r:embed="rId3" cstate="print">
              <a:extLst>
                <a:ext uri="{28A0092B-C50C-407E-A947-70E740481C1C}">
                  <a14:useLocalDpi xmlns:a14="http://schemas.microsoft.com/office/drawing/2010/main" xmlns="" val="0"/>
                </a:ext>
              </a:extLst>
            </a:blip>
            <a:srcRect l="8888" r="9445"/>
            <a:stretch>
              <a:fillRect/>
            </a:stretch>
          </p:blipFill>
          <p:spPr bwMode="auto">
            <a:xfrm>
              <a:off x="1417" y="2928"/>
              <a:ext cx="3395" cy="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7831" name="Text Box 7"/>
            <p:cNvSpPr txBox="1">
              <a:spLocks noChangeArrowheads="1"/>
            </p:cNvSpPr>
            <p:nvPr/>
          </p:nvSpPr>
          <p:spPr bwMode="auto">
            <a:xfrm>
              <a:off x="1400" y="2698"/>
              <a:ext cx="1528"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EMPLOYEE relation with recursive foreign key</a:t>
              </a:r>
            </a:p>
          </p:txBody>
        </p:sp>
        <p:sp>
          <p:nvSpPr>
            <p:cNvPr id="77832" name="Text Box 8"/>
            <p:cNvSpPr txBox="1">
              <a:spLocks noChangeArrowheads="1"/>
            </p:cNvSpPr>
            <p:nvPr/>
          </p:nvSpPr>
          <p:spPr bwMode="auto">
            <a:xfrm>
              <a:off x="1428" y="1716"/>
              <a:ext cx="1392"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EMPLOYEE entity with Manages relationship</a:t>
              </a:r>
            </a:p>
          </p:txBody>
        </p:sp>
      </p:grpSp>
      <p:sp>
        <p:nvSpPr>
          <p:cNvPr id="9" name="Text Box 3"/>
          <p:cNvSpPr txBox="1">
            <a:spLocks noChangeArrowheads="1"/>
          </p:cNvSpPr>
          <p:nvPr/>
        </p:nvSpPr>
        <p:spPr bwMode="auto">
          <a:xfrm>
            <a:off x="1905000" y="6019800"/>
            <a:ext cx="6324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1800">
                <a:solidFill>
                  <a:srgbClr val="0000FF"/>
                </a:solidFill>
              </a:rPr>
              <a:t>Convert Unary relationship one to many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US" smtClean="0"/>
              <a:t>ER Model: DB Design</a:t>
            </a:r>
            <a:br>
              <a:rPr lang="en-US" smtClean="0"/>
            </a:br>
            <a:r>
              <a:rPr lang="en-US" sz="2800" smtClean="0"/>
              <a:t>Rule 3 - Example</a:t>
            </a:r>
            <a:endParaRPr lang="en-US" smtClean="0"/>
          </a:p>
        </p:txBody>
      </p:sp>
      <p:grpSp>
        <p:nvGrpSpPr>
          <p:cNvPr id="2" name="Group 4"/>
          <p:cNvGrpSpPr>
            <a:grpSpLocks/>
          </p:cNvGrpSpPr>
          <p:nvPr/>
        </p:nvGrpSpPr>
        <p:grpSpPr bwMode="auto">
          <a:xfrm>
            <a:off x="1619250" y="1295400"/>
            <a:ext cx="6896100" cy="4572000"/>
            <a:chOff x="984" y="816"/>
            <a:chExt cx="4344" cy="2880"/>
          </a:xfrm>
        </p:grpSpPr>
        <p:pic>
          <p:nvPicPr>
            <p:cNvPr id="78853" name="Picture 5" descr="06_12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4" y="816"/>
              <a:ext cx="3648" cy="19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8854" name="Picture 6" descr="06_12b"/>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4" y="2718"/>
              <a:ext cx="3648" cy="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8855" name="Text Box 7"/>
            <p:cNvSpPr txBox="1">
              <a:spLocks noChangeArrowheads="1"/>
            </p:cNvSpPr>
            <p:nvPr/>
          </p:nvSpPr>
          <p:spPr bwMode="auto">
            <a:xfrm>
              <a:off x="3240" y="1632"/>
              <a:ext cx="1464"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1400">
                  <a:solidFill>
                    <a:srgbClr val="FF0000"/>
                  </a:solidFill>
                </a:rPr>
                <a:t>Note the mandatory one</a:t>
              </a:r>
            </a:p>
          </p:txBody>
        </p:sp>
        <p:pic>
          <p:nvPicPr>
            <p:cNvPr id="78856" name="Picture 8" descr="06_12a"/>
            <p:cNvPicPr>
              <a:picLocks noChangeAspect="1" noChangeArrowheads="1"/>
            </p:cNvPicPr>
            <p:nvPr/>
          </p:nvPicPr>
          <p:blipFill>
            <a:blip r:embed="rId2" cstate="print">
              <a:extLst>
                <a:ext uri="{28A0092B-C50C-407E-A947-70E740481C1C}">
                  <a14:useLocalDpi xmlns:a14="http://schemas.microsoft.com/office/drawing/2010/main" xmlns="" val="0"/>
                </a:ext>
              </a:extLst>
            </a:blip>
            <a:srcRect t="47169" r="60527" b="18867"/>
            <a:stretch>
              <a:fillRect/>
            </a:stretch>
          </p:blipFill>
          <p:spPr bwMode="auto">
            <a:xfrm>
              <a:off x="4584" y="816"/>
              <a:ext cx="720" cy="2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8857" name="Text Box 9"/>
            <p:cNvSpPr txBox="1">
              <a:spLocks noChangeArrowheads="1"/>
            </p:cNvSpPr>
            <p:nvPr/>
          </p:nvSpPr>
          <p:spPr bwMode="auto">
            <a:xfrm>
              <a:off x="3792" y="3078"/>
              <a:ext cx="1536" cy="5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r>
                <a:rPr kumimoji="0" lang="en-US" sz="1400">
                  <a:solidFill>
                    <a:srgbClr val="FF0000"/>
                  </a:solidFill>
                </a:rPr>
                <a:t>Again, no null value in the foreign key…this is because of the mandatory minimum cardinality</a:t>
              </a:r>
            </a:p>
          </p:txBody>
        </p:sp>
      </p:grpSp>
      <p:sp>
        <p:nvSpPr>
          <p:cNvPr id="10" name="Text Box 3"/>
          <p:cNvSpPr txBox="1">
            <a:spLocks noChangeArrowheads="1"/>
          </p:cNvSpPr>
          <p:nvPr/>
        </p:nvSpPr>
        <p:spPr bwMode="auto">
          <a:xfrm>
            <a:off x="1905000" y="6019800"/>
            <a:ext cx="6324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1800">
                <a:solidFill>
                  <a:srgbClr val="0000FF"/>
                </a:solidFill>
              </a:rPr>
              <a:t>Convert Binary relationship one to many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US" smtClean="0"/>
              <a:t>ER Model: DB Design</a:t>
            </a:r>
            <a:br>
              <a:rPr lang="en-US" smtClean="0"/>
            </a:br>
            <a:r>
              <a:rPr lang="en-US" sz="2800" smtClean="0"/>
              <a:t>Rule 3 - Example</a:t>
            </a:r>
            <a:endParaRPr lang="en-US" smtClean="0"/>
          </a:p>
        </p:txBody>
      </p:sp>
      <p:grpSp>
        <p:nvGrpSpPr>
          <p:cNvPr id="2" name="Group 4"/>
          <p:cNvGrpSpPr>
            <a:grpSpLocks/>
          </p:cNvGrpSpPr>
          <p:nvPr/>
        </p:nvGrpSpPr>
        <p:grpSpPr bwMode="auto">
          <a:xfrm>
            <a:off x="2667000" y="1181100"/>
            <a:ext cx="4800600" cy="4648200"/>
            <a:chOff x="1824" y="768"/>
            <a:chExt cx="2688" cy="2832"/>
          </a:xfrm>
        </p:grpSpPr>
        <p:grpSp>
          <p:nvGrpSpPr>
            <p:cNvPr id="79877" name="Group 5"/>
            <p:cNvGrpSpPr>
              <a:grpSpLocks/>
            </p:cNvGrpSpPr>
            <p:nvPr/>
          </p:nvGrpSpPr>
          <p:grpSpPr bwMode="auto">
            <a:xfrm>
              <a:off x="1824" y="768"/>
              <a:ext cx="2640" cy="2831"/>
              <a:chOff x="1824" y="768"/>
              <a:chExt cx="2640" cy="3074"/>
            </a:xfrm>
          </p:grpSpPr>
          <p:pic>
            <p:nvPicPr>
              <p:cNvPr id="79880" name="Picture 6" descr="FIG5-18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4" y="768"/>
                <a:ext cx="2640" cy="18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9881" name="Picture 7" descr="FIG5-18B"/>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24" y="2592"/>
                <a:ext cx="2640" cy="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9878" name="Text Box 8"/>
            <p:cNvSpPr txBox="1">
              <a:spLocks noChangeArrowheads="1"/>
            </p:cNvSpPr>
            <p:nvPr/>
          </p:nvSpPr>
          <p:spPr bwMode="auto">
            <a:xfrm>
              <a:off x="1872" y="1320"/>
              <a:ext cx="960" cy="4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Bill-of-materials relationships (M:N)</a:t>
              </a:r>
            </a:p>
          </p:txBody>
        </p:sp>
        <p:sp>
          <p:nvSpPr>
            <p:cNvPr id="79879" name="Text Box 9"/>
            <p:cNvSpPr txBox="1">
              <a:spLocks noChangeArrowheads="1"/>
            </p:cNvSpPr>
            <p:nvPr/>
          </p:nvSpPr>
          <p:spPr bwMode="auto">
            <a:xfrm>
              <a:off x="3216" y="2314"/>
              <a:ext cx="1296"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ITEM and COMPONENT relations</a:t>
              </a:r>
            </a:p>
          </p:txBody>
        </p:sp>
      </p:grpSp>
      <p:sp>
        <p:nvSpPr>
          <p:cNvPr id="10" name="Text Box 3"/>
          <p:cNvSpPr txBox="1">
            <a:spLocks noChangeArrowheads="1"/>
          </p:cNvSpPr>
          <p:nvPr/>
        </p:nvSpPr>
        <p:spPr bwMode="auto">
          <a:xfrm>
            <a:off x="1695450" y="6034088"/>
            <a:ext cx="6629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1800">
                <a:solidFill>
                  <a:srgbClr val="0000FF"/>
                </a:solidFill>
              </a:rPr>
              <a:t>Convert Unary relationship many to many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smtClean="0"/>
              <a:t>ER Model: DB Design</a:t>
            </a:r>
            <a:br>
              <a:rPr lang="en-US" smtClean="0"/>
            </a:br>
            <a:r>
              <a:rPr lang="en-US" sz="2800" smtClean="0"/>
              <a:t>Rule 3 - Example</a:t>
            </a:r>
            <a:endParaRPr lang="en-US" smtClean="0"/>
          </a:p>
        </p:txBody>
      </p:sp>
      <p:grpSp>
        <p:nvGrpSpPr>
          <p:cNvPr id="2" name="Group 4"/>
          <p:cNvGrpSpPr>
            <a:grpSpLocks/>
          </p:cNvGrpSpPr>
          <p:nvPr/>
        </p:nvGrpSpPr>
        <p:grpSpPr bwMode="auto">
          <a:xfrm>
            <a:off x="1257300" y="1085850"/>
            <a:ext cx="7543800" cy="4800600"/>
            <a:chOff x="792" y="684"/>
            <a:chExt cx="4752" cy="3024"/>
          </a:xfrm>
        </p:grpSpPr>
        <p:grpSp>
          <p:nvGrpSpPr>
            <p:cNvPr id="80901" name="Group 5"/>
            <p:cNvGrpSpPr>
              <a:grpSpLocks/>
            </p:cNvGrpSpPr>
            <p:nvPr/>
          </p:nvGrpSpPr>
          <p:grpSpPr bwMode="auto">
            <a:xfrm>
              <a:off x="792" y="684"/>
              <a:ext cx="4080" cy="3024"/>
              <a:chOff x="1008" y="720"/>
              <a:chExt cx="4080" cy="3024"/>
            </a:xfrm>
          </p:grpSpPr>
          <p:pic>
            <p:nvPicPr>
              <p:cNvPr id="80910" name="Picture 6" descr="FIG5-13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08" y="720"/>
                <a:ext cx="4080" cy="14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0911" name="Picture 7" descr="FIG5-13B"/>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8" y="2064"/>
                <a:ext cx="4080" cy="1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0902" name="Freeform 8"/>
            <p:cNvSpPr>
              <a:spLocks/>
            </p:cNvSpPr>
            <p:nvPr/>
          </p:nvSpPr>
          <p:spPr bwMode="auto">
            <a:xfrm>
              <a:off x="2952" y="1956"/>
              <a:ext cx="1248" cy="144"/>
            </a:xfrm>
            <a:custGeom>
              <a:avLst/>
              <a:gdLst>
                <a:gd name="T0" fmla="*/ 0 w 1248"/>
                <a:gd name="T1" fmla="*/ 0 h 144"/>
                <a:gd name="T2" fmla="*/ 288 w 1248"/>
                <a:gd name="T3" fmla="*/ 144 h 144"/>
                <a:gd name="T4" fmla="*/ 1248 w 1248"/>
                <a:gd name="T5" fmla="*/ 144 h 144"/>
                <a:gd name="T6" fmla="*/ 0 60000 65536"/>
                <a:gd name="T7" fmla="*/ 0 60000 65536"/>
                <a:gd name="T8" fmla="*/ 0 60000 65536"/>
                <a:gd name="T9" fmla="*/ 0 w 1248"/>
                <a:gd name="T10" fmla="*/ 0 h 144"/>
                <a:gd name="T11" fmla="*/ 1248 w 1248"/>
                <a:gd name="T12" fmla="*/ 144 h 144"/>
              </a:gdLst>
              <a:ahLst/>
              <a:cxnLst>
                <a:cxn ang="T6">
                  <a:pos x="T0" y="T1"/>
                </a:cxn>
                <a:cxn ang="T7">
                  <a:pos x="T2" y="T3"/>
                </a:cxn>
                <a:cxn ang="T8">
                  <a:pos x="T4" y="T5"/>
                </a:cxn>
              </a:cxnLst>
              <a:rect l="T9" t="T10" r="T11" b="T12"/>
              <a:pathLst>
                <a:path w="1248" h="144">
                  <a:moveTo>
                    <a:pt x="0" y="0"/>
                  </a:moveTo>
                  <a:lnTo>
                    <a:pt x="288" y="144"/>
                  </a:lnTo>
                  <a:lnTo>
                    <a:pt x="1248" y="144"/>
                  </a:lnTo>
                </a:path>
              </a:pathLst>
            </a:custGeom>
            <a:noFill/>
            <a:ln w="25400">
              <a:solidFill>
                <a:srgbClr val="FF0000"/>
              </a:solidFill>
              <a:miter lim="800000"/>
              <a:headEnd type="triangle" w="med" len="med"/>
              <a:tailEn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80903" name="Text Box 9"/>
            <p:cNvSpPr txBox="1">
              <a:spLocks noChangeArrowheads="1"/>
            </p:cNvSpPr>
            <p:nvPr/>
          </p:nvSpPr>
          <p:spPr bwMode="auto">
            <a:xfrm>
              <a:off x="3837" y="2724"/>
              <a:ext cx="103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New </a:t>
              </a:r>
              <a:r>
                <a:rPr kumimoji="0" lang="en-US" sz="1400" i="1">
                  <a:solidFill>
                    <a:srgbClr val="FF0000"/>
                  </a:solidFill>
                </a:rPr>
                <a:t>intersection relation</a:t>
              </a:r>
            </a:p>
          </p:txBody>
        </p:sp>
        <p:sp>
          <p:nvSpPr>
            <p:cNvPr id="80904" name="Text Box 10"/>
            <p:cNvSpPr txBox="1">
              <a:spLocks noChangeArrowheads="1"/>
            </p:cNvSpPr>
            <p:nvPr/>
          </p:nvSpPr>
          <p:spPr bwMode="auto">
            <a:xfrm>
              <a:off x="1152" y="2880"/>
              <a:ext cx="81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0"/>
                </a:spcBef>
                <a:buFontTx/>
                <a:buNone/>
              </a:pPr>
              <a:r>
                <a:rPr kumimoji="0" lang="en-US" sz="1400">
                  <a:solidFill>
                    <a:srgbClr val="FF0000"/>
                  </a:solidFill>
                </a:rPr>
                <a:t>Foreign key</a:t>
              </a:r>
            </a:p>
          </p:txBody>
        </p:sp>
        <p:sp>
          <p:nvSpPr>
            <p:cNvPr id="80905" name="Text Box 11"/>
            <p:cNvSpPr txBox="1">
              <a:spLocks noChangeArrowheads="1"/>
            </p:cNvSpPr>
            <p:nvPr/>
          </p:nvSpPr>
          <p:spPr bwMode="auto">
            <a:xfrm>
              <a:off x="2388" y="3012"/>
              <a:ext cx="972"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0"/>
                </a:spcBef>
                <a:buFontTx/>
                <a:buNone/>
              </a:pPr>
              <a:r>
                <a:rPr kumimoji="0" lang="en-US" sz="1400">
                  <a:solidFill>
                    <a:srgbClr val="FF0000"/>
                  </a:solidFill>
                </a:rPr>
                <a:t>Foreign key</a:t>
              </a:r>
            </a:p>
          </p:txBody>
        </p:sp>
        <p:sp>
          <p:nvSpPr>
            <p:cNvPr id="80906" name="Text Box 12"/>
            <p:cNvSpPr txBox="1">
              <a:spLocks noChangeArrowheads="1"/>
            </p:cNvSpPr>
            <p:nvPr/>
          </p:nvSpPr>
          <p:spPr bwMode="auto">
            <a:xfrm>
              <a:off x="1908" y="2448"/>
              <a:ext cx="1392"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0"/>
                </a:spcBef>
                <a:buFontTx/>
                <a:buNone/>
              </a:pPr>
              <a:r>
                <a:rPr kumimoji="0" lang="en-US" sz="1400">
                  <a:solidFill>
                    <a:srgbClr val="FF0000"/>
                  </a:solidFill>
                </a:rPr>
                <a:t>Composite primary key</a:t>
              </a:r>
            </a:p>
          </p:txBody>
        </p:sp>
        <p:sp>
          <p:nvSpPr>
            <p:cNvPr id="80907" name="AutoShape 13"/>
            <p:cNvSpPr>
              <a:spLocks/>
            </p:cNvSpPr>
            <p:nvPr/>
          </p:nvSpPr>
          <p:spPr bwMode="auto">
            <a:xfrm rot="-5400000">
              <a:off x="2496" y="2052"/>
              <a:ext cx="144" cy="1296"/>
            </a:xfrm>
            <a:prstGeom prst="rightBrace">
              <a:avLst>
                <a:gd name="adj1" fmla="val 75000"/>
                <a:gd name="adj2" fmla="val 50000"/>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pic>
          <p:nvPicPr>
            <p:cNvPr id="80908" name="Picture 14" descr="FIG5-13B"/>
            <p:cNvPicPr>
              <a:picLocks noChangeAspect="1" noChangeArrowheads="1"/>
            </p:cNvPicPr>
            <p:nvPr/>
          </p:nvPicPr>
          <p:blipFill>
            <a:blip r:embed="rId3" cstate="print">
              <a:extLst>
                <a:ext uri="{28A0092B-C50C-407E-A947-70E740481C1C}">
                  <a14:useLocalDpi xmlns:a14="http://schemas.microsoft.com/office/drawing/2010/main" xmlns="" val="0"/>
                </a:ext>
              </a:extLst>
            </a:blip>
            <a:srcRect r="83784"/>
            <a:stretch>
              <a:fillRect/>
            </a:stretch>
          </p:blipFill>
          <p:spPr bwMode="auto">
            <a:xfrm>
              <a:off x="4824" y="684"/>
              <a:ext cx="720" cy="3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909" name="Text Box 15"/>
            <p:cNvSpPr txBox="1">
              <a:spLocks noChangeArrowheads="1"/>
            </p:cNvSpPr>
            <p:nvPr/>
          </p:nvSpPr>
          <p:spPr bwMode="auto">
            <a:xfrm>
              <a:off x="4200" y="2028"/>
              <a:ext cx="1314" cy="5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1400">
                  <a:solidFill>
                    <a:srgbClr val="FF0000"/>
                  </a:solidFill>
                </a:rPr>
                <a:t>The </a:t>
              </a:r>
              <a:r>
                <a:rPr kumimoji="0" lang="en-US" sz="1400" i="1">
                  <a:solidFill>
                    <a:srgbClr val="FF0000"/>
                  </a:solidFill>
                </a:rPr>
                <a:t>Supplies</a:t>
              </a:r>
              <a:r>
                <a:rPr kumimoji="0" lang="en-US" sz="1400">
                  <a:solidFill>
                    <a:srgbClr val="FF0000"/>
                  </a:solidFill>
                </a:rPr>
                <a:t> relationship will need to become a separate relation</a:t>
              </a:r>
            </a:p>
          </p:txBody>
        </p:sp>
      </p:grpSp>
      <p:sp>
        <p:nvSpPr>
          <p:cNvPr id="16" name="Text Box 3"/>
          <p:cNvSpPr txBox="1">
            <a:spLocks noChangeArrowheads="1"/>
          </p:cNvSpPr>
          <p:nvPr/>
        </p:nvSpPr>
        <p:spPr bwMode="auto">
          <a:xfrm>
            <a:off x="1695450" y="6034088"/>
            <a:ext cx="6629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1800">
                <a:solidFill>
                  <a:srgbClr val="0000FF"/>
                </a:solidFill>
              </a:rPr>
              <a:t>Convert Binary relationship many to many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eaLnBrk="1" hangingPunct="1"/>
            <a:r>
              <a:rPr lang="en-US" smtClean="0"/>
              <a:t>ER Model: DB Design</a:t>
            </a:r>
            <a:br>
              <a:rPr lang="en-US" smtClean="0"/>
            </a:br>
            <a:r>
              <a:rPr lang="en-US" sz="2800" smtClean="0"/>
              <a:t>Another Converting Example</a:t>
            </a:r>
          </a:p>
        </p:txBody>
      </p:sp>
      <p:pic>
        <p:nvPicPr>
          <p:cNvPr id="4" name="Picture 6" descr="FIG5-19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09750" y="1485900"/>
            <a:ext cx="641985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5"/>
          <p:cNvSpPr txBox="1">
            <a:spLocks noChangeArrowheads="1"/>
          </p:cNvSpPr>
          <p:nvPr/>
        </p:nvSpPr>
        <p:spPr bwMode="auto">
          <a:xfrm>
            <a:off x="2038350" y="5957888"/>
            <a:ext cx="6019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1800">
                <a:solidFill>
                  <a:srgbClr val="0000FF"/>
                </a:solidFill>
              </a:rPr>
              <a:t>Convert Ternary relationship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457200" y="66675"/>
            <a:ext cx="8229600" cy="914400"/>
          </a:xfrm>
        </p:spPr>
        <p:txBody>
          <a:bodyPr/>
          <a:lstStyle/>
          <a:p>
            <a:pPr eaLnBrk="1" hangingPunct="1"/>
            <a:r>
              <a:rPr lang="en-US" smtClean="0"/>
              <a:t>ER Model: DB Design</a:t>
            </a:r>
            <a:br>
              <a:rPr lang="en-US" smtClean="0"/>
            </a:br>
            <a:r>
              <a:rPr lang="en-US" smtClean="0"/>
              <a:t>Another Converting Example</a:t>
            </a:r>
          </a:p>
        </p:txBody>
      </p:sp>
      <p:pic>
        <p:nvPicPr>
          <p:cNvPr id="4" name="Picture 4" descr="06_19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38250" y="1905000"/>
            <a:ext cx="76200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5"/>
          <p:cNvSpPr txBox="1">
            <a:spLocks noChangeArrowheads="1"/>
          </p:cNvSpPr>
          <p:nvPr/>
        </p:nvSpPr>
        <p:spPr bwMode="auto">
          <a:xfrm>
            <a:off x="2038350" y="5957888"/>
            <a:ext cx="6019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ctr" eaLnBrk="1" hangingPunct="1">
              <a:spcBef>
                <a:spcPct val="50000"/>
              </a:spcBef>
              <a:buFontTx/>
              <a:buNone/>
            </a:pPr>
            <a:r>
              <a:rPr kumimoji="0" lang="en-US" sz="1800">
                <a:solidFill>
                  <a:srgbClr val="0000FF"/>
                </a:solidFill>
              </a:rPr>
              <a:t>Convert Ternary relationship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smtClean="0"/>
              <a:t>Ms SQL Server Overview</a:t>
            </a:r>
          </a:p>
        </p:txBody>
      </p:sp>
      <p:sp>
        <p:nvSpPr>
          <p:cNvPr id="83971" name="Content Placeholder 2"/>
          <p:cNvSpPr>
            <a:spLocks noGrp="1"/>
          </p:cNvSpPr>
          <p:nvPr>
            <p:ph idx="1"/>
          </p:nvPr>
        </p:nvSpPr>
        <p:spPr/>
        <p:txBody>
          <a:bodyPr/>
          <a:lstStyle/>
          <a:p>
            <a:pPr eaLnBrk="1" hangingPunct="1"/>
            <a:r>
              <a:rPr lang="en-US" smtClean="0"/>
              <a:t>What is SQL?</a:t>
            </a:r>
          </a:p>
          <a:p>
            <a:pPr eaLnBrk="1" hangingPunct="1"/>
            <a:r>
              <a:rPr lang="en-US" smtClean="0"/>
              <a:t>Ms SQL Server Overview</a:t>
            </a:r>
          </a:p>
          <a:p>
            <a:pPr eaLnBrk="1" hangingPunct="1"/>
            <a:r>
              <a:rPr lang="en-US" smtClean="0"/>
              <a:t>Ms SQL Server Components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smtClean="0"/>
              <a:t>What is SQL?</a:t>
            </a:r>
          </a:p>
        </p:txBody>
      </p:sp>
      <p:sp>
        <p:nvSpPr>
          <p:cNvPr id="53251" name="Content Placeholder 2"/>
          <p:cNvSpPr>
            <a:spLocks noGrp="1"/>
          </p:cNvSpPr>
          <p:nvPr>
            <p:ph idx="1"/>
          </p:nvPr>
        </p:nvSpPr>
        <p:spPr/>
        <p:txBody>
          <a:bodyPr/>
          <a:lstStyle/>
          <a:p>
            <a:pPr eaLnBrk="1" hangingPunct="1"/>
            <a:r>
              <a:rPr lang="en-US" sz="2400" smtClean="0"/>
              <a:t>SQL stands for </a:t>
            </a:r>
            <a:r>
              <a:rPr lang="en-US" sz="2800" b="1" smtClean="0">
                <a:solidFill>
                  <a:srgbClr val="FF0000"/>
                </a:solidFill>
              </a:rPr>
              <a:t>S</a:t>
            </a:r>
            <a:r>
              <a:rPr lang="en-US" sz="2400" smtClean="0"/>
              <a:t>tructured </a:t>
            </a:r>
            <a:r>
              <a:rPr lang="en-US" sz="2800" b="1" smtClean="0">
                <a:solidFill>
                  <a:srgbClr val="FF0000"/>
                </a:solidFill>
              </a:rPr>
              <a:t>Q</a:t>
            </a:r>
            <a:r>
              <a:rPr lang="en-US" sz="2400" smtClean="0"/>
              <a:t>uery </a:t>
            </a:r>
            <a:r>
              <a:rPr lang="en-US" sz="2800" b="1" smtClean="0">
                <a:solidFill>
                  <a:srgbClr val="FF0000"/>
                </a:solidFill>
              </a:rPr>
              <a:t>L</a:t>
            </a:r>
            <a:r>
              <a:rPr lang="en-US" sz="2400" smtClean="0"/>
              <a:t>anguage</a:t>
            </a:r>
          </a:p>
          <a:p>
            <a:pPr eaLnBrk="1" hangingPunct="1"/>
            <a:r>
              <a:rPr lang="en-US" sz="2400" smtClean="0"/>
              <a:t>SQL allows access and manipulate databases</a:t>
            </a:r>
          </a:p>
          <a:p>
            <a:pPr eaLnBrk="1" hangingPunct="1"/>
            <a:r>
              <a:rPr lang="en-US" sz="2400" smtClean="0"/>
              <a:t>SQL is an ANSI (American National Standards Institute) standard</a:t>
            </a:r>
          </a:p>
          <a:p>
            <a:pPr eaLnBrk="1" hangingPunct="1"/>
            <a:r>
              <a:rPr lang="en-US" sz="2400" smtClean="0"/>
              <a:t>What Can SQL do?</a:t>
            </a:r>
          </a:p>
          <a:p>
            <a:pPr lvl="1" eaLnBrk="1" hangingPunct="1"/>
            <a:r>
              <a:rPr lang="en-US" sz="2200" smtClean="0"/>
              <a:t>Retrieve, insert, update, and delete database records</a:t>
            </a:r>
          </a:p>
          <a:p>
            <a:pPr lvl="1" eaLnBrk="1" hangingPunct="1"/>
            <a:r>
              <a:rPr lang="en-US" sz="2200" smtClean="0"/>
              <a:t>Create new or update database structures: table, view, stored procedures, etc.</a:t>
            </a:r>
          </a:p>
          <a:p>
            <a:pPr lvl="1" eaLnBrk="1" hangingPunct="1"/>
            <a:r>
              <a:rPr lang="en-US" sz="2200" smtClean="0"/>
              <a:t>Grant access permission to database objects: tables, stored procedures, views.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linds(horizontal)">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blinds(horizontal)">
                                      <p:cBhvr>
                                        <p:cTn id="12" dur="500"/>
                                        <p:tgtEl>
                                          <p:spTgt spid="53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Effect transition="in" filter="blinds(horizontal)">
                                      <p:cBhvr>
                                        <p:cTn id="17" dur="500"/>
                                        <p:tgtEl>
                                          <p:spTgt spid="53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251">
                                            <p:txEl>
                                              <p:pRg st="3" end="3"/>
                                            </p:txEl>
                                          </p:spTgt>
                                        </p:tgtEl>
                                        <p:attrNameLst>
                                          <p:attrName>style.visibility</p:attrName>
                                        </p:attrNameLst>
                                      </p:cBhvr>
                                      <p:to>
                                        <p:strVal val="visible"/>
                                      </p:to>
                                    </p:set>
                                    <p:animEffect transition="in" filter="blinds(horizontal)">
                                      <p:cBhvr>
                                        <p:cTn id="22" dur="500"/>
                                        <p:tgtEl>
                                          <p:spTgt spid="532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3251">
                                            <p:txEl>
                                              <p:pRg st="4" end="4"/>
                                            </p:txEl>
                                          </p:spTgt>
                                        </p:tgtEl>
                                        <p:attrNameLst>
                                          <p:attrName>style.visibility</p:attrName>
                                        </p:attrNameLst>
                                      </p:cBhvr>
                                      <p:to>
                                        <p:strVal val="visible"/>
                                      </p:to>
                                    </p:set>
                                    <p:animEffect transition="in" filter="box(in)">
                                      <p:cBhvr>
                                        <p:cTn id="27" dur="500"/>
                                        <p:tgtEl>
                                          <p:spTgt spid="532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53251">
                                            <p:txEl>
                                              <p:pRg st="5" end="5"/>
                                            </p:txEl>
                                          </p:spTgt>
                                        </p:tgtEl>
                                        <p:attrNameLst>
                                          <p:attrName>style.visibility</p:attrName>
                                        </p:attrNameLst>
                                      </p:cBhvr>
                                      <p:to>
                                        <p:strVal val="visible"/>
                                      </p:to>
                                    </p:set>
                                    <p:animEffect transition="in" filter="box(in)">
                                      <p:cBhvr>
                                        <p:cTn id="32" dur="500"/>
                                        <p:tgtEl>
                                          <p:spTgt spid="532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53251">
                                            <p:txEl>
                                              <p:pRg st="6" end="6"/>
                                            </p:txEl>
                                          </p:spTgt>
                                        </p:tgtEl>
                                        <p:attrNameLst>
                                          <p:attrName>style.visibility</p:attrName>
                                        </p:attrNameLst>
                                      </p:cBhvr>
                                      <p:to>
                                        <p:strVal val="visible"/>
                                      </p:to>
                                    </p:set>
                                    <p:animEffect transition="in" filter="box(in)">
                                      <p:cBhvr>
                                        <p:cTn id="37" dur="500"/>
                                        <p:tgtEl>
                                          <p:spTgt spid="53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pPr eaLnBrk="1" hangingPunct="1"/>
            <a:r>
              <a:rPr lang="en-US" smtClean="0"/>
              <a:t>Ms SQL Server Overview</a:t>
            </a:r>
          </a:p>
        </p:txBody>
      </p:sp>
      <p:sp>
        <p:nvSpPr>
          <p:cNvPr id="3" name="Content Placeholder 2"/>
          <p:cNvSpPr>
            <a:spLocks noGrp="1"/>
          </p:cNvSpPr>
          <p:nvPr>
            <p:ph idx="1"/>
          </p:nvPr>
        </p:nvSpPr>
        <p:spPr/>
        <p:txBody>
          <a:bodyPr/>
          <a:lstStyle/>
          <a:p>
            <a:pPr eaLnBrk="1" hangingPunct="1">
              <a:defRPr/>
            </a:pPr>
            <a:r>
              <a:rPr lang="en-US" dirty="0" smtClean="0"/>
              <a:t>Microsoft SQL Server is a database platform for:</a:t>
            </a:r>
          </a:p>
          <a:p>
            <a:pPr lvl="1" eaLnBrk="1" hangingPunct="1">
              <a:defRPr/>
            </a:pPr>
            <a:r>
              <a:rPr lang="en-US" dirty="0" smtClean="0"/>
              <a:t>Online Transaction Processing (OLTP)</a:t>
            </a:r>
          </a:p>
          <a:p>
            <a:pPr lvl="1" eaLnBrk="1" hangingPunct="1">
              <a:defRPr/>
            </a:pPr>
            <a:r>
              <a:rPr lang="en-US" dirty="0" smtClean="0"/>
              <a:t>Data warehousing, e-commerce applications</a:t>
            </a:r>
          </a:p>
          <a:p>
            <a:pPr marL="342900" lvl="1" indent="-342900" eaLnBrk="1" hangingPunct="1">
              <a:buSzPct val="60000"/>
              <a:buFont typeface="Wingdings" pitchFamily="2" charset="2"/>
              <a:buChar char="q"/>
              <a:defRPr/>
            </a:pPr>
            <a:r>
              <a:rPr lang="en-US" sz="3200" dirty="0" smtClean="0"/>
              <a:t>It is also a business intelligence platform for:</a:t>
            </a:r>
          </a:p>
          <a:p>
            <a:pPr marL="742950" lvl="2" indent="-342900" eaLnBrk="1" hangingPunct="1">
              <a:buSzPct val="60000"/>
              <a:buFont typeface="Wingdings" pitchFamily="2" charset="2"/>
              <a:buChar char="q"/>
              <a:defRPr/>
            </a:pPr>
            <a:r>
              <a:rPr lang="en-US" sz="2800" dirty="0" smtClean="0"/>
              <a:t>Data integration, analysis, and reporting solutions.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587375" y="1412875"/>
            <a:ext cx="8034338" cy="4430713"/>
          </a:xfrm>
          <a:prstGeom prst="rect">
            <a:avLst/>
          </a:prstGeom>
          <a:solidFill>
            <a:schemeClr val="accent5">
              <a:lumMod val="20000"/>
              <a:lumOff val="80000"/>
            </a:schemeClr>
          </a:solidFill>
          <a:ln w="12700">
            <a:solidFill>
              <a:schemeClr val="tx1"/>
            </a:solidFill>
            <a:miter lim="800000"/>
            <a:headEnd/>
            <a:tailEnd/>
          </a:ln>
          <a:effectLst>
            <a:outerShdw dist="107763" dir="2700000" algn="ctr" rotWithShape="0">
              <a:schemeClr val="tx1"/>
            </a:outerShdw>
          </a:effectLst>
        </p:spPr>
        <p:txBody>
          <a:bodyPr lIns="92075" tIns="46038" rIns="92075" bIns="46038">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2400" smtClean="0">
                <a:solidFill>
                  <a:schemeClr val="hlink"/>
                </a:solidFill>
              </a:rPr>
              <a:t>Data base management systems follow particular</a:t>
            </a:r>
          </a:p>
          <a:p>
            <a:pPr eaLnBrk="1" hangingPunct="1">
              <a:defRPr/>
            </a:pPr>
            <a:r>
              <a:rPr lang="en-US" sz="2400" smtClean="0">
                <a:solidFill>
                  <a:schemeClr val="hlink"/>
                </a:solidFill>
              </a:rPr>
              <a:t>models (known as database models) to store and manipulate</a:t>
            </a:r>
          </a:p>
          <a:p>
            <a:pPr eaLnBrk="1" hangingPunct="1">
              <a:defRPr/>
            </a:pPr>
            <a:r>
              <a:rPr lang="en-US" sz="2400" smtClean="0">
                <a:solidFill>
                  <a:schemeClr val="hlink"/>
                </a:solidFill>
              </a:rPr>
              <a:t>data.   A </a:t>
            </a:r>
            <a:r>
              <a:rPr lang="en-US" sz="2400" smtClean="0">
                <a:solidFill>
                  <a:srgbClr val="114FFB"/>
                </a:solidFill>
              </a:rPr>
              <a:t>data base model </a:t>
            </a:r>
            <a:r>
              <a:rPr lang="en-US" sz="2400" smtClean="0">
                <a:solidFill>
                  <a:schemeClr val="hlink"/>
                </a:solidFill>
              </a:rPr>
              <a:t>is characterized by:</a:t>
            </a:r>
          </a:p>
          <a:p>
            <a:pPr eaLnBrk="1" hangingPunct="1">
              <a:defRPr/>
            </a:pPr>
            <a:endParaRPr lang="en-US" sz="2400" smtClean="0">
              <a:solidFill>
                <a:schemeClr val="hlink"/>
              </a:solidFill>
            </a:endParaRPr>
          </a:p>
          <a:p>
            <a:pPr eaLnBrk="1" hangingPunct="1">
              <a:defRPr/>
            </a:pPr>
            <a:r>
              <a:rPr lang="en-US" sz="2400" smtClean="0">
                <a:solidFill>
                  <a:schemeClr val="hlink"/>
                </a:solidFill>
              </a:rPr>
              <a:t>	1.  The way it stores data :</a:t>
            </a:r>
            <a:r>
              <a:rPr lang="en-US" sz="2400" smtClean="0">
                <a:solidFill>
                  <a:srgbClr val="9234DB"/>
                </a:solidFill>
              </a:rPr>
              <a:t>		</a:t>
            </a:r>
            <a:r>
              <a:rPr lang="en-US" sz="2800" smtClean="0">
                <a:solidFill>
                  <a:srgbClr val="9234DB"/>
                </a:solidFill>
              </a:rPr>
              <a:t>STRUCTURE</a:t>
            </a:r>
            <a:endParaRPr lang="en-US" sz="2400" smtClean="0">
              <a:solidFill>
                <a:schemeClr val="hlink"/>
              </a:solidFill>
            </a:endParaRPr>
          </a:p>
          <a:p>
            <a:pPr eaLnBrk="1" hangingPunct="1">
              <a:defRPr/>
            </a:pPr>
            <a:r>
              <a:rPr lang="en-US" sz="2400" smtClean="0">
                <a:solidFill>
                  <a:schemeClr val="hlink"/>
                </a:solidFill>
              </a:rPr>
              <a:t>	</a:t>
            </a:r>
          </a:p>
          <a:p>
            <a:pPr eaLnBrk="1" hangingPunct="1">
              <a:defRPr/>
            </a:pPr>
            <a:r>
              <a:rPr lang="en-US" sz="2400" smtClean="0">
                <a:solidFill>
                  <a:schemeClr val="hlink"/>
                </a:solidFill>
              </a:rPr>
              <a:t>	2.  The way data in the </a:t>
            </a:r>
          </a:p>
          <a:p>
            <a:pPr eaLnBrk="1" hangingPunct="1">
              <a:defRPr/>
            </a:pPr>
            <a:r>
              <a:rPr lang="en-US" sz="2400" smtClean="0">
                <a:solidFill>
                  <a:schemeClr val="hlink"/>
                </a:solidFill>
              </a:rPr>
              <a:t>	     structure are manipulated: 	</a:t>
            </a:r>
            <a:r>
              <a:rPr lang="en-US" sz="2800" smtClean="0">
                <a:solidFill>
                  <a:srgbClr val="9234DB"/>
                </a:solidFill>
              </a:rPr>
              <a:t>OPERATIONS</a:t>
            </a:r>
          </a:p>
          <a:p>
            <a:pPr eaLnBrk="1" hangingPunct="1">
              <a:defRPr/>
            </a:pPr>
            <a:endParaRPr lang="en-US" sz="2800" smtClean="0">
              <a:solidFill>
                <a:srgbClr val="9234DB"/>
              </a:solidFill>
            </a:endParaRPr>
          </a:p>
          <a:p>
            <a:pPr eaLnBrk="1" hangingPunct="1">
              <a:defRPr/>
            </a:pPr>
            <a:endParaRPr lang="en-US" sz="2800" smtClean="0">
              <a:solidFill>
                <a:srgbClr val="9234DB"/>
              </a:solidFill>
            </a:endParaRPr>
          </a:p>
          <a:p>
            <a:pPr eaLnBrk="1" hangingPunct="1">
              <a:defRPr/>
            </a:pPr>
            <a:endParaRPr lang="en-US" sz="2800" smtClean="0">
              <a:solidFill>
                <a:srgbClr val="9234DB"/>
              </a:solidFill>
            </a:endParaRPr>
          </a:p>
        </p:txBody>
      </p:sp>
      <p:sp>
        <p:nvSpPr>
          <p:cNvPr id="36867" name="Text Box 3"/>
          <p:cNvSpPr txBox="1">
            <a:spLocks noChangeArrowheads="1"/>
          </p:cNvSpPr>
          <p:nvPr/>
        </p:nvSpPr>
        <p:spPr bwMode="auto">
          <a:xfrm>
            <a:off x="685800" y="304800"/>
            <a:ext cx="806291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eaLnBrk="1" hangingPunct="1">
              <a:spcBef>
                <a:spcPct val="50000"/>
              </a:spcBef>
              <a:buFontTx/>
              <a:buNone/>
            </a:pPr>
            <a:r>
              <a:rPr kumimoji="0" lang="en-US" sz="2800" b="1">
                <a:solidFill>
                  <a:srgbClr val="C00000"/>
                </a:solidFill>
              </a:rPr>
              <a:t>Database Systems Models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smtClean="0"/>
              <a:t>Ms SQL Server Components</a:t>
            </a:r>
          </a:p>
        </p:txBody>
      </p:sp>
      <p:pic>
        <p:nvPicPr>
          <p:cNvPr id="87043" name="Content Placeholder 3" descr="IC102493.gif"/>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2074863" y="1385888"/>
            <a:ext cx="5089525" cy="4564062"/>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pPr eaLnBrk="1" hangingPunct="1"/>
            <a:r>
              <a:rPr lang="en-US" smtClean="0"/>
              <a:t>Database Engine</a:t>
            </a:r>
          </a:p>
        </p:txBody>
      </p:sp>
      <p:sp>
        <p:nvSpPr>
          <p:cNvPr id="88067" name="Content Placeholder 5"/>
          <p:cNvSpPr>
            <a:spLocks noGrp="1"/>
          </p:cNvSpPr>
          <p:nvPr>
            <p:ph idx="1"/>
          </p:nvPr>
        </p:nvSpPr>
        <p:spPr/>
        <p:txBody>
          <a:bodyPr/>
          <a:lstStyle/>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r>
              <a:rPr lang="en-US" sz="2400" smtClean="0"/>
              <a:t>Database Engine is the core service for storing, processing, and securing data</a:t>
            </a:r>
          </a:p>
          <a:p>
            <a:pPr lvl="1" eaLnBrk="1" hangingPunct="1"/>
            <a:r>
              <a:rPr lang="en-US" sz="2400" smtClean="0"/>
              <a:t>This includes creating tables for storing data, and database objects such as indexes, views, and stored procedures for viewing, managing, and securing data</a:t>
            </a:r>
          </a:p>
          <a:p>
            <a:pPr lvl="1" eaLnBrk="1" hangingPunct="1">
              <a:buSzPct val="60000"/>
              <a:buFont typeface="Wingdings" panose="05000000000000000000" pitchFamily="2" charset="2"/>
              <a:buChar char="q"/>
            </a:pPr>
            <a:endParaRPr lang="en-US" sz="2400" smtClean="0"/>
          </a:p>
          <a:p>
            <a:pPr lvl="1" eaLnBrk="1" hangingPunct="1">
              <a:buSzPct val="60000"/>
              <a:buFont typeface="Wingdings" panose="05000000000000000000" pitchFamily="2" charset="2"/>
              <a:buNone/>
            </a:pPr>
            <a:endParaRPr lang="en-US" sz="2400" smtClean="0"/>
          </a:p>
        </p:txBody>
      </p:sp>
      <p:pic>
        <p:nvPicPr>
          <p:cNvPr id="88068" name="Picture 4" descr="IC86240.gif"/>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28938" y="1166813"/>
            <a:ext cx="2771775" cy="247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smtClean="0"/>
              <a:t>Reporting Service</a:t>
            </a:r>
          </a:p>
        </p:txBody>
      </p:sp>
      <p:sp>
        <p:nvSpPr>
          <p:cNvPr id="89091" name="Content Placeholder 3"/>
          <p:cNvSpPr>
            <a:spLocks noGrp="1"/>
          </p:cNvSpPr>
          <p:nvPr>
            <p:ph idx="1"/>
          </p:nvPr>
        </p:nvSpPr>
        <p:spPr>
          <a:xfrm>
            <a:off x="457200" y="1295400"/>
            <a:ext cx="8229600" cy="5013920"/>
          </a:xfr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Font typeface="Wingdings" panose="05000000000000000000" pitchFamily="2" charset="2"/>
              <a:buNone/>
            </a:pPr>
            <a:endParaRPr lang="en-US" dirty="0" smtClean="0"/>
          </a:p>
          <a:p>
            <a:pPr eaLnBrk="1" hangingPunct="1"/>
            <a:endParaRPr lang="en-US" sz="2400" dirty="0" smtClean="0"/>
          </a:p>
          <a:p>
            <a:pPr eaLnBrk="1" hangingPunct="1"/>
            <a:r>
              <a:rPr lang="en-US" sz="2400" dirty="0" smtClean="0"/>
              <a:t>Reporting </a:t>
            </a:r>
            <a:r>
              <a:rPr lang="en-US" sz="2400" dirty="0" smtClean="0"/>
              <a:t>Services (SSRS) includes:</a:t>
            </a:r>
          </a:p>
          <a:p>
            <a:pPr lvl="1" eaLnBrk="1" hangingPunct="1"/>
            <a:r>
              <a:rPr lang="en-US" dirty="0" smtClean="0"/>
              <a:t>A complete set of tools that you can use to create and manage reports, </a:t>
            </a:r>
          </a:p>
          <a:p>
            <a:pPr lvl="1" eaLnBrk="1" hangingPunct="1"/>
            <a:r>
              <a:rPr lang="en-US" dirty="0" smtClean="0"/>
              <a:t>An application programming interface (API) that allows developers to integrate or extend data and report processing in custom applications</a:t>
            </a:r>
          </a:p>
        </p:txBody>
      </p:sp>
      <p:pic>
        <p:nvPicPr>
          <p:cNvPr id="89092" name="Picture 4" descr="IC80389.gif"/>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86063" y="1285875"/>
            <a:ext cx="2771775" cy="247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eaLnBrk="1" hangingPunct="1"/>
            <a:r>
              <a:rPr lang="en-US" smtClean="0"/>
              <a:t>Replication</a:t>
            </a:r>
          </a:p>
        </p:txBody>
      </p:sp>
      <p:sp>
        <p:nvSpPr>
          <p:cNvPr id="90115" name="Content Placeholder 2"/>
          <p:cNvSpPr>
            <a:spLocks noGrp="1"/>
          </p:cNvSpPr>
          <p:nvPr>
            <p:ph idx="1"/>
          </p:nvPr>
        </p:nvSpPr>
        <p:spPr/>
        <p:txBody>
          <a:bodyPr/>
          <a:lstStyle/>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r>
              <a:rPr lang="en-US" sz="2400" smtClean="0"/>
              <a:t>Replication is a set of technologies for copying and distributing data and database objects from one database to another, and then synchronizing between databases to maintain consistency</a:t>
            </a:r>
          </a:p>
        </p:txBody>
      </p:sp>
      <p:pic>
        <p:nvPicPr>
          <p:cNvPr id="90116" name="Picture 3" descr="IC96513.gif"/>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28938" y="1285875"/>
            <a:ext cx="2771775" cy="247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smtClean="0"/>
              <a:t>Integration Services</a:t>
            </a:r>
          </a:p>
        </p:txBody>
      </p:sp>
      <p:sp>
        <p:nvSpPr>
          <p:cNvPr id="91139" name="Content Placeholder 2"/>
          <p:cNvSpPr>
            <a:spLocks noGrp="1"/>
          </p:cNvSpPr>
          <p:nvPr>
            <p:ph idx="1"/>
          </p:nvPr>
        </p:nvSpPr>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sz="2400" dirty="0" smtClean="0"/>
          </a:p>
          <a:p>
            <a:pPr eaLnBrk="1" hangingPunct="1"/>
            <a:r>
              <a:rPr lang="en-US" sz="2400" dirty="0" smtClean="0"/>
              <a:t>Integration </a:t>
            </a:r>
            <a:r>
              <a:rPr lang="en-US" sz="2400" dirty="0" smtClean="0"/>
              <a:t>Services (SSIS) is a platform for building high performance data integration solutions, including extraction, transformation, and load packages for data warehousing</a:t>
            </a:r>
          </a:p>
        </p:txBody>
      </p:sp>
      <p:pic>
        <p:nvPicPr>
          <p:cNvPr id="91140" name="Picture 3" descr="IC112613.gif"/>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71813" y="1428750"/>
            <a:ext cx="2771775" cy="247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pPr eaLnBrk="1" hangingPunct="1"/>
            <a:r>
              <a:rPr lang="en-US" smtClean="0"/>
              <a:t>Ms SQL Server Tools</a:t>
            </a:r>
          </a:p>
        </p:txBody>
      </p:sp>
      <p:sp>
        <p:nvSpPr>
          <p:cNvPr id="92163" name="Content Placeholder 2"/>
          <p:cNvSpPr>
            <a:spLocks noGrp="1"/>
          </p:cNvSpPr>
          <p:nvPr>
            <p:ph idx="1"/>
          </p:nvPr>
        </p:nvSpPr>
        <p:spPr/>
        <p:txBody>
          <a:bodyPr/>
          <a:lstStyle/>
          <a:p>
            <a:pPr eaLnBrk="1" hangingPunct="1"/>
            <a:r>
              <a:rPr lang="en-US" smtClean="0"/>
              <a:t>SQL Server Management Studio</a:t>
            </a:r>
          </a:p>
          <a:p>
            <a:pPr eaLnBrk="1" hangingPunct="1"/>
            <a:r>
              <a:rPr lang="en-US" smtClean="0"/>
              <a:t>SQL Profiler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smtClean="0"/>
              <a:t>SQL Server Management Studio</a:t>
            </a:r>
          </a:p>
        </p:txBody>
      </p:sp>
      <p:sp>
        <p:nvSpPr>
          <p:cNvPr id="93187" name="Content Placeholder 2"/>
          <p:cNvSpPr>
            <a:spLocks noGrp="1"/>
          </p:cNvSpPr>
          <p:nvPr>
            <p:ph idx="1"/>
          </p:nvPr>
        </p:nvSpPr>
        <p:spPr/>
        <p:txBody>
          <a:bodyPr/>
          <a:lstStyle/>
          <a:p>
            <a:pPr eaLnBrk="1" hangingPunct="1"/>
            <a:r>
              <a:rPr lang="en-US" b="1" smtClean="0"/>
              <a:t>SQL Server Management Studio</a:t>
            </a:r>
            <a:r>
              <a:rPr lang="en-US" smtClean="0"/>
              <a:t> (SSMS) is used for configuring, managing, and administering all components within Microsoft SQL Server</a:t>
            </a:r>
          </a:p>
          <a:p>
            <a:pPr lvl="1" eaLnBrk="1" hangingPunct="1"/>
            <a:r>
              <a:rPr lang="en-US" smtClean="0"/>
              <a:t> This includes both script editors and graphical tools which work with objects and features of the server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pPr eaLnBrk="1" hangingPunct="1"/>
            <a:r>
              <a:rPr lang="en-US" smtClean="0"/>
              <a:t>SSMS Demo</a:t>
            </a:r>
          </a:p>
        </p:txBody>
      </p:sp>
      <p:sp>
        <p:nvSpPr>
          <p:cNvPr id="94211" name="Content Placeholder 2"/>
          <p:cNvSpPr>
            <a:spLocks noGrp="1"/>
          </p:cNvSpPr>
          <p:nvPr>
            <p:ph idx="1"/>
          </p:nvPr>
        </p:nvSpPr>
        <p:spPr/>
        <p:txBody>
          <a:bodyPr/>
          <a:lstStyle/>
          <a:p>
            <a:pPr eaLnBrk="1" hangingPunct="1"/>
            <a:r>
              <a:rPr lang="en-US" smtClean="0"/>
              <a:t>Demo</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pPr eaLnBrk="1" hangingPunct="1"/>
            <a:r>
              <a:rPr lang="en-US" smtClean="0"/>
              <a:t>SQL Profiler</a:t>
            </a:r>
          </a:p>
        </p:txBody>
      </p:sp>
      <p:sp>
        <p:nvSpPr>
          <p:cNvPr id="96259" name="Content Placeholder 2"/>
          <p:cNvSpPr>
            <a:spLocks noGrp="1"/>
          </p:cNvSpPr>
          <p:nvPr>
            <p:ph idx="1"/>
          </p:nvPr>
        </p:nvSpPr>
        <p:spPr/>
        <p:txBody>
          <a:bodyPr/>
          <a:lstStyle/>
          <a:p>
            <a:pPr eaLnBrk="1" hangingPunct="1"/>
            <a:r>
              <a:rPr lang="en-US" smtClean="0"/>
              <a:t>SQL Server Profiler is a tool that allows capture and analyze events, such as the execution of a stored procedure, occurring within SQL Server. This information can be used to identify and troubleshoot many SQL Server-related problems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eaLnBrk="1" hangingPunct="1"/>
            <a:r>
              <a:rPr lang="en-US" smtClean="0"/>
              <a:t>SQL Profiler Demo </a:t>
            </a:r>
          </a:p>
        </p:txBody>
      </p:sp>
      <p:sp>
        <p:nvSpPr>
          <p:cNvPr id="98307" name="Content Placeholder 2"/>
          <p:cNvSpPr>
            <a:spLocks noGrp="1"/>
          </p:cNvSpPr>
          <p:nvPr>
            <p:ph idx="1"/>
          </p:nvPr>
        </p:nvSpPr>
        <p:spPr/>
        <p:txBody>
          <a:bodyPr/>
          <a:lstStyle/>
          <a:p>
            <a:pPr eaLnBrk="1" hangingPunct="1"/>
            <a:r>
              <a:rPr lang="en-US" smtClean="0"/>
              <a:t>Demo</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76200"/>
            <a:ext cx="7989888" cy="760413"/>
          </a:xfrm>
        </p:spPr>
        <p:txBody>
          <a:bodyPr/>
          <a:lstStyle/>
          <a:p>
            <a:pPr eaLnBrk="1" hangingPunct="1"/>
            <a:r>
              <a:rPr lang="en-US" smtClean="0"/>
              <a:t>Evolution of Database Model</a:t>
            </a:r>
            <a:endParaRPr lang="en-GB" smtClean="0"/>
          </a:p>
        </p:txBody>
      </p:sp>
      <p:sp>
        <p:nvSpPr>
          <p:cNvPr id="37891" name="Slide Number Placeholder 5"/>
          <p:cNvSpPr>
            <a:spLocks noGrp="1"/>
          </p:cNvSpPr>
          <p:nvPr>
            <p:ph type="sldNum" sz="quarter" idx="4294967295"/>
          </p:nvPr>
        </p:nvSpPr>
        <p:spPr bwMode="auto">
          <a:xfrm>
            <a:off x="7239000" y="6248400"/>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spcBef>
                <a:spcPct val="0"/>
              </a:spcBef>
              <a:buFontTx/>
              <a:buNone/>
            </a:pPr>
            <a:fld id="{1FB346BF-5867-4A71-BB88-34761445F5EB}" type="slidenum">
              <a:rPr kumimoji="0" lang="en-US" sz="1800"/>
              <a:pPr>
                <a:spcBef>
                  <a:spcPct val="0"/>
                </a:spcBef>
                <a:buFontTx/>
                <a:buNone/>
              </a:pPr>
              <a:t>5</a:t>
            </a:fld>
            <a:endParaRPr kumimoji="0" lang="en-US" sz="1800"/>
          </a:p>
        </p:txBody>
      </p:sp>
      <p:sp>
        <p:nvSpPr>
          <p:cNvPr id="210947" name="AutoShape 3"/>
          <p:cNvSpPr>
            <a:spLocks noChangeArrowheads="1"/>
          </p:cNvSpPr>
          <p:nvPr/>
        </p:nvSpPr>
        <p:spPr bwMode="auto">
          <a:xfrm>
            <a:off x="323850" y="1125538"/>
            <a:ext cx="1905000" cy="1981200"/>
          </a:xfrm>
          <a:prstGeom prst="wedgeRectCallout">
            <a:avLst>
              <a:gd name="adj1" fmla="val 48583"/>
              <a:gd name="adj2" fmla="val 113942"/>
            </a:avLst>
          </a:prstGeom>
          <a:solidFill>
            <a:schemeClr val="accent5">
              <a:lumMod val="40000"/>
              <a:lumOff val="60000"/>
            </a:schemeClr>
          </a:solidFill>
          <a:ln w="38100">
            <a:solidFill>
              <a:srgbClr val="000000"/>
            </a:solidFill>
            <a:miter lim="800000"/>
            <a:headEnd/>
            <a:tailEnd/>
          </a:ln>
          <a:effectLst/>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kumimoji="1" lang="en-US" sz="1600" smtClean="0"/>
              <a:t>Limitations</a:t>
            </a:r>
          </a:p>
          <a:p>
            <a:pPr eaLnBrk="1" hangingPunct="1">
              <a:defRPr/>
            </a:pPr>
            <a:r>
              <a:rPr kumimoji="1" lang="en-US" sz="1600" smtClean="0"/>
              <a:t>Searching for records</a:t>
            </a:r>
          </a:p>
          <a:p>
            <a:pPr eaLnBrk="1" hangingPunct="1">
              <a:defRPr/>
            </a:pPr>
            <a:r>
              <a:rPr kumimoji="1" lang="en-US" sz="1600" smtClean="0"/>
              <a:t>Data Redundancy</a:t>
            </a:r>
          </a:p>
          <a:p>
            <a:pPr eaLnBrk="1" hangingPunct="1">
              <a:defRPr/>
            </a:pPr>
            <a:r>
              <a:rPr kumimoji="1" lang="en-US" sz="1600" smtClean="0"/>
              <a:t>Data Inconsistency </a:t>
            </a:r>
          </a:p>
          <a:p>
            <a:pPr algn="ctr" eaLnBrk="1" hangingPunct="1">
              <a:defRPr/>
            </a:pPr>
            <a:endParaRPr kumimoji="1" lang="en-GB" sz="1600" smtClean="0"/>
          </a:p>
        </p:txBody>
      </p:sp>
      <p:graphicFrame>
        <p:nvGraphicFramePr>
          <p:cNvPr id="210948" name="Group 4"/>
          <p:cNvGraphicFramePr>
            <a:graphicFrameLocks noGrp="1"/>
          </p:cNvGraphicFramePr>
          <p:nvPr/>
        </p:nvGraphicFramePr>
        <p:xfrm>
          <a:off x="2286000" y="3657600"/>
          <a:ext cx="1905000" cy="1235076"/>
        </p:xfrm>
        <a:graphic>
          <a:graphicData uri="http://schemas.openxmlformats.org/drawingml/2006/table">
            <a:tbl>
              <a:tblPr/>
              <a:tblGrid>
                <a:gridCol w="952500"/>
                <a:gridCol w="952500"/>
              </a:tblGrid>
              <a:tr h="53340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GB" sz="2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GB" sz="2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0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FLAT FILE</a:t>
                      </a:r>
                      <a:endParaRPr kumimoji="0" lang="en-GB" sz="20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GB" sz="2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7904" name="Picture 15" descr="bd06211_"/>
          <p:cNvPicPr>
            <a:picLocks noChangeAspect="1" noChangeArrowheads="1"/>
          </p:cNvPicPr>
          <p:nvPr/>
        </p:nvPicPr>
        <p:blipFill>
          <a:blip r:embed="rId3" cstate="print">
            <a:lum bright="-26000"/>
            <a:extLst>
              <a:ext uri="{28A0092B-C50C-407E-A947-70E740481C1C}">
                <a14:useLocalDpi xmlns:a14="http://schemas.microsoft.com/office/drawing/2010/main" xmlns="" val="0"/>
              </a:ext>
            </a:extLst>
          </a:blip>
          <a:srcRect/>
          <a:stretch>
            <a:fillRect/>
          </a:stretch>
        </p:blipFill>
        <p:spPr bwMode="auto">
          <a:xfrm>
            <a:off x="304800" y="5354638"/>
            <a:ext cx="1600200" cy="1123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905" name="AutoShape 16"/>
          <p:cNvSpPr>
            <a:spLocks noChangeArrowheads="1"/>
          </p:cNvSpPr>
          <p:nvPr/>
        </p:nvSpPr>
        <p:spPr bwMode="auto">
          <a:xfrm rot="2046985">
            <a:off x="1771650" y="4887913"/>
            <a:ext cx="304800" cy="533400"/>
          </a:xfrm>
          <a:prstGeom prst="upArrow">
            <a:avLst>
              <a:gd name="adj1" fmla="val 50000"/>
              <a:gd name="adj2" fmla="val 43750"/>
            </a:avLst>
          </a:prstGeom>
          <a:noFill/>
          <a:ln w="381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graphicFrame>
        <p:nvGraphicFramePr>
          <p:cNvPr id="210961" name="Group 17"/>
          <p:cNvGraphicFramePr>
            <a:graphicFrameLocks noGrp="1"/>
          </p:cNvGraphicFramePr>
          <p:nvPr/>
        </p:nvGraphicFramePr>
        <p:xfrm>
          <a:off x="4724400" y="2057400"/>
          <a:ext cx="1676400" cy="1311824"/>
        </p:xfrm>
        <a:graphic>
          <a:graphicData uri="http://schemas.openxmlformats.org/drawingml/2006/table">
            <a:tbl>
              <a:tblPr/>
              <a:tblGrid>
                <a:gridCol w="990600"/>
                <a:gridCol w="685800"/>
              </a:tblGrid>
              <a:tr h="518544">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GB" sz="2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16" marB="460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GB" sz="2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16" marB="460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731">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Indexed file</a:t>
                      </a:r>
                      <a:r>
                        <a:rPr kumimoji="0" lang="en-US" sz="2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  </a:t>
                      </a:r>
                      <a:endParaRPr kumimoji="0" lang="en-GB" sz="2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16" marB="460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GB" sz="28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L="92075" marR="92075" marT="46016" marB="460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17" name="AutoShape 28"/>
          <p:cNvSpPr>
            <a:spLocks noChangeArrowheads="1"/>
          </p:cNvSpPr>
          <p:nvPr/>
        </p:nvSpPr>
        <p:spPr bwMode="auto">
          <a:xfrm rot="-1807650">
            <a:off x="3733800" y="2819400"/>
            <a:ext cx="762000" cy="533400"/>
          </a:xfrm>
          <a:prstGeom prst="rightArrow">
            <a:avLst>
              <a:gd name="adj1" fmla="val 50000"/>
              <a:gd name="adj2" fmla="val 35714"/>
            </a:avLst>
          </a:prstGeom>
          <a:noFill/>
          <a:ln w="381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
        <p:nvSpPr>
          <p:cNvPr id="37918" name="Text Box 29"/>
          <p:cNvSpPr txBox="1">
            <a:spLocks noChangeArrowheads="1"/>
          </p:cNvSpPr>
          <p:nvPr/>
        </p:nvSpPr>
        <p:spPr bwMode="auto">
          <a:xfrm>
            <a:off x="5257800" y="3581400"/>
            <a:ext cx="762000" cy="374650"/>
          </a:xfrm>
          <a:prstGeom prst="rect">
            <a:avLst/>
          </a:prstGeom>
          <a:noFill/>
          <a:ln w="381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eaLnBrk="1" hangingPunct="1">
              <a:spcBef>
                <a:spcPct val="50000"/>
              </a:spcBef>
              <a:buFontTx/>
              <a:buNone/>
            </a:pPr>
            <a:r>
              <a:rPr lang="en-US" sz="1600"/>
              <a:t>Index</a:t>
            </a:r>
            <a:endParaRPr lang="en-GB" sz="1600"/>
          </a:p>
        </p:txBody>
      </p:sp>
      <p:sp>
        <p:nvSpPr>
          <p:cNvPr id="210974" name="AutoShape 30"/>
          <p:cNvSpPr>
            <a:spLocks noChangeArrowheads="1"/>
          </p:cNvSpPr>
          <p:nvPr/>
        </p:nvSpPr>
        <p:spPr bwMode="auto">
          <a:xfrm>
            <a:off x="7677150" y="1897063"/>
            <a:ext cx="933450" cy="1741487"/>
          </a:xfrm>
          <a:prstGeom prst="flowChartMagneticDisk">
            <a:avLst/>
          </a:prstGeom>
          <a:solidFill>
            <a:schemeClr val="accent3">
              <a:lumMod val="60000"/>
              <a:lumOff val="40000"/>
            </a:schemeClr>
          </a:solidFill>
          <a:ln w="38100">
            <a:solidFill>
              <a:srgbClr val="000000"/>
            </a:solidFill>
            <a:round/>
            <a:headEnd/>
            <a:tailEnd/>
          </a:ln>
          <a:effec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FontTx/>
              <a:buChar char="•"/>
              <a:defRPr/>
            </a:pPr>
            <a:r>
              <a:rPr kumimoji="1" lang="en-US" sz="1400" smtClean="0"/>
              <a:t>Table</a:t>
            </a:r>
          </a:p>
          <a:p>
            <a:pPr algn="ctr" eaLnBrk="1" hangingPunct="1">
              <a:buFontTx/>
              <a:buChar char="•"/>
              <a:defRPr/>
            </a:pPr>
            <a:r>
              <a:rPr kumimoji="1" lang="en-US" sz="1400" smtClean="0"/>
              <a:t>Table</a:t>
            </a:r>
          </a:p>
          <a:p>
            <a:pPr algn="ctr" eaLnBrk="1" hangingPunct="1">
              <a:buFontTx/>
              <a:buChar char="•"/>
              <a:defRPr/>
            </a:pPr>
            <a:r>
              <a:rPr kumimoji="1" lang="en-US" sz="1400" smtClean="0"/>
              <a:t>Table</a:t>
            </a:r>
          </a:p>
          <a:p>
            <a:pPr algn="ctr" eaLnBrk="1" hangingPunct="1">
              <a:defRPr/>
            </a:pPr>
            <a:endParaRPr kumimoji="1" lang="en-GB" sz="1400" smtClean="0"/>
          </a:p>
        </p:txBody>
      </p:sp>
      <p:sp>
        <p:nvSpPr>
          <p:cNvPr id="37920" name="AutoShape 31"/>
          <p:cNvSpPr>
            <a:spLocks noChangeArrowheads="1"/>
          </p:cNvSpPr>
          <p:nvPr/>
        </p:nvSpPr>
        <p:spPr bwMode="auto">
          <a:xfrm rot="5339041">
            <a:off x="6759575" y="2232025"/>
            <a:ext cx="571500" cy="679450"/>
          </a:xfrm>
          <a:prstGeom prst="upArrow">
            <a:avLst>
              <a:gd name="adj1" fmla="val 50000"/>
              <a:gd name="adj2" fmla="val 29722"/>
            </a:avLst>
          </a:prstGeom>
          <a:noFill/>
          <a:ln w="381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
        <p:nvSpPr>
          <p:cNvPr id="210976" name="AutoShape 32"/>
          <p:cNvSpPr>
            <a:spLocks noChangeArrowheads="1"/>
          </p:cNvSpPr>
          <p:nvPr/>
        </p:nvSpPr>
        <p:spPr bwMode="auto">
          <a:xfrm>
            <a:off x="6019800" y="4724400"/>
            <a:ext cx="2438400" cy="1752600"/>
          </a:xfrm>
          <a:prstGeom prst="wedgeRectCallout">
            <a:avLst>
              <a:gd name="adj1" fmla="val 29949"/>
              <a:gd name="adj2" fmla="val -108875"/>
            </a:avLst>
          </a:prstGeom>
          <a:solidFill>
            <a:schemeClr val="accent5">
              <a:lumMod val="40000"/>
              <a:lumOff val="60000"/>
            </a:schemeClr>
          </a:solidFill>
          <a:ln w="38100">
            <a:solidFill>
              <a:srgbClr val="000000"/>
            </a:solidFill>
            <a:miter lim="800000"/>
            <a:headEnd/>
            <a:tailEnd/>
          </a:ln>
          <a:effectLst/>
        </p:spPr>
        <p:txBody>
          <a:bodyPr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kumimoji="1" lang="en-US" sz="1600" smtClean="0"/>
              <a:t>Advantages</a:t>
            </a:r>
          </a:p>
          <a:p>
            <a:pPr eaLnBrk="1" hangingPunct="1">
              <a:defRPr/>
            </a:pPr>
            <a:endParaRPr kumimoji="1" lang="en-US" sz="1600" smtClean="0"/>
          </a:p>
          <a:p>
            <a:pPr eaLnBrk="1" hangingPunct="1">
              <a:buFontTx/>
              <a:buChar char="•"/>
              <a:defRPr/>
            </a:pPr>
            <a:r>
              <a:rPr kumimoji="1" lang="en-US" sz="1600" smtClean="0"/>
              <a:t>Overcame limitations</a:t>
            </a:r>
          </a:p>
          <a:p>
            <a:pPr eaLnBrk="1" hangingPunct="1">
              <a:buFontTx/>
              <a:buChar char="•"/>
              <a:defRPr/>
            </a:pPr>
            <a:r>
              <a:rPr kumimoji="1" lang="en-US" sz="1600" smtClean="0"/>
              <a:t>Compact </a:t>
            </a:r>
          </a:p>
          <a:p>
            <a:pPr eaLnBrk="1" hangingPunct="1">
              <a:buFontTx/>
              <a:buChar char="•"/>
              <a:defRPr/>
            </a:pPr>
            <a:r>
              <a:rPr kumimoji="1" lang="en-US" sz="1600" smtClean="0"/>
              <a:t>Easy to use</a:t>
            </a:r>
          </a:p>
          <a:p>
            <a:pPr eaLnBrk="1" hangingPunct="1">
              <a:buFontTx/>
              <a:buChar char="•"/>
              <a:defRPr/>
            </a:pPr>
            <a:r>
              <a:rPr kumimoji="1" lang="en-US" sz="1600" smtClean="0"/>
              <a:t>Accurate</a:t>
            </a:r>
          </a:p>
          <a:p>
            <a:pPr algn="ctr" eaLnBrk="1" hangingPunct="1">
              <a:defRPr/>
            </a:pPr>
            <a:endParaRPr kumimoji="1" lang="en-GB" sz="1600" smtClean="0"/>
          </a:p>
        </p:txBody>
      </p:sp>
      <p:sp>
        <p:nvSpPr>
          <p:cNvPr id="37922" name="Text Box 33"/>
          <p:cNvSpPr txBox="1">
            <a:spLocks noChangeArrowheads="1"/>
          </p:cNvSpPr>
          <p:nvPr/>
        </p:nvSpPr>
        <p:spPr bwMode="auto">
          <a:xfrm>
            <a:off x="0" y="4953000"/>
            <a:ext cx="16764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eaLnBrk="1" hangingPunct="1">
              <a:spcBef>
                <a:spcPct val="0"/>
              </a:spcBef>
              <a:buFontTx/>
              <a:buNone/>
            </a:pPr>
            <a:r>
              <a:rPr lang="en-US" sz="1600"/>
              <a:t>Data in books and registers</a:t>
            </a:r>
            <a:r>
              <a:rPr lang="en-US" sz="1400">
                <a:solidFill>
                  <a:schemeClr val="hlink"/>
                </a:solidFill>
              </a:rPr>
              <a:t> </a:t>
            </a:r>
            <a:endParaRPr lang="en-GB" sz="1400">
              <a:solidFill>
                <a:schemeClr val="hlink"/>
              </a:solidFill>
            </a:endParaRPr>
          </a:p>
        </p:txBody>
      </p:sp>
      <p:sp>
        <p:nvSpPr>
          <p:cNvPr id="37923" name="Text Box 34"/>
          <p:cNvSpPr txBox="1">
            <a:spLocks noChangeArrowheads="1"/>
          </p:cNvSpPr>
          <p:nvPr/>
        </p:nvSpPr>
        <p:spPr bwMode="auto">
          <a:xfrm>
            <a:off x="155575" y="6526213"/>
            <a:ext cx="19827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algn="r" eaLnBrk="1" hangingPunct="1">
              <a:spcBef>
                <a:spcPct val="0"/>
              </a:spcBef>
              <a:buFontTx/>
              <a:buNone/>
            </a:pPr>
            <a:r>
              <a:rPr lang="en-US" sz="1600"/>
              <a:t>Manual databases</a:t>
            </a:r>
            <a:r>
              <a:rPr lang="en-US" sz="1400">
                <a:solidFill>
                  <a:schemeClr val="hlink"/>
                </a:solidFill>
              </a:rPr>
              <a:t> </a:t>
            </a:r>
            <a:endParaRPr lang="en-GB" sz="1400">
              <a:solidFill>
                <a:schemeClr val="hlink"/>
              </a:solidFill>
            </a:endParaRPr>
          </a:p>
        </p:txBody>
      </p:sp>
      <p:sp>
        <p:nvSpPr>
          <p:cNvPr id="37924" name="Rectangle 35"/>
          <p:cNvSpPr>
            <a:spLocks noChangeArrowheads="1"/>
          </p:cNvSpPr>
          <p:nvPr/>
        </p:nvSpPr>
        <p:spPr bwMode="auto">
          <a:xfrm>
            <a:off x="4495800" y="1828800"/>
            <a:ext cx="2133600" cy="2286000"/>
          </a:xfrm>
          <a:prstGeom prst="rect">
            <a:avLst/>
          </a:prstGeom>
          <a:noFill/>
          <a:ln w="381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pPr eaLnBrk="1" hangingPunct="1"/>
            <a:r>
              <a:rPr lang="en-US" smtClean="0"/>
              <a:t>Ms SQL Server Data Types</a:t>
            </a:r>
          </a:p>
        </p:txBody>
      </p:sp>
      <p:sp>
        <p:nvSpPr>
          <p:cNvPr id="100355" name="Content Placeholder 2"/>
          <p:cNvSpPr>
            <a:spLocks noGrp="1"/>
          </p:cNvSpPr>
          <p:nvPr>
            <p:ph idx="1"/>
          </p:nvPr>
        </p:nvSpPr>
        <p:spPr/>
        <p:txBody>
          <a:bodyPr/>
          <a:lstStyle/>
          <a:p>
            <a:pPr eaLnBrk="1" hangingPunct="1"/>
            <a:r>
              <a:rPr lang="en-US" b="1" smtClean="0"/>
              <a:t>SQL Server supports below data types. NULL is default value for most data type:</a:t>
            </a:r>
          </a:p>
          <a:p>
            <a:pPr lvl="1" eaLnBrk="1" hangingPunct="1"/>
            <a:r>
              <a:rPr lang="en-US" smtClean="0"/>
              <a:t>Exact Numerics</a:t>
            </a:r>
          </a:p>
          <a:p>
            <a:pPr lvl="1" eaLnBrk="1" hangingPunct="1"/>
            <a:r>
              <a:rPr lang="en-US" smtClean="0"/>
              <a:t>Approximate Numerics</a:t>
            </a:r>
          </a:p>
          <a:p>
            <a:pPr lvl="1" eaLnBrk="1" hangingPunct="1"/>
            <a:r>
              <a:rPr lang="en-US" smtClean="0"/>
              <a:t>Date and Time</a:t>
            </a:r>
          </a:p>
          <a:p>
            <a:pPr lvl="1" eaLnBrk="1" hangingPunct="1"/>
            <a:r>
              <a:rPr lang="en-US" smtClean="0"/>
              <a:t>Character Strings</a:t>
            </a:r>
          </a:p>
          <a:p>
            <a:pPr lvl="1" eaLnBrk="1" hangingPunct="1"/>
            <a:r>
              <a:rPr lang="en-US" smtClean="0"/>
              <a:t>Unicode Character Strings</a:t>
            </a:r>
          </a:p>
          <a:p>
            <a:pPr lvl="1" eaLnBrk="1" hangingPunct="1"/>
            <a:r>
              <a:rPr lang="en-US" smtClean="0"/>
              <a:t>Binary Strings</a:t>
            </a:r>
          </a:p>
          <a:p>
            <a:pPr lvl="1" eaLnBrk="1" hangingPunct="1"/>
            <a:r>
              <a:rPr lang="en-US" smtClean="0"/>
              <a:t>Other Data Types</a:t>
            </a:r>
          </a:p>
          <a:p>
            <a:pPr eaLnBrk="1" hangingPunct="1"/>
            <a:endParaRPr lang="en-US" sz="28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hangingPunct="1"/>
            <a:r>
              <a:rPr lang="en-US" smtClean="0"/>
              <a:t>Exact Numbers</a:t>
            </a:r>
          </a:p>
        </p:txBody>
      </p:sp>
      <p:sp>
        <p:nvSpPr>
          <p:cNvPr id="66563" name="Content Placeholder 2"/>
          <p:cNvSpPr>
            <a:spLocks noGrp="1"/>
          </p:cNvSpPr>
          <p:nvPr>
            <p:ph idx="1"/>
          </p:nvPr>
        </p:nvSpPr>
        <p:spPr>
          <a:xfrm>
            <a:off x="457200" y="1125538"/>
            <a:ext cx="8229600" cy="5256212"/>
          </a:xfrm>
        </p:spPr>
        <p:txBody>
          <a:bodyPr/>
          <a:lstStyle/>
          <a:p>
            <a:pPr eaLnBrk="1" hangingPunct="1"/>
            <a:r>
              <a:rPr lang="en-US" sz="1800" smtClean="0"/>
              <a:t>Bigint: 8 Bytes. </a:t>
            </a:r>
          </a:p>
          <a:p>
            <a:pPr lvl="1" eaLnBrk="1" hangingPunct="1"/>
            <a:r>
              <a:rPr lang="en-US" sz="1600" smtClean="0"/>
              <a:t>Store integer data from -2^63 to 2^63-1</a:t>
            </a:r>
          </a:p>
          <a:p>
            <a:pPr lvl="1" eaLnBrk="1" hangingPunct="1"/>
            <a:r>
              <a:rPr lang="en-US" sz="1600" smtClean="0"/>
              <a:t>This is used in special case where the integer values exceed the range supported by the int data type.</a:t>
            </a:r>
          </a:p>
          <a:p>
            <a:pPr eaLnBrk="1" hangingPunct="1"/>
            <a:r>
              <a:rPr lang="en-US" sz="1800" smtClean="0"/>
              <a:t>Int: 4 Bytes. </a:t>
            </a:r>
          </a:p>
          <a:p>
            <a:pPr lvl="1" eaLnBrk="1" hangingPunct="1"/>
            <a:r>
              <a:rPr lang="en-US" sz="1600" smtClean="0"/>
              <a:t>Store integer data from -2^31 to 2^31 - 1</a:t>
            </a:r>
          </a:p>
          <a:p>
            <a:pPr lvl="1" eaLnBrk="1" hangingPunct="1"/>
            <a:r>
              <a:rPr lang="en-US" sz="1600" smtClean="0"/>
              <a:t>This can be used to store primary key of a table.</a:t>
            </a:r>
          </a:p>
          <a:p>
            <a:pPr eaLnBrk="1" hangingPunct="1"/>
            <a:r>
              <a:rPr lang="en-US" sz="1800" smtClean="0"/>
              <a:t>Smallint. 2 Bytes. </a:t>
            </a:r>
          </a:p>
          <a:p>
            <a:pPr lvl="1" eaLnBrk="1" hangingPunct="1"/>
            <a:r>
              <a:rPr lang="en-US" sz="1600" smtClean="0"/>
              <a:t>Store integer data from -2^15 to 2^15 - 1</a:t>
            </a:r>
          </a:p>
          <a:p>
            <a:pPr eaLnBrk="1" hangingPunct="1"/>
            <a:r>
              <a:rPr lang="en-US" sz="1800" smtClean="0"/>
              <a:t>Tinyint: 1 Byte. </a:t>
            </a:r>
          </a:p>
          <a:p>
            <a:pPr lvl="1" eaLnBrk="1" hangingPunct="1"/>
            <a:r>
              <a:rPr lang="en-US" sz="1600" smtClean="0"/>
              <a:t>Store integer data from 0 through 255</a:t>
            </a:r>
          </a:p>
          <a:p>
            <a:pPr lvl="1" eaLnBrk="1" hangingPunct="1"/>
            <a:r>
              <a:rPr lang="en-US" sz="1600" smtClean="0"/>
              <a:t>This can be used to store primary key of table as Gender or Title </a:t>
            </a:r>
          </a:p>
          <a:p>
            <a:pPr eaLnBrk="1" hangingPunct="1"/>
            <a:r>
              <a:rPr lang="en-US" sz="1800" smtClean="0"/>
              <a:t>Decimal: Numeric data types that have fixed precision and scale</a:t>
            </a:r>
          </a:p>
          <a:p>
            <a:pPr eaLnBrk="1" hangingPunct="1"/>
            <a:r>
              <a:rPr lang="en-US" sz="1800" smtClean="0"/>
              <a:t>Numeric: The same as Decimal</a:t>
            </a:r>
          </a:p>
          <a:p>
            <a:pPr eaLnBrk="1" hangingPunct="1"/>
            <a:r>
              <a:rPr lang="en-US" sz="1800" smtClean="0"/>
              <a:t>Bit: This can take a value of 1, 0, or NULL.</a:t>
            </a:r>
          </a:p>
          <a:p>
            <a:pPr eaLnBrk="1" hangingPunct="1"/>
            <a:r>
              <a:rPr lang="en-US" sz="1800" smtClean="0"/>
              <a:t>Money: 8 Bytes. This should be used in special case, in normal case we should use decimal instead</a:t>
            </a:r>
          </a:p>
          <a:p>
            <a:pPr eaLnBrk="1" hangingPunct="1"/>
            <a:endParaRPr lang="en-US" sz="1800" smtClean="0"/>
          </a:p>
          <a:p>
            <a:pPr eaLnBrk="1" hangingPunct="1"/>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10" dur="500"/>
                                        <p:tgtEl>
                                          <p:spTgt spid="6656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3" dur="500"/>
                                        <p:tgtEl>
                                          <p:spTgt spid="6656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18" dur="500"/>
                                        <p:tgtEl>
                                          <p:spTgt spid="6656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6563">
                                            <p:txEl>
                                              <p:pRg st="4" end="4"/>
                                            </p:txEl>
                                          </p:spTgt>
                                        </p:tgtEl>
                                        <p:attrNameLst>
                                          <p:attrName>style.visibility</p:attrName>
                                        </p:attrNameLst>
                                      </p:cBhvr>
                                      <p:to>
                                        <p:strVal val="visible"/>
                                      </p:to>
                                    </p:set>
                                    <p:animEffect transition="in" filter="blinds(horizontal)">
                                      <p:cBhvr>
                                        <p:cTn id="21" dur="500"/>
                                        <p:tgtEl>
                                          <p:spTgt spid="6656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6563">
                                            <p:txEl>
                                              <p:pRg st="5" end="5"/>
                                            </p:txEl>
                                          </p:spTgt>
                                        </p:tgtEl>
                                        <p:attrNameLst>
                                          <p:attrName>style.visibility</p:attrName>
                                        </p:attrNameLst>
                                      </p:cBhvr>
                                      <p:to>
                                        <p:strVal val="visible"/>
                                      </p:to>
                                    </p:set>
                                    <p:animEffect transition="in" filter="blinds(horizontal)">
                                      <p:cBhvr>
                                        <p:cTn id="24" dur="500"/>
                                        <p:tgtEl>
                                          <p:spTgt spid="6656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29" dur="500"/>
                                        <p:tgtEl>
                                          <p:spTgt spid="6656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6563">
                                            <p:txEl>
                                              <p:pRg st="7" end="7"/>
                                            </p:txEl>
                                          </p:spTgt>
                                        </p:tgtEl>
                                        <p:attrNameLst>
                                          <p:attrName>style.visibility</p:attrName>
                                        </p:attrNameLst>
                                      </p:cBhvr>
                                      <p:to>
                                        <p:strVal val="visible"/>
                                      </p:to>
                                    </p:set>
                                    <p:animEffect transition="in" filter="blinds(horizontal)">
                                      <p:cBhvr>
                                        <p:cTn id="32" dur="500"/>
                                        <p:tgtEl>
                                          <p:spTgt spid="6656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6563">
                                            <p:txEl>
                                              <p:pRg st="8" end="8"/>
                                            </p:txEl>
                                          </p:spTgt>
                                        </p:tgtEl>
                                        <p:attrNameLst>
                                          <p:attrName>style.visibility</p:attrName>
                                        </p:attrNameLst>
                                      </p:cBhvr>
                                      <p:to>
                                        <p:strVal val="visible"/>
                                      </p:to>
                                    </p:set>
                                    <p:animEffect transition="in" filter="blinds(horizontal)">
                                      <p:cBhvr>
                                        <p:cTn id="37" dur="500"/>
                                        <p:tgtEl>
                                          <p:spTgt spid="66563">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6563">
                                            <p:txEl>
                                              <p:pRg st="9" end="9"/>
                                            </p:txEl>
                                          </p:spTgt>
                                        </p:tgtEl>
                                        <p:attrNameLst>
                                          <p:attrName>style.visibility</p:attrName>
                                        </p:attrNameLst>
                                      </p:cBhvr>
                                      <p:to>
                                        <p:strVal val="visible"/>
                                      </p:to>
                                    </p:set>
                                    <p:animEffect transition="in" filter="blinds(horizontal)">
                                      <p:cBhvr>
                                        <p:cTn id="40" dur="500"/>
                                        <p:tgtEl>
                                          <p:spTgt spid="66563">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66563">
                                            <p:txEl>
                                              <p:pRg st="10" end="10"/>
                                            </p:txEl>
                                          </p:spTgt>
                                        </p:tgtEl>
                                        <p:attrNameLst>
                                          <p:attrName>style.visibility</p:attrName>
                                        </p:attrNameLst>
                                      </p:cBhvr>
                                      <p:to>
                                        <p:strVal val="visible"/>
                                      </p:to>
                                    </p:set>
                                    <p:animEffect transition="in" filter="blinds(horizontal)">
                                      <p:cBhvr>
                                        <p:cTn id="43" dur="500"/>
                                        <p:tgtEl>
                                          <p:spTgt spid="66563">
                                            <p:txEl>
                                              <p:pRg st="10" end="1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66563">
                                            <p:txEl>
                                              <p:pRg st="11" end="11"/>
                                            </p:txEl>
                                          </p:spTgt>
                                        </p:tgtEl>
                                        <p:attrNameLst>
                                          <p:attrName>style.visibility</p:attrName>
                                        </p:attrNameLst>
                                      </p:cBhvr>
                                      <p:to>
                                        <p:strVal val="visible"/>
                                      </p:to>
                                    </p:set>
                                    <p:animEffect transition="in" filter="blinds(horizontal)">
                                      <p:cBhvr>
                                        <p:cTn id="48" dur="500"/>
                                        <p:tgtEl>
                                          <p:spTgt spid="66563">
                                            <p:txEl>
                                              <p:pRg st="11" end="1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66563">
                                            <p:txEl>
                                              <p:pRg st="12" end="12"/>
                                            </p:txEl>
                                          </p:spTgt>
                                        </p:tgtEl>
                                        <p:attrNameLst>
                                          <p:attrName>style.visibility</p:attrName>
                                        </p:attrNameLst>
                                      </p:cBhvr>
                                      <p:to>
                                        <p:strVal val="visible"/>
                                      </p:to>
                                    </p:set>
                                    <p:animEffect transition="in" filter="blinds(horizontal)">
                                      <p:cBhvr>
                                        <p:cTn id="53" dur="500"/>
                                        <p:tgtEl>
                                          <p:spTgt spid="66563">
                                            <p:txEl>
                                              <p:pRg st="12" end="12"/>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66563">
                                            <p:txEl>
                                              <p:pRg st="13" end="13"/>
                                            </p:txEl>
                                          </p:spTgt>
                                        </p:tgtEl>
                                        <p:attrNameLst>
                                          <p:attrName>style.visibility</p:attrName>
                                        </p:attrNameLst>
                                      </p:cBhvr>
                                      <p:to>
                                        <p:strVal val="visible"/>
                                      </p:to>
                                    </p:set>
                                    <p:animEffect transition="in" filter="blinds(horizontal)">
                                      <p:cBhvr>
                                        <p:cTn id="58" dur="500"/>
                                        <p:tgtEl>
                                          <p:spTgt spid="66563">
                                            <p:txEl>
                                              <p:pRg st="13" end="13"/>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66563">
                                            <p:txEl>
                                              <p:pRg st="14" end="14"/>
                                            </p:txEl>
                                          </p:spTgt>
                                        </p:tgtEl>
                                        <p:attrNameLst>
                                          <p:attrName>style.visibility</p:attrName>
                                        </p:attrNameLst>
                                      </p:cBhvr>
                                      <p:to>
                                        <p:strVal val="visible"/>
                                      </p:to>
                                    </p:set>
                                    <p:animEffect transition="in" filter="blinds(horizontal)">
                                      <p:cBhvr>
                                        <p:cTn id="63" dur="500"/>
                                        <p:tgtEl>
                                          <p:spTgt spid="6656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pPr eaLnBrk="1" hangingPunct="1"/>
            <a:r>
              <a:rPr lang="en-US" smtClean="0"/>
              <a:t>Exact Numbers Demo</a:t>
            </a:r>
          </a:p>
        </p:txBody>
      </p:sp>
      <p:sp>
        <p:nvSpPr>
          <p:cNvPr id="102403" name="Content Placeholder 2"/>
          <p:cNvSpPr>
            <a:spLocks noGrp="1"/>
          </p:cNvSpPr>
          <p:nvPr>
            <p:ph idx="1"/>
          </p:nvPr>
        </p:nvSpPr>
        <p:spPr/>
        <p:txBody>
          <a:bodyPr/>
          <a:lstStyle/>
          <a:p>
            <a:pPr eaLnBrk="1" hangingPunct="1"/>
            <a:r>
              <a:rPr lang="en-US" sz="4800" smtClean="0"/>
              <a:t>Demo</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hangingPunct="1"/>
            <a:r>
              <a:rPr lang="en-US" smtClean="0"/>
              <a:t>Approximate Numerics</a:t>
            </a:r>
          </a:p>
        </p:txBody>
      </p:sp>
      <p:sp>
        <p:nvSpPr>
          <p:cNvPr id="104451" name="Content Placeholder 2"/>
          <p:cNvSpPr>
            <a:spLocks noGrp="1"/>
          </p:cNvSpPr>
          <p:nvPr>
            <p:ph idx="1"/>
          </p:nvPr>
        </p:nvSpPr>
        <p:spPr/>
        <p:txBody>
          <a:bodyPr/>
          <a:lstStyle/>
          <a:p>
            <a:pPr eaLnBrk="1" hangingPunct="1"/>
            <a:r>
              <a:rPr lang="en-US" smtClean="0"/>
              <a:t>Float</a:t>
            </a:r>
          </a:p>
          <a:p>
            <a:pPr eaLnBrk="1" hangingPunct="1"/>
            <a:r>
              <a:rPr lang="en-US" smtClean="0"/>
              <a:t>Real</a:t>
            </a:r>
          </a:p>
          <a:p>
            <a:pPr eaLnBrk="1" hangingPunct="1">
              <a:buFont typeface="Wingdings" panose="05000000000000000000" pitchFamily="2" charset="2"/>
              <a:buNone/>
            </a:pPr>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eaLnBrk="1" hangingPunct="1"/>
            <a:r>
              <a:rPr lang="en-US" smtClean="0"/>
              <a:t>Approximate Numerics Demo</a:t>
            </a:r>
          </a:p>
        </p:txBody>
      </p:sp>
      <p:sp>
        <p:nvSpPr>
          <p:cNvPr id="105475" name="Content Placeholder 2"/>
          <p:cNvSpPr>
            <a:spLocks noGrp="1"/>
          </p:cNvSpPr>
          <p:nvPr>
            <p:ph idx="1"/>
          </p:nvPr>
        </p:nvSpPr>
        <p:spPr/>
        <p:txBody>
          <a:bodyPr/>
          <a:lstStyle/>
          <a:p>
            <a:pPr eaLnBrk="1" hangingPunct="1"/>
            <a:r>
              <a:rPr lang="en-US" smtClean="0"/>
              <a:t>Demo</a:t>
            </a:r>
          </a:p>
          <a:p>
            <a:pPr eaLnBrk="1" hangingPunct="1"/>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eaLnBrk="1" hangingPunct="1"/>
            <a:r>
              <a:rPr lang="en-US" smtClean="0"/>
              <a:t>Date and Time</a:t>
            </a:r>
          </a:p>
        </p:txBody>
      </p:sp>
      <p:sp>
        <p:nvSpPr>
          <p:cNvPr id="107523" name="Content Placeholder 2"/>
          <p:cNvSpPr>
            <a:spLocks noGrp="1"/>
          </p:cNvSpPr>
          <p:nvPr>
            <p:ph idx="1"/>
          </p:nvPr>
        </p:nvSpPr>
        <p:spPr/>
        <p:txBody>
          <a:bodyPr/>
          <a:lstStyle/>
          <a:p>
            <a:pPr eaLnBrk="1" hangingPunct="1"/>
            <a:r>
              <a:rPr lang="en-US" smtClean="0"/>
              <a:t>SQL support below Date and Time data type:</a:t>
            </a:r>
          </a:p>
          <a:p>
            <a:pPr lvl="1" eaLnBrk="1" hangingPunct="1"/>
            <a:r>
              <a:rPr lang="en-US" smtClean="0"/>
              <a:t>Date</a:t>
            </a:r>
          </a:p>
          <a:p>
            <a:pPr lvl="1" eaLnBrk="1" hangingPunct="1"/>
            <a:r>
              <a:rPr lang="en-US" smtClean="0"/>
              <a:t>Datetimeoffset</a:t>
            </a:r>
          </a:p>
          <a:p>
            <a:pPr lvl="1" eaLnBrk="1" hangingPunct="1"/>
            <a:r>
              <a:rPr lang="en-US" smtClean="0"/>
              <a:t>Datetime2</a:t>
            </a:r>
          </a:p>
          <a:p>
            <a:pPr lvl="1" eaLnBrk="1" hangingPunct="1"/>
            <a:r>
              <a:rPr lang="en-US" smtClean="0"/>
              <a:t>Smalldatetime</a:t>
            </a:r>
          </a:p>
          <a:p>
            <a:pPr lvl="1" eaLnBrk="1" hangingPunct="1"/>
            <a:r>
              <a:rPr lang="en-US" smtClean="0"/>
              <a:t>Datetime</a:t>
            </a:r>
          </a:p>
          <a:p>
            <a:pPr lvl="1" eaLnBrk="1" hangingPunct="1"/>
            <a:r>
              <a:rPr lang="en-US" smtClean="0"/>
              <a:t>Time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pPr eaLnBrk="1" hangingPunct="1"/>
            <a:r>
              <a:rPr lang="en-US" smtClean="0"/>
              <a:t>Date and Time demo</a:t>
            </a:r>
          </a:p>
        </p:txBody>
      </p:sp>
      <p:sp>
        <p:nvSpPr>
          <p:cNvPr id="108547" name="Content Placeholder 2"/>
          <p:cNvSpPr>
            <a:spLocks noGrp="1"/>
          </p:cNvSpPr>
          <p:nvPr>
            <p:ph idx="1"/>
          </p:nvPr>
        </p:nvSpPr>
        <p:spPr/>
        <p:txBody>
          <a:bodyPr/>
          <a:lstStyle/>
          <a:p>
            <a:pPr eaLnBrk="1" hangingPunct="1"/>
            <a:r>
              <a:rPr lang="en-US" smtClean="0"/>
              <a:t>Demo</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eaLnBrk="1" hangingPunct="1"/>
            <a:r>
              <a:rPr lang="en-US" smtClean="0"/>
              <a:t>Character Strings</a:t>
            </a:r>
          </a:p>
        </p:txBody>
      </p:sp>
      <p:sp>
        <p:nvSpPr>
          <p:cNvPr id="110595" name="Content Placeholder 2"/>
          <p:cNvSpPr>
            <a:spLocks noGrp="1"/>
          </p:cNvSpPr>
          <p:nvPr>
            <p:ph idx="1"/>
          </p:nvPr>
        </p:nvSpPr>
        <p:spPr/>
        <p:txBody>
          <a:bodyPr/>
          <a:lstStyle/>
          <a:p>
            <a:pPr eaLnBrk="1" hangingPunct="1"/>
            <a:r>
              <a:rPr lang="en-US" sz="2800" smtClean="0"/>
              <a:t>Char(n): Fixed length, non-Unicode string data. 1&lt;=n&lt;=8000</a:t>
            </a:r>
          </a:p>
          <a:p>
            <a:pPr eaLnBrk="1" hangingPunct="1"/>
            <a:r>
              <a:rPr lang="en-US" sz="2800" smtClean="0"/>
              <a:t>Varchar(n|max): Stores non-Unicode string data</a:t>
            </a:r>
          </a:p>
          <a:p>
            <a:pPr lvl="1" eaLnBrk="1" hangingPunct="1"/>
            <a:r>
              <a:rPr lang="en-US" sz="2400" smtClean="0"/>
              <a:t>n defines the string length and can be a value from 1 through 8,000</a:t>
            </a:r>
          </a:p>
          <a:p>
            <a:pPr lvl="1" eaLnBrk="1" hangingPunct="1"/>
            <a:r>
              <a:rPr lang="en-US" sz="2400" smtClean="0"/>
              <a:t>max indicates that the maximum storage size 2GB </a:t>
            </a:r>
          </a:p>
          <a:p>
            <a:pPr eaLnBrk="1" hangingPunct="1"/>
            <a:r>
              <a:rPr lang="en-US" sz="2800" smtClean="0"/>
              <a:t>Nchar(n): Fixed length, Unicode string data</a:t>
            </a:r>
          </a:p>
          <a:p>
            <a:pPr eaLnBrk="1" hangingPunct="1"/>
            <a:r>
              <a:rPr lang="en-US" sz="2800" smtClean="0"/>
              <a:t>Nvarchar(n|max): Stores Unicode string data</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pPr eaLnBrk="1" hangingPunct="1"/>
            <a:r>
              <a:rPr lang="en-US" smtClean="0"/>
              <a:t>Binary Strings</a:t>
            </a:r>
          </a:p>
        </p:txBody>
      </p:sp>
      <p:sp>
        <p:nvSpPr>
          <p:cNvPr id="111619" name="Content Placeholder 2"/>
          <p:cNvSpPr>
            <a:spLocks noGrp="1"/>
          </p:cNvSpPr>
          <p:nvPr>
            <p:ph idx="1"/>
          </p:nvPr>
        </p:nvSpPr>
        <p:spPr/>
        <p:txBody>
          <a:bodyPr/>
          <a:lstStyle/>
          <a:p>
            <a:pPr eaLnBrk="1" hangingPunct="1"/>
            <a:r>
              <a:rPr lang="en-US" smtClean="0"/>
              <a:t>Binary</a:t>
            </a:r>
          </a:p>
          <a:p>
            <a:pPr eaLnBrk="1" hangingPunct="1"/>
            <a:r>
              <a:rPr lang="en-US" smtClean="0"/>
              <a:t>Varbinary</a:t>
            </a:r>
          </a:p>
          <a:p>
            <a:pPr eaLnBrk="1" hangingPunct="1"/>
            <a:r>
              <a:rPr lang="en-US" smtClean="0"/>
              <a:t>Image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pPr eaLnBrk="1" hangingPunct="1"/>
            <a:r>
              <a:rPr lang="en-US" smtClean="0"/>
              <a:t>Binary Strings Demo</a:t>
            </a:r>
          </a:p>
        </p:txBody>
      </p:sp>
      <p:sp>
        <p:nvSpPr>
          <p:cNvPr id="113667" name="Content Placeholder 2"/>
          <p:cNvSpPr>
            <a:spLocks noGrp="1"/>
          </p:cNvSpPr>
          <p:nvPr>
            <p:ph idx="1"/>
          </p:nvPr>
        </p:nvSpPr>
        <p:spPr/>
        <p:txBody>
          <a:bodyPr/>
          <a:lstStyle/>
          <a:p>
            <a:pPr eaLnBrk="1" hangingPunct="1"/>
            <a:r>
              <a:rPr lang="en-US" smtClean="0"/>
              <a:t>Demo</a:t>
            </a:r>
          </a:p>
          <a:p>
            <a:pPr eaLnBrk="1" hangingPunct="1"/>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3600" smtClean="0"/>
              <a:t>The Relational Database</a:t>
            </a:r>
          </a:p>
        </p:txBody>
      </p:sp>
      <p:sp>
        <p:nvSpPr>
          <p:cNvPr id="18435" name="Rectangle 3"/>
          <p:cNvSpPr>
            <a:spLocks noGrp="1" noChangeArrowheads="1"/>
          </p:cNvSpPr>
          <p:nvPr>
            <p:ph idx="1"/>
          </p:nvPr>
        </p:nvSpPr>
        <p:spPr/>
        <p:txBody>
          <a:bodyPr/>
          <a:lstStyle/>
          <a:p>
            <a:pPr eaLnBrk="1" hangingPunct="1"/>
            <a:r>
              <a:rPr lang="en-US" smtClean="0"/>
              <a:t>“</a:t>
            </a:r>
            <a:r>
              <a:rPr lang="en-US" sz="2800" smtClean="0"/>
              <a:t>A DBMS that manages data as collection of </a:t>
            </a:r>
            <a:r>
              <a:rPr lang="en-US" sz="2800" smtClean="0">
                <a:solidFill>
                  <a:srgbClr val="FF0000"/>
                </a:solidFill>
              </a:rPr>
              <a:t>tables</a:t>
            </a:r>
            <a:r>
              <a:rPr lang="en-US" sz="2800" smtClean="0"/>
              <a:t> in which all data relationships are represented by common values in related tables.”</a:t>
            </a:r>
          </a:p>
          <a:p>
            <a:pPr eaLnBrk="1" hangingPunct="1">
              <a:buFontTx/>
              <a:buNone/>
            </a:pPr>
            <a:endParaRPr lang="en-US" sz="2800" smtClean="0"/>
          </a:p>
          <a:p>
            <a:pPr eaLnBrk="1" hangingPunct="1"/>
            <a:r>
              <a:rPr lang="en-US" sz="2800" smtClean="0"/>
              <a:t>“A DBMS that follows all the twelve rules of CODD is called RDBMS”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2"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pPr eaLnBrk="1" hangingPunct="1"/>
            <a:r>
              <a:rPr lang="en-US" smtClean="0"/>
              <a:t>Other Data Types</a:t>
            </a:r>
          </a:p>
        </p:txBody>
      </p:sp>
      <p:sp>
        <p:nvSpPr>
          <p:cNvPr id="115715" name="Content Placeholder 2"/>
          <p:cNvSpPr>
            <a:spLocks noGrp="1"/>
          </p:cNvSpPr>
          <p:nvPr>
            <p:ph idx="1"/>
          </p:nvPr>
        </p:nvSpPr>
        <p:spPr/>
        <p:txBody>
          <a:bodyPr/>
          <a:lstStyle/>
          <a:p>
            <a:pPr eaLnBrk="1" hangingPunct="1"/>
            <a:r>
              <a:rPr lang="en-US" smtClean="0"/>
              <a:t>timestamp</a:t>
            </a:r>
          </a:p>
          <a:p>
            <a:pPr eaLnBrk="1" hangingPunct="1"/>
            <a:r>
              <a:rPr lang="en-US" smtClean="0"/>
              <a:t>hierarchyid</a:t>
            </a:r>
          </a:p>
          <a:p>
            <a:pPr eaLnBrk="1" hangingPunct="1"/>
            <a:r>
              <a:rPr lang="en-US" smtClean="0"/>
              <a:t>uniqueidentifier</a:t>
            </a:r>
          </a:p>
          <a:p>
            <a:pPr eaLnBrk="1" hangingPunct="1"/>
            <a:r>
              <a:rPr lang="en-US" smtClean="0"/>
              <a:t>sql_variant</a:t>
            </a:r>
          </a:p>
          <a:p>
            <a:pPr eaLnBrk="1" hangingPunct="1"/>
            <a:r>
              <a:rPr lang="en-US" smtClean="0"/>
              <a:t>xml</a:t>
            </a:r>
          </a:p>
          <a:p>
            <a:pPr eaLnBrk="1" hangingPunct="1"/>
            <a:r>
              <a:rPr lang="en-US" smtClean="0"/>
              <a:t>table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pPr eaLnBrk="1" hangingPunct="1"/>
            <a:r>
              <a:rPr lang="en-US" smtClean="0"/>
              <a:t>Other Data Types Demo</a:t>
            </a:r>
          </a:p>
        </p:txBody>
      </p:sp>
      <p:sp>
        <p:nvSpPr>
          <p:cNvPr id="116739" name="Content Placeholder 2"/>
          <p:cNvSpPr>
            <a:spLocks noGrp="1"/>
          </p:cNvSpPr>
          <p:nvPr>
            <p:ph idx="1"/>
          </p:nvPr>
        </p:nvSpPr>
        <p:spPr/>
        <p:txBody>
          <a:bodyPr/>
          <a:lstStyle/>
          <a:p>
            <a:pPr eaLnBrk="1" hangingPunct="1"/>
            <a:r>
              <a:rPr lang="en-US" smtClean="0"/>
              <a:t>Demo</a:t>
            </a:r>
          </a:p>
          <a:p>
            <a:pPr algn="ct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descr="https://encrypted-tbn3.gstatic.com/images?q=tbn:ANd9GcSMjRd2K5uJ6whNf349YHYX3MMOR5cgpA91-z3CLGYfjMQYG73LX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76600" y="2438400"/>
            <a:ext cx="2212975"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608013" y="185738"/>
            <a:ext cx="7996237" cy="650875"/>
          </a:xfrm>
          <a:prstGeom prst="rect">
            <a:avLst/>
          </a:prstGeom>
          <a:noFill/>
          <a:ln w="9525">
            <a:noFill/>
            <a:miter lim="800000"/>
            <a:headEnd/>
            <a:tailEnd/>
          </a:ln>
          <a:effectLst/>
        </p:spPr>
        <p:txBody>
          <a:bodyPr>
            <a:spAutoFit/>
          </a:bodyPr>
          <a:lstStyle/>
          <a:p>
            <a:pPr algn="r" eaLnBrk="1" hangingPunct="1">
              <a:spcBef>
                <a:spcPct val="50000"/>
              </a:spcBef>
              <a:defRPr/>
            </a:pPr>
            <a:r>
              <a:rPr lang="en-US" sz="3600" b="1" dirty="0">
                <a:solidFill>
                  <a:srgbClr val="C00000"/>
                </a:solidFill>
                <a:effectLst>
                  <a:outerShdw blurRad="38100" dist="38100" dir="2700000" algn="tl">
                    <a:srgbClr val="000000"/>
                  </a:outerShdw>
                </a:effectLst>
                <a:cs typeface="Arial" charset="0"/>
              </a:rPr>
              <a:t>TABLE Structure 1/2</a:t>
            </a:r>
          </a:p>
        </p:txBody>
      </p:sp>
      <p:grpSp>
        <p:nvGrpSpPr>
          <p:cNvPr id="40963" name="Group 7"/>
          <p:cNvGrpSpPr>
            <a:grpSpLocks/>
          </p:cNvGrpSpPr>
          <p:nvPr/>
        </p:nvGrpSpPr>
        <p:grpSpPr bwMode="auto">
          <a:xfrm>
            <a:off x="2514600" y="5573713"/>
            <a:ext cx="4191000" cy="866775"/>
            <a:chOff x="1584" y="3396"/>
            <a:chExt cx="2640" cy="546"/>
          </a:xfrm>
        </p:grpSpPr>
        <p:sp>
          <p:nvSpPr>
            <p:cNvPr id="252936" name="Text Box 8"/>
            <p:cNvSpPr txBox="1">
              <a:spLocks noChangeArrowheads="1"/>
            </p:cNvSpPr>
            <p:nvPr/>
          </p:nvSpPr>
          <p:spPr bwMode="auto">
            <a:xfrm>
              <a:off x="2304" y="3648"/>
              <a:ext cx="1200" cy="294"/>
            </a:xfrm>
            <a:prstGeom prst="rect">
              <a:avLst/>
            </a:prstGeom>
            <a:noFill/>
            <a:ln w="9525">
              <a:solidFill>
                <a:schemeClr val="tx1"/>
              </a:solidFill>
              <a:miter lim="800000"/>
              <a:headEnd/>
              <a:tailEnd/>
            </a:ln>
            <a:effectLst/>
          </p:spPr>
          <p:txBody>
            <a:bodyPr>
              <a:spAutoFit/>
            </a:bodyPr>
            <a:lstStyle/>
            <a:p>
              <a:pPr algn="ctr" eaLnBrk="1" hangingPunct="1">
                <a:spcBef>
                  <a:spcPct val="50000"/>
                </a:spcBef>
                <a:defRPr/>
              </a:pPr>
              <a:r>
                <a:rPr lang="en-US" sz="2400">
                  <a:effectLst>
                    <a:outerShdw blurRad="38100" dist="38100" dir="2700000" algn="tl">
                      <a:srgbClr val="FFFFFF"/>
                    </a:outerShdw>
                  </a:effectLst>
                  <a:latin typeface="Arial" charset="0"/>
                  <a:cs typeface="Arial" charset="0"/>
                </a:rPr>
                <a:t>Attributes</a:t>
              </a:r>
            </a:p>
          </p:txBody>
        </p:sp>
        <p:sp>
          <p:nvSpPr>
            <p:cNvPr id="41014" name="Line 9"/>
            <p:cNvSpPr>
              <a:spLocks noChangeShapeType="1"/>
            </p:cNvSpPr>
            <p:nvPr/>
          </p:nvSpPr>
          <p:spPr bwMode="auto">
            <a:xfrm>
              <a:off x="1584" y="3444"/>
              <a:ext cx="864" cy="288"/>
            </a:xfrm>
            <a:prstGeom prst="line">
              <a:avLst/>
            </a:prstGeom>
            <a:noFill/>
            <a:ln w="4445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41015" name="Line 10"/>
            <p:cNvSpPr>
              <a:spLocks noChangeShapeType="1"/>
            </p:cNvSpPr>
            <p:nvPr/>
          </p:nvSpPr>
          <p:spPr bwMode="auto">
            <a:xfrm>
              <a:off x="2496" y="3408"/>
              <a:ext cx="192" cy="240"/>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41016" name="Line 11"/>
            <p:cNvSpPr>
              <a:spLocks noChangeShapeType="1"/>
            </p:cNvSpPr>
            <p:nvPr/>
          </p:nvSpPr>
          <p:spPr bwMode="auto">
            <a:xfrm flipV="1">
              <a:off x="3108" y="3396"/>
              <a:ext cx="144" cy="24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017" name="Line 12"/>
            <p:cNvSpPr>
              <a:spLocks noChangeShapeType="1"/>
            </p:cNvSpPr>
            <p:nvPr/>
          </p:nvSpPr>
          <p:spPr bwMode="auto">
            <a:xfrm flipV="1">
              <a:off x="3456" y="3456"/>
              <a:ext cx="768" cy="33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nvGrpSpPr>
          <p:cNvPr id="40964" name="Group 13"/>
          <p:cNvGrpSpPr>
            <a:grpSpLocks/>
          </p:cNvGrpSpPr>
          <p:nvPr/>
        </p:nvGrpSpPr>
        <p:grpSpPr bwMode="auto">
          <a:xfrm>
            <a:off x="8021638" y="2316163"/>
            <a:ext cx="760412" cy="3124200"/>
            <a:chOff x="5053" y="1344"/>
            <a:chExt cx="479" cy="1968"/>
          </a:xfrm>
        </p:grpSpPr>
        <p:sp>
          <p:nvSpPr>
            <p:cNvPr id="252942" name="Text Box 14"/>
            <p:cNvSpPr txBox="1">
              <a:spLocks noChangeArrowheads="1"/>
            </p:cNvSpPr>
            <p:nvPr/>
          </p:nvSpPr>
          <p:spPr bwMode="auto">
            <a:xfrm rot="16200000">
              <a:off x="5040" y="2029"/>
              <a:ext cx="504" cy="479"/>
            </a:xfrm>
            <a:prstGeom prst="rect">
              <a:avLst/>
            </a:prstGeom>
            <a:noFill/>
            <a:ln w="9525">
              <a:solidFill>
                <a:schemeClr val="tx1"/>
              </a:solidFill>
              <a:miter lim="800000"/>
              <a:headEnd/>
              <a:tailEnd/>
            </a:ln>
            <a:effectLst/>
          </p:spPr>
          <p:txBody>
            <a:bodyPr vert="eaVert">
              <a:spAutoFit/>
            </a:bodyPr>
            <a:lstStyle/>
            <a:p>
              <a:pPr algn="ctr" eaLnBrk="1" hangingPunct="1">
                <a:spcBef>
                  <a:spcPct val="50000"/>
                </a:spcBef>
                <a:defRPr/>
              </a:pPr>
              <a:r>
                <a:rPr lang="en-US" sz="2000">
                  <a:effectLst>
                    <a:outerShdw blurRad="38100" dist="38100" dir="2700000" algn="tl">
                      <a:srgbClr val="FFFFFF"/>
                    </a:outerShdw>
                  </a:effectLst>
                  <a:latin typeface="Arial" charset="0"/>
                  <a:cs typeface="Arial" charset="0"/>
                </a:rPr>
                <a:t>Cardinality</a:t>
              </a:r>
            </a:p>
          </p:txBody>
        </p:sp>
        <p:sp>
          <p:nvSpPr>
            <p:cNvPr id="41011" name="Line 15"/>
            <p:cNvSpPr>
              <a:spLocks noChangeShapeType="1"/>
            </p:cNvSpPr>
            <p:nvPr/>
          </p:nvSpPr>
          <p:spPr bwMode="auto">
            <a:xfrm flipV="1">
              <a:off x="5280" y="1344"/>
              <a:ext cx="0" cy="528"/>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012" name="Line 16"/>
            <p:cNvSpPr>
              <a:spLocks noChangeShapeType="1"/>
            </p:cNvSpPr>
            <p:nvPr/>
          </p:nvSpPr>
          <p:spPr bwMode="auto">
            <a:xfrm>
              <a:off x="5280" y="2688"/>
              <a:ext cx="0" cy="624"/>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252945" name="AutoShape 17"/>
          <p:cNvSpPr>
            <a:spLocks noChangeArrowheads="1"/>
          </p:cNvSpPr>
          <p:nvPr/>
        </p:nvSpPr>
        <p:spPr bwMode="auto">
          <a:xfrm>
            <a:off x="2216150" y="811213"/>
            <a:ext cx="1600200" cy="650875"/>
          </a:xfrm>
          <a:prstGeom prst="wedgeEllipseCallout">
            <a:avLst>
              <a:gd name="adj1" fmla="val -50991"/>
              <a:gd name="adj2" fmla="val 106343"/>
            </a:avLst>
          </a:prstGeom>
          <a:solidFill>
            <a:schemeClr val="accent5">
              <a:lumMod val="40000"/>
              <a:lumOff val="60000"/>
            </a:schemeClr>
          </a:solidFill>
          <a:ln w="9525">
            <a:solidFill>
              <a:schemeClr val="tx1"/>
            </a:solidFill>
            <a:miter lim="800000"/>
            <a:headEnd/>
            <a:tailEnd/>
          </a:ln>
          <a:effectLst/>
        </p:spPr>
        <p:txBody>
          <a:bodyPr anchor="ctr" anchorCtr="1"/>
          <a:lstStyle/>
          <a:p>
            <a:pPr algn="ctr" eaLnBrk="1" hangingPunct="1">
              <a:defRPr/>
            </a:pPr>
            <a:r>
              <a:rPr lang="en-US" dirty="0">
                <a:effectLst>
                  <a:outerShdw blurRad="38100" dist="38100" dir="2700000" algn="tl">
                    <a:srgbClr val="FFFFFF"/>
                  </a:outerShdw>
                </a:effectLst>
                <a:latin typeface="Arial" charset="0"/>
                <a:cs typeface="Arial" charset="0"/>
              </a:rPr>
              <a:t>Primary Key</a:t>
            </a:r>
          </a:p>
        </p:txBody>
      </p:sp>
      <p:grpSp>
        <p:nvGrpSpPr>
          <p:cNvPr id="40966" name="Group 18"/>
          <p:cNvGrpSpPr>
            <a:grpSpLocks/>
          </p:cNvGrpSpPr>
          <p:nvPr/>
        </p:nvGrpSpPr>
        <p:grpSpPr bwMode="auto">
          <a:xfrm>
            <a:off x="76200" y="2487613"/>
            <a:ext cx="1390650" cy="2781300"/>
            <a:chOff x="48" y="1452"/>
            <a:chExt cx="876" cy="1752"/>
          </a:xfrm>
        </p:grpSpPr>
        <p:sp>
          <p:nvSpPr>
            <p:cNvPr id="252947" name="Text Box 19"/>
            <p:cNvSpPr txBox="1">
              <a:spLocks noChangeArrowheads="1"/>
            </p:cNvSpPr>
            <p:nvPr/>
          </p:nvSpPr>
          <p:spPr bwMode="auto">
            <a:xfrm>
              <a:off x="48" y="1968"/>
              <a:ext cx="672" cy="524"/>
            </a:xfrm>
            <a:prstGeom prst="rect">
              <a:avLst/>
            </a:prstGeom>
            <a:noFill/>
            <a:ln w="9525">
              <a:solidFill>
                <a:schemeClr val="tx1"/>
              </a:solidFill>
              <a:miter lim="800000"/>
              <a:headEnd/>
              <a:tailEnd/>
            </a:ln>
            <a:effectLst/>
          </p:spPr>
          <p:txBody>
            <a:bodyPr>
              <a:spAutoFit/>
            </a:bodyPr>
            <a:lstStyle/>
            <a:p>
              <a:pPr eaLnBrk="1" hangingPunct="1">
                <a:spcBef>
                  <a:spcPct val="50000"/>
                </a:spcBef>
                <a:defRPr/>
              </a:pPr>
              <a:r>
                <a:rPr lang="en-US" sz="2400">
                  <a:effectLst>
                    <a:outerShdw blurRad="38100" dist="38100" dir="2700000" algn="tl">
                      <a:srgbClr val="FFFFFF"/>
                    </a:outerShdw>
                  </a:effectLst>
                  <a:latin typeface="Arial" charset="0"/>
                  <a:cs typeface="Arial" charset="0"/>
                </a:rPr>
                <a:t>Tuples</a:t>
              </a:r>
            </a:p>
          </p:txBody>
        </p:sp>
        <p:sp>
          <p:nvSpPr>
            <p:cNvPr id="41005" name="Freeform 20"/>
            <p:cNvSpPr>
              <a:spLocks/>
            </p:cNvSpPr>
            <p:nvPr/>
          </p:nvSpPr>
          <p:spPr bwMode="auto">
            <a:xfrm>
              <a:off x="348" y="1452"/>
              <a:ext cx="552" cy="558"/>
            </a:xfrm>
            <a:custGeom>
              <a:avLst/>
              <a:gdLst>
                <a:gd name="T0" fmla="*/ 0 w 552"/>
                <a:gd name="T1" fmla="*/ 540 h 558"/>
                <a:gd name="T2" fmla="*/ 36 w 552"/>
                <a:gd name="T3" fmla="*/ 552 h 558"/>
                <a:gd name="T4" fmla="*/ 108 w 552"/>
                <a:gd name="T5" fmla="*/ 432 h 558"/>
                <a:gd name="T6" fmla="*/ 168 w 552"/>
                <a:gd name="T7" fmla="*/ 312 h 558"/>
                <a:gd name="T8" fmla="*/ 168 w 552"/>
                <a:gd name="T9" fmla="*/ 312 h 558"/>
                <a:gd name="T10" fmla="*/ 276 w 552"/>
                <a:gd name="T11" fmla="*/ 60 h 558"/>
                <a:gd name="T12" fmla="*/ 384 w 552"/>
                <a:gd name="T13" fmla="*/ 0 h 558"/>
                <a:gd name="T14" fmla="*/ 552 w 552"/>
                <a:gd name="T15" fmla="*/ 12 h 558"/>
                <a:gd name="T16" fmla="*/ 0 60000 65536"/>
                <a:gd name="T17" fmla="*/ 0 60000 65536"/>
                <a:gd name="T18" fmla="*/ 0 60000 65536"/>
                <a:gd name="T19" fmla="*/ 0 60000 65536"/>
                <a:gd name="T20" fmla="*/ 0 60000 65536"/>
                <a:gd name="T21" fmla="*/ 0 60000 65536"/>
                <a:gd name="T22" fmla="*/ 0 60000 65536"/>
                <a:gd name="T23" fmla="*/ 0 60000 65536"/>
                <a:gd name="T24" fmla="*/ 0 w 552"/>
                <a:gd name="T25" fmla="*/ 0 h 558"/>
                <a:gd name="T26" fmla="*/ 552 w 552"/>
                <a:gd name="T27" fmla="*/ 558 h 5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2" h="558">
                  <a:moveTo>
                    <a:pt x="0" y="540"/>
                  </a:moveTo>
                  <a:cubicBezTo>
                    <a:pt x="12" y="544"/>
                    <a:pt x="25" y="558"/>
                    <a:pt x="36" y="552"/>
                  </a:cubicBezTo>
                  <a:cubicBezTo>
                    <a:pt x="69" y="536"/>
                    <a:pt x="88" y="462"/>
                    <a:pt x="108" y="432"/>
                  </a:cubicBezTo>
                  <a:lnTo>
                    <a:pt x="168" y="312"/>
                  </a:lnTo>
                  <a:cubicBezTo>
                    <a:pt x="168" y="312"/>
                    <a:pt x="168" y="312"/>
                    <a:pt x="168" y="312"/>
                  </a:cubicBezTo>
                  <a:cubicBezTo>
                    <a:pt x="186" y="258"/>
                    <a:pt x="224" y="94"/>
                    <a:pt x="276" y="60"/>
                  </a:cubicBezTo>
                  <a:cubicBezTo>
                    <a:pt x="312" y="36"/>
                    <a:pt x="348" y="24"/>
                    <a:pt x="384" y="0"/>
                  </a:cubicBezTo>
                  <a:cubicBezTo>
                    <a:pt x="512" y="14"/>
                    <a:pt x="456" y="12"/>
                    <a:pt x="552" y="12"/>
                  </a:cubicBez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1006" name="Freeform 21"/>
            <p:cNvSpPr>
              <a:spLocks/>
            </p:cNvSpPr>
            <p:nvPr/>
          </p:nvSpPr>
          <p:spPr bwMode="auto">
            <a:xfrm>
              <a:off x="624" y="1836"/>
              <a:ext cx="300" cy="180"/>
            </a:xfrm>
            <a:custGeom>
              <a:avLst/>
              <a:gdLst>
                <a:gd name="T0" fmla="*/ 0 w 300"/>
                <a:gd name="T1" fmla="*/ 180 h 180"/>
                <a:gd name="T2" fmla="*/ 36 w 300"/>
                <a:gd name="T3" fmla="*/ 108 h 180"/>
                <a:gd name="T4" fmla="*/ 72 w 300"/>
                <a:gd name="T5" fmla="*/ 72 h 180"/>
                <a:gd name="T6" fmla="*/ 168 w 300"/>
                <a:gd name="T7" fmla="*/ 0 h 180"/>
                <a:gd name="T8" fmla="*/ 300 w 300"/>
                <a:gd name="T9" fmla="*/ 12 h 180"/>
                <a:gd name="T10" fmla="*/ 0 60000 65536"/>
                <a:gd name="T11" fmla="*/ 0 60000 65536"/>
                <a:gd name="T12" fmla="*/ 0 60000 65536"/>
                <a:gd name="T13" fmla="*/ 0 60000 65536"/>
                <a:gd name="T14" fmla="*/ 0 60000 65536"/>
                <a:gd name="T15" fmla="*/ 0 w 300"/>
                <a:gd name="T16" fmla="*/ 0 h 180"/>
                <a:gd name="T17" fmla="*/ 300 w 300"/>
                <a:gd name="T18" fmla="*/ 180 h 180"/>
              </a:gdLst>
              <a:ahLst/>
              <a:cxnLst>
                <a:cxn ang="T10">
                  <a:pos x="T0" y="T1"/>
                </a:cxn>
                <a:cxn ang="T11">
                  <a:pos x="T2" y="T3"/>
                </a:cxn>
                <a:cxn ang="T12">
                  <a:pos x="T4" y="T5"/>
                </a:cxn>
                <a:cxn ang="T13">
                  <a:pos x="T6" y="T7"/>
                </a:cxn>
                <a:cxn ang="T14">
                  <a:pos x="T8" y="T9"/>
                </a:cxn>
              </a:cxnLst>
              <a:rect l="T15" t="T16" r="T17" b="T18"/>
              <a:pathLst>
                <a:path w="300" h="180">
                  <a:moveTo>
                    <a:pt x="0" y="180"/>
                  </a:moveTo>
                  <a:cubicBezTo>
                    <a:pt x="0" y="180"/>
                    <a:pt x="35" y="110"/>
                    <a:pt x="36" y="108"/>
                  </a:cubicBezTo>
                  <a:cubicBezTo>
                    <a:pt x="45" y="94"/>
                    <a:pt x="61" y="85"/>
                    <a:pt x="72" y="72"/>
                  </a:cubicBezTo>
                  <a:cubicBezTo>
                    <a:pt x="105" y="33"/>
                    <a:pt x="118" y="17"/>
                    <a:pt x="168" y="0"/>
                  </a:cubicBezTo>
                  <a:cubicBezTo>
                    <a:pt x="268" y="14"/>
                    <a:pt x="224" y="12"/>
                    <a:pt x="300" y="12"/>
                  </a:cubicBez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1007" name="Freeform 22"/>
            <p:cNvSpPr>
              <a:spLocks/>
            </p:cNvSpPr>
            <p:nvPr/>
          </p:nvSpPr>
          <p:spPr bwMode="auto">
            <a:xfrm>
              <a:off x="732" y="2172"/>
              <a:ext cx="192" cy="156"/>
            </a:xfrm>
            <a:custGeom>
              <a:avLst/>
              <a:gdLst>
                <a:gd name="T0" fmla="*/ 0 w 192"/>
                <a:gd name="T1" fmla="*/ 0 h 156"/>
                <a:gd name="T2" fmla="*/ 36 w 192"/>
                <a:gd name="T3" fmla="*/ 24 h 156"/>
                <a:gd name="T4" fmla="*/ 72 w 192"/>
                <a:gd name="T5" fmla="*/ 96 h 156"/>
                <a:gd name="T6" fmla="*/ 192 w 192"/>
                <a:gd name="T7" fmla="*/ 156 h 156"/>
                <a:gd name="T8" fmla="*/ 0 60000 65536"/>
                <a:gd name="T9" fmla="*/ 0 60000 65536"/>
                <a:gd name="T10" fmla="*/ 0 60000 65536"/>
                <a:gd name="T11" fmla="*/ 0 60000 65536"/>
                <a:gd name="T12" fmla="*/ 0 w 192"/>
                <a:gd name="T13" fmla="*/ 0 h 156"/>
                <a:gd name="T14" fmla="*/ 192 w 192"/>
                <a:gd name="T15" fmla="*/ 156 h 156"/>
              </a:gdLst>
              <a:ahLst/>
              <a:cxnLst>
                <a:cxn ang="T8">
                  <a:pos x="T0" y="T1"/>
                </a:cxn>
                <a:cxn ang="T9">
                  <a:pos x="T2" y="T3"/>
                </a:cxn>
                <a:cxn ang="T10">
                  <a:pos x="T4" y="T5"/>
                </a:cxn>
                <a:cxn ang="T11">
                  <a:pos x="T6" y="T7"/>
                </a:cxn>
              </a:cxnLst>
              <a:rect l="T12" t="T13" r="T14" b="T15"/>
              <a:pathLst>
                <a:path w="192" h="156">
                  <a:moveTo>
                    <a:pt x="0" y="0"/>
                  </a:moveTo>
                  <a:cubicBezTo>
                    <a:pt x="12" y="8"/>
                    <a:pt x="27" y="13"/>
                    <a:pt x="36" y="24"/>
                  </a:cubicBezTo>
                  <a:cubicBezTo>
                    <a:pt x="85" y="85"/>
                    <a:pt x="5" y="37"/>
                    <a:pt x="72" y="96"/>
                  </a:cubicBezTo>
                  <a:cubicBezTo>
                    <a:pt x="101" y="121"/>
                    <a:pt x="149" y="156"/>
                    <a:pt x="192" y="156"/>
                  </a:cubicBez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1008" name="Freeform 23"/>
            <p:cNvSpPr>
              <a:spLocks/>
            </p:cNvSpPr>
            <p:nvPr/>
          </p:nvSpPr>
          <p:spPr bwMode="auto">
            <a:xfrm>
              <a:off x="506" y="2304"/>
              <a:ext cx="394" cy="432"/>
            </a:xfrm>
            <a:custGeom>
              <a:avLst/>
              <a:gdLst>
                <a:gd name="T0" fmla="*/ 22 w 394"/>
                <a:gd name="T1" fmla="*/ 0 h 432"/>
                <a:gd name="T2" fmla="*/ 118 w 394"/>
                <a:gd name="T3" fmla="*/ 324 h 432"/>
                <a:gd name="T4" fmla="*/ 394 w 394"/>
                <a:gd name="T5" fmla="*/ 432 h 432"/>
                <a:gd name="T6" fmla="*/ 0 60000 65536"/>
                <a:gd name="T7" fmla="*/ 0 60000 65536"/>
                <a:gd name="T8" fmla="*/ 0 60000 65536"/>
                <a:gd name="T9" fmla="*/ 0 w 394"/>
                <a:gd name="T10" fmla="*/ 0 h 432"/>
                <a:gd name="T11" fmla="*/ 394 w 394"/>
                <a:gd name="T12" fmla="*/ 432 h 432"/>
              </a:gdLst>
              <a:ahLst/>
              <a:cxnLst>
                <a:cxn ang="T6">
                  <a:pos x="T0" y="T1"/>
                </a:cxn>
                <a:cxn ang="T7">
                  <a:pos x="T2" y="T3"/>
                </a:cxn>
                <a:cxn ang="T8">
                  <a:pos x="T4" y="T5"/>
                </a:cxn>
              </a:cxnLst>
              <a:rect l="T9" t="T10" r="T11" b="T12"/>
              <a:pathLst>
                <a:path w="394" h="432">
                  <a:moveTo>
                    <a:pt x="22" y="0"/>
                  </a:moveTo>
                  <a:cubicBezTo>
                    <a:pt x="27" y="85"/>
                    <a:pt x="0" y="285"/>
                    <a:pt x="118" y="324"/>
                  </a:cubicBezTo>
                  <a:cubicBezTo>
                    <a:pt x="185" y="424"/>
                    <a:pt x="282" y="432"/>
                    <a:pt x="394" y="432"/>
                  </a:cubicBez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1009" name="Freeform 24"/>
            <p:cNvSpPr>
              <a:spLocks/>
            </p:cNvSpPr>
            <p:nvPr/>
          </p:nvSpPr>
          <p:spPr bwMode="auto">
            <a:xfrm>
              <a:off x="348" y="2352"/>
              <a:ext cx="560" cy="852"/>
            </a:xfrm>
            <a:custGeom>
              <a:avLst/>
              <a:gdLst>
                <a:gd name="T0" fmla="*/ 0 w 560"/>
                <a:gd name="T1" fmla="*/ 0 h 852"/>
                <a:gd name="T2" fmla="*/ 12 w 560"/>
                <a:gd name="T3" fmla="*/ 516 h 852"/>
                <a:gd name="T4" fmla="*/ 36 w 560"/>
                <a:gd name="T5" fmla="*/ 588 h 852"/>
                <a:gd name="T6" fmla="*/ 192 w 560"/>
                <a:gd name="T7" fmla="*/ 720 h 852"/>
                <a:gd name="T8" fmla="*/ 264 w 560"/>
                <a:gd name="T9" fmla="*/ 744 h 852"/>
                <a:gd name="T10" fmla="*/ 336 w 560"/>
                <a:gd name="T11" fmla="*/ 792 h 852"/>
                <a:gd name="T12" fmla="*/ 408 w 560"/>
                <a:gd name="T13" fmla="*/ 816 h 852"/>
                <a:gd name="T14" fmla="*/ 552 w 560"/>
                <a:gd name="T15" fmla="*/ 780 h 852"/>
                <a:gd name="T16" fmla="*/ 0 60000 65536"/>
                <a:gd name="T17" fmla="*/ 0 60000 65536"/>
                <a:gd name="T18" fmla="*/ 0 60000 65536"/>
                <a:gd name="T19" fmla="*/ 0 60000 65536"/>
                <a:gd name="T20" fmla="*/ 0 60000 65536"/>
                <a:gd name="T21" fmla="*/ 0 60000 65536"/>
                <a:gd name="T22" fmla="*/ 0 60000 65536"/>
                <a:gd name="T23" fmla="*/ 0 60000 65536"/>
                <a:gd name="T24" fmla="*/ 0 w 560"/>
                <a:gd name="T25" fmla="*/ 0 h 852"/>
                <a:gd name="T26" fmla="*/ 560 w 560"/>
                <a:gd name="T27" fmla="*/ 852 h 8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0" h="852">
                  <a:moveTo>
                    <a:pt x="0" y="0"/>
                  </a:moveTo>
                  <a:cubicBezTo>
                    <a:pt x="4" y="172"/>
                    <a:pt x="1" y="344"/>
                    <a:pt x="12" y="516"/>
                  </a:cubicBezTo>
                  <a:cubicBezTo>
                    <a:pt x="14" y="541"/>
                    <a:pt x="22" y="567"/>
                    <a:pt x="36" y="588"/>
                  </a:cubicBezTo>
                  <a:cubicBezTo>
                    <a:pt x="84" y="661"/>
                    <a:pt x="113" y="685"/>
                    <a:pt x="192" y="720"/>
                  </a:cubicBezTo>
                  <a:cubicBezTo>
                    <a:pt x="215" y="730"/>
                    <a:pt x="243" y="730"/>
                    <a:pt x="264" y="744"/>
                  </a:cubicBezTo>
                  <a:cubicBezTo>
                    <a:pt x="288" y="760"/>
                    <a:pt x="309" y="783"/>
                    <a:pt x="336" y="792"/>
                  </a:cubicBezTo>
                  <a:cubicBezTo>
                    <a:pt x="360" y="800"/>
                    <a:pt x="408" y="816"/>
                    <a:pt x="408" y="816"/>
                  </a:cubicBezTo>
                  <a:cubicBezTo>
                    <a:pt x="560" y="803"/>
                    <a:pt x="552" y="852"/>
                    <a:pt x="552" y="780"/>
                  </a:cubicBez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nvGrpSpPr>
          <p:cNvPr id="40967" name="Group 25"/>
          <p:cNvGrpSpPr>
            <a:grpSpLocks/>
          </p:cNvGrpSpPr>
          <p:nvPr/>
        </p:nvGrpSpPr>
        <p:grpSpPr bwMode="auto">
          <a:xfrm>
            <a:off x="609600" y="1096963"/>
            <a:ext cx="7153275" cy="4391025"/>
            <a:chOff x="390" y="594"/>
            <a:chExt cx="4506" cy="2766"/>
          </a:xfrm>
        </p:grpSpPr>
        <p:sp>
          <p:nvSpPr>
            <p:cNvPr id="252987" name="Text Box 59"/>
            <p:cNvSpPr txBox="1">
              <a:spLocks noChangeArrowheads="1"/>
            </p:cNvSpPr>
            <p:nvPr/>
          </p:nvSpPr>
          <p:spPr bwMode="auto">
            <a:xfrm>
              <a:off x="390" y="594"/>
              <a:ext cx="1050" cy="333"/>
            </a:xfrm>
            <a:prstGeom prst="rect">
              <a:avLst/>
            </a:prstGeom>
            <a:noFill/>
            <a:ln w="9525">
              <a:solidFill>
                <a:schemeClr val="tx1"/>
              </a:solidFill>
              <a:miter lim="800000"/>
              <a:headEnd/>
              <a:tailEnd/>
            </a:ln>
            <a:effectLst/>
          </p:spPr>
          <p:txBody>
            <a:bodyPr>
              <a:spAutoFit/>
            </a:bodyPr>
            <a:lstStyle/>
            <a:p>
              <a:pPr eaLnBrk="1" hangingPunct="1">
                <a:spcBef>
                  <a:spcPct val="50000"/>
                </a:spcBef>
                <a:defRPr/>
              </a:pPr>
              <a:r>
                <a:rPr lang="en-US" sz="2800" dirty="0">
                  <a:solidFill>
                    <a:srgbClr val="0066FF"/>
                  </a:solidFill>
                  <a:effectLst>
                    <a:outerShdw blurRad="38100" dist="38100" dir="2700000" algn="tl">
                      <a:srgbClr val="000000"/>
                    </a:outerShdw>
                  </a:effectLst>
                  <a:cs typeface="Arial" charset="0"/>
                </a:rPr>
                <a:t>Supplier</a:t>
              </a:r>
            </a:p>
          </p:txBody>
        </p:sp>
      </p:grpSp>
      <p:grpSp>
        <p:nvGrpSpPr>
          <p:cNvPr id="6" name="Group 60"/>
          <p:cNvGrpSpPr>
            <a:grpSpLocks/>
          </p:cNvGrpSpPr>
          <p:nvPr/>
        </p:nvGrpSpPr>
        <p:grpSpPr bwMode="auto">
          <a:xfrm>
            <a:off x="4953000" y="720626"/>
            <a:ext cx="3905250" cy="620142"/>
            <a:chOff x="3120" y="140"/>
            <a:chExt cx="2460" cy="436"/>
          </a:xfrm>
          <a:solidFill>
            <a:schemeClr val="accent5">
              <a:lumMod val="40000"/>
              <a:lumOff val="60000"/>
            </a:schemeClr>
          </a:solidFill>
        </p:grpSpPr>
        <p:sp>
          <p:nvSpPr>
            <p:cNvPr id="252989" name="AutoShape 61"/>
            <p:cNvSpPr>
              <a:spLocks noChangeArrowheads="1"/>
            </p:cNvSpPr>
            <p:nvPr/>
          </p:nvSpPr>
          <p:spPr bwMode="auto">
            <a:xfrm>
              <a:off x="4380" y="140"/>
              <a:ext cx="1200" cy="432"/>
            </a:xfrm>
            <a:prstGeom prst="cloudCallout">
              <a:avLst>
                <a:gd name="adj1" fmla="val -30917"/>
                <a:gd name="adj2" fmla="val 115741"/>
              </a:avLst>
            </a:prstGeom>
            <a:grpFill/>
            <a:ln w="9525">
              <a:noFill/>
              <a:round/>
              <a:headEnd/>
              <a:tailEnd/>
            </a:ln>
            <a:effectLst/>
          </p:spPr>
          <p:txBody>
            <a:bodyPr anchor="ctr" anchorCtr="1"/>
            <a:lstStyle/>
            <a:p>
              <a:pPr algn="ctr" eaLnBrk="1" hangingPunct="1">
                <a:defRPr/>
              </a:pPr>
              <a:r>
                <a:rPr lang="en-US" sz="2400">
                  <a:effectLst>
                    <a:outerShdw blurRad="38100" dist="38100" dir="2700000" algn="tl">
                      <a:srgbClr val="FFFFFF"/>
                    </a:outerShdw>
                  </a:effectLst>
                  <a:latin typeface="Arial" charset="0"/>
                  <a:cs typeface="Arial" charset="0"/>
                </a:rPr>
                <a:t>Domain</a:t>
              </a:r>
            </a:p>
          </p:txBody>
        </p:sp>
        <p:sp>
          <p:nvSpPr>
            <p:cNvPr id="252990" name="AutoShape 62"/>
            <p:cNvSpPr>
              <a:spLocks noChangeArrowheads="1"/>
            </p:cNvSpPr>
            <p:nvPr/>
          </p:nvSpPr>
          <p:spPr bwMode="auto">
            <a:xfrm>
              <a:off x="3120" y="144"/>
              <a:ext cx="1200" cy="432"/>
            </a:xfrm>
            <a:prstGeom prst="cloudCallout">
              <a:avLst>
                <a:gd name="adj1" fmla="val -30917"/>
                <a:gd name="adj2" fmla="val 115741"/>
              </a:avLst>
            </a:prstGeom>
            <a:grpFill/>
            <a:ln w="9525">
              <a:noFill/>
              <a:round/>
              <a:headEnd/>
              <a:tailEnd/>
            </a:ln>
            <a:effectLst/>
          </p:spPr>
          <p:txBody>
            <a:bodyPr anchor="ctr" anchorCtr="1"/>
            <a:lstStyle/>
            <a:p>
              <a:pPr algn="ctr" eaLnBrk="1" hangingPunct="1">
                <a:defRPr/>
              </a:pPr>
              <a:r>
                <a:rPr lang="en-US" sz="2400">
                  <a:effectLst>
                    <a:outerShdw blurRad="38100" dist="38100" dir="2700000" algn="tl">
                      <a:srgbClr val="FFFFFF"/>
                    </a:outerShdw>
                  </a:effectLst>
                  <a:latin typeface="Arial" charset="0"/>
                  <a:cs typeface="Arial" charset="0"/>
                </a:rPr>
                <a:t>Domain</a:t>
              </a:r>
            </a:p>
          </p:txBody>
        </p:sp>
      </p:grpSp>
      <p:sp>
        <p:nvSpPr>
          <p:cNvPr id="40969" name="Line 63"/>
          <p:cNvSpPr>
            <a:spLocks noChangeShapeType="1"/>
          </p:cNvSpPr>
          <p:nvPr/>
        </p:nvSpPr>
        <p:spPr bwMode="auto">
          <a:xfrm>
            <a:off x="1870075" y="1955800"/>
            <a:ext cx="914400" cy="0"/>
          </a:xfrm>
          <a:prstGeom prst="line">
            <a:avLst/>
          </a:prstGeom>
          <a:noFill/>
          <a:ln w="476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aphicFrame>
        <p:nvGraphicFramePr>
          <p:cNvPr id="252954" name="Group 26"/>
          <p:cNvGraphicFramePr>
            <a:graphicFrameLocks noGrp="1"/>
          </p:cNvGraphicFramePr>
          <p:nvPr/>
        </p:nvGraphicFramePr>
        <p:xfrm>
          <a:off x="1514475" y="1550988"/>
          <a:ext cx="6248400" cy="3937000"/>
        </p:xfrm>
        <a:graphic>
          <a:graphicData uri="http://schemas.openxmlformats.org/drawingml/2006/table">
            <a:tbl>
              <a:tblPr/>
              <a:tblGrid>
                <a:gridCol w="1562100"/>
                <a:gridCol w="1562100"/>
                <a:gridCol w="1433513"/>
                <a:gridCol w="1690687"/>
              </a:tblGrid>
              <a:tr h="6572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err="1" smtClean="0">
                          <a:ln>
                            <a:noFill/>
                          </a:ln>
                          <a:solidFill>
                            <a:srgbClr val="00DFCA"/>
                          </a:solidFill>
                          <a:effectLst>
                            <a:outerShdw blurRad="38100" dist="38100" dir="2700000" algn="tl">
                              <a:srgbClr val="000000"/>
                            </a:outerShdw>
                          </a:effectLst>
                          <a:latin typeface="Times New Roman" pitchFamily="18" charset="0"/>
                        </a:rPr>
                        <a:t>SCode</a:t>
                      </a:r>
                      <a:endParaRPr kumimoji="0" lang="en-US" sz="2400" b="1" i="0" u="none" strike="noStrike" cap="none" normalizeH="0" baseline="0" dirty="0" smtClean="0">
                        <a:ln>
                          <a:noFill/>
                        </a:ln>
                        <a:solidFill>
                          <a:srgbClr val="00DFCA"/>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err="1" smtClean="0">
                          <a:ln>
                            <a:noFill/>
                          </a:ln>
                          <a:solidFill>
                            <a:srgbClr val="00DFCA"/>
                          </a:solidFill>
                          <a:effectLst>
                            <a:outerShdw blurRad="38100" dist="38100" dir="2700000" algn="tl">
                              <a:srgbClr val="000000"/>
                            </a:outerShdw>
                          </a:effectLst>
                          <a:latin typeface="Times New Roman" pitchFamily="18" charset="0"/>
                        </a:rPr>
                        <a:t>SName</a:t>
                      </a:r>
                      <a:endParaRPr kumimoji="0" lang="en-US" sz="2400" b="1" i="0" u="none" strike="noStrike" cap="none" normalizeH="0" baseline="0" dirty="0" smtClean="0">
                        <a:ln>
                          <a:noFill/>
                        </a:ln>
                        <a:solidFill>
                          <a:srgbClr val="00DFCA"/>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rgbClr val="00DFCA"/>
                          </a:solidFill>
                          <a:effectLst>
                            <a:outerShdw blurRad="38100" dist="38100" dir="2700000" algn="tl">
                              <a:srgbClr val="000000"/>
                            </a:outerShdw>
                          </a:effectLst>
                          <a:latin typeface="Times New Roman" pitchFamily="18" charset="0"/>
                        </a:rPr>
                        <a:t>Quantity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rgbClr val="00DFCA"/>
                          </a:solidFill>
                          <a:effectLst>
                            <a:outerShdw blurRad="38100" dist="38100" dir="2700000" algn="tl">
                              <a:srgbClr val="000000"/>
                            </a:outerShdw>
                          </a:effectLst>
                          <a:latin typeface="Times New Roman" pitchFamily="18" charset="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err="1" smtClean="0">
                          <a:ln>
                            <a:noFill/>
                          </a:ln>
                          <a:solidFill>
                            <a:schemeClr val="tx1"/>
                          </a:solidFill>
                          <a:effectLst>
                            <a:outerShdw blurRad="38100" dist="38100" dir="2700000" algn="tl">
                              <a:srgbClr val="FFFFFF"/>
                            </a:outerShdw>
                          </a:effectLst>
                          <a:latin typeface="Times New Roman" pitchFamily="18" charset="0"/>
                        </a:rPr>
                        <a:t>Kamran</a:t>
                      </a:r>
                      <a:endPar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Lahore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6572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Zafar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Islamabad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6572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Azmat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Karachi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654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Abdul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Lahore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6572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Nasir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4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rPr>
                        <a:t>Islamabad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2954"/>
                                        </p:tgtEl>
                                        <p:attrNameLst>
                                          <p:attrName>style.visibility</p:attrName>
                                        </p:attrNameLst>
                                      </p:cBhvr>
                                      <p:to>
                                        <p:strVal val="visible"/>
                                      </p:to>
                                    </p:set>
                                    <p:animEffect transition="in" filter="blinds(horizontal)">
                                      <p:cBhvr>
                                        <p:cTn id="7" dur="500"/>
                                        <p:tgtEl>
                                          <p:spTgt spid="252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450" y="1125538"/>
            <a:ext cx="7186613" cy="5246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Text Box 2"/>
          <p:cNvSpPr txBox="1">
            <a:spLocks noChangeArrowheads="1"/>
          </p:cNvSpPr>
          <p:nvPr/>
        </p:nvSpPr>
        <p:spPr bwMode="auto">
          <a:xfrm>
            <a:off x="608013" y="185738"/>
            <a:ext cx="7996237" cy="650875"/>
          </a:xfrm>
          <a:prstGeom prst="rect">
            <a:avLst/>
          </a:prstGeom>
          <a:noFill/>
          <a:ln w="9525">
            <a:noFill/>
            <a:miter lim="800000"/>
            <a:headEnd/>
            <a:tailEnd/>
          </a:ln>
          <a:effectLst/>
        </p:spPr>
        <p:txBody>
          <a:bodyPr>
            <a:spAutoFit/>
          </a:bodyPr>
          <a:lstStyle/>
          <a:p>
            <a:pPr algn="r" eaLnBrk="1" hangingPunct="1">
              <a:spcBef>
                <a:spcPct val="50000"/>
              </a:spcBef>
              <a:defRPr/>
            </a:pPr>
            <a:r>
              <a:rPr lang="en-US" sz="3600" b="1" dirty="0">
                <a:solidFill>
                  <a:srgbClr val="C00000"/>
                </a:solidFill>
                <a:effectLst>
                  <a:outerShdw blurRad="38100" dist="38100" dir="2700000" algn="tl">
                    <a:srgbClr val="000000"/>
                  </a:outerShdw>
                </a:effectLst>
                <a:cs typeface="Arial" charset="0"/>
              </a:rPr>
              <a:t>TABLE Structure 2/2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152400"/>
            <a:ext cx="7772400" cy="684213"/>
          </a:xfrm>
        </p:spPr>
        <p:txBody>
          <a:bodyPr/>
          <a:lstStyle/>
          <a:p>
            <a:pPr eaLnBrk="1" hangingPunct="1"/>
            <a:r>
              <a:rPr lang="en-US" smtClean="0"/>
              <a:t>Ex: Instance of Students Relation</a:t>
            </a:r>
          </a:p>
        </p:txBody>
      </p:sp>
      <p:sp>
        <p:nvSpPr>
          <p:cNvPr id="43011" name="Rectangle 3"/>
          <p:cNvSpPr>
            <a:spLocks noGrp="1" noChangeArrowheads="1"/>
          </p:cNvSpPr>
          <p:nvPr>
            <p:ph idx="1"/>
          </p:nvPr>
        </p:nvSpPr>
        <p:spPr>
          <a:xfrm>
            <a:off x="685800" y="1295400"/>
            <a:ext cx="7772400" cy="4648200"/>
          </a:xfrm>
        </p:spPr>
        <p:txBody>
          <a:bodyPr/>
          <a:lstStyle/>
          <a:p>
            <a:pPr eaLnBrk="1" hangingPunct="1">
              <a:buFontTx/>
              <a:buNone/>
            </a:pPr>
            <a:endParaRPr lang="en-US" smtClean="0">
              <a:solidFill>
                <a:srgbClr val="000000"/>
              </a:solidFill>
              <a:latin typeface="BookAntiqua"/>
            </a:endParaRPr>
          </a:p>
          <a:p>
            <a:pPr eaLnBrk="1" hangingPunct="1">
              <a:buFontTx/>
              <a:buNone/>
            </a:pPr>
            <a:endParaRPr lang="en-US" smtClean="0">
              <a:solidFill>
                <a:srgbClr val="000000"/>
              </a:solidFill>
              <a:latin typeface="BookAntiqua"/>
            </a:endParaRPr>
          </a:p>
          <a:p>
            <a:pPr eaLnBrk="1" hangingPunct="1">
              <a:buFontTx/>
              <a:buNone/>
            </a:pPr>
            <a:endParaRPr lang="en-US" smtClean="0">
              <a:solidFill>
                <a:srgbClr val="000000"/>
              </a:solidFill>
              <a:latin typeface="BookAntiqua"/>
            </a:endParaRPr>
          </a:p>
          <a:p>
            <a:pPr eaLnBrk="1" hangingPunct="1">
              <a:buFontTx/>
              <a:buNone/>
            </a:pPr>
            <a:endParaRPr lang="en-US" smtClean="0">
              <a:solidFill>
                <a:srgbClr val="000000"/>
              </a:solidFill>
              <a:latin typeface="BookAntiqua"/>
            </a:endParaRPr>
          </a:p>
          <a:p>
            <a:pPr eaLnBrk="1" hangingPunct="1">
              <a:buFontTx/>
              <a:buNone/>
            </a:pPr>
            <a:endParaRPr lang="en-US" smtClean="0">
              <a:solidFill>
                <a:srgbClr val="000000"/>
              </a:solidFill>
              <a:latin typeface="BookAntiqua"/>
            </a:endParaRPr>
          </a:p>
          <a:p>
            <a:pPr eaLnBrk="1" hangingPunct="1">
              <a:buFontTx/>
              <a:buNone/>
            </a:pPr>
            <a:endParaRPr lang="en-US" smtClean="0">
              <a:solidFill>
                <a:srgbClr val="000000"/>
              </a:solidFill>
              <a:latin typeface="BookAntiqua"/>
            </a:endParaRPr>
          </a:p>
          <a:p>
            <a:pPr eaLnBrk="1" hangingPunct="1"/>
            <a:endParaRPr lang="en-US" smtClean="0"/>
          </a:p>
        </p:txBody>
      </p:sp>
      <p:graphicFrame>
        <p:nvGraphicFramePr>
          <p:cNvPr id="228356" name="Group 4"/>
          <p:cNvGraphicFramePr>
            <a:graphicFrameLocks noGrp="1"/>
          </p:cNvGraphicFramePr>
          <p:nvPr/>
        </p:nvGraphicFramePr>
        <p:xfrm>
          <a:off x="1524000" y="3252788"/>
          <a:ext cx="6096000" cy="1700664"/>
        </p:xfrm>
        <a:graphic>
          <a:graphicData uri="http://schemas.openxmlformats.org/drawingml/2006/table">
            <a:tbl>
              <a:tblPr/>
              <a:tblGrid>
                <a:gridCol w="1219200"/>
                <a:gridCol w="1219200"/>
                <a:gridCol w="1219200"/>
                <a:gridCol w="1219200"/>
                <a:gridCol w="1219200"/>
              </a:tblGrid>
              <a:tr h="69471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sid</a:t>
                      </a:r>
                    </a:p>
                  </a:txBody>
                  <a:tcPr marT="45705" marB="4570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Name</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Login</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age</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GPA</a:t>
                      </a:r>
                    </a:p>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US" sz="1800" b="1"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T="45705" marB="4570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5167">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53666</a:t>
                      </a:r>
                    </a:p>
                  </a:txBody>
                  <a:tcPr marT="45705" marB="4570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Jones</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hlinkClick r:id="rId2"/>
                        </a:rPr>
                        <a:t>Jones@ca</a:t>
                      </a:r>
                      <a:endPar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18</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3.4</a:t>
                      </a:r>
                    </a:p>
                  </a:txBody>
                  <a:tcPr marT="45705" marB="4570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5167">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53444</a:t>
                      </a:r>
                    </a:p>
                  </a:txBody>
                  <a:tcPr marT="45705" marB="4570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smith</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hlinkClick r:id="rId3"/>
                        </a:rPr>
                        <a:t>Smith@ecs</a:t>
                      </a:r>
                      <a:endPar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18</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3.2</a:t>
                      </a:r>
                    </a:p>
                  </a:txBody>
                  <a:tcPr marT="45705" marB="4570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5167">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53777</a:t>
                      </a:r>
                    </a:p>
                  </a:txBody>
                  <a:tcPr marT="45705" marB="4570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Blake</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hlinkClick r:id="rId4"/>
                        </a:rPr>
                        <a:t>Blake@aa</a:t>
                      </a:r>
                      <a:endPar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endParaRP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19</a:t>
                      </a:r>
                    </a:p>
                  </a:txBody>
                  <a:tcPr marT="45705" marB="4570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rPr>
                        <a:t>3.8</a:t>
                      </a:r>
                    </a:p>
                  </a:txBody>
                  <a:tcPr marT="45705" marB="4570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3044" name="Text Box 36"/>
          <p:cNvSpPr txBox="1">
            <a:spLocks noChangeArrowheads="1"/>
          </p:cNvSpPr>
          <p:nvPr/>
        </p:nvSpPr>
        <p:spPr bwMode="auto">
          <a:xfrm>
            <a:off x="1371600" y="5318125"/>
            <a:ext cx="5334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50000"/>
              </a:spcBef>
              <a:buFontTx/>
              <a:buNone/>
            </a:pPr>
            <a:r>
              <a:rPr kumimoji="0" lang="en-US" sz="1800"/>
              <a:t>• Cardinality = 3, arity = 5 , all rows distinct</a:t>
            </a:r>
          </a:p>
        </p:txBody>
      </p:sp>
      <p:sp>
        <p:nvSpPr>
          <p:cNvPr id="43045" name="Text Box 37"/>
          <p:cNvSpPr txBox="1">
            <a:spLocks noChangeArrowheads="1"/>
          </p:cNvSpPr>
          <p:nvPr/>
        </p:nvSpPr>
        <p:spPr bwMode="auto">
          <a:xfrm>
            <a:off x="1331913" y="5851525"/>
            <a:ext cx="756126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50000"/>
              </a:spcBef>
            </a:pPr>
            <a:r>
              <a:rPr kumimoji="0" lang="en-US" sz="1800"/>
              <a:t> Do all values in each column of a relation instance have to be distinct?</a:t>
            </a:r>
          </a:p>
        </p:txBody>
      </p:sp>
      <p:sp>
        <p:nvSpPr>
          <p:cNvPr id="43046" name="Rectangle 38"/>
          <p:cNvSpPr>
            <a:spLocks noChangeArrowheads="1"/>
          </p:cNvSpPr>
          <p:nvPr/>
        </p:nvSpPr>
        <p:spPr bwMode="auto">
          <a:xfrm>
            <a:off x="304800" y="1295400"/>
            <a:ext cx="4448175" cy="185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buFontTx/>
              <a:buNone/>
            </a:pPr>
            <a:r>
              <a:rPr kumimoji="0" lang="en-US" sz="1800">
                <a:latin typeface="Courier New" panose="02070309020205020404" pitchFamily="49" charset="0"/>
              </a:rPr>
              <a:t>Student(studno,name,address)</a:t>
            </a:r>
          </a:p>
          <a:p>
            <a:pPr eaLnBrk="1" hangingPunct="1">
              <a:buFontTx/>
              <a:buNone/>
            </a:pPr>
            <a:r>
              <a:rPr kumimoji="0" lang="en-US" sz="1800">
                <a:latin typeface="Courier New" panose="02070309020205020404" pitchFamily="49" charset="0"/>
              </a:rPr>
              <a:t>Course(courseno,lecturer)</a:t>
            </a:r>
          </a:p>
          <a:p>
            <a:pPr eaLnBrk="1" hangingPunct="1">
              <a:buFontTx/>
              <a:buNone/>
            </a:pPr>
            <a:endParaRPr kumimoji="0" lang="en-US" sz="1800"/>
          </a:p>
          <a:p>
            <a:pPr eaLnBrk="1" hangingPunct="1">
              <a:buFontTx/>
              <a:buNone/>
            </a:pPr>
            <a:r>
              <a:rPr kumimoji="0" lang="en-US" sz="1800">
                <a:latin typeface="Courier New" panose="02070309020205020404" pitchFamily="49" charset="0"/>
              </a:rPr>
              <a:t>Student(123,Bloggs,Woolton)</a:t>
            </a:r>
          </a:p>
          <a:p>
            <a:pPr eaLnBrk="1" hangingPunct="1">
              <a:buFontTx/>
              <a:buNone/>
            </a:pPr>
            <a:r>
              <a:rPr kumimoji="0" lang="en-US" sz="1800">
                <a:latin typeface="Courier New" panose="02070309020205020404" pitchFamily="49" charset="0"/>
              </a:rPr>
              <a:t>       (321,Jones,Owens)</a:t>
            </a:r>
          </a:p>
        </p:txBody>
      </p:sp>
      <p:sp>
        <p:nvSpPr>
          <p:cNvPr id="43047" name="AutoShape 39"/>
          <p:cNvSpPr>
            <a:spLocks noChangeArrowheads="1"/>
          </p:cNvSpPr>
          <p:nvPr/>
        </p:nvSpPr>
        <p:spPr bwMode="auto">
          <a:xfrm rot="660000" flipH="1">
            <a:off x="4876800" y="1371600"/>
            <a:ext cx="825500" cy="292100"/>
          </a:xfrm>
          <a:prstGeom prst="rightArrow">
            <a:avLst>
              <a:gd name="adj1" fmla="val 50000"/>
              <a:gd name="adj2" fmla="val 141317"/>
            </a:avLst>
          </a:prstGeom>
          <a:solidFill>
            <a:schemeClr val="accent1"/>
          </a:solidFill>
          <a:ln w="12700">
            <a:solidFill>
              <a:schemeClr val="tx1"/>
            </a:solidFill>
            <a:miter lim="800000"/>
            <a:headEnd/>
            <a:tailEnd/>
          </a:ln>
        </p:spPr>
        <p:txBody>
          <a:bodyPr wrap="none"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
        <p:nvSpPr>
          <p:cNvPr id="43048" name="AutoShape 40"/>
          <p:cNvSpPr>
            <a:spLocks noChangeArrowheads="1"/>
          </p:cNvSpPr>
          <p:nvPr/>
        </p:nvSpPr>
        <p:spPr bwMode="auto">
          <a:xfrm flipH="1">
            <a:off x="4724400" y="2438400"/>
            <a:ext cx="901700" cy="292100"/>
          </a:xfrm>
          <a:prstGeom prst="rightArrow">
            <a:avLst>
              <a:gd name="adj1" fmla="val 50000"/>
              <a:gd name="adj2" fmla="val 154362"/>
            </a:avLst>
          </a:prstGeom>
          <a:solidFill>
            <a:schemeClr val="accent1"/>
          </a:solidFill>
          <a:ln w="12700">
            <a:solidFill>
              <a:schemeClr val="tx1"/>
            </a:solidFill>
            <a:miter lim="800000"/>
            <a:headEnd/>
            <a:tailEnd/>
          </a:ln>
        </p:spPr>
        <p:txBody>
          <a:bodyPr wrap="none" anchor="ct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endParaRPr kumimoji="0" lang="en-US" sz="1800"/>
          </a:p>
        </p:txBody>
      </p:sp>
      <p:sp>
        <p:nvSpPr>
          <p:cNvPr id="43049" name="Rectangle 41"/>
          <p:cNvSpPr>
            <a:spLocks noChangeArrowheads="1"/>
          </p:cNvSpPr>
          <p:nvPr/>
        </p:nvSpPr>
        <p:spPr bwMode="auto">
          <a:xfrm>
            <a:off x="5791200" y="1371600"/>
            <a:ext cx="1284288"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2400">
                <a:latin typeface="Comic Sans MS" panose="030F0702030302020204" pitchFamily="66" charset="0"/>
              </a:rPr>
              <a:t>Schema</a:t>
            </a:r>
            <a:endParaRPr kumimoji="0" lang="en-US" sz="2400">
              <a:latin typeface="Hobo"/>
            </a:endParaRPr>
          </a:p>
        </p:txBody>
      </p:sp>
      <p:sp>
        <p:nvSpPr>
          <p:cNvPr id="43050" name="Rectangle 42"/>
          <p:cNvSpPr>
            <a:spLocks noChangeArrowheads="1"/>
          </p:cNvSpPr>
          <p:nvPr/>
        </p:nvSpPr>
        <p:spPr bwMode="auto">
          <a:xfrm>
            <a:off x="5867400" y="2438400"/>
            <a:ext cx="1438275" cy="4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spcBef>
                <a:spcPct val="20000"/>
              </a:spcBef>
              <a:buChar char="•"/>
              <a:defRPr kumimoji="1" sz="2500">
                <a:solidFill>
                  <a:schemeClr val="tx1"/>
                </a:solidFill>
                <a:latin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defRPr>
            </a:lvl9pPr>
          </a:lstStyle>
          <a:p>
            <a:pPr eaLnBrk="1" hangingPunct="1">
              <a:spcBef>
                <a:spcPct val="0"/>
              </a:spcBef>
              <a:buFontTx/>
              <a:buNone/>
            </a:pPr>
            <a:r>
              <a:rPr kumimoji="0" lang="en-US" sz="2400">
                <a:latin typeface="Comic Sans MS" panose="030F0702030302020204" pitchFamily="66" charset="0"/>
              </a:rPr>
              <a:t>Instance</a:t>
            </a:r>
            <a:endParaRPr kumimoji="0" lang="en-US" sz="2400">
              <a:latin typeface="Hob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Number_x0020_Of_x0020_Viewer xmlns="cd6d2771-e08b-42a3-90f8-eca630337659">0</Number_x0020_Of_x0020_Viewer>
    <Priority xmlns="41A7A25E-88C5-415C-AB9A-358CCBEA8A8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EA2A741C5885C41AB9A358CCBEA8A85" ma:contentTypeVersion="1" ma:contentTypeDescription="Create a new document." ma:contentTypeScope="" ma:versionID="06135e411c0ad2cadf68e9939fc0d241">
  <xsd:schema xmlns:xsd="http://www.w3.org/2001/XMLSchema" xmlns:p="http://schemas.microsoft.com/office/2006/metadata/properties" xmlns:ns2="41A7A25E-88C5-415C-AB9A-358CCBEA8A85" xmlns:ns3="cd6d2771-e08b-42a3-90f8-eca630337659" targetNamespace="http://schemas.microsoft.com/office/2006/metadata/properties" ma:root="true" ma:fieldsID="7462cbe5806e54c9bd7cd56d9b84eaa2" ns2:_="" ns3:_="">
    <xsd:import namespace="41A7A25E-88C5-415C-AB9A-358CCBEA8A85"/>
    <xsd:import namespace="cd6d2771-e08b-42a3-90f8-eca630337659"/>
    <xsd:element name="properties">
      <xsd:complexType>
        <xsd:sequence>
          <xsd:element name="documentManagement">
            <xsd:complexType>
              <xsd:all>
                <xsd:element ref="ns2:Priority" minOccurs="0"/>
                <xsd:element ref="ns3:Number_x0020_Of_x0020_Viewer" minOccurs="0"/>
              </xsd:all>
            </xsd:complexType>
          </xsd:element>
        </xsd:sequence>
      </xsd:complexType>
    </xsd:element>
  </xsd:schema>
  <xsd:schema xmlns:xsd="http://www.w3.org/2001/XMLSchema" xmlns:dms="http://schemas.microsoft.com/office/2006/documentManagement/types" targetNamespace="41A7A25E-88C5-415C-AB9A-358CCBEA8A85" elementFormDefault="qualified">
    <xsd:import namespace="http://schemas.microsoft.com/office/2006/documentManagement/types"/>
    <xsd:element name="Priority" ma:index="8" nillable="true" ma:displayName="Priority" ma:internalName="Priority">
      <xsd:simpleType>
        <xsd:restriction base="dms:Number"/>
      </xsd:simpleType>
    </xsd:element>
  </xsd:schema>
  <xsd:schema xmlns:xsd="http://www.w3.org/2001/XMLSchema" xmlns:dms="http://schemas.microsoft.com/office/2006/documentManagement/types" targetNamespace="cd6d2771-e08b-42a3-90f8-eca630337659" elementFormDefault="qualified">
    <xsd:import namespace="http://schemas.microsoft.com/office/2006/documentManagement/types"/>
    <xsd:element name="Number_x0020_Of_x0020_Viewer" ma:index="11" nillable="true" ma:displayName="Number Of Viewer" ma:default="0" ma:internalName="Number_x0020_Of_x0020_Viewer">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64805A6-CEA2-4248-A311-2ECB8CA9A65A}">
  <ds:schemaRefs>
    <ds:schemaRef ds:uri="http://schemas.microsoft.com/office/2006/metadata/properties"/>
    <ds:schemaRef ds:uri="http://schemas.openxmlformats.org/package/2006/metadata/core-properties"/>
    <ds:schemaRef ds:uri="cd6d2771-e08b-42a3-90f8-eca630337659"/>
    <ds:schemaRef ds:uri="http://schemas.microsoft.com/office/2006/documentManagement/types"/>
    <ds:schemaRef ds:uri="http://purl.org/dc/dcmitype/"/>
    <ds:schemaRef ds:uri="http://purl.org/dc/elements/1.1/"/>
    <ds:schemaRef ds:uri="http://www.w3.org/XML/1998/namespace"/>
    <ds:schemaRef ds:uri="41A7A25E-88C5-415C-AB9A-358CCBEA8A85"/>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BB0D5378-24D1-4C7D-B727-5D6B135B40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A7A25E-88C5-415C-AB9A-358CCBEA8A85"/>
    <ds:schemaRef ds:uri="cd6d2771-e08b-42a3-90f8-eca63033765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Fs-Theme_20140415</Template>
  <TotalTime>6113</TotalTime>
  <Words>2504</Words>
  <Application>Microsoft Office PowerPoint</Application>
  <PresentationFormat>On-screen Show (4:3)</PresentationFormat>
  <Paragraphs>465</Paragraphs>
  <Slides>62</Slides>
  <Notes>25</Notes>
  <HiddenSlides>0</HiddenSlides>
  <MMClips>0</MMClips>
  <ScaleCrop>false</ScaleCrop>
  <HeadingPairs>
    <vt:vector size="6" baseType="variant">
      <vt:variant>
        <vt:lpstr>Theme</vt:lpstr>
      </vt:variant>
      <vt:variant>
        <vt:i4>14</vt:i4>
      </vt:variant>
      <vt:variant>
        <vt:lpstr>Embedded OLE Servers</vt:lpstr>
      </vt:variant>
      <vt:variant>
        <vt:i4>2</vt:i4>
      </vt:variant>
      <vt:variant>
        <vt:lpstr>Slide Titles</vt:lpstr>
      </vt:variant>
      <vt:variant>
        <vt:i4>62</vt:i4>
      </vt:variant>
    </vt:vector>
  </HeadingPairs>
  <TitlesOfParts>
    <vt:vector size="78" baseType="lpstr">
      <vt:lpstr>Fs-Theme_20140415</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Slide 1</vt:lpstr>
      <vt:lpstr>Agenda</vt:lpstr>
      <vt:lpstr>Slide 3</vt:lpstr>
      <vt:lpstr>Slide 4</vt:lpstr>
      <vt:lpstr>Evolution of Database Model</vt:lpstr>
      <vt:lpstr>The Relational Database</vt:lpstr>
      <vt:lpstr>Slide 7</vt:lpstr>
      <vt:lpstr>Slide 8</vt:lpstr>
      <vt:lpstr>Ex: Instance of Students Relation</vt:lpstr>
      <vt:lpstr>Relational Database Concepts</vt:lpstr>
      <vt:lpstr>Basic component of a Relation</vt:lpstr>
      <vt:lpstr>Examples of Attribute Domains</vt:lpstr>
      <vt:lpstr>DBMS vs. RDBMS </vt:lpstr>
      <vt:lpstr>Entity Relationship Modeling  Database design</vt:lpstr>
      <vt:lpstr>Entity Relationship Modeling  Design Process</vt:lpstr>
      <vt:lpstr>Entity Relationship Modeling  ER Model Overview</vt:lpstr>
      <vt:lpstr>Slide 17</vt:lpstr>
      <vt:lpstr>Slide 18</vt:lpstr>
      <vt:lpstr>Entity Relationship Modeling  Attributes</vt:lpstr>
      <vt:lpstr>Entity Relationship Modeling  Identifiers (Keys)</vt:lpstr>
      <vt:lpstr>Slide 21</vt:lpstr>
      <vt:lpstr>Slide 22</vt:lpstr>
      <vt:lpstr>Entity Relationship Modeling  Cardinality of Relationships 1/2</vt:lpstr>
      <vt:lpstr>Slide 24</vt:lpstr>
      <vt:lpstr>Slide 25</vt:lpstr>
      <vt:lpstr>ER Model - Convert ER Models  to Relational schema (DB Design)</vt:lpstr>
      <vt:lpstr>ER Model: DB Design Rule 1 - Example</vt:lpstr>
      <vt:lpstr>ER Model: DB Design Rule 2 - Example</vt:lpstr>
      <vt:lpstr>ER Model: DB Design Rule 3 - Example</vt:lpstr>
      <vt:lpstr>ER Model: DB Design Rule 3 - Example</vt:lpstr>
      <vt:lpstr>ER Model: DB Design Rule 3 - Example</vt:lpstr>
      <vt:lpstr>ER Model: DB Design Rule 3 - Example</vt:lpstr>
      <vt:lpstr>ER Model: DB Design Rule 3 - Example</vt:lpstr>
      <vt:lpstr>ER Model: DB Design Rule 3 - Example</vt:lpstr>
      <vt:lpstr>ER Model: DB Design Another Converting Example</vt:lpstr>
      <vt:lpstr>ER Model: DB Design Another Converting Example</vt:lpstr>
      <vt:lpstr>Ms SQL Server Overview</vt:lpstr>
      <vt:lpstr>What is SQL?</vt:lpstr>
      <vt:lpstr>Ms SQL Server Overview</vt:lpstr>
      <vt:lpstr>Ms SQL Server Components</vt:lpstr>
      <vt:lpstr>Database Engine</vt:lpstr>
      <vt:lpstr>Reporting Service</vt:lpstr>
      <vt:lpstr>Replication</vt:lpstr>
      <vt:lpstr>Integration Services</vt:lpstr>
      <vt:lpstr>Ms SQL Server Tools</vt:lpstr>
      <vt:lpstr>SQL Server Management Studio</vt:lpstr>
      <vt:lpstr>SSMS Demo</vt:lpstr>
      <vt:lpstr>SQL Profiler</vt:lpstr>
      <vt:lpstr>SQL Profiler Demo </vt:lpstr>
      <vt:lpstr>Ms SQL Server Data Types</vt:lpstr>
      <vt:lpstr>Exact Numbers</vt:lpstr>
      <vt:lpstr>Exact Numbers Demo</vt:lpstr>
      <vt:lpstr>Approximate Numerics</vt:lpstr>
      <vt:lpstr>Approximate Numerics Demo</vt:lpstr>
      <vt:lpstr>Date and Time</vt:lpstr>
      <vt:lpstr>Date and Time demo</vt:lpstr>
      <vt:lpstr>Character Strings</vt:lpstr>
      <vt:lpstr>Binary Strings</vt:lpstr>
      <vt:lpstr>Binary Strings Demo</vt:lpstr>
      <vt:lpstr>Other Data Types</vt:lpstr>
      <vt:lpstr>Other Data Types Demo</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v2/4</dc:subject>
  <dc:creator>FPT Software</dc:creator>
  <cp:keywords/>
  <dc:description>Restructure the content framework of the slide; make it more visualized</dc:description>
  <cp:lastModifiedBy>ThachLN</cp:lastModifiedBy>
  <cp:revision>569</cp:revision>
  <dcterms:created xsi:type="dcterms:W3CDTF">2010-10-18T05:40:05Z</dcterms:created>
  <dcterms:modified xsi:type="dcterms:W3CDTF">2014-05-27T00:40:26Z</dcterms:modified>
  <cp:category/>
  <cp:contentStatus>Final</cp:contentStatus>
</cp:coreProperties>
</file>