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61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6" autoAdjust="0"/>
  </p:normalViewPr>
  <p:slideViewPr>
    <p:cSldViewPr>
      <p:cViewPr varScale="1">
        <p:scale>
          <a:sx n="65" d="100"/>
          <a:sy n="65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752337A-5082-4137-83C8-5AD567191481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F6681E5-575B-49C1-B421-AE0D76C2CC8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64A5A-DE84-4AD3-B1E6-6DBAD101EE1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03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E3B8E-A7ED-4CEB-8EAF-2195D7542C6E}" type="slidenum">
              <a:rPr lang="en-US"/>
              <a:pPr/>
              <a:t>41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05BD8-3726-480A-AE04-B156FABF3A0F}" type="slidenum">
              <a:rPr lang="en-US"/>
              <a:pPr/>
              <a:t>42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A402C5-060B-4A41-B512-B4E47F2FD26F}" type="slidenum">
              <a:rPr lang="en-US"/>
              <a:pPr/>
              <a:t>43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1962B-1D64-4FB9-A0FC-8EB7B6330FAB}" type="slidenum">
              <a:rPr lang="en-US"/>
              <a:pPr/>
              <a:t>44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21AB-C7E8-425F-BE12-58EA96CBE990}" type="slidenum">
              <a:rPr lang="en-US"/>
              <a:pPr/>
              <a:t>45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F2FCD-F20E-4029-AC8F-6F7599EA35AA}" type="slidenum">
              <a:rPr lang="en-US"/>
              <a:pPr/>
              <a:t>47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C1A60-794E-40AB-AA24-FCEB2F25F284}" type="slidenum">
              <a:rPr lang="en-US"/>
              <a:pPr/>
              <a:t>48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B10EC-8FDD-4BEC-AC08-2055C3BECC7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BDB7D-1265-4A1C-BD76-993C2F5C22E9}" type="slidenum">
              <a:rPr lang="en-US"/>
              <a:pPr/>
              <a:t>12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061FC-0D30-4B48-8C07-C4B04935F5F8}" type="slidenum">
              <a:rPr lang="en-US"/>
              <a:pPr/>
              <a:t>33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32126-B9B9-419B-AB27-6B728F73B02A}" type="slidenum">
              <a:rPr lang="en-US"/>
              <a:pPr/>
              <a:t>34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AFDD3-5936-45C8-BD2E-3946D04E91E3}" type="slidenum">
              <a:rPr lang="en-US"/>
              <a:pPr/>
              <a:t>36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3C7FF-DF14-46B2-BF87-75AF74FC1953}" type="slidenum">
              <a:rPr lang="en-US"/>
              <a:pPr/>
              <a:t>38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74DB17-612B-4566-A4D4-646028ECCB3E}" type="slidenum">
              <a:rPr lang="en-US"/>
              <a:pPr/>
              <a:t>39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A7AC9-3A1A-4377-8F75-82894130F9A6}" type="slidenum">
              <a:rPr lang="en-US"/>
              <a:pPr/>
              <a:t>40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43E46-D620-4452-A1FC-BBB4DDE263C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EA6C950-719A-4EE2-9AFE-29D6CCCBD30D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605C0-28C4-4F76-B66A-C095EAC46CA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54F624-6D44-40D4-9061-C8AE9B087D3E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E0DAA-7988-49AA-80D3-2984802834B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48C0F-3744-4DEF-A39F-B7583B51680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D18FC1-6489-4F2D-BD0C-28C3F5469C4A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D8AB6-9308-4338-B30F-EEE7671C647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BA8A3C9-714C-46AB-835B-DCF3644DDF22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31C6A-20B3-48B7-9681-15ABFBF449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1163BCD-B0D1-4FB3-986D-36EFA37C1BCD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85E11-80A6-4F5C-AD0E-86F08C6471B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9D3B66A-A49F-47CD-B1B3-5626601050D8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6C890-972A-4242-BE2F-969909AAAF5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BC8233-F6D7-4219-B9C9-AF3DCE95C670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4A130-0132-40FD-B754-4B2EEEC3771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25AB5E-C797-433C-9585-2E0B4780A9FB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8AD7F-E134-4D29-B567-ECE045824F8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B6A738-9237-4B6C-A264-D2A76168E497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C0A2-C2D2-4197-9237-21C628FD3A7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E92422-2171-457D-854E-6E68ADEB70B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usf.edu/~turnerr/Web_Application_Design/%20Downloads/Addresses.cs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default.asp" TargetMode="External"/><Relationship Id="rId2" Type="http://schemas.openxmlformats.org/officeDocument/2006/relationships/hyperlink" Target="http://en.wikipedia.org/wiki/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.grussell.org/ch3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1029"/>
          <p:cNvSpPr>
            <a:spLocks noChangeArrowheads="1"/>
          </p:cNvSpPr>
          <p:nvPr/>
        </p:nvSpPr>
        <p:spPr bwMode="auto">
          <a:xfrm>
            <a:off x="838200" y="1676400"/>
            <a:ext cx="78200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l" eaLnBrk="0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Working with MSSQL Server  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0" hangingPunct="0">
              <a:defRPr/>
            </a:pPr>
            <a:r>
              <a:rPr lang="en-US" sz="2400" b="0" i="1" dirty="0">
                <a:solidFill>
                  <a:schemeClr val="accent2"/>
                </a:solidFill>
                <a:latin typeface="Times New Roman" pitchFamily="18" charset="0"/>
              </a:rPr>
              <a:t>Code:G0-C#</a:t>
            </a:r>
          </a:p>
          <a:p>
            <a:pPr algn="l" eaLnBrk="0" hangingPunct="0">
              <a:defRPr/>
            </a:pPr>
            <a:r>
              <a:rPr lang="en-US" sz="2400" b="0" i="1" dirty="0">
                <a:solidFill>
                  <a:schemeClr val="accent2"/>
                </a:solidFill>
                <a:latin typeface="Times New Roman" pitchFamily="18" charset="0"/>
              </a:rPr>
              <a:t>Version: 1.0</a:t>
            </a:r>
            <a:br>
              <a:rPr lang="en-US" sz="2400" b="0" i="1" dirty="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US" sz="2400" b="0" i="1" dirty="0">
                <a:solidFill>
                  <a:schemeClr val="accent2"/>
                </a:solidFill>
                <a:latin typeface="Times New Roman" pitchFamily="18" charset="0"/>
              </a:rPr>
              <a:t>Author: Pham Trung Hai CTD</a:t>
            </a:r>
            <a:br>
              <a:rPr lang="en-US" sz="2400" b="0" i="1" dirty="0">
                <a:solidFill>
                  <a:schemeClr val="accent2"/>
                </a:solidFill>
                <a:latin typeface="Times New Roman" pitchFamily="18" charset="0"/>
              </a:rPr>
            </a:br>
            <a:endParaRPr lang="en-US" sz="2400" b="0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l" eaLnBrk="0" hangingPunct="0">
              <a:defRPr/>
            </a:pPr>
            <a:r>
              <a:rPr lang="en-US" sz="1600" b="0" i="1" dirty="0">
                <a:solidFill>
                  <a:schemeClr val="accent2"/>
                </a:solidFill>
                <a:latin typeface="Arial" charset="0"/>
              </a:rPr>
              <a:t/>
            </a:r>
            <a:br>
              <a:rPr lang="en-US" sz="1600" b="0" i="1" dirty="0">
                <a:solidFill>
                  <a:schemeClr val="accent2"/>
                </a:solidFill>
                <a:latin typeface="Arial" charset="0"/>
              </a:rPr>
            </a:br>
            <a:endParaRPr lang="en-US" sz="1600" b="0" i="1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2B8AE49-587A-43E3-B1C4-9F05D44E50DD}" type="slidenum">
              <a:rPr lang="en-US"/>
              <a:pPr/>
              <a:t>10</a:t>
            </a:fld>
            <a:r>
              <a:rPr lang="en-US"/>
              <a:t> 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Table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1275" y="1042988"/>
            <a:ext cx="6675438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D065793-8773-4F9F-8B19-6E9F40845AA9}" type="slidenum">
              <a:rPr lang="en-US"/>
              <a:pPr/>
              <a:t>11</a:t>
            </a:fld>
            <a:r>
              <a:rPr lang="en-US"/>
              <a:t> 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Table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1138238"/>
            <a:ext cx="71056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CC55D80-0319-4EF0-B06C-6438DC02BF1C}" type="slidenum">
              <a:rPr lang="en-US"/>
              <a:pPr/>
              <a:t>12</a:t>
            </a:fld>
            <a:r>
              <a:rPr lang="en-US"/>
              <a:t>  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229600" cy="5065713"/>
          </a:xfrm>
        </p:spPr>
        <p:txBody>
          <a:bodyPr/>
          <a:lstStyle/>
          <a:p>
            <a:pPr eaLnBrk="1" hangingPunct="1"/>
            <a:r>
              <a:rPr lang="en-US" smtClean="0"/>
              <a:t>Common SQL Data Types</a:t>
            </a:r>
          </a:p>
          <a:p>
            <a:pPr lvl="1" eaLnBrk="1" hangingPunct="1"/>
            <a:r>
              <a:rPr lang="en-US" smtClean="0"/>
              <a:t>int</a:t>
            </a:r>
          </a:p>
          <a:p>
            <a:pPr lvl="1" eaLnBrk="1" hangingPunct="1"/>
            <a:r>
              <a:rPr lang="en-US" smtClean="0"/>
              <a:t>nvarchar(n)		n = max number chars</a:t>
            </a:r>
          </a:p>
          <a:p>
            <a:pPr lvl="1" eaLnBrk="1" hangingPunct="1"/>
            <a:r>
              <a:rPr lang="en-US" smtClean="0"/>
              <a:t>char(n)		n = number chars</a:t>
            </a:r>
          </a:p>
          <a:p>
            <a:pPr lvl="1" eaLnBrk="1" hangingPunct="1"/>
            <a:r>
              <a:rPr lang="en-US" smtClean="0"/>
              <a:t>decimal (p,s)	p = total number of digits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                          	s = number decimal places</a:t>
            </a:r>
          </a:p>
          <a:p>
            <a:pPr lvl="1" eaLnBrk="1" hangingPunct="1"/>
            <a:r>
              <a:rPr lang="en-US" smtClean="0"/>
              <a:t>datetime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Many more!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115B289-CE7C-4057-A1D4-247B8A63FB09}" type="slidenum">
              <a:rPr lang="en-US"/>
              <a:pPr/>
              <a:t>13</a:t>
            </a:fld>
            <a:r>
              <a:rPr lang="en-US"/>
              <a:t>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an ID Field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good practice to include an ID field for every row.</a:t>
            </a:r>
          </a:p>
          <a:p>
            <a:pPr lvl="1" eaLnBrk="1" hangingPunct="1"/>
            <a:r>
              <a:rPr lang="en-US" smtClean="0"/>
              <a:t>Unique identifier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Not present in the Excel worksheet.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E40C9C1-AE87-4F93-BB68-8BDADB0D087C}" type="slidenum">
              <a:rPr lang="en-US"/>
              <a:pPr/>
              <a:t>14</a:t>
            </a:fld>
            <a:r>
              <a:rPr lang="en-US"/>
              <a:t> 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an ID Field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100138"/>
            <a:ext cx="73437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305175" y="6248400"/>
            <a:ext cx="475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We will designate this as the “Primary ID”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F3131E1-0B5A-44BE-AD7F-9255793E1258}" type="slidenum">
              <a:rPr lang="en-US"/>
              <a:pPr/>
              <a:t>15</a:t>
            </a:fld>
            <a:r>
              <a:rPr lang="en-US"/>
              <a:t>  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813" y="1100138"/>
            <a:ext cx="7104062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the Primary Key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1304925" y="4037013"/>
            <a:ext cx="1874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Right Click here</a:t>
            </a:r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 flipV="1">
            <a:off x="3121025" y="2573338"/>
            <a:ext cx="1273175" cy="16303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2943225" y="6267450"/>
            <a:ext cx="512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System ensures that the Primary Key is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  <p:bldP spid="2273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1C142EC-DF66-4597-A742-4719700D40E5}" type="slidenum">
              <a:rPr lang="en-US"/>
              <a:pPr/>
              <a:t>16</a:t>
            </a:fld>
            <a:r>
              <a:rPr lang="en-US"/>
              <a:t>  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Define Other Columns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38" y="1195388"/>
            <a:ext cx="7610475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4ED2D45-0E63-4A9E-B152-82E9867DAE6A}" type="slidenum">
              <a:rPr lang="en-US"/>
              <a:pPr/>
              <a:t>17</a:t>
            </a:fld>
            <a:r>
              <a:rPr lang="en-US"/>
              <a:t>  </a:t>
            </a:r>
          </a:p>
        </p:txBody>
      </p:sp>
      <p:pic>
        <p:nvPicPr>
          <p:cNvPr id="2457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38" y="1023938"/>
            <a:ext cx="7610475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Save the Table Definition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304925" y="4446588"/>
            <a:ext cx="1874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Save</a:t>
            </a:r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 flipV="1">
            <a:off x="1692275" y="1604963"/>
            <a:ext cx="347663" cy="28892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2283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5088" y="3681413"/>
            <a:ext cx="3190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2283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EE88288-F557-4088-8BD6-E2043F36F51B}" type="slidenum">
              <a:rPr lang="en-US"/>
              <a:pPr/>
              <a:t>18</a:t>
            </a:fld>
            <a:r>
              <a:rPr lang="en-US"/>
              <a:t>  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"Addresses" is Now Present</a:t>
            </a:r>
          </a:p>
        </p:txBody>
      </p:sp>
      <p:pic>
        <p:nvPicPr>
          <p:cNvPr id="256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38" y="1195388"/>
            <a:ext cx="7610475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D42B8D7-AAD4-4781-BD06-8B34891C3CA2}" type="slidenum">
              <a:rPr lang="en-US"/>
              <a:pPr/>
              <a:t>19</a:t>
            </a:fld>
            <a:r>
              <a:rPr lang="en-US"/>
              <a:t>  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Table Data</a:t>
            </a:r>
          </a:p>
        </p:txBody>
      </p:sp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2009775" y="6486525"/>
            <a:ext cx="626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Right click on Addresses and select “Show Table Data”.</a:t>
            </a:r>
          </a:p>
        </p:txBody>
      </p:sp>
      <p:pic>
        <p:nvPicPr>
          <p:cNvPr id="2662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613" y="1128713"/>
            <a:ext cx="7508875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ChangeArrowheads="1"/>
          </p:cNvSpPr>
          <p:nvPr/>
        </p:nvSpPr>
        <p:spPr bwMode="auto">
          <a:xfrm>
            <a:off x="457200" y="13716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Ä"/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Duration: </a:t>
            </a:r>
            <a:r>
              <a:rPr lang="en-US" sz="2400" b="0" i="1">
                <a:solidFill>
                  <a:schemeClr val="tx1"/>
                </a:solidFill>
                <a:latin typeface="Arial" charset="0"/>
              </a:rPr>
              <a:t>&lt;No. of hours/ days&gt;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Ä"/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Purpose: </a:t>
            </a:r>
            <a:r>
              <a:rPr lang="en-US" sz="2400" b="0" i="1">
                <a:solidFill>
                  <a:schemeClr val="tx1"/>
                </a:solidFill>
                <a:latin typeface="Arial" charset="0"/>
              </a:rPr>
              <a:t>&lt;Ultimate purpose of the course&gt;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Ä"/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Audience: </a:t>
            </a:r>
            <a:r>
              <a:rPr lang="en-US" sz="2400" b="0">
                <a:solidFill>
                  <a:schemeClr val="tx1"/>
                </a:solidFill>
                <a:latin typeface="Arial" charset="0"/>
              </a:rPr>
              <a:t>&lt;</a:t>
            </a:r>
            <a:r>
              <a:rPr lang="en-US" altLang="ja-JP" sz="2400" b="0" i="1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Who should attend, Pre-requisites to attend the course&gt;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Ä"/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Test: </a:t>
            </a:r>
            <a:r>
              <a:rPr lang="en-US" sz="2400" b="0" i="1">
                <a:solidFill>
                  <a:schemeClr val="tx1"/>
                </a:solidFill>
                <a:latin typeface="Arial" charset="0"/>
              </a:rPr>
              <a:t>&lt;Paper or online post assessment with pass mark of …%/ full participation/ …&gt;</a:t>
            </a:r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838200" y="76200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200" dirty="0">
                <a:solidFill>
                  <a:schemeClr val="tx1"/>
                </a:solidFill>
                <a:latin typeface="Arial" charset="0"/>
              </a:rPr>
              <a:t>Introduction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5886A55-91E2-4A74-A79B-10BD9FD27350}" type="slidenum">
              <a:rPr lang="en-US"/>
              <a:pPr/>
              <a:t>20</a:t>
            </a:fld>
            <a:r>
              <a:rPr lang="en-US"/>
              <a:t> 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Table Data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566863"/>
            <a:ext cx="81534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476625" y="5724525"/>
            <a:ext cx="2228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Table is currently empty.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FB14A38-BDDE-42D7-98B5-9E4175B8E2B7}" type="slidenum">
              <a:rPr lang="en-US"/>
              <a:pPr/>
              <a:t>21</a:t>
            </a:fld>
            <a:r>
              <a:rPr lang="en-US"/>
              <a:t>  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Populating a Table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076325"/>
            <a:ext cx="8324850" cy="5065713"/>
          </a:xfrm>
        </p:spPr>
        <p:txBody>
          <a:bodyPr/>
          <a:lstStyle/>
          <a:p>
            <a:pPr eaLnBrk="1" hangingPunct="1"/>
            <a:r>
              <a:rPr lang="en-US" smtClean="0"/>
              <a:t>Download file Addresses.csv from the Downloads area of the class web site: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z="2000" smtClean="0">
                <a:hlinkClick r:id="rId2"/>
              </a:rPr>
              <a:t>http://www.cse.usf.edu/~turnerr/Web_Application_Design/ Downloads/Addresses.csv</a:t>
            </a: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/>
            <a:r>
              <a:rPr lang="en-US" sz="2000" smtClean="0"/>
              <a:t>Double click to open in Excel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F40BCAA-FD4B-432E-BCB3-DF7654A901AF}" type="slidenum">
              <a:rPr lang="en-US"/>
              <a:pPr/>
              <a:t>22</a:t>
            </a:fld>
            <a:r>
              <a:rPr lang="en-US"/>
              <a:t>  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Excel Worksheet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288" y="1357313"/>
            <a:ext cx="68675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94869EF-4D20-48E2-99FD-75B6C87A1AB6}" type="slidenum">
              <a:rPr lang="en-US"/>
              <a:pPr/>
              <a:t>23</a:t>
            </a:fld>
            <a:r>
              <a:rPr lang="en-US"/>
              <a:t> 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ID Field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order to use this data in the database table we need to add an ID field.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Excel (2007) , right click on the column header “A” and select “insert” in the dropdown menu.</a:t>
            </a:r>
          </a:p>
          <a:p>
            <a:pPr lvl="1" eaLnBrk="1" hangingPunct="1"/>
            <a:r>
              <a:rPr lang="en-US" smtClean="0"/>
              <a:t>Adds a new column.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1015A4D-5A41-4925-BC43-A0E021D0E0A3}" type="slidenum">
              <a:rPr lang="en-US"/>
              <a:pPr/>
              <a:t>24</a:t>
            </a:fld>
            <a:r>
              <a:rPr lang="en-US"/>
              <a:t>  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an ID Column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1252538"/>
            <a:ext cx="68675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EE7AEAA-25E7-4CAA-B9D0-5883D1CE2007}" type="slidenum">
              <a:rPr lang="en-US"/>
              <a:pPr/>
              <a:t>25</a:t>
            </a:fld>
            <a:r>
              <a:rPr lang="en-US"/>
              <a:t>  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ID Values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the ID for the first row to 1.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Select ID on second row</a:t>
            </a:r>
          </a:p>
          <a:p>
            <a:pPr lvl="1" eaLnBrk="1" hangingPunct="1"/>
            <a:r>
              <a:rPr lang="en-US" smtClean="0"/>
              <a:t>Press =</a:t>
            </a:r>
          </a:p>
          <a:p>
            <a:pPr lvl="1" eaLnBrk="1" hangingPunct="1"/>
            <a:r>
              <a:rPr lang="en-US" smtClean="0"/>
              <a:t>Click the cell above (ID of the first row)</a:t>
            </a:r>
          </a:p>
          <a:p>
            <a:pPr lvl="1" eaLnBrk="1" hangingPunct="1"/>
            <a:r>
              <a:rPr lang="en-US" smtClean="0"/>
              <a:t>Click in the formula window and add “+1”</a:t>
            </a:r>
          </a:p>
          <a:p>
            <a:pPr lvl="1" eaLnBrk="1" hangingPunct="1"/>
            <a:r>
              <a:rPr lang="en-US" smtClean="0"/>
              <a:t>Formula window should now say =A1+1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24DC01B-ECA7-4E5D-A6A9-F180E2FA5D41}" type="slidenum">
              <a:rPr lang="en-US"/>
              <a:pPr/>
              <a:t>26</a:t>
            </a:fld>
            <a:r>
              <a:rPr lang="en-US"/>
              <a:t>  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ID Values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276600" y="6257925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Press Enter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947738"/>
            <a:ext cx="67532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3B4900F-37B7-4829-97FA-2A3483AC195C}" type="slidenum">
              <a:rPr lang="en-US"/>
              <a:pPr/>
              <a:t>27</a:t>
            </a:fld>
            <a:r>
              <a:rPr lang="en-US"/>
              <a:t>  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ID Values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1143000"/>
            <a:ext cx="75342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F4F9AAB-E714-4070-8101-9F5CDAB0200F}" type="slidenum">
              <a:rPr lang="en-US"/>
              <a:pPr/>
              <a:t>28</a:t>
            </a:fld>
            <a:r>
              <a:rPr lang="en-US"/>
              <a:t>  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ID Values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the formula in 2A down into all the cells below it.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Click on 2A</a:t>
            </a:r>
          </a:p>
          <a:p>
            <a:pPr eaLnBrk="1" hangingPunct="1"/>
            <a:r>
              <a:rPr lang="en-US" smtClean="0"/>
              <a:t>Shift click on 175A</a:t>
            </a:r>
          </a:p>
          <a:p>
            <a:pPr eaLnBrk="1" hangingPunct="1"/>
            <a:r>
              <a:rPr lang="en-US" smtClean="0"/>
              <a:t>Press Ctrl-d  (to copy Down)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Should now see consecutive numbers     1 – 175 in the first column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62C90A3-3DBD-4197-8180-AF2FE8338C40}" type="slidenum">
              <a:rPr lang="en-US"/>
              <a:pPr/>
              <a:t>29</a:t>
            </a:fld>
            <a:r>
              <a:rPr lang="en-US"/>
              <a:t>  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Addresses with IDs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1152525"/>
            <a:ext cx="75342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5FCAFBE-85EA-43BA-A554-29EC79DC0C8C}" type="slidenum">
              <a:rPr lang="en-US"/>
              <a:pPr/>
              <a:t>3</a:t>
            </a:fld>
            <a:r>
              <a:rPr lang="en-US"/>
              <a:t> 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981075"/>
            <a:ext cx="8202613" cy="55800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You will be able to</a:t>
            </a:r>
          </a:p>
          <a:p>
            <a:pPr eaLnBrk="1" hangingPunct="1"/>
            <a:r>
              <a:rPr lang="en-US" sz="2400" dirty="0" smtClean="0"/>
              <a:t>Use Visual Studio for GUI based interactive access to a Microsoft SQL Server database.</a:t>
            </a:r>
          </a:p>
          <a:p>
            <a:pPr lvl="1" eaLnBrk="1" hangingPunct="1"/>
            <a:r>
              <a:rPr lang="en-US" sz="2000" dirty="0" smtClean="0"/>
              <a:t>Populate a table with data from an Excel worksheet.</a:t>
            </a:r>
          </a:p>
          <a:p>
            <a:pPr eaLnBrk="1" hangingPunct="1"/>
            <a:r>
              <a:rPr lang="en-US" sz="2400" dirty="0" smtClean="0"/>
              <a:t>Use </a:t>
            </a:r>
            <a:r>
              <a:rPr lang="en-US" sz="2400" dirty="0" err="1" smtClean="0"/>
              <a:t>sqlcmd</a:t>
            </a:r>
            <a:r>
              <a:rPr lang="en-US" sz="2400" dirty="0" smtClean="0"/>
              <a:t> for command line interactive access to a Microsoft SQL Server database.</a:t>
            </a:r>
          </a:p>
          <a:p>
            <a:pPr eaLnBrk="1" hangingPunct="1"/>
            <a:r>
              <a:rPr lang="en-US" sz="2400" dirty="0" smtClean="0"/>
              <a:t>Using either Visual Studio or </a:t>
            </a:r>
            <a:r>
              <a:rPr lang="en-US" sz="2400" dirty="0" err="1" smtClean="0"/>
              <a:t>sqlcmd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Create and delete tables.</a:t>
            </a:r>
          </a:p>
          <a:p>
            <a:pPr lvl="1" eaLnBrk="1" hangingPunct="1"/>
            <a:r>
              <a:rPr lang="en-US" sz="2000" dirty="0" smtClean="0"/>
              <a:t>Modify table definitions.</a:t>
            </a:r>
          </a:p>
          <a:p>
            <a:pPr lvl="1" eaLnBrk="1" hangingPunct="1"/>
            <a:r>
              <a:rPr lang="en-US" sz="2000" dirty="0" smtClean="0"/>
              <a:t>Insert new rows into tables.</a:t>
            </a:r>
          </a:p>
          <a:p>
            <a:pPr lvl="1" eaLnBrk="1" hangingPunct="1"/>
            <a:r>
              <a:rPr lang="en-US" sz="2000" dirty="0" smtClean="0"/>
              <a:t>Modify existing rows.</a:t>
            </a:r>
          </a:p>
          <a:p>
            <a:pPr lvl="1" eaLnBrk="1" hangingPunct="1"/>
            <a:r>
              <a:rPr lang="en-US" sz="2000" dirty="0" smtClean="0"/>
              <a:t>Retrieve and display table data.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D283F05-D1B8-4BD7-BAD7-76B3ED41E1FB}" type="slidenum">
              <a:rPr lang="en-US"/>
              <a:pPr/>
              <a:t>30</a:t>
            </a:fld>
            <a:r>
              <a:rPr lang="en-US"/>
              <a:t>  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Populating the Database Table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will use the contents of this Excel worksheet to populate the Address table in the database.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Click inside the worksheet, then press Ctrl-A to select all.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Press Ctrl-C to copy the entire worksheet to the clipboard.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05E5012-D38D-4E81-B31E-35D9B3BE2455}" type="slidenum">
              <a:rPr lang="en-US"/>
              <a:pPr/>
              <a:t>31</a:t>
            </a:fld>
            <a:r>
              <a:rPr lang="en-US"/>
              <a:t>  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Populating the Database Table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1528763"/>
            <a:ext cx="7615237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467100" y="952500"/>
            <a:ext cx="447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Click here to select all of the table.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2790825" y="1257300"/>
            <a:ext cx="771525" cy="12477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695575" y="6029325"/>
            <a:ext cx="52959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Press Ctrl-V to paste the clipboard into the table.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(This may take a while to complete.)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19C4A56-1EBD-4790-AA21-3FBC58E77CE6}" type="slidenum">
              <a:rPr lang="en-US"/>
              <a:pPr/>
              <a:t>32</a:t>
            </a:fld>
            <a:r>
              <a:rPr lang="en-US"/>
              <a:t> 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Table is Populated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1366838"/>
            <a:ext cx="7615237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C439FB6-8D29-455D-89E6-5AB757F8AED9}" type="slidenum">
              <a:rPr lang="en-US"/>
              <a:pPr/>
              <a:t>33</a:t>
            </a:fld>
            <a:r>
              <a:rPr lang="en-US"/>
              <a:t>  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sqlcmd Utility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066800"/>
            <a:ext cx="8288338" cy="5551488"/>
          </a:xfrm>
        </p:spPr>
        <p:txBody>
          <a:bodyPr/>
          <a:lstStyle/>
          <a:p>
            <a:pPr eaLnBrk="1" hangingPunct="1"/>
            <a:r>
              <a:rPr lang="en-US" smtClean="0"/>
              <a:t>Command line utility for MS SQL Server databases.</a:t>
            </a:r>
          </a:p>
          <a:p>
            <a:pPr eaLnBrk="1" hangingPunct="1"/>
            <a:endParaRPr lang="en-US" sz="1000" smtClean="0"/>
          </a:p>
          <a:p>
            <a:pPr lvl="1" eaLnBrk="1" hangingPunct="1"/>
            <a:r>
              <a:rPr lang="en-US" smtClean="0"/>
              <a:t>Previous version called osql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Available on classroom and lab PCs.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Windows command window</a:t>
            </a:r>
            <a:endParaRPr lang="en-US" sz="2800" smtClean="0"/>
          </a:p>
          <a:p>
            <a:pPr lvl="1" eaLnBrk="1" hangingPunct="1"/>
            <a:r>
              <a:rPr lang="en-US" sz="2400" smtClean="0"/>
              <a:t>Connect to a Database Server</a:t>
            </a:r>
          </a:p>
          <a:p>
            <a:pPr lvl="1" eaLnBrk="1" hangingPunct="1"/>
            <a:r>
              <a:rPr lang="en-US" sz="2400" smtClean="0"/>
              <a:t>Enter SQL commands on the command line.</a:t>
            </a:r>
          </a:p>
          <a:p>
            <a:pPr lvl="1" eaLnBrk="1" hangingPunct="1"/>
            <a:r>
              <a:rPr lang="en-US" sz="2400" smtClean="0"/>
              <a:t>Results output to the console.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FF2A33B-74BA-460C-B57E-9D81AED27451}" type="slidenum">
              <a:rPr lang="en-US"/>
              <a:pPr/>
              <a:t>34</a:t>
            </a:fld>
            <a:r>
              <a:rPr lang="en-US"/>
              <a:t>  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and Installing sqlcmd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125538"/>
            <a:ext cx="8393113" cy="5065712"/>
          </a:xfrm>
        </p:spPr>
        <p:txBody>
          <a:bodyPr/>
          <a:lstStyle/>
          <a:p>
            <a:pPr eaLnBrk="1" hangingPunct="1"/>
            <a:r>
              <a:rPr lang="en-US" smtClean="0"/>
              <a:t>Included with Management Studio Express.</a:t>
            </a:r>
          </a:p>
          <a:p>
            <a:pPr eaLnBrk="1" hangingPunct="1"/>
            <a:r>
              <a:rPr lang="en-US" smtClean="0"/>
              <a:t>Free download from Microsoft,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Documentation available in SQL Server 2005 Books Online</a:t>
            </a:r>
          </a:p>
          <a:p>
            <a:pPr lvl="1" eaLnBrk="1" hangingPunct="1"/>
            <a:r>
              <a:rPr lang="en-US" smtClean="0"/>
              <a:t>Free download from Microsoft.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In Visual Studio 2008, search for sqlcmd.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B6C2BD5-519A-41F1-92DB-AD5CFDDBC44E}" type="slidenum">
              <a:rPr lang="en-US"/>
              <a:pPr/>
              <a:t>35</a:t>
            </a:fld>
            <a:r>
              <a:rPr lang="en-US"/>
              <a:t> 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SQL Language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slides demonstrate SQL commands using the sqlcmd program.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Remember SQL is used everywhere we interact with a database server:</a:t>
            </a:r>
          </a:p>
          <a:p>
            <a:pPr lvl="1" eaLnBrk="1" hangingPunct="1"/>
            <a:r>
              <a:rPr lang="en-US" smtClean="0"/>
              <a:t>Command line</a:t>
            </a:r>
          </a:p>
          <a:p>
            <a:pPr lvl="1" eaLnBrk="1" hangingPunct="1"/>
            <a:r>
              <a:rPr lang="en-US" smtClean="0"/>
              <a:t>Database management programs </a:t>
            </a:r>
          </a:p>
          <a:p>
            <a:pPr lvl="1" eaLnBrk="1" hangingPunct="1"/>
            <a:r>
              <a:rPr lang="en-US" smtClean="0"/>
              <a:t>Our own programs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55537BE-58B1-4281-BB6F-4112D14CC44D}" type="slidenum">
              <a:rPr lang="en-US"/>
              <a:pPr/>
              <a:t>36</a:t>
            </a:fld>
            <a:r>
              <a:rPr lang="en-US"/>
              <a:t>  </a:t>
            </a:r>
          </a:p>
        </p:txBody>
      </p:sp>
      <p:pic>
        <p:nvPicPr>
          <p:cNvPr id="4403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" y="1100138"/>
            <a:ext cx="89535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sqlcmd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351338" y="1911350"/>
            <a:ext cx="885825" cy="1936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609725" y="1620838"/>
            <a:ext cx="160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The Server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183063" y="1608138"/>
            <a:ext cx="1296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My</a:t>
            </a:r>
            <a:r>
              <a:rPr lang="en-US" sz="1600">
                <a:solidFill>
                  <a:schemeClr val="hlink"/>
                </a:solidFill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Username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263650" y="2111375"/>
            <a:ext cx="1457325" cy="1397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700338" y="2038350"/>
            <a:ext cx="3121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Password entered here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1731963" y="1911350"/>
            <a:ext cx="2314575" cy="1746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777875" y="2424113"/>
            <a:ext cx="3025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Execute commands in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/>
      <p:bldP spid="65543" grpId="0"/>
      <p:bldP spid="65544" grpId="0" animBg="1"/>
      <p:bldP spid="65545" grpId="0"/>
      <p:bldP spid="65546" grpId="0" animBg="1"/>
      <p:bldP spid="655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BBDBC60-3567-4F5E-96C8-557416D2143D}" type="slidenum">
              <a:rPr lang="en-US"/>
              <a:pPr/>
              <a:t>37</a:t>
            </a:fld>
            <a:r>
              <a:rPr lang="en-US"/>
              <a:t>  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Command Line Example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22438" y="847725"/>
            <a:ext cx="6545262" cy="531813"/>
          </a:xfrm>
          <a:noFill/>
        </p:spPr>
        <p:txBody>
          <a:bodyPr/>
          <a:lstStyle/>
          <a:p>
            <a:pPr eaLnBrk="1" hangingPunct="1"/>
            <a:r>
              <a:rPr lang="en-US" sz="2000" smtClean="0">
                <a:solidFill>
                  <a:schemeClr val="folHlink"/>
                </a:solidFill>
              </a:rPr>
              <a:t>View a subset of the columns. </a:t>
            </a:r>
            <a:endParaRPr lang="en-US" sz="2000" b="1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solidFill>
                <a:schemeClr val="folHlink"/>
              </a:solidFill>
              <a:latin typeface="Courier New" pitchFamily="49" charset="0"/>
            </a:endParaRPr>
          </a:p>
        </p:txBody>
      </p:sp>
      <p:pic>
        <p:nvPicPr>
          <p:cNvPr id="4506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1681163"/>
            <a:ext cx="7010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8B9C12B-6498-43AB-8368-488383521C6A}" type="slidenum">
              <a:rPr lang="en-US"/>
              <a:pPr/>
              <a:t>38</a:t>
            </a:fld>
            <a:r>
              <a:rPr lang="en-US"/>
              <a:t>  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Retrieve Specific Entries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1528763"/>
            <a:ext cx="773430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89238" y="923925"/>
            <a:ext cx="6173787" cy="531813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chemeClr val="folHlink"/>
                </a:solidFill>
              </a:rPr>
              <a:t>Find all addresses with zip code 33707</a:t>
            </a:r>
          </a:p>
          <a:p>
            <a:pPr eaLnBrk="1" hangingPunct="1"/>
            <a:endParaRPr lang="en-US" sz="2000" b="1" smtClean="0"/>
          </a:p>
          <a:p>
            <a:pPr eaLnBrk="1" hangingPunct="1">
              <a:buFont typeface="Wingdings" pitchFamily="2" charset="2"/>
              <a:buNone/>
            </a:pPr>
            <a:endParaRPr lang="en-US" sz="16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B489E6D-8768-4E16-B5F2-4766F8601BC6}" type="slidenum">
              <a:rPr lang="en-US"/>
              <a:pPr/>
              <a:t>39</a:t>
            </a:fld>
            <a:r>
              <a:rPr lang="en-US"/>
              <a:t>  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Wildcard Selection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4975" y="952500"/>
            <a:ext cx="6373813" cy="5603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chemeClr val="folHlink"/>
                </a:solidFill>
              </a:rPr>
              <a:t>Find all addresses with last name beginning with S</a:t>
            </a:r>
          </a:p>
          <a:p>
            <a:pPr eaLnBrk="1" hangingPunct="1">
              <a:buFont typeface="Wingdings" pitchFamily="2" charset="2"/>
              <a:buNone/>
            </a:pPr>
            <a:endParaRPr lang="en-US" sz="16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600" b="1" smtClean="0">
              <a:solidFill>
                <a:schemeClr val="folHlink"/>
              </a:solidFill>
              <a:latin typeface="Courier New" pitchFamily="49" charset="0"/>
            </a:endParaRP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50" y="1395413"/>
            <a:ext cx="73533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7028D6F-FE96-491A-9C77-39767341AC79}" type="slidenum">
              <a:rPr lang="en-US"/>
              <a:pPr/>
              <a:t>4</a:t>
            </a:fld>
            <a:r>
              <a:rPr lang="en-US"/>
              <a:t> 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Visual Studio 2008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Visual Studio 2008 includes database access functions.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View "Server Explorer"</a:t>
            </a:r>
          </a:p>
          <a:p>
            <a:pPr eaLnBrk="1" hangingPunct="1"/>
            <a:r>
              <a:rPr lang="en-US" smtClean="0"/>
              <a:t>Set up a Data Connection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66CC426-BD11-4B91-9A54-058DA88891E2}" type="slidenum">
              <a:rPr lang="en-US"/>
              <a:pPr/>
              <a:t>40</a:t>
            </a:fld>
            <a:r>
              <a:rPr lang="en-US"/>
              <a:t>  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Wildcard Selection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54313" y="819150"/>
            <a:ext cx="5375275" cy="4381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chemeClr val="folHlink"/>
                </a:solidFill>
              </a:rPr>
              <a:t>All addresses with last name </a:t>
            </a:r>
            <a:r>
              <a:rPr lang="en-US" sz="2000" i="1" smtClean="0">
                <a:solidFill>
                  <a:schemeClr val="folHlink"/>
                </a:solidFill>
              </a:rPr>
              <a:t>containing</a:t>
            </a:r>
            <a:r>
              <a:rPr lang="en-US" sz="2000" smtClean="0">
                <a:solidFill>
                  <a:schemeClr val="folHlink"/>
                </a:solidFill>
              </a:rPr>
              <a:t> an s</a:t>
            </a:r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1319213"/>
            <a:ext cx="73628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0F0D795-CA62-4B21-9B0F-ACF80B18E57B}" type="slidenum">
              <a:rPr lang="en-US"/>
              <a:pPr/>
              <a:t>41</a:t>
            </a:fld>
            <a:r>
              <a:rPr lang="en-US"/>
              <a:t>  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Sensitivity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Typically SQL commands and keywords are not case sensitive.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mtClean="0"/>
              <a:t>Data is case sensitive </a:t>
            </a:r>
          </a:p>
          <a:p>
            <a:pPr lvl="1" eaLnBrk="1" hangingPunct="1"/>
            <a:r>
              <a:rPr lang="en-US" smtClean="0"/>
              <a:t>Characters are stored as upper case or lower case.</a:t>
            </a:r>
          </a:p>
          <a:p>
            <a:pPr lvl="1" eaLnBrk="1" hangingPunct="1"/>
            <a:endParaRPr lang="en-US" sz="1000" smtClean="0"/>
          </a:p>
          <a:p>
            <a:pPr eaLnBrk="1" hangingPunct="1"/>
            <a:r>
              <a:rPr lang="en-US" smtClean="0"/>
              <a:t>Sorting order is a mode</a:t>
            </a:r>
          </a:p>
          <a:p>
            <a:pPr lvl="1" eaLnBrk="1" hangingPunct="1"/>
            <a:r>
              <a:rPr lang="en-US" smtClean="0"/>
              <a:t>Default is not case sensitive</a:t>
            </a:r>
          </a:p>
          <a:p>
            <a:pPr lvl="1" eaLnBrk="1" hangingPunct="1"/>
            <a:r>
              <a:rPr lang="en-US" smtClean="0"/>
              <a:t>Search comparisons same as sorting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BFCC4DB-41E0-4ABC-9140-772145C1F368}" type="slidenum">
              <a:rPr lang="en-US"/>
              <a:pPr/>
              <a:t>42</a:t>
            </a:fld>
            <a:r>
              <a:rPr lang="en-US"/>
              <a:t>  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Sensitivity</a:t>
            </a: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04938"/>
            <a:ext cx="685958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A321B6E-1291-45FB-9EEC-0DB7E7F0CCE1}" type="slidenum">
              <a:rPr lang="en-US"/>
              <a:pPr/>
              <a:t>43</a:t>
            </a:fld>
            <a:r>
              <a:rPr lang="en-US"/>
              <a:t> 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the Output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1509713"/>
            <a:ext cx="81724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809750" y="6086475"/>
            <a:ext cx="621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Zip_Code is a string.  So sort is lexicographic, not numeric.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5064AFA-C835-4D10-B90A-97CACBEDCE7C}" type="slidenum">
              <a:rPr lang="en-US"/>
              <a:pPr/>
              <a:t>44</a:t>
            </a:fld>
            <a:r>
              <a:rPr lang="en-US"/>
              <a:t>  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Rows</a:t>
            </a: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5" y="2205038"/>
            <a:ext cx="70104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849438" y="1181100"/>
            <a:ext cx="6223000" cy="4857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chemeClr val="folHlink"/>
                </a:solidFill>
              </a:rPr>
              <a:t>How many addresses are there with zip code 33707?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D14FFFD-192D-4FED-8F8D-3E207B671655}" type="slidenum">
              <a:rPr lang="en-US"/>
              <a:pPr/>
              <a:t>45</a:t>
            </a:fld>
            <a:r>
              <a:rPr lang="en-US"/>
              <a:t> 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Updating Records</a:t>
            </a:r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0" y="1433513"/>
            <a:ext cx="7165975" cy="340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E3A8E2E-717A-470F-8E00-9897AE334BE2}" type="slidenum">
              <a:rPr lang="en-US"/>
              <a:pPr/>
              <a:t>46</a:t>
            </a:fld>
            <a:r>
              <a:rPr lang="en-US"/>
              <a:t>  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Updating Records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452563"/>
            <a:ext cx="7165975" cy="340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238750" y="4019550"/>
            <a:ext cx="666750" cy="266700"/>
          </a:xfrm>
          <a:prstGeom prst="rect">
            <a:avLst/>
          </a:prstGeom>
          <a:solidFill>
            <a:srgbClr val="FFFF99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A873DED-9975-4CB2-86F9-EEBF685ADB05}" type="slidenum">
              <a:rPr lang="en-US"/>
              <a:pPr/>
              <a:t>47</a:t>
            </a:fld>
            <a:r>
              <a:rPr lang="en-US"/>
              <a:t> 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Updating Multiple Fields</a:t>
            </a:r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433513"/>
            <a:ext cx="8574088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2C56ABB-AF49-4634-85F4-D6AB2C0EEB93}" type="slidenum">
              <a:rPr lang="en-US"/>
              <a:pPr/>
              <a:t>48</a:t>
            </a:fld>
            <a:r>
              <a:rPr lang="en-US"/>
              <a:t> 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a Record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04913"/>
            <a:ext cx="70104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814F4A1-9FD2-49D9-B8FB-0036C9532FA7}" type="slidenum">
              <a:rPr lang="en-US"/>
              <a:pPr/>
              <a:t>49</a:t>
            </a:fld>
            <a:r>
              <a:rPr lang="en-US"/>
              <a:t>  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Commands in Visual Studio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 also use Visual Studio to issue arbitrary SQL commands to the server.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On the Data menu select New Query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943019A-671E-4C21-8493-53B1F4FC3B5C}" type="slidenum">
              <a:rPr lang="en-US"/>
              <a:pPr/>
              <a:t>5</a:t>
            </a:fld>
            <a:r>
              <a:rPr lang="en-US"/>
              <a:t> 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Connections in Visual Studio 2008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1257300"/>
            <a:ext cx="63055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685925" y="5781675"/>
            <a:ext cx="6238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Right click on Data Connections and select Add Connection.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1E3B762-9F66-4FDB-81AA-E260AB9CF5F9}" type="slidenum">
              <a:rPr lang="en-US"/>
              <a:pPr/>
              <a:t>50</a:t>
            </a:fld>
            <a:r>
              <a:rPr lang="en-US"/>
              <a:t> 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Commands in Visual Studio</a:t>
            </a:r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850" y="1347788"/>
            <a:ext cx="76771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AAABD6C-FBA4-4A68-BF15-75906EAB15E8}" type="slidenum">
              <a:rPr lang="en-US"/>
              <a:pPr/>
              <a:t>51</a:t>
            </a:fld>
            <a:r>
              <a:rPr lang="en-US"/>
              <a:t>  </a:t>
            </a:r>
          </a:p>
        </p:txBody>
      </p:sp>
      <p:pic>
        <p:nvPicPr>
          <p:cNvPr id="593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1252538"/>
            <a:ext cx="822642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Commands in Visual Studio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0413" y="3133725"/>
            <a:ext cx="3482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829425" y="6419850"/>
            <a:ext cx="148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Click here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 flipV="1">
            <a:off x="6505575" y="5600700"/>
            <a:ext cx="371475" cy="8953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D0147C4-3258-4F42-9223-4C25274A2E3D}" type="slidenum">
              <a:rPr lang="en-US"/>
              <a:pPr/>
              <a:t>52</a:t>
            </a:fld>
            <a:r>
              <a:rPr lang="en-US"/>
              <a:t> 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Commands in Visual Studio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1385888"/>
            <a:ext cx="7304087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867150" y="6067425"/>
            <a:ext cx="4762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Enter SQL command here.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H="1" flipV="1">
            <a:off x="3105150" y="4638675"/>
            <a:ext cx="828675" cy="14287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2ED27CC-53AC-432F-BDEC-E09D2821BC99}" type="slidenum">
              <a:rPr lang="en-US"/>
              <a:pPr/>
              <a:t>53</a:t>
            </a:fld>
            <a:r>
              <a:rPr lang="en-US"/>
              <a:t>  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Commands in Visual Studio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1643063"/>
            <a:ext cx="7304087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390900" y="1114425"/>
            <a:ext cx="4762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Click here to execute the command.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6391275" y="1323975"/>
            <a:ext cx="838200" cy="9334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34E8CD1-3825-482B-8DC3-802050309325}" type="slidenum">
              <a:rPr lang="en-US"/>
              <a:pPr/>
              <a:t>54</a:t>
            </a:fld>
            <a:r>
              <a:rPr lang="en-US"/>
              <a:t>  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Commands in Visual Studio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071563"/>
            <a:ext cx="7569200" cy="48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143250" y="6086475"/>
            <a:ext cx="4762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Results appear below the Query window.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99948E9-4681-4832-9C7A-7A4B767F67AE}" type="slidenum">
              <a:rPr lang="en-US"/>
              <a:pPr/>
              <a:t>55</a:t>
            </a:fld>
            <a:r>
              <a:rPr lang="en-US"/>
              <a:t>  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SQL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116888" cy="5646738"/>
          </a:xfrm>
        </p:spPr>
        <p:txBody>
          <a:bodyPr/>
          <a:lstStyle/>
          <a:p>
            <a:pPr eaLnBrk="1" hangingPunct="1"/>
            <a:r>
              <a:rPr lang="en-US" smtClean="0"/>
              <a:t>Many books available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mtClean="0"/>
              <a:t>One that I recommend:</a:t>
            </a:r>
          </a:p>
          <a:p>
            <a:pPr lvl="1" eaLnBrk="1" hangingPunct="1"/>
            <a:r>
              <a:rPr lang="en-US" sz="2000" i="1" smtClean="0"/>
              <a:t>Teach Yourself SQL in 24 Hours</a:t>
            </a:r>
            <a:r>
              <a:rPr lang="en-US" sz="2000" smtClean="0"/>
              <a:t> (Third Edition) </a:t>
            </a:r>
          </a:p>
          <a:p>
            <a:pPr lvl="1" eaLnBrk="1" hangingPunct="1"/>
            <a:r>
              <a:rPr lang="en-US" sz="2000" smtClean="0"/>
              <a:t>Ryan Stephens and Ron Plew, SAMS, 2003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mtClean="0"/>
              <a:t>Lots of information on the web</a:t>
            </a:r>
          </a:p>
          <a:p>
            <a:pPr eaLnBrk="1" hangingPunct="1"/>
            <a:r>
              <a:rPr lang="en-US" sz="2000" smtClean="0"/>
              <a:t>A sampling:</a:t>
            </a:r>
          </a:p>
          <a:p>
            <a:pPr lvl="1" eaLnBrk="1" hangingPunct="1"/>
            <a:r>
              <a:rPr lang="en-US" sz="1800" smtClean="0">
                <a:hlinkClick r:id="rId2"/>
              </a:rPr>
              <a:t>http://en.wikipedia.org/wiki/SQL</a:t>
            </a:r>
            <a:endParaRPr lang="en-US" sz="1800" smtClean="0"/>
          </a:p>
          <a:p>
            <a:pPr lvl="1" eaLnBrk="1" hangingPunct="1"/>
            <a:r>
              <a:rPr lang="en-US" sz="1800" smtClean="0">
                <a:hlinkClick r:id="rId3"/>
              </a:rPr>
              <a:t>http://www.w3schools.com/sql/default.asp</a:t>
            </a:r>
            <a:endParaRPr lang="en-US" sz="1800" smtClean="0"/>
          </a:p>
          <a:p>
            <a:pPr lvl="1" eaLnBrk="1" hangingPunct="1"/>
            <a:r>
              <a:rPr lang="en-US" sz="1800" smtClean="0">
                <a:hlinkClick r:id="rId4"/>
              </a:rPr>
              <a:t>http://db.grussell.org/ch3.html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C3CA3DF-3BB9-4667-B686-0777D0D03117}" type="slidenum">
              <a:rPr lang="en-US"/>
              <a:pPr/>
              <a:t>6</a:t>
            </a:fld>
            <a:r>
              <a:rPr lang="en-US"/>
              <a:t> 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Data Connection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271588"/>
            <a:ext cx="62960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8068ECC-6E9C-43A6-9DA4-F678535C6CD9}" type="slidenum">
              <a:rPr lang="en-US"/>
              <a:pPr/>
              <a:t>7</a:t>
            </a:fld>
            <a:r>
              <a:rPr lang="en-US"/>
              <a:t> 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Data Connection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975" y="1004888"/>
            <a:ext cx="36385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48575" y="1981200"/>
            <a:ext cx="12477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Your SQL Server Username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5724525" y="2628900"/>
            <a:ext cx="1981200" cy="7524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3914775" y="2619375"/>
            <a:ext cx="384810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743825" y="3409950"/>
            <a:ext cx="12477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Your SQL Server Password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6076950" y="3657600"/>
            <a:ext cx="1628775" cy="95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841437A-6C02-42BB-8B98-B160B6250A80}" type="slidenum">
              <a:rPr lang="en-US"/>
              <a:pPr/>
              <a:t>8</a:t>
            </a:fld>
            <a:r>
              <a:rPr lang="en-US"/>
              <a:t>  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75" y="1128713"/>
            <a:ext cx="36385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the Connection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71525" y="6186488"/>
            <a:ext cx="1222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Click here</a:t>
            </a:r>
          </a:p>
        </p:txBody>
      </p:sp>
      <p:sp>
        <p:nvSpPr>
          <p:cNvPr id="224261" name="Line 5"/>
          <p:cNvSpPr>
            <a:spLocks noChangeShapeType="1"/>
          </p:cNvSpPr>
          <p:nvPr/>
        </p:nvSpPr>
        <p:spPr bwMode="auto">
          <a:xfrm flipV="1">
            <a:off x="2006600" y="6305550"/>
            <a:ext cx="819150" cy="603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224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051175"/>
            <a:ext cx="21621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F656DB0-9994-4905-8D90-09CF2EC3370A}" type="slidenum">
              <a:rPr lang="en-US"/>
              <a:pPr/>
              <a:t>9</a:t>
            </a:fld>
            <a:r>
              <a:rPr lang="en-US"/>
              <a:t> 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Table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974013" cy="931863"/>
          </a:xfrm>
        </p:spPr>
        <p:txBody>
          <a:bodyPr/>
          <a:lstStyle/>
          <a:p>
            <a:pPr eaLnBrk="1" hangingPunct="1"/>
            <a:r>
              <a:rPr lang="en-US" sz="2800" smtClean="0"/>
              <a:t>We will create a new table to hold the addresses in file Addresses.csv.</a:t>
            </a:r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76500"/>
            <a:ext cx="6096000" cy="331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25</TotalTime>
  <Words>1031</Words>
  <Application>Microsoft Office PowerPoint</Application>
  <PresentationFormat>On-screen Show (4:3)</PresentationFormat>
  <Paragraphs>260</Paragraphs>
  <Slides>55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FSOFTTemplate-</vt:lpstr>
      <vt:lpstr>Slide 1</vt:lpstr>
      <vt:lpstr>Slide 2</vt:lpstr>
      <vt:lpstr>Objectives</vt:lpstr>
      <vt:lpstr>Using Visual Studio 2008</vt:lpstr>
      <vt:lpstr>Data Connections in Visual Studio 2008</vt:lpstr>
      <vt:lpstr>Adding a Data Connection</vt:lpstr>
      <vt:lpstr>Adding a Data Connection</vt:lpstr>
      <vt:lpstr>Test the Connection</vt:lpstr>
      <vt:lpstr>Adding a Table</vt:lpstr>
      <vt:lpstr>Adding a Table</vt:lpstr>
      <vt:lpstr>Adding a Table</vt:lpstr>
      <vt:lpstr>Data Types</vt:lpstr>
      <vt:lpstr>Setting an ID Field</vt:lpstr>
      <vt:lpstr>Setting an ID Field</vt:lpstr>
      <vt:lpstr>Setting the Primary Key</vt:lpstr>
      <vt:lpstr>Define Other Columns</vt:lpstr>
      <vt:lpstr>Save the Table Definition</vt:lpstr>
      <vt:lpstr>Table "Addresses" is Now Present</vt:lpstr>
      <vt:lpstr>Viewing Table Data</vt:lpstr>
      <vt:lpstr>Viewing Table Data</vt:lpstr>
      <vt:lpstr>Populating a Table</vt:lpstr>
      <vt:lpstr>Excel Worksheet</vt:lpstr>
      <vt:lpstr>Add ID Field</vt:lpstr>
      <vt:lpstr>Adding an ID Column</vt:lpstr>
      <vt:lpstr>Setting ID Values</vt:lpstr>
      <vt:lpstr>Setting ID Values</vt:lpstr>
      <vt:lpstr>Setting ID Values</vt:lpstr>
      <vt:lpstr>Setting ID Values</vt:lpstr>
      <vt:lpstr>Addresses with IDs</vt:lpstr>
      <vt:lpstr>Populating the Database Table</vt:lpstr>
      <vt:lpstr>Populating the Database Table</vt:lpstr>
      <vt:lpstr>The Table is Populated</vt:lpstr>
      <vt:lpstr>The sqlcmd Utility</vt:lpstr>
      <vt:lpstr>Getting and Installing sqlcmd</vt:lpstr>
      <vt:lpstr>The SQL Language</vt:lpstr>
      <vt:lpstr>Using sqlcmd</vt:lpstr>
      <vt:lpstr>SQL Command Line Example</vt:lpstr>
      <vt:lpstr>Retrieve Specific Entries</vt:lpstr>
      <vt:lpstr>Wildcard Selection</vt:lpstr>
      <vt:lpstr>Wildcard Selection</vt:lpstr>
      <vt:lpstr>Case Sensitivity</vt:lpstr>
      <vt:lpstr>Case Sensitivity</vt:lpstr>
      <vt:lpstr>Sorting the Output</vt:lpstr>
      <vt:lpstr>Counting Rows</vt:lpstr>
      <vt:lpstr>Updating Records</vt:lpstr>
      <vt:lpstr>Updating Records</vt:lpstr>
      <vt:lpstr>Updating Multiple Fields</vt:lpstr>
      <vt:lpstr>Deleting a Record</vt:lpstr>
      <vt:lpstr>SQL Commands in Visual Studio</vt:lpstr>
      <vt:lpstr>SQL Commands in Visual Studio</vt:lpstr>
      <vt:lpstr>SQL Commands in Visual Studio</vt:lpstr>
      <vt:lpstr>SQL Commands in Visual Studio</vt:lpstr>
      <vt:lpstr>SQL Commands in Visual Studio</vt:lpstr>
      <vt:lpstr>SQL Commands in Visual Studio</vt:lpstr>
      <vt:lpstr>Learning 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haipt</dc:creator>
  <cp:lastModifiedBy>Nguyen Trung Kien</cp:lastModifiedBy>
  <cp:revision>5</cp:revision>
  <dcterms:created xsi:type="dcterms:W3CDTF">2011-05-03T16:38:24Z</dcterms:created>
  <dcterms:modified xsi:type="dcterms:W3CDTF">2011-09-15T09:22:37Z</dcterms:modified>
</cp:coreProperties>
</file>