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51"/>
  </p:notesMasterIdLst>
  <p:sldIdLst>
    <p:sldId id="273" r:id="rId15"/>
    <p:sldId id="403" r:id="rId16"/>
    <p:sldId id="282" r:id="rId17"/>
    <p:sldId id="283" r:id="rId18"/>
    <p:sldId id="404" r:id="rId19"/>
    <p:sldId id="295" r:id="rId20"/>
    <p:sldId id="431" r:id="rId21"/>
    <p:sldId id="426" r:id="rId22"/>
    <p:sldId id="430" r:id="rId23"/>
    <p:sldId id="427" r:id="rId24"/>
    <p:sldId id="428" r:id="rId25"/>
    <p:sldId id="429" r:id="rId26"/>
    <p:sldId id="355" r:id="rId27"/>
    <p:sldId id="414" r:id="rId28"/>
    <p:sldId id="356" r:id="rId29"/>
    <p:sldId id="358" r:id="rId30"/>
    <p:sldId id="373" r:id="rId31"/>
    <p:sldId id="359" r:id="rId32"/>
    <p:sldId id="361" r:id="rId33"/>
    <p:sldId id="362" r:id="rId34"/>
    <p:sldId id="411" r:id="rId35"/>
    <p:sldId id="412" r:id="rId36"/>
    <p:sldId id="416" r:id="rId37"/>
    <p:sldId id="417" r:id="rId38"/>
    <p:sldId id="424" r:id="rId39"/>
    <p:sldId id="419" r:id="rId40"/>
    <p:sldId id="420" r:id="rId41"/>
    <p:sldId id="363" r:id="rId42"/>
    <p:sldId id="421" r:id="rId43"/>
    <p:sldId id="408" r:id="rId44"/>
    <p:sldId id="409" r:id="rId45"/>
    <p:sldId id="432" r:id="rId46"/>
    <p:sldId id="436" r:id="rId47"/>
    <p:sldId id="433" r:id="rId48"/>
    <p:sldId id="434" r:id="rId49"/>
    <p:sldId id="435" r:id="rId50"/>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2628" autoAdjust="0"/>
  </p:normalViewPr>
  <p:slideViewPr>
    <p:cSldViewPr>
      <p:cViewPr>
        <p:scale>
          <a:sx n="60" d="100"/>
          <a:sy n="60" d="100"/>
        </p:scale>
        <p:origin x="16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76A40-8D94-4DB9-A367-A3A22A64D1A8}" type="doc">
      <dgm:prSet loTypeId="urn:microsoft.com/office/officeart/2005/8/layout/radial6" loCatId="relationship" qsTypeId="urn:microsoft.com/office/officeart/2005/8/quickstyle/3d2" qsCatId="3D" csTypeId="urn:microsoft.com/office/officeart/2005/8/colors/accent2_2" csCatId="accent2" phldr="1"/>
      <dgm:spPr/>
      <dgm:t>
        <a:bodyPr/>
        <a:lstStyle/>
        <a:p>
          <a:endParaRPr lang="en-US"/>
        </a:p>
      </dgm:t>
    </dgm:pt>
    <dgm:pt modelId="{D392094C-5AAD-470F-A515-4B37C013736D}">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Services</a:t>
          </a:r>
        </a:p>
      </dgm:t>
    </dgm:pt>
    <dgm:pt modelId="{F292DD4D-07D9-4C2D-BDC4-11C764D28375}" type="parTrans" cxnId="{5CFC7DD1-6917-4576-9736-F8400165389F}">
      <dgm:prSet/>
      <dgm:spPr/>
      <dgm:t>
        <a:bodyPr/>
        <a:lstStyle/>
        <a:p>
          <a:endParaRPr lang="en-US"/>
        </a:p>
      </dgm:t>
    </dgm:pt>
    <dgm:pt modelId="{36AA1312-D94E-4D15-B842-F150804C5946}" type="sibTrans" cxnId="{5CFC7DD1-6917-4576-9736-F8400165389F}">
      <dgm:prSet/>
      <dgm:spPr/>
      <dgm:t>
        <a:bodyPr/>
        <a:lstStyle/>
        <a:p>
          <a:endParaRPr lang="en-US" sz="1400"/>
        </a:p>
      </dgm:t>
    </dgm:pt>
    <dgm:pt modelId="{124B2212-9AA5-4A85-B455-1334AE7F92F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Windows</a:t>
          </a:r>
        </a:p>
        <a:p>
          <a:r>
            <a:rPr lang="en-US" sz="1200" dirty="0" smtClean="0">
              <a:solidFill>
                <a:schemeClr val="tx1"/>
              </a:solidFill>
            </a:rPr>
            <a:t>Apps</a:t>
          </a:r>
          <a:endParaRPr lang="en-US" sz="1200" dirty="0">
            <a:solidFill>
              <a:schemeClr val="tx1"/>
            </a:solidFill>
          </a:endParaRPr>
        </a:p>
      </dgm:t>
    </dgm:pt>
    <dgm:pt modelId="{B8F5595D-D0A6-48CF-8AC1-D2F914A49B09}" type="parTrans" cxnId="{C2F7E089-5FDB-4C06-B3E3-7A4F1D0D26F9}">
      <dgm:prSet/>
      <dgm:spPr/>
      <dgm:t>
        <a:bodyPr/>
        <a:lstStyle/>
        <a:p>
          <a:endParaRPr lang="en-US"/>
        </a:p>
      </dgm:t>
    </dgm:pt>
    <dgm:pt modelId="{0FD9D07B-E4C6-4911-A390-0026EA12D24B}" type="sibTrans" cxnId="{C2F7E089-5FDB-4C06-B3E3-7A4F1D0D26F9}">
      <dgm:prSet/>
      <dgm:spPr/>
      <dgm:t>
        <a:bodyPr/>
        <a:lstStyle/>
        <a:p>
          <a:endParaRPr lang="en-US" sz="1400"/>
        </a:p>
      </dgm:t>
    </dgm:pt>
    <dgm:pt modelId="{62426406-6D00-49E9-9247-1436E6EBAFC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Web Apps</a:t>
          </a:r>
        </a:p>
      </dgm:t>
    </dgm:pt>
    <dgm:pt modelId="{BA39A621-51CA-4BCC-9C18-62AF4A8306FF}" type="parTrans" cxnId="{208D4846-D9D3-4E90-93AA-3DE525D3995A}">
      <dgm:prSet/>
      <dgm:spPr/>
      <dgm:t>
        <a:bodyPr/>
        <a:lstStyle/>
        <a:p>
          <a:endParaRPr lang="en-US"/>
        </a:p>
      </dgm:t>
    </dgm:pt>
    <dgm:pt modelId="{D9884B97-D44B-4489-90AA-0C14E50EF846}" type="sibTrans" cxnId="{208D4846-D9D3-4E90-93AA-3DE525D3995A}">
      <dgm:prSet/>
      <dgm:spPr/>
      <dgm:t>
        <a:bodyPr/>
        <a:lstStyle/>
        <a:p>
          <a:endParaRPr lang="en-US" sz="1400"/>
        </a:p>
      </dgm:t>
    </dgm:pt>
    <dgm:pt modelId="{758AB3C9-9B4B-4AC2-829F-7678E13917AA}">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Office Apps</a:t>
          </a:r>
          <a:endParaRPr lang="en-US" sz="1200" dirty="0">
            <a:solidFill>
              <a:schemeClr val="tx1"/>
            </a:solidFill>
          </a:endParaRPr>
        </a:p>
      </dgm:t>
    </dgm:pt>
    <dgm:pt modelId="{AB0C0706-666A-496B-A306-1246287E4127}" type="parTrans" cxnId="{6C5770F7-A921-4CFB-B742-48DD37A45E96}">
      <dgm:prSet/>
      <dgm:spPr/>
      <dgm:t>
        <a:bodyPr/>
        <a:lstStyle/>
        <a:p>
          <a:endParaRPr lang="en-US"/>
        </a:p>
      </dgm:t>
    </dgm:pt>
    <dgm:pt modelId="{B5F81B02-14F9-4D62-ADE8-E2CF8A782733}" type="sibTrans" cxnId="{6C5770F7-A921-4CFB-B742-48DD37A45E96}">
      <dgm:prSet/>
      <dgm:spPr/>
      <dgm:t>
        <a:bodyPr/>
        <a:lstStyle/>
        <a:p>
          <a:endParaRPr lang="en-US" sz="1400"/>
        </a:p>
      </dgm:t>
    </dgm:pt>
    <dgm:pt modelId="{141EA41E-C95A-46D5-939B-F6CE26F8F06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Tools, </a:t>
          </a:r>
        </a:p>
        <a:p>
          <a:r>
            <a:rPr lang="en-US" sz="1200" dirty="0" smtClean="0">
              <a:solidFill>
                <a:schemeClr val="tx1"/>
              </a:solidFill>
            </a:rPr>
            <a:t>Framework, </a:t>
          </a:r>
        </a:p>
        <a:p>
          <a:r>
            <a:rPr lang="en-US" sz="1200" dirty="0" smtClean="0">
              <a:solidFill>
                <a:schemeClr val="tx1"/>
              </a:solidFill>
            </a:rPr>
            <a:t>&amp; programming language</a:t>
          </a:r>
          <a:endParaRPr lang="en-US" sz="1200" dirty="0">
            <a:solidFill>
              <a:schemeClr val="tx1"/>
            </a:solidFill>
          </a:endParaRPr>
        </a:p>
      </dgm:t>
    </dgm:pt>
    <dgm:pt modelId="{D87F7419-DBFE-4DC4-AC26-9EE8BADEFF59}" type="parTrans" cxnId="{2380B8E9-7396-4173-85C2-ED3EE9BB4149}">
      <dgm:prSet/>
      <dgm:spPr/>
      <dgm:t>
        <a:bodyPr/>
        <a:lstStyle/>
        <a:p>
          <a:endParaRPr lang="en-US"/>
        </a:p>
      </dgm:t>
    </dgm:pt>
    <dgm:pt modelId="{9CABF682-69DB-44B2-8BEC-D81B2D24575E}" type="sibTrans" cxnId="{2380B8E9-7396-4173-85C2-ED3EE9BB4149}">
      <dgm:prSet/>
      <dgm:spPr/>
      <dgm:t>
        <a:bodyPr/>
        <a:lstStyle/>
        <a:p>
          <a:endParaRPr lang="en-US"/>
        </a:p>
      </dgm:t>
    </dgm:pt>
    <dgm:pt modelId="{9CAA54BC-C36A-4B6D-A23E-E0D34ECE3165}">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solidFill>
                <a:schemeClr val="tx1"/>
              </a:solidFill>
            </a:rPr>
            <a:t>Mobile Apps</a:t>
          </a:r>
        </a:p>
      </dgm:t>
    </dgm:pt>
    <dgm:pt modelId="{5391B180-FA04-4F49-BCCC-37F0C02909EA}" type="parTrans" cxnId="{8D49F880-EE80-4D04-90EF-A9F8E456B6ED}">
      <dgm:prSet/>
      <dgm:spPr/>
      <dgm:t>
        <a:bodyPr/>
        <a:lstStyle/>
        <a:p>
          <a:endParaRPr lang="en-US"/>
        </a:p>
      </dgm:t>
    </dgm:pt>
    <dgm:pt modelId="{7137CAB7-6E0C-4ED5-9B5A-7FAF0FC27B72}" type="sibTrans" cxnId="{8D49F880-EE80-4D04-90EF-A9F8E456B6ED}">
      <dgm:prSet/>
      <dgm:spPr/>
      <dgm:t>
        <a:bodyPr/>
        <a:lstStyle/>
        <a:p>
          <a:endParaRPr lang="en-US" sz="1400"/>
        </a:p>
      </dgm:t>
    </dgm:pt>
    <dgm:pt modelId="{7635EF7B-DF82-49BD-84F3-E5E2E44DDCFC}" type="pres">
      <dgm:prSet presAssocID="{FB576A40-8D94-4DB9-A367-A3A22A64D1A8}" presName="Name0" presStyleCnt="0">
        <dgm:presLayoutVars>
          <dgm:chMax val="1"/>
          <dgm:dir/>
          <dgm:animLvl val="ctr"/>
          <dgm:resizeHandles val="exact"/>
        </dgm:presLayoutVars>
      </dgm:prSet>
      <dgm:spPr/>
      <dgm:t>
        <a:bodyPr/>
        <a:lstStyle/>
        <a:p>
          <a:endParaRPr lang="en-US"/>
        </a:p>
      </dgm:t>
    </dgm:pt>
    <dgm:pt modelId="{D08100C9-449A-495B-AC9C-E1F5730CA61D}" type="pres">
      <dgm:prSet presAssocID="{141EA41E-C95A-46D5-939B-F6CE26F8F061}" presName="centerShape" presStyleLbl="node0" presStyleIdx="0" presStyleCnt="1" custScaleX="82706" custScaleY="79506"/>
      <dgm:spPr/>
      <dgm:t>
        <a:bodyPr/>
        <a:lstStyle/>
        <a:p>
          <a:endParaRPr lang="en-US"/>
        </a:p>
      </dgm:t>
    </dgm:pt>
    <dgm:pt modelId="{24AA0D92-E989-4400-8F54-892EDD133033}" type="pres">
      <dgm:prSet presAssocID="{D392094C-5AAD-470F-A515-4B37C013736D}" presName="node" presStyleLbl="node1" presStyleIdx="0" presStyleCnt="5" custScaleX="82706" custScaleY="79506">
        <dgm:presLayoutVars>
          <dgm:bulletEnabled val="1"/>
        </dgm:presLayoutVars>
      </dgm:prSet>
      <dgm:spPr>
        <a:prstGeom prst="ellipse">
          <a:avLst/>
        </a:prstGeom>
      </dgm:spPr>
      <dgm:t>
        <a:bodyPr/>
        <a:lstStyle/>
        <a:p>
          <a:endParaRPr lang="en-US"/>
        </a:p>
      </dgm:t>
    </dgm:pt>
    <dgm:pt modelId="{EF3E500B-4157-4F47-83C0-F991A04C80BC}" type="pres">
      <dgm:prSet presAssocID="{D392094C-5AAD-470F-A515-4B37C013736D}" presName="dummy" presStyleCnt="0"/>
      <dgm:spPr/>
      <dgm:t>
        <a:bodyPr/>
        <a:lstStyle/>
        <a:p>
          <a:endParaRPr lang="en-US"/>
        </a:p>
      </dgm:t>
    </dgm:pt>
    <dgm:pt modelId="{F889FCE4-02B3-4B22-8943-4472D0568130}" type="pres">
      <dgm:prSet presAssocID="{36AA1312-D94E-4D15-B842-F150804C5946}" presName="sibTrans" presStyleLbl="sibTrans2D1" presStyleIdx="0" presStyleCnt="5" custLinFactNeighborX="247"/>
      <dgm:spPr/>
      <dgm:t>
        <a:bodyPr/>
        <a:lstStyle/>
        <a:p>
          <a:endParaRPr lang="en-US"/>
        </a:p>
      </dgm:t>
    </dgm:pt>
    <dgm:pt modelId="{B0086B87-014A-46E7-85EA-7F1539BBCCA0}" type="pres">
      <dgm:prSet presAssocID="{124B2212-9AA5-4A85-B455-1334AE7F92FB}" presName="node" presStyleLbl="node1" presStyleIdx="1" presStyleCnt="5" custScaleX="82706" custScaleY="79506">
        <dgm:presLayoutVars>
          <dgm:bulletEnabled val="1"/>
        </dgm:presLayoutVars>
      </dgm:prSet>
      <dgm:spPr/>
      <dgm:t>
        <a:bodyPr/>
        <a:lstStyle/>
        <a:p>
          <a:endParaRPr lang="en-US"/>
        </a:p>
      </dgm:t>
    </dgm:pt>
    <dgm:pt modelId="{A324B9CE-05B0-41FE-8676-9B2BF3D40D37}" type="pres">
      <dgm:prSet presAssocID="{124B2212-9AA5-4A85-B455-1334AE7F92FB}" presName="dummy" presStyleCnt="0"/>
      <dgm:spPr/>
      <dgm:t>
        <a:bodyPr/>
        <a:lstStyle/>
        <a:p>
          <a:endParaRPr lang="en-US"/>
        </a:p>
      </dgm:t>
    </dgm:pt>
    <dgm:pt modelId="{47545158-C3C9-4E48-9A6B-773A23CB0730}" type="pres">
      <dgm:prSet presAssocID="{0FD9D07B-E4C6-4911-A390-0026EA12D24B}" presName="sibTrans" presStyleLbl="sibTrans2D1" presStyleIdx="1" presStyleCnt="5"/>
      <dgm:spPr/>
      <dgm:t>
        <a:bodyPr/>
        <a:lstStyle/>
        <a:p>
          <a:endParaRPr lang="en-US"/>
        </a:p>
      </dgm:t>
    </dgm:pt>
    <dgm:pt modelId="{5ED3A67F-1700-404D-98E6-3D0C7F126B06}" type="pres">
      <dgm:prSet presAssocID="{62426406-6D00-49E9-9247-1436E6EBAFCB}" presName="node" presStyleLbl="node1" presStyleIdx="2" presStyleCnt="5" custScaleX="82706" custScaleY="79506">
        <dgm:presLayoutVars>
          <dgm:bulletEnabled val="1"/>
        </dgm:presLayoutVars>
      </dgm:prSet>
      <dgm:spPr/>
      <dgm:t>
        <a:bodyPr/>
        <a:lstStyle/>
        <a:p>
          <a:endParaRPr lang="en-US"/>
        </a:p>
      </dgm:t>
    </dgm:pt>
    <dgm:pt modelId="{6D36C433-AE04-48F6-B033-B5CBE102993A}" type="pres">
      <dgm:prSet presAssocID="{62426406-6D00-49E9-9247-1436E6EBAFCB}" presName="dummy" presStyleCnt="0"/>
      <dgm:spPr/>
      <dgm:t>
        <a:bodyPr/>
        <a:lstStyle/>
        <a:p>
          <a:endParaRPr lang="en-US"/>
        </a:p>
      </dgm:t>
    </dgm:pt>
    <dgm:pt modelId="{57CC523E-6550-4F7A-954B-4ADDDD1B4AC2}" type="pres">
      <dgm:prSet presAssocID="{D9884B97-D44B-4489-90AA-0C14E50EF846}" presName="sibTrans" presStyleLbl="sibTrans2D1" presStyleIdx="2" presStyleCnt="5"/>
      <dgm:spPr/>
      <dgm:t>
        <a:bodyPr/>
        <a:lstStyle/>
        <a:p>
          <a:endParaRPr lang="en-US"/>
        </a:p>
      </dgm:t>
    </dgm:pt>
    <dgm:pt modelId="{BAA305BF-E70D-4F3F-B736-E5604EE78787}" type="pres">
      <dgm:prSet presAssocID="{758AB3C9-9B4B-4AC2-829F-7678E13917AA}" presName="node" presStyleLbl="node1" presStyleIdx="3" presStyleCnt="5" custScaleX="82706" custScaleY="79506">
        <dgm:presLayoutVars>
          <dgm:bulletEnabled val="1"/>
        </dgm:presLayoutVars>
      </dgm:prSet>
      <dgm:spPr/>
      <dgm:t>
        <a:bodyPr/>
        <a:lstStyle/>
        <a:p>
          <a:endParaRPr lang="en-US"/>
        </a:p>
      </dgm:t>
    </dgm:pt>
    <dgm:pt modelId="{DC16EF38-5053-4E3E-AD3E-E648281A9C74}" type="pres">
      <dgm:prSet presAssocID="{758AB3C9-9B4B-4AC2-829F-7678E13917AA}" presName="dummy" presStyleCnt="0"/>
      <dgm:spPr/>
      <dgm:t>
        <a:bodyPr/>
        <a:lstStyle/>
        <a:p>
          <a:endParaRPr lang="en-US"/>
        </a:p>
      </dgm:t>
    </dgm:pt>
    <dgm:pt modelId="{BF705B65-ADEA-4EFB-A37A-29124D5E602D}" type="pres">
      <dgm:prSet presAssocID="{B5F81B02-14F9-4D62-ADE8-E2CF8A782733}" presName="sibTrans" presStyleLbl="sibTrans2D1" presStyleIdx="3" presStyleCnt="5"/>
      <dgm:spPr/>
      <dgm:t>
        <a:bodyPr/>
        <a:lstStyle/>
        <a:p>
          <a:endParaRPr lang="en-US"/>
        </a:p>
      </dgm:t>
    </dgm:pt>
    <dgm:pt modelId="{13E91C15-7D49-41E4-AA26-8BDA4F8F89E5}" type="pres">
      <dgm:prSet presAssocID="{9CAA54BC-C36A-4B6D-A23E-E0D34ECE3165}" presName="node" presStyleLbl="node1" presStyleIdx="4" presStyleCnt="5" custScaleX="82706" custScaleY="79506">
        <dgm:presLayoutVars>
          <dgm:bulletEnabled val="1"/>
        </dgm:presLayoutVars>
      </dgm:prSet>
      <dgm:spPr/>
      <dgm:t>
        <a:bodyPr/>
        <a:lstStyle/>
        <a:p>
          <a:endParaRPr lang="en-US"/>
        </a:p>
      </dgm:t>
    </dgm:pt>
    <dgm:pt modelId="{3C82E0EF-4539-4F00-8380-69FBAC9B345C}" type="pres">
      <dgm:prSet presAssocID="{9CAA54BC-C36A-4B6D-A23E-E0D34ECE3165}" presName="dummy" presStyleCnt="0"/>
      <dgm:spPr/>
      <dgm:t>
        <a:bodyPr/>
        <a:lstStyle/>
        <a:p>
          <a:endParaRPr lang="en-US"/>
        </a:p>
      </dgm:t>
    </dgm:pt>
    <dgm:pt modelId="{F7014E59-5883-4E5F-8493-87049BDFC6FB}" type="pres">
      <dgm:prSet presAssocID="{7137CAB7-6E0C-4ED5-9B5A-7FAF0FC27B72}" presName="sibTrans" presStyleLbl="sibTrans2D1" presStyleIdx="4" presStyleCnt="5"/>
      <dgm:spPr/>
      <dgm:t>
        <a:bodyPr/>
        <a:lstStyle/>
        <a:p>
          <a:endParaRPr lang="en-US"/>
        </a:p>
      </dgm:t>
    </dgm:pt>
  </dgm:ptLst>
  <dgm:cxnLst>
    <dgm:cxn modelId="{6344CD71-96A7-4E36-88F6-44A9CC649617}" type="presOf" srcId="{9CAA54BC-C36A-4B6D-A23E-E0D34ECE3165}" destId="{13E91C15-7D49-41E4-AA26-8BDA4F8F89E5}" srcOrd="0" destOrd="0" presId="urn:microsoft.com/office/officeart/2005/8/layout/radial6"/>
    <dgm:cxn modelId="{8D49F880-EE80-4D04-90EF-A9F8E456B6ED}" srcId="{141EA41E-C95A-46D5-939B-F6CE26F8F061}" destId="{9CAA54BC-C36A-4B6D-A23E-E0D34ECE3165}" srcOrd="4" destOrd="0" parTransId="{5391B180-FA04-4F49-BCCC-37F0C02909EA}" sibTransId="{7137CAB7-6E0C-4ED5-9B5A-7FAF0FC27B72}"/>
    <dgm:cxn modelId="{8EF5CC5E-16A8-446C-B81C-141827FA23D2}" type="presOf" srcId="{B5F81B02-14F9-4D62-ADE8-E2CF8A782733}" destId="{BF705B65-ADEA-4EFB-A37A-29124D5E602D}" srcOrd="0" destOrd="0" presId="urn:microsoft.com/office/officeart/2005/8/layout/radial6"/>
    <dgm:cxn modelId="{9DCF3671-70A9-447F-B66C-9C5417E23885}" type="presOf" srcId="{758AB3C9-9B4B-4AC2-829F-7678E13917AA}" destId="{BAA305BF-E70D-4F3F-B736-E5604EE78787}" srcOrd="0" destOrd="0" presId="urn:microsoft.com/office/officeart/2005/8/layout/radial6"/>
    <dgm:cxn modelId="{2380B8E9-7396-4173-85C2-ED3EE9BB4149}" srcId="{FB576A40-8D94-4DB9-A367-A3A22A64D1A8}" destId="{141EA41E-C95A-46D5-939B-F6CE26F8F061}" srcOrd="0" destOrd="0" parTransId="{D87F7419-DBFE-4DC4-AC26-9EE8BADEFF59}" sibTransId="{9CABF682-69DB-44B2-8BEC-D81B2D24575E}"/>
    <dgm:cxn modelId="{5CFC7DD1-6917-4576-9736-F8400165389F}" srcId="{141EA41E-C95A-46D5-939B-F6CE26F8F061}" destId="{D392094C-5AAD-470F-A515-4B37C013736D}" srcOrd="0" destOrd="0" parTransId="{F292DD4D-07D9-4C2D-BDC4-11C764D28375}" sibTransId="{36AA1312-D94E-4D15-B842-F150804C5946}"/>
    <dgm:cxn modelId="{349AE8ED-3482-4A6B-B66F-538C994F6042}" type="presOf" srcId="{62426406-6D00-49E9-9247-1436E6EBAFCB}" destId="{5ED3A67F-1700-404D-98E6-3D0C7F126B06}" srcOrd="0" destOrd="0" presId="urn:microsoft.com/office/officeart/2005/8/layout/radial6"/>
    <dgm:cxn modelId="{208D4846-D9D3-4E90-93AA-3DE525D3995A}" srcId="{141EA41E-C95A-46D5-939B-F6CE26F8F061}" destId="{62426406-6D00-49E9-9247-1436E6EBAFCB}" srcOrd="2" destOrd="0" parTransId="{BA39A621-51CA-4BCC-9C18-62AF4A8306FF}" sibTransId="{D9884B97-D44B-4489-90AA-0C14E50EF846}"/>
    <dgm:cxn modelId="{6C5770F7-A921-4CFB-B742-48DD37A45E96}" srcId="{141EA41E-C95A-46D5-939B-F6CE26F8F061}" destId="{758AB3C9-9B4B-4AC2-829F-7678E13917AA}" srcOrd="3" destOrd="0" parTransId="{AB0C0706-666A-496B-A306-1246287E4127}" sibTransId="{B5F81B02-14F9-4D62-ADE8-E2CF8A782733}"/>
    <dgm:cxn modelId="{8E63E1B8-9583-4904-9941-772C354925C5}" type="presOf" srcId="{0FD9D07B-E4C6-4911-A390-0026EA12D24B}" destId="{47545158-C3C9-4E48-9A6B-773A23CB0730}" srcOrd="0" destOrd="0" presId="urn:microsoft.com/office/officeart/2005/8/layout/radial6"/>
    <dgm:cxn modelId="{C2F7E089-5FDB-4C06-B3E3-7A4F1D0D26F9}" srcId="{141EA41E-C95A-46D5-939B-F6CE26F8F061}" destId="{124B2212-9AA5-4A85-B455-1334AE7F92FB}" srcOrd="1" destOrd="0" parTransId="{B8F5595D-D0A6-48CF-8AC1-D2F914A49B09}" sibTransId="{0FD9D07B-E4C6-4911-A390-0026EA12D24B}"/>
    <dgm:cxn modelId="{365CB090-22A3-4C20-81C0-D537F2540506}" type="presOf" srcId="{FB576A40-8D94-4DB9-A367-A3A22A64D1A8}" destId="{7635EF7B-DF82-49BD-84F3-E5E2E44DDCFC}" srcOrd="0" destOrd="0" presId="urn:microsoft.com/office/officeart/2005/8/layout/radial6"/>
    <dgm:cxn modelId="{D5F5B455-048F-4238-8018-3EFB3F371A40}" type="presOf" srcId="{D9884B97-D44B-4489-90AA-0C14E50EF846}" destId="{57CC523E-6550-4F7A-954B-4ADDDD1B4AC2}" srcOrd="0" destOrd="0" presId="urn:microsoft.com/office/officeart/2005/8/layout/radial6"/>
    <dgm:cxn modelId="{AF8EED5C-1735-4E44-B620-8C44DE004DB6}" type="presOf" srcId="{141EA41E-C95A-46D5-939B-F6CE26F8F061}" destId="{D08100C9-449A-495B-AC9C-E1F5730CA61D}" srcOrd="0" destOrd="0" presId="urn:microsoft.com/office/officeart/2005/8/layout/radial6"/>
    <dgm:cxn modelId="{27B057F6-6DA9-41D3-901D-9A8977F72C45}" type="presOf" srcId="{36AA1312-D94E-4D15-B842-F150804C5946}" destId="{F889FCE4-02B3-4B22-8943-4472D0568130}" srcOrd="0" destOrd="0" presId="urn:microsoft.com/office/officeart/2005/8/layout/radial6"/>
    <dgm:cxn modelId="{918024F0-100C-41D1-986D-EB6C282CAE26}" type="presOf" srcId="{7137CAB7-6E0C-4ED5-9B5A-7FAF0FC27B72}" destId="{F7014E59-5883-4E5F-8493-87049BDFC6FB}" srcOrd="0" destOrd="0" presId="urn:microsoft.com/office/officeart/2005/8/layout/radial6"/>
    <dgm:cxn modelId="{E19D4005-2FB7-4ADB-8006-370E506DC2B0}" type="presOf" srcId="{D392094C-5AAD-470F-A515-4B37C013736D}" destId="{24AA0D92-E989-4400-8F54-892EDD133033}" srcOrd="0" destOrd="0" presId="urn:microsoft.com/office/officeart/2005/8/layout/radial6"/>
    <dgm:cxn modelId="{EB4CA1DC-8286-464F-AB35-C5DCED8B0577}" type="presOf" srcId="{124B2212-9AA5-4A85-B455-1334AE7F92FB}" destId="{B0086B87-014A-46E7-85EA-7F1539BBCCA0}" srcOrd="0" destOrd="0" presId="urn:microsoft.com/office/officeart/2005/8/layout/radial6"/>
    <dgm:cxn modelId="{DF9B4B74-7258-41B1-9C2B-69635AA91B4B}" type="presParOf" srcId="{7635EF7B-DF82-49BD-84F3-E5E2E44DDCFC}" destId="{D08100C9-449A-495B-AC9C-E1F5730CA61D}" srcOrd="0" destOrd="0" presId="urn:microsoft.com/office/officeart/2005/8/layout/radial6"/>
    <dgm:cxn modelId="{FB62AB02-6AD9-45C6-B58A-01DF8DF9FB43}" type="presParOf" srcId="{7635EF7B-DF82-49BD-84F3-E5E2E44DDCFC}" destId="{24AA0D92-E989-4400-8F54-892EDD133033}" srcOrd="1" destOrd="0" presId="urn:microsoft.com/office/officeart/2005/8/layout/radial6"/>
    <dgm:cxn modelId="{4CBC76B2-3103-4CCD-988E-F43DAD7E77FA}" type="presParOf" srcId="{7635EF7B-DF82-49BD-84F3-E5E2E44DDCFC}" destId="{EF3E500B-4157-4F47-83C0-F991A04C80BC}" srcOrd="2" destOrd="0" presId="urn:microsoft.com/office/officeart/2005/8/layout/radial6"/>
    <dgm:cxn modelId="{F37C4B6F-ADB7-4F6E-A2A1-A3CB35E46068}" type="presParOf" srcId="{7635EF7B-DF82-49BD-84F3-E5E2E44DDCFC}" destId="{F889FCE4-02B3-4B22-8943-4472D0568130}" srcOrd="3" destOrd="0" presId="urn:microsoft.com/office/officeart/2005/8/layout/radial6"/>
    <dgm:cxn modelId="{F1C625B2-192D-41D6-8867-00CA82C07738}" type="presParOf" srcId="{7635EF7B-DF82-49BD-84F3-E5E2E44DDCFC}" destId="{B0086B87-014A-46E7-85EA-7F1539BBCCA0}" srcOrd="4" destOrd="0" presId="urn:microsoft.com/office/officeart/2005/8/layout/radial6"/>
    <dgm:cxn modelId="{D158E752-498A-4604-94E5-63DEAB26C24C}" type="presParOf" srcId="{7635EF7B-DF82-49BD-84F3-E5E2E44DDCFC}" destId="{A324B9CE-05B0-41FE-8676-9B2BF3D40D37}" srcOrd="5" destOrd="0" presId="urn:microsoft.com/office/officeart/2005/8/layout/radial6"/>
    <dgm:cxn modelId="{24B8DB45-8C89-4DD4-A641-6758959D75ED}" type="presParOf" srcId="{7635EF7B-DF82-49BD-84F3-E5E2E44DDCFC}" destId="{47545158-C3C9-4E48-9A6B-773A23CB0730}" srcOrd="6" destOrd="0" presId="urn:microsoft.com/office/officeart/2005/8/layout/radial6"/>
    <dgm:cxn modelId="{3923501F-C32B-4DEC-BC56-030A5E3EA392}" type="presParOf" srcId="{7635EF7B-DF82-49BD-84F3-E5E2E44DDCFC}" destId="{5ED3A67F-1700-404D-98E6-3D0C7F126B06}" srcOrd="7" destOrd="0" presId="urn:microsoft.com/office/officeart/2005/8/layout/radial6"/>
    <dgm:cxn modelId="{F51F4686-9F06-452A-AEF2-28D501829DD6}" type="presParOf" srcId="{7635EF7B-DF82-49BD-84F3-E5E2E44DDCFC}" destId="{6D36C433-AE04-48F6-B033-B5CBE102993A}" srcOrd="8" destOrd="0" presId="urn:microsoft.com/office/officeart/2005/8/layout/radial6"/>
    <dgm:cxn modelId="{2033BC0E-C5A9-440A-9FFE-8D116737059A}" type="presParOf" srcId="{7635EF7B-DF82-49BD-84F3-E5E2E44DDCFC}" destId="{57CC523E-6550-4F7A-954B-4ADDDD1B4AC2}" srcOrd="9" destOrd="0" presId="urn:microsoft.com/office/officeart/2005/8/layout/radial6"/>
    <dgm:cxn modelId="{4FEC8E5D-1935-4E7E-8A5A-4D90825FEC56}" type="presParOf" srcId="{7635EF7B-DF82-49BD-84F3-E5E2E44DDCFC}" destId="{BAA305BF-E70D-4F3F-B736-E5604EE78787}" srcOrd="10" destOrd="0" presId="urn:microsoft.com/office/officeart/2005/8/layout/radial6"/>
    <dgm:cxn modelId="{1BDD5E0F-5BCE-4AC7-9746-93628D7E27B2}" type="presParOf" srcId="{7635EF7B-DF82-49BD-84F3-E5E2E44DDCFC}" destId="{DC16EF38-5053-4E3E-AD3E-E648281A9C74}" srcOrd="11" destOrd="0" presId="urn:microsoft.com/office/officeart/2005/8/layout/radial6"/>
    <dgm:cxn modelId="{AECB3524-2CCC-40F5-8B0A-EE735D5FF56F}" type="presParOf" srcId="{7635EF7B-DF82-49BD-84F3-E5E2E44DDCFC}" destId="{BF705B65-ADEA-4EFB-A37A-29124D5E602D}" srcOrd="12" destOrd="0" presId="urn:microsoft.com/office/officeart/2005/8/layout/radial6"/>
    <dgm:cxn modelId="{18529A6E-7122-41D4-B7C7-0841024CAB78}" type="presParOf" srcId="{7635EF7B-DF82-49BD-84F3-E5E2E44DDCFC}" destId="{13E91C15-7D49-41E4-AA26-8BDA4F8F89E5}" srcOrd="13" destOrd="0" presId="urn:microsoft.com/office/officeart/2005/8/layout/radial6"/>
    <dgm:cxn modelId="{9A0D02F8-E7A9-4706-A865-2E377230B2CD}" type="presParOf" srcId="{7635EF7B-DF82-49BD-84F3-E5E2E44DDCFC}" destId="{3C82E0EF-4539-4F00-8380-69FBAC9B345C}" srcOrd="14" destOrd="0" presId="urn:microsoft.com/office/officeart/2005/8/layout/radial6"/>
    <dgm:cxn modelId="{7568ABC7-A308-4081-992D-FCB027B64C67}" type="presParOf" srcId="{7635EF7B-DF82-49BD-84F3-E5E2E44DDCFC}" destId="{F7014E59-5883-4E5F-8493-87049BDFC6FB}" srcOrd="15" destOrd="0" presId="urn:microsoft.com/office/officeart/2005/8/layout/radial6"/>
  </dgm:cxnLst>
  <dgm:bg>
    <a:effectLst>
      <a:outerShdw blurRad="50800" dist="50800" dir="5400000" algn="ctr" rotWithShape="0">
        <a:srgbClr val="000000">
          <a:alpha val="0"/>
        </a:srgb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14E59-5883-4E5F-8493-87049BDFC6FB}">
      <dsp:nvSpPr>
        <dsp:cNvPr id="0" name=""/>
        <dsp:cNvSpPr/>
      </dsp:nvSpPr>
      <dsp:spPr>
        <a:xfrm>
          <a:off x="1591255" y="484766"/>
          <a:ext cx="3627593" cy="3627593"/>
        </a:xfrm>
        <a:prstGeom prst="blockArc">
          <a:avLst>
            <a:gd name="adj1" fmla="val 11880000"/>
            <a:gd name="adj2" fmla="val 1620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F705B65-ADEA-4EFB-A37A-29124D5E602D}">
      <dsp:nvSpPr>
        <dsp:cNvPr id="0" name=""/>
        <dsp:cNvSpPr/>
      </dsp:nvSpPr>
      <dsp:spPr>
        <a:xfrm>
          <a:off x="1591255" y="484766"/>
          <a:ext cx="3627593" cy="3627593"/>
        </a:xfrm>
        <a:prstGeom prst="blockArc">
          <a:avLst>
            <a:gd name="adj1" fmla="val 7560000"/>
            <a:gd name="adj2" fmla="val 1188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CC523E-6550-4F7A-954B-4ADDDD1B4AC2}">
      <dsp:nvSpPr>
        <dsp:cNvPr id="0" name=""/>
        <dsp:cNvSpPr/>
      </dsp:nvSpPr>
      <dsp:spPr>
        <a:xfrm>
          <a:off x="1591255" y="484766"/>
          <a:ext cx="3627593" cy="3627593"/>
        </a:xfrm>
        <a:prstGeom prst="blockArc">
          <a:avLst>
            <a:gd name="adj1" fmla="val 3240000"/>
            <a:gd name="adj2" fmla="val 756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7545158-C3C9-4E48-9A6B-773A23CB0730}">
      <dsp:nvSpPr>
        <dsp:cNvPr id="0" name=""/>
        <dsp:cNvSpPr/>
      </dsp:nvSpPr>
      <dsp:spPr>
        <a:xfrm>
          <a:off x="1591255" y="484766"/>
          <a:ext cx="3627593" cy="3627593"/>
        </a:xfrm>
        <a:prstGeom prst="blockArc">
          <a:avLst>
            <a:gd name="adj1" fmla="val 20520000"/>
            <a:gd name="adj2" fmla="val 324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889FCE4-02B3-4B22-8943-4472D0568130}">
      <dsp:nvSpPr>
        <dsp:cNvPr id="0" name=""/>
        <dsp:cNvSpPr/>
      </dsp:nvSpPr>
      <dsp:spPr>
        <a:xfrm>
          <a:off x="1600215" y="484766"/>
          <a:ext cx="3627593" cy="3627593"/>
        </a:xfrm>
        <a:prstGeom prst="blockArc">
          <a:avLst>
            <a:gd name="adj1" fmla="val 16200000"/>
            <a:gd name="adj2" fmla="val 2052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08100C9-449A-495B-AC9C-E1F5730CA61D}">
      <dsp:nvSpPr>
        <dsp:cNvPr id="0" name=""/>
        <dsp:cNvSpPr/>
      </dsp:nvSpPr>
      <dsp:spPr>
        <a:xfrm>
          <a:off x="2714070" y="1634316"/>
          <a:ext cx="1381964" cy="132849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Tools, </a:t>
          </a:r>
        </a:p>
        <a:p>
          <a:pPr lvl="0" algn="ctr" defTabSz="533400">
            <a:lnSpc>
              <a:spcPct val="90000"/>
            </a:lnSpc>
            <a:spcBef>
              <a:spcPct val="0"/>
            </a:spcBef>
            <a:spcAft>
              <a:spcPct val="35000"/>
            </a:spcAft>
          </a:pPr>
          <a:r>
            <a:rPr lang="en-US" sz="1200" kern="1200" dirty="0" smtClean="0">
              <a:solidFill>
                <a:schemeClr val="tx1"/>
              </a:solidFill>
            </a:rPr>
            <a:t>Framework, </a:t>
          </a:r>
        </a:p>
        <a:p>
          <a:pPr lvl="0" algn="ctr" defTabSz="533400">
            <a:lnSpc>
              <a:spcPct val="90000"/>
            </a:lnSpc>
            <a:spcBef>
              <a:spcPct val="0"/>
            </a:spcBef>
            <a:spcAft>
              <a:spcPct val="35000"/>
            </a:spcAft>
          </a:pPr>
          <a:r>
            <a:rPr lang="en-US" sz="1200" kern="1200" dirty="0" smtClean="0">
              <a:solidFill>
                <a:schemeClr val="tx1"/>
              </a:solidFill>
            </a:rPr>
            <a:t>&amp; programming language</a:t>
          </a:r>
          <a:endParaRPr lang="en-US" sz="1200" kern="1200" dirty="0">
            <a:solidFill>
              <a:schemeClr val="tx1"/>
            </a:solidFill>
          </a:endParaRPr>
        </a:p>
      </dsp:txBody>
      <dsp:txXfrm>
        <a:off x="2916454" y="1828869"/>
        <a:ext cx="977196" cy="939388"/>
      </dsp:txXfrm>
    </dsp:sp>
    <dsp:sp modelId="{24AA0D92-E989-4400-8F54-892EDD133033}">
      <dsp:nvSpPr>
        <dsp:cNvPr id="0" name=""/>
        <dsp:cNvSpPr/>
      </dsp:nvSpPr>
      <dsp:spPr>
        <a:xfrm>
          <a:off x="2921364" y="61901"/>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Services</a:t>
          </a:r>
        </a:p>
      </dsp:txBody>
      <dsp:txXfrm>
        <a:off x="3063033" y="198088"/>
        <a:ext cx="684037" cy="657572"/>
      </dsp:txXfrm>
    </dsp:sp>
    <dsp:sp modelId="{B0086B87-014A-46E7-85EA-7F1539BBCCA0}">
      <dsp:nvSpPr>
        <dsp:cNvPr id="0" name=""/>
        <dsp:cNvSpPr/>
      </dsp:nvSpPr>
      <dsp:spPr>
        <a:xfrm>
          <a:off x="4606341"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Windows</a:t>
          </a:r>
        </a:p>
        <a:p>
          <a:pPr lvl="0" algn="ctr" defTabSz="533400">
            <a:lnSpc>
              <a:spcPct val="90000"/>
            </a:lnSpc>
            <a:spcBef>
              <a:spcPct val="0"/>
            </a:spcBef>
            <a:spcAft>
              <a:spcPct val="35000"/>
            </a:spcAft>
          </a:pPr>
          <a:r>
            <a:rPr lang="en-US" sz="1200" kern="1200" dirty="0" smtClean="0">
              <a:solidFill>
                <a:schemeClr val="tx1"/>
              </a:solidFill>
            </a:rPr>
            <a:t>Apps</a:t>
          </a:r>
          <a:endParaRPr lang="en-US" sz="1200" kern="1200" dirty="0">
            <a:solidFill>
              <a:schemeClr val="tx1"/>
            </a:solidFill>
          </a:endParaRPr>
        </a:p>
      </dsp:txBody>
      <dsp:txXfrm>
        <a:off x="4748010" y="1422295"/>
        <a:ext cx="684037" cy="657572"/>
      </dsp:txXfrm>
    </dsp:sp>
    <dsp:sp modelId="{5ED3A67F-1700-404D-98E6-3D0C7F126B06}">
      <dsp:nvSpPr>
        <dsp:cNvPr id="0" name=""/>
        <dsp:cNvSpPr/>
      </dsp:nvSpPr>
      <dsp:spPr>
        <a:xfrm>
          <a:off x="3962737"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Web Apps</a:t>
          </a:r>
        </a:p>
      </dsp:txBody>
      <dsp:txXfrm>
        <a:off x="4104406" y="3403104"/>
        <a:ext cx="684037" cy="657572"/>
      </dsp:txXfrm>
    </dsp:sp>
    <dsp:sp modelId="{BAA305BF-E70D-4F3F-B736-E5604EE78787}">
      <dsp:nvSpPr>
        <dsp:cNvPr id="0" name=""/>
        <dsp:cNvSpPr/>
      </dsp:nvSpPr>
      <dsp:spPr>
        <a:xfrm>
          <a:off x="1879991"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Office Apps</a:t>
          </a:r>
          <a:endParaRPr lang="en-US" sz="1200" kern="1200" dirty="0">
            <a:solidFill>
              <a:schemeClr val="tx1"/>
            </a:solidFill>
          </a:endParaRPr>
        </a:p>
      </dsp:txBody>
      <dsp:txXfrm>
        <a:off x="2021660" y="3403104"/>
        <a:ext cx="684037" cy="657572"/>
      </dsp:txXfrm>
    </dsp:sp>
    <dsp:sp modelId="{13E91C15-7D49-41E4-AA26-8BDA4F8F89E5}">
      <dsp:nvSpPr>
        <dsp:cNvPr id="0" name=""/>
        <dsp:cNvSpPr/>
      </dsp:nvSpPr>
      <dsp:spPr>
        <a:xfrm>
          <a:off x="1236388"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Mobile Apps</a:t>
          </a:r>
        </a:p>
      </dsp:txBody>
      <dsp:txXfrm>
        <a:off x="1378057" y="1422295"/>
        <a:ext cx="684037" cy="65757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16/07/2015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1288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11</a:t>
            </a:fld>
            <a:endParaRPr lang="vi-VN" smtClean="0">
              <a:latin typeface="Arial" charset="0"/>
              <a:cs typeface="Arial" charset="0"/>
            </a:endParaRPr>
          </a:p>
        </p:txBody>
      </p:sp>
    </p:spTree>
    <p:extLst>
      <p:ext uri="{BB962C8B-B14F-4D97-AF65-F5344CB8AC3E}">
        <p14:creationId xmlns:p14="http://schemas.microsoft.com/office/powerpoint/2010/main" val="185109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12</a:t>
            </a:fld>
            <a:endParaRPr lang="vi-VN" smtClean="0">
              <a:latin typeface="Arial" charset="0"/>
              <a:cs typeface="Arial" charset="0"/>
            </a:endParaRPr>
          </a:p>
        </p:txBody>
      </p:sp>
    </p:spTree>
    <p:extLst>
      <p:ext uri="{BB962C8B-B14F-4D97-AF65-F5344CB8AC3E}">
        <p14:creationId xmlns:p14="http://schemas.microsoft.com/office/powerpoint/2010/main" val="96515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a:t>
            </a:r>
            <a:r>
              <a:rPr lang="en-US" smtClean="0"/>
              <a:t>red not </a:t>
            </a:r>
            <a:r>
              <a:rPr lang="en-US" dirty="0" smtClean="0"/>
              <a:t>mention in this course</a:t>
            </a:r>
          </a:p>
          <a:p>
            <a:r>
              <a:rPr lang="en-US" smtClean="0"/>
              <a:t>In blue</a:t>
            </a:r>
            <a:r>
              <a:rPr lang="en-US" baseline="0" smtClean="0"/>
              <a:t> </a:t>
            </a:r>
            <a:r>
              <a:rPr lang="en-US" smtClean="0"/>
              <a:t>not </a:t>
            </a:r>
            <a:r>
              <a:rPr lang="en-US" dirty="0" smtClean="0"/>
              <a:t>the frequent using but need to know </a:t>
            </a:r>
            <a:r>
              <a:rPr lang="en-US" smtClean="0"/>
              <a:t>its mechanism</a:t>
            </a:r>
          </a:p>
          <a:p>
            <a:endParaRPr lang="en-US" dirty="0"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C64756-8A61-4553-8BB4-CC733215ED5D}" type="slidenum">
              <a:rPr lang="vi-VN" smtClean="0">
                <a:latin typeface="Arial" charset="0"/>
                <a:cs typeface="Arial" charset="0"/>
              </a:rPr>
              <a:pPr/>
              <a:t>13</a:t>
            </a:fld>
            <a:endParaRPr lang="vi-VN" smtClean="0">
              <a:latin typeface="Arial" charset="0"/>
              <a:cs typeface="Arial" charset="0"/>
            </a:endParaRPr>
          </a:p>
        </p:txBody>
      </p:sp>
    </p:spTree>
    <p:extLst>
      <p:ext uri="{BB962C8B-B14F-4D97-AF65-F5344CB8AC3E}">
        <p14:creationId xmlns:p14="http://schemas.microsoft.com/office/powerpoint/2010/main" val="35201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Integral type has max/min value =&gt; overflow exception or casting error</a:t>
            </a:r>
          </a:p>
          <a:p>
            <a:r>
              <a:rPr lang="en-US" dirty="0" smtClean="0"/>
              <a:t>byte:  by its def, byte is unsigned then </a:t>
            </a:r>
            <a:r>
              <a:rPr lang="en-US" dirty="0" err="1" smtClean="0"/>
              <a:t>sbyte</a:t>
            </a:r>
            <a:r>
              <a:rPr lang="en-US" dirty="0" smtClean="0"/>
              <a:t> exists</a:t>
            </a:r>
          </a:p>
          <a:p>
            <a:r>
              <a:rPr lang="en-US" dirty="0" smtClean="0"/>
              <a:t>Memory capacity =&gt; Precision and range of each number type</a:t>
            </a:r>
          </a:p>
          <a:p>
            <a:r>
              <a:rPr lang="en-US" dirty="0" smtClean="0"/>
              <a:t>Declaration explicit postfix: </a:t>
            </a:r>
            <a:r>
              <a:rPr lang="en-US" dirty="0" err="1" smtClean="0"/>
              <a:t>uint</a:t>
            </a:r>
            <a:r>
              <a:rPr lang="en-US" dirty="0" smtClean="0"/>
              <a:t> U; long L; combine L and U for </a:t>
            </a:r>
            <a:r>
              <a:rPr lang="en-US" dirty="0" err="1" smtClean="0"/>
              <a:t>ulong</a:t>
            </a:r>
            <a:endParaRPr lang="en-US" dirty="0" smtClean="0"/>
          </a:p>
          <a:p>
            <a:r>
              <a:rPr lang="en-US" dirty="0" smtClean="0"/>
              <a:t>Integral number initialization:</a:t>
            </a:r>
          </a:p>
          <a:p>
            <a:r>
              <a:rPr lang="en-US" dirty="0" smtClean="0"/>
              <a:t>Default Integral number type is </a:t>
            </a:r>
            <a:r>
              <a:rPr lang="en-US" dirty="0" err="1" smtClean="0"/>
              <a:t>int</a:t>
            </a:r>
            <a:endParaRPr lang="en-US" dirty="0" smtClean="0"/>
          </a:p>
          <a:p>
            <a:r>
              <a:rPr lang="en-US" dirty="0" smtClean="0"/>
              <a:t>Byte b = 1 try create integer 1 then convert to byte</a:t>
            </a:r>
          </a:p>
          <a:p>
            <a:r>
              <a:rPr lang="en-US" dirty="0" smtClean="0"/>
              <a:t>But byte z = x + y causes an error conversion from </a:t>
            </a:r>
            <a:r>
              <a:rPr lang="en-US" dirty="0" err="1" smtClean="0"/>
              <a:t>int</a:t>
            </a:r>
            <a:r>
              <a:rPr lang="en-US" dirty="0" smtClean="0"/>
              <a:t> to byte:</a:t>
            </a:r>
          </a:p>
          <a:p>
            <a:r>
              <a:rPr lang="en-US" dirty="0" smtClean="0"/>
              <a:t>long I = -1 try from </a:t>
            </a:r>
            <a:r>
              <a:rPr lang="en-US" dirty="0" err="1" smtClean="0"/>
              <a:t>int</a:t>
            </a:r>
            <a:r>
              <a:rPr lang="en-US" dirty="0" smtClean="0"/>
              <a:t>, </a:t>
            </a:r>
            <a:r>
              <a:rPr lang="en-US" dirty="0" err="1" smtClean="0"/>
              <a:t>uint</a:t>
            </a:r>
            <a:r>
              <a:rPr lang="en-US" dirty="0" smtClean="0"/>
              <a:t> then long, </a:t>
            </a:r>
            <a:r>
              <a:rPr lang="en-US" dirty="0" err="1" smtClean="0"/>
              <a:t>ulong</a:t>
            </a:r>
            <a:r>
              <a:rPr lang="en-US" dirty="0" smtClean="0"/>
              <a:t>, longer than long I = -1L</a:t>
            </a:r>
          </a:p>
          <a:p>
            <a:r>
              <a:rPr lang="en-US" dirty="0" smtClean="0"/>
              <a:t>long I = 10 000 000 000 000 000 000L will use </a:t>
            </a:r>
            <a:r>
              <a:rPr lang="en-US" dirty="0" err="1" smtClean="0"/>
              <a:t>ulong</a:t>
            </a:r>
            <a:r>
              <a:rPr lang="en-US" dirty="0" smtClean="0"/>
              <a:t> cause excess the max value of long </a:t>
            </a:r>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B6479D-A278-4B53-A6C9-73B07662B2F4}" type="slidenum">
              <a:rPr lang="vi-VN" smtClean="0">
                <a:latin typeface="Arial" charset="0"/>
                <a:cs typeface="Arial" charset="0"/>
              </a:rPr>
              <a:pPr/>
              <a:t>15</a:t>
            </a:fld>
            <a:endParaRPr lang="vi-VN" smtClean="0">
              <a:latin typeface="Arial" charset="0"/>
              <a:cs typeface="Arial" charset="0"/>
            </a:endParaRPr>
          </a:p>
        </p:txBody>
      </p:sp>
    </p:spTree>
    <p:extLst>
      <p:ext uri="{BB962C8B-B14F-4D97-AF65-F5344CB8AC3E}">
        <p14:creationId xmlns:p14="http://schemas.microsoft.com/office/powerpoint/2010/main" val="147070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767F8A-DC57-489C-94D2-00D5E80CBD96}" type="slidenum">
              <a:rPr lang="vi-VN" smtClean="0">
                <a:latin typeface="Arial" charset="0"/>
                <a:cs typeface="Arial" charset="0"/>
              </a:rPr>
              <a:pPr/>
              <a:t>16</a:t>
            </a:fld>
            <a:endParaRPr lang="vi-VN" smtClean="0">
              <a:latin typeface="Arial" charset="0"/>
              <a:cs typeface="Arial" charset="0"/>
            </a:endParaRPr>
          </a:p>
        </p:txBody>
      </p:sp>
    </p:spTree>
    <p:extLst>
      <p:ext uri="{BB962C8B-B14F-4D97-AF65-F5344CB8AC3E}">
        <p14:creationId xmlns:p14="http://schemas.microsoft.com/office/powerpoint/2010/main" val="103185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767F8A-DC57-489C-94D2-00D5E80CBD96}" type="slidenum">
              <a:rPr lang="vi-VN" smtClean="0">
                <a:latin typeface="Arial" charset="0"/>
                <a:cs typeface="Arial" charset="0"/>
              </a:rPr>
              <a:pPr/>
              <a:t>17</a:t>
            </a:fld>
            <a:endParaRPr lang="vi-VN" smtClean="0">
              <a:latin typeface="Arial" charset="0"/>
              <a:cs typeface="Arial" charset="0"/>
            </a:endParaRPr>
          </a:p>
        </p:txBody>
      </p:sp>
    </p:spTree>
    <p:extLst>
      <p:ext uri="{BB962C8B-B14F-4D97-AF65-F5344CB8AC3E}">
        <p14:creationId xmlns:p14="http://schemas.microsoft.com/office/powerpoint/2010/main" val="1318932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Binary truncate</a:t>
            </a:r>
          </a:p>
          <a:p>
            <a:r>
              <a:rPr lang="en-US" smtClean="0"/>
              <a:t>Aware the same effect in object casting</a:t>
            </a:r>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F1536A-CA35-40A0-8B55-7C723A78F192}" type="slidenum">
              <a:rPr lang="vi-VN" smtClean="0">
                <a:latin typeface="Arial" charset="0"/>
                <a:cs typeface="Arial" charset="0"/>
              </a:rPr>
              <a:pPr/>
              <a:t>18</a:t>
            </a:fld>
            <a:endParaRPr lang="vi-VN" smtClean="0">
              <a:latin typeface="Arial" charset="0"/>
              <a:cs typeface="Arial" charset="0"/>
            </a:endParaRPr>
          </a:p>
        </p:txBody>
      </p:sp>
    </p:spTree>
    <p:extLst>
      <p:ext uri="{BB962C8B-B14F-4D97-AF65-F5344CB8AC3E}">
        <p14:creationId xmlns:p14="http://schemas.microsoft.com/office/powerpoint/2010/main" val="243998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162988-8CE1-4A3D-93BA-833929688313}" type="slidenum">
              <a:rPr lang="vi-VN" smtClean="0">
                <a:latin typeface="Arial" charset="0"/>
                <a:cs typeface="Arial" charset="0"/>
              </a:rPr>
              <a:pPr/>
              <a:t>19</a:t>
            </a:fld>
            <a:endParaRPr lang="vi-VN" smtClean="0">
              <a:latin typeface="Arial" charset="0"/>
              <a:cs typeface="Arial" charset="0"/>
            </a:endParaRPr>
          </a:p>
        </p:txBody>
      </p:sp>
    </p:spTree>
    <p:extLst>
      <p:ext uri="{BB962C8B-B14F-4D97-AF65-F5344CB8AC3E}">
        <p14:creationId xmlns:p14="http://schemas.microsoft.com/office/powerpoint/2010/main" val="216260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solidFill>
                  <a:srgbClr val="0000FF"/>
                </a:solidFill>
                <a:latin typeface="Courier New" pitchFamily="49" charset="0"/>
                <a:cs typeface="Courier New" pitchFamily="49" charset="0"/>
              </a:rPr>
              <a:t>int</a:t>
            </a:r>
            <a:r>
              <a:rPr lang="en-US" sz="1200" smtClean="0">
                <a:latin typeface="Courier New" pitchFamily="49" charset="0"/>
                <a:cs typeface="Courier New" pitchFamily="49" charset="0"/>
              </a:rPr>
              <a:t>? x </a:t>
            </a:r>
            <a:r>
              <a:rPr lang="en-US" sz="1200" baseline="0" smtClean="0">
                <a:latin typeface="Courier New" pitchFamily="49" charset="0"/>
                <a:cs typeface="Courier New" pitchFamily="49" charset="0"/>
              </a:rPr>
              <a:t> </a:t>
            </a:r>
            <a:r>
              <a:rPr lang="en-US" sz="1200" smtClean="0">
                <a:solidFill>
                  <a:srgbClr val="008000"/>
                </a:solidFill>
                <a:latin typeface="Courier New" pitchFamily="49" charset="0"/>
                <a:cs typeface="Courier New" pitchFamily="49" charset="0"/>
              </a:rPr>
              <a:t>// nullable type , khai báo</a:t>
            </a:r>
            <a:r>
              <a:rPr lang="en-US" sz="1200" baseline="0" smtClean="0">
                <a:solidFill>
                  <a:srgbClr val="008000"/>
                </a:solidFill>
                <a:latin typeface="Courier New" pitchFamily="49" charset="0"/>
                <a:cs typeface="Courier New" pitchFamily="49" charset="0"/>
              </a:rPr>
              <a:t> biến kiểu null</a:t>
            </a:r>
            <a:endParaRPr lang="en-US" sz="1200" smtClean="0">
              <a:solidFill>
                <a:srgbClr val="008000"/>
              </a:solidFill>
              <a:latin typeface="Courier New" pitchFamily="49" charset="0"/>
              <a:cs typeface="Courier New" pitchFamily="49" charset="0"/>
            </a:endParaRPr>
          </a:p>
          <a:p>
            <a:endParaRPr lang="en-US" smtClean="0"/>
          </a:p>
          <a:p>
            <a:r>
              <a:rPr lang="vi-VN" smtClean="0"/>
              <a:t>Toán tử ?? đã được giới thiệu từ C# phiên bản 2.0. Toán tử ?? có 2 toán hạng và có thể được sử dụng như biểu thức bên dưới:</a:t>
            </a:r>
          </a:p>
          <a:p>
            <a:r>
              <a:rPr lang="vi-VN" smtClean="0"/>
              <a:t>x = y  ??  z;</a:t>
            </a:r>
          </a:p>
          <a:p>
            <a:r>
              <a:rPr lang="vi-VN" smtClean="0"/>
              <a:t>Toán tử ?? trả về toán hạng trên trái nếu toán hạng bên trái có giá trị khác null, ngược lại sẽ trả về toán hạng bên phải. Ở ví dụ trên, nếu y khác null, thì x = y; ngược lại, nếu y có giá trị null thì x = z</a:t>
            </a:r>
          </a:p>
          <a:p>
            <a:r>
              <a:rPr lang="vi-VN" smtClean="0"/>
              <a:t>Ví dụ trên tương đương với biểu thức như sau:</a:t>
            </a:r>
            <a:endParaRPr lang="en-US" smtClean="0"/>
          </a:p>
          <a:p>
            <a:r>
              <a:rPr lang="en-US" smtClean="0"/>
              <a:t>if (y != null)</a:t>
            </a:r>
          </a:p>
          <a:p>
            <a:r>
              <a:rPr lang="en-US" smtClean="0"/>
              <a:t>{</a:t>
            </a:r>
          </a:p>
          <a:p>
            <a:r>
              <a:rPr lang="en-US" smtClean="0"/>
              <a:t>   x = y;</a:t>
            </a:r>
          </a:p>
          <a:p>
            <a:r>
              <a:rPr lang="en-US" smtClean="0"/>
              <a:t>}</a:t>
            </a:r>
          </a:p>
          <a:p>
            <a:r>
              <a:rPr lang="en-US" smtClean="0"/>
              <a:t>else</a:t>
            </a:r>
          </a:p>
          <a:p>
            <a:r>
              <a:rPr lang="en-US" smtClean="0"/>
              <a:t>{</a:t>
            </a:r>
          </a:p>
          <a:p>
            <a:r>
              <a:rPr lang="en-US" smtClean="0"/>
              <a:t>   x = z;</a:t>
            </a:r>
          </a:p>
          <a:p>
            <a:r>
              <a:rPr lang="en-US" smtClean="0"/>
              <a:t>}</a:t>
            </a:r>
          </a:p>
          <a:p>
            <a:r>
              <a:rPr lang="en-US" smtClean="0"/>
              <a:t>Hoặc:</a:t>
            </a:r>
          </a:p>
          <a:p>
            <a:pPr marL="0" marR="0" indent="0" algn="l" defTabSz="914400" rtl="0" eaLnBrk="0" fontAlgn="base" latinLnBrk="0" hangingPunct="0">
              <a:lnSpc>
                <a:spcPct val="100000"/>
              </a:lnSpc>
              <a:spcBef>
                <a:spcPct val="30000"/>
              </a:spcBef>
              <a:spcAft>
                <a:spcPct val="0"/>
              </a:spcAft>
              <a:buClrTx/>
              <a:buSzTx/>
              <a:buFontTx/>
              <a:buNone/>
              <a:tabLst/>
              <a:defRPr/>
            </a:pPr>
            <a:r>
              <a:rPr lang="es-ES" smtClean="0"/>
              <a:t>x = (y != null)? y : z;</a:t>
            </a:r>
          </a:p>
          <a:p>
            <a:endParaRPr lang="en-US" smtClean="0"/>
          </a:p>
          <a:p>
            <a:endParaRPr lang="en-US" smtClean="0"/>
          </a:p>
          <a:p>
            <a:r>
              <a:rPr lang="vi-VN" smtClean="0"/>
              <a:t>ví dụ, lambda expression x =&gt; x * x quy định cụ thể một tham số có tên là x và trả về giá trị của x bình phương. </a:t>
            </a:r>
          </a:p>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20</a:t>
            </a:fld>
            <a:endParaRPr lang="vi-VN"/>
          </a:p>
        </p:txBody>
      </p:sp>
    </p:spTree>
    <p:extLst>
      <p:ext uri="{BB962C8B-B14F-4D97-AF65-F5344CB8AC3E}">
        <p14:creationId xmlns:p14="http://schemas.microsoft.com/office/powerpoint/2010/main" val="1142516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Operation on String will</a:t>
            </a:r>
            <a:r>
              <a:rPr lang="en-US" baseline="0" dirty="0" smtClean="0"/>
              <a:t> be presented in next day</a:t>
            </a:r>
            <a:endParaRPr lang="en-US" dirty="0"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66EB0A-20A5-4763-80A5-0E6CA41C1EF8}" type="slidenum">
              <a:rPr lang="vi-VN" smtClean="0">
                <a:latin typeface="Arial" charset="0"/>
                <a:cs typeface="Arial" charset="0"/>
              </a:rPr>
              <a:pPr/>
              <a:t>21</a:t>
            </a:fld>
            <a:endParaRPr lang="vi-VN" smtClean="0">
              <a:latin typeface="Arial" charset="0"/>
              <a:cs typeface="Arial" charset="0"/>
            </a:endParaRPr>
          </a:p>
        </p:txBody>
      </p:sp>
    </p:spTree>
    <p:extLst>
      <p:ext uri="{BB962C8B-B14F-4D97-AF65-F5344CB8AC3E}">
        <p14:creationId xmlns:p14="http://schemas.microsoft.com/office/powerpoint/2010/main" val="183156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Present the framework component</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98A3F2-143B-4A85-BAA3-70CA78A92D42}" type="slidenum">
              <a:rPr lang="vi-VN" smtClean="0">
                <a:latin typeface="Arial" charset="0"/>
                <a:cs typeface="Arial" charset="0"/>
              </a:rPr>
              <a:pPr/>
              <a:t>3</a:t>
            </a:fld>
            <a:endParaRPr lang="vi-VN" smtClean="0">
              <a:latin typeface="Arial" charset="0"/>
              <a:cs typeface="Arial" charset="0"/>
            </a:endParaRPr>
          </a:p>
        </p:txBody>
      </p:sp>
    </p:spTree>
    <p:extLst>
      <p:ext uri="{BB962C8B-B14F-4D97-AF65-F5344CB8AC3E}">
        <p14:creationId xmlns:p14="http://schemas.microsoft.com/office/powerpoint/2010/main" val="3999917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String format is used to replace the parameter into place holder with the needed format</a:t>
            </a:r>
          </a:p>
          <a:p>
            <a:r>
              <a:rPr lang="en-US" dirty="0" smtClean="0"/>
              <a:t>Attention to header, argument used twice, first argument is left justified</a:t>
            </a:r>
          </a:p>
          <a:p>
            <a:r>
              <a:rPr lang="en-US" dirty="0" err="1" smtClean="0">
                <a:latin typeface="Courier New" pitchFamily="49" charset="0"/>
                <a:cs typeface="Courier New" pitchFamily="49" charset="0"/>
              </a:rPr>
              <a:t>BaseYear</a:t>
            </a:r>
            <a:r>
              <a:rPr lang="en-US" dirty="0" smtClean="0">
                <a:latin typeface="Courier New" pitchFamily="49" charset="0"/>
                <a:cs typeface="Courier New" pitchFamily="49" charset="0"/>
              </a:rPr>
              <a:t> and Observed Year is in </a:t>
            </a:r>
            <a:r>
              <a:rPr lang="en-US" dirty="0" err="1" smtClean="0">
                <a:latin typeface="Courier New" pitchFamily="49" charset="0"/>
                <a:cs typeface="Courier New" pitchFamily="49" charset="0"/>
              </a:rPr>
              <a:t>DateTime</a:t>
            </a:r>
            <a:r>
              <a:rPr lang="en-US" dirty="0" smtClean="0">
                <a:latin typeface="Courier New" pitchFamily="49" charset="0"/>
                <a:cs typeface="Courier New" pitchFamily="49" charset="0"/>
              </a:rPr>
              <a:t> type</a:t>
            </a:r>
            <a:endParaRPr lang="en-US" dirty="0" smtClean="0"/>
          </a:p>
          <a:p>
            <a:r>
              <a:rPr lang="en-US" dirty="0" smtClean="0"/>
              <a:t>Present the use of pattern</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12C64E-DE3B-4788-925F-6550478EEA20}" type="slidenum">
              <a:rPr lang="vi-VN" smtClean="0">
                <a:latin typeface="Arial" charset="0"/>
                <a:cs typeface="Arial" charset="0"/>
              </a:rPr>
              <a:pPr/>
              <a:t>23</a:t>
            </a:fld>
            <a:endParaRPr lang="vi-VN" smtClean="0">
              <a:latin typeface="Arial" charset="0"/>
              <a:cs typeface="Arial" charset="0"/>
            </a:endParaRPr>
          </a:p>
        </p:txBody>
      </p:sp>
    </p:spTree>
    <p:extLst>
      <p:ext uri="{BB962C8B-B14F-4D97-AF65-F5344CB8AC3E}">
        <p14:creationId xmlns:p14="http://schemas.microsoft.com/office/powerpoint/2010/main" val="1554861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Number format directive list</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24B459-6F27-4EFB-A571-B30F86778A1C}" type="slidenum">
              <a:rPr lang="vi-VN" smtClean="0">
                <a:latin typeface="Arial" charset="0"/>
                <a:cs typeface="Arial" charset="0"/>
              </a:rPr>
              <a:pPr/>
              <a:t>24</a:t>
            </a:fld>
            <a:endParaRPr lang="vi-VN" smtClean="0">
              <a:latin typeface="Arial" charset="0"/>
              <a:cs typeface="Arial" charset="0"/>
            </a:endParaRPr>
          </a:p>
        </p:txBody>
      </p:sp>
    </p:spTree>
    <p:extLst>
      <p:ext uri="{BB962C8B-B14F-4D97-AF65-F5344CB8AC3E}">
        <p14:creationId xmlns:p14="http://schemas.microsoft.com/office/powerpoint/2010/main" val="66762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Operation</a:t>
            </a:r>
            <a:r>
              <a:rPr lang="en-US" baseline="0" dirty="0" smtClean="0"/>
              <a:t> will be present in next day</a:t>
            </a:r>
            <a:endParaRPr lang="en-US" dirty="0"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411107-1EDB-46F2-A88A-90811FC99AEB}" type="slidenum">
              <a:rPr lang="vi-VN" smtClean="0">
                <a:latin typeface="Arial" charset="0"/>
                <a:cs typeface="Arial" charset="0"/>
              </a:rPr>
              <a:pPr/>
              <a:t>26</a:t>
            </a:fld>
            <a:endParaRPr lang="vi-VN" smtClean="0">
              <a:latin typeface="Arial" charset="0"/>
              <a:cs typeface="Arial" charset="0"/>
            </a:endParaRPr>
          </a:p>
        </p:txBody>
      </p:sp>
    </p:spTree>
    <p:extLst>
      <p:ext uri="{BB962C8B-B14F-4D97-AF65-F5344CB8AC3E}">
        <p14:creationId xmlns:p14="http://schemas.microsoft.com/office/powerpoint/2010/main" val="3868229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Date and time string format directive</a:t>
            </a:r>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3A1E88-FF3A-4343-ABCA-9742C481CBDE}" type="slidenum">
              <a:rPr lang="vi-VN" smtClean="0">
                <a:latin typeface="Arial" charset="0"/>
                <a:cs typeface="Arial" charset="0"/>
              </a:rPr>
              <a:pPr/>
              <a:t>27</a:t>
            </a:fld>
            <a:endParaRPr lang="vi-VN" smtClean="0">
              <a:latin typeface="Arial" charset="0"/>
              <a:cs typeface="Arial" charset="0"/>
            </a:endParaRPr>
          </a:p>
        </p:txBody>
      </p:sp>
    </p:spTree>
    <p:extLst>
      <p:ext uri="{BB962C8B-B14F-4D97-AF65-F5344CB8AC3E}">
        <p14:creationId xmlns:p14="http://schemas.microsoft.com/office/powerpoint/2010/main" val="309514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7CB09D-0D40-414B-9197-FCECD467ED9B}" type="slidenum">
              <a:rPr lang="vi-VN" smtClean="0">
                <a:latin typeface="Arial" charset="0"/>
                <a:cs typeface="Arial" charset="0"/>
              </a:rPr>
              <a:pPr/>
              <a:t>28</a:t>
            </a:fld>
            <a:endParaRPr lang="vi-VN" smtClean="0">
              <a:latin typeface="Arial" charset="0"/>
              <a:cs typeface="Arial" charset="0"/>
            </a:endParaRPr>
          </a:p>
        </p:txBody>
      </p:sp>
    </p:spTree>
    <p:extLst>
      <p:ext uri="{BB962C8B-B14F-4D97-AF65-F5344CB8AC3E}">
        <p14:creationId xmlns:p14="http://schemas.microsoft.com/office/powerpoint/2010/main" val="810691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Aware about (ref int)</a:t>
            </a:r>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F83E99-3F0D-485C-BFA9-EA826A55654E}" type="slidenum">
              <a:rPr lang="vi-VN" smtClean="0">
                <a:latin typeface="Arial" charset="0"/>
                <a:cs typeface="Arial" charset="0"/>
              </a:rPr>
              <a:pPr/>
              <a:t>31</a:t>
            </a:fld>
            <a:endParaRPr lang="vi-VN" smtClean="0">
              <a:latin typeface="Arial" charset="0"/>
              <a:cs typeface="Arial" charset="0"/>
            </a:endParaRPr>
          </a:p>
        </p:txBody>
      </p:sp>
    </p:spTree>
    <p:extLst>
      <p:ext uri="{BB962C8B-B14F-4D97-AF65-F5344CB8AC3E}">
        <p14:creationId xmlns:p14="http://schemas.microsoft.com/office/powerpoint/2010/main" val="2177470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Comment: XML doc</a:t>
            </a:r>
          </a:p>
          <a:p>
            <a:r>
              <a:rPr lang="en-US" smtClean="0"/>
              <a:t>Alignment: statement bloc</a:t>
            </a: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6DFEC6-AC2E-470C-96FB-FA7F38693DB7}" type="slidenum">
              <a:rPr lang="vi-VN" smtClean="0">
                <a:latin typeface="Arial" charset="0"/>
                <a:cs typeface="Arial" charset="0"/>
              </a:rPr>
              <a:pPr/>
              <a:t>32</a:t>
            </a:fld>
            <a:endParaRPr lang="vi-VN" smtClean="0">
              <a:latin typeface="Arial" charset="0"/>
              <a:cs typeface="Arial" charset="0"/>
            </a:endParaRPr>
          </a:p>
        </p:txBody>
      </p:sp>
    </p:spTree>
    <p:extLst>
      <p:ext uri="{BB962C8B-B14F-4D97-AF65-F5344CB8AC3E}">
        <p14:creationId xmlns:p14="http://schemas.microsoft.com/office/powerpoint/2010/main" val="3171644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Comment: XML doc</a:t>
            </a:r>
          </a:p>
          <a:p>
            <a:r>
              <a:rPr lang="en-US" smtClean="0"/>
              <a:t>Alignment: statement bloc</a:t>
            </a: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6DFEC6-AC2E-470C-96FB-FA7F38693DB7}" type="slidenum">
              <a:rPr lang="vi-VN" smtClean="0">
                <a:latin typeface="Arial" charset="0"/>
                <a:cs typeface="Arial" charset="0"/>
              </a:rPr>
              <a:pPr/>
              <a:t>33</a:t>
            </a:fld>
            <a:endParaRPr lang="vi-VN" smtClean="0">
              <a:latin typeface="Arial" charset="0"/>
              <a:cs typeface="Arial" charset="0"/>
            </a:endParaRPr>
          </a:p>
        </p:txBody>
      </p:sp>
    </p:spTree>
    <p:extLst>
      <p:ext uri="{BB962C8B-B14F-4D97-AF65-F5344CB8AC3E}">
        <p14:creationId xmlns:p14="http://schemas.microsoft.com/office/powerpoint/2010/main" val="2039790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 đề</a:t>
            </a:r>
            <a:r>
              <a:rPr lang="en-US" baseline="0" smtClean="0"/>
              <a:t> phân tích code: FXCOP, analisys của viasual</a:t>
            </a: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35</a:t>
            </a:fld>
            <a:endParaRPr lang="vi-VN"/>
          </a:p>
        </p:txBody>
      </p:sp>
    </p:spTree>
    <p:extLst>
      <p:ext uri="{BB962C8B-B14F-4D97-AF65-F5344CB8AC3E}">
        <p14:creationId xmlns:p14="http://schemas.microsoft.com/office/powerpoint/2010/main" val="647681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36</a:t>
            </a:fld>
            <a:endParaRPr lang="vi-VN"/>
          </a:p>
        </p:txBody>
      </p:sp>
    </p:spTree>
    <p:extLst>
      <p:ext uri="{BB962C8B-B14F-4D97-AF65-F5344CB8AC3E}">
        <p14:creationId xmlns:p14="http://schemas.microsoft.com/office/powerpoint/2010/main" val="744763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Managed code là</a:t>
            </a:r>
            <a:r>
              <a:rPr lang="en-US" baseline="0" smtClean="0"/>
              <a:t> code viết dựa trên nền .net</a:t>
            </a:r>
          </a:p>
          <a:p>
            <a:r>
              <a:rPr lang="en-US" smtClean="0"/>
              <a:t>UnManaged code là</a:t>
            </a:r>
            <a:r>
              <a:rPr lang="en-US" baseline="0" smtClean="0"/>
              <a:t> code viết không dựa trên nền .net (hạn chế vì sau này chạy đa nền có thể bị ảnh hưởng)</a:t>
            </a:r>
          </a:p>
          <a:p>
            <a:endParaRPr lang="en-US" smtClean="0"/>
          </a:p>
          <a:p>
            <a:r>
              <a:rPr lang="en-US" smtClean="0"/>
              <a:t>Present the production procedure of .net framework product</a:t>
            </a:r>
          </a:p>
          <a:p>
            <a:r>
              <a:rPr lang="en-US" smtClean="0"/>
              <a:t>Attention about assembly. This notion will be use later in accessibility modifier</a:t>
            </a:r>
          </a:p>
          <a:p>
            <a:r>
              <a:rPr lang="en-US" smtClean="0"/>
              <a:t>Finish .Net Framework</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2C0B88-965C-4883-B4D5-2740148241C8}" type="slidenum">
              <a:rPr lang="vi-VN" smtClean="0">
                <a:latin typeface="Arial" charset="0"/>
                <a:cs typeface="Arial" charset="0"/>
              </a:rPr>
              <a:pPr/>
              <a:t>4</a:t>
            </a:fld>
            <a:endParaRPr lang="vi-VN" smtClean="0">
              <a:latin typeface="Arial" charset="0"/>
              <a:cs typeface="Arial" charset="0"/>
            </a:endParaRPr>
          </a:p>
        </p:txBody>
      </p:sp>
    </p:spTree>
    <p:extLst>
      <p:ext uri="{BB962C8B-B14F-4D97-AF65-F5344CB8AC3E}">
        <p14:creationId xmlns:p14="http://schemas.microsoft.com/office/powerpoint/2010/main" val="32219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normAutofit fontScale="85000" lnSpcReduction="10000"/>
          </a:bodyPr>
          <a:lstStyle/>
          <a:p>
            <a:r>
              <a:rPr lang="en-US" dirty="0" err="1" smtClean="0"/>
              <a:t>Từng</a:t>
            </a:r>
            <a:r>
              <a:rPr lang="en-US" dirty="0" smtClean="0"/>
              <a:t> </a:t>
            </a:r>
            <a:r>
              <a:rPr lang="en-US" dirty="0" err="1" smtClean="0"/>
              <a:t>vòng</a:t>
            </a:r>
            <a:r>
              <a:rPr lang="en-US" dirty="0" smtClean="0"/>
              <a:t> </a:t>
            </a:r>
            <a:r>
              <a:rPr lang="en-US" dirty="0" err="1" smtClean="0"/>
              <a:t>tròn</a:t>
            </a:r>
            <a:r>
              <a:rPr lang="en-US" dirty="0" smtClean="0"/>
              <a:t> </a:t>
            </a:r>
            <a:r>
              <a:rPr lang="en-US" dirty="0" err="1" smtClean="0"/>
              <a:t>trung</a:t>
            </a:r>
            <a:r>
              <a:rPr lang="en-US" dirty="0" smtClean="0"/>
              <a:t> </a:t>
            </a:r>
            <a:r>
              <a:rPr lang="en-US" dirty="0" err="1" smtClean="0"/>
              <a:t>tâm</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thấy</a:t>
            </a:r>
            <a:r>
              <a:rPr lang="en-US" dirty="0" smtClean="0"/>
              <a:t> Visual Studio 2008  </a:t>
            </a:r>
            <a:r>
              <a:rPr lang="en-US" dirty="0" err="1" smtClean="0"/>
              <a:t>đưa</a:t>
            </a:r>
            <a:r>
              <a:rPr lang="en-US" dirty="0" smtClean="0"/>
              <a:t> </a:t>
            </a:r>
            <a:r>
              <a:rPr lang="en-US" dirty="0" err="1" smtClean="0"/>
              <a:t>ra</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r>
              <a:rPr lang="en-US" dirty="0" smtClean="0"/>
              <a:t> IDE </a:t>
            </a:r>
            <a:r>
              <a:rPr lang="en-US" dirty="0" err="1" smtClean="0"/>
              <a:t>được</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công</a:t>
            </a:r>
            <a:r>
              <a:rPr lang="en-US" dirty="0" smtClean="0"/>
              <a:t> </a:t>
            </a:r>
            <a:r>
              <a:rPr lang="en-US" dirty="0" err="1" smtClean="0"/>
              <a:t>cụ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nguồn</a:t>
            </a:r>
            <a:r>
              <a:rPr lang="en-US" dirty="0" smtClean="0"/>
              <a:t> Team Foundation Server </a:t>
            </a:r>
            <a:r>
              <a:rPr lang="en-US" dirty="0" err="1" smtClean="0"/>
              <a:t>hoàn</a:t>
            </a:r>
            <a:r>
              <a:rPr lang="en-US" dirty="0" smtClean="0"/>
              <a:t> </a:t>
            </a:r>
            <a:r>
              <a:rPr lang="en-US" dirty="0" err="1" smtClean="0"/>
              <a:t>toàn</a:t>
            </a:r>
            <a:r>
              <a:rPr lang="en-US" dirty="0" smtClean="0"/>
              <a:t> </a:t>
            </a:r>
            <a:r>
              <a:rPr lang="en-US" dirty="0" err="1" smtClean="0"/>
              <a:t>mới</a:t>
            </a:r>
            <a:r>
              <a:rPr lang="en-US" dirty="0" smtClean="0"/>
              <a:t>, .NET framework 3.5 </a:t>
            </a:r>
            <a:r>
              <a:rPr lang="en-US" dirty="0" err="1" smtClean="0"/>
              <a:t>được</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Từ</a:t>
            </a:r>
            <a:r>
              <a:rPr lang="en-US" dirty="0" smtClean="0"/>
              <a:t> </a:t>
            </a:r>
            <a:r>
              <a:rPr lang="en-US" dirty="0" err="1" smtClean="0"/>
              <a:t>bộ</a:t>
            </a:r>
            <a:r>
              <a:rPr lang="en-US" dirty="0" smtClean="0"/>
              <a:t> </a:t>
            </a:r>
            <a:r>
              <a:rPr lang="en-US" dirty="0" err="1" smtClean="0"/>
              <a:t>công</a:t>
            </a:r>
            <a:r>
              <a:rPr lang="en-US" dirty="0" smtClean="0"/>
              <a:t> </a:t>
            </a:r>
            <a:r>
              <a:rPr lang="en-US" dirty="0" err="1" smtClean="0"/>
              <a:t>cụ</a:t>
            </a:r>
            <a:r>
              <a:rPr lang="en-US" dirty="0" smtClean="0"/>
              <a:t> </a:t>
            </a:r>
            <a:r>
              <a:rPr lang="en-US" dirty="0" err="1" smtClean="0"/>
              <a:t>Vistual</a:t>
            </a:r>
            <a:r>
              <a:rPr lang="en-US" dirty="0" smtClean="0"/>
              <a:t> Studio 2008,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dạng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ứng</a:t>
            </a:r>
            <a:r>
              <a:rPr lang="en-US" dirty="0" smtClean="0"/>
              <a:t> </a:t>
            </a:r>
            <a:r>
              <a:rPr lang="en-US" dirty="0" err="1" smtClean="0"/>
              <a:t>dụng</a:t>
            </a:r>
            <a:r>
              <a:rPr lang="en-US" dirty="0" smtClean="0"/>
              <a:t> rich client </a:t>
            </a:r>
            <a:r>
              <a:rPr lang="en-US" dirty="0" err="1" smtClean="0"/>
              <a:t>trên</a:t>
            </a:r>
            <a:r>
              <a:rPr lang="en-US" dirty="0" smtClean="0"/>
              <a:t> desktop, </a:t>
            </a:r>
            <a:r>
              <a:rPr lang="en-US" dirty="0" err="1" smtClean="0"/>
              <a:t>ứng</a:t>
            </a:r>
            <a:r>
              <a:rPr lang="en-US" dirty="0" smtClean="0"/>
              <a:t> </a:t>
            </a:r>
            <a:r>
              <a:rPr lang="en-US" dirty="0" err="1" smtClean="0"/>
              <a:t>dụng</a:t>
            </a:r>
            <a:r>
              <a:rPr lang="en-US" dirty="0" smtClean="0"/>
              <a:t> web, </a:t>
            </a:r>
            <a:r>
              <a:rPr lang="en-US" dirty="0" err="1" smtClean="0"/>
              <a:t>ứng</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công</a:t>
            </a:r>
            <a:r>
              <a:rPr lang="en-US" dirty="0" smtClean="0"/>
              <a:t> </a:t>
            </a:r>
            <a:r>
              <a:rPr lang="en-US" dirty="0" err="1" smtClean="0"/>
              <a:t>cụ</a:t>
            </a:r>
            <a:r>
              <a:rPr lang="en-US" dirty="0" smtClean="0"/>
              <a:t> </a:t>
            </a:r>
            <a:r>
              <a:rPr lang="en-US" dirty="0" err="1" smtClean="0"/>
              <a:t>văn</a:t>
            </a:r>
            <a:r>
              <a:rPr lang="en-US" dirty="0" smtClean="0"/>
              <a:t> </a:t>
            </a:r>
            <a:r>
              <a:rPr lang="en-US" dirty="0" err="1" smtClean="0"/>
              <a:t>phòng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di</a:t>
            </a:r>
            <a:r>
              <a:rPr lang="en-US" dirty="0" smtClean="0"/>
              <a:t> </a:t>
            </a:r>
            <a:r>
              <a:rPr lang="en-US" dirty="0" err="1" smtClean="0"/>
              <a:t>động</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trên</a:t>
            </a:r>
            <a:r>
              <a:rPr lang="en-US" dirty="0" smtClean="0"/>
              <a:t> desktop: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Windows Form </a:t>
            </a:r>
            <a:r>
              <a:rPr lang="en-US" dirty="0" err="1" smtClean="0"/>
              <a:t>của</a:t>
            </a:r>
            <a:r>
              <a:rPr lang="en-US" dirty="0" smtClean="0"/>
              <a:t> .NET 2.0 </a:t>
            </a:r>
            <a:r>
              <a:rPr lang="en-US" dirty="0" err="1" smtClean="0"/>
              <a:t>hoặc</a:t>
            </a:r>
            <a:r>
              <a:rPr lang="en-US" dirty="0" smtClean="0"/>
              <a:t> </a:t>
            </a:r>
            <a:r>
              <a:rPr lang="en-US" dirty="0" err="1" smtClean="0"/>
              <a:t>dùng</a:t>
            </a:r>
            <a:r>
              <a:rPr lang="en-US" dirty="0" smtClean="0"/>
              <a:t> Windows Presentation Foundation </a:t>
            </a:r>
            <a:r>
              <a:rPr lang="en-US" dirty="0" err="1" smtClean="0"/>
              <a:t>của</a:t>
            </a:r>
            <a:r>
              <a:rPr lang="en-US" dirty="0" smtClean="0"/>
              <a:t> .NET 3.5 </a:t>
            </a:r>
            <a:r>
              <a:rPr lang="en-US" dirty="0" err="1" smtClean="0"/>
              <a:t>hoặc</a:t>
            </a:r>
            <a:r>
              <a:rPr lang="en-US" dirty="0" smtClean="0"/>
              <a:t> </a:t>
            </a:r>
            <a:r>
              <a:rPr lang="en-US" dirty="0" err="1" smtClean="0"/>
              <a:t>SilverLight</a:t>
            </a:r>
            <a:r>
              <a:rPr lang="en-US" dirty="0" smtClean="0"/>
              <a:t> </a:t>
            </a:r>
            <a:r>
              <a:rPr lang="en-US" dirty="0" err="1" smtClean="0"/>
              <a:t>chạy</a:t>
            </a:r>
            <a:r>
              <a:rPr lang="en-US" dirty="0" smtClean="0"/>
              <a:t> ở </a:t>
            </a:r>
            <a:r>
              <a:rPr lang="en-US" dirty="0" err="1" smtClean="0"/>
              <a:t>chế</a:t>
            </a:r>
            <a:r>
              <a:rPr lang="en-US" dirty="0" smtClean="0"/>
              <a:t> </a:t>
            </a:r>
            <a:r>
              <a:rPr lang="en-US" dirty="0" err="1" smtClean="0"/>
              <a:t>độ</a:t>
            </a:r>
            <a:r>
              <a:rPr lang="en-US" dirty="0" smtClean="0"/>
              <a:t> </a:t>
            </a:r>
            <a:r>
              <a:rPr lang="en-US" dirty="0" err="1" smtClean="0"/>
              <a:t>nhúng</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Ngoài</a:t>
            </a:r>
            <a:r>
              <a:rPr lang="en-US" dirty="0" smtClean="0"/>
              <a:t> </a:t>
            </a:r>
            <a:r>
              <a:rPr lang="en-US" dirty="0" err="1" smtClean="0"/>
              <a:t>ra</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C++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MFC </a:t>
            </a:r>
            <a:r>
              <a:rPr lang="en-US" dirty="0" err="1" smtClean="0"/>
              <a:t>hoặc</a:t>
            </a:r>
            <a:r>
              <a:rPr lang="en-US" dirty="0" smtClean="0"/>
              <a:t> ATL </a:t>
            </a:r>
            <a:r>
              <a:rPr lang="en-US" dirty="0" err="1" smtClean="0"/>
              <a:t>hoặc</a:t>
            </a:r>
            <a:r>
              <a:rPr lang="en-US" dirty="0" smtClean="0"/>
              <a:t> Win32 API </a:t>
            </a:r>
            <a:r>
              <a:rPr lang="en-US" dirty="0" err="1" smtClean="0"/>
              <a:t>lập</a:t>
            </a:r>
            <a:r>
              <a:rPr lang="en-US" dirty="0" smtClean="0"/>
              <a:t> </a:t>
            </a:r>
            <a:r>
              <a:rPr lang="en-US" dirty="0" err="1" smtClean="0"/>
              <a:t>trình</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web: : </a:t>
            </a:r>
            <a:r>
              <a:rPr lang="en-US" dirty="0" err="1" smtClean="0"/>
              <a:t>cách</a:t>
            </a:r>
            <a:r>
              <a:rPr lang="en-US" dirty="0" smtClean="0"/>
              <a:t> 1 </a:t>
            </a:r>
            <a:r>
              <a:rPr lang="en-US" dirty="0" err="1" smtClean="0"/>
              <a:t>dùng</a:t>
            </a:r>
            <a:r>
              <a:rPr lang="en-US" dirty="0" smtClean="0"/>
              <a:t> Web Form </a:t>
            </a:r>
            <a:r>
              <a:rPr lang="en-US" dirty="0" err="1" smtClean="0"/>
              <a:t>của</a:t>
            </a:r>
            <a:r>
              <a:rPr lang="en-US" dirty="0" smtClean="0"/>
              <a:t> ASP.net 2.0 </a:t>
            </a:r>
            <a:r>
              <a:rPr lang="en-US" dirty="0" err="1" smtClean="0"/>
              <a:t>và</a:t>
            </a:r>
            <a:r>
              <a:rPr lang="en-US" dirty="0" smtClean="0"/>
              <a:t> 3.5. </a:t>
            </a:r>
            <a:r>
              <a:rPr lang="en-US" dirty="0" err="1" smtClean="0"/>
              <a:t>Cách</a:t>
            </a:r>
            <a:r>
              <a:rPr lang="en-US" dirty="0" smtClean="0"/>
              <a:t> 2 </a:t>
            </a:r>
            <a:r>
              <a:rPr lang="en-US" dirty="0" err="1" smtClean="0"/>
              <a:t>dùng</a:t>
            </a:r>
            <a:r>
              <a:rPr lang="en-US" dirty="0" smtClean="0"/>
              <a:t> Silver Light </a:t>
            </a:r>
            <a:r>
              <a:rPr lang="en-US" dirty="0" err="1" smtClean="0"/>
              <a:t>để</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đồ</a:t>
            </a:r>
            <a:r>
              <a:rPr lang="en-US" dirty="0" smtClean="0"/>
              <a:t> </a:t>
            </a:r>
            <a:r>
              <a:rPr lang="en-US" dirty="0" err="1" smtClean="0"/>
              <a:t>họa</a:t>
            </a:r>
            <a:r>
              <a:rPr lang="en-US" dirty="0" smtClean="0"/>
              <a:t> </a:t>
            </a:r>
            <a:r>
              <a:rPr lang="en-US" dirty="0" err="1" smtClean="0"/>
              <a:t>chạy</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có</a:t>
            </a:r>
            <a:r>
              <a:rPr lang="en-US" dirty="0" smtClean="0"/>
              <a:t> </a:t>
            </a:r>
            <a:r>
              <a:rPr lang="en-US" dirty="0" err="1" smtClean="0"/>
              <a:t>cài</a:t>
            </a:r>
            <a:r>
              <a:rPr lang="en-US" dirty="0" smtClean="0"/>
              <a:t> plug-in Silver Light. </a:t>
            </a:r>
            <a:r>
              <a:rPr lang="en-US" dirty="0" err="1" smtClean="0"/>
              <a:t>Cách</a:t>
            </a:r>
            <a:r>
              <a:rPr lang="en-US" dirty="0" smtClean="0"/>
              <a:t> 3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Model View Controller (MVC) </a:t>
            </a:r>
            <a:r>
              <a:rPr lang="en-US" dirty="0" err="1" smtClean="0"/>
              <a:t>trong</a:t>
            </a:r>
            <a:r>
              <a:rPr lang="en-US" dirty="0" smtClean="0"/>
              <a:t> ASP.NET MVC </a:t>
            </a:r>
            <a:r>
              <a:rPr lang="en-US" dirty="0" err="1" smtClean="0"/>
              <a:t>phiên</a:t>
            </a:r>
            <a:r>
              <a:rPr lang="en-US" dirty="0" smtClean="0"/>
              <a:t> </a:t>
            </a:r>
            <a:r>
              <a:rPr lang="en-US" dirty="0" err="1" smtClean="0"/>
              <a:t>bản</a:t>
            </a:r>
            <a:r>
              <a:rPr lang="en-US" dirty="0" smtClean="0"/>
              <a:t> </a:t>
            </a:r>
            <a:r>
              <a:rPr lang="en-US" dirty="0" err="1" smtClean="0"/>
              <a:t>thử</a:t>
            </a:r>
            <a:r>
              <a:rPr lang="en-US" dirty="0" smtClean="0"/>
              <a:t> </a:t>
            </a:r>
            <a:r>
              <a:rPr lang="en-US" dirty="0" err="1" smtClean="0"/>
              <a:t>nghiệm</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cách</a:t>
            </a:r>
            <a:r>
              <a:rPr lang="en-US" dirty="0" smtClean="0"/>
              <a:t> 1 </a:t>
            </a:r>
            <a:r>
              <a:rPr lang="en-US" dirty="0" err="1" smtClean="0"/>
              <a:t>dùng</a:t>
            </a:r>
            <a:r>
              <a:rPr lang="en-US" dirty="0" smtClean="0"/>
              <a:t> web service </a:t>
            </a:r>
            <a:r>
              <a:rPr lang="en-US" dirty="0" err="1" smtClean="0"/>
              <a:t>hoặc</a:t>
            </a:r>
            <a:r>
              <a:rPr lang="en-US" dirty="0" smtClean="0"/>
              <a:t> .NET </a:t>
            </a:r>
            <a:r>
              <a:rPr lang="en-US" dirty="0" err="1" smtClean="0"/>
              <a:t>remoting</a:t>
            </a:r>
            <a:r>
              <a:rPr lang="en-US" dirty="0" smtClean="0"/>
              <a:t> </a:t>
            </a:r>
            <a:r>
              <a:rPr lang="en-US" dirty="0" err="1" smtClean="0"/>
              <a:t>như</a:t>
            </a:r>
            <a:r>
              <a:rPr lang="en-US" dirty="0" smtClean="0"/>
              <a:t> </a:t>
            </a:r>
            <a:r>
              <a:rPr lang="en-US" dirty="0" err="1" smtClean="0"/>
              <a:t>trên</a:t>
            </a:r>
            <a:r>
              <a:rPr lang="en-US" dirty="0" smtClean="0"/>
              <a:t> .NET 2.0. </a:t>
            </a:r>
            <a:r>
              <a:rPr lang="en-US" dirty="0" err="1" smtClean="0"/>
              <a:t>Cách</a:t>
            </a:r>
            <a:r>
              <a:rPr lang="en-US" dirty="0" smtClean="0"/>
              <a:t> 2 </a:t>
            </a:r>
            <a:r>
              <a:rPr lang="en-US" dirty="0" err="1" smtClean="0"/>
              <a:t>dùng</a:t>
            </a:r>
            <a:r>
              <a:rPr lang="en-US" dirty="0" smtClean="0"/>
              <a:t> WCF Web Service.</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dụg</a:t>
            </a:r>
            <a:r>
              <a:rPr lang="en-US" dirty="0" smtClean="0"/>
              <a:t> </a:t>
            </a:r>
            <a:r>
              <a:rPr lang="en-US" dirty="0" err="1" smtClean="0"/>
              <a:t>văn</a:t>
            </a:r>
            <a:r>
              <a:rPr lang="en-US" dirty="0" smtClean="0"/>
              <a:t> </a:t>
            </a:r>
            <a:r>
              <a:rPr lang="en-US" dirty="0" err="1" smtClean="0"/>
              <a:t>phòng</a:t>
            </a:r>
            <a:r>
              <a:rPr lang="en-US" dirty="0" smtClean="0"/>
              <a:t>: Visual Studio 2008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thêm</a:t>
            </a:r>
            <a:r>
              <a:rPr lang="en-US" dirty="0" smtClean="0"/>
              <a:t> </a:t>
            </a:r>
            <a:r>
              <a:rPr lang="en-US" dirty="0" err="1" smtClean="0"/>
              <a:t>vào</a:t>
            </a:r>
            <a:r>
              <a:rPr lang="en-US" dirty="0" smtClean="0"/>
              <a:t> (Add-in) </a:t>
            </a:r>
            <a:r>
              <a:rPr lang="en-US" dirty="0" err="1" smtClean="0"/>
              <a:t>cho</a:t>
            </a:r>
            <a:r>
              <a:rPr lang="en-US" dirty="0" smtClean="0"/>
              <a:t> </a:t>
            </a:r>
            <a:r>
              <a:rPr lang="en-US" dirty="0" err="1" smtClean="0"/>
              <a:t>phiên</a:t>
            </a:r>
            <a:r>
              <a:rPr lang="en-US" dirty="0" smtClean="0"/>
              <a:t> </a:t>
            </a:r>
            <a:r>
              <a:rPr lang="en-US" dirty="0" err="1" smtClean="0"/>
              <a:t>bản</a:t>
            </a:r>
            <a:r>
              <a:rPr lang="en-US" dirty="0" smtClean="0"/>
              <a:t> 2003 </a:t>
            </a:r>
            <a:r>
              <a:rPr lang="en-US" dirty="0" err="1" smtClean="0"/>
              <a:t>và</a:t>
            </a:r>
            <a:r>
              <a:rPr lang="en-US" dirty="0" smtClean="0"/>
              <a:t> 2007, </a:t>
            </a:r>
            <a:r>
              <a:rPr lang="en-US" dirty="0" err="1" smtClean="0"/>
              <a:t>đồng</a:t>
            </a:r>
            <a:r>
              <a:rPr lang="en-US" dirty="0" smtClean="0"/>
              <a:t> </a:t>
            </a:r>
            <a:r>
              <a:rPr lang="en-US" dirty="0" err="1" smtClean="0"/>
              <a:t>thời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cho</a:t>
            </a:r>
            <a:r>
              <a:rPr lang="en-US" dirty="0" smtClean="0"/>
              <a:t> SharePoint 2007 (SharePoint Sequential </a:t>
            </a:r>
            <a:r>
              <a:rPr lang="en-US" dirty="0" err="1" smtClean="0"/>
              <a:t>WorkFlow</a:t>
            </a:r>
            <a:r>
              <a:rPr lang="en-US" dirty="0" smtClean="0"/>
              <a:t> and SharePoint State Machine Flow).</a:t>
            </a:r>
          </a:p>
          <a:p>
            <a:endParaRPr lang="en-US" dirty="0" smtClean="0"/>
          </a:p>
          <a:p>
            <a:endParaRPr lang="en-US" dirty="0" smtClean="0"/>
          </a:p>
          <a:p>
            <a:endParaRPr lang="en-US" dirty="0" smtClean="0"/>
          </a:p>
          <a:p>
            <a:r>
              <a:rPr lang="en-US" smtClean="0"/>
              <a:t>Giới thiệu</a:t>
            </a:r>
            <a:r>
              <a:rPr lang="en-US" baseline="0" smtClean="0"/>
              <a:t> các dạng ứng dụng</a:t>
            </a:r>
          </a:p>
          <a:p>
            <a:endParaRPr lang="en-US" dirty="0" smtClean="0"/>
          </a:p>
          <a:p>
            <a:endParaRPr lang="en-US" dirty="0" smtClean="0"/>
          </a:p>
          <a:p>
            <a:endParaRPr lang="en-US" dirty="0" smtClean="0"/>
          </a:p>
        </p:txBody>
      </p:sp>
      <p:sp>
        <p:nvSpPr>
          <p:cNvPr id="79876" name="Slide Number Placeholder 3"/>
          <p:cNvSpPr>
            <a:spLocks noGrp="1"/>
          </p:cNvSpPr>
          <p:nvPr>
            <p:ph type="sldNum" sz="quarter" idx="5"/>
          </p:nvPr>
        </p:nvSpPr>
        <p:spPr>
          <a:noFill/>
        </p:spPr>
        <p:txBody>
          <a:bodyPr/>
          <a:lstStyle/>
          <a:p>
            <a:fld id="{467BCDBA-1CAF-4AB4-86C5-97A67DFDA398}" type="slidenum">
              <a:rPr lang="en-US" smtClean="0"/>
              <a:pPr/>
              <a:t>5</a:t>
            </a:fld>
            <a:endParaRPr lang="en-US" smtClean="0"/>
          </a:p>
        </p:txBody>
      </p:sp>
    </p:spTree>
    <p:extLst>
      <p:ext uri="{BB962C8B-B14F-4D97-AF65-F5344CB8AC3E}">
        <p14:creationId xmlns:p14="http://schemas.microsoft.com/office/powerpoint/2010/main" val="57323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6</a:t>
            </a:fld>
            <a:endParaRPr lang="vi-VN" smtClean="0">
              <a:latin typeface="Arial" charset="0"/>
              <a:cs typeface="Arial" charset="0"/>
            </a:endParaRPr>
          </a:p>
        </p:txBody>
      </p:sp>
    </p:spTree>
    <p:extLst>
      <p:ext uri="{BB962C8B-B14F-4D97-AF65-F5344CB8AC3E}">
        <p14:creationId xmlns:p14="http://schemas.microsoft.com/office/powerpoint/2010/main" val="420017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7</a:t>
            </a:fld>
            <a:endParaRPr lang="vi-VN" smtClean="0">
              <a:latin typeface="Arial" charset="0"/>
              <a:cs typeface="Arial" charset="0"/>
            </a:endParaRPr>
          </a:p>
        </p:txBody>
      </p:sp>
    </p:spTree>
    <p:extLst>
      <p:ext uri="{BB962C8B-B14F-4D97-AF65-F5344CB8AC3E}">
        <p14:creationId xmlns:p14="http://schemas.microsoft.com/office/powerpoint/2010/main" val="295651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4292006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217060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10</a:t>
            </a:fld>
            <a:endParaRPr lang="vi-VN" smtClean="0">
              <a:latin typeface="Arial" charset="0"/>
              <a:cs typeface="Arial" charset="0"/>
            </a:endParaRPr>
          </a:p>
        </p:txBody>
      </p:sp>
    </p:spTree>
    <p:extLst>
      <p:ext uri="{BB962C8B-B14F-4D97-AF65-F5344CB8AC3E}">
        <p14:creationId xmlns:p14="http://schemas.microsoft.com/office/powerpoint/2010/main" val="2765113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CORPORATE SOFTWARE TRAINING CENTER</a:t>
            </a:r>
          </a:p>
          <a:p>
            <a:pPr algn="ctr" eaLnBrk="1" hangingPunct="1">
              <a:defRPr/>
            </a:pPr>
            <a:r>
              <a:rPr lang="en-US" b="1" smtClean="0"/>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61" name="Chart" r:id="rId4" imgW="6600749" imgH="4400702" progId="MSGraph.Chart.8">
                  <p:embed followColorScheme="full"/>
                </p:oleObj>
              </mc:Choice>
              <mc:Fallback>
                <p:oleObj name="Chart" r:id="rId4" imgW="6600749" imgH="440070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hf hd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3.emf"/><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vmlDrawing" Target="../drawings/vmlDrawing1.v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6" Type="http://schemas.openxmlformats.org/officeDocument/2006/relationships/image" Target="../media/image9.emf"/><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oleObject" Target="../embeddings/oleObject1.bin"/><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6.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theme" Target="../theme/theme14.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6.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5.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8.png"/><Relationship Id="rId2" Type="http://schemas.openxmlformats.org/officeDocument/2006/relationships/slideLayout" Target="../slideLayouts/slideLayout71.xml"/><Relationship Id="rId16" Type="http://schemas.openxmlformats.org/officeDocument/2006/relationships/image" Target="../media/image7.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4.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Lst>
  <p:timing>
    <p:tnLst>
      <p:par>
        <p:cTn id="1" dur="indefinite" restart="never" nodeType="tmRoot"/>
      </p:par>
    </p:tnLst>
  </p:timing>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7" name="CorelDRAW" r:id="rId15" imgW="6773760" imgH="6706440" progId="">
                  <p:embed/>
                </p:oleObj>
              </mc:Choice>
              <mc:Fallback>
                <p:oleObj name="CorelDRAW" r:id="rId15" imgW="6773760" imgH="6706440" progId="">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71.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5.png"/><Relationship Id="rId7" Type="http://schemas.openxmlformats.org/officeDocument/2006/relationships/diagramQuickStyle" Target="../diagrams/quickStyle1.xml"/><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1.xml"/><Relationship Id="rId6" Type="http://schemas.openxmlformats.org/officeDocument/2006/relationships/diagramLayout" Target="../diagrams/layout1.xml"/><Relationship Id="rId11" Type="http://schemas.openxmlformats.org/officeDocument/2006/relationships/image" Target="../media/image18.png"/><Relationship Id="rId5" Type="http://schemas.openxmlformats.org/officeDocument/2006/relationships/diagramData" Target="../diagrams/data1.xml"/><Relationship Id="rId10" Type="http://schemas.openxmlformats.org/officeDocument/2006/relationships/image" Target="../media/image17.png"/><Relationship Id="rId4" Type="http://schemas.openxmlformats.org/officeDocument/2006/relationships/image" Target="../media/image16.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dirty="0"/>
          </a:p>
        </p:txBody>
      </p:sp>
      <p:sp>
        <p:nvSpPr>
          <p:cNvPr id="5" name="Title 4"/>
          <p:cNvSpPr>
            <a:spLocks noGrp="1"/>
          </p:cNvSpPr>
          <p:nvPr>
            <p:ph type="title"/>
          </p:nvPr>
        </p:nvSpPr>
        <p:spPr>
          <a:xfrm>
            <a:off x="722313" y="3048000"/>
            <a:ext cx="7772400" cy="1362075"/>
          </a:xfrm>
        </p:spPr>
        <p:txBody>
          <a:bodyPr/>
          <a:lstStyle/>
          <a:p>
            <a:r>
              <a:rPr lang="en-US" dirty="0" smtClean="0"/>
              <a:t>Basic c# Programming Techniques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10</a:t>
            </a:fld>
            <a:endParaRPr lang="vi-VN"/>
          </a:p>
        </p:txBody>
      </p:sp>
      <p:sp>
        <p:nvSpPr>
          <p:cNvPr id="6" name="Title 5"/>
          <p:cNvSpPr>
            <a:spLocks noGrp="1"/>
          </p:cNvSpPr>
          <p:nvPr>
            <p:ph type="title"/>
          </p:nvPr>
        </p:nvSpPr>
        <p:spPr/>
        <p:txBody>
          <a:bodyPr/>
          <a:lstStyle/>
          <a:p>
            <a:r>
              <a:rPr lang="en-US" dirty="0" smtClean="0"/>
              <a:t>Using Visual Studio.NET</a:t>
            </a:r>
            <a:br>
              <a:rPr lang="en-US" dirty="0" smtClean="0"/>
            </a:br>
            <a:r>
              <a:rPr lang="en-US" dirty="0" smtClean="0"/>
              <a:t>Debugging Features 1/3</a:t>
            </a:r>
            <a:endParaRPr lang="en-US" dirty="0"/>
          </a:p>
        </p:txBody>
      </p:sp>
      <p:pic>
        <p:nvPicPr>
          <p:cNvPr id="8" name="Picture 7" descr="1.jpg"/>
          <p:cNvPicPr>
            <a:picLocks noChangeAspect="1"/>
          </p:cNvPicPr>
          <p:nvPr/>
        </p:nvPicPr>
        <p:blipFill>
          <a:blip r:embed="rId3" cstate="print"/>
          <a:stretch>
            <a:fillRect/>
          </a:stretch>
        </p:blipFill>
        <p:spPr>
          <a:xfrm>
            <a:off x="1096590" y="1219199"/>
            <a:ext cx="6980610" cy="5018535"/>
          </a:xfrm>
          <a:prstGeom prst="rect">
            <a:avLst/>
          </a:prstGeom>
        </p:spPr>
      </p:pic>
    </p:spTree>
    <p:extLst>
      <p:ext uri="{BB962C8B-B14F-4D97-AF65-F5344CB8AC3E}">
        <p14:creationId xmlns:p14="http://schemas.microsoft.com/office/powerpoint/2010/main" val="33859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11</a:t>
            </a:fld>
            <a:endParaRPr lang="vi-VN"/>
          </a:p>
        </p:txBody>
      </p:sp>
      <p:sp>
        <p:nvSpPr>
          <p:cNvPr id="7" name="Title 6"/>
          <p:cNvSpPr>
            <a:spLocks noGrp="1"/>
          </p:cNvSpPr>
          <p:nvPr>
            <p:ph type="title"/>
          </p:nvPr>
        </p:nvSpPr>
        <p:spPr/>
        <p:txBody>
          <a:bodyPr/>
          <a:lstStyle/>
          <a:p>
            <a:r>
              <a:rPr lang="en-US" dirty="0" smtClean="0"/>
              <a:t>Using Visual Studio.NET</a:t>
            </a:r>
            <a:br>
              <a:rPr lang="en-US" dirty="0" smtClean="0"/>
            </a:br>
            <a:r>
              <a:rPr lang="en-US" dirty="0" smtClean="0"/>
              <a:t>Debugging Features 2/3</a:t>
            </a:r>
            <a:endParaRPr lang="en-US" dirty="0"/>
          </a:p>
        </p:txBody>
      </p:sp>
      <p:pic>
        <p:nvPicPr>
          <p:cNvPr id="9" name="Content Placeholder 8" descr="3.jpg"/>
          <p:cNvPicPr>
            <a:picLocks noGrp="1" noChangeAspect="1"/>
          </p:cNvPicPr>
          <p:nvPr>
            <p:ph idx="1"/>
          </p:nvPr>
        </p:nvPicPr>
        <p:blipFill>
          <a:blip r:embed="rId3" cstate="print"/>
          <a:stretch>
            <a:fillRect/>
          </a:stretch>
        </p:blipFill>
        <p:spPr>
          <a:xfrm>
            <a:off x="966787" y="1524000"/>
            <a:ext cx="7210425" cy="4191000"/>
          </a:xfrm>
        </p:spPr>
      </p:pic>
    </p:spTree>
    <p:extLst>
      <p:ext uri="{BB962C8B-B14F-4D97-AF65-F5344CB8AC3E}">
        <p14:creationId xmlns:p14="http://schemas.microsoft.com/office/powerpoint/2010/main" val="3418936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457199" y="11430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smtClean="0"/>
              <a:t>Indicating When to Break into Code</a:t>
            </a:r>
            <a:endParaRPr lang="en-US" sz="2500" dirty="0"/>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12</a:t>
            </a:fld>
            <a:endParaRPr lang="vi-VN"/>
          </a:p>
        </p:txBody>
      </p:sp>
      <p:sp>
        <p:nvSpPr>
          <p:cNvPr id="10" name="Title 9"/>
          <p:cNvSpPr>
            <a:spLocks noGrp="1"/>
          </p:cNvSpPr>
          <p:nvPr>
            <p:ph type="title"/>
          </p:nvPr>
        </p:nvSpPr>
        <p:spPr/>
        <p:txBody>
          <a:bodyPr/>
          <a:lstStyle/>
          <a:p>
            <a:r>
              <a:rPr lang="en-US" dirty="0" smtClean="0"/>
              <a:t>Using Visual Studio.NET</a:t>
            </a:r>
            <a:br>
              <a:rPr lang="en-US" dirty="0" smtClean="0"/>
            </a:br>
            <a:r>
              <a:rPr lang="en-US" dirty="0" smtClean="0"/>
              <a:t>Debugging Features 3/3</a:t>
            </a:r>
            <a:endParaRPr lang="en-US" dirty="0"/>
          </a:p>
        </p:txBody>
      </p:sp>
      <p:pic>
        <p:nvPicPr>
          <p:cNvPr id="13" name="Picture 12" descr="4.jpg"/>
          <p:cNvPicPr>
            <a:picLocks noChangeAspect="1"/>
          </p:cNvPicPr>
          <p:nvPr/>
        </p:nvPicPr>
        <p:blipFill>
          <a:blip r:embed="rId3" cstate="print"/>
          <a:stretch>
            <a:fillRect/>
          </a:stretch>
        </p:blipFill>
        <p:spPr>
          <a:xfrm>
            <a:off x="381000" y="1752600"/>
            <a:ext cx="4123372" cy="3962400"/>
          </a:xfrm>
          <a:prstGeom prst="rect">
            <a:avLst/>
          </a:prstGeom>
        </p:spPr>
      </p:pic>
      <p:pic>
        <p:nvPicPr>
          <p:cNvPr id="14" name="Picture 13" descr="5.jpg"/>
          <p:cNvPicPr>
            <a:picLocks noChangeAspect="1"/>
          </p:cNvPicPr>
          <p:nvPr/>
        </p:nvPicPr>
        <p:blipFill>
          <a:blip r:embed="rId4" cstate="print"/>
          <a:stretch>
            <a:fillRect/>
          </a:stretch>
        </p:blipFill>
        <p:spPr>
          <a:xfrm>
            <a:off x="4648200" y="1752600"/>
            <a:ext cx="4123372" cy="3962400"/>
          </a:xfrm>
          <a:prstGeom prst="rect">
            <a:avLst/>
          </a:prstGeom>
        </p:spPr>
      </p:pic>
    </p:spTree>
    <p:extLst>
      <p:ext uri="{BB962C8B-B14F-4D97-AF65-F5344CB8AC3E}">
        <p14:creationId xmlns:p14="http://schemas.microsoft.com/office/powerpoint/2010/main" val="251768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1371600"/>
          <a:ext cx="8686800" cy="3708400"/>
        </p:xfrm>
        <a:graphic>
          <a:graphicData uri="http://schemas.openxmlformats.org/drawingml/2006/table">
            <a:tbl>
              <a:tblPr bandRow="1">
                <a:tableStyleId>{5C22544A-7EE6-4342-B048-85BDC9FD1C3A}</a:tableStyleId>
              </a:tblPr>
              <a:tblGrid>
                <a:gridCol w="1085850"/>
                <a:gridCol w="1085850"/>
                <a:gridCol w="1085850"/>
                <a:gridCol w="1085850"/>
                <a:gridCol w="1085850"/>
                <a:gridCol w="1085850"/>
                <a:gridCol w="1085850"/>
                <a:gridCol w="1085850"/>
              </a:tblGrid>
              <a:tr h="370840">
                <a:tc>
                  <a:txBody>
                    <a:bodyPr/>
                    <a:lstStyle/>
                    <a:p>
                      <a:pPr marL="0" marR="0">
                        <a:lnSpc>
                          <a:spcPct val="115000"/>
                        </a:lnSpc>
                        <a:spcBef>
                          <a:spcPts val="0"/>
                        </a:spcBef>
                        <a:spcAft>
                          <a:spcPts val="0"/>
                        </a:spcAft>
                      </a:pPr>
                      <a:r>
                        <a:rPr lang="en-US" sz="1600" dirty="0">
                          <a:latin typeface="Calibri"/>
                          <a:ea typeface="Calibri"/>
                          <a:cs typeface="Times New Roman"/>
                        </a:rPr>
                        <a:t>abstract</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as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base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bool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break</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byte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case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catch</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char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checked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class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const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continue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decimal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default</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delegate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do</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double</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else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enum</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event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explicit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extern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false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finally</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fixed</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float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for</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foreach</a:t>
                      </a:r>
                    </a:p>
                  </a:txBody>
                  <a:tcPr marL="68580" marR="68580" marT="0" marB="0"/>
                </a:tc>
                <a:tc>
                  <a:txBody>
                    <a:bodyPr/>
                    <a:lstStyle/>
                    <a:p>
                      <a:pPr marL="0" marR="0">
                        <a:lnSpc>
                          <a:spcPct val="115000"/>
                        </a:lnSpc>
                        <a:spcBef>
                          <a:spcPts val="0"/>
                        </a:spcBef>
                        <a:spcAft>
                          <a:spcPts val="0"/>
                        </a:spcAft>
                      </a:pPr>
                      <a:r>
                        <a:rPr lang="en-US" sz="1600" dirty="0" err="1">
                          <a:solidFill>
                            <a:srgbClr val="FF0000"/>
                          </a:solidFill>
                          <a:latin typeface="Calibri"/>
                          <a:ea typeface="Calibri"/>
                          <a:cs typeface="Times New Roman"/>
                        </a:rPr>
                        <a:t>goto</a:t>
                      </a:r>
                      <a:endParaRPr lang="en-US" sz="1600" dirty="0">
                        <a:solidFill>
                          <a:srgbClr val="FF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if</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implicit</a:t>
                      </a:r>
                    </a:p>
                  </a:txBody>
                  <a:tcPr marL="68580" marR="68580" marT="0" marB="0"/>
                </a:tc>
              </a:tr>
              <a:tr h="370840">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interface</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internal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is</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lock</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long</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namespace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new</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null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object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operator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out</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override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params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private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protected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public</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readonly</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ref</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return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sbyte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sealed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short</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sizeof</a:t>
                      </a:r>
                    </a:p>
                  </a:txBody>
                  <a:tcPr marL="68580" marR="68580" marT="0" marB="0"/>
                </a:tc>
                <a:tc>
                  <a:txBody>
                    <a:bodyPr/>
                    <a:lstStyle/>
                    <a:p>
                      <a:pPr marL="0" marR="0">
                        <a:lnSpc>
                          <a:spcPct val="115000"/>
                        </a:lnSpc>
                        <a:spcBef>
                          <a:spcPts val="0"/>
                        </a:spcBef>
                        <a:spcAft>
                          <a:spcPts val="0"/>
                        </a:spcAft>
                      </a:pPr>
                      <a:r>
                        <a:rPr lang="en-US" sz="1600" dirty="0" err="1">
                          <a:solidFill>
                            <a:srgbClr val="FF0000"/>
                          </a:solidFill>
                          <a:latin typeface="Calibri"/>
                          <a:ea typeface="Calibri"/>
                          <a:cs typeface="Times New Roman"/>
                        </a:rPr>
                        <a:t>stackalloc</a:t>
                      </a:r>
                      <a:endParaRPr lang="en-US" sz="1600" dirty="0">
                        <a:solidFill>
                          <a:srgbClr val="FF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static</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string</a:t>
                      </a:r>
                    </a:p>
                  </a:txBody>
                  <a:tcPr marL="68580" marR="68580" marT="0" marB="0"/>
                </a:tc>
                <a:tc>
                  <a:txBody>
                    <a:bodyPr/>
                    <a:lstStyle/>
                    <a:p>
                      <a:pPr marL="0" marR="0">
                        <a:lnSpc>
                          <a:spcPct val="115000"/>
                        </a:lnSpc>
                        <a:spcBef>
                          <a:spcPts val="0"/>
                        </a:spcBef>
                        <a:spcAft>
                          <a:spcPts val="0"/>
                        </a:spcAft>
                      </a:pPr>
                      <a:r>
                        <a:rPr lang="en-US" sz="1600" dirty="0" err="1">
                          <a:latin typeface="Calibri"/>
                          <a:ea typeface="Calibri"/>
                          <a:cs typeface="Times New Roman"/>
                        </a:rPr>
                        <a:t>struct</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switch</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this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throw</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true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try</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typeof</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uint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ulong</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unchecked</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unsafe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ushort</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using</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virtual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void</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volatile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while</a:t>
                      </a: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yield</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tc>
              </a:tr>
            </a:tbl>
          </a:graphicData>
        </a:graphic>
      </p:graphicFrame>
      <p:sp>
        <p:nvSpPr>
          <p:cNvPr id="5" name="Title 4"/>
          <p:cNvSpPr>
            <a:spLocks noGrp="1"/>
          </p:cNvSpPr>
          <p:nvPr>
            <p:ph type="title"/>
          </p:nvPr>
        </p:nvSpPr>
        <p:spPr/>
        <p:txBody>
          <a:bodyPr/>
          <a:lstStyle/>
          <a:p>
            <a:r>
              <a:rPr lang="en-US" dirty="0" smtClean="0"/>
              <a:t>Basic C# Syntax</a:t>
            </a:r>
            <a:br>
              <a:rPr lang="en-US" dirty="0" smtClean="0"/>
            </a:br>
            <a:r>
              <a:rPr lang="en-US" dirty="0" smtClean="0"/>
              <a:t>Reserved Keywords</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13</a:t>
            </a:fld>
            <a:endParaRPr lang="vi-V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457200" y="1447800"/>
            <a:ext cx="8229600" cy="4525963"/>
          </a:xfrm>
          <a:ln>
            <a:noFill/>
          </a:ln>
        </p:spPr>
        <p:txBody>
          <a:bodyPr/>
          <a:lstStyle/>
          <a:p>
            <a:pPr>
              <a:buNone/>
            </a:pPr>
            <a:r>
              <a:rPr lang="en-US" sz="2400" dirty="0" smtClean="0">
                <a:solidFill>
                  <a:srgbClr val="008000"/>
                </a:solidFill>
                <a:latin typeface="Courier New" pitchFamily="49" charset="0"/>
                <a:cs typeface="Courier New" pitchFamily="49" charset="0"/>
              </a:rPr>
              <a:t>// Read</a:t>
            </a:r>
          </a:p>
          <a:p>
            <a:pPr>
              <a:buNone/>
            </a:pPr>
            <a:r>
              <a:rPr lang="en-US" sz="2400" dirty="0" smtClean="0">
                <a:solidFill>
                  <a:srgbClr val="0000FF"/>
                </a:solidFill>
                <a:latin typeface="Courier New" pitchFamily="49" charset="0"/>
                <a:cs typeface="Courier New" pitchFamily="49" charset="0"/>
              </a:rPr>
              <a:t>string</a:t>
            </a:r>
            <a:r>
              <a:rPr lang="en-US" sz="2400" dirty="0" smtClean="0">
                <a:latin typeface="Courier New" pitchFamily="49" charset="0"/>
                <a:cs typeface="Courier New" pitchFamily="49" charset="0"/>
              </a:rPr>
              <a:t> line = </a:t>
            </a:r>
            <a:r>
              <a:rPr lang="en-US" sz="2400" dirty="0" err="1" smtClean="0">
                <a:latin typeface="Courier New" pitchFamily="49" charset="0"/>
                <a:cs typeface="Courier New" pitchFamily="49" charset="0"/>
              </a:rPr>
              <a:t>System.</a:t>
            </a:r>
            <a:r>
              <a:rPr lang="en-US" sz="2400" dirty="0" err="1" smtClean="0">
                <a:solidFill>
                  <a:schemeClr val="accent5">
                    <a:lumMod val="75000"/>
                  </a:schemeClr>
                </a:solidFill>
                <a:latin typeface="Courier New" pitchFamily="49" charset="0"/>
                <a:cs typeface="Courier New" pitchFamily="49" charset="0"/>
              </a:rPr>
              <a:t>Console</a:t>
            </a:r>
            <a:r>
              <a:rPr lang="en-US" sz="2400" dirty="0" err="1" smtClean="0">
                <a:latin typeface="Courier New" pitchFamily="49" charset="0"/>
                <a:cs typeface="Courier New" pitchFamily="49" charset="0"/>
              </a:rPr>
              <a:t>.ReadLine</a:t>
            </a:r>
            <a:r>
              <a:rPr lang="en-US" sz="2400" dirty="0" smtClean="0">
                <a:latin typeface="Courier New" pitchFamily="49" charset="0"/>
                <a:cs typeface="Courier New" pitchFamily="49" charset="0"/>
              </a:rPr>
              <a:t>();</a:t>
            </a:r>
          </a:p>
          <a:p>
            <a:pPr>
              <a:buNone/>
            </a:pPr>
            <a:r>
              <a:rPr lang="en-US" sz="2400" dirty="0" smtClean="0">
                <a:solidFill>
                  <a:srgbClr val="008000"/>
                </a:solidFill>
                <a:latin typeface="Courier New" pitchFamily="49" charset="0"/>
                <a:cs typeface="Courier New" pitchFamily="49" charset="0"/>
              </a:rPr>
              <a:t>// Write</a:t>
            </a:r>
          </a:p>
          <a:p>
            <a:pPr>
              <a:buFont typeface="Wingdings" pitchFamily="2" charset="2"/>
              <a:buNone/>
            </a:pPr>
            <a:r>
              <a:rPr lang="en-US" sz="2400" dirty="0" err="1" smtClean="0">
                <a:latin typeface="Courier New" pitchFamily="49" charset="0"/>
                <a:cs typeface="Courier New" pitchFamily="49" charset="0"/>
              </a:rPr>
              <a:t>System.</a:t>
            </a:r>
            <a:r>
              <a:rPr lang="en-US" sz="2400" dirty="0" err="1" smtClean="0">
                <a:solidFill>
                  <a:schemeClr val="accent5">
                    <a:lumMod val="75000"/>
                  </a:schemeClr>
                </a:solidFill>
                <a:latin typeface="Courier New" pitchFamily="49" charset="0"/>
                <a:cs typeface="Courier New" pitchFamily="49" charset="0"/>
              </a:rPr>
              <a:t>Console</a:t>
            </a:r>
            <a:r>
              <a:rPr lang="en-US" sz="2400" dirty="0" err="1" smtClean="0">
                <a:latin typeface="Courier New" pitchFamily="49" charset="0"/>
                <a:cs typeface="Courier New" pitchFamily="49" charset="0"/>
              </a:rPr>
              <a:t>.WriteLine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aString</a:t>
            </a:r>
            <a:r>
              <a:rPr lang="en-US" sz="2400" dirty="0" smtClean="0">
                <a:latin typeface="Courier New" pitchFamily="49" charset="0"/>
                <a:cs typeface="Courier New" pitchFamily="49" charset="0"/>
              </a:rPr>
              <a:t>);</a:t>
            </a:r>
          </a:p>
          <a:p>
            <a:endParaRPr lang="en-US" sz="2800" dirty="0" smtClean="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Console In / Out</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14</a:t>
            </a:fld>
            <a:endParaRPr lang="vi-V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1219200"/>
            <a:ext cx="8291513" cy="4906963"/>
          </a:xfrm>
        </p:spPr>
        <p:txBody>
          <a:bodyPr/>
          <a:lstStyle/>
          <a:p>
            <a:r>
              <a:rPr lang="en-US" dirty="0" smtClean="0"/>
              <a:t>Integral – default 0: </a:t>
            </a:r>
            <a:r>
              <a:rPr lang="en-US" dirty="0" smtClean="0">
                <a:solidFill>
                  <a:srgbClr val="0000FF"/>
                </a:solidFill>
              </a:rPr>
              <a:t>byte, </a:t>
            </a:r>
            <a:r>
              <a:rPr lang="en-US" dirty="0" err="1" smtClean="0">
                <a:solidFill>
                  <a:srgbClr val="0000FF"/>
                </a:solidFill>
              </a:rPr>
              <a:t>sbyte</a:t>
            </a:r>
            <a:r>
              <a:rPr lang="en-US" dirty="0" smtClean="0"/>
              <a:t>, short, </a:t>
            </a:r>
            <a:r>
              <a:rPr lang="en-US" dirty="0" err="1" smtClean="0"/>
              <a:t>ushort</a:t>
            </a:r>
            <a:r>
              <a:rPr lang="en-US" dirty="0" smtClean="0"/>
              <a:t>, </a:t>
            </a:r>
            <a:r>
              <a:rPr lang="en-US" dirty="0" err="1" smtClean="0"/>
              <a:t>int</a:t>
            </a:r>
            <a:r>
              <a:rPr lang="en-US" dirty="0" smtClean="0"/>
              <a:t>, </a:t>
            </a:r>
            <a:r>
              <a:rPr lang="en-US" dirty="0" err="1" smtClean="0"/>
              <a:t>uint</a:t>
            </a:r>
            <a:r>
              <a:rPr lang="en-US" dirty="0" smtClean="0"/>
              <a:t>, long (0L), </a:t>
            </a:r>
            <a:r>
              <a:rPr lang="en-US" dirty="0" err="1" smtClean="0"/>
              <a:t>ulong</a:t>
            </a:r>
            <a:r>
              <a:rPr lang="en-US" dirty="0" smtClean="0"/>
              <a:t> (UL/LU)</a:t>
            </a:r>
          </a:p>
          <a:p>
            <a:r>
              <a:rPr lang="en-US" dirty="0" smtClean="0"/>
              <a:t>Default integral number type is </a:t>
            </a:r>
            <a:r>
              <a:rPr lang="en-US" dirty="0" err="1" smtClean="0"/>
              <a:t>int</a:t>
            </a:r>
            <a:endParaRPr lang="en-US" dirty="0" smtClean="0"/>
          </a:p>
          <a:p>
            <a:r>
              <a:rPr lang="en-US" dirty="0" smtClean="0"/>
              <a:t>Integral initialization order: </a:t>
            </a:r>
            <a:r>
              <a:rPr lang="en-US" dirty="0" err="1" smtClean="0"/>
              <a:t>int</a:t>
            </a:r>
            <a:r>
              <a:rPr lang="en-US" dirty="0" smtClean="0"/>
              <a:t> </a:t>
            </a:r>
            <a:r>
              <a:rPr lang="en-US" dirty="0" err="1" smtClean="0"/>
              <a:t>uint</a:t>
            </a:r>
            <a:r>
              <a:rPr lang="en-US" dirty="0" smtClean="0"/>
              <a:t> long </a:t>
            </a:r>
            <a:r>
              <a:rPr lang="en-US" dirty="0" err="1" smtClean="0"/>
              <a:t>ulong</a:t>
            </a:r>
            <a:endParaRPr lang="en-US" dirty="0" smtClean="0"/>
          </a:p>
          <a:p>
            <a:r>
              <a:rPr lang="en-US" dirty="0" smtClean="0"/>
              <a:t>Decimal: float (0.0F), double (0.0D/0.0), decimal (0.0M)</a:t>
            </a:r>
          </a:p>
          <a:p>
            <a:r>
              <a:rPr lang="en-US" dirty="0" smtClean="0"/>
              <a:t>Default floating point number type is double</a:t>
            </a:r>
          </a:p>
          <a:p>
            <a:r>
              <a:rPr lang="en-US" dirty="0" smtClean="0"/>
              <a:t>Boolean: </a:t>
            </a:r>
            <a:r>
              <a:rPr lang="en-US" dirty="0" err="1" smtClean="0"/>
              <a:t>bool</a:t>
            </a:r>
            <a:r>
              <a:rPr lang="en-US" dirty="0" smtClean="0"/>
              <a:t> (false)</a:t>
            </a:r>
          </a:p>
          <a:p>
            <a:r>
              <a:rPr lang="en-US" dirty="0" smtClean="0"/>
              <a:t>Character: char (‘\0’)</a:t>
            </a:r>
          </a:p>
          <a:p>
            <a:r>
              <a:rPr lang="en-US" dirty="0" smtClean="0"/>
              <a:t>String: string</a:t>
            </a: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Primitive Types</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15</a:t>
            </a:fld>
            <a:endParaRPr lang="vi-V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000" y="1143000"/>
            <a:ext cx="8229600" cy="5105400"/>
          </a:xfrm>
          <a:ln>
            <a:noFill/>
          </a:ln>
        </p:spPr>
        <p:txBody>
          <a:bodyPr/>
          <a:lstStyle/>
          <a:p>
            <a:pPr>
              <a:buNone/>
              <a:defRPr/>
            </a:pPr>
            <a:r>
              <a:rPr lang="en-US" sz="1600" dirty="0" smtClean="0">
                <a:solidFill>
                  <a:srgbClr val="008000"/>
                </a:solidFill>
                <a:latin typeface="Courier New" pitchFamily="49" charset="0"/>
                <a:cs typeface="Courier New" pitchFamily="49" charset="0"/>
              </a:rPr>
              <a:t>// Simple variable:</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None/>
              <a:defRPr/>
            </a:pPr>
            <a:r>
              <a:rPr lang="en-US" sz="1600" dirty="0" smtClean="0">
                <a:solidFill>
                  <a:srgbClr val="008000"/>
                </a:solidFill>
                <a:latin typeface="Courier New" pitchFamily="49" charset="0"/>
                <a:cs typeface="Courier New" pitchFamily="49" charset="0"/>
              </a:rPr>
              <a:t>// Many variables can have the same type declaration</a:t>
            </a:r>
            <a:endParaRPr lang="en-US" sz="1600" dirty="0" smtClean="0">
              <a:latin typeface="Courier New" pitchFamily="49" charset="0"/>
              <a:cs typeface="Courier New" pitchFamily="49" charset="0"/>
            </a:endParaRPr>
          </a:p>
          <a:p>
            <a:pPr>
              <a:buNone/>
              <a:defRPr/>
            </a:pPr>
            <a:r>
              <a:rPr lang="en-US" sz="1600" dirty="0" smtClean="0">
                <a:solidFill>
                  <a:srgbClr val="0000FF"/>
                </a:solidFill>
                <a:latin typeface="Courier New" pitchFamily="49" charset="0"/>
                <a:cs typeface="Courier New" pitchFamily="49" charset="0"/>
              </a:rPr>
              <a:t>float</a:t>
            </a:r>
            <a:r>
              <a:rPr lang="en-US" sz="1600" dirty="0" smtClean="0">
                <a:latin typeface="Courier New" pitchFamily="49" charset="0"/>
                <a:cs typeface="Courier New" pitchFamily="49" charset="0"/>
              </a:rPr>
              <a:t> x, y, z; </a:t>
            </a: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00FF"/>
                </a:solidFill>
                <a:latin typeface="Courier New" pitchFamily="49" charset="0"/>
                <a:cs typeface="Courier New" pitchFamily="49" charset="0"/>
              </a:rPr>
              <a:t>byte</a:t>
            </a:r>
            <a:r>
              <a:rPr lang="en-US" sz="1600" dirty="0" smtClean="0">
                <a:latin typeface="Courier New" pitchFamily="49" charset="0"/>
                <a:cs typeface="Courier New" pitchFamily="49" charset="0"/>
              </a:rPr>
              <a:t> x = 1, y, z = 3;</a:t>
            </a:r>
          </a:p>
          <a:p>
            <a:pPr>
              <a:buNone/>
              <a:defRPr/>
            </a:pPr>
            <a:r>
              <a:rPr lang="en-US" sz="1600" dirty="0" smtClean="0">
                <a:solidFill>
                  <a:srgbClr val="0000FF"/>
                </a:solidFill>
                <a:latin typeface="Courier New" pitchFamily="49" charset="0"/>
                <a:cs typeface="Courier New" pitchFamily="49" charset="0"/>
              </a:rPr>
              <a:t>string</a:t>
            </a:r>
            <a:r>
              <a:rPr lang="en-US" sz="1600" dirty="0" smtClean="0">
                <a:latin typeface="Courier New" pitchFamily="49" charset="0"/>
                <a:cs typeface="Courier New" pitchFamily="49" charset="0"/>
              </a:rPr>
              <a:t> name = </a:t>
            </a:r>
            <a:r>
              <a:rPr lang="en-US" sz="1600" dirty="0" smtClean="0">
                <a:solidFill>
                  <a:srgbClr val="C00000"/>
                </a:solidFill>
                <a:latin typeface="Courier New" pitchFamily="49" charset="0"/>
                <a:cs typeface="Courier New" pitchFamily="49" charset="0"/>
              </a:rPr>
              <a:t>"new name"</a:t>
            </a:r>
            <a:r>
              <a:rPr lang="en-US" sz="1600" dirty="0" smtClean="0">
                <a:latin typeface="Courier New" pitchFamily="49" charset="0"/>
                <a:cs typeface="Courier New" pitchFamily="49" charset="0"/>
              </a:rPr>
              <a:t>;</a:t>
            </a:r>
          </a:p>
          <a:p>
            <a:pPr>
              <a:buNone/>
              <a:defRPr/>
            </a:pP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8000"/>
                </a:solidFill>
                <a:latin typeface="Courier New" pitchFamily="49" charset="0"/>
                <a:cs typeface="Courier New" pitchFamily="49" charset="0"/>
              </a:rPr>
              <a:t>// Array: Indexed by an integer from Zero</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smtClean="0">
                <a:latin typeface="Courier New" pitchFamily="49" charset="0"/>
                <a:cs typeface="Courier New" pitchFamily="49" charset="0"/>
              </a:rPr>
              <a:t>x[] = {1, 2, 3};                         </a:t>
            </a:r>
            <a:r>
              <a:rPr lang="en-US" sz="1600" dirty="0" smtClean="0">
                <a:solidFill>
                  <a:srgbClr val="008000"/>
                </a:solidFill>
                <a:latin typeface="Courier New" pitchFamily="49" charset="0"/>
                <a:cs typeface="Courier New" pitchFamily="49" charset="0"/>
              </a:rPr>
              <a:t>// compile error</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x = {1, 2, 3}; </a:t>
            </a:r>
            <a:r>
              <a:rPr lang="en-US" sz="1600" dirty="0" smtClean="0">
                <a:solidFill>
                  <a:srgbClr val="0000FF"/>
                </a:solidFill>
                <a:latin typeface="Courier New" pitchFamily="49" charset="0"/>
                <a:cs typeface="Courier New" pitchFamily="49" charset="0"/>
              </a:rPr>
              <a:t>char</a:t>
            </a:r>
            <a:r>
              <a:rPr lang="en-US" sz="1600" dirty="0" smtClean="0">
                <a:latin typeface="Courier New" pitchFamily="49" charset="0"/>
                <a:cs typeface="Courier New" pitchFamily="49" charset="0"/>
              </a:rPr>
              <a:t>[] y = </a:t>
            </a:r>
            <a:r>
              <a:rPr lang="en-US" sz="1600" dirty="0" smtClean="0">
                <a:solidFill>
                  <a:srgbClr val="0000FF"/>
                </a:solidFill>
                <a:latin typeface="Courier New" pitchFamily="49" charset="0"/>
                <a:cs typeface="Courier New" pitchFamily="49" charset="0"/>
              </a:rPr>
              <a:t>new char</a:t>
            </a:r>
            <a:r>
              <a:rPr lang="en-US" sz="1600" dirty="0" smtClean="0">
                <a:latin typeface="Courier New" pitchFamily="49" charset="0"/>
                <a:cs typeface="Courier New" pitchFamily="49" charset="0"/>
              </a:rPr>
              <a:t>[6]; </a:t>
            </a:r>
            <a:r>
              <a:rPr lang="en-US" sz="1600" dirty="0" smtClean="0">
                <a:solidFill>
                  <a:srgbClr val="008000"/>
                </a:solidFill>
                <a:latin typeface="Courier New" pitchFamily="49" charset="0"/>
                <a:cs typeface="Courier New" pitchFamily="49" charset="0"/>
              </a:rPr>
              <a:t>// OK</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solidFill>
                  <a:srgbClr val="008000"/>
                </a:solidFill>
                <a:latin typeface="Courier New" pitchFamily="49" charset="0"/>
                <a:cs typeface="Courier New" pitchFamily="49" charset="0"/>
              </a:rPr>
              <a:t> </a:t>
            </a:r>
            <a:r>
              <a:rPr lang="en-US" sz="1600" dirty="0" smtClean="0">
                <a:latin typeface="Courier New" pitchFamily="49" charset="0"/>
                <a:cs typeface="Courier New" pitchFamily="49" charset="0"/>
              </a:rPr>
              <a:t>x1 = x[0];</a:t>
            </a:r>
            <a:r>
              <a:rPr lang="en-US" sz="1600" dirty="0" smtClean="0">
                <a:solidFill>
                  <a:srgbClr val="008000"/>
                </a:solidFill>
                <a:latin typeface="Courier New" pitchFamily="49" charset="0"/>
                <a:cs typeface="Courier New" pitchFamily="49" charset="0"/>
              </a:rPr>
              <a:t>                               // 1</a:t>
            </a:r>
          </a:p>
          <a:p>
            <a:pPr>
              <a:buNone/>
              <a:defRPr/>
            </a:pP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8000"/>
                </a:solidFill>
                <a:latin typeface="Courier New" pitchFamily="49" charset="0"/>
                <a:cs typeface="Courier New" pitchFamily="49" charset="0"/>
              </a:rPr>
              <a:t>// Multi dimension array: same size in all item</a:t>
            </a:r>
            <a:endParaRPr lang="en-US" sz="1600" dirty="0" smtClean="0">
              <a:latin typeface="Courier New" pitchFamily="49" charset="0"/>
              <a:cs typeface="Courier New" pitchFamily="49" charset="0"/>
            </a:endParaRP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 5}};             </a:t>
            </a:r>
            <a:r>
              <a:rPr lang="en-US" sz="1600" dirty="0" smtClean="0">
                <a:solidFill>
                  <a:srgbClr val="008000"/>
                </a:solidFill>
                <a:latin typeface="Courier New" pitchFamily="49" charset="0"/>
                <a:cs typeface="Courier New" pitchFamily="49" charset="0"/>
              </a:rPr>
              <a:t>// compile error</a:t>
            </a:r>
            <a:endParaRPr lang="en-US" sz="1600" dirty="0" smtClean="0">
              <a:latin typeface="Courier New" pitchFamily="49" charset="0"/>
              <a:cs typeface="Courier New" pitchFamily="49" charset="0"/>
            </a:endParaRP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x2 = x[1, 0];                            </a:t>
            </a:r>
            <a:r>
              <a:rPr lang="en-US" sz="1600" dirty="0" smtClean="0">
                <a:solidFill>
                  <a:srgbClr val="008000"/>
                </a:solidFill>
                <a:latin typeface="Courier New" pitchFamily="49" charset="0"/>
                <a:cs typeface="Courier New" pitchFamily="49" charset="0"/>
              </a:rPr>
              <a:t>// 3</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 {{5, 6}, {7, 8}}};</a:t>
            </a:r>
          </a:p>
          <a:p>
            <a:pPr>
              <a:buFont typeface="Wingdings" pitchFamily="2" charset="2"/>
              <a:buNone/>
              <a:defRPr/>
            </a:pPr>
            <a:endParaRPr lang="en-US" sz="1600"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Variables &amp; Arrays 1/2</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16</a:t>
            </a:fld>
            <a:endParaRPr lang="vi-V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000" y="1828800"/>
            <a:ext cx="8229600" cy="4068763"/>
          </a:xfrm>
          <a:ln>
            <a:noFill/>
          </a:ln>
        </p:spPr>
        <p:txBody>
          <a:bodyPr/>
          <a:lstStyle/>
          <a:p>
            <a:pPr>
              <a:buNone/>
              <a:defRPr/>
            </a:pPr>
            <a:r>
              <a:rPr lang="en-US" sz="2400" dirty="0" smtClean="0">
                <a:solidFill>
                  <a:srgbClr val="008000"/>
                </a:solidFill>
                <a:latin typeface="Courier New" pitchFamily="49" charset="0"/>
                <a:cs typeface="Courier New" pitchFamily="49" charset="0"/>
              </a:rPr>
              <a:t>// inside item can have different size</a:t>
            </a:r>
          </a:p>
          <a:p>
            <a:pPr>
              <a:buNone/>
              <a:defRPr/>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x = {{1, 2}, {3, 4, 5}};</a:t>
            </a:r>
          </a:p>
          <a:p>
            <a:pPr>
              <a:buNone/>
              <a:defRPr/>
            </a:pPr>
            <a:r>
              <a:rPr lang="en-US" sz="2400" dirty="0" smtClean="0">
                <a:solidFill>
                  <a:srgbClr val="008000"/>
                </a:solidFill>
                <a:latin typeface="Courier New" pitchFamily="49" charset="0"/>
                <a:cs typeface="Courier New" pitchFamily="49" charset="0"/>
              </a:rPr>
              <a:t>// error: no init for jagged array allowed</a:t>
            </a:r>
          </a:p>
          <a:p>
            <a:pPr>
              <a:buNone/>
              <a:defRPr/>
            </a:pPr>
            <a:endParaRPr lang="en-US" sz="2400" dirty="0" smtClean="0">
              <a:solidFill>
                <a:srgbClr val="008000"/>
              </a:solidFill>
              <a:latin typeface="Courier New" pitchFamily="49" charset="0"/>
              <a:cs typeface="Courier New" pitchFamily="49" charset="0"/>
            </a:endParaRPr>
          </a:p>
          <a:p>
            <a:pPr>
              <a:buNone/>
              <a:defRPr/>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x = new </a:t>
            </a: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[2][];</a:t>
            </a:r>
          </a:p>
          <a:p>
            <a:pPr>
              <a:buNone/>
              <a:defRPr/>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x0 = {1, 2}, x1 = {3, 4, 5};</a:t>
            </a:r>
          </a:p>
          <a:p>
            <a:pPr>
              <a:buNone/>
              <a:defRPr/>
            </a:pPr>
            <a:r>
              <a:rPr lang="en-US" sz="2400" dirty="0" smtClean="0">
                <a:latin typeface="Courier New" pitchFamily="49" charset="0"/>
                <a:cs typeface="Courier New" pitchFamily="49" charset="0"/>
              </a:rPr>
              <a:t>x[0] = x0;</a:t>
            </a:r>
          </a:p>
          <a:p>
            <a:pPr>
              <a:buNone/>
              <a:defRPr/>
            </a:pPr>
            <a:r>
              <a:rPr lang="en-US" sz="2400" dirty="0" smtClean="0">
                <a:latin typeface="Courier New" pitchFamily="49" charset="0"/>
                <a:cs typeface="Courier New" pitchFamily="49" charset="0"/>
              </a:rPr>
              <a:t>x[1] = x1;</a:t>
            </a:r>
          </a:p>
        </p:txBody>
      </p:sp>
      <p:sp>
        <p:nvSpPr>
          <p:cNvPr id="4" name="TextBox 3"/>
          <p:cNvSpPr txBox="1"/>
          <p:nvPr/>
        </p:nvSpPr>
        <p:spPr>
          <a:xfrm>
            <a:off x="533400" y="1219200"/>
            <a:ext cx="4633191" cy="477054"/>
          </a:xfrm>
          <a:prstGeom prst="rect">
            <a:avLst/>
          </a:prstGeom>
          <a:noFill/>
        </p:spPr>
        <p:txBody>
          <a:bodyPr wrap="none" rtlCol="0">
            <a:spAutoFit/>
          </a:bodyPr>
          <a:lstStyle/>
          <a:p>
            <a:r>
              <a:rPr lang="en-US" sz="2500" b="1" dirty="0" smtClean="0"/>
              <a:t>Array of Array / Jagged Array</a:t>
            </a:r>
            <a:endParaRPr lang="en-GB" sz="2500" b="1" dirty="0"/>
          </a:p>
        </p:txBody>
      </p:sp>
      <p:sp>
        <p:nvSpPr>
          <p:cNvPr id="6" name="Title 5"/>
          <p:cNvSpPr>
            <a:spLocks noGrp="1"/>
          </p:cNvSpPr>
          <p:nvPr>
            <p:ph type="title"/>
          </p:nvPr>
        </p:nvSpPr>
        <p:spPr/>
        <p:txBody>
          <a:bodyPr/>
          <a:lstStyle/>
          <a:p>
            <a:r>
              <a:rPr lang="en-US" dirty="0" smtClean="0"/>
              <a:t>Basic C# Syntax</a:t>
            </a:r>
            <a:br>
              <a:rPr lang="en-US" dirty="0" smtClean="0"/>
            </a:br>
            <a:r>
              <a:rPr lang="en-US" dirty="0" smtClean="0"/>
              <a:t>Variables &amp; Arrays 2/2</a:t>
            </a:r>
            <a:endParaRPr lang="en-US" dirty="0"/>
          </a:p>
        </p:txBody>
      </p:sp>
      <p:sp>
        <p:nvSpPr>
          <p:cNvPr id="8"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17</a:t>
            </a:fld>
            <a:endParaRPr lang="vi-V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540000" y="1371600"/>
            <a:ext cx="8229600" cy="4525963"/>
          </a:xfrm>
          <a:noFill/>
          <a:ln>
            <a:noFill/>
          </a:ln>
        </p:spPr>
        <p:txBody>
          <a:bodyPr/>
          <a:lstStyle/>
          <a:p>
            <a:pPr>
              <a:buNone/>
            </a:pPr>
            <a:r>
              <a:rPr lang="en-US" sz="2400" dirty="0" smtClean="0">
                <a:solidFill>
                  <a:srgbClr val="008000"/>
                </a:solidFill>
                <a:latin typeface="Courier New" pitchFamily="49" charset="0"/>
                <a:cs typeface="Courier New" pitchFamily="49" charset="0"/>
              </a:rPr>
              <a:t>// Smaller type in memory size integral</a:t>
            </a:r>
          </a:p>
          <a:p>
            <a:pPr>
              <a:buNone/>
            </a:pPr>
            <a:r>
              <a:rPr lang="en-US" sz="2400" dirty="0" smtClean="0">
                <a:solidFill>
                  <a:srgbClr val="008000"/>
                </a:solidFill>
                <a:latin typeface="Courier New" pitchFamily="49" charset="0"/>
                <a:cs typeface="Courier New" pitchFamily="49" charset="0"/>
              </a:rPr>
              <a:t>// type to wider one</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b = 5; </a:t>
            </a:r>
            <a:r>
              <a:rPr lang="en-US" sz="2400" dirty="0" smtClean="0">
                <a:solidFill>
                  <a:srgbClr val="008000"/>
                </a:solidFill>
                <a:latin typeface="Courier New" pitchFamily="49" charset="0"/>
                <a:cs typeface="Courier New" pitchFamily="49" charset="0"/>
              </a:rPr>
              <a:t>// implicit </a:t>
            </a:r>
            <a:r>
              <a:rPr lang="en-US" sz="2400" dirty="0" err="1" smtClean="0">
                <a:solidFill>
                  <a:srgbClr val="008000"/>
                </a:solidFill>
                <a:latin typeface="Courier New" pitchFamily="49" charset="0"/>
                <a:cs typeface="Courier New" pitchFamily="49" charset="0"/>
              </a:rPr>
              <a:t>int</a:t>
            </a:r>
            <a:r>
              <a:rPr lang="en-US" sz="2400" dirty="0" smtClean="0">
                <a:solidFill>
                  <a:srgbClr val="008000"/>
                </a:solidFill>
                <a:latin typeface="Courier New" pitchFamily="49" charset="0"/>
                <a:cs typeface="Courier New" pitchFamily="49" charset="0"/>
              </a:rPr>
              <a:t> to byte</a:t>
            </a:r>
            <a:r>
              <a:rPr lang="en-US" sz="2400" dirty="0" smtClean="0">
                <a:latin typeface="Courier New" pitchFamily="49" charset="0"/>
                <a:cs typeface="Courier New" pitchFamily="49" charset="0"/>
              </a:rPr>
              <a:t> </a:t>
            </a:r>
          </a:p>
          <a:p>
            <a:pPr>
              <a:buNone/>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b;  </a:t>
            </a:r>
            <a:r>
              <a:rPr lang="en-US" sz="2400" dirty="0" smtClean="0">
                <a:solidFill>
                  <a:srgbClr val="008000"/>
                </a:solidFill>
                <a:latin typeface="Courier New" pitchFamily="49" charset="0"/>
                <a:cs typeface="Courier New" pitchFamily="49" charset="0"/>
              </a:rPr>
              <a:t>// </a:t>
            </a:r>
            <a:r>
              <a:rPr lang="en-US" sz="2400" dirty="0" err="1" smtClean="0">
                <a:solidFill>
                  <a:srgbClr val="008000"/>
                </a:solidFill>
                <a:latin typeface="Courier New" pitchFamily="49" charset="0"/>
                <a:cs typeface="Courier New" pitchFamily="49" charset="0"/>
              </a:rPr>
              <a:t>i</a:t>
            </a:r>
            <a:r>
              <a:rPr lang="en-US" sz="2400" dirty="0" smtClean="0">
                <a:solidFill>
                  <a:srgbClr val="008000"/>
                </a:solidFill>
                <a:latin typeface="Courier New" pitchFamily="49" charset="0"/>
                <a:cs typeface="Courier New" pitchFamily="49" charset="0"/>
              </a:rPr>
              <a:t> = 5</a:t>
            </a:r>
          </a:p>
          <a:p>
            <a:pPr>
              <a:buNone/>
            </a:pPr>
            <a:r>
              <a:rPr lang="en-US" sz="2400" dirty="0" smtClean="0">
                <a:solidFill>
                  <a:srgbClr val="008000"/>
                </a:solidFill>
                <a:latin typeface="Courier New" pitchFamily="49" charset="0"/>
                <a:cs typeface="Courier New" pitchFamily="49" charset="0"/>
              </a:rPr>
              <a:t>// Wider integral type to smaller one</a:t>
            </a:r>
          </a:p>
          <a:p>
            <a:pPr>
              <a:buNone/>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500;</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j =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8000"/>
                </a:solidFill>
                <a:latin typeface="Courier New" pitchFamily="49" charset="0"/>
                <a:cs typeface="Courier New" pitchFamily="49" charset="0"/>
              </a:rPr>
              <a:t>// compile error</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j = (</a:t>
            </a: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8000"/>
                </a:solidFill>
                <a:latin typeface="Courier New" pitchFamily="49" charset="0"/>
                <a:cs typeface="Courier New" pitchFamily="49" charset="0"/>
              </a:rPr>
              <a:t>// </a:t>
            </a:r>
            <a:r>
              <a:rPr lang="en-US" sz="2400" dirty="0" err="1" smtClean="0">
                <a:solidFill>
                  <a:srgbClr val="008000"/>
                </a:solidFill>
                <a:latin typeface="Courier New" pitchFamily="49" charset="0"/>
                <a:cs typeface="Courier New" pitchFamily="49" charset="0"/>
              </a:rPr>
              <a:t>i</a:t>
            </a:r>
            <a:r>
              <a:rPr lang="en-US" sz="2400" dirty="0" smtClean="0">
                <a:solidFill>
                  <a:srgbClr val="008000"/>
                </a:solidFill>
                <a:latin typeface="Courier New" pitchFamily="49" charset="0"/>
                <a:cs typeface="Courier New" pitchFamily="49" charset="0"/>
              </a:rPr>
              <a:t> = 244</a:t>
            </a:r>
          </a:p>
          <a:p>
            <a:pPr>
              <a:buNone/>
            </a:pPr>
            <a:r>
              <a:rPr lang="en-US" sz="2400" dirty="0" smtClean="0">
                <a:solidFill>
                  <a:srgbClr val="008000"/>
                </a:solidFill>
                <a:latin typeface="Courier New" pitchFamily="49" charset="0"/>
                <a:cs typeface="Courier New" pitchFamily="49" charset="0"/>
              </a:rPr>
              <a:t>// No explicit conversion for floating</a:t>
            </a:r>
          </a:p>
          <a:p>
            <a:pPr>
              <a:buNone/>
            </a:pPr>
            <a:r>
              <a:rPr lang="en-US" sz="2400" dirty="0" smtClean="0">
                <a:solidFill>
                  <a:srgbClr val="008000"/>
                </a:solidFill>
                <a:latin typeface="Courier New" pitchFamily="49" charset="0"/>
                <a:cs typeface="Courier New" pitchFamily="49" charset="0"/>
              </a:rPr>
              <a:t>// point number</a:t>
            </a:r>
          </a:p>
          <a:p>
            <a:pPr>
              <a:buFont typeface="Wingdings" pitchFamily="2" charset="2"/>
              <a:buNone/>
            </a:pPr>
            <a:endParaRPr lang="en-US" dirty="0" smtClean="0">
              <a:solidFill>
                <a:srgbClr val="008000"/>
              </a:solidFill>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Number Casting</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18</a:t>
            </a:fld>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4"/>
          <p:cNvSpPr>
            <a:spLocks noGrp="1"/>
          </p:cNvSpPr>
          <p:nvPr>
            <p:ph idx="1"/>
          </p:nvPr>
        </p:nvSpPr>
        <p:spPr>
          <a:xfrm>
            <a:off x="540000" y="1371600"/>
            <a:ext cx="8229600" cy="4525963"/>
          </a:xfrm>
        </p:spPr>
        <p:txBody>
          <a:bodyPr/>
          <a:lstStyle/>
          <a:p>
            <a:r>
              <a:rPr lang="en-US" dirty="0" smtClean="0"/>
              <a:t>References:   </a:t>
            </a:r>
            <a:r>
              <a:rPr lang="en-US" dirty="0" smtClean="0">
                <a:solidFill>
                  <a:srgbClr val="0000FF"/>
                </a:solidFill>
              </a:rPr>
              <a:t>.    ()   []   new   </a:t>
            </a:r>
            <a:r>
              <a:rPr lang="en-US" dirty="0" smtClean="0">
                <a:solidFill>
                  <a:srgbClr val="FF0000"/>
                </a:solidFill>
              </a:rPr>
              <a:t>-&gt;</a:t>
            </a:r>
          </a:p>
          <a:p>
            <a:r>
              <a:rPr lang="en-US" dirty="0" smtClean="0"/>
              <a:t>Arithmetic: </a:t>
            </a:r>
            <a:r>
              <a:rPr lang="en-US" dirty="0" smtClean="0">
                <a:solidFill>
                  <a:srgbClr val="0000FF"/>
                </a:solidFill>
              </a:rPr>
              <a:t>+   ++   -   --   *  /   %   </a:t>
            </a:r>
            <a:r>
              <a:rPr lang="en-US" dirty="0" err="1" smtClean="0">
                <a:solidFill>
                  <a:srgbClr val="0000FF"/>
                </a:solidFill>
              </a:rPr>
              <a:t>sizeof</a:t>
            </a:r>
            <a:endParaRPr lang="en-US" dirty="0" smtClean="0">
              <a:solidFill>
                <a:srgbClr val="0000FF"/>
              </a:solidFill>
            </a:endParaRPr>
          </a:p>
          <a:p>
            <a:r>
              <a:rPr lang="en-US" dirty="0" smtClean="0"/>
              <a:t>Logical:  </a:t>
            </a:r>
            <a:r>
              <a:rPr lang="en-US" dirty="0" smtClean="0">
                <a:solidFill>
                  <a:srgbClr val="0000FF"/>
                </a:solidFill>
              </a:rPr>
              <a:t>&amp;   |   ^   !</a:t>
            </a:r>
          </a:p>
          <a:p>
            <a:r>
              <a:rPr lang="en-US" dirty="0" smtClean="0"/>
              <a:t>Conditional: </a:t>
            </a:r>
            <a:r>
              <a:rPr lang="en-US" dirty="0" smtClean="0">
                <a:solidFill>
                  <a:srgbClr val="0000FF"/>
                </a:solidFill>
              </a:rPr>
              <a:t>&amp;&amp; (&amp;)   ||   ! ==   !=   &gt;   &gt;=   &lt;   &lt;=</a:t>
            </a:r>
          </a:p>
          <a:p>
            <a:r>
              <a:rPr lang="en-US" dirty="0" smtClean="0"/>
              <a:t>Type verification:   </a:t>
            </a:r>
            <a:r>
              <a:rPr lang="en-US" dirty="0" smtClean="0">
                <a:solidFill>
                  <a:srgbClr val="0000FF"/>
                </a:solidFill>
              </a:rPr>
              <a:t>is    as   </a:t>
            </a:r>
            <a:r>
              <a:rPr lang="en-US" dirty="0" err="1" smtClean="0">
                <a:solidFill>
                  <a:srgbClr val="0000FF"/>
                </a:solidFill>
              </a:rPr>
              <a:t>typeof</a:t>
            </a:r>
            <a:endParaRPr lang="en-US" dirty="0" smtClean="0">
              <a:solidFill>
                <a:srgbClr val="0000FF"/>
              </a:solidFill>
            </a:endParaRPr>
          </a:p>
          <a:p>
            <a:r>
              <a:rPr lang="en-US" dirty="0" smtClean="0"/>
              <a:t>Bitwise:  </a:t>
            </a:r>
            <a:r>
              <a:rPr lang="en-US" dirty="0" smtClean="0">
                <a:solidFill>
                  <a:srgbClr val="0000FF"/>
                </a:solidFill>
              </a:rPr>
              <a:t>~   &gt;&gt;   &lt;&lt;</a:t>
            </a:r>
            <a:r>
              <a:rPr lang="en-US" dirty="0" smtClean="0"/>
              <a:t> </a:t>
            </a:r>
          </a:p>
          <a:p>
            <a:r>
              <a:rPr lang="en-US" dirty="0" smtClean="0"/>
              <a:t>Assignment: </a:t>
            </a:r>
            <a:r>
              <a:rPr lang="en-US" dirty="0" smtClean="0">
                <a:solidFill>
                  <a:srgbClr val="0000FF"/>
                </a:solidFill>
              </a:rPr>
              <a:t>=   +=   -=   *=   /=   %=   &amp;=   |=   ^=   &gt;&gt;=   &lt;&lt;=</a:t>
            </a:r>
          </a:p>
          <a:p>
            <a:r>
              <a:rPr lang="en-US" dirty="0" smtClean="0"/>
              <a:t>Selection:   </a:t>
            </a:r>
            <a:r>
              <a:rPr lang="en-US" dirty="0" smtClean="0">
                <a:solidFill>
                  <a:srgbClr val="FF0000"/>
                </a:solidFill>
              </a:rPr>
              <a:t>?:   ??</a:t>
            </a:r>
          </a:p>
          <a:p>
            <a:r>
              <a:rPr lang="en-US" dirty="0" smtClean="0"/>
              <a:t>Lambda expression definition:   </a:t>
            </a:r>
            <a:r>
              <a:rPr lang="en-US" dirty="0" smtClean="0">
                <a:solidFill>
                  <a:srgbClr val="FF0000"/>
                </a:solidFill>
              </a:rPr>
              <a:t>=&gt;</a:t>
            </a:r>
          </a:p>
          <a:p>
            <a:endParaRPr lang="en-US" dirty="0" smtClean="0"/>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Operators 1/2</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19</a:t>
            </a:fld>
            <a:endParaRPr lang="vi-V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
          <p:cNvSpPr>
            <a:spLocks noGrp="1" noChangeArrowheads="1"/>
          </p:cNvSpPr>
          <p:nvPr>
            <p:ph idx="1"/>
          </p:nvPr>
        </p:nvSpPr>
        <p:spPr>
          <a:xfrm>
            <a:off x="180000" y="1260000"/>
            <a:ext cx="8229600" cy="4525963"/>
          </a:xfrm>
        </p:spPr>
        <p:txBody>
          <a:bodyPr/>
          <a:lstStyle/>
          <a:p>
            <a:pPr eaLnBrk="1" hangingPunct="1">
              <a:lnSpc>
                <a:spcPct val="90000"/>
              </a:lnSpc>
            </a:pPr>
            <a:r>
              <a:rPr lang="en-US" dirty="0" smtClean="0">
                <a:cs typeface="Tahoma" pitchFamily="34" charset="0"/>
              </a:rPr>
              <a:t>Microsoft .NET Framework</a:t>
            </a:r>
          </a:p>
          <a:p>
            <a:pPr eaLnBrk="1" hangingPunct="1">
              <a:lnSpc>
                <a:spcPct val="90000"/>
              </a:lnSpc>
            </a:pPr>
            <a:r>
              <a:rPr lang="en-US" dirty="0" smtClean="0">
                <a:cs typeface="Tahoma" pitchFamily="34" charset="0"/>
              </a:rPr>
              <a:t>Using Visual Studio</a:t>
            </a:r>
          </a:p>
          <a:p>
            <a:pPr eaLnBrk="1" hangingPunct="1">
              <a:lnSpc>
                <a:spcPct val="90000"/>
              </a:lnSpc>
            </a:pPr>
            <a:r>
              <a:rPr lang="en-US" dirty="0" smtClean="0">
                <a:cs typeface="Tahoma" pitchFamily="34" charset="0"/>
              </a:rPr>
              <a:t>Basic C# Syntax</a:t>
            </a:r>
          </a:p>
          <a:p>
            <a:pPr eaLnBrk="1" hangingPunct="1">
              <a:lnSpc>
                <a:spcPct val="90000"/>
              </a:lnSpc>
            </a:pPr>
            <a:r>
              <a:rPr lang="en-US" dirty="0" smtClean="0">
                <a:cs typeface="Tahoma" pitchFamily="34" charset="0"/>
              </a:rPr>
              <a:t>Coding Conventions</a:t>
            </a:r>
          </a:p>
        </p:txBody>
      </p:sp>
      <p:sp>
        <p:nvSpPr>
          <p:cNvPr id="4" name="Title 3"/>
          <p:cNvSpPr>
            <a:spLocks noGrp="1"/>
          </p:cNvSpPr>
          <p:nvPr>
            <p:ph type="title"/>
          </p:nvPr>
        </p:nvSpPr>
        <p:spPr/>
        <p:txBody>
          <a:bodyPr/>
          <a:lstStyle/>
          <a:p>
            <a:r>
              <a:rPr lang="en-US" dirty="0" smtClean="0"/>
              <a:t>Agenda</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a:t>
            </a:fld>
            <a:endParaRPr lang="vi-V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40000" y="1646237"/>
            <a:ext cx="8229600" cy="4830763"/>
          </a:xfrm>
        </p:spPr>
        <p:txBody>
          <a:bodyPr/>
          <a:lstStyle/>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5;</a:t>
            </a:r>
          </a:p>
          <a:p>
            <a:pPr>
              <a:buNone/>
            </a:pPr>
            <a:r>
              <a:rPr lang="en-US" sz="2000" dirty="0" smtClean="0">
                <a:solidFill>
                  <a:srgbClr val="008000"/>
                </a:solidFill>
                <a:latin typeface="Courier New" pitchFamily="49" charset="0"/>
                <a:cs typeface="Courier New" pitchFamily="49" charset="0"/>
              </a:rPr>
              <a:t>// Selection ?:</a:t>
            </a:r>
          </a:p>
          <a:p>
            <a:pPr>
              <a:buNone/>
            </a:pPr>
            <a:r>
              <a:rPr lang="en-US" sz="2000" dirty="0" smtClean="0">
                <a:solidFill>
                  <a:srgbClr val="0000FF"/>
                </a:solidFill>
                <a:latin typeface="Courier New" pitchFamily="49" charset="0"/>
                <a:cs typeface="Courier New" pitchFamily="49" charset="0"/>
              </a:rPr>
              <a:t>string</a:t>
            </a: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5 ? </a:t>
            </a:r>
            <a:r>
              <a:rPr lang="en-US" sz="2000" dirty="0" smtClean="0">
                <a:solidFill>
                  <a:srgbClr val="C00000"/>
                </a:solidFill>
                <a:latin typeface="Courier New" pitchFamily="49" charset="0"/>
                <a:cs typeface="Courier New" pitchFamily="49" charset="0"/>
              </a:rPr>
              <a:t>"Yes"</a:t>
            </a:r>
            <a:r>
              <a:rPr lang="en-US" sz="2000" dirty="0" smtClean="0">
                <a:latin typeface="Courier New" pitchFamily="49" charset="0"/>
                <a:cs typeface="Courier New" pitchFamily="49" charset="0"/>
              </a:rPr>
              <a:t>: </a:t>
            </a:r>
            <a:r>
              <a:rPr lang="en-US" sz="2000" dirty="0" smtClean="0">
                <a:solidFill>
                  <a:srgbClr val="C00000"/>
                </a:solidFill>
                <a:latin typeface="Courier New" pitchFamily="49" charset="0"/>
                <a:cs typeface="Courier New" pitchFamily="49" charset="0"/>
              </a:rPr>
              <a:t>"No"</a:t>
            </a: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5;     </a:t>
            </a:r>
            <a:r>
              <a:rPr lang="en-US" sz="2000" dirty="0" smtClean="0">
                <a:solidFill>
                  <a:srgbClr val="008000"/>
                </a:solidFill>
                <a:latin typeface="Courier New" pitchFamily="49" charset="0"/>
                <a:cs typeface="Courier New" pitchFamily="49" charset="0"/>
              </a:rPr>
              <a:t>// </a:t>
            </a:r>
            <a:r>
              <a:rPr lang="en-US" sz="2000" dirty="0" err="1" smtClean="0">
                <a:solidFill>
                  <a:srgbClr val="008000"/>
                </a:solidFill>
                <a:latin typeface="Courier New" pitchFamily="49" charset="0"/>
                <a:cs typeface="Courier New" pitchFamily="49" charset="0"/>
              </a:rPr>
              <a:t>nullable</a:t>
            </a:r>
            <a:r>
              <a:rPr lang="en-US" sz="2000" dirty="0" smtClean="0">
                <a:solidFill>
                  <a:srgbClr val="008000"/>
                </a:solidFill>
                <a:latin typeface="Courier New" pitchFamily="49" charset="0"/>
                <a:cs typeface="Courier New" pitchFamily="49" charset="0"/>
              </a:rPr>
              <a:t> type</a:t>
            </a:r>
          </a:p>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y = x ?? </a:t>
            </a:r>
            <a:r>
              <a:rPr lang="en-US" sz="2000" dirty="0" smtClean="0">
                <a:solidFill>
                  <a:srgbClr val="C00000"/>
                </a:solidFill>
                <a:latin typeface="Courier New" pitchFamily="49" charset="0"/>
                <a:cs typeface="Courier New" pitchFamily="49" charset="0"/>
              </a:rPr>
              <a:t>0</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Selection ?? operator</a:t>
            </a:r>
          </a:p>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z = x;      </a:t>
            </a:r>
            <a:r>
              <a:rPr lang="en-US" sz="2000" dirty="0" smtClean="0">
                <a:solidFill>
                  <a:srgbClr val="008000"/>
                </a:solidFill>
                <a:latin typeface="Courier New" pitchFamily="49" charset="0"/>
                <a:cs typeface="Courier New" pitchFamily="49" charset="0"/>
              </a:rPr>
              <a:t>// Error: </a:t>
            </a:r>
            <a:r>
              <a:rPr lang="en-US" sz="2000" dirty="0" err="1" smtClean="0">
                <a:solidFill>
                  <a:srgbClr val="008000"/>
                </a:solidFill>
                <a:latin typeface="Courier New" pitchFamily="49" charset="0"/>
                <a:cs typeface="Courier New" pitchFamily="49" charset="0"/>
              </a:rPr>
              <a:t>nullable</a:t>
            </a:r>
            <a:r>
              <a:rPr lang="en-US" sz="2000" dirty="0" smtClean="0">
                <a:solidFill>
                  <a:srgbClr val="008000"/>
                </a:solidFill>
                <a:latin typeface="Courier New" pitchFamily="49" charset="0"/>
                <a:cs typeface="Courier New" pitchFamily="49" charset="0"/>
              </a:rPr>
              <a:t> type</a:t>
            </a:r>
          </a:p>
          <a:p>
            <a:pPr>
              <a:buNone/>
            </a:pPr>
            <a:r>
              <a:rPr lang="en-US" sz="2000" dirty="0" smtClean="0">
                <a:solidFill>
                  <a:srgbClr val="008000"/>
                </a:solidFill>
                <a:latin typeface="Courier New" pitchFamily="49" charset="0"/>
                <a:cs typeface="Courier New" pitchFamily="49" charset="0"/>
              </a:rPr>
              <a:t>     // cannot assign to non-</a:t>
            </a:r>
            <a:r>
              <a:rPr lang="en-US" sz="2000" dirty="0" err="1" smtClean="0">
                <a:solidFill>
                  <a:srgbClr val="008000"/>
                </a:solidFill>
                <a:latin typeface="Courier New" pitchFamily="49" charset="0"/>
                <a:cs typeface="Courier New" pitchFamily="49" charset="0"/>
              </a:rPr>
              <a:t>nullable</a:t>
            </a:r>
            <a:r>
              <a:rPr lang="en-US" sz="2000" dirty="0" smtClean="0">
                <a:solidFill>
                  <a:srgbClr val="008000"/>
                </a:solidFill>
                <a:latin typeface="Courier New" pitchFamily="49" charset="0"/>
                <a:cs typeface="Courier New" pitchFamily="49" charset="0"/>
              </a:rPr>
              <a:t> type</a:t>
            </a:r>
          </a:p>
          <a:p>
            <a:pPr>
              <a:buNone/>
            </a:pPr>
            <a:endParaRPr lang="en-US" sz="2000" dirty="0" smtClean="0">
              <a:latin typeface="Courier New" pitchFamily="49" charset="0"/>
              <a:cs typeface="Courier New" pitchFamily="49" charset="0"/>
            </a:endParaRPr>
          </a:p>
          <a:p>
            <a:pPr>
              <a:buNone/>
            </a:pPr>
            <a:r>
              <a:rPr lang="en-US" sz="2000" dirty="0" smtClean="0">
                <a:solidFill>
                  <a:srgbClr val="008000"/>
                </a:solidFill>
                <a:latin typeface="Courier New" pitchFamily="49" charset="0"/>
                <a:cs typeface="Courier New" pitchFamily="49" charset="0"/>
              </a:rPr>
              <a:t>// Lambda expression – anonymous method</a:t>
            </a:r>
          </a:p>
          <a:p>
            <a:pPr>
              <a:buNone/>
            </a:pP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=&gt; x * 2; </a:t>
            </a:r>
            <a:r>
              <a:rPr lang="en-US" sz="2000" dirty="0" smtClean="0">
                <a:latin typeface="Courier New" pitchFamily="49" charset="0"/>
                <a:cs typeface="Courier New" pitchFamily="49" charset="0"/>
                <a:sym typeface="Wingdings" pitchFamily="2" charset="2"/>
              </a:rPr>
              <a:t>&lt;=</a:t>
            </a:r>
            <a:r>
              <a:rPr lang="en-US" sz="2000" dirty="0" smtClean="0">
                <a:latin typeface="Courier New" pitchFamily="49" charset="0"/>
                <a:cs typeface="Courier New" pitchFamily="49" charset="0"/>
              </a:rPr>
              <a:t>&gt;</a:t>
            </a:r>
          </a:p>
          <a:p>
            <a:pPr>
              <a:buNone/>
            </a:pPr>
            <a:r>
              <a:rPr lang="en-US" sz="2000" dirty="0" smtClean="0">
                <a:solidFill>
                  <a:srgbClr val="0000FF"/>
                </a:solidFill>
                <a:latin typeface="Courier New" pitchFamily="49" charset="0"/>
                <a:cs typeface="Courier New" pitchFamily="49" charset="0"/>
              </a:rPr>
              <a:t>public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Double(</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x){return x * 2}</a:t>
            </a:r>
          </a:p>
        </p:txBody>
      </p:sp>
      <p:sp>
        <p:nvSpPr>
          <p:cNvPr id="6" name="TextBox 5"/>
          <p:cNvSpPr txBox="1"/>
          <p:nvPr/>
        </p:nvSpPr>
        <p:spPr>
          <a:xfrm>
            <a:off x="457200" y="1143000"/>
            <a:ext cx="5436360" cy="477054"/>
          </a:xfrm>
          <a:prstGeom prst="rect">
            <a:avLst/>
          </a:prstGeom>
          <a:noFill/>
        </p:spPr>
        <p:txBody>
          <a:bodyPr wrap="none" rtlCol="0">
            <a:spAutoFit/>
          </a:bodyPr>
          <a:lstStyle/>
          <a:p>
            <a:r>
              <a:rPr lang="en-US" sz="2500" b="1" dirty="0" smtClean="0">
                <a:latin typeface="+mn-lt"/>
              </a:rPr>
              <a:t>Special Operators / </a:t>
            </a:r>
            <a:r>
              <a:rPr lang="en-US" sz="2500" b="1" dirty="0" err="1" smtClean="0">
                <a:latin typeface="+mn-lt"/>
              </a:rPr>
              <a:t>Nullable</a:t>
            </a:r>
            <a:r>
              <a:rPr lang="en-US" sz="2500" b="1" dirty="0" smtClean="0">
                <a:latin typeface="+mn-lt"/>
              </a:rPr>
              <a:t> Types</a:t>
            </a:r>
            <a:endParaRPr lang="en-GB" sz="2500" b="1" dirty="0">
              <a:latin typeface="+mn-lt"/>
            </a:endParaRPr>
          </a:p>
        </p:txBody>
      </p:sp>
      <p:sp>
        <p:nvSpPr>
          <p:cNvPr id="7" name="Title 6"/>
          <p:cNvSpPr>
            <a:spLocks noGrp="1"/>
          </p:cNvSpPr>
          <p:nvPr>
            <p:ph type="title"/>
          </p:nvPr>
        </p:nvSpPr>
        <p:spPr/>
        <p:txBody>
          <a:bodyPr/>
          <a:lstStyle/>
          <a:p>
            <a:r>
              <a:rPr lang="en-US" dirty="0" smtClean="0"/>
              <a:t>Basic C# Syntax</a:t>
            </a:r>
            <a:br>
              <a:rPr lang="en-US" dirty="0" smtClean="0"/>
            </a:br>
            <a:r>
              <a:rPr lang="en-US" dirty="0" smtClean="0"/>
              <a:t>Operators 2/2</a:t>
            </a:r>
            <a:endParaRPr lang="en-US" dirty="0"/>
          </a:p>
        </p:txBody>
      </p:sp>
      <p:sp>
        <p:nvSpPr>
          <p:cNvPr id="8"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20</a:t>
            </a:fld>
            <a:endParaRPr lang="vi-V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540000" y="1371600"/>
            <a:ext cx="8229600" cy="4525963"/>
          </a:xfrm>
        </p:spPr>
        <p:txBody>
          <a:bodyPr/>
          <a:lstStyle/>
          <a:p>
            <a:pPr>
              <a:buNone/>
            </a:pPr>
            <a:r>
              <a:rPr lang="en-US" sz="2400" dirty="0" smtClean="0">
                <a:solidFill>
                  <a:srgbClr val="008000"/>
                </a:solidFill>
                <a:latin typeface="Courier New" pitchFamily="49" charset="0"/>
                <a:cs typeface="Courier New" pitchFamily="49" charset="0"/>
              </a:rPr>
              <a:t>// Declaration and initialization</a:t>
            </a:r>
          </a:p>
          <a:p>
            <a:pPr>
              <a:buNone/>
            </a:pPr>
            <a:r>
              <a:rPr lang="en-US" sz="2400" dirty="0" smtClean="0">
                <a:solidFill>
                  <a:srgbClr val="008000"/>
                </a:solidFill>
                <a:latin typeface="Courier New" pitchFamily="49" charset="0"/>
                <a:cs typeface="Courier New" pitchFamily="49" charset="0"/>
              </a:rPr>
              <a:t>// "\" start an "escape" code</a:t>
            </a:r>
          </a:p>
          <a:p>
            <a:pPr>
              <a:buNone/>
            </a:pPr>
            <a:r>
              <a:rPr lang="en-US" sz="2400" dirty="0" smtClean="0">
                <a:solidFill>
                  <a:srgbClr val="0000FF"/>
                </a:solidFill>
                <a:latin typeface="Courier New" pitchFamily="49" charset="0"/>
                <a:cs typeface="Courier New" pitchFamily="49" charset="0"/>
              </a:rPr>
              <a:t>string</a:t>
            </a:r>
            <a:r>
              <a:rPr lang="en-US" sz="2400" dirty="0" smtClean="0">
                <a:latin typeface="Courier New" pitchFamily="49" charset="0"/>
                <a:cs typeface="Courier New" pitchFamily="49" charset="0"/>
              </a:rPr>
              <a:t> s1 = </a:t>
            </a:r>
            <a:r>
              <a:rPr lang="en-US" sz="2400" dirty="0" smtClean="0">
                <a:solidFill>
                  <a:srgbClr val="C00000"/>
                </a:solidFill>
                <a:latin typeface="Courier New" pitchFamily="49" charset="0"/>
                <a:cs typeface="Courier New" pitchFamily="49" charset="0"/>
              </a:rPr>
              <a:t>"a\n"</a:t>
            </a:r>
            <a:r>
              <a:rPr lang="en-US" sz="2400" dirty="0" smtClean="0">
                <a:latin typeface="Courier New" pitchFamily="49" charset="0"/>
                <a:cs typeface="Courier New" pitchFamily="49" charset="0"/>
              </a:rPr>
              <a:t>, s2 = </a:t>
            </a:r>
            <a:r>
              <a:rPr lang="en-US" sz="2400" dirty="0" smtClean="0">
                <a:solidFill>
                  <a:srgbClr val="C00000"/>
                </a:solidFill>
                <a:latin typeface="Courier New" pitchFamily="49" charset="0"/>
                <a:cs typeface="Courier New" pitchFamily="49" charset="0"/>
              </a:rPr>
              <a: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s3 = </a:t>
            </a:r>
            <a:r>
              <a:rPr lang="en-US" sz="2400" dirty="0" smtClean="0">
                <a:solidFill>
                  <a:srgbClr val="C00000"/>
                </a:solidFill>
                <a:latin typeface="Courier New" pitchFamily="49" charset="0"/>
                <a:cs typeface="Courier New" pitchFamily="49" charset="0"/>
              </a:rPr>
              <a:t>@"a\n"</a:t>
            </a:r>
            <a:r>
              <a:rPr lang="en-US" sz="2400" dirty="0" smtClean="0">
                <a:latin typeface="Courier New" pitchFamily="49" charset="0"/>
                <a:cs typeface="Courier New" pitchFamily="49" charset="0"/>
              </a:rPr>
              <a:t>, s4 = s3;</a:t>
            </a:r>
          </a:p>
          <a:p>
            <a:pPr>
              <a:buNone/>
            </a:pPr>
            <a:endParaRPr lang="en-US" sz="2400" dirty="0" smtClean="0">
              <a:solidFill>
                <a:srgbClr val="008000"/>
              </a:solidFill>
              <a:latin typeface="Courier New" pitchFamily="49" charset="0"/>
              <a:cs typeface="Courier New" pitchFamily="49" charset="0"/>
            </a:endParaRPr>
          </a:p>
          <a:p>
            <a:pPr>
              <a:buNone/>
            </a:pPr>
            <a:r>
              <a:rPr lang="en-US" sz="2400" dirty="0" smtClean="0">
                <a:solidFill>
                  <a:srgbClr val="008000"/>
                </a:solidFill>
                <a:latin typeface="Courier New" pitchFamily="49" charset="0"/>
                <a:cs typeface="Courier New" pitchFamily="49" charset="0"/>
              </a:rPr>
              <a:t>// assignment</a:t>
            </a:r>
          </a:p>
          <a:p>
            <a:pPr>
              <a:buNone/>
            </a:pPr>
            <a:r>
              <a:rPr lang="en-US" sz="2400" dirty="0" smtClean="0">
                <a:latin typeface="Courier New" pitchFamily="49" charset="0"/>
                <a:cs typeface="Courier New" pitchFamily="49" charset="0"/>
              </a:rPr>
              <a:t>s2 = s1;</a:t>
            </a:r>
          </a:p>
          <a:p>
            <a:pPr>
              <a:buNone/>
            </a:pPr>
            <a:endParaRPr lang="en-US" sz="2400" dirty="0" smtClean="0">
              <a:latin typeface="Courier New" pitchFamily="49" charset="0"/>
              <a:cs typeface="Courier New" pitchFamily="49" charset="0"/>
            </a:endParaRPr>
          </a:p>
          <a:p>
            <a:pPr>
              <a:buNone/>
            </a:pPr>
            <a:r>
              <a:rPr lang="en-US" sz="2400" dirty="0" smtClean="0">
                <a:solidFill>
                  <a:srgbClr val="008000"/>
                </a:solidFill>
                <a:latin typeface="Courier New" pitchFamily="49" charset="0"/>
                <a:cs typeface="Courier New" pitchFamily="49" charset="0"/>
              </a:rPr>
              <a:t>// concatenation</a:t>
            </a:r>
          </a:p>
          <a:p>
            <a:pPr>
              <a:buNone/>
            </a:pPr>
            <a:r>
              <a:rPr lang="en-US" sz="2400" dirty="0" smtClean="0">
                <a:latin typeface="Courier New" pitchFamily="49" charset="0"/>
                <a:cs typeface="Courier New" pitchFamily="49" charset="0"/>
              </a:rPr>
              <a:t>s3 = s1 + s3;</a:t>
            </a:r>
          </a:p>
          <a:p>
            <a:pPr>
              <a:buNone/>
            </a:pPr>
            <a:endParaRPr lang="en-US" sz="2400" dirty="0" smtClean="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String: String Literal</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21</a:t>
            </a:fld>
            <a:endParaRPr lang="vi-V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33400" y="1524000"/>
          <a:ext cx="8229600" cy="3256280"/>
        </p:xfrm>
        <a:graphic>
          <a:graphicData uri="http://schemas.openxmlformats.org/drawingml/2006/table">
            <a:tbl>
              <a:tblPr bandRow="1">
                <a:tableStyleId>{5C22544A-7EE6-4342-B048-85BDC9FD1C3A}</a:tableStyleId>
              </a:tblPr>
              <a:tblGrid>
                <a:gridCol w="533400"/>
                <a:gridCol w="2438400"/>
                <a:gridCol w="1524000"/>
                <a:gridCol w="3733800"/>
              </a:tblGrid>
              <a:tr h="370840">
                <a:tc>
                  <a:txBody>
                    <a:bodyPr/>
                    <a:lstStyle/>
                    <a:p>
                      <a:pPr marL="0" marR="0">
                        <a:lnSpc>
                          <a:spcPct val="115000"/>
                        </a:lnSpc>
                        <a:spcBef>
                          <a:spcPts val="0"/>
                        </a:spcBef>
                        <a:spcAft>
                          <a:spcPts val="0"/>
                        </a:spcAft>
                      </a:pPr>
                      <a:r>
                        <a:rPr lang="en-US" sz="2000" dirty="0">
                          <a:solidFill>
                            <a:schemeClr val="tx1"/>
                          </a:solidFill>
                          <a:latin typeface="Courier New"/>
                          <a:ea typeface="Calibri"/>
                          <a:cs typeface="Times New Roman"/>
                        </a:rPr>
                        <a:t>\a</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Bell (alert)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Single quotation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Backspace</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chemeClr val="tx1"/>
                          </a:solidFill>
                          <a:latin typeface="Courier New"/>
                          <a:ea typeface="Calibri"/>
                          <a:cs typeface="Times New Roman"/>
                        </a:rPr>
                        <a:t>\"</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Double quotation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\f</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solidFill>
                            <a:schemeClr val="tx1"/>
                          </a:solidFill>
                          <a:latin typeface="Courier New"/>
                          <a:ea typeface="Calibri"/>
                          <a:cs typeface="Times New Roman"/>
                        </a:rPr>
                        <a:t>Formfeed</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Backslash</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\n</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New line</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Literal question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\r</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Carriage return</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chemeClr val="tx1"/>
                          </a:solidFill>
                          <a:latin typeface="Courier New"/>
                          <a:ea typeface="Calibri"/>
                          <a:cs typeface="Times New Roman"/>
                        </a:rPr>
                        <a:t>\</a:t>
                      </a:r>
                      <a:r>
                        <a:rPr lang="en-US" sz="2000" dirty="0" err="1" smtClean="0">
                          <a:solidFill>
                            <a:schemeClr val="tx1"/>
                          </a:solidFill>
                          <a:latin typeface="Courier New"/>
                          <a:ea typeface="Calibri"/>
                          <a:cs typeface="Times New Roman"/>
                        </a:rPr>
                        <a:t>ooo</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latin typeface="Courier New"/>
                          <a:ea typeface="Calibri"/>
                          <a:cs typeface="Times New Roman"/>
                        </a:rPr>
                        <a:t>ASCII character in octal notation</a:t>
                      </a:r>
                      <a:endParaRPr lang="en-US" sz="20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Horizontal tab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\x hh</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ASCII character in hexadecimal notation</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\v</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Vertical tab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\x hhhh</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vi-VN" sz="2000" dirty="0">
                          <a:solidFill>
                            <a:schemeClr val="tx1"/>
                          </a:solidFill>
                          <a:latin typeface="Courier New"/>
                          <a:ea typeface="Calibri"/>
                          <a:cs typeface="Times New Roman"/>
                        </a:rPr>
                        <a:t>Unicode in herxadeximal</a:t>
                      </a:r>
                      <a:endParaRPr lang="en-US" sz="2000" dirty="0">
                        <a:solidFill>
                          <a:schemeClr val="tx1"/>
                        </a:solidFill>
                        <a:latin typeface="Calibri"/>
                        <a:ea typeface="Calibri"/>
                        <a:cs typeface="Times New Roman"/>
                      </a:endParaRPr>
                    </a:p>
                  </a:txBody>
                  <a:tcPr marL="68580" marR="68580" marT="0" marB="0"/>
                </a:tc>
              </a:tr>
            </a:tbl>
          </a:graphicData>
        </a:graphic>
      </p:graphicFrame>
      <p:sp>
        <p:nvSpPr>
          <p:cNvPr id="4" name="Title 3"/>
          <p:cNvSpPr>
            <a:spLocks noGrp="1"/>
          </p:cNvSpPr>
          <p:nvPr>
            <p:ph type="title"/>
          </p:nvPr>
        </p:nvSpPr>
        <p:spPr/>
        <p:txBody>
          <a:bodyPr/>
          <a:lstStyle/>
          <a:p>
            <a:r>
              <a:rPr lang="en-US" dirty="0" smtClean="0"/>
              <a:t>Basic C# Syntax</a:t>
            </a:r>
            <a:br>
              <a:rPr lang="en-US" dirty="0" smtClean="0"/>
            </a:br>
            <a:r>
              <a:rPr lang="en-US" dirty="0" smtClean="0"/>
              <a:t>String: Escape Code</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22</a:t>
            </a:fld>
            <a:endParaRPr lang="vi-V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a:xfrm>
            <a:off x="304800" y="1371600"/>
            <a:ext cx="8534400" cy="4876800"/>
          </a:xfrm>
        </p:spPr>
        <p:txBody>
          <a:bodyPr/>
          <a:lstStyle/>
          <a:p>
            <a:pPr>
              <a:buNone/>
              <a:defRPr/>
            </a:pPr>
            <a:r>
              <a:rPr lang="en-US" sz="1600" dirty="0" smtClean="0">
                <a:solidFill>
                  <a:srgbClr val="0000FF"/>
                </a:solidFill>
                <a:latin typeface="Courier New" pitchFamily="49" charset="0"/>
                <a:cs typeface="Courier New" pitchFamily="49" charset="0"/>
              </a:rPr>
              <a:t>string</a:t>
            </a:r>
            <a:r>
              <a:rPr lang="en-US" sz="1600" dirty="0" smtClean="0">
                <a:latin typeface="Courier New" pitchFamily="49" charset="0"/>
                <a:cs typeface="Courier New" pitchFamily="49" charset="0"/>
              </a:rPr>
              <a:t> header = </a:t>
            </a:r>
            <a:r>
              <a:rPr lang="en-US" sz="1600" dirty="0" err="1" smtClean="0">
                <a:solidFill>
                  <a:schemeClr val="accent5">
                    <a:lumMod val="75000"/>
                  </a:schemeClr>
                </a:solidFill>
                <a:latin typeface="Courier New" pitchFamily="49" charset="0"/>
                <a:cs typeface="Courier New" pitchFamily="49" charset="0"/>
              </a:rPr>
              <a:t>String</a:t>
            </a:r>
            <a:r>
              <a:rPr lang="en-US" sz="1600" dirty="0" err="1" smtClean="0">
                <a:latin typeface="Courier New" pitchFamily="49" charset="0"/>
                <a:cs typeface="Courier New" pitchFamily="49" charset="0"/>
              </a:rPr>
              <a:t>.Format</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C00000"/>
                </a:solidFill>
                <a:latin typeface="Courier New" pitchFamily="49" charset="0"/>
                <a:cs typeface="Courier New" pitchFamily="49" charset="0"/>
              </a:rPr>
              <a:t>"{0,-12}{1,8}{2,12}{1,8}{2,12}{3,14}\n"</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pattern string</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C00000"/>
                </a:solidFill>
                <a:latin typeface="Courier New" pitchFamily="49" charset="0"/>
                <a:cs typeface="Courier New" pitchFamily="49" charset="0"/>
              </a:rPr>
              <a:t>"City"</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 "Year"</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 "Population"</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 "Change (%)"</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argument list</a:t>
            </a:r>
          </a:p>
          <a:p>
            <a:pPr>
              <a:buFont typeface="Wingdings" pitchFamily="2" charset="2"/>
              <a:buNone/>
              <a:defRPr/>
            </a:pPr>
            <a:endParaRPr lang="en-US" sz="1600" dirty="0" smtClean="0">
              <a:solidFill>
                <a:srgbClr val="0000FF"/>
              </a:solidFill>
              <a:latin typeface="Courier New" pitchFamily="49" charset="0"/>
              <a:cs typeface="Courier New" pitchFamily="49" charset="0"/>
            </a:endParaRPr>
          </a:p>
          <a:p>
            <a:pPr>
              <a:buNone/>
              <a:defRPr/>
            </a:pPr>
            <a:r>
              <a:rPr lang="en-US" sz="1600" dirty="0" smtClean="0">
                <a:solidFill>
                  <a:srgbClr val="0000FF"/>
                </a:solidFill>
                <a:latin typeface="Courier New" pitchFamily="49" charset="0"/>
                <a:cs typeface="Courier New" pitchFamily="49" charset="0"/>
              </a:rPr>
              <a:t>string</a:t>
            </a:r>
            <a:r>
              <a:rPr lang="en-US" sz="1600" dirty="0" smtClean="0">
                <a:latin typeface="Courier New" pitchFamily="49" charset="0"/>
                <a:cs typeface="Courier New" pitchFamily="49" charset="0"/>
              </a:rPr>
              <a:t> body = </a:t>
            </a:r>
            <a:r>
              <a:rPr lang="en-US" sz="1600" dirty="0" err="1" smtClean="0">
                <a:solidFill>
                  <a:schemeClr val="accent5">
                    <a:lumMod val="75000"/>
                  </a:schemeClr>
                </a:solidFill>
                <a:latin typeface="Courier New" pitchFamily="49" charset="0"/>
                <a:cs typeface="Courier New" pitchFamily="49" charset="0"/>
              </a:rPr>
              <a:t>String</a:t>
            </a:r>
            <a:r>
              <a:rPr lang="en-US" sz="1600" dirty="0" err="1" smtClean="0">
                <a:latin typeface="Courier New" pitchFamily="49" charset="0"/>
                <a:cs typeface="Courier New" pitchFamily="49" charset="0"/>
              </a:rPr>
              <a:t>.Format</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C00000"/>
                </a:solidFill>
                <a:latin typeface="Courier New" pitchFamily="49" charset="0"/>
                <a:cs typeface="Courier New" pitchFamily="49" charset="0"/>
              </a:rPr>
              <a:t>"{0,-12}{1,8:yyyy}{2,12:N0}{3,8:yyyy}{4,12:N0}{5,14:P1}"</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Name, </a:t>
            </a:r>
            <a:r>
              <a:rPr lang="en-US" sz="1600" dirty="0" err="1" smtClean="0">
                <a:latin typeface="Courier New" pitchFamily="49" charset="0"/>
                <a:cs typeface="Courier New" pitchFamily="49" charset="0"/>
              </a:rPr>
              <a:t>BaseYear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BasePopulation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ObserveYear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ObservePopulation</a:t>
            </a:r>
            <a:r>
              <a:rPr lang="en-US" sz="1600" dirty="0" smtClean="0">
                <a:latin typeface="Courier New" pitchFamily="49" charset="0"/>
                <a:cs typeface="Courier New" pitchFamily="49" charset="0"/>
              </a:rPr>
              <a:t>,</a:t>
            </a:r>
          </a:p>
          <a:p>
            <a:pPr>
              <a:buFont typeface="Wingdings" pitchFamily="2" charset="2"/>
              <a:buNone/>
              <a:defRPr/>
            </a:pPr>
            <a:r>
              <a:rPr lang="en-US" sz="1600" dirty="0" err="1" smtClean="0">
                <a:latin typeface="Courier New" pitchFamily="49" charset="0"/>
                <a:cs typeface="Courier New" pitchFamily="49" charset="0"/>
              </a:rPr>
              <a:t>ObservePopulation</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BasePopulation</a:t>
            </a: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double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BasePopulation</a:t>
            </a:r>
            <a:r>
              <a:rPr lang="en-US" sz="1600" dirty="0" smtClean="0">
                <a:latin typeface="Courier New" pitchFamily="49" charset="0"/>
                <a:cs typeface="Courier New" pitchFamily="49" charset="0"/>
              </a:rPr>
              <a:t>);</a:t>
            </a:r>
          </a:p>
          <a:p>
            <a:pPr>
              <a:buFont typeface="Wingdings" pitchFamily="2" charset="2"/>
              <a:buNone/>
              <a:defRPr/>
            </a:pP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8000"/>
                </a:solidFill>
                <a:latin typeface="Courier New" pitchFamily="49" charset="0"/>
                <a:cs typeface="Courier New" pitchFamily="49" charset="0"/>
              </a:rPr>
              <a:t>// Sample output</a:t>
            </a:r>
          </a:p>
          <a:p>
            <a:pPr>
              <a:buFont typeface="Wingdings" pitchFamily="2" charset="2"/>
              <a:buNone/>
              <a:defRPr/>
            </a:pPr>
            <a:r>
              <a:rPr lang="en-US" sz="1600" b="1" dirty="0" smtClean="0">
                <a:latin typeface="Courier New" pitchFamily="49" charset="0"/>
                <a:cs typeface="Courier New" pitchFamily="49" charset="0"/>
              </a:rPr>
              <a:t>City            Year  Population    Year  Population    Change (%)</a:t>
            </a:r>
            <a:r>
              <a:rPr lang="en-US" sz="1600" dirty="0" smtClean="0">
                <a:latin typeface="Courier New" pitchFamily="49" charset="0"/>
                <a:cs typeface="Courier New" pitchFamily="49" charset="0"/>
              </a:rPr>
              <a:t> </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Los Angeles     1940   1,504,277    1950   1,970,358        31.0 % </a:t>
            </a:r>
          </a:p>
          <a:p>
            <a:pPr>
              <a:buFont typeface="Wingdings" pitchFamily="2" charset="2"/>
              <a:buNone/>
              <a:defRPr/>
            </a:pPr>
            <a:r>
              <a:rPr lang="en-US" sz="1600" dirty="0" smtClean="0">
                <a:latin typeface="Courier New" pitchFamily="49" charset="0"/>
                <a:cs typeface="Courier New" pitchFamily="49" charset="0"/>
              </a:rPr>
              <a:t>New York        1940   7,454,995    1950   7,891,957         5.9 % </a:t>
            </a:r>
          </a:p>
          <a:p>
            <a:pPr>
              <a:buFont typeface="Wingdings" pitchFamily="2" charset="2"/>
              <a:buNone/>
              <a:defRPr/>
            </a:pPr>
            <a:r>
              <a:rPr lang="en-US" sz="1600" dirty="0" smtClean="0">
                <a:latin typeface="Courier New" pitchFamily="49" charset="0"/>
                <a:cs typeface="Courier New" pitchFamily="49" charset="0"/>
              </a:rPr>
              <a:t>Chicago         1940   3,396,808    1950   3,620,962         6.6 % </a:t>
            </a:r>
          </a:p>
          <a:p>
            <a:pPr>
              <a:buFont typeface="Wingdings" pitchFamily="2" charset="2"/>
              <a:buNone/>
              <a:defRPr/>
            </a:pPr>
            <a:r>
              <a:rPr lang="en-US" sz="1600" dirty="0" smtClean="0">
                <a:latin typeface="Courier New" pitchFamily="49" charset="0"/>
                <a:cs typeface="Courier New" pitchFamily="49" charset="0"/>
              </a:rPr>
              <a:t>Detroit         1940   1,623,452    1950   1,849,568        13.9 %</a:t>
            </a:r>
          </a:p>
          <a:p>
            <a:pPr>
              <a:buFont typeface="Wingdings" pitchFamily="2" charset="2"/>
              <a:buNone/>
              <a:defRPr/>
            </a:pPr>
            <a:endParaRPr lang="en-US" sz="1600" dirty="0" smtClean="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String: String Format 1/2</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23</a:t>
            </a:fld>
            <a:endParaRPr lang="vi-V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7331209"/>
              </p:ext>
            </p:extLst>
          </p:nvPr>
        </p:nvGraphicFramePr>
        <p:xfrm>
          <a:off x="539750" y="1755648"/>
          <a:ext cx="8229600" cy="4416552"/>
        </p:xfrm>
        <a:graphic>
          <a:graphicData uri="http://schemas.openxmlformats.org/drawingml/2006/table">
            <a:tbl>
              <a:tblPr bandRow="1">
                <a:tableStyleId>{5C22544A-7EE6-4342-B048-85BDC9FD1C3A}</a:tableStyleId>
              </a:tblPr>
              <a:tblGrid>
                <a:gridCol w="1600200"/>
                <a:gridCol w="6629400"/>
              </a:tblGrid>
              <a:tr h="370840">
                <a:tc>
                  <a:txBody>
                    <a:bodyPr/>
                    <a:lstStyle/>
                    <a:p>
                      <a:pPr marL="0" marR="0">
                        <a:lnSpc>
                          <a:spcPct val="115000"/>
                        </a:lnSpc>
                        <a:spcBef>
                          <a:spcPts val="0"/>
                        </a:spcBef>
                        <a:spcAft>
                          <a:spcPts val="0"/>
                        </a:spcAft>
                      </a:pPr>
                      <a:r>
                        <a:rPr lang="vi-VN" sz="2800" dirty="0">
                          <a:solidFill>
                            <a:schemeClr val="tx1"/>
                          </a:solidFill>
                          <a:latin typeface="Courier New"/>
                          <a:ea typeface="Calibri"/>
                          <a:cs typeface="Times New Roman"/>
                        </a:rPr>
                        <a:t>C or c</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Currency </a:t>
                      </a:r>
                      <a:endParaRPr lang="en-US" sz="28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D or d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Decimal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E or e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Scientific </a:t>
                      </a:r>
                      <a:r>
                        <a:rPr lang="vi-VN" sz="2800" dirty="0">
                          <a:solidFill>
                            <a:schemeClr val="tx1"/>
                          </a:solidFill>
                          <a:latin typeface="Courier New"/>
                          <a:ea typeface="Calibri"/>
                          <a:cs typeface="Times New Roman"/>
                        </a:rPr>
                        <a:t>(</a:t>
                      </a:r>
                      <a:r>
                        <a:rPr lang="en-US" sz="2800" dirty="0">
                          <a:solidFill>
                            <a:schemeClr val="tx1"/>
                          </a:solidFill>
                          <a:latin typeface="Courier New"/>
                          <a:ea typeface="Calibri"/>
                          <a:cs typeface="Times New Roman"/>
                        </a:rPr>
                        <a:t>exponential)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F or f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Fixed-point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G or g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General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N or n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Number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P or p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Percent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R or r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Round-trip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X or x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Hexadecimal </a:t>
                      </a:r>
                      <a:endParaRPr lang="en-US" sz="2800" dirty="0">
                        <a:solidFill>
                          <a:schemeClr val="tx1"/>
                        </a:solidFill>
                        <a:latin typeface="Calibri"/>
                        <a:ea typeface="Calibri"/>
                        <a:cs typeface="Times New Roman"/>
                      </a:endParaRPr>
                    </a:p>
                  </a:txBody>
                  <a:tcPr marL="68580" marR="68580" marT="0" marB="0"/>
                </a:tc>
              </a:tr>
            </a:tbl>
          </a:graphicData>
        </a:graphic>
      </p:graphicFrame>
      <p:sp>
        <p:nvSpPr>
          <p:cNvPr id="2" name="TextBox 1"/>
          <p:cNvSpPr txBox="1"/>
          <p:nvPr/>
        </p:nvSpPr>
        <p:spPr>
          <a:xfrm>
            <a:off x="457200" y="1143000"/>
            <a:ext cx="5069016" cy="477054"/>
          </a:xfrm>
          <a:prstGeom prst="rect">
            <a:avLst/>
          </a:prstGeom>
          <a:noFill/>
        </p:spPr>
        <p:txBody>
          <a:bodyPr wrap="none" rtlCol="0">
            <a:spAutoFit/>
          </a:bodyPr>
          <a:lstStyle/>
          <a:p>
            <a:r>
              <a:rPr lang="en-GB" sz="2500" b="1" dirty="0">
                <a:latin typeface="+mn-lt"/>
              </a:rPr>
              <a:t>Number </a:t>
            </a:r>
            <a:r>
              <a:rPr lang="en-GB" sz="2500" b="1" dirty="0" smtClean="0">
                <a:latin typeface="+mn-lt"/>
              </a:rPr>
              <a:t>Pattern </a:t>
            </a:r>
            <a:r>
              <a:rPr lang="en-GB" sz="2500" b="1" dirty="0">
                <a:latin typeface="+mn-lt"/>
              </a:rPr>
              <a:t>in </a:t>
            </a:r>
            <a:r>
              <a:rPr lang="en-GB" sz="2500" b="1" dirty="0" smtClean="0">
                <a:latin typeface="+mn-lt"/>
              </a:rPr>
              <a:t>String </a:t>
            </a:r>
            <a:r>
              <a:rPr lang="en-GB" sz="2500" b="1" dirty="0">
                <a:latin typeface="+mn-lt"/>
              </a:rPr>
              <a:t>format</a:t>
            </a:r>
          </a:p>
        </p:txBody>
      </p:sp>
      <p:sp>
        <p:nvSpPr>
          <p:cNvPr id="5" name="Title 4"/>
          <p:cNvSpPr>
            <a:spLocks noGrp="1"/>
          </p:cNvSpPr>
          <p:nvPr>
            <p:ph type="title"/>
          </p:nvPr>
        </p:nvSpPr>
        <p:spPr/>
        <p:txBody>
          <a:bodyPr/>
          <a:lstStyle/>
          <a:p>
            <a:r>
              <a:rPr lang="en-US" dirty="0" smtClean="0"/>
              <a:t>Basic C# Syntax</a:t>
            </a:r>
            <a:br>
              <a:rPr lang="en-US" dirty="0" smtClean="0"/>
            </a:br>
            <a:r>
              <a:rPr lang="en-US" dirty="0" smtClean="0"/>
              <a:t>String: String Format 2/2</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24</a:t>
            </a:fld>
            <a:endParaRPr lang="vi-V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839200" cy="4800600"/>
          </a:xfrm>
        </p:spPr>
        <p:txBody>
          <a:bodyPr/>
          <a:lstStyle/>
          <a:p>
            <a:pPr>
              <a:buFont typeface="Wingdings" pitchFamily="2" charset="2"/>
              <a:buNone/>
              <a:defRPr/>
            </a:pPr>
            <a:r>
              <a:rPr lang="en-US" sz="1800" dirty="0" smtClean="0">
                <a:solidFill>
                  <a:srgbClr val="0000FF"/>
                </a:solidFill>
                <a:latin typeface="Courier New" pitchFamily="49" charset="0"/>
                <a:cs typeface="Courier New" pitchFamily="49" charset="0"/>
              </a:rPr>
              <a:t>string        </a:t>
            </a:r>
            <a:r>
              <a:rPr lang="en-US" sz="1800" dirty="0" smtClean="0">
                <a:latin typeface="Courier New" pitchFamily="49" charset="0"/>
                <a:cs typeface="Courier New" pitchFamily="49" charset="0"/>
              </a:rPr>
              <a:t>s  = </a:t>
            </a:r>
            <a:r>
              <a:rPr lang="en-US" sz="1800" dirty="0" smtClean="0">
                <a:solidFill>
                  <a:srgbClr val="C00000"/>
                </a:solidFill>
                <a:latin typeface="Courier New" pitchFamily="49" charset="0"/>
                <a:cs typeface="Courier New" pitchFamily="49" charset="0"/>
              </a:rPr>
              <a:t>"a"</a:t>
            </a:r>
            <a:r>
              <a:rPr lang="en-US" sz="1800" dirty="0" smtClean="0">
                <a:latin typeface="Courier New" pitchFamily="49" charset="0"/>
                <a:cs typeface="Courier New" pitchFamily="49" charset="0"/>
              </a:rPr>
              <a:t>;</a:t>
            </a:r>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 is immutable</a:t>
            </a:r>
          </a:p>
          <a:p>
            <a:pPr>
              <a:buFont typeface="Wingdings" pitchFamily="2" charset="2"/>
              <a:buNone/>
              <a:defRPr/>
            </a:pPr>
            <a:r>
              <a:rPr lang="en-US" sz="1800" dirty="0" err="1" smtClean="0">
                <a:solidFill>
                  <a:schemeClr val="accent5">
                    <a:lumMod val="75000"/>
                  </a:schemeClr>
                </a:solidFill>
                <a:latin typeface="Courier New" pitchFamily="49" charset="0"/>
                <a:cs typeface="Courier New" pitchFamily="49" charset="0"/>
              </a:rPr>
              <a:t>StringBuilder</a:t>
            </a:r>
            <a:r>
              <a:rPr lang="en-US" sz="1800" dirty="0" smtClean="0">
                <a:solidFill>
                  <a:srgbClr val="0000FF"/>
                </a:solidFill>
                <a:latin typeface="Courier New" pitchFamily="49" charset="0"/>
                <a:cs typeface="Courier New" pitchFamily="49" charset="0"/>
              </a:rPr>
              <a:t> </a:t>
            </a:r>
            <a:r>
              <a:rPr lang="en-US" sz="1800" dirty="0" err="1" smtClean="0">
                <a:latin typeface="Courier New" pitchFamily="49" charset="0"/>
                <a:cs typeface="Courier New" pitchFamily="49" charset="0"/>
              </a:rPr>
              <a:t>sb</a:t>
            </a:r>
            <a:r>
              <a:rPr lang="en-US" sz="1800" dirty="0" smtClean="0">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chemeClr val="accent5">
                    <a:lumMod val="75000"/>
                  </a:schemeClr>
                </a:solidFill>
                <a:latin typeface="Courier New" pitchFamily="49" charset="0"/>
                <a:cs typeface="Courier New" pitchFamily="49" charset="0"/>
              </a:rPr>
              <a:t>StringBuilder</a:t>
            </a:r>
            <a:r>
              <a:rPr lang="en-US" sz="1800" dirty="0" smtClean="0">
                <a:latin typeface="Courier New" pitchFamily="49" charset="0"/>
                <a:cs typeface="Courier New" pitchFamily="49" charset="0"/>
              </a:rPr>
              <a:t>(</a:t>
            </a:r>
            <a:r>
              <a:rPr lang="en-US" sz="1800" dirty="0" smtClean="0">
                <a:solidFill>
                  <a:srgbClr val="C00000"/>
                </a:solidFill>
                <a:latin typeface="Courier New" pitchFamily="49" charset="0"/>
                <a:cs typeface="Courier New" pitchFamily="49" charset="0"/>
              </a:rPr>
              <a:t>"a"</a:t>
            </a:r>
            <a:r>
              <a:rPr lang="en-US" sz="1800" dirty="0" smtClean="0">
                <a:latin typeface="Courier New" pitchFamily="49" charset="0"/>
                <a:cs typeface="Courier New" pitchFamily="49" charset="0"/>
              </a:rPr>
              <a:t>);</a:t>
            </a:r>
          </a:p>
          <a:p>
            <a:pPr>
              <a:buFont typeface="Wingdings" pitchFamily="2" charset="2"/>
              <a:buNone/>
              <a:defRPr/>
            </a:pPr>
            <a:endParaRPr lang="en-US" sz="1800" dirty="0" smtClean="0">
              <a:solidFill>
                <a:srgbClr val="0000FF"/>
              </a:solidFill>
              <a:latin typeface="Courier New" pitchFamily="49" charset="0"/>
              <a:cs typeface="Courier New" pitchFamily="49" charset="0"/>
            </a:endParaRPr>
          </a:p>
          <a:p>
            <a:pPr>
              <a:buFont typeface="Wingdings" pitchFamily="2" charset="2"/>
              <a:buNone/>
              <a:defRPr/>
            </a:pPr>
            <a:r>
              <a:rPr lang="en-US" sz="1800" dirty="0" err="1" smtClean="0">
                <a:latin typeface="Courier New" pitchFamily="49" charset="0"/>
                <a:cs typeface="Courier New" pitchFamily="49" charset="0"/>
              </a:rPr>
              <a:t>s.Concat</a:t>
            </a:r>
            <a:r>
              <a:rPr lang="en-US" sz="1800" dirty="0" smtClean="0">
                <a:latin typeface="Courier New" pitchFamily="49" charset="0"/>
                <a:cs typeface="Courier New" pitchFamily="49" charset="0"/>
              </a:rPr>
              <a:t>(</a:t>
            </a:r>
            <a:r>
              <a:rPr lang="en-US" sz="1800" dirty="0" smtClean="0">
                <a:solidFill>
                  <a:srgbClr val="C00000"/>
                </a:solidFill>
                <a:latin typeface="Courier New" pitchFamily="49" charset="0"/>
                <a:cs typeface="Courier New" pitchFamily="49" charset="0"/>
              </a:rPr>
              <a:t>"b"</a:t>
            </a:r>
            <a:r>
              <a:rPr lang="en-US" sz="1800" dirty="0" smtClean="0">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 is always "a" and a new temporary string</a:t>
            </a:r>
          </a:p>
          <a:p>
            <a:pPr>
              <a:buFont typeface="Wingdings" pitchFamily="2" charset="2"/>
              <a:buNone/>
              <a:defRPr/>
            </a:pPr>
            <a:r>
              <a:rPr lang="en-US" sz="1800" dirty="0" smtClean="0">
                <a:solidFill>
                  <a:srgbClr val="008000"/>
                </a:solidFill>
                <a:latin typeface="Courier New" pitchFamily="49" charset="0"/>
                <a:cs typeface="Courier New" pitchFamily="49" charset="0"/>
              </a:rPr>
              <a:t>                 // object is created to keep the result "</a:t>
            </a:r>
            <a:r>
              <a:rPr lang="en-US" sz="1800" dirty="0" err="1" smtClean="0">
                <a:solidFill>
                  <a:srgbClr val="008000"/>
                </a:solidFill>
                <a:latin typeface="Courier New" pitchFamily="49" charset="0"/>
                <a:cs typeface="Courier New" pitchFamily="49" charset="0"/>
              </a:rPr>
              <a:t>ab</a:t>
            </a:r>
            <a:r>
              <a:rPr lang="en-US" sz="1800" dirty="0" smtClean="0">
                <a:solidFill>
                  <a:srgbClr val="008000"/>
                </a:solidFill>
                <a:latin typeface="Courier New" pitchFamily="49" charset="0"/>
                <a:cs typeface="Courier New" pitchFamily="49" charset="0"/>
              </a:rPr>
              <a:t>"</a:t>
            </a:r>
          </a:p>
          <a:p>
            <a:pPr>
              <a:buFont typeface="Wingdings" pitchFamily="2" charset="2"/>
              <a:buNone/>
              <a:defRPr/>
            </a:pPr>
            <a:r>
              <a:rPr lang="en-US" sz="1800" dirty="0" smtClean="0">
                <a:solidFill>
                  <a:srgbClr val="008000"/>
                </a:solidFill>
                <a:latin typeface="Courier New" pitchFamily="49" charset="0"/>
                <a:cs typeface="Courier New" pitchFamily="49" charset="0"/>
              </a:rPr>
              <a:t>                 // as no right side expression exists the</a:t>
            </a:r>
          </a:p>
          <a:p>
            <a:pPr>
              <a:buFont typeface="Wingdings" pitchFamily="2" charset="2"/>
              <a:buNone/>
              <a:defRPr/>
            </a:pPr>
            <a:r>
              <a:rPr lang="en-US" sz="1800" dirty="0" smtClean="0">
                <a:solidFill>
                  <a:srgbClr val="008000"/>
                </a:solidFill>
                <a:latin typeface="Courier New" pitchFamily="49" charset="0"/>
                <a:cs typeface="Courier New" pitchFamily="49" charset="0"/>
              </a:rPr>
              <a:t>                 // temporary object is deleted after this </a:t>
            </a:r>
          </a:p>
          <a:p>
            <a:pPr>
              <a:buFont typeface="Wingdings" pitchFamily="2" charset="2"/>
              <a:buNone/>
              <a:defRPr/>
            </a:pPr>
            <a:r>
              <a:rPr lang="en-US" sz="1800" dirty="0" smtClean="0">
                <a:solidFill>
                  <a:srgbClr val="008000"/>
                </a:solidFill>
                <a:latin typeface="Courier New" pitchFamily="49" charset="0"/>
                <a:cs typeface="Courier New" pitchFamily="49" charset="0"/>
              </a:rPr>
              <a:t>                 // statement</a:t>
            </a:r>
          </a:p>
          <a:p>
            <a:pPr>
              <a:buFont typeface="Wingdings" pitchFamily="2" charset="2"/>
              <a:buNone/>
              <a:defRPr/>
            </a:pPr>
            <a:r>
              <a:rPr lang="en-US" sz="1800" dirty="0" err="1" smtClean="0">
                <a:latin typeface="Courier New" pitchFamily="49" charset="0"/>
                <a:cs typeface="Courier New" pitchFamily="49" charset="0"/>
              </a:rPr>
              <a:t>sb.Concat</a:t>
            </a:r>
            <a:r>
              <a:rPr lang="en-US" sz="1800" dirty="0" smtClean="0">
                <a:latin typeface="Courier New" pitchFamily="49" charset="0"/>
                <a:cs typeface="Courier New" pitchFamily="49" charset="0"/>
              </a:rPr>
              <a:t>(</a:t>
            </a:r>
            <a:r>
              <a:rPr lang="en-US" sz="1800" dirty="0" smtClean="0">
                <a:solidFill>
                  <a:srgbClr val="C00000"/>
                </a:solidFill>
                <a:latin typeface="Courier New" pitchFamily="49" charset="0"/>
                <a:cs typeface="Courier New" pitchFamily="49" charset="0"/>
              </a:rPr>
              <a:t>"b"</a:t>
            </a:r>
            <a:r>
              <a:rPr lang="en-US" sz="1800" dirty="0" smtClean="0">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sb</a:t>
            </a:r>
            <a:r>
              <a:rPr lang="en-US" sz="1800" dirty="0" smtClean="0">
                <a:solidFill>
                  <a:srgbClr val="008000"/>
                </a:solidFill>
                <a:latin typeface="Courier New" pitchFamily="49" charset="0"/>
                <a:cs typeface="Courier New" pitchFamily="49" charset="0"/>
              </a:rPr>
              <a:t> is now "</a:t>
            </a:r>
            <a:r>
              <a:rPr lang="en-US" sz="1800" dirty="0" err="1" smtClean="0">
                <a:solidFill>
                  <a:srgbClr val="008000"/>
                </a:solidFill>
                <a:latin typeface="Courier New" pitchFamily="49" charset="0"/>
                <a:cs typeface="Courier New" pitchFamily="49" charset="0"/>
              </a:rPr>
              <a:t>ab</a:t>
            </a:r>
            <a:r>
              <a:rPr lang="en-US" sz="1800" dirty="0" smtClean="0">
                <a:solidFill>
                  <a:srgbClr val="008000"/>
                </a:solidFill>
                <a:latin typeface="Courier New" pitchFamily="49" charset="0"/>
                <a:cs typeface="Courier New" pitchFamily="49" charset="0"/>
              </a:rPr>
              <a:t>"</a:t>
            </a:r>
          </a:p>
          <a:p>
            <a:pPr>
              <a:buFont typeface="Wingdings" pitchFamily="2" charset="2"/>
              <a:buNone/>
              <a:defRPr/>
            </a:pPr>
            <a:r>
              <a:rPr lang="en-US" sz="1800" dirty="0" smtClean="0">
                <a:solidFill>
                  <a:srgbClr val="008000"/>
                </a:solidFill>
                <a:latin typeface="Courier New" pitchFamily="49" charset="0"/>
                <a:cs typeface="Courier New" pitchFamily="49" charset="0"/>
              </a:rPr>
              <a:t>                 // as no new object is created, this </a:t>
            </a:r>
            <a:r>
              <a:rPr lang="en-US" sz="1800" dirty="0" err="1" smtClean="0">
                <a:solidFill>
                  <a:srgbClr val="008000"/>
                </a:solidFill>
                <a:latin typeface="Courier New" pitchFamily="49" charset="0"/>
                <a:cs typeface="Courier New" pitchFamily="49" charset="0"/>
              </a:rPr>
              <a:t>Concat</a:t>
            </a:r>
            <a:endParaRPr lang="en-US" sz="1800" dirty="0" smtClean="0">
              <a:solidFill>
                <a:srgbClr val="008000"/>
              </a:solidFill>
              <a:latin typeface="Courier New" pitchFamily="49" charset="0"/>
              <a:cs typeface="Courier New" pitchFamily="49" charset="0"/>
            </a:endParaRPr>
          </a:p>
          <a:p>
            <a:pPr>
              <a:buFont typeface="Wingdings" pitchFamily="2" charset="2"/>
              <a:buNone/>
              <a:defRPr/>
            </a:pPr>
            <a:r>
              <a:rPr lang="en-US" sz="1800" dirty="0" smtClean="0">
                <a:solidFill>
                  <a:srgbClr val="008000"/>
                </a:solidFill>
                <a:latin typeface="Courier New" pitchFamily="49" charset="0"/>
                <a:cs typeface="Courier New" pitchFamily="49" charset="0"/>
              </a:rPr>
              <a:t>                 // method is faster than the string's one</a:t>
            </a:r>
          </a:p>
          <a:p>
            <a:pPr>
              <a:buFont typeface="Wingdings" pitchFamily="2" charset="2"/>
              <a:buNone/>
              <a:defRPr/>
            </a:pPr>
            <a:endParaRPr lang="en-US" sz="1800" dirty="0" smtClean="0">
              <a:solidFill>
                <a:srgbClr val="008000"/>
              </a:solidFill>
              <a:latin typeface="Courier New" pitchFamily="49" charset="0"/>
              <a:cs typeface="Courier New" pitchFamily="49" charset="0"/>
            </a:endParaRPr>
          </a:p>
          <a:p>
            <a:pPr>
              <a:buFont typeface="Wingdings" pitchFamily="2" charset="2"/>
              <a:buNone/>
              <a:defRPr/>
            </a:pPr>
            <a:r>
              <a:rPr lang="en-US" sz="1800" dirty="0" smtClean="0">
                <a:solidFill>
                  <a:srgbClr val="008000"/>
                </a:solidFill>
                <a:latin typeface="Courier New" pitchFamily="49" charset="0"/>
                <a:cs typeface="Courier New" pitchFamily="49" charset="0"/>
              </a:rPr>
              <a:t>// string then encouraged using when no changing is needed</a:t>
            </a:r>
          </a:p>
          <a:p>
            <a:pPr>
              <a:buFont typeface="Wingdings" pitchFamily="2" charset="2"/>
              <a:buNone/>
              <a:defRPr/>
            </a:pP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StringBuilder</a:t>
            </a:r>
            <a:r>
              <a:rPr lang="en-US" sz="1800" dirty="0" smtClean="0">
                <a:solidFill>
                  <a:srgbClr val="008000"/>
                </a:solidFill>
                <a:latin typeface="Courier New" pitchFamily="49" charset="0"/>
                <a:cs typeface="Courier New" pitchFamily="49" charset="0"/>
              </a:rPr>
              <a:t> for the other cases</a:t>
            </a:r>
          </a:p>
        </p:txBody>
      </p:sp>
      <p:sp>
        <p:nvSpPr>
          <p:cNvPr id="4" name="Title 3"/>
          <p:cNvSpPr>
            <a:spLocks noGrp="1"/>
          </p:cNvSpPr>
          <p:nvPr>
            <p:ph type="title"/>
          </p:nvPr>
        </p:nvSpPr>
        <p:spPr/>
        <p:txBody>
          <a:bodyPr/>
          <a:lstStyle/>
          <a:p>
            <a:r>
              <a:rPr lang="en-US" dirty="0" smtClean="0"/>
              <a:t>Basic C# Syntax</a:t>
            </a:r>
            <a:br>
              <a:rPr lang="en-US" dirty="0" smtClean="0"/>
            </a:br>
            <a:r>
              <a:rPr lang="en-US" dirty="0" smtClean="0"/>
              <a:t>String: String Builder</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25</a:t>
            </a:fld>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381000" y="1524000"/>
            <a:ext cx="8388600" cy="4525963"/>
          </a:xfrm>
        </p:spPr>
        <p:txBody>
          <a:bodyPr/>
          <a:lstStyle/>
          <a:p>
            <a:pPr>
              <a:buNone/>
            </a:pPr>
            <a:r>
              <a:rPr lang="en-US" sz="2000" dirty="0" smtClean="0">
                <a:solidFill>
                  <a:srgbClr val="0000FF"/>
                </a:solidFill>
                <a:latin typeface="Courier New" pitchFamily="49" charset="0"/>
                <a:cs typeface="Courier New" pitchFamily="49" charset="0"/>
              </a:rPr>
              <a:t>using</a:t>
            </a:r>
            <a:r>
              <a:rPr lang="en-US" sz="2000" dirty="0" smtClean="0">
                <a:latin typeface="Courier New" pitchFamily="49" charset="0"/>
                <a:cs typeface="Courier New" pitchFamily="49" charset="0"/>
              </a:rPr>
              <a:t> System;</a:t>
            </a:r>
          </a:p>
          <a:p>
            <a:pPr>
              <a:buNone/>
            </a:pPr>
            <a:r>
              <a:rPr lang="en-US" sz="2000" dirty="0" smtClean="0">
                <a:latin typeface="Courier New" pitchFamily="49" charset="0"/>
                <a:cs typeface="Courier New" pitchFamily="49" charset="0"/>
              </a:rPr>
              <a:t>…</a:t>
            </a:r>
          </a:p>
          <a:p>
            <a:pPr>
              <a:buNone/>
            </a:pPr>
            <a:r>
              <a:rPr lang="en-US" sz="2000" dirty="0" err="1" smtClean="0">
                <a:solidFill>
                  <a:schemeClr val="accent5">
                    <a:lumMod val="75000"/>
                  </a:schemeClr>
                </a:solidFill>
                <a:latin typeface="Courier New" pitchFamily="49" charset="0"/>
                <a:cs typeface="Courier New" pitchFamily="49" charset="0"/>
              </a:rPr>
              <a:t>DateTime</a:t>
            </a:r>
            <a:r>
              <a:rPr lang="en-US" sz="2000" dirty="0" smtClean="0">
                <a:latin typeface="Courier New" pitchFamily="49" charset="0"/>
                <a:cs typeface="Courier New" pitchFamily="49" charset="0"/>
              </a:rPr>
              <a:t> a = new </a:t>
            </a:r>
            <a:r>
              <a:rPr lang="en-US" sz="2000" dirty="0" err="1" smtClean="0">
                <a:solidFill>
                  <a:schemeClr val="accent5">
                    <a:lumMod val="75000"/>
                  </a:schemeClr>
                </a:solidFill>
                <a:latin typeface="Courier New" pitchFamily="49" charset="0"/>
                <a:cs typeface="Courier New" pitchFamily="49" charset="0"/>
              </a:rPr>
              <a:t>DateTime</a:t>
            </a:r>
            <a:r>
              <a:rPr lang="en-US" sz="2000" dirty="0" smtClean="0">
                <a:latin typeface="Courier New" pitchFamily="49" charset="0"/>
                <a:cs typeface="Courier New" pitchFamily="49" charset="0"/>
              </a:rPr>
              <a:t>();</a:t>
            </a:r>
          </a:p>
          <a:p>
            <a:pPr>
              <a:buNone/>
            </a:pPr>
            <a:endParaRPr lang="en-US" sz="2000" dirty="0" smtClean="0">
              <a:solidFill>
                <a:srgbClr val="008000"/>
              </a:solidFill>
              <a:latin typeface="Courier New" pitchFamily="49" charset="0"/>
              <a:cs typeface="Courier New" pitchFamily="49" charset="0"/>
            </a:endParaRPr>
          </a:p>
          <a:p>
            <a:pPr>
              <a:buNone/>
            </a:pPr>
            <a:r>
              <a:rPr lang="en-US" sz="2000" dirty="0" smtClean="0">
                <a:solidFill>
                  <a:srgbClr val="008000"/>
                </a:solidFill>
                <a:latin typeface="Courier New" pitchFamily="49" charset="0"/>
                <a:cs typeface="Courier New" pitchFamily="49" charset="0"/>
              </a:rPr>
              <a:t>// Construction complete with year, month, day,</a:t>
            </a:r>
          </a:p>
          <a:p>
            <a:pPr>
              <a:buNone/>
            </a:pPr>
            <a:r>
              <a:rPr lang="en-US" sz="2000" dirty="0" smtClean="0">
                <a:solidFill>
                  <a:srgbClr val="008000"/>
                </a:solidFill>
                <a:latin typeface="Courier New" pitchFamily="49" charset="0"/>
                <a:cs typeface="Courier New" pitchFamily="49" charset="0"/>
              </a:rPr>
              <a:t>// hour, minute, second, millisecond</a:t>
            </a:r>
          </a:p>
          <a:p>
            <a:pPr>
              <a:buNone/>
            </a:pPr>
            <a:r>
              <a:rPr lang="en-US" sz="2000" dirty="0" err="1" smtClean="0">
                <a:solidFill>
                  <a:schemeClr val="accent5">
                    <a:lumMod val="75000"/>
                  </a:schemeClr>
                </a:solidFill>
                <a:latin typeface="Courier New" pitchFamily="49" charset="0"/>
                <a:cs typeface="Courier New" pitchFamily="49" charset="0"/>
              </a:rPr>
              <a:t>DateTime</a:t>
            </a:r>
            <a:r>
              <a:rPr lang="en-US" sz="2000" dirty="0" smtClean="0">
                <a:latin typeface="Courier New" pitchFamily="49" charset="0"/>
                <a:cs typeface="Courier New" pitchFamily="49" charset="0"/>
              </a:rPr>
              <a:t> b = new </a:t>
            </a:r>
            <a:r>
              <a:rPr lang="en-US" sz="2000" dirty="0" err="1" smtClean="0">
                <a:solidFill>
                  <a:schemeClr val="accent5">
                    <a:lumMod val="75000"/>
                  </a:schemeClr>
                </a:solidFill>
                <a:latin typeface="Courier New" pitchFamily="49" charset="0"/>
                <a:cs typeface="Courier New" pitchFamily="49" charset="0"/>
              </a:rPr>
              <a:t>DateTime</a:t>
            </a:r>
            <a:r>
              <a:rPr lang="en-US" sz="2000" dirty="0" smtClean="0">
                <a:latin typeface="Courier New" pitchFamily="49" charset="0"/>
                <a:cs typeface="Courier New" pitchFamily="49" charset="0"/>
              </a:rPr>
              <a:t>(2013, 06, 15, 15, 28, 31, 927);</a:t>
            </a:r>
          </a:p>
          <a:p>
            <a:pPr>
              <a:buNone/>
            </a:pPr>
            <a:endParaRPr lang="en-US" sz="2000" dirty="0" smtClean="0">
              <a:solidFill>
                <a:srgbClr val="008000"/>
              </a:solidFill>
              <a:latin typeface="Courier New" pitchFamily="49" charset="0"/>
              <a:cs typeface="Courier New" pitchFamily="49" charset="0"/>
            </a:endParaRPr>
          </a:p>
          <a:p>
            <a:pPr>
              <a:buNone/>
            </a:pPr>
            <a:r>
              <a:rPr lang="en-US" sz="2000" dirty="0" smtClean="0">
                <a:solidFill>
                  <a:srgbClr val="008000"/>
                </a:solidFill>
                <a:latin typeface="Courier New" pitchFamily="49" charset="0"/>
                <a:cs typeface="Courier New" pitchFamily="49" charset="0"/>
              </a:rPr>
              <a:t>// Current time</a:t>
            </a:r>
          </a:p>
          <a:p>
            <a:pPr>
              <a:buNone/>
            </a:pPr>
            <a:r>
              <a:rPr lang="en-US" sz="2000" dirty="0" err="1" smtClean="0">
                <a:solidFill>
                  <a:schemeClr val="accent5">
                    <a:lumMod val="75000"/>
                  </a:schemeClr>
                </a:solidFill>
                <a:latin typeface="Courier New" pitchFamily="49" charset="0"/>
                <a:cs typeface="Courier New" pitchFamily="49" charset="0"/>
              </a:rPr>
              <a:t>DateTime</a:t>
            </a:r>
            <a:r>
              <a:rPr lang="en-US" sz="2000" dirty="0" smtClean="0">
                <a:latin typeface="Courier New" pitchFamily="49" charset="0"/>
                <a:cs typeface="Courier New" pitchFamily="49" charset="0"/>
              </a:rPr>
              <a:t> c = </a:t>
            </a:r>
            <a:r>
              <a:rPr lang="en-US" sz="2000" dirty="0" err="1" smtClean="0">
                <a:solidFill>
                  <a:schemeClr val="accent5">
                    <a:lumMod val="75000"/>
                  </a:schemeClr>
                </a:solidFill>
                <a:latin typeface="Courier New" pitchFamily="49" charset="0"/>
                <a:cs typeface="Courier New" pitchFamily="49" charset="0"/>
              </a:rPr>
              <a:t>DateTime</a:t>
            </a:r>
            <a:r>
              <a:rPr lang="en-US" sz="2000" dirty="0" err="1" smtClean="0">
                <a:latin typeface="Courier New" pitchFamily="49" charset="0"/>
                <a:cs typeface="Courier New" pitchFamily="49" charset="0"/>
              </a:rPr>
              <a:t>.Now</a:t>
            </a: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endParaRPr lang="en-US" dirty="0" smtClean="0"/>
          </a:p>
        </p:txBody>
      </p:sp>
      <p:sp>
        <p:nvSpPr>
          <p:cNvPr id="4" name="Title 3"/>
          <p:cNvSpPr>
            <a:spLocks noGrp="1"/>
          </p:cNvSpPr>
          <p:nvPr>
            <p:ph type="title"/>
          </p:nvPr>
        </p:nvSpPr>
        <p:spPr/>
        <p:txBody>
          <a:bodyPr/>
          <a:lstStyle/>
          <a:p>
            <a:r>
              <a:rPr lang="en-US" dirty="0" smtClean="0"/>
              <a:t>Basic C# Syntax</a:t>
            </a:r>
            <a:br>
              <a:rPr lang="en-US" dirty="0" smtClean="0"/>
            </a:br>
            <a:r>
              <a:rPr lang="en-US" dirty="0" err="1" smtClean="0"/>
              <a:t>DateTime</a:t>
            </a:r>
            <a:r>
              <a:rPr lang="en-US" dirty="0" smtClean="0"/>
              <a:t> Type</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26</a:t>
            </a:fld>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2584471"/>
              </p:ext>
            </p:extLst>
          </p:nvPr>
        </p:nvGraphicFramePr>
        <p:xfrm>
          <a:off x="685800" y="1371600"/>
          <a:ext cx="7772400" cy="4724398"/>
        </p:xfrm>
        <a:graphic>
          <a:graphicData uri="http://schemas.openxmlformats.org/drawingml/2006/table">
            <a:tbl>
              <a:tblPr bandRow="1">
                <a:tableStyleId>{5C22544A-7EE6-4342-B048-85BDC9FD1C3A}</a:tableStyleId>
              </a:tblPr>
              <a:tblGrid>
                <a:gridCol w="1295400"/>
                <a:gridCol w="6477000"/>
              </a:tblGrid>
              <a:tr h="317654">
                <a:tc>
                  <a:txBody>
                    <a:bodyPr/>
                    <a:lstStyle/>
                    <a:p>
                      <a:pPr marL="0" marR="0">
                        <a:lnSpc>
                          <a:spcPct val="115000"/>
                        </a:lnSpc>
                        <a:spcBef>
                          <a:spcPts val="0"/>
                        </a:spcBef>
                        <a:spcAft>
                          <a:spcPts val="0"/>
                        </a:spcAft>
                      </a:pPr>
                      <a:r>
                        <a:rPr lang="en-US" sz="1600" dirty="0" smtClean="0">
                          <a:latin typeface="+mn-lt"/>
                          <a:ea typeface="Times New Roman"/>
                          <a:cs typeface="Times New Roman"/>
                        </a:rPr>
                        <a:t>d</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Short date </a:t>
                      </a:r>
                      <a:r>
                        <a:rPr lang="en-US" sz="1600" dirty="0" smtClean="0">
                          <a:latin typeface="+mn-lt"/>
                          <a:ea typeface="Times New Roman"/>
                          <a:cs typeface="Times New Roman"/>
                        </a:rPr>
                        <a:t>pattern (4/10/2001)</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D</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Long date </a:t>
                      </a:r>
                      <a:r>
                        <a:rPr lang="en-US" sz="1600" dirty="0" smtClean="0">
                          <a:latin typeface="+mn-lt"/>
                          <a:ea typeface="Times New Roman"/>
                          <a:cs typeface="Times New Roman"/>
                        </a:rPr>
                        <a:t>pattern (Tuesday, April 10, 2001</a:t>
                      </a:r>
                      <a:r>
                        <a:rPr lang="en-US" sz="1600" baseline="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t</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Short time </a:t>
                      </a:r>
                      <a:r>
                        <a:rPr lang="en-US" sz="1600" dirty="0" smtClean="0">
                          <a:latin typeface="+mn-lt"/>
                          <a:ea typeface="Times New Roman"/>
                          <a:cs typeface="Times New Roman"/>
                        </a:rPr>
                        <a:t>pattern</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T</a:t>
                      </a:r>
                      <a:endParaRPr lang="en-US" sz="1600">
                        <a:latin typeface="+mn-lt"/>
                        <a:ea typeface="Calibri"/>
                        <a:cs typeface="Times New Roman"/>
                      </a:endParaRPr>
                    </a:p>
                  </a:txBody>
                  <a:tcPr marL="9525" marR="9525" marT="9525" marB="9525"/>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latin typeface="+mn-lt"/>
                          <a:ea typeface="Times New Roman"/>
                          <a:cs typeface="Times New Roman"/>
                        </a:rPr>
                        <a:t>Long time </a:t>
                      </a:r>
                      <a:r>
                        <a:rPr lang="en-US" sz="1600" dirty="0" smtClean="0">
                          <a:latin typeface="+mn-lt"/>
                          <a:ea typeface="Times New Roman"/>
                          <a:cs typeface="Times New Roman"/>
                        </a:rPr>
                        <a:t>pattern (3:51:24 PM)</a:t>
                      </a:r>
                      <a:endParaRPr lang="en-US" sz="1600" dirty="0" smtClean="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f</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Full date/time pattern </a:t>
                      </a:r>
                      <a:r>
                        <a:rPr lang="en-US" sz="1600" dirty="0" smtClean="0">
                          <a:latin typeface="+mn-lt"/>
                          <a:ea typeface="Times New Roman"/>
                          <a:cs typeface="Times New Roman"/>
                        </a:rPr>
                        <a:t>(</a:t>
                      </a:r>
                      <a:r>
                        <a:rPr lang="en-US" sz="1600" dirty="0" smtClean="0">
                          <a:latin typeface="+mn-lt"/>
                        </a:rPr>
                        <a:t>4/10/2001 3:51 PM</a:t>
                      </a:r>
                      <a:r>
                        <a:rPr lang="en-US" sz="160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F</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Full date/time pattern </a:t>
                      </a:r>
                      <a:r>
                        <a:rPr lang="en-US" sz="1600" dirty="0" smtClean="0">
                          <a:latin typeface="+mn-lt"/>
                          <a:ea typeface="Times New Roman"/>
                          <a:cs typeface="Times New Roman"/>
                        </a:rPr>
                        <a:t>(</a:t>
                      </a:r>
                      <a:r>
                        <a:rPr lang="en-US" sz="1600" dirty="0" smtClean="0">
                          <a:latin typeface="+mn-lt"/>
                        </a:rPr>
                        <a:t>Tuesday, April 10, 2001 3:51 PM</a:t>
                      </a:r>
                      <a:r>
                        <a:rPr lang="en-US" sz="160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g</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a:latin typeface="+mn-lt"/>
                          <a:ea typeface="Times New Roman"/>
                          <a:cs typeface="Times New Roman"/>
                        </a:rPr>
                        <a:t>General date/time pattern (short time)</a:t>
                      </a:r>
                      <a:endParaRPr lang="en-US" sz="160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G</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a:latin typeface="+mn-lt"/>
                          <a:ea typeface="Times New Roman"/>
                          <a:cs typeface="Times New Roman"/>
                        </a:rPr>
                        <a:t>General date/time pattern (long time)</a:t>
                      </a:r>
                      <a:endParaRPr lang="en-US" sz="160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M or m</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Month day </a:t>
                      </a:r>
                      <a:r>
                        <a:rPr lang="en-US" sz="1600" dirty="0" smtClean="0">
                          <a:latin typeface="+mn-lt"/>
                          <a:ea typeface="Times New Roman"/>
                          <a:cs typeface="Times New Roman"/>
                        </a:rPr>
                        <a:t>pattern</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a:latin typeface="+mn-lt"/>
                          <a:ea typeface="Times New Roman"/>
                          <a:cs typeface="Times New Roman"/>
                        </a:rPr>
                        <a:t>R or r</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RFC1123 </a:t>
                      </a:r>
                      <a:r>
                        <a:rPr lang="en-US" sz="1600" dirty="0" smtClean="0">
                          <a:latin typeface="+mn-lt"/>
                          <a:ea typeface="Times New Roman"/>
                          <a:cs typeface="Times New Roman"/>
                        </a:rPr>
                        <a:t>pattern (</a:t>
                      </a:r>
                      <a:r>
                        <a:rPr lang="fr-FR" sz="1600" dirty="0" smtClean="0"/>
                        <a:t>Tue, 10 </a:t>
                      </a:r>
                      <a:r>
                        <a:rPr lang="fr-FR" sz="1600" dirty="0" err="1" smtClean="0"/>
                        <a:t>Apr</a:t>
                      </a:r>
                      <a:r>
                        <a:rPr lang="fr-FR" sz="1600" dirty="0" smtClean="0"/>
                        <a:t> 2001 15:51:24 GMT)</a:t>
                      </a:r>
                      <a:endParaRPr lang="en-US" sz="1600" dirty="0">
                        <a:latin typeface="+mn-lt"/>
                        <a:ea typeface="Calibri"/>
                        <a:cs typeface="Times New Roman"/>
                      </a:endParaRPr>
                    </a:p>
                  </a:txBody>
                  <a:tcPr marL="9525" marR="9525" marT="9525" marB="9525"/>
                </a:tc>
              </a:tr>
              <a:tr h="615102">
                <a:tc>
                  <a:txBody>
                    <a:bodyPr/>
                    <a:lstStyle/>
                    <a:p>
                      <a:pPr marL="0" marR="0">
                        <a:lnSpc>
                          <a:spcPct val="115000"/>
                        </a:lnSpc>
                        <a:spcBef>
                          <a:spcPts val="0"/>
                        </a:spcBef>
                        <a:spcAft>
                          <a:spcPts val="0"/>
                        </a:spcAft>
                      </a:pPr>
                      <a:r>
                        <a:rPr lang="en-US" sz="1600" dirty="0" smtClean="0">
                          <a:latin typeface="+mn-lt"/>
                          <a:ea typeface="Times New Roman"/>
                          <a:cs typeface="Times New Roman"/>
                        </a:rPr>
                        <a:t>S or s</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err="1">
                          <a:latin typeface="+mn-lt"/>
                          <a:ea typeface="Times New Roman"/>
                          <a:cs typeface="Times New Roman"/>
                        </a:rPr>
                        <a:t>Sortable</a:t>
                      </a:r>
                      <a:r>
                        <a:rPr lang="en-US" sz="1600" dirty="0">
                          <a:latin typeface="+mn-lt"/>
                          <a:ea typeface="Times New Roman"/>
                          <a:cs typeface="Times New Roman"/>
                        </a:rPr>
                        <a:t> date/time pattern; conforms to ISO </a:t>
                      </a:r>
                      <a:r>
                        <a:rPr lang="en-US" sz="1600" dirty="0" smtClean="0">
                          <a:latin typeface="+mn-lt"/>
                          <a:ea typeface="Times New Roman"/>
                          <a:cs typeface="Times New Roman"/>
                        </a:rPr>
                        <a:t>8601</a:t>
                      </a:r>
                    </a:p>
                    <a:p>
                      <a:pPr marL="0" marR="0">
                        <a:lnSpc>
                          <a:spcPct val="115000"/>
                        </a:lnSpc>
                        <a:spcBef>
                          <a:spcPts val="0"/>
                        </a:spcBef>
                        <a:spcAft>
                          <a:spcPts val="0"/>
                        </a:spcAft>
                      </a:pPr>
                      <a:r>
                        <a:rPr lang="en-US" sz="1600" dirty="0" smtClean="0"/>
                        <a:t>(2001-04-10T15:51:24)</a:t>
                      </a:r>
                      <a:endParaRPr lang="en-US" sz="1600" dirty="0">
                        <a:latin typeface="+mn-lt"/>
                        <a:ea typeface="Calibri"/>
                        <a:cs typeface="Times New Roman"/>
                      </a:endParaRPr>
                    </a:p>
                  </a:txBody>
                  <a:tcPr marL="9525" marR="9525" marT="9525" marB="9525"/>
                </a:tc>
              </a:tr>
              <a:tr h="615102">
                <a:tc>
                  <a:txBody>
                    <a:bodyPr/>
                    <a:lstStyle/>
                    <a:p>
                      <a:pPr marL="0" marR="0">
                        <a:lnSpc>
                          <a:spcPct val="115000"/>
                        </a:lnSpc>
                        <a:spcBef>
                          <a:spcPts val="0"/>
                        </a:spcBef>
                        <a:spcAft>
                          <a:spcPts val="0"/>
                        </a:spcAft>
                      </a:pPr>
                      <a:r>
                        <a:rPr lang="en-US" sz="1600" dirty="0" smtClean="0">
                          <a:latin typeface="+mn-lt"/>
                          <a:ea typeface="Times New Roman"/>
                          <a:cs typeface="Times New Roman"/>
                        </a:rPr>
                        <a:t>U or s</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Universal </a:t>
                      </a:r>
                      <a:r>
                        <a:rPr lang="en-US" sz="1600" dirty="0" err="1">
                          <a:latin typeface="+mn-lt"/>
                          <a:ea typeface="Times New Roman"/>
                          <a:cs typeface="Times New Roman"/>
                        </a:rPr>
                        <a:t>sortable</a:t>
                      </a:r>
                      <a:r>
                        <a:rPr lang="en-US" sz="1600" dirty="0">
                          <a:latin typeface="+mn-lt"/>
                          <a:ea typeface="Times New Roman"/>
                          <a:cs typeface="Times New Roman"/>
                        </a:rPr>
                        <a:t> date/time </a:t>
                      </a:r>
                      <a:r>
                        <a:rPr lang="en-US" sz="1600" dirty="0" smtClean="0">
                          <a:latin typeface="+mn-lt"/>
                          <a:ea typeface="Times New Roman"/>
                          <a:cs typeface="Times New Roman"/>
                        </a:rPr>
                        <a:t>pattern</a:t>
                      </a:r>
                    </a:p>
                    <a:p>
                      <a:pPr marL="0" marR="0">
                        <a:lnSpc>
                          <a:spcPct val="115000"/>
                        </a:lnSpc>
                        <a:spcBef>
                          <a:spcPts val="0"/>
                        </a:spcBef>
                        <a:spcAft>
                          <a:spcPts val="0"/>
                        </a:spcAft>
                      </a:pPr>
                      <a:r>
                        <a:rPr lang="en-US" sz="1600" dirty="0" smtClean="0"/>
                        <a:t>2001-04-10 15:51:24Z</a:t>
                      </a:r>
                      <a:endParaRPr lang="en-US" sz="1600" dirty="0">
                        <a:latin typeface="+mn-lt"/>
                        <a:ea typeface="Calibri"/>
                        <a:cs typeface="Times New Roman"/>
                      </a:endParaRPr>
                    </a:p>
                  </a:txBody>
                  <a:tcPr marL="9525" marR="9525" marT="9525" marB="9525"/>
                </a:tc>
              </a:tr>
              <a:tr h="317654">
                <a:tc>
                  <a:txBody>
                    <a:bodyPr/>
                    <a:lstStyle/>
                    <a:p>
                      <a:pPr marL="0" marR="0">
                        <a:lnSpc>
                          <a:spcPct val="115000"/>
                        </a:lnSpc>
                        <a:spcBef>
                          <a:spcPts val="0"/>
                        </a:spcBef>
                        <a:spcAft>
                          <a:spcPts val="0"/>
                        </a:spcAft>
                      </a:pPr>
                      <a:r>
                        <a:rPr lang="en-US" sz="1600" dirty="0">
                          <a:latin typeface="+mn-lt"/>
                          <a:ea typeface="Times New Roman"/>
                          <a:cs typeface="Times New Roman"/>
                        </a:rPr>
                        <a:t>Y or y</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Year month pattern</a:t>
                      </a:r>
                      <a:endParaRPr lang="en-US" sz="1600" dirty="0">
                        <a:latin typeface="+mn-lt"/>
                        <a:ea typeface="Calibri"/>
                        <a:cs typeface="Times New Roman"/>
                      </a:endParaRPr>
                    </a:p>
                  </a:txBody>
                  <a:tcPr marL="9525" marR="9525" marT="9525" marB="9525"/>
                </a:tc>
              </a:tr>
            </a:tbl>
          </a:graphicData>
        </a:graphic>
      </p:graphicFrame>
      <p:sp>
        <p:nvSpPr>
          <p:cNvPr id="5" name="Title 4"/>
          <p:cNvSpPr>
            <a:spLocks noGrp="1"/>
          </p:cNvSpPr>
          <p:nvPr>
            <p:ph type="title"/>
          </p:nvPr>
        </p:nvSpPr>
        <p:spPr/>
        <p:txBody>
          <a:bodyPr/>
          <a:lstStyle/>
          <a:p>
            <a:r>
              <a:rPr lang="en-US" dirty="0" smtClean="0"/>
              <a:t>Basic C# Syntax</a:t>
            </a:r>
            <a:br>
              <a:rPr lang="en-US" dirty="0" smtClean="0"/>
            </a:br>
            <a:r>
              <a:rPr lang="en-US" dirty="0" err="1" smtClean="0"/>
              <a:t>DateTime</a:t>
            </a:r>
            <a:r>
              <a:rPr lang="en-US" dirty="0" smtClean="0"/>
              <a:t>: Pattern in string format</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57200" y="1219200"/>
            <a:ext cx="4343400" cy="4906963"/>
          </a:xfrm>
        </p:spPr>
        <p:txBody>
          <a:bodyPr/>
          <a:lstStyle/>
          <a:p>
            <a:r>
              <a:rPr lang="en-US" sz="2800" dirty="0" smtClean="0"/>
              <a:t>Branching</a:t>
            </a:r>
          </a:p>
          <a:p>
            <a:pPr lvl="1"/>
            <a:r>
              <a:rPr lang="en-US" sz="2400" dirty="0" smtClean="0"/>
              <a:t>Selection: </a:t>
            </a:r>
            <a:r>
              <a:rPr lang="en-US" sz="2400" dirty="0" smtClean="0">
                <a:solidFill>
                  <a:srgbClr val="0000FF"/>
                </a:solidFill>
              </a:rPr>
              <a:t>?:   ??</a:t>
            </a:r>
          </a:p>
          <a:p>
            <a:pPr lvl="1"/>
            <a:r>
              <a:rPr lang="en-US" sz="2400" dirty="0" smtClean="0"/>
              <a:t> </a:t>
            </a:r>
            <a:r>
              <a:rPr lang="en-US" sz="2400" dirty="0" smtClean="0">
                <a:solidFill>
                  <a:srgbClr val="0000FF"/>
                </a:solidFill>
              </a:rPr>
              <a:t>if… else if … else</a:t>
            </a:r>
          </a:p>
          <a:p>
            <a:pPr lvl="1"/>
            <a:r>
              <a:rPr lang="en-US" sz="2400" dirty="0" smtClean="0"/>
              <a:t> </a:t>
            </a:r>
            <a:r>
              <a:rPr lang="en-US" sz="2400" dirty="0" smtClean="0">
                <a:solidFill>
                  <a:srgbClr val="0000FF"/>
                </a:solidFill>
              </a:rPr>
              <a:t>switch … case … default</a:t>
            </a:r>
          </a:p>
          <a:p>
            <a:r>
              <a:rPr lang="en-US" sz="2800" dirty="0" smtClean="0"/>
              <a:t>Iteration</a:t>
            </a:r>
          </a:p>
          <a:p>
            <a:pPr lvl="1"/>
            <a:r>
              <a:rPr lang="en-US" sz="2400" dirty="0" smtClean="0"/>
              <a:t> </a:t>
            </a:r>
            <a:r>
              <a:rPr lang="en-US" sz="2400" dirty="0" smtClean="0">
                <a:solidFill>
                  <a:srgbClr val="0000FF"/>
                </a:solidFill>
              </a:rPr>
              <a:t>for</a:t>
            </a:r>
          </a:p>
          <a:p>
            <a:pPr lvl="1"/>
            <a:r>
              <a:rPr lang="en-US" sz="2400" dirty="0" smtClean="0"/>
              <a:t> </a:t>
            </a:r>
            <a:r>
              <a:rPr lang="en-US" sz="2400" dirty="0" err="1" smtClean="0">
                <a:solidFill>
                  <a:srgbClr val="0000FF"/>
                </a:solidFill>
              </a:rPr>
              <a:t>foreach</a:t>
            </a:r>
            <a:endParaRPr lang="en-US" sz="2400" dirty="0" smtClean="0">
              <a:solidFill>
                <a:srgbClr val="0000FF"/>
              </a:solidFill>
            </a:endParaRPr>
          </a:p>
          <a:p>
            <a:pPr lvl="1"/>
            <a:r>
              <a:rPr lang="en-US" sz="2400" dirty="0" smtClean="0"/>
              <a:t> </a:t>
            </a:r>
            <a:r>
              <a:rPr lang="en-US" sz="2400" dirty="0" smtClean="0">
                <a:solidFill>
                  <a:srgbClr val="0000FF"/>
                </a:solidFill>
              </a:rPr>
              <a:t>do while</a:t>
            </a:r>
          </a:p>
          <a:p>
            <a:pPr lvl="1"/>
            <a:r>
              <a:rPr lang="en-US" sz="2400" dirty="0" smtClean="0"/>
              <a:t> </a:t>
            </a:r>
            <a:r>
              <a:rPr lang="en-US" sz="2400" dirty="0" smtClean="0">
                <a:solidFill>
                  <a:srgbClr val="0000FF"/>
                </a:solidFill>
              </a:rPr>
              <a:t>while</a:t>
            </a:r>
          </a:p>
        </p:txBody>
      </p:sp>
      <p:sp>
        <p:nvSpPr>
          <p:cNvPr id="6" name="Content Placeholder 2"/>
          <p:cNvSpPr txBox="1">
            <a:spLocks/>
          </p:cNvSpPr>
          <p:nvPr/>
        </p:nvSpPr>
        <p:spPr bwMode="auto">
          <a:xfrm>
            <a:off x="4495800" y="1265237"/>
            <a:ext cx="43434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Ignore &amp; breaking</a:t>
            </a:r>
          </a:p>
          <a:p>
            <a:pPr lvl="1"/>
            <a:r>
              <a:rPr lang="en-US" dirty="0" smtClean="0"/>
              <a:t> </a:t>
            </a:r>
            <a:r>
              <a:rPr lang="en-US" sz="2400" dirty="0" smtClean="0">
                <a:solidFill>
                  <a:srgbClr val="0000FF"/>
                </a:solidFill>
              </a:rPr>
              <a:t>continue</a:t>
            </a:r>
          </a:p>
          <a:p>
            <a:pPr lvl="1"/>
            <a:r>
              <a:rPr lang="en-US" sz="2400" dirty="0" smtClean="0"/>
              <a:t> </a:t>
            </a:r>
            <a:r>
              <a:rPr lang="en-US" sz="2400" dirty="0" smtClean="0">
                <a:solidFill>
                  <a:srgbClr val="0000FF"/>
                </a:solidFill>
              </a:rPr>
              <a:t>break</a:t>
            </a:r>
          </a:p>
        </p:txBody>
      </p:sp>
      <p:sp>
        <p:nvSpPr>
          <p:cNvPr id="7" name="Title 6"/>
          <p:cNvSpPr>
            <a:spLocks noGrp="1"/>
          </p:cNvSpPr>
          <p:nvPr>
            <p:ph type="title"/>
          </p:nvPr>
        </p:nvSpPr>
        <p:spPr/>
        <p:txBody>
          <a:bodyPr/>
          <a:lstStyle/>
          <a:p>
            <a:r>
              <a:rPr lang="en-US" dirty="0" smtClean="0"/>
              <a:t>Basic C# Syntax</a:t>
            </a:r>
            <a:br>
              <a:rPr lang="en-US" dirty="0" smtClean="0"/>
            </a:br>
            <a:r>
              <a:rPr lang="en-US" dirty="0" smtClean="0"/>
              <a:t>Flow Control &amp; Iteration</a:t>
            </a:r>
            <a:endParaRPr lang="en-US" dirty="0"/>
          </a:p>
        </p:txBody>
      </p:sp>
      <p:sp>
        <p:nvSpPr>
          <p:cNvPr id="8"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28</a:t>
            </a:fld>
            <a:endParaRPr lang="vi-V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540000" y="1447800"/>
            <a:ext cx="8229600" cy="41148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Pct val="60000"/>
              <a:buFont typeface="Wingdings" pitchFamily="2" charset="2"/>
              <a:buChar char="q"/>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Arial" charset="0"/>
              </a:rPr>
              <a:t>Method</a:t>
            </a:r>
            <a:r>
              <a:rPr kumimoji="0" lang="en-US" sz="2800" b="0" i="0" u="none" strike="noStrike" kern="1200" cap="none" spc="0" normalizeH="0" noProof="0" dirty="0" smtClean="0">
                <a:ln>
                  <a:noFill/>
                </a:ln>
                <a:solidFill>
                  <a:schemeClr val="tx1"/>
                </a:solidFill>
                <a:effectLst/>
                <a:uLnTx/>
                <a:uFillTx/>
                <a:latin typeface="+mn-lt"/>
                <a:ea typeface="+mn-ea"/>
                <a:cs typeface="Arial" charset="0"/>
              </a:rPr>
              <a:t> are declared in a class or </a:t>
            </a:r>
            <a:r>
              <a:rPr kumimoji="0" lang="en-US" sz="2800" b="0" i="0" u="none" strike="noStrike" kern="1200" cap="none" spc="0" normalizeH="0" noProof="0" dirty="0" err="1" smtClean="0">
                <a:ln>
                  <a:noFill/>
                </a:ln>
                <a:solidFill>
                  <a:schemeClr val="tx1"/>
                </a:solidFill>
                <a:effectLst/>
                <a:uLnTx/>
                <a:uFillTx/>
                <a:latin typeface="+mn-lt"/>
                <a:ea typeface="+mn-ea"/>
                <a:cs typeface="Arial" charset="0"/>
              </a:rPr>
              <a:t>struct</a:t>
            </a:r>
            <a:r>
              <a:rPr kumimoji="0" lang="en-US" sz="2800" b="0" i="0" u="none" strike="noStrike" kern="1200" cap="none" spc="0" normalizeH="0" noProof="0" dirty="0" smtClean="0">
                <a:ln>
                  <a:noFill/>
                </a:ln>
                <a:solidFill>
                  <a:schemeClr val="tx1"/>
                </a:solidFill>
                <a:effectLst/>
                <a:uLnTx/>
                <a:uFillTx/>
                <a:latin typeface="+mn-lt"/>
                <a:ea typeface="+mn-ea"/>
                <a:cs typeface="Arial" charset="0"/>
              </a:rPr>
              <a:t> </a:t>
            </a:r>
            <a:r>
              <a:rPr kumimoji="0" lang="en-US" sz="2800" b="0" i="0" u="none" strike="noStrike" kern="1200" cap="none" spc="0" normalizeH="0" noProof="0" smtClean="0">
                <a:ln>
                  <a:noFill/>
                </a:ln>
                <a:solidFill>
                  <a:schemeClr val="tx1"/>
                </a:solidFill>
                <a:effectLst/>
                <a:uLnTx/>
                <a:uFillTx/>
                <a:latin typeface="+mn-lt"/>
                <a:ea typeface="+mn-ea"/>
                <a:cs typeface="Arial" charset="0"/>
              </a:rPr>
              <a:t>by </a:t>
            </a:r>
            <a:r>
              <a:rPr kumimoji="0" lang="en-US" sz="2800" b="0" i="0" u="none" strike="noStrike" kern="1200" cap="none" spc="0" normalizeH="0" noProof="0" smtClean="0">
                <a:ln>
                  <a:noFill/>
                </a:ln>
                <a:solidFill>
                  <a:schemeClr val="tx1"/>
                </a:solidFill>
                <a:effectLst/>
                <a:uLnTx/>
                <a:uFillTx/>
                <a:latin typeface="+mn-lt"/>
                <a:ea typeface="+mn-ea"/>
                <a:cs typeface="Arial" charset="0"/>
              </a:rPr>
              <a:t>specifying:</a:t>
            </a:r>
            <a:endParaRPr kumimoji="0" lang="en-US" sz="2800" b="0" i="0" u="none" strike="noStrike" kern="1200" cap="none" spc="0" normalizeH="0" noProof="0" dirty="0" smtClean="0">
              <a:ln>
                <a:noFill/>
              </a:ln>
              <a:solidFill>
                <a:schemeClr val="tx1"/>
              </a:solidFill>
              <a:effectLst/>
              <a:uLnTx/>
              <a:uFillTx/>
              <a:latin typeface="+mn-lt"/>
              <a:ea typeface="+mn-ea"/>
              <a:cs typeface="Arial" charset="0"/>
            </a:endParaRPr>
          </a:p>
          <a:p>
            <a:pPr marL="800100" lvl="1" indent="-342900" algn="just" eaLnBrk="0" hangingPunct="0">
              <a:spcBef>
                <a:spcPct val="20000"/>
              </a:spcBef>
              <a:buSzPct val="60000"/>
              <a:buFont typeface="Wingdings" pitchFamily="2" charset="2"/>
              <a:buChar char="ü"/>
            </a:pPr>
            <a:r>
              <a:rPr kumimoji="0" lang="en-US" sz="2400" b="0" i="0" u="none" strike="noStrike" kern="1200" cap="none" spc="0" normalizeH="0" baseline="0" noProof="0" dirty="0" smtClean="0">
                <a:ln>
                  <a:noFill/>
                </a:ln>
                <a:solidFill>
                  <a:schemeClr val="tx1"/>
                </a:solidFill>
                <a:effectLst/>
                <a:uLnTx/>
                <a:uFillTx/>
                <a:latin typeface="+mn-lt"/>
              </a:rPr>
              <a:t>Access</a:t>
            </a:r>
            <a:r>
              <a:rPr kumimoji="0" lang="en-US" sz="2400" b="0" i="0" u="none" strike="noStrike" kern="1200" cap="none" spc="0" normalizeH="0" noProof="0" dirty="0" smtClean="0">
                <a:ln>
                  <a:noFill/>
                </a:ln>
                <a:solidFill>
                  <a:schemeClr val="tx1"/>
                </a:solidFill>
                <a:effectLst/>
                <a:uLnTx/>
                <a:uFillTx/>
                <a:latin typeface="+mn-lt"/>
              </a:rPr>
              <a:t> level</a:t>
            </a:r>
          </a:p>
          <a:p>
            <a:pPr marL="800100" lvl="1" indent="-342900" algn="just" eaLnBrk="0" hangingPunct="0">
              <a:spcBef>
                <a:spcPct val="20000"/>
              </a:spcBef>
              <a:buSzPct val="60000"/>
              <a:buFont typeface="Wingdings" pitchFamily="2" charset="2"/>
              <a:buChar char="ü"/>
            </a:pPr>
            <a:r>
              <a:rPr lang="en-US" sz="2400" baseline="0" dirty="0" smtClean="0">
                <a:latin typeface="+mn-lt"/>
              </a:rPr>
              <a:t>Modifiers</a:t>
            </a:r>
          </a:p>
          <a:p>
            <a:pPr marL="800100" lvl="1" indent="-342900" algn="just" eaLnBrk="0" hangingPunct="0">
              <a:spcBef>
                <a:spcPct val="20000"/>
              </a:spcBef>
              <a:buSzPct val="60000"/>
              <a:buFont typeface="Wingdings" pitchFamily="2" charset="2"/>
              <a:buChar char="ü"/>
            </a:pPr>
            <a:r>
              <a:rPr kumimoji="0" lang="en-US" sz="2400" b="0" i="0" u="none" strike="noStrike" kern="1200" cap="none" spc="0" normalizeH="0" noProof="0" dirty="0" smtClean="0">
                <a:ln>
                  <a:noFill/>
                </a:ln>
                <a:solidFill>
                  <a:schemeClr val="tx1"/>
                </a:solidFill>
                <a:effectLst/>
                <a:uLnTx/>
                <a:uFillTx/>
                <a:latin typeface="+mn-lt"/>
              </a:rPr>
              <a:t>Return type</a:t>
            </a:r>
          </a:p>
          <a:p>
            <a:pPr marL="800100" lvl="1" indent="-342900" algn="just" eaLnBrk="0" hangingPunct="0">
              <a:spcBef>
                <a:spcPct val="20000"/>
              </a:spcBef>
              <a:buSzPct val="60000"/>
              <a:buFont typeface="Wingdings" pitchFamily="2" charset="2"/>
              <a:buChar char="ü"/>
            </a:pPr>
            <a:r>
              <a:rPr lang="en-US" sz="2400" baseline="0" dirty="0" smtClean="0">
                <a:latin typeface="+mn-lt"/>
              </a:rPr>
              <a:t>Name</a:t>
            </a:r>
            <a:r>
              <a:rPr lang="en-US" sz="2400" dirty="0" smtClean="0">
                <a:latin typeface="+mn-lt"/>
              </a:rPr>
              <a:t> &amp; Parameters</a:t>
            </a:r>
          </a:p>
          <a:p>
            <a:pPr marL="342900" indent="-342900" algn="just" eaLnBrk="0" hangingPunct="0">
              <a:spcBef>
                <a:spcPct val="20000"/>
              </a:spcBef>
              <a:buSzPct val="60000"/>
              <a:buFont typeface="Wingdings" pitchFamily="2" charset="2"/>
              <a:buChar char="ü"/>
            </a:pPr>
            <a:endParaRPr kumimoji="0" lang="en-US" sz="3600" b="0" i="0" u="none" strike="noStrike" kern="1200" cap="none" spc="0" normalizeH="0" baseline="0" noProof="0" dirty="0" smtClean="0">
              <a:ln>
                <a:noFill/>
              </a:ln>
              <a:solidFill>
                <a:schemeClr val="tx1"/>
              </a:solidFill>
              <a:effectLst/>
              <a:uLnTx/>
              <a:uFillTx/>
              <a:latin typeface="+mn-lt"/>
              <a:ea typeface="+mn-ea"/>
              <a:cs typeface="Arial" charset="0"/>
            </a:endParaRPr>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29</a:t>
            </a:fld>
            <a:endParaRPr lang="vi-VN" dirty="0"/>
          </a:p>
        </p:txBody>
      </p:sp>
      <p:sp>
        <p:nvSpPr>
          <p:cNvPr id="8" name="Title 6"/>
          <p:cNvSpPr txBox="1">
            <a:spLocks/>
          </p:cNvSpPr>
          <p:nvPr/>
        </p:nvSpPr>
        <p:spPr>
          <a:xfrm>
            <a:off x="2667000" y="152400"/>
            <a:ext cx="6019800" cy="828675"/>
          </a:xfrm>
          <a:prstGeom prst="rect">
            <a:avLst/>
          </a:prstGeom>
        </p:spPr>
        <p:txBody>
          <a:bodyPr/>
          <a:lstStyle/>
          <a:p>
            <a:pPr lvl="0" algn="r"/>
            <a:r>
              <a:rPr kumimoji="1" lang="en-US" sz="2700" b="1" kern="0" dirty="0" smtClean="0">
                <a:solidFill>
                  <a:schemeClr val="tx2"/>
                </a:solidFill>
                <a:latin typeface="+mj-lt"/>
                <a:ea typeface="+mj-ea"/>
                <a:cs typeface="+mj-cs"/>
              </a:rPr>
              <a:t>Basic C# Syntax</a:t>
            </a:r>
            <a:br>
              <a:rPr kumimoji="1" lang="en-US" sz="2700" b="1" kern="0" dirty="0" smtClean="0">
                <a:solidFill>
                  <a:schemeClr val="tx2"/>
                </a:solidFill>
                <a:latin typeface="+mj-lt"/>
                <a:ea typeface="+mj-ea"/>
                <a:cs typeface="+mj-cs"/>
              </a:rPr>
            </a:br>
            <a:r>
              <a:rPr kumimoji="1" lang="en-US" sz="2700" b="1" kern="0" dirty="0" smtClean="0">
                <a:solidFill>
                  <a:schemeClr val="tx2"/>
                </a:solidFill>
                <a:latin typeface="+mj-lt"/>
                <a:ea typeface="+mj-ea"/>
                <a:cs typeface="+mj-cs"/>
              </a:rPr>
              <a:t>Methods 1/3 - Signature</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en-US" sz="27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381000" y="1219200"/>
            <a:ext cx="8305800" cy="4994913"/>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Microsoft .NET Framework</a:t>
            </a:r>
            <a:endParaRPr lang="en-US" dirty="0"/>
          </a:p>
        </p:txBody>
      </p:sp>
      <p:sp>
        <p:nvSpPr>
          <p:cNvPr id="8"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a:t>
            </a:fld>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540000" y="1447800"/>
            <a:ext cx="8229600" cy="4525963"/>
          </a:xfrm>
        </p:spPr>
        <p:txBody>
          <a:bodyPr/>
          <a:lstStyle/>
          <a:p>
            <a:pPr>
              <a:buFont typeface="Wingdings" pitchFamily="2" charset="2"/>
              <a:buNone/>
            </a:pPr>
            <a:r>
              <a:rPr lang="en-US" sz="2000" dirty="0" smtClean="0">
                <a:solidFill>
                  <a:srgbClr val="008000"/>
                </a:solidFill>
                <a:latin typeface="Courier New" pitchFamily="49" charset="0"/>
                <a:cs typeface="Courier New" pitchFamily="49" charset="0"/>
              </a:rPr>
              <a:t>// undefined parameter number</a:t>
            </a:r>
          </a:p>
          <a:p>
            <a:pPr>
              <a:buFont typeface="Wingdings" pitchFamily="2" charset="2"/>
              <a:buNone/>
            </a:pPr>
            <a:r>
              <a:rPr lang="en-US" sz="2000" dirty="0" smtClean="0">
                <a:solidFill>
                  <a:srgbClr val="0000FF"/>
                </a:solidFill>
                <a:latin typeface="Courier New" pitchFamily="49" charset="0"/>
                <a:cs typeface="Courier New" pitchFamily="49" charset="0"/>
              </a:rPr>
              <a:t>public void </a:t>
            </a:r>
            <a:r>
              <a:rPr lang="en-US" sz="2000" dirty="0" smtClean="0">
                <a:latin typeface="Courier New" pitchFamily="49" charset="0"/>
                <a:cs typeface="Courier New" pitchFamily="49" charset="0"/>
              </a:rPr>
              <a:t>Multiply(</a:t>
            </a:r>
            <a:r>
              <a:rPr lang="en-US" sz="2000" dirty="0" err="1" smtClean="0">
                <a:solidFill>
                  <a:srgbClr val="0000FF"/>
                </a:solidFill>
                <a:latin typeface="Courier New" pitchFamily="49" charset="0"/>
                <a:cs typeface="Courier New" pitchFamily="49" charset="0"/>
              </a:rPr>
              <a:t>params</a:t>
            </a:r>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list){}</a:t>
            </a:r>
          </a:p>
          <a:p>
            <a:pPr>
              <a:buFont typeface="Wingdings" pitchFamily="2" charset="2"/>
              <a:buNone/>
            </a:pPr>
            <a:r>
              <a:rPr lang="en-US" sz="2000" dirty="0" smtClean="0">
                <a:latin typeface="Courier New" pitchFamily="49" charset="0"/>
                <a:cs typeface="Courier New" pitchFamily="49" charset="0"/>
              </a:rPr>
              <a:t>Multiply();                       </a:t>
            </a:r>
            <a:r>
              <a:rPr lang="en-US" sz="2000" dirty="0" smtClean="0">
                <a:solidFill>
                  <a:srgbClr val="008000"/>
                </a:solidFill>
                <a:latin typeface="Courier New" pitchFamily="49" charset="0"/>
                <a:cs typeface="Courier New" pitchFamily="49" charset="0"/>
              </a:rPr>
              <a:t>// OK</a:t>
            </a:r>
          </a:p>
          <a:p>
            <a:pPr>
              <a:buFont typeface="Wingdings" pitchFamily="2" charset="2"/>
              <a:buNone/>
            </a:pPr>
            <a:r>
              <a:rPr lang="en-US" sz="2000" dirty="0" smtClean="0">
                <a:latin typeface="Courier New" pitchFamily="49" charset="0"/>
                <a:cs typeface="Courier New" pitchFamily="49" charset="0"/>
              </a:rPr>
              <a:t>Multiply(1);                      </a:t>
            </a:r>
            <a:r>
              <a:rPr lang="en-US" sz="2000" dirty="0" smtClean="0">
                <a:solidFill>
                  <a:srgbClr val="008000"/>
                </a:solidFill>
                <a:latin typeface="Courier New" pitchFamily="49" charset="0"/>
                <a:cs typeface="Courier New" pitchFamily="49" charset="0"/>
              </a:rPr>
              <a:t>// OK too</a:t>
            </a:r>
          </a:p>
          <a:p>
            <a:pPr>
              <a:buFont typeface="Wingdings" pitchFamily="2" charset="2"/>
              <a:buNone/>
            </a:pPr>
            <a:r>
              <a:rPr lang="en-US" sz="2000" dirty="0" smtClean="0">
                <a:latin typeface="Courier New" pitchFamily="49" charset="0"/>
                <a:cs typeface="Courier New" pitchFamily="49" charset="0"/>
              </a:rPr>
              <a:t>Multiply(1, 2, 3, 3, 4);          </a:t>
            </a:r>
            <a:r>
              <a:rPr lang="en-US" sz="2000" dirty="0" smtClean="0">
                <a:solidFill>
                  <a:srgbClr val="008000"/>
                </a:solidFill>
                <a:latin typeface="Courier New" pitchFamily="49" charset="0"/>
                <a:cs typeface="Courier New" pitchFamily="49" charset="0"/>
              </a:rPr>
              <a:t>// still OK</a:t>
            </a:r>
          </a:p>
          <a:p>
            <a:pPr>
              <a:buFont typeface="Wingdings" pitchFamily="2" charset="2"/>
              <a:buNone/>
            </a:pPr>
            <a:r>
              <a:rPr lang="en-US" sz="2000" dirty="0" smtClean="0">
                <a:latin typeface="Courier New" pitchFamily="49" charset="0"/>
                <a:cs typeface="Courier New" pitchFamily="49" charset="0"/>
              </a:rPr>
              <a:t>Multiply(</a:t>
            </a:r>
            <a:r>
              <a:rPr lang="en-US" sz="2000" dirty="0" smtClean="0">
                <a:solidFill>
                  <a:srgbClr val="0000FF"/>
                </a:solidFill>
                <a:latin typeface="Courier New" pitchFamily="49" charset="0"/>
                <a:cs typeface="Courier New" pitchFamily="49" charset="0"/>
              </a:rPr>
              <a:t>new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{1, 2, 3, 3, 4}); </a:t>
            </a:r>
            <a:r>
              <a:rPr lang="en-US" sz="2000" dirty="0" smtClean="0">
                <a:solidFill>
                  <a:srgbClr val="008000"/>
                </a:solidFill>
                <a:latin typeface="Courier New" pitchFamily="49" charset="0"/>
                <a:cs typeface="Courier New" pitchFamily="49" charset="0"/>
              </a:rPr>
              <a:t>// error</a:t>
            </a:r>
          </a:p>
          <a:p>
            <a:pPr>
              <a:buFont typeface="Wingdings" pitchFamily="2" charset="2"/>
              <a:buNone/>
            </a:pPr>
            <a:endParaRPr lang="en-US" sz="2000" dirty="0" smtClean="0">
              <a:latin typeface="Courier New" pitchFamily="49" charset="0"/>
              <a:cs typeface="Courier New" pitchFamily="49" charset="0"/>
            </a:endParaRPr>
          </a:p>
          <a:p>
            <a:pPr>
              <a:buNone/>
            </a:pPr>
            <a:r>
              <a:rPr lang="en-US" sz="2000" dirty="0" smtClean="0">
                <a:solidFill>
                  <a:srgbClr val="008000"/>
                </a:solidFill>
                <a:latin typeface="Courier New" pitchFamily="49" charset="0"/>
                <a:cs typeface="Courier New" pitchFamily="49" charset="0"/>
              </a:rPr>
              <a:t>// predefined parameter number</a:t>
            </a:r>
          </a:p>
          <a:p>
            <a:pPr>
              <a:buFont typeface="Wingdings" pitchFamily="2" charset="2"/>
              <a:buNone/>
            </a:pPr>
            <a:r>
              <a:rPr lang="en-US" sz="2000" dirty="0" smtClean="0">
                <a:solidFill>
                  <a:srgbClr val="0000FF"/>
                </a:solidFill>
                <a:latin typeface="Courier New" pitchFamily="49" charset="0"/>
                <a:cs typeface="Courier New" pitchFamily="49" charset="0"/>
              </a:rPr>
              <a:t>public void </a:t>
            </a:r>
            <a:r>
              <a:rPr lang="en-US" sz="2000" dirty="0" smtClean="0">
                <a:latin typeface="Courier New" pitchFamily="49" charset="0"/>
                <a:cs typeface="Courier New" pitchFamily="49" charset="0"/>
              </a:rPr>
              <a:t>Multiply(</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list){}</a:t>
            </a:r>
          </a:p>
          <a:p>
            <a:pPr>
              <a:buFont typeface="Wingdings" pitchFamily="2" charset="2"/>
              <a:buNone/>
            </a:pPr>
            <a:r>
              <a:rPr lang="en-US" sz="2000" dirty="0" smtClean="0">
                <a:latin typeface="Courier New" pitchFamily="49" charset="0"/>
                <a:cs typeface="Courier New" pitchFamily="49" charset="0"/>
              </a:rPr>
              <a:t>Multiply();                       </a:t>
            </a:r>
            <a:r>
              <a:rPr lang="en-US" sz="2000" dirty="0" smtClean="0">
                <a:solidFill>
                  <a:srgbClr val="008000"/>
                </a:solidFill>
                <a:latin typeface="Courier New" pitchFamily="49" charset="0"/>
                <a:cs typeface="Courier New" pitchFamily="49" charset="0"/>
              </a:rPr>
              <a:t>// Error</a:t>
            </a:r>
          </a:p>
          <a:p>
            <a:pPr>
              <a:buFont typeface="Wingdings" pitchFamily="2" charset="2"/>
              <a:buNone/>
            </a:pPr>
            <a:r>
              <a:rPr lang="en-US" sz="2000" dirty="0" smtClean="0">
                <a:latin typeface="Courier New" pitchFamily="49" charset="0"/>
                <a:cs typeface="Courier New" pitchFamily="49" charset="0"/>
              </a:rPr>
              <a:t>Multiply(1);                      </a:t>
            </a:r>
            <a:r>
              <a:rPr lang="en-US" sz="2000" dirty="0" smtClean="0">
                <a:solidFill>
                  <a:srgbClr val="008000"/>
                </a:solidFill>
                <a:latin typeface="Courier New" pitchFamily="49" charset="0"/>
                <a:cs typeface="Courier New" pitchFamily="49" charset="0"/>
              </a:rPr>
              <a:t>// Error too</a:t>
            </a:r>
          </a:p>
          <a:p>
            <a:pPr>
              <a:buFont typeface="Wingdings" pitchFamily="2" charset="2"/>
              <a:buNone/>
            </a:pPr>
            <a:r>
              <a:rPr lang="en-US" sz="2000" dirty="0" smtClean="0">
                <a:latin typeface="Courier New" pitchFamily="49" charset="0"/>
                <a:cs typeface="Courier New" pitchFamily="49" charset="0"/>
              </a:rPr>
              <a:t>Multiply(</a:t>
            </a:r>
            <a:r>
              <a:rPr lang="en-US" sz="2000" dirty="0" smtClean="0">
                <a:solidFill>
                  <a:srgbClr val="0000FF"/>
                </a:solidFill>
                <a:latin typeface="Courier New" pitchFamily="49" charset="0"/>
                <a:cs typeface="Courier New" pitchFamily="49" charset="0"/>
              </a:rPr>
              <a:t>new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{1, 2, 3, 3, 4}); </a:t>
            </a:r>
            <a:r>
              <a:rPr lang="en-US" sz="2000" dirty="0" smtClean="0">
                <a:solidFill>
                  <a:srgbClr val="008000"/>
                </a:solidFill>
                <a:latin typeface="Courier New" pitchFamily="49" charset="0"/>
                <a:cs typeface="Courier New" pitchFamily="49" charset="0"/>
              </a:rPr>
              <a:t>// OK</a:t>
            </a:r>
          </a:p>
          <a:p>
            <a:pPr>
              <a:buFont typeface="Wingdings" pitchFamily="2" charset="2"/>
              <a:buNone/>
            </a:pPr>
            <a:endParaRPr lang="en-US" dirty="0" smtClean="0"/>
          </a:p>
        </p:txBody>
      </p:sp>
      <p:sp>
        <p:nvSpPr>
          <p:cNvPr id="4" name="Title 6"/>
          <p:cNvSpPr txBox="1">
            <a:spLocks/>
          </p:cNvSpPr>
          <p:nvPr/>
        </p:nvSpPr>
        <p:spPr>
          <a:xfrm>
            <a:off x="1524000" y="152400"/>
            <a:ext cx="7162800" cy="828675"/>
          </a:xfrm>
          <a:prstGeom prst="rect">
            <a:avLst/>
          </a:prstGeom>
        </p:spPr>
        <p:txBody>
          <a:bodyPr/>
          <a:lstStyle/>
          <a:p>
            <a:pPr lvl="0" algn="r"/>
            <a:r>
              <a:rPr kumimoji="1" lang="en-US" sz="2700" b="1" kern="0" dirty="0" smtClean="0">
                <a:solidFill>
                  <a:schemeClr val="tx2"/>
                </a:solidFill>
                <a:latin typeface="+mj-lt"/>
                <a:ea typeface="+mj-ea"/>
                <a:cs typeface="+mj-cs"/>
              </a:rPr>
              <a:t>Basic C# Syntax</a:t>
            </a:r>
            <a:br>
              <a:rPr kumimoji="1" lang="en-US" sz="2700" b="1" kern="0" dirty="0" smtClean="0">
                <a:solidFill>
                  <a:schemeClr val="tx2"/>
                </a:solidFill>
                <a:latin typeface="+mj-lt"/>
                <a:ea typeface="+mj-ea"/>
                <a:cs typeface="+mj-cs"/>
              </a:rPr>
            </a:br>
            <a:r>
              <a:rPr kumimoji="1" lang="en-US" sz="2700" b="1" kern="0" dirty="0" smtClean="0">
                <a:solidFill>
                  <a:schemeClr val="tx2"/>
                </a:solidFill>
                <a:latin typeface="+mj-lt"/>
                <a:ea typeface="+mj-ea"/>
                <a:cs typeface="+mj-cs"/>
              </a:rPr>
              <a:t>Methods 2/3 – Undefined </a:t>
            </a:r>
            <a:r>
              <a:rPr kumimoji="1" lang="en-US" sz="2700" b="1" kern="0" dirty="0" err="1" smtClean="0">
                <a:solidFill>
                  <a:schemeClr val="tx2"/>
                </a:solidFill>
                <a:latin typeface="+mj-lt"/>
                <a:ea typeface="+mj-ea"/>
                <a:cs typeface="+mj-cs"/>
              </a:rPr>
              <a:t>Param</a:t>
            </a:r>
            <a:r>
              <a:rPr kumimoji="1" lang="en-US" sz="2700" b="1" kern="0" dirty="0" smtClean="0">
                <a:solidFill>
                  <a:schemeClr val="tx2"/>
                </a:solidFill>
                <a:latin typeface="+mj-lt"/>
                <a:ea typeface="+mj-ea"/>
                <a:cs typeface="+mj-cs"/>
              </a:rPr>
              <a:t> Number</a:t>
            </a:r>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30</a:t>
            </a:fld>
            <a:endParaRPr lang="vi-V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540000" y="1524000"/>
            <a:ext cx="8229600" cy="4525963"/>
          </a:xfrm>
        </p:spPr>
        <p:txBody>
          <a:bodyPr/>
          <a:lstStyle/>
          <a:p>
            <a:pPr>
              <a:buFont typeface="Wingdings" pitchFamily="2" charset="2"/>
              <a:buNone/>
            </a:pPr>
            <a:r>
              <a:rPr lang="en-US" sz="2000" dirty="0" smtClean="0">
                <a:solidFill>
                  <a:srgbClr val="0000FF"/>
                </a:solidFill>
                <a:latin typeface="Courier New" pitchFamily="49" charset="0"/>
                <a:cs typeface="Courier New" pitchFamily="49" charset="0"/>
              </a:rPr>
              <a:t>public void </a:t>
            </a:r>
            <a:r>
              <a:rPr lang="en-US" sz="2000" dirty="0" smtClean="0">
                <a:latin typeface="Courier New" pitchFamily="49" charset="0"/>
                <a:cs typeface="Courier New" pitchFamily="49" charset="0"/>
              </a:rPr>
              <a:t>Add(</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a:t>
            </a:r>
          </a:p>
          <a:p>
            <a:pPr>
              <a:buFont typeface="Wingdings" pitchFamily="2" charset="2"/>
              <a:buNone/>
            </a:pPr>
            <a:r>
              <a:rPr lang="en-US" sz="2000" dirty="0" smtClean="0">
                <a:latin typeface="Courier New" pitchFamily="49" charset="0"/>
                <a:cs typeface="Courier New" pitchFamily="49" charset="0"/>
              </a:rPr>
              <a:t>   c = a + b;</a:t>
            </a:r>
          </a:p>
          <a:p>
            <a:pPr>
              <a:buFont typeface="Wingdings" pitchFamily="2" charset="2"/>
              <a:buNone/>
            </a:pPr>
            <a:r>
              <a:rPr lang="en-US" sz="2000" dirty="0" smtClean="0">
                <a:latin typeface="Courier New" pitchFamily="49" charset="0"/>
                <a:cs typeface="Courier New" pitchFamily="49" charset="0"/>
              </a:rPr>
              <a:t>}</a:t>
            </a:r>
          </a:p>
          <a:p>
            <a:pPr>
              <a:buNone/>
            </a:pPr>
            <a:r>
              <a:rPr lang="en-US" sz="2000" dirty="0" smtClean="0">
                <a:solidFill>
                  <a:srgbClr val="0000FF"/>
                </a:solidFill>
                <a:latin typeface="Courier New" pitchFamily="49" charset="0"/>
                <a:cs typeface="Courier New" pitchFamily="49" charset="0"/>
              </a:rPr>
              <a:t>public void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AnotherAdd</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 </a:t>
            </a:r>
            <a:r>
              <a:rPr lang="en-US" sz="2000" dirty="0" smtClean="0">
                <a:solidFill>
                  <a:srgbClr val="0000FF"/>
                </a:solidFill>
                <a:latin typeface="Courier New" pitchFamily="49" charset="0"/>
                <a:cs typeface="Courier New" pitchFamily="49" charset="0"/>
              </a:rPr>
              <a:t>out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a:t>
            </a:r>
          </a:p>
          <a:p>
            <a:pPr>
              <a:buNone/>
            </a:pPr>
            <a:r>
              <a:rPr lang="en-US" sz="2000" dirty="0" smtClean="0">
                <a:latin typeface="Courier New" pitchFamily="49" charset="0"/>
                <a:cs typeface="Courier New" pitchFamily="49" charset="0"/>
              </a:rPr>
              <a:t>   c = a + b;</a:t>
            </a:r>
          </a:p>
          <a:p>
            <a:pPr>
              <a:buNone/>
            </a:pPr>
            <a:r>
              <a:rPr lang="en-US" sz="2000" dirty="0" smtClean="0">
                <a:latin typeface="Courier New" pitchFamily="49" charset="0"/>
                <a:cs typeface="Courier New" pitchFamily="49" charset="0"/>
              </a:rPr>
              <a:t>}</a:t>
            </a:r>
          </a:p>
          <a:p>
            <a:pPr>
              <a:buFont typeface="Wingdings" pitchFamily="2" charset="2"/>
              <a:buNone/>
            </a:pPr>
            <a:r>
              <a:rPr lang="en-US" sz="2000" dirty="0" smtClean="0">
                <a:latin typeface="Courier New" pitchFamily="49" charset="0"/>
                <a:cs typeface="Courier New" pitchFamily="49" charset="0"/>
              </a:rPr>
              <a:t>…</a:t>
            </a:r>
          </a:p>
          <a:p>
            <a:pPr>
              <a:buFont typeface="Wingdings" pitchFamily="2" charset="2"/>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 1, b = 2, c = 5;</a:t>
            </a:r>
          </a:p>
          <a:p>
            <a:pPr>
              <a:buFont typeface="Wingdings" pitchFamily="2" charset="2"/>
              <a:buNone/>
            </a:pPr>
            <a:r>
              <a:rPr lang="en-US" sz="2000" dirty="0" smtClean="0">
                <a:latin typeface="Courier New" pitchFamily="49" charset="0"/>
                <a:cs typeface="Courier New" pitchFamily="49" charset="0"/>
              </a:rPr>
              <a:t>Add(a, b, c);</a:t>
            </a:r>
            <a:endParaRPr lang="en-US" sz="2000" dirty="0" smtClean="0">
              <a:solidFill>
                <a:srgbClr val="008000"/>
              </a:solidFill>
              <a:latin typeface="Courier New" pitchFamily="49" charset="0"/>
              <a:cs typeface="Courier New" pitchFamily="49" charset="0"/>
            </a:endParaRPr>
          </a:p>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c;                            </a:t>
            </a:r>
            <a:r>
              <a:rPr lang="en-US" sz="2000" dirty="0" smtClean="0">
                <a:solidFill>
                  <a:srgbClr val="008000"/>
                </a:solidFill>
                <a:latin typeface="Courier New" pitchFamily="49" charset="0"/>
                <a:cs typeface="Courier New" pitchFamily="49" charset="0"/>
              </a:rPr>
              <a:t>// x = 5</a:t>
            </a:r>
            <a:endParaRPr lang="en-US" sz="2000" dirty="0" smtClean="0">
              <a:latin typeface="Courier New" pitchFamily="49" charset="0"/>
              <a:cs typeface="Courier New" pitchFamily="49" charset="0"/>
            </a:endParaRPr>
          </a:p>
          <a:p>
            <a:pPr>
              <a:buFont typeface="Wingdings" pitchFamily="2" charset="2"/>
              <a:buNone/>
            </a:pPr>
            <a:r>
              <a:rPr lang="en-US" sz="2000" dirty="0" err="1" smtClean="0">
                <a:latin typeface="Courier New" pitchFamily="49" charset="0"/>
                <a:cs typeface="Courier New" pitchFamily="49" charset="0"/>
              </a:rPr>
              <a:t>AnotherAdd</a:t>
            </a:r>
            <a:r>
              <a:rPr lang="en-US" sz="2000" dirty="0" smtClean="0">
                <a:latin typeface="Courier New" pitchFamily="49" charset="0"/>
                <a:cs typeface="Courier New" pitchFamily="49" charset="0"/>
              </a:rPr>
              <a:t>(a, b, </a:t>
            </a:r>
            <a:r>
              <a:rPr lang="en-US" sz="2000" dirty="0" smtClean="0">
                <a:solidFill>
                  <a:srgbClr val="0000FF"/>
                </a:solidFill>
                <a:latin typeface="Courier New" pitchFamily="49" charset="0"/>
                <a:cs typeface="Courier New" pitchFamily="49" charset="0"/>
              </a:rPr>
              <a:t>out</a:t>
            </a:r>
            <a:r>
              <a:rPr lang="en-US" sz="2000" dirty="0" smtClean="0">
                <a:latin typeface="Courier New" pitchFamily="49" charset="0"/>
                <a:cs typeface="Courier New" pitchFamily="49" charset="0"/>
              </a:rPr>
              <a:t> c);</a:t>
            </a:r>
          </a:p>
          <a:p>
            <a:pPr>
              <a:buNone/>
            </a:pPr>
            <a:r>
              <a:rPr lang="en-US" sz="2000" dirty="0" smtClean="0">
                <a:latin typeface="Courier New" pitchFamily="49" charset="0"/>
                <a:cs typeface="Courier New" pitchFamily="49" charset="0"/>
              </a:rPr>
              <a:t>x = c;                                </a:t>
            </a:r>
            <a:r>
              <a:rPr lang="en-US" sz="2000" dirty="0" smtClean="0">
                <a:solidFill>
                  <a:srgbClr val="008000"/>
                </a:solidFill>
                <a:latin typeface="Courier New" pitchFamily="49" charset="0"/>
                <a:cs typeface="Courier New" pitchFamily="49" charset="0"/>
              </a:rPr>
              <a:t>// x = 3</a:t>
            </a:r>
          </a:p>
        </p:txBody>
      </p:sp>
      <p:sp>
        <p:nvSpPr>
          <p:cNvPr id="4" name="Title 6"/>
          <p:cNvSpPr txBox="1">
            <a:spLocks/>
          </p:cNvSpPr>
          <p:nvPr/>
        </p:nvSpPr>
        <p:spPr>
          <a:xfrm>
            <a:off x="1524000" y="152400"/>
            <a:ext cx="7162800" cy="828675"/>
          </a:xfrm>
          <a:prstGeom prst="rect">
            <a:avLst/>
          </a:prstGeom>
        </p:spPr>
        <p:txBody>
          <a:bodyPr/>
          <a:lstStyle/>
          <a:p>
            <a:pPr lvl="0" algn="r"/>
            <a:r>
              <a:rPr kumimoji="1" lang="en-US" sz="2700" b="1" kern="0" dirty="0" smtClean="0">
                <a:solidFill>
                  <a:schemeClr val="tx2"/>
                </a:solidFill>
                <a:latin typeface="+mj-lt"/>
                <a:ea typeface="+mj-ea"/>
                <a:cs typeface="+mj-cs"/>
              </a:rPr>
              <a:t>Basic C# Syntax</a:t>
            </a:r>
            <a:br>
              <a:rPr kumimoji="1" lang="en-US" sz="2700" b="1" kern="0" dirty="0" smtClean="0">
                <a:solidFill>
                  <a:schemeClr val="tx2"/>
                </a:solidFill>
                <a:latin typeface="+mj-lt"/>
                <a:ea typeface="+mj-ea"/>
                <a:cs typeface="+mj-cs"/>
              </a:rPr>
            </a:br>
            <a:r>
              <a:rPr kumimoji="1" lang="en-US" sz="2700" b="1" kern="0" dirty="0" smtClean="0">
                <a:solidFill>
                  <a:schemeClr val="tx2"/>
                </a:solidFill>
                <a:latin typeface="+mj-lt"/>
                <a:ea typeface="+mj-ea"/>
                <a:cs typeface="+mj-cs"/>
              </a:rPr>
              <a:t>Methods 3/3 – Output </a:t>
            </a:r>
            <a:r>
              <a:rPr kumimoji="1" lang="en-US" sz="2700" b="1" kern="0" dirty="0" err="1" smtClean="0">
                <a:solidFill>
                  <a:schemeClr val="tx2"/>
                </a:solidFill>
                <a:latin typeface="+mj-lt"/>
                <a:ea typeface="+mj-ea"/>
                <a:cs typeface="+mj-cs"/>
              </a:rPr>
              <a:t>Param</a:t>
            </a:r>
            <a:endParaRPr kumimoji="1" lang="en-US" sz="2700" b="1" kern="0" dirty="0" smtClean="0">
              <a:solidFill>
                <a:schemeClr val="tx2"/>
              </a:solidFill>
              <a:latin typeface="+mj-lt"/>
              <a:ea typeface="+mj-ea"/>
              <a:cs typeface="+mj-cs"/>
            </a:endParaRPr>
          </a:p>
          <a:p>
            <a:pPr lvl="0" algn="r"/>
            <a:endParaRPr kumimoji="1" lang="en-US" sz="2700" b="1" kern="0" dirty="0" smtClean="0">
              <a:solidFill>
                <a:schemeClr val="tx2"/>
              </a:solidFill>
              <a:latin typeface="+mj-lt"/>
              <a:ea typeface="+mj-ea"/>
              <a:cs typeface="+mj-cs"/>
            </a:endParaRPr>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31</a:t>
            </a:fld>
            <a:endParaRPr lang="vi-V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219200"/>
            <a:ext cx="8401050" cy="4952999"/>
          </a:xfrm>
        </p:spPr>
        <p:txBody>
          <a:bodyPr/>
          <a:lstStyle/>
          <a:p>
            <a:pPr algn="just"/>
            <a:r>
              <a:rPr lang="en-US" sz="2800" dirty="0" smtClean="0"/>
              <a:t>Be specific to each programming language</a:t>
            </a:r>
          </a:p>
          <a:p>
            <a:pPr algn="just"/>
            <a:r>
              <a:rPr lang="en-US" altLang="ja-JP" sz="2800" dirty="0" smtClean="0">
                <a:solidFill>
                  <a:srgbClr val="000000"/>
                </a:solidFill>
              </a:rPr>
              <a:t>Recommend programming style, practices, and methods for each aspect of a piece program</a:t>
            </a:r>
          </a:p>
          <a:p>
            <a:pPr algn="just"/>
            <a:r>
              <a:rPr lang="en-US" altLang="ja-JP" sz="2800" dirty="0" smtClean="0">
                <a:solidFill>
                  <a:srgbClr val="000000"/>
                </a:solidFill>
              </a:rPr>
              <a:t>Common conventions may cover the following areas:</a:t>
            </a:r>
            <a:endParaRPr lang="en-US" sz="2800" dirty="0" smtClean="0">
              <a:solidFill>
                <a:srgbClr val="000000"/>
              </a:solidFill>
            </a:endParaRPr>
          </a:p>
          <a:p>
            <a:pPr lvl="1" algn="just"/>
            <a:r>
              <a:rPr lang="en-US" altLang="ja-JP" sz="2400" dirty="0" smtClean="0">
                <a:solidFill>
                  <a:srgbClr val="000000"/>
                </a:solidFill>
              </a:rPr>
              <a:t>file organization, </a:t>
            </a:r>
          </a:p>
          <a:p>
            <a:pPr lvl="1" algn="just"/>
            <a:r>
              <a:rPr lang="en-US" altLang="ja-JP" sz="2400" dirty="0" smtClean="0">
                <a:solidFill>
                  <a:srgbClr val="000000"/>
                </a:solidFill>
              </a:rPr>
              <a:t>naming conventions </a:t>
            </a:r>
          </a:p>
          <a:p>
            <a:pPr lvl="1" algn="just"/>
            <a:r>
              <a:rPr lang="en-US" altLang="ja-JP" sz="2400" dirty="0" smtClean="0">
                <a:solidFill>
                  <a:srgbClr val="000000"/>
                </a:solidFill>
              </a:rPr>
              <a:t>indentation, white space,</a:t>
            </a:r>
          </a:p>
          <a:p>
            <a:pPr lvl="1" algn="just"/>
            <a:r>
              <a:rPr lang="en-US" altLang="ja-JP" sz="2400" dirty="0" smtClean="0">
                <a:solidFill>
                  <a:srgbClr val="000000"/>
                </a:solidFill>
              </a:rPr>
              <a:t>comments, declarations, statements, </a:t>
            </a:r>
          </a:p>
          <a:p>
            <a:pPr lvl="1" algn="just"/>
            <a:r>
              <a:rPr lang="en-US" altLang="ja-JP" sz="2400" dirty="0" smtClean="0">
                <a:solidFill>
                  <a:srgbClr val="000000"/>
                </a:solidFill>
              </a:rPr>
              <a:t>programming practices, principles, rules of thumb, </a:t>
            </a:r>
          </a:p>
          <a:p>
            <a:pPr lvl="1" algn="just"/>
            <a:r>
              <a:rPr lang="en-US" altLang="ja-JP" sz="2400" dirty="0" smtClean="0">
                <a:solidFill>
                  <a:srgbClr val="000000"/>
                </a:solidFill>
              </a:rPr>
              <a:t>Etc.</a:t>
            </a:r>
            <a:endParaRPr lang="en-US" sz="2400" dirty="0" smtClean="0"/>
          </a:p>
        </p:txBody>
      </p:sp>
      <p:sp>
        <p:nvSpPr>
          <p:cNvPr id="4" name="Title 3"/>
          <p:cNvSpPr>
            <a:spLocks noGrp="1"/>
          </p:cNvSpPr>
          <p:nvPr>
            <p:ph type="title"/>
          </p:nvPr>
        </p:nvSpPr>
        <p:spPr/>
        <p:txBody>
          <a:bodyPr/>
          <a:lstStyle/>
          <a:p>
            <a:r>
              <a:rPr lang="en-US" dirty="0" smtClean="0"/>
              <a:t>Coding Conventions</a:t>
            </a:r>
            <a:br>
              <a:rPr lang="en-US" dirty="0" smtClean="0"/>
            </a:br>
            <a:r>
              <a:rPr lang="en-US" dirty="0" smtClean="0"/>
              <a:t>Introduction</a:t>
            </a:r>
            <a:endParaRPr lang="en-US" dirty="0"/>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32</a:t>
            </a:fld>
            <a:endParaRPr lang="vi-VN" dirty="0"/>
          </a:p>
        </p:txBody>
      </p:sp>
    </p:spTree>
    <p:extLst>
      <p:ext uri="{BB962C8B-B14F-4D97-AF65-F5344CB8AC3E}">
        <p14:creationId xmlns:p14="http://schemas.microsoft.com/office/powerpoint/2010/main" val="1760526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65237"/>
            <a:ext cx="8388600" cy="5135563"/>
          </a:xfrm>
        </p:spPr>
        <p:txBody>
          <a:bodyPr/>
          <a:lstStyle/>
          <a:p>
            <a:pPr>
              <a:buFont typeface="Wingdings" pitchFamily="2" charset="2"/>
              <a:buNone/>
              <a:defRPr/>
            </a:pPr>
            <a:r>
              <a:rPr lang="en-US" sz="1400" dirty="0" smtClean="0">
                <a:solidFill>
                  <a:schemeClr val="bg1">
                    <a:lumMod val="65000"/>
                  </a:schemeClr>
                </a:solidFill>
                <a:latin typeface="Courier New" pitchFamily="49" charset="0"/>
                <a:cs typeface="Courier New" pitchFamily="49" charset="0"/>
              </a:rPr>
              <a:t>///&lt;summary&gt;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177729"/>
                </a:solidFill>
                <a:latin typeface="Courier New" pitchFamily="49" charset="0"/>
                <a:cs typeface="Courier New" pitchFamily="49" charset="0"/>
              </a:rPr>
              <a:t>This is the first C# program of this course</a:t>
            </a:r>
          </a:p>
          <a:p>
            <a:pPr>
              <a:buFont typeface="Wingdings" pitchFamily="2" charset="2"/>
              <a:buNone/>
              <a:defRPr/>
            </a:pPr>
            <a:r>
              <a:rPr lang="en-US" sz="1400" dirty="0" smtClean="0">
                <a:solidFill>
                  <a:schemeClr val="bg1">
                    <a:lumMod val="65000"/>
                  </a:schemeClr>
                </a:solidFill>
                <a:latin typeface="Courier New" pitchFamily="49" charset="0"/>
                <a:cs typeface="Courier New" pitchFamily="49" charset="0"/>
              </a:rPr>
              <a:t>///&lt;/summary&gt;</a:t>
            </a:r>
          </a:p>
          <a:p>
            <a:pPr>
              <a:buFont typeface="Wingdings" pitchFamily="2" charset="2"/>
              <a:buNone/>
              <a:defRPr/>
            </a:pPr>
            <a:r>
              <a:rPr lang="en-US" sz="1400" dirty="0" smtClean="0">
                <a:solidFill>
                  <a:srgbClr val="177729"/>
                </a:solidFill>
                <a:latin typeface="Courier New" pitchFamily="49" charset="0"/>
                <a:cs typeface="Courier New" pitchFamily="49" charset="0"/>
              </a:rPr>
              <a:t>/*</a:t>
            </a:r>
          </a:p>
          <a:p>
            <a:pPr>
              <a:buFont typeface="Wingdings" pitchFamily="2" charset="2"/>
              <a:buNone/>
              <a:defRPr/>
            </a:pPr>
            <a:r>
              <a:rPr lang="en-US" sz="1400" dirty="0" smtClean="0">
                <a:solidFill>
                  <a:srgbClr val="177729"/>
                </a:solidFill>
                <a:latin typeface="Courier New" pitchFamily="49" charset="0"/>
                <a:cs typeface="Courier New" pitchFamily="49" charset="0"/>
              </a:rPr>
              <a:t>  using System namespace then </a:t>
            </a:r>
            <a:r>
              <a:rPr lang="en-US" sz="1400" dirty="0" err="1" smtClean="0">
                <a:solidFill>
                  <a:srgbClr val="177729"/>
                </a:solidFill>
                <a:latin typeface="Courier New" pitchFamily="49" charset="0"/>
                <a:cs typeface="Courier New" pitchFamily="49" charset="0"/>
              </a:rPr>
              <a:t>System.Console</a:t>
            </a:r>
            <a:r>
              <a:rPr lang="en-US" sz="1400" dirty="0" smtClean="0">
                <a:solidFill>
                  <a:srgbClr val="177729"/>
                </a:solidFill>
                <a:latin typeface="Courier New" pitchFamily="49" charset="0"/>
                <a:cs typeface="Courier New" pitchFamily="49" charset="0"/>
              </a:rPr>
              <a:t> becomes Console</a:t>
            </a:r>
          </a:p>
          <a:p>
            <a:pPr>
              <a:buFont typeface="Wingdings" pitchFamily="2" charset="2"/>
              <a:buNone/>
              <a:defRPr/>
            </a:pPr>
            <a:r>
              <a:rPr lang="en-US" sz="1400" dirty="0" smtClean="0">
                <a:solidFill>
                  <a:srgbClr val="177729"/>
                </a:solidFill>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using</a:t>
            </a:r>
            <a:r>
              <a:rPr lang="en-US" sz="1400" dirty="0" smtClean="0">
                <a:latin typeface="Courier New" pitchFamily="49" charset="0"/>
                <a:cs typeface="Courier New" pitchFamily="49" charset="0"/>
              </a:rPr>
              <a:t> </a:t>
            </a:r>
            <a:r>
              <a:rPr lang="en-US" sz="1400" smtClean="0">
                <a:latin typeface="Courier New" pitchFamily="49" charset="0"/>
                <a:cs typeface="Courier New" pitchFamily="49" charset="0"/>
              </a:rPr>
              <a:t>System</a:t>
            </a:r>
            <a:r>
              <a:rPr lang="en-US" sz="140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solidFill>
                  <a:srgbClr val="0000FF"/>
                </a:solidFill>
                <a:latin typeface="Courier New" pitchFamily="49" charset="0"/>
                <a:cs typeface="Courier New" pitchFamily="49" charset="0"/>
              </a:rPr>
              <a:t>namespace</a:t>
            </a:r>
            <a:r>
              <a:rPr lang="en-US" sz="1400" dirty="0" smtClean="0">
                <a:latin typeface="Courier New" pitchFamily="49" charset="0"/>
                <a:cs typeface="Courier New" pitchFamily="49" charset="0"/>
              </a:rPr>
              <a:t> </a:t>
            </a:r>
            <a:r>
              <a:rPr lang="en-US" sz="1400" err="1" smtClean="0">
                <a:latin typeface="Courier New" pitchFamily="49" charset="0"/>
                <a:cs typeface="Courier New" pitchFamily="49" charset="0"/>
              </a:rPr>
              <a:t>MyFirstCSharpPrj</a:t>
            </a:r>
            <a:r>
              <a:rPr lang="en-US" sz="1400" smtClean="0">
                <a:latin typeface="Courier New" pitchFamily="49" charset="0"/>
                <a:cs typeface="Courier New" pitchFamily="49" charset="0"/>
              </a:rPr>
              <a:t> </a:t>
            </a:r>
            <a:r>
              <a:rPr lang="en-US" sz="140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177729"/>
                </a:solidFill>
                <a:latin typeface="Courier New" pitchFamily="49" charset="0"/>
                <a:cs typeface="Courier New" pitchFamily="49" charset="0"/>
              </a:rPr>
              <a:t>// a class has its name</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public class </a:t>
            </a:r>
            <a:r>
              <a:rPr lang="en-US" sz="1400" dirty="0" err="1" smtClean="0">
                <a:solidFill>
                  <a:srgbClr val="0070C0"/>
                </a:solidFill>
                <a:latin typeface="Courier New" pitchFamily="49" charset="0"/>
                <a:cs typeface="Courier New" pitchFamily="49" charset="0"/>
              </a:rPr>
              <a:t>FirstCSharpProgram</a:t>
            </a:r>
            <a:r>
              <a:rPr lang="en-US" sz="1400" dirty="0" smtClean="0">
                <a:latin typeface="Courier New" pitchFamily="49" charset="0"/>
                <a:cs typeface="Courier New" pitchFamily="49" charset="0"/>
              </a:rPr>
              <a:t> {</a:t>
            </a:r>
          </a:p>
          <a:p>
            <a:pPr>
              <a:buFont typeface="Wingdings" pitchFamily="2" charset="2"/>
              <a:buNone/>
              <a:defRPr/>
            </a:pP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177729"/>
                </a:solidFill>
                <a:latin typeface="Courier New" pitchFamily="49" charset="0"/>
                <a:cs typeface="Courier New" pitchFamily="49" charset="0"/>
              </a:rPr>
              <a:t>// any program starts with Main method, with or without argument list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public static void </a:t>
            </a:r>
            <a:r>
              <a:rPr lang="en-US" sz="1400" dirty="0" smtClean="0">
                <a:latin typeface="Courier New" pitchFamily="49" charset="0"/>
                <a:cs typeface="Courier New" pitchFamily="49" charset="0"/>
              </a:rPr>
              <a:t>Main(</a:t>
            </a:r>
            <a:r>
              <a:rPr lang="en-US" sz="1400" dirty="0" smtClean="0">
                <a:solidFill>
                  <a:srgbClr val="0000FF"/>
                </a:solidFill>
                <a:latin typeface="Courier New" pitchFamily="49" charset="0"/>
                <a:cs typeface="Courier New" pitchFamily="49" charset="0"/>
              </a:rPr>
              <a:t>string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70C0"/>
                </a:solidFill>
                <a:latin typeface="Courier New" pitchFamily="49" charset="0"/>
                <a:cs typeface="Courier New" pitchFamily="49" charset="0"/>
              </a:rPr>
              <a:t>Console</a:t>
            </a:r>
            <a:r>
              <a:rPr lang="en-US" sz="1400" dirty="0" err="1" smtClean="0">
                <a:latin typeface="Courier New" pitchFamily="49" charset="0"/>
                <a:cs typeface="Courier New" pitchFamily="49" charset="0"/>
              </a:rPr>
              <a:t>.WriteLine</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"This is my first C# </a:t>
            </a:r>
            <a:r>
              <a:rPr lang="en-US" sz="1400" smtClean="0">
                <a:solidFill>
                  <a:srgbClr val="C00000"/>
                </a:solidFill>
                <a:latin typeface="Courier New" pitchFamily="49" charset="0"/>
                <a:cs typeface="Courier New" pitchFamily="49" charset="0"/>
              </a:rPr>
              <a:t>Program</a:t>
            </a:r>
            <a:r>
              <a:rPr lang="en-US" sz="1400" smtClean="0">
                <a:solidFill>
                  <a:srgbClr val="C00000"/>
                </a:solidFill>
                <a:latin typeface="Courier New" pitchFamily="49" charset="0"/>
                <a:cs typeface="Courier New" pitchFamily="49" charset="0"/>
              </a:rPr>
              <a:t>"</a:t>
            </a:r>
            <a:r>
              <a:rPr lang="en-US" sz="140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177729"/>
                </a:solidFill>
                <a:latin typeface="Courier New" pitchFamily="49" charset="0"/>
                <a:cs typeface="Courier New" pitchFamily="49" charset="0"/>
              </a:rPr>
              <a:t>// Using explicit namespace reference</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a:t>
            </a:r>
            <a:r>
              <a:rPr lang="en-US" sz="1400" dirty="0" err="1" smtClean="0">
                <a:solidFill>
                  <a:srgbClr val="0070C0"/>
                </a:solidFill>
                <a:latin typeface="Courier New" pitchFamily="49" charset="0"/>
                <a:cs typeface="Courier New" pitchFamily="49" charset="0"/>
              </a:rPr>
              <a:t>Console</a:t>
            </a:r>
            <a:r>
              <a:rPr lang="en-US" sz="1400" dirty="0" err="1" smtClean="0">
                <a:latin typeface="Courier New" pitchFamily="49" charset="0"/>
                <a:cs typeface="Courier New" pitchFamily="49" charset="0"/>
              </a:rPr>
              <a:t>.WriteLine</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"Press any key to finish"</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70C0"/>
                </a:solidFill>
                <a:latin typeface="Courier New" pitchFamily="49" charset="0"/>
                <a:cs typeface="Courier New" pitchFamily="49" charset="0"/>
              </a:rPr>
              <a:t>Console</a:t>
            </a:r>
            <a:r>
              <a:rPr lang="en-US" sz="1400" dirty="0" err="1" smtClean="0">
                <a:latin typeface="Courier New" pitchFamily="49" charset="0"/>
                <a:cs typeface="Courier New" pitchFamily="49" charset="0"/>
              </a:rPr>
              <a:t>.ReadKey</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Coding Conventions</a:t>
            </a:r>
            <a:br>
              <a:rPr lang="en-US" dirty="0" smtClean="0"/>
            </a:br>
            <a:r>
              <a:rPr lang="en-US" dirty="0" smtClean="0"/>
              <a:t>Coding Convention in Practice</a:t>
            </a:r>
            <a:endParaRPr lang="en-US" dirty="0"/>
          </a:p>
        </p:txBody>
      </p:sp>
      <p:sp>
        <p:nvSpPr>
          <p:cNvPr id="5"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33</a:t>
            </a:fld>
            <a:endParaRPr lang="vi-VN" dirty="0"/>
          </a:p>
        </p:txBody>
      </p:sp>
    </p:spTree>
    <p:extLst>
      <p:ext uri="{BB962C8B-B14F-4D97-AF65-F5344CB8AC3E}">
        <p14:creationId xmlns:p14="http://schemas.microsoft.com/office/powerpoint/2010/main" val="89098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r>
              <a:rPr lang="en-US" dirty="0" smtClean="0"/>
              <a:t>Local variable, parameter – Camel style – lowercase then Uppercase</a:t>
            </a:r>
          </a:p>
          <a:p>
            <a:pPr lvl="1"/>
            <a:r>
              <a:rPr lang="en-US" dirty="0" smtClean="0"/>
              <a:t>Ex: </a:t>
            </a:r>
            <a:r>
              <a:rPr lang="en-US" dirty="0" err="1" smtClean="0"/>
              <a:t>newUser</a:t>
            </a:r>
            <a:r>
              <a:rPr lang="en-US" dirty="0" smtClean="0"/>
              <a:t>, </a:t>
            </a:r>
            <a:r>
              <a:rPr lang="en-US" dirty="0" err="1" smtClean="0"/>
              <a:t>inputParameter</a:t>
            </a:r>
            <a:endParaRPr lang="en-US" dirty="0" smtClean="0"/>
          </a:p>
          <a:p>
            <a:r>
              <a:rPr lang="en-US" dirty="0" smtClean="0"/>
              <a:t>Special case:</a:t>
            </a:r>
          </a:p>
          <a:p>
            <a:pPr lvl="1"/>
            <a:r>
              <a:rPr lang="en-US" dirty="0" smtClean="0"/>
              <a:t>Index, simple variable – lowercase:  x, y, </a:t>
            </a:r>
            <a:r>
              <a:rPr lang="en-US" dirty="0" err="1" smtClean="0"/>
              <a:t>i</a:t>
            </a:r>
            <a:r>
              <a:rPr lang="en-US" dirty="0" smtClean="0"/>
              <a:t>, a, b, c, name</a:t>
            </a:r>
          </a:p>
          <a:p>
            <a:pPr lvl="1"/>
            <a:r>
              <a:rPr lang="en-US" dirty="0" smtClean="0"/>
              <a:t>Two letter name: UPPERCASE - IO, UI</a:t>
            </a:r>
          </a:p>
          <a:p>
            <a:pPr lvl="1"/>
            <a:r>
              <a:rPr lang="en-US" dirty="0" smtClean="0"/>
              <a:t>Well know acronym: UPPERCASE – COM, XML…</a:t>
            </a:r>
          </a:p>
          <a:p>
            <a:pPr lvl="1"/>
            <a:r>
              <a:rPr lang="en-US" dirty="0" smtClean="0"/>
              <a:t>Constant: UPPERCASE with underscore – MAX_AGE</a:t>
            </a:r>
          </a:p>
          <a:p>
            <a:pPr lvl="1"/>
            <a:r>
              <a:rPr lang="en-US" dirty="0" smtClean="0"/>
              <a:t>Boolean status: </a:t>
            </a:r>
            <a:r>
              <a:rPr lang="en-US" dirty="0" err="1" smtClean="0"/>
              <a:t>isReady</a:t>
            </a:r>
            <a:r>
              <a:rPr lang="en-US" dirty="0" smtClean="0"/>
              <a:t>, </a:t>
            </a:r>
            <a:r>
              <a:rPr lang="en-US" dirty="0" err="1" smtClean="0"/>
              <a:t>isFinish</a:t>
            </a:r>
            <a:endParaRPr lang="en-US" dirty="0" smtClean="0"/>
          </a:p>
          <a:p>
            <a:r>
              <a:rPr lang="en-US" dirty="0" smtClean="0"/>
              <a:t>Other - Pascal style: Uppercase + </a:t>
            </a:r>
            <a:r>
              <a:rPr lang="en-US" dirty="0" err="1" smtClean="0"/>
              <a:t>UpperCase</a:t>
            </a:r>
            <a:endParaRPr lang="en-US" dirty="0" smtClean="0"/>
          </a:p>
          <a:p>
            <a:pPr lvl="1"/>
            <a:r>
              <a:rPr lang="en-US" dirty="0" smtClean="0"/>
              <a:t>Ex: </a:t>
            </a:r>
            <a:r>
              <a:rPr lang="en-US" dirty="0" err="1" smtClean="0"/>
              <a:t>AddUser</a:t>
            </a:r>
            <a:r>
              <a:rPr lang="en-US" dirty="0" smtClean="0"/>
              <a:t>, Color</a:t>
            </a:r>
          </a:p>
        </p:txBody>
      </p:sp>
      <p:sp>
        <p:nvSpPr>
          <p:cNvPr id="4" name="Title 3"/>
          <p:cNvSpPr>
            <a:spLocks noGrp="1"/>
          </p:cNvSpPr>
          <p:nvPr>
            <p:ph type="title"/>
          </p:nvPr>
        </p:nvSpPr>
        <p:spPr/>
        <p:txBody>
          <a:bodyPr/>
          <a:lstStyle/>
          <a:p>
            <a:r>
              <a:rPr lang="en-US" dirty="0" smtClean="0"/>
              <a:t>Coding Conventions</a:t>
            </a:r>
            <a:br>
              <a:rPr lang="en-US" dirty="0" smtClean="0"/>
            </a:br>
            <a:r>
              <a:rPr lang="en-US" dirty="0" smtClean="0"/>
              <a:t>Common Conventions</a:t>
            </a:r>
            <a:endParaRPr lang="en-US" dirty="0"/>
          </a:p>
        </p:txBody>
      </p:sp>
      <p:sp>
        <p:nvSpPr>
          <p:cNvPr id="5"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34</a:t>
            </a:fld>
            <a:endParaRPr lang="vi-VN" dirty="0"/>
          </a:p>
        </p:txBody>
      </p:sp>
    </p:spTree>
    <p:extLst>
      <p:ext uri="{BB962C8B-B14F-4D97-AF65-F5344CB8AC3E}">
        <p14:creationId xmlns:p14="http://schemas.microsoft.com/office/powerpoint/2010/main" val="3888922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Coding Conventions</a:t>
            </a:r>
            <a:br>
              <a:rPr lang="en-US" dirty="0" smtClean="0"/>
            </a:br>
            <a:r>
              <a:rPr lang="en-US" dirty="0" err="1" smtClean="0"/>
              <a:t>Fsoft</a:t>
            </a:r>
            <a:r>
              <a:rPr lang="en-US" dirty="0" smtClean="0"/>
              <a:t> C# Coding Conventions</a:t>
            </a:r>
            <a:endParaRPr lang="en-US" dirty="0"/>
          </a:p>
        </p:txBody>
      </p:sp>
      <p:sp>
        <p:nvSpPr>
          <p:cNvPr id="5"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35</a:t>
            </a:fld>
            <a:endParaRPr lang="vi-VN" dirty="0"/>
          </a:p>
        </p:txBody>
      </p:sp>
      <p:sp>
        <p:nvSpPr>
          <p:cNvPr id="6" name="Content Placeholder 2"/>
          <p:cNvSpPr>
            <a:spLocks noGrp="1"/>
          </p:cNvSpPr>
          <p:nvPr>
            <p:ph idx="1"/>
          </p:nvPr>
        </p:nvSpPr>
        <p:spPr>
          <a:xfrm>
            <a:off x="457200" y="1600200"/>
            <a:ext cx="8229600" cy="4525963"/>
          </a:xfrm>
        </p:spPr>
        <p:txBody>
          <a:bodyPr/>
          <a:lstStyle/>
          <a:p>
            <a:r>
              <a:rPr lang="en-US" sz="2800" dirty="0" smtClean="0"/>
              <a:t>Refer </a:t>
            </a:r>
            <a:r>
              <a:rPr lang="en-US" sz="2800" dirty="0" err="1" smtClean="0"/>
              <a:t>Fsoft</a:t>
            </a:r>
            <a:r>
              <a:rPr lang="en-US" sz="2800" dirty="0" smtClean="0"/>
              <a:t> C# coding convention file</a:t>
            </a:r>
          </a:p>
        </p:txBody>
      </p:sp>
    </p:spTree>
    <p:extLst>
      <p:ext uri="{BB962C8B-B14F-4D97-AF65-F5344CB8AC3E}">
        <p14:creationId xmlns:p14="http://schemas.microsoft.com/office/powerpoint/2010/main" val="1276048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a:xfrm>
            <a:off x="7010400" y="6553200"/>
            <a:ext cx="2133600" cy="304800"/>
          </a:xfrm>
          <a:prstGeom prst="rect">
            <a:avLst/>
          </a:prstGeom>
        </p:spPr>
        <p:txBody>
          <a:bodyPr/>
          <a:lstStyle/>
          <a:p>
            <a:pPr>
              <a:defRPr/>
            </a:pPr>
            <a:fld id="{2FEAEEB6-2669-4340-8AF0-D77DE0AA9422}" type="slidenum">
              <a:rPr lang="vi-VN" smtClean="0"/>
              <a:pPr>
                <a:defRPr/>
              </a:pPr>
              <a:t>36</a:t>
            </a:fld>
            <a:endParaRPr lang="vi-VN"/>
          </a:p>
        </p:txBody>
      </p:sp>
      <p:pic>
        <p:nvPicPr>
          <p:cNvPr id="4098" name="Picture 2" descr="https://encrypted-tbn3.gstatic.com/images?q=tbn:ANd9GcSMjRd2K5uJ6whNf349YHYX3MMOR5cgpA91-z3CLGYfjMQYG73LX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249238" y="1143000"/>
            <a:ext cx="8513762" cy="5063051"/>
          </a:xfrm>
          <a:prstGeom prst="rect">
            <a:avLst/>
          </a:prstGeom>
          <a:noFill/>
          <a:ln w="9525">
            <a:noFill/>
            <a:miter lim="800000"/>
            <a:headEnd/>
            <a:tailEnd/>
          </a:ln>
        </p:spPr>
      </p:pic>
      <p:sp>
        <p:nvSpPr>
          <p:cNvPr id="4" name="Title 3"/>
          <p:cNvSpPr>
            <a:spLocks noGrp="1"/>
          </p:cNvSpPr>
          <p:nvPr>
            <p:ph type="title"/>
          </p:nvPr>
        </p:nvSpPr>
        <p:spPr/>
        <p:txBody>
          <a:bodyPr/>
          <a:lstStyle/>
          <a:p>
            <a:r>
              <a:rPr lang="nl-NL" dirty="0" smtClean="0"/>
              <a:t>Microsoft .NET Framework</a:t>
            </a:r>
            <a:br>
              <a:rPr lang="nl-NL" dirty="0" smtClean="0"/>
            </a:br>
            <a:r>
              <a:rPr lang="nl-NL" dirty="0" smtClean="0"/>
              <a:t>.NET Framework Mechanism</a:t>
            </a:r>
            <a:endParaRPr lang="en-US" dirty="0"/>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4</a:t>
            </a:fld>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cstate="print"/>
          <a:srcRect/>
          <a:stretch>
            <a:fillRect/>
          </a:stretch>
        </p:blipFill>
        <p:spPr bwMode="auto">
          <a:xfrm>
            <a:off x="3611563" y="1143000"/>
            <a:ext cx="1570037" cy="1189037"/>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07" name="Picture 6"/>
          <p:cNvPicPr>
            <a:picLocks noChangeAspect="1" noChangeArrowheads="1"/>
          </p:cNvPicPr>
          <p:nvPr/>
        </p:nvPicPr>
        <p:blipFill>
          <a:blip r:embed="rId4" cstate="print"/>
          <a:srcRect/>
          <a:stretch>
            <a:fillRect/>
          </a:stretch>
        </p:blipFill>
        <p:spPr bwMode="auto">
          <a:xfrm>
            <a:off x="6781800" y="2438400"/>
            <a:ext cx="1643063" cy="1577975"/>
          </a:xfrm>
          <a:prstGeom prst="rect">
            <a:avLst/>
          </a:prstGeom>
          <a:ln>
            <a:headEnd/>
            <a:tailEnd/>
          </a:ln>
        </p:spPr>
        <p:style>
          <a:lnRef idx="0">
            <a:schemeClr val="accent1"/>
          </a:lnRef>
          <a:fillRef idx="3">
            <a:schemeClr val="accent1"/>
          </a:fillRef>
          <a:effectRef idx="3">
            <a:schemeClr val="accent1"/>
          </a:effectRef>
          <a:fontRef idx="minor">
            <a:schemeClr val="lt1"/>
          </a:fontRef>
        </p:style>
      </p:pic>
      <p:graphicFrame>
        <p:nvGraphicFramePr>
          <p:cNvPr id="4" name="Diagram 3"/>
          <p:cNvGraphicFramePr/>
          <p:nvPr>
            <p:extLst>
              <p:ext uri="{D42A27DB-BD31-4B8C-83A1-F6EECF244321}">
                <p14:modId xmlns:p14="http://schemas.microsoft.com/office/powerpoint/2010/main" val="1796399166"/>
              </p:ext>
            </p:extLst>
          </p:nvPr>
        </p:nvGraphicFramePr>
        <p:xfrm>
          <a:off x="990600" y="1992345"/>
          <a:ext cx="6810105" cy="44084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510" name="Picture 2"/>
          <p:cNvPicPr>
            <a:picLocks noChangeAspect="1" noChangeArrowheads="1"/>
          </p:cNvPicPr>
          <p:nvPr/>
        </p:nvPicPr>
        <p:blipFill>
          <a:blip r:embed="rId10" cstate="print"/>
          <a:srcRect/>
          <a:stretch>
            <a:fillRect/>
          </a:stretch>
        </p:blipFill>
        <p:spPr bwMode="auto">
          <a:xfrm>
            <a:off x="919163" y="2571750"/>
            <a:ext cx="833437" cy="146685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1" name="Picture 3"/>
          <p:cNvPicPr>
            <a:picLocks noChangeAspect="1" noChangeArrowheads="1"/>
          </p:cNvPicPr>
          <p:nvPr/>
        </p:nvPicPr>
        <p:blipFill>
          <a:blip r:embed="rId11" cstate="print"/>
          <a:srcRect/>
          <a:stretch>
            <a:fillRect/>
          </a:stretch>
        </p:blipFill>
        <p:spPr bwMode="auto">
          <a:xfrm>
            <a:off x="609600" y="4724400"/>
            <a:ext cx="1400175" cy="1347788"/>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2" name="Picture 4"/>
          <p:cNvPicPr>
            <a:picLocks noChangeAspect="1" noChangeArrowheads="1"/>
          </p:cNvPicPr>
          <p:nvPr/>
        </p:nvPicPr>
        <p:blipFill>
          <a:blip r:embed="rId12" cstate="print"/>
          <a:srcRect/>
          <a:stretch>
            <a:fillRect/>
          </a:stretch>
        </p:blipFill>
        <p:spPr bwMode="auto">
          <a:xfrm>
            <a:off x="6705600" y="4800600"/>
            <a:ext cx="2038350" cy="1414462"/>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9" name="Title 8"/>
          <p:cNvSpPr>
            <a:spLocks noGrp="1"/>
          </p:cNvSpPr>
          <p:nvPr>
            <p:ph type="title"/>
          </p:nvPr>
        </p:nvSpPr>
        <p:spPr/>
        <p:txBody>
          <a:bodyPr/>
          <a:lstStyle/>
          <a:p>
            <a:r>
              <a:rPr lang="en-US" dirty="0" smtClean="0"/>
              <a:t>Using Visual Studio.NET</a:t>
            </a:r>
            <a:endParaRPr lang="en-US" dirty="0"/>
          </a:p>
        </p:txBody>
      </p:sp>
      <p:sp>
        <p:nvSpPr>
          <p:cNvPr id="11"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5</a:t>
            </a:fld>
            <a:endParaRPr lang="vi-V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6"/>
          <p:cNvSpPr>
            <a:spLocks noGrp="1"/>
          </p:cNvSpPr>
          <p:nvPr>
            <p:ph idx="1"/>
          </p:nvPr>
        </p:nvSpPr>
        <p:spPr>
          <a:xfrm>
            <a:off x="180000" y="1260000"/>
            <a:ext cx="8229600" cy="4525963"/>
          </a:xfrm>
        </p:spPr>
        <p:txBody>
          <a:bodyPr/>
          <a:lstStyle/>
          <a:p>
            <a:pPr algn="just"/>
            <a:r>
              <a:rPr lang="en-US" dirty="0" smtClean="0">
                <a:cs typeface="Arial" charset="0"/>
              </a:rPr>
              <a:t>Create a new C# console project</a:t>
            </a:r>
          </a:p>
          <a:p>
            <a:pPr algn="just"/>
            <a:r>
              <a:rPr lang="en-US" dirty="0" smtClean="0">
                <a:cs typeface="Arial" charset="0"/>
              </a:rPr>
              <a:t>Insert C# code into the new C# code file</a:t>
            </a:r>
          </a:p>
          <a:p>
            <a:pPr algn="just"/>
            <a:r>
              <a:rPr lang="en-US" dirty="0" smtClean="0">
                <a:cs typeface="Arial" charset="0"/>
              </a:rPr>
              <a:t>Run the new C# console project</a:t>
            </a:r>
          </a:p>
          <a:p>
            <a:pPr algn="just"/>
            <a:r>
              <a:rPr lang="en-US" dirty="0" smtClean="0">
                <a:cs typeface="Arial" charset="0"/>
              </a:rPr>
              <a:t>View the running result</a:t>
            </a:r>
          </a:p>
          <a:p>
            <a:pPr algn="just"/>
            <a:endParaRPr lang="en-US" sz="2800" dirty="0" smtClean="0">
              <a:latin typeface="Arial" charset="0"/>
              <a:cs typeface="Arial" charset="0"/>
            </a:endParaRPr>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6</a:t>
            </a:fld>
            <a:endParaRPr lang="vi-VN"/>
          </a:p>
        </p:txBody>
      </p:sp>
      <p:sp>
        <p:nvSpPr>
          <p:cNvPr id="6" name="Title 5"/>
          <p:cNvSpPr>
            <a:spLocks noGrp="1"/>
          </p:cNvSpPr>
          <p:nvPr>
            <p:ph type="title"/>
          </p:nvPr>
        </p:nvSpPr>
        <p:spPr/>
        <p:txBody>
          <a:bodyPr/>
          <a:lstStyle/>
          <a:p>
            <a:r>
              <a:rPr lang="en-US" dirty="0" smtClean="0"/>
              <a:t>Using Visual Studio.NET</a:t>
            </a:r>
            <a:br>
              <a:rPr lang="en-US" dirty="0" smtClean="0"/>
            </a:br>
            <a:r>
              <a:rPr lang="en-US" dirty="0" smtClean="0"/>
              <a:t>Application Development Steps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6"/>
          <p:cNvSpPr>
            <a:spLocks noGrp="1"/>
          </p:cNvSpPr>
          <p:nvPr>
            <p:ph idx="1"/>
          </p:nvPr>
        </p:nvSpPr>
        <p:spPr>
          <a:xfrm>
            <a:off x="180000" y="1260000"/>
            <a:ext cx="3429000" cy="4906963"/>
          </a:xfrm>
        </p:spPr>
        <p:txBody>
          <a:bodyPr/>
          <a:lstStyle/>
          <a:p>
            <a:pPr marL="0" indent="0" algn="just">
              <a:buNone/>
            </a:pPr>
            <a:r>
              <a:rPr lang="en-US" dirty="0" smtClean="0">
                <a:cs typeface="Arial" charset="0"/>
              </a:rPr>
              <a:t>Project Outputs</a:t>
            </a:r>
          </a:p>
          <a:p>
            <a:pPr lvl="1" algn="just"/>
            <a:r>
              <a:rPr lang="en-US" dirty="0" smtClean="0">
                <a:cs typeface="Arial" charset="0"/>
              </a:rPr>
              <a:t>Executable Program (.exe)</a:t>
            </a:r>
          </a:p>
          <a:p>
            <a:pPr lvl="1" algn="just"/>
            <a:r>
              <a:rPr lang="en-US" dirty="0" smtClean="0">
                <a:cs typeface="Arial" charset="0"/>
              </a:rPr>
              <a:t>Library (.</a:t>
            </a:r>
            <a:r>
              <a:rPr lang="en-US" dirty="0" err="1" smtClean="0">
                <a:cs typeface="Arial" charset="0"/>
              </a:rPr>
              <a:t>dll</a:t>
            </a:r>
            <a:r>
              <a:rPr lang="en-US" dirty="0" smtClean="0">
                <a:cs typeface="Arial" charset="0"/>
              </a:rPr>
              <a:t>)</a:t>
            </a:r>
          </a:p>
          <a:p>
            <a:pPr algn="just"/>
            <a:endParaRPr lang="en-US" sz="2000" dirty="0" smtClean="0">
              <a:latin typeface="Arial" charset="0"/>
              <a:cs typeface="Arial" charset="0"/>
            </a:endParaRPr>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7</a:t>
            </a:fld>
            <a:endParaRPr lang="vi-VN"/>
          </a:p>
        </p:txBody>
      </p:sp>
      <p:sp>
        <p:nvSpPr>
          <p:cNvPr id="6" name="Title 5"/>
          <p:cNvSpPr>
            <a:spLocks noGrp="1"/>
          </p:cNvSpPr>
          <p:nvPr>
            <p:ph type="title"/>
          </p:nvPr>
        </p:nvSpPr>
        <p:spPr/>
        <p:txBody>
          <a:bodyPr/>
          <a:lstStyle/>
          <a:p>
            <a:r>
              <a:rPr lang="en-US" dirty="0" smtClean="0"/>
              <a:t>Using Visual Studio.NET</a:t>
            </a:r>
            <a:br>
              <a:rPr lang="en-US" dirty="0" smtClean="0"/>
            </a:br>
            <a:r>
              <a:rPr lang="en-US" dirty="0" smtClean="0"/>
              <a:t>Projects &amp; Solutions</a:t>
            </a:r>
            <a:endParaRPr lang="en-US" dirty="0"/>
          </a:p>
        </p:txBody>
      </p:sp>
      <p:pic>
        <p:nvPicPr>
          <p:cNvPr id="9" name="Picture 8" descr="1.jpg"/>
          <p:cNvPicPr>
            <a:picLocks noChangeAspect="1"/>
          </p:cNvPicPr>
          <p:nvPr/>
        </p:nvPicPr>
        <p:blipFill>
          <a:blip r:embed="rId3" cstate="print"/>
          <a:stretch>
            <a:fillRect/>
          </a:stretch>
        </p:blipFill>
        <p:spPr>
          <a:xfrm>
            <a:off x="4343400" y="1324657"/>
            <a:ext cx="4267200" cy="4695143"/>
          </a:xfrm>
          <a:prstGeom prst="rect">
            <a:avLst/>
          </a:prstGeom>
        </p:spPr>
      </p:pic>
    </p:spTree>
    <p:extLst>
      <p:ext uri="{BB962C8B-B14F-4D97-AF65-F5344CB8AC3E}">
        <p14:creationId xmlns:p14="http://schemas.microsoft.com/office/powerpoint/2010/main" val="41993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8</a:t>
            </a:fld>
            <a:endParaRPr lang="vi-VN"/>
          </a:p>
        </p:txBody>
      </p:sp>
      <p:pic>
        <p:nvPicPr>
          <p:cNvPr id="7" name="Picture 2"/>
          <p:cNvPicPr>
            <a:picLocks noChangeAspect="1" noChangeArrowheads="1"/>
          </p:cNvPicPr>
          <p:nvPr/>
        </p:nvPicPr>
        <p:blipFill>
          <a:blip r:embed="rId3" cstate="print"/>
          <a:srcRect/>
          <a:stretch>
            <a:fillRect/>
          </a:stretch>
        </p:blipFill>
        <p:spPr bwMode="auto">
          <a:xfrm>
            <a:off x="1295400" y="1219200"/>
            <a:ext cx="6637582" cy="502920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Using Visual Studio.NET</a:t>
            </a:r>
            <a:br>
              <a:rPr lang="en-US" dirty="0" smtClean="0"/>
            </a:br>
            <a:r>
              <a:rPr lang="en-US" dirty="0" smtClean="0"/>
              <a:t>C# Getting Started</a:t>
            </a:r>
            <a:endParaRPr lang="en-US" dirty="0"/>
          </a:p>
        </p:txBody>
      </p:sp>
    </p:spTree>
    <p:extLst>
      <p:ext uri="{BB962C8B-B14F-4D97-AF65-F5344CB8AC3E}">
        <p14:creationId xmlns:p14="http://schemas.microsoft.com/office/powerpoint/2010/main" val="106690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9</a:t>
            </a:fld>
            <a:endParaRPr lang="vi-VN"/>
          </a:p>
        </p:txBody>
      </p:sp>
      <p:sp>
        <p:nvSpPr>
          <p:cNvPr id="7" name="Title 6"/>
          <p:cNvSpPr>
            <a:spLocks noGrp="1"/>
          </p:cNvSpPr>
          <p:nvPr>
            <p:ph type="title"/>
          </p:nvPr>
        </p:nvSpPr>
        <p:spPr/>
        <p:txBody>
          <a:bodyPr/>
          <a:lstStyle/>
          <a:p>
            <a:r>
              <a:rPr lang="en-US" dirty="0" smtClean="0"/>
              <a:t>Using Visual Studio.NET</a:t>
            </a:r>
            <a:br>
              <a:rPr lang="en-US" dirty="0" smtClean="0"/>
            </a:br>
            <a:r>
              <a:rPr lang="en-US" dirty="0" smtClean="0"/>
              <a:t>Project Running &amp; Debugging</a:t>
            </a:r>
            <a:endParaRPr lang="en-US" dirty="0"/>
          </a:p>
        </p:txBody>
      </p:sp>
      <p:pic>
        <p:nvPicPr>
          <p:cNvPr id="8" name="Picture 7" descr="2.jpg"/>
          <p:cNvPicPr>
            <a:picLocks noChangeAspect="1"/>
          </p:cNvPicPr>
          <p:nvPr/>
        </p:nvPicPr>
        <p:blipFill>
          <a:blip r:embed="rId3" cstate="print"/>
          <a:stretch>
            <a:fillRect/>
          </a:stretch>
        </p:blipFill>
        <p:spPr>
          <a:xfrm>
            <a:off x="540000" y="1182272"/>
            <a:ext cx="7986713" cy="5066128"/>
          </a:xfrm>
          <a:prstGeom prst="rect">
            <a:avLst/>
          </a:prstGeom>
        </p:spPr>
      </p:pic>
    </p:spTree>
    <p:extLst>
      <p:ext uri="{BB962C8B-B14F-4D97-AF65-F5344CB8AC3E}">
        <p14:creationId xmlns:p14="http://schemas.microsoft.com/office/powerpoint/2010/main" val="310615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7818</TotalTime>
  <Words>2588</Words>
  <Application>Microsoft Office PowerPoint</Application>
  <PresentationFormat>On-screen Show (4:3)</PresentationFormat>
  <Paragraphs>543</Paragraphs>
  <Slides>36</Slides>
  <Notes>29</Notes>
  <HiddenSlides>0</HiddenSlides>
  <MMClips>0</MMClips>
  <ScaleCrop>false</ScaleCrop>
  <HeadingPairs>
    <vt:vector size="8" baseType="variant">
      <vt:variant>
        <vt:lpstr>Fonts Used</vt:lpstr>
      </vt:variant>
      <vt:variant>
        <vt:i4>8</vt:i4>
      </vt:variant>
      <vt:variant>
        <vt:lpstr>Theme</vt:lpstr>
      </vt:variant>
      <vt:variant>
        <vt:i4>14</vt:i4>
      </vt:variant>
      <vt:variant>
        <vt:lpstr>Embedded OLE Servers</vt:lpstr>
      </vt:variant>
      <vt:variant>
        <vt:i4>2</vt:i4>
      </vt:variant>
      <vt:variant>
        <vt:lpstr>Slide Titles</vt:lpstr>
      </vt:variant>
      <vt:variant>
        <vt:i4>36</vt:i4>
      </vt:variant>
    </vt:vector>
  </HeadingPairs>
  <TitlesOfParts>
    <vt:vector size="60" baseType="lpstr">
      <vt:lpstr>PMingLiU</vt:lpstr>
      <vt:lpstr>Arial</vt:lpstr>
      <vt:lpstr>Calibri</vt:lpstr>
      <vt:lpstr>Courier New</vt:lpstr>
      <vt:lpstr>SEOptimist</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Basic c# Programming Techniques</vt:lpstr>
      <vt:lpstr>Agenda</vt:lpstr>
      <vt:lpstr>Microsoft .NET Framework</vt:lpstr>
      <vt:lpstr>Microsoft .NET Framework .NET Framework Mechanism</vt:lpstr>
      <vt:lpstr>Using Visual Studio.NET</vt:lpstr>
      <vt:lpstr>Using Visual Studio.NET Application Development Steps</vt:lpstr>
      <vt:lpstr>Using Visual Studio.NET Projects &amp; Solutions</vt:lpstr>
      <vt:lpstr>Using Visual Studio.NET C# Getting Started</vt:lpstr>
      <vt:lpstr>Using Visual Studio.NET Project Running &amp; Debugging</vt:lpstr>
      <vt:lpstr>Using Visual Studio.NET Debugging Features 1/3</vt:lpstr>
      <vt:lpstr>Using Visual Studio.NET Debugging Features 2/3</vt:lpstr>
      <vt:lpstr>Using Visual Studio.NET Debugging Features 3/3</vt:lpstr>
      <vt:lpstr>Basic C# Syntax Reserved Keywords</vt:lpstr>
      <vt:lpstr>Basic C# Syntax Console In / Out</vt:lpstr>
      <vt:lpstr>Basic C# Syntax Primitive Types</vt:lpstr>
      <vt:lpstr>Basic C# Syntax Variables &amp; Arrays 1/2</vt:lpstr>
      <vt:lpstr>Basic C# Syntax Variables &amp; Arrays 2/2</vt:lpstr>
      <vt:lpstr>Basic C# Syntax Number Casting</vt:lpstr>
      <vt:lpstr>Basic C# Syntax Operators 1/2</vt:lpstr>
      <vt:lpstr>Basic C# Syntax Operators 2/2</vt:lpstr>
      <vt:lpstr>Basic C# Syntax String: String Literal</vt:lpstr>
      <vt:lpstr>Basic C# Syntax String: Escape Code</vt:lpstr>
      <vt:lpstr>Basic C# Syntax String: String Format 1/2</vt:lpstr>
      <vt:lpstr>Basic C# Syntax String: String Format 2/2</vt:lpstr>
      <vt:lpstr>Basic C# Syntax String: String Builder</vt:lpstr>
      <vt:lpstr>Basic C# Syntax DateTime Type</vt:lpstr>
      <vt:lpstr>Basic C# Syntax DateTime: Pattern in string format</vt:lpstr>
      <vt:lpstr>Basic C# Syntax Flow Control &amp; Iteration</vt:lpstr>
      <vt:lpstr>PowerPoint Presentation</vt:lpstr>
      <vt:lpstr>PowerPoint Presentation</vt:lpstr>
      <vt:lpstr>PowerPoint Presentation</vt:lpstr>
      <vt:lpstr>Coding Conventions Introduction</vt:lpstr>
      <vt:lpstr>Coding Conventions Coding Convention in Practice</vt:lpstr>
      <vt:lpstr>Coding Conventions Common Conventions</vt:lpstr>
      <vt:lpstr>Coding Conventions Fsoft C# Coding Conventions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anhdung</cp:lastModifiedBy>
  <cp:revision>647</cp:revision>
  <dcterms:created xsi:type="dcterms:W3CDTF">2010-10-18T05:40:05Z</dcterms:created>
  <dcterms:modified xsi:type="dcterms:W3CDTF">2015-07-16T13:12:21Z</dcterms:modified>
  <cp:category>Template</cp:category>
  <cp:contentStatus>20/11/2012</cp:contentStatus>
</cp:coreProperties>
</file>