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8.xml" ContentType="application/vnd.openxmlformats-officedocument.theme+xml"/>
  <Override PartName="/ppt/theme/themeOverride6.xml" ContentType="application/vnd.openxmlformats-officedocument.themeOverrid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9.xml" ContentType="application/vnd.openxmlformats-officedocument.theme+xml"/>
  <Override PartName="/ppt/theme/themeOverride7.xml" ContentType="application/vnd.openxmlformats-officedocument.themeOverrid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10.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11.xml" ContentType="application/vnd.openxmlformats-officedocument.theme+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12.xml" ContentType="application/vnd.openxmlformats-officedocument.theme+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13.xml" ContentType="application/vnd.openxmlformats-officedocument.theme+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8" r:id="rId1"/>
    <p:sldMasterId id="2147484032" r:id="rId2"/>
    <p:sldMasterId id="2147484044" r:id="rId3"/>
    <p:sldMasterId id="2147484056" r:id="rId4"/>
    <p:sldMasterId id="2147484068" r:id="rId5"/>
    <p:sldMasterId id="2147484080" r:id="rId6"/>
    <p:sldMasterId id="2147484093" r:id="rId7"/>
    <p:sldMasterId id="2147484107" r:id="rId8"/>
    <p:sldMasterId id="2147484119" r:id="rId9"/>
    <p:sldMasterId id="2147484131" r:id="rId10"/>
    <p:sldMasterId id="2147484143" r:id="rId11"/>
    <p:sldMasterId id="2147484155" r:id="rId12"/>
    <p:sldMasterId id="2147484167" r:id="rId13"/>
    <p:sldMasterId id="2147484179" r:id="rId14"/>
  </p:sldMasterIdLst>
  <p:notesMasterIdLst>
    <p:notesMasterId r:id="rId69"/>
  </p:notesMasterIdLst>
  <p:sldIdLst>
    <p:sldId id="273" r:id="rId15"/>
    <p:sldId id="431" r:id="rId16"/>
    <p:sldId id="403" r:id="rId17"/>
    <p:sldId id="376" r:id="rId18"/>
    <p:sldId id="404" r:id="rId19"/>
    <p:sldId id="405" r:id="rId20"/>
    <p:sldId id="378" r:id="rId21"/>
    <p:sldId id="379" r:id="rId22"/>
    <p:sldId id="425" r:id="rId23"/>
    <p:sldId id="426" r:id="rId24"/>
    <p:sldId id="427" r:id="rId25"/>
    <p:sldId id="380" r:id="rId26"/>
    <p:sldId id="406" r:id="rId27"/>
    <p:sldId id="407" r:id="rId28"/>
    <p:sldId id="381" r:id="rId29"/>
    <p:sldId id="383" r:id="rId30"/>
    <p:sldId id="408" r:id="rId31"/>
    <p:sldId id="384" r:id="rId32"/>
    <p:sldId id="385" r:id="rId33"/>
    <p:sldId id="411" r:id="rId34"/>
    <p:sldId id="417" r:id="rId35"/>
    <p:sldId id="418" r:id="rId36"/>
    <p:sldId id="414" r:id="rId37"/>
    <p:sldId id="415" r:id="rId38"/>
    <p:sldId id="416" r:id="rId39"/>
    <p:sldId id="409" r:id="rId40"/>
    <p:sldId id="419" r:id="rId41"/>
    <p:sldId id="420" r:id="rId42"/>
    <p:sldId id="423" r:id="rId43"/>
    <p:sldId id="424" r:id="rId44"/>
    <p:sldId id="421" r:id="rId45"/>
    <p:sldId id="422" r:id="rId46"/>
    <p:sldId id="410" r:id="rId47"/>
    <p:sldId id="432" r:id="rId48"/>
    <p:sldId id="433" r:id="rId49"/>
    <p:sldId id="434" r:id="rId50"/>
    <p:sldId id="437" r:id="rId51"/>
    <p:sldId id="435" r:id="rId52"/>
    <p:sldId id="439" r:id="rId53"/>
    <p:sldId id="440" r:id="rId54"/>
    <p:sldId id="441" r:id="rId55"/>
    <p:sldId id="442" r:id="rId56"/>
    <p:sldId id="443" r:id="rId57"/>
    <p:sldId id="444" r:id="rId58"/>
    <p:sldId id="445" r:id="rId59"/>
    <p:sldId id="446" r:id="rId60"/>
    <p:sldId id="447" r:id="rId61"/>
    <p:sldId id="448" r:id="rId62"/>
    <p:sldId id="449" r:id="rId63"/>
    <p:sldId id="450" r:id="rId64"/>
    <p:sldId id="451" r:id="rId65"/>
    <p:sldId id="452" r:id="rId66"/>
    <p:sldId id="453" r:id="rId67"/>
    <p:sldId id="454" r:id="rId68"/>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C00000"/>
    <a:srgbClr val="DC0081"/>
    <a:srgbClr val="FEF4EC"/>
    <a:srgbClr val="E7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74650" autoAdjust="0"/>
  </p:normalViewPr>
  <p:slideViewPr>
    <p:cSldViewPr>
      <p:cViewPr>
        <p:scale>
          <a:sx n="60" d="100"/>
          <a:sy n="60" d="100"/>
        </p:scale>
        <p:origin x="1638"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184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2.xml"/><Relationship Id="rId21" Type="http://schemas.openxmlformats.org/officeDocument/2006/relationships/slide" Target="slides/slide7.xml"/><Relationship Id="rId42" Type="http://schemas.openxmlformats.org/officeDocument/2006/relationships/slide" Target="slides/slide28.xml"/><Relationship Id="rId47" Type="http://schemas.openxmlformats.org/officeDocument/2006/relationships/slide" Target="slides/slide33.xml"/><Relationship Id="rId63" Type="http://schemas.openxmlformats.org/officeDocument/2006/relationships/slide" Target="slides/slide49.xml"/><Relationship Id="rId68" Type="http://schemas.openxmlformats.org/officeDocument/2006/relationships/slide" Target="slides/slide54.xml"/><Relationship Id="rId2" Type="http://schemas.openxmlformats.org/officeDocument/2006/relationships/slideMaster" Target="slideMasters/slideMaster2.xml"/><Relationship Id="rId16" Type="http://schemas.openxmlformats.org/officeDocument/2006/relationships/slide" Target="slides/slide2.xml"/><Relationship Id="rId29" Type="http://schemas.openxmlformats.org/officeDocument/2006/relationships/slide" Target="slides/slide15.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slide" Target="slides/slide39.xml"/><Relationship Id="rId58" Type="http://schemas.openxmlformats.org/officeDocument/2006/relationships/slide" Target="slides/slide44.xml"/><Relationship Id="rId66" Type="http://schemas.openxmlformats.org/officeDocument/2006/relationships/slide" Target="slides/slide52.xml"/><Relationship Id="rId5" Type="http://schemas.openxmlformats.org/officeDocument/2006/relationships/slideMaster" Target="slideMasters/slideMaster5.xml"/><Relationship Id="rId61" Type="http://schemas.openxmlformats.org/officeDocument/2006/relationships/slide" Target="slides/slide47.xml"/><Relationship Id="rId19" Type="http://schemas.openxmlformats.org/officeDocument/2006/relationships/slide" Target="slides/slide5.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slide" Target="slides/slide42.xml"/><Relationship Id="rId64" Type="http://schemas.openxmlformats.org/officeDocument/2006/relationships/slide" Target="slides/slide50.xml"/><Relationship Id="rId69"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37.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59" Type="http://schemas.openxmlformats.org/officeDocument/2006/relationships/slide" Target="slides/slide45.xml"/><Relationship Id="rId67" Type="http://schemas.openxmlformats.org/officeDocument/2006/relationships/slide" Target="slides/slide53.xml"/><Relationship Id="rId20" Type="http://schemas.openxmlformats.org/officeDocument/2006/relationships/slide" Target="slides/slide6.xml"/><Relationship Id="rId41" Type="http://schemas.openxmlformats.org/officeDocument/2006/relationships/slide" Target="slides/slide27.xml"/><Relationship Id="rId54" Type="http://schemas.openxmlformats.org/officeDocument/2006/relationships/slide" Target="slides/slide40.xml"/><Relationship Id="rId62" Type="http://schemas.openxmlformats.org/officeDocument/2006/relationships/slide" Target="slides/slide48.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slide" Target="slides/slide43.xml"/><Relationship Id="rId10" Type="http://schemas.openxmlformats.org/officeDocument/2006/relationships/slideMaster" Target="slideMasters/slideMaster10.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slide" Target="slides/slide46.xml"/><Relationship Id="rId65" Type="http://schemas.openxmlformats.org/officeDocument/2006/relationships/slide" Target="slides/slide51.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4.xml"/><Relationship Id="rId39" Type="http://schemas.openxmlformats.org/officeDocument/2006/relationships/slide" Target="slides/slide25.xml"/><Relationship Id="rId34" Type="http://schemas.openxmlformats.org/officeDocument/2006/relationships/slide" Target="slides/slide20.xml"/><Relationship Id="rId50" Type="http://schemas.openxmlformats.org/officeDocument/2006/relationships/slide" Target="slides/slide36.xml"/><Relationship Id="rId55" Type="http://schemas.openxmlformats.org/officeDocument/2006/relationships/slide" Target="slides/slide41.xml"/><Relationship Id="rId7" Type="http://schemas.openxmlformats.org/officeDocument/2006/relationships/slideMaster" Target="slideMasters/slideMaster7.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B1523267-766B-426E-A93F-17BB62AFEDD0}" type="datetimeFigureOut">
              <a:rPr lang="vi-VN"/>
              <a:pPr>
                <a:defRPr/>
              </a:pPr>
              <a:t>17/07/2015</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97C73779-BBD8-4EE6-8D14-AA4CE061E5D1}" type="slidenum">
              <a:rPr lang="vi-VN"/>
              <a:pPr>
                <a:defRPr/>
              </a:pPr>
              <a:t>‹#›</a:t>
            </a:fld>
            <a:endParaRPr lang="vi-VN"/>
          </a:p>
        </p:txBody>
      </p:sp>
    </p:spTree>
    <p:extLst>
      <p:ext uri="{BB962C8B-B14F-4D97-AF65-F5344CB8AC3E}">
        <p14:creationId xmlns:p14="http://schemas.microsoft.com/office/powerpoint/2010/main" val="33343904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msdn.microsoft.com/en-us/library/ms173121.aspx"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550E508B-E712-43ED-822F-63BC477AE9DD}" type="slidenum">
              <a:rPr lang="en-US"/>
              <a:pPr/>
              <a:t>2</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798184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Capsule  vs  Tablet </a:t>
            </a:r>
          </a:p>
          <a:p>
            <a:r>
              <a:rPr lang="en-US" baseline="0" dirty="0" smtClean="0"/>
              <a:t>Tablet : </a:t>
            </a:r>
            <a:r>
              <a:rPr lang="en-US" baseline="0" dirty="0" err="1" smtClean="0"/>
              <a:t>Thông</a:t>
            </a:r>
            <a:r>
              <a:rPr lang="en-US" baseline="0" dirty="0" smtClean="0"/>
              <a:t> tin/</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được</a:t>
            </a:r>
            <a:r>
              <a:rPr lang="en-US" baseline="0" dirty="0" smtClean="0"/>
              <a:t> exposed </a:t>
            </a:r>
            <a:r>
              <a:rPr lang="en-US" baseline="0" dirty="0" err="1" smtClean="0"/>
              <a:t>ra</a:t>
            </a:r>
            <a:r>
              <a:rPr lang="en-US" baseline="0" dirty="0" smtClean="0"/>
              <a:t> </a:t>
            </a:r>
            <a:r>
              <a:rPr lang="en-US" baseline="0" dirty="0" err="1" smtClean="0"/>
              <a:t>bên</a:t>
            </a:r>
            <a:r>
              <a:rPr lang="en-US" baseline="0" dirty="0" smtClean="0"/>
              <a:t> </a:t>
            </a:r>
            <a:r>
              <a:rPr lang="en-US" baseline="0" dirty="0" err="1" smtClean="0"/>
              <a:t>ngoài</a:t>
            </a:r>
            <a:r>
              <a:rPr lang="en-US" baseline="0" dirty="0" smtClean="0"/>
              <a:t>. </a:t>
            </a:r>
            <a:r>
              <a:rPr lang="en-US" baseline="0" dirty="0" err="1" smtClean="0"/>
              <a:t>Thuoc</a:t>
            </a:r>
            <a:r>
              <a:rPr lang="en-US" baseline="0" dirty="0" smtClean="0"/>
              <a:t> de bi </a:t>
            </a:r>
            <a:r>
              <a:rPr lang="en-US" baseline="0" dirty="0" err="1" smtClean="0"/>
              <a:t>tuong</a:t>
            </a:r>
            <a:r>
              <a:rPr lang="en-US" baseline="0" dirty="0" smtClean="0"/>
              <a:t> </a:t>
            </a:r>
            <a:r>
              <a:rPr lang="en-US" baseline="0" dirty="0" err="1" smtClean="0"/>
              <a:t>tac</a:t>
            </a:r>
            <a:r>
              <a:rPr lang="en-US" baseline="0" dirty="0" smtClean="0"/>
              <a:t> </a:t>
            </a:r>
            <a:r>
              <a:rPr lang="en-US" baseline="0" dirty="0" err="1" smtClean="0"/>
              <a:t>voi</a:t>
            </a:r>
            <a:r>
              <a:rPr lang="en-US" baseline="0" dirty="0" smtClean="0"/>
              <a:t> </a:t>
            </a:r>
            <a:r>
              <a:rPr lang="en-US" baseline="0" dirty="0" err="1" smtClean="0"/>
              <a:t>khong</a:t>
            </a:r>
            <a:r>
              <a:rPr lang="en-US" baseline="0" dirty="0" smtClean="0"/>
              <a:t> </a:t>
            </a:r>
            <a:r>
              <a:rPr lang="en-US" baseline="0" dirty="0" err="1" smtClean="0"/>
              <a:t>khi</a:t>
            </a:r>
            <a:r>
              <a:rPr lang="en-US" baseline="0" dirty="0" smtClean="0"/>
              <a:t> </a:t>
            </a:r>
            <a:r>
              <a:rPr lang="en-US" baseline="0" dirty="0" err="1" smtClean="0"/>
              <a:t>va</a:t>
            </a:r>
            <a:r>
              <a:rPr lang="en-US" baseline="0" dirty="0" smtClean="0"/>
              <a:t> </a:t>
            </a:r>
            <a:r>
              <a:rPr lang="en-US" baseline="0" dirty="0" err="1" smtClean="0"/>
              <a:t>nuoc</a:t>
            </a:r>
            <a:r>
              <a:rPr lang="en-US" baseline="0" dirty="0" smtClean="0"/>
              <a:t>. </a:t>
            </a:r>
            <a:r>
              <a:rPr lang="en-US" baseline="0" dirty="0" err="1" smtClean="0"/>
              <a:t>Khi</a:t>
            </a:r>
            <a:r>
              <a:rPr lang="en-US" baseline="0" dirty="0" smtClean="0"/>
              <a:t> </a:t>
            </a:r>
            <a:r>
              <a:rPr lang="en-US" baseline="0" dirty="0" err="1" smtClean="0"/>
              <a:t>uong</a:t>
            </a:r>
            <a:r>
              <a:rPr lang="en-US" baseline="0" dirty="0" smtClean="0"/>
              <a:t> co the co cam </a:t>
            </a:r>
            <a:r>
              <a:rPr lang="en-US" baseline="0" dirty="0" err="1" smtClean="0"/>
              <a:t>nhan</a:t>
            </a:r>
            <a:r>
              <a:rPr lang="en-US" baseline="0" dirty="0" smtClean="0"/>
              <a:t> </a:t>
            </a:r>
            <a:r>
              <a:rPr lang="en-US" baseline="0" dirty="0" err="1" smtClean="0"/>
              <a:t>ve</a:t>
            </a:r>
            <a:r>
              <a:rPr lang="en-US" baseline="0" dirty="0" smtClean="0"/>
              <a:t> </a:t>
            </a:r>
            <a:r>
              <a:rPr lang="en-US" baseline="0" dirty="0" err="1" smtClean="0"/>
              <a:t>mui</a:t>
            </a:r>
            <a:r>
              <a:rPr lang="en-US" baseline="0" dirty="0" smtClean="0"/>
              <a:t> vi </a:t>
            </a:r>
            <a:r>
              <a:rPr lang="en-US" baseline="0" dirty="0" err="1" smtClean="0"/>
              <a:t>cua</a:t>
            </a:r>
            <a:r>
              <a:rPr lang="en-US" baseline="0" dirty="0" smtClean="0"/>
              <a:t> </a:t>
            </a:r>
            <a:r>
              <a:rPr lang="en-US" baseline="0" dirty="0" err="1" smtClean="0"/>
              <a:t>thuoc</a:t>
            </a:r>
            <a:endParaRPr lang="en-US" baseline="0" dirty="0" smtClean="0"/>
          </a:p>
          <a:p>
            <a:r>
              <a:rPr lang="en-US" baseline="0" dirty="0" smtClean="0"/>
              <a:t>Capsule: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được</a:t>
            </a:r>
            <a:r>
              <a:rPr lang="en-US" baseline="0" dirty="0" smtClean="0"/>
              <a:t> </a:t>
            </a:r>
            <a:r>
              <a:rPr lang="en-US" baseline="0" dirty="0" err="1" smtClean="0"/>
              <a:t>gói</a:t>
            </a:r>
            <a:r>
              <a:rPr lang="en-US" baseline="0" dirty="0" smtClean="0"/>
              <a:t> </a:t>
            </a:r>
            <a:r>
              <a:rPr lang="en-US" baseline="0" dirty="0" err="1" smtClean="0"/>
              <a:t>kín</a:t>
            </a:r>
            <a:r>
              <a:rPr lang="en-US" baseline="0" dirty="0" smtClean="0"/>
              <a:t> </a:t>
            </a:r>
            <a:r>
              <a:rPr lang="en-US" baseline="0" dirty="0" err="1" smtClean="0"/>
              <a:t>bên</a:t>
            </a:r>
            <a:r>
              <a:rPr lang="en-US" baseline="0" dirty="0" smtClean="0"/>
              <a:t> </a:t>
            </a:r>
            <a:r>
              <a:rPr lang="en-US" baseline="0" dirty="0" err="1" smtClean="0"/>
              <a:t>trong</a:t>
            </a:r>
            <a:r>
              <a:rPr lang="en-US" baseline="0" dirty="0" smtClean="0"/>
              <a:t>. Thanh </a:t>
            </a:r>
            <a:r>
              <a:rPr lang="en-US" baseline="0" dirty="0" err="1" smtClean="0"/>
              <a:t>phan</a:t>
            </a:r>
            <a:r>
              <a:rPr lang="en-US" baseline="0" dirty="0" smtClean="0"/>
              <a:t> </a:t>
            </a:r>
            <a:r>
              <a:rPr lang="en-US" baseline="0" dirty="0" err="1" smtClean="0"/>
              <a:t>cua</a:t>
            </a:r>
            <a:r>
              <a:rPr lang="en-US" baseline="0" dirty="0" smtClean="0"/>
              <a:t> </a:t>
            </a:r>
            <a:r>
              <a:rPr lang="en-US" baseline="0" dirty="0" err="1" smtClean="0"/>
              <a:t>thuoc</a:t>
            </a:r>
            <a:r>
              <a:rPr lang="en-US" baseline="0" dirty="0" smtClean="0"/>
              <a:t> </a:t>
            </a:r>
            <a:r>
              <a:rPr lang="en-US" baseline="0" dirty="0" err="1" smtClean="0"/>
              <a:t>duoc</a:t>
            </a:r>
            <a:r>
              <a:rPr lang="en-US" baseline="0" dirty="0" smtClean="0"/>
              <a:t> </a:t>
            </a:r>
            <a:r>
              <a:rPr lang="en-US" baseline="0" dirty="0" err="1" smtClean="0"/>
              <a:t>bao</a:t>
            </a:r>
            <a:r>
              <a:rPr lang="en-US" baseline="0" dirty="0" smtClean="0"/>
              <a:t> </a:t>
            </a:r>
            <a:r>
              <a:rPr lang="en-US" baseline="0" dirty="0" err="1" smtClean="0"/>
              <a:t>ve</a:t>
            </a:r>
            <a:r>
              <a:rPr lang="en-US" baseline="0" dirty="0" smtClean="0"/>
              <a:t> tot hon. </a:t>
            </a:r>
            <a:r>
              <a:rPr lang="en-US" baseline="0" dirty="0" err="1" smtClean="0"/>
              <a:t>Khi</a:t>
            </a:r>
            <a:r>
              <a:rPr lang="en-US" baseline="0" dirty="0" smtClean="0"/>
              <a:t> </a:t>
            </a:r>
            <a:r>
              <a:rPr lang="en-US" baseline="0" dirty="0" err="1" smtClean="0"/>
              <a:t>uong</a:t>
            </a:r>
            <a:r>
              <a:rPr lang="en-US" baseline="0" dirty="0" smtClean="0"/>
              <a:t>, it </a:t>
            </a:r>
            <a:r>
              <a:rPr lang="en-US" baseline="0" dirty="0" err="1" smtClean="0"/>
              <a:t>kha</a:t>
            </a:r>
            <a:r>
              <a:rPr lang="en-US" baseline="0" dirty="0" smtClean="0"/>
              <a:t> </a:t>
            </a:r>
            <a:r>
              <a:rPr lang="en-US" baseline="0" dirty="0" err="1" smtClean="0"/>
              <a:t>nang</a:t>
            </a:r>
            <a:r>
              <a:rPr lang="en-US" baseline="0" dirty="0" smtClean="0"/>
              <a:t> cam </a:t>
            </a:r>
            <a:r>
              <a:rPr lang="en-US" baseline="0" dirty="0" err="1" smtClean="0"/>
              <a:t>nhan</a:t>
            </a:r>
            <a:r>
              <a:rPr lang="en-US" baseline="0" dirty="0" smtClean="0"/>
              <a:t> </a:t>
            </a:r>
            <a:r>
              <a:rPr lang="en-US" baseline="0" dirty="0" err="1" smtClean="0"/>
              <a:t>ve</a:t>
            </a:r>
            <a:r>
              <a:rPr lang="en-US" baseline="0" dirty="0" smtClean="0"/>
              <a:t> </a:t>
            </a:r>
            <a:r>
              <a:rPr lang="en-US" baseline="0" dirty="0" err="1" smtClean="0"/>
              <a:t>mui</a:t>
            </a:r>
            <a:r>
              <a:rPr lang="en-US" baseline="0" dirty="0" smtClean="0"/>
              <a:t> vi </a:t>
            </a:r>
            <a:r>
              <a:rPr lang="en-US" baseline="0" dirty="0" err="1" smtClean="0"/>
              <a:t>cua</a:t>
            </a:r>
            <a:r>
              <a:rPr lang="en-US" baseline="0" dirty="0" smtClean="0"/>
              <a:t> </a:t>
            </a:r>
            <a:r>
              <a:rPr lang="en-US" baseline="0" dirty="0" err="1" smtClean="0"/>
              <a:t>thuoc</a:t>
            </a:r>
            <a:r>
              <a:rPr lang="en-US" baseline="0" dirty="0" smtClean="0"/>
              <a:t>.</a:t>
            </a:r>
          </a:p>
          <a:p>
            <a:endParaRPr lang="en-US" baseline="0" dirty="0" smtClean="0"/>
          </a:p>
          <a:p>
            <a:r>
              <a:rPr lang="en-US" baseline="0" dirty="0" smtClean="0"/>
              <a:t>Encapsulation : Separate External Aspect from internal  Implementation</a:t>
            </a:r>
          </a:p>
          <a:p>
            <a:endParaRPr lang="en-US" baseline="0" dirty="0" smtClean="0"/>
          </a:p>
          <a:p>
            <a:r>
              <a:rPr lang="en-US" baseline="0" dirty="0" err="1" smtClean="0"/>
              <a:t>Với</a:t>
            </a:r>
            <a:r>
              <a:rPr lang="en-US" baseline="0" dirty="0" smtClean="0"/>
              <a:t> encapsulation, OO can:</a:t>
            </a:r>
          </a:p>
          <a:p>
            <a:r>
              <a:rPr lang="en-US" baseline="0" dirty="0" smtClean="0"/>
              <a:t>   - hide the data item </a:t>
            </a:r>
          </a:p>
          <a:p>
            <a:r>
              <a:rPr lang="en-US" baseline="0" dirty="0" smtClean="0"/>
              <a:t>   - Chi co the access data item </a:t>
            </a:r>
            <a:r>
              <a:rPr lang="en-US" baseline="0" dirty="0" err="1" smtClean="0"/>
              <a:t>thông</a:t>
            </a:r>
            <a:r>
              <a:rPr lang="en-US" baseline="0" dirty="0" smtClean="0"/>
              <a:t> qua member method</a:t>
            </a:r>
          </a:p>
          <a:p>
            <a:endParaRPr lang="en-US" baseline="0" dirty="0" smtClean="0"/>
          </a:p>
          <a:p>
            <a:r>
              <a:rPr lang="en-US" baseline="0" dirty="0" smtClean="0"/>
              <a:t>Abstraction:  Tell the external face we should present to the world</a:t>
            </a:r>
          </a:p>
          <a:p>
            <a:r>
              <a:rPr lang="en-US" baseline="0" dirty="0" smtClean="0"/>
              <a:t>Encapsulation:  Ensure implementation is not leak out</a:t>
            </a:r>
          </a:p>
          <a:p>
            <a:endParaRPr lang="en-US" baseline="0" dirty="0" smtClean="0"/>
          </a:p>
          <a:p>
            <a:r>
              <a:rPr lang="en-US" baseline="0" dirty="0" smtClean="0"/>
              <a:t>Abstraction &amp; Encapsulation together reduce the amount of information we have to deal with.</a:t>
            </a:r>
          </a:p>
          <a:p>
            <a:endParaRPr lang="en-US" baseline="0" dirty="0" smtClean="0"/>
          </a:p>
        </p:txBody>
      </p:sp>
      <p:sp>
        <p:nvSpPr>
          <p:cNvPr id="4" name="Slide Number Placeholder 3"/>
          <p:cNvSpPr>
            <a:spLocks noGrp="1"/>
          </p:cNvSpPr>
          <p:nvPr>
            <p:ph type="sldNum" sz="quarter" idx="10"/>
          </p:nvPr>
        </p:nvSpPr>
        <p:spPr/>
        <p:txBody>
          <a:bodyPr/>
          <a:lstStyle/>
          <a:p>
            <a:fld id="{5F368443-A919-49D6-AF3B-6096101D73E5}" type="slidenum">
              <a:rPr lang="en-US" smtClean="0"/>
              <a:pPr/>
              <a:t>12</a:t>
            </a:fld>
            <a:endParaRPr lang="en-US"/>
          </a:p>
        </p:txBody>
      </p:sp>
    </p:spTree>
    <p:extLst>
      <p:ext uri="{BB962C8B-B14F-4D97-AF65-F5344CB8AC3E}">
        <p14:creationId xmlns:p14="http://schemas.microsoft.com/office/powerpoint/2010/main" val="4066382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Combine the action with data in an IT Object =&gt; OOP</a:t>
            </a:r>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13</a:t>
            </a:fld>
            <a:endParaRPr lang="vi-VN"/>
          </a:p>
        </p:txBody>
      </p:sp>
    </p:spTree>
    <p:extLst>
      <p:ext uri="{BB962C8B-B14F-4D97-AF65-F5344CB8AC3E}">
        <p14:creationId xmlns:p14="http://schemas.microsoft.com/office/powerpoint/2010/main" val="4182501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Constructor called at object creation</a:t>
            </a:r>
          </a:p>
          <a:p>
            <a:r>
              <a:rPr lang="en-US" dirty="0" smtClean="0"/>
              <a:t>Constructor by default</a:t>
            </a:r>
          </a:p>
          <a:p>
            <a:r>
              <a:rPr lang="en-US" dirty="0" smtClean="0"/>
              <a:t>Not OK yet, need</a:t>
            </a:r>
            <a:r>
              <a:rPr lang="en-US" baseline="0" dirty="0" smtClean="0"/>
              <a:t> public </a:t>
            </a:r>
            <a:r>
              <a:rPr lang="en-US" dirty="0" smtClean="0"/>
              <a:t>access modifier next page</a:t>
            </a:r>
          </a:p>
          <a:p>
            <a:r>
              <a:rPr lang="en-US" dirty="0" smtClean="0"/>
              <a:t>this</a:t>
            </a:r>
            <a:r>
              <a:rPr lang="en-US" baseline="0" dirty="0" smtClean="0"/>
              <a:t> keyword access the current object</a:t>
            </a:r>
          </a:p>
          <a:p>
            <a:endParaRPr lang="en-US" dirty="0" smtClean="0"/>
          </a:p>
        </p:txBody>
      </p:sp>
      <p:sp>
        <p:nvSpPr>
          <p:cNvPr id="716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E09C14C-194A-4333-B7A9-1457FCD62C07}" type="slidenum">
              <a:rPr lang="vi-VN" smtClean="0">
                <a:latin typeface="Arial" charset="0"/>
                <a:cs typeface="Arial" charset="0"/>
              </a:rPr>
              <a:pPr/>
              <a:t>14</a:t>
            </a:fld>
            <a:endParaRPr lang="vi-VN" smtClean="0">
              <a:latin typeface="Arial" charset="0"/>
              <a:cs typeface="Arial" charset="0"/>
            </a:endParaRPr>
          </a:p>
        </p:txBody>
      </p:sp>
    </p:spTree>
    <p:extLst>
      <p:ext uri="{BB962C8B-B14F-4D97-AF65-F5344CB8AC3E}">
        <p14:creationId xmlns:p14="http://schemas.microsoft.com/office/powerpoint/2010/main" val="3674685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Private: data </a:t>
            </a:r>
            <a:r>
              <a:rPr lang="en-US" dirty="0" err="1" smtClean="0"/>
              <a:t>hoặc</a:t>
            </a:r>
            <a:r>
              <a:rPr lang="en-US" baseline="0" dirty="0" smtClean="0"/>
              <a:t> method </a:t>
            </a:r>
            <a:r>
              <a:rPr lang="en-US" baseline="0" dirty="0" err="1" smtClean="0"/>
              <a:t>được</a:t>
            </a:r>
            <a:r>
              <a:rPr lang="en-US" baseline="0" dirty="0" smtClean="0"/>
              <a:t> </a:t>
            </a:r>
            <a:r>
              <a:rPr lang="en-US" baseline="0" dirty="0" err="1" smtClean="0"/>
              <a:t>giấu</a:t>
            </a:r>
            <a:r>
              <a:rPr lang="en-US" baseline="0" dirty="0" smtClean="0"/>
              <a:t>, </a:t>
            </a:r>
            <a:r>
              <a:rPr lang="en-US" baseline="0" dirty="0" err="1" smtClean="0"/>
              <a:t>các</a:t>
            </a:r>
            <a:r>
              <a:rPr lang="en-US" baseline="0" dirty="0" smtClean="0"/>
              <a:t> object </a:t>
            </a:r>
            <a:r>
              <a:rPr lang="en-US" baseline="0" dirty="0" err="1" smtClean="0"/>
              <a:t>bên</a:t>
            </a:r>
            <a:r>
              <a:rPr lang="en-US" baseline="0" dirty="0" smtClean="0"/>
              <a:t> </a:t>
            </a:r>
            <a:r>
              <a:rPr lang="en-US" baseline="0" dirty="0" err="1" smtClean="0"/>
              <a:t>ngoài</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access</a:t>
            </a:r>
          </a:p>
          <a:p>
            <a:r>
              <a:rPr lang="en-US" baseline="0" dirty="0" smtClean="0"/>
              <a:t>Public: data </a:t>
            </a:r>
            <a:r>
              <a:rPr lang="en-US" baseline="0" dirty="0" err="1" smtClean="0"/>
              <a:t>hoặc</a:t>
            </a:r>
            <a:r>
              <a:rPr lang="en-US" baseline="0" dirty="0" smtClean="0"/>
              <a:t> method </a:t>
            </a:r>
            <a:r>
              <a:rPr lang="en-US" baseline="0" dirty="0" err="1" smtClean="0"/>
              <a:t>được</a:t>
            </a:r>
            <a:r>
              <a:rPr lang="en-US" baseline="0" dirty="0" smtClean="0"/>
              <a:t> public </a:t>
            </a:r>
            <a:r>
              <a:rPr lang="en-US" baseline="0" dirty="0" err="1" smtClean="0"/>
              <a:t>và</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accessed/modified </a:t>
            </a:r>
            <a:r>
              <a:rPr lang="en-US" baseline="0" dirty="0" err="1" smtClean="0"/>
              <a:t>bởi</a:t>
            </a:r>
            <a:r>
              <a:rPr lang="en-US" baseline="0" dirty="0" smtClean="0"/>
              <a:t> </a:t>
            </a:r>
            <a:r>
              <a:rPr lang="en-US" baseline="0" dirty="0" err="1" smtClean="0"/>
              <a:t>các</a:t>
            </a:r>
            <a:r>
              <a:rPr lang="en-US" baseline="0" dirty="0" smtClean="0"/>
              <a:t> object </a:t>
            </a:r>
            <a:r>
              <a:rPr lang="en-US" baseline="0" dirty="0" err="1" smtClean="0"/>
              <a:t>bên</a:t>
            </a:r>
            <a:r>
              <a:rPr lang="en-US" baseline="0" dirty="0" smtClean="0"/>
              <a:t> </a:t>
            </a:r>
            <a:r>
              <a:rPr lang="en-US" baseline="0" dirty="0" err="1" smtClean="0"/>
              <a:t>ngoài</a:t>
            </a:r>
            <a:endParaRPr lang="en-US" baseline="0" dirty="0" smtClean="0"/>
          </a:p>
          <a:p>
            <a:r>
              <a:rPr lang="en-US" baseline="0" dirty="0" smtClean="0"/>
              <a:t>Protected: data </a:t>
            </a:r>
            <a:r>
              <a:rPr lang="en-US" baseline="0" dirty="0" err="1" smtClean="0"/>
              <a:t>hoặc</a:t>
            </a:r>
            <a:r>
              <a:rPr lang="en-US" baseline="0" dirty="0" smtClean="0"/>
              <a:t> method </a:t>
            </a:r>
            <a:r>
              <a:rPr lang="en-US" baseline="0" dirty="0" err="1" smtClean="0"/>
              <a:t>có</a:t>
            </a:r>
            <a:r>
              <a:rPr lang="en-US" baseline="0" dirty="0" smtClean="0"/>
              <a:t> </a:t>
            </a:r>
            <a:r>
              <a:rPr lang="en-US" baseline="0" dirty="0" err="1" smtClean="0"/>
              <a:t>thể</a:t>
            </a:r>
            <a:r>
              <a:rPr lang="en-US" baseline="0" dirty="0" smtClean="0"/>
              <a:t> access/modified </a:t>
            </a:r>
            <a:r>
              <a:rPr lang="en-US" baseline="0" dirty="0" err="1" smtClean="0"/>
              <a:t>bởi</a:t>
            </a:r>
            <a:r>
              <a:rPr lang="en-US" baseline="0" dirty="0" smtClean="0"/>
              <a:t> </a:t>
            </a:r>
            <a:r>
              <a:rPr lang="en-US" baseline="0" dirty="0" err="1" smtClean="0"/>
              <a:t>các</a:t>
            </a:r>
            <a:r>
              <a:rPr lang="en-US" baseline="0" dirty="0" smtClean="0"/>
              <a:t> class </a:t>
            </a:r>
            <a:r>
              <a:rPr lang="en-US" baseline="0" dirty="0" err="1" smtClean="0"/>
              <a:t>thuộc</a:t>
            </a:r>
            <a:r>
              <a:rPr lang="en-US" baseline="0" dirty="0" smtClean="0"/>
              <a:t> </a:t>
            </a:r>
            <a:r>
              <a:rPr lang="en-US" baseline="0" dirty="0" err="1" smtClean="0"/>
              <a:t>cùng</a:t>
            </a:r>
            <a:r>
              <a:rPr lang="en-US" baseline="0" dirty="0" smtClean="0"/>
              <a:t> module/package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Friendly: data </a:t>
            </a:r>
            <a:r>
              <a:rPr lang="en-US" baseline="0" dirty="0" err="1" smtClean="0"/>
              <a:t>hoặc</a:t>
            </a:r>
            <a:r>
              <a:rPr lang="en-US" baseline="0" dirty="0" smtClean="0"/>
              <a:t> method </a:t>
            </a:r>
            <a:r>
              <a:rPr lang="en-US" baseline="0" dirty="0" err="1" smtClean="0"/>
              <a:t>có</a:t>
            </a:r>
            <a:r>
              <a:rPr lang="en-US" baseline="0" dirty="0" smtClean="0"/>
              <a:t> </a:t>
            </a:r>
            <a:r>
              <a:rPr lang="en-US" baseline="0" dirty="0" err="1" smtClean="0"/>
              <a:t>thể</a:t>
            </a:r>
            <a:r>
              <a:rPr lang="en-US" baseline="0" dirty="0" smtClean="0"/>
              <a:t> access/modified </a:t>
            </a:r>
            <a:r>
              <a:rPr lang="en-US" baseline="0" dirty="0" err="1" smtClean="0"/>
              <a:t>bởi</a:t>
            </a:r>
            <a:r>
              <a:rPr lang="en-US" baseline="0" dirty="0" smtClean="0"/>
              <a:t> </a:t>
            </a:r>
            <a:r>
              <a:rPr lang="en-US" baseline="0" dirty="0" err="1" smtClean="0"/>
              <a:t>các</a:t>
            </a:r>
            <a:r>
              <a:rPr lang="en-US" baseline="0" dirty="0" smtClean="0"/>
              <a:t> class </a:t>
            </a:r>
            <a:r>
              <a:rPr lang="en-US" baseline="0" dirty="0" err="1" smtClean="0"/>
              <a:t>được</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là</a:t>
            </a:r>
            <a:r>
              <a:rPr lang="en-US" baseline="0" dirty="0" smtClean="0"/>
              <a:t> friend </a:t>
            </a:r>
            <a:r>
              <a:rPr lang="en-US" baseline="0" dirty="0" err="1" smtClean="0"/>
              <a:t>của</a:t>
            </a:r>
            <a:r>
              <a:rPr lang="en-US" baseline="0" dirty="0" smtClean="0"/>
              <a:t> class </a:t>
            </a:r>
            <a:r>
              <a:rPr lang="en-US" baseline="0" dirty="0" err="1" smtClean="0"/>
              <a:t>đó</a:t>
            </a:r>
            <a:r>
              <a:rPr lang="en-US" baseline="0" dirty="0" smtClean="0"/>
              <a:t>.</a:t>
            </a:r>
          </a:p>
          <a:p>
            <a:endParaRPr lang="en-US" b="1" dirty="0" smtClean="0"/>
          </a:p>
          <a:p>
            <a:r>
              <a:rPr lang="en-US" sz="1200" b="1" i="0" kern="1200" dirty="0" smtClean="0">
                <a:solidFill>
                  <a:schemeClr val="tx1"/>
                </a:solidFill>
                <a:effectLst/>
                <a:latin typeface="+mn-lt"/>
                <a:ea typeface="+mn-ea"/>
                <a:cs typeface="+mn-cs"/>
              </a:rPr>
              <a:t>public</a:t>
            </a:r>
            <a:r>
              <a:rPr lang="en-US" sz="1200" b="0" i="0" kern="1200" dirty="0" smtClean="0">
                <a:solidFill>
                  <a:schemeClr val="tx1"/>
                </a:solidFill>
                <a:effectLst/>
                <a:latin typeface="+mn-lt"/>
                <a:ea typeface="+mn-ea"/>
                <a:cs typeface="+mn-cs"/>
              </a:rPr>
              <a:t> : Access is not restricted.</a:t>
            </a:r>
          </a:p>
          <a:p>
            <a:r>
              <a:rPr lang="en-US" sz="1200" b="1" i="0" kern="1200" dirty="0" smtClean="0">
                <a:solidFill>
                  <a:schemeClr val="tx1"/>
                </a:solidFill>
                <a:effectLst/>
                <a:latin typeface="+mn-lt"/>
                <a:ea typeface="+mn-ea"/>
                <a:cs typeface="+mn-cs"/>
              </a:rPr>
              <a:t>protected</a:t>
            </a:r>
            <a:r>
              <a:rPr lang="en-US" sz="1200" b="0" i="0" kern="1200" dirty="0" smtClean="0">
                <a:solidFill>
                  <a:schemeClr val="tx1"/>
                </a:solidFill>
                <a:effectLst/>
                <a:latin typeface="+mn-lt"/>
                <a:ea typeface="+mn-ea"/>
                <a:cs typeface="+mn-cs"/>
              </a:rPr>
              <a:t> : Access is limited to the containing class or types derived from the containing class.</a:t>
            </a:r>
          </a:p>
          <a:p>
            <a:r>
              <a:rPr lang="en-US" sz="1200" b="1" i="0" kern="1200" dirty="0" smtClean="0">
                <a:solidFill>
                  <a:schemeClr val="tx1"/>
                </a:solidFill>
                <a:effectLst/>
                <a:latin typeface="+mn-lt"/>
                <a:ea typeface="+mn-ea"/>
                <a:cs typeface="+mn-cs"/>
              </a:rPr>
              <a:t>Internal</a:t>
            </a:r>
            <a:r>
              <a:rPr lang="en-US" sz="1200" b="0" i="0" kern="1200" dirty="0" smtClean="0">
                <a:solidFill>
                  <a:schemeClr val="tx1"/>
                </a:solidFill>
                <a:effectLst/>
                <a:latin typeface="+mn-lt"/>
                <a:ea typeface="+mn-ea"/>
                <a:cs typeface="+mn-cs"/>
              </a:rPr>
              <a:t> : Access is limited to the current assembly.</a:t>
            </a:r>
          </a:p>
          <a:p>
            <a:r>
              <a:rPr lang="en-US" sz="1200" b="0" i="0" u="none" strike="noStrike" kern="1200" dirty="0" smtClean="0">
                <a:solidFill>
                  <a:schemeClr val="tx1"/>
                </a:solidFill>
                <a:effectLst/>
                <a:latin typeface="+mn-lt"/>
                <a:ea typeface="+mn-ea"/>
                <a:cs typeface="+mn-cs"/>
                <a:hlinkClick r:id="rId3"/>
              </a:rPr>
              <a:t>protected internal</a:t>
            </a:r>
            <a:r>
              <a:rPr lang="en-US" sz="1200" b="0" i="0" kern="1200" dirty="0" smtClean="0">
                <a:solidFill>
                  <a:schemeClr val="tx1"/>
                </a:solidFill>
                <a:effectLst/>
                <a:latin typeface="+mn-lt"/>
                <a:ea typeface="+mn-ea"/>
                <a:cs typeface="+mn-cs"/>
              </a:rPr>
              <a:t>: Access is limited to the current assembly or types derived from the containing class.</a:t>
            </a:r>
          </a:p>
          <a:p>
            <a:r>
              <a:rPr lang="en-US" sz="1200" b="1" i="0" kern="1200" dirty="0" smtClean="0">
                <a:solidFill>
                  <a:schemeClr val="tx1"/>
                </a:solidFill>
                <a:effectLst/>
                <a:latin typeface="+mn-lt"/>
                <a:ea typeface="+mn-ea"/>
                <a:cs typeface="+mn-cs"/>
              </a:rPr>
              <a:t>private</a:t>
            </a:r>
            <a:r>
              <a:rPr lang="en-US" sz="1200" b="0" i="0" kern="1200" dirty="0" smtClean="0">
                <a:solidFill>
                  <a:schemeClr val="tx1"/>
                </a:solidFill>
                <a:effectLst/>
                <a:latin typeface="+mn-lt"/>
                <a:ea typeface="+mn-ea"/>
                <a:cs typeface="+mn-cs"/>
              </a:rPr>
              <a:t> : Access is limited to the containing type.</a:t>
            </a:r>
            <a:endParaRPr lang="en-US" baseline="0" dirty="0" smtClean="0"/>
          </a:p>
          <a:p>
            <a:r>
              <a:rPr lang="en-US" baseline="0" dirty="0" smtClean="0"/>
              <a: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F368443-A919-49D6-AF3B-6096101D73E5}" type="slidenum">
              <a:rPr lang="en-US" smtClean="0"/>
              <a:pPr/>
              <a:t>15</a:t>
            </a:fld>
            <a:endParaRPr lang="en-US"/>
          </a:p>
        </p:txBody>
      </p:sp>
    </p:spTree>
    <p:extLst>
      <p:ext uri="{BB962C8B-B14F-4D97-AF65-F5344CB8AC3E}">
        <p14:creationId xmlns:p14="http://schemas.microsoft.com/office/powerpoint/2010/main" val="1571434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Promote</a:t>
            </a:r>
            <a:r>
              <a:rPr lang="en-US" baseline="0" dirty="0" smtClean="0"/>
              <a:t> re-use:  </a:t>
            </a:r>
            <a:r>
              <a:rPr lang="en-US" baseline="0" dirty="0" err="1" smtClean="0"/>
              <a:t>Không</a:t>
            </a:r>
            <a:r>
              <a:rPr lang="en-US" baseline="0" dirty="0" smtClean="0"/>
              <a:t> </a:t>
            </a:r>
            <a:r>
              <a:rPr lang="en-US" baseline="0" dirty="0" err="1" smtClean="0"/>
              <a:t>phải</a:t>
            </a:r>
            <a:r>
              <a:rPr lang="en-US" baseline="0" dirty="0" smtClean="0"/>
              <a:t> </a:t>
            </a:r>
            <a:r>
              <a:rPr lang="en-US" baseline="0" dirty="0" err="1" smtClean="0"/>
              <a:t>bắt</a:t>
            </a:r>
            <a:r>
              <a:rPr lang="en-US" baseline="0" dirty="0" smtClean="0"/>
              <a:t> </a:t>
            </a:r>
            <a:r>
              <a:rPr lang="en-US" baseline="0" dirty="0" err="1" smtClean="0"/>
              <a:t>đầu</a:t>
            </a:r>
            <a:r>
              <a:rPr lang="en-US" baseline="0" dirty="0" smtClean="0"/>
              <a:t> </a:t>
            </a:r>
            <a:r>
              <a:rPr lang="en-US" baseline="0" dirty="0" err="1" smtClean="0"/>
              <a:t>từ</a:t>
            </a:r>
            <a:r>
              <a:rPr lang="en-US" baseline="0" dirty="0" smtClean="0"/>
              <a:t> </a:t>
            </a:r>
            <a:r>
              <a:rPr lang="en-US" baseline="0" dirty="0" err="1" smtClean="0"/>
              <a:t>đầu</a:t>
            </a:r>
            <a:r>
              <a:rPr lang="en-US" baseline="0" dirty="0" smtClean="0"/>
              <a:t> </a:t>
            </a:r>
            <a:r>
              <a:rPr lang="en-US" baseline="0" dirty="0" err="1" smtClean="0"/>
              <a:t>khi</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một</a:t>
            </a:r>
            <a:r>
              <a:rPr lang="en-US" baseline="0" dirty="0" smtClean="0"/>
              <a:t> class </a:t>
            </a:r>
            <a:r>
              <a:rPr lang="en-US" baseline="0" dirty="0" err="1" smtClean="0"/>
              <a:t>mới</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inherite</a:t>
            </a:r>
            <a:r>
              <a:rPr lang="en-US" baseline="0" dirty="0" smtClean="0"/>
              <a:t> </a:t>
            </a:r>
            <a:r>
              <a:rPr lang="en-US" baseline="0" dirty="0" err="1" smtClean="0"/>
              <a:t>các</a:t>
            </a:r>
            <a:r>
              <a:rPr lang="en-US" baseline="0" dirty="0" smtClean="0"/>
              <a:t> member data, method </a:t>
            </a:r>
            <a:r>
              <a:rPr lang="en-US" baseline="0" dirty="0" err="1" smtClean="0"/>
              <a:t>từ</a:t>
            </a:r>
            <a:r>
              <a:rPr lang="en-US" baseline="0" dirty="0" smtClean="0"/>
              <a:t> </a:t>
            </a:r>
            <a:r>
              <a:rPr lang="en-US" baseline="0" dirty="0" err="1" smtClean="0"/>
              <a:t>một</a:t>
            </a:r>
            <a:r>
              <a:rPr lang="en-US" baseline="0" dirty="0" smtClean="0"/>
              <a:t> class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và</a:t>
            </a:r>
            <a:r>
              <a:rPr lang="en-US" baseline="0" dirty="0" smtClean="0"/>
              <a:t> </a:t>
            </a:r>
            <a:r>
              <a:rPr lang="en-US" baseline="0" dirty="0" err="1" smtClean="0"/>
              <a:t>chỉ</a:t>
            </a:r>
            <a:r>
              <a:rPr lang="en-US" baseline="0" dirty="0" smtClean="0"/>
              <a:t> </a:t>
            </a:r>
            <a:r>
              <a:rPr lang="en-US" baseline="0" dirty="0" err="1" smtClean="0"/>
              <a:t>cần</a:t>
            </a:r>
            <a:r>
              <a:rPr lang="en-US" baseline="0" dirty="0" smtClean="0"/>
              <a:t> </a:t>
            </a:r>
            <a:r>
              <a:rPr lang="en-US" baseline="0" dirty="0" err="1" smtClean="0"/>
              <a:t>bổ</a:t>
            </a:r>
            <a:r>
              <a:rPr lang="en-US" baseline="0" dirty="0" smtClean="0"/>
              <a:t> </a:t>
            </a:r>
            <a:r>
              <a:rPr lang="en-US" baseline="0" dirty="0" err="1" smtClean="0"/>
              <a:t>xung</a:t>
            </a:r>
            <a:r>
              <a:rPr lang="en-US" baseline="0" dirty="0" smtClean="0"/>
              <a:t> </a:t>
            </a:r>
            <a:r>
              <a:rPr lang="en-US" baseline="0" dirty="0" err="1" smtClean="0"/>
              <a:t>các</a:t>
            </a:r>
            <a:r>
              <a:rPr lang="en-US" baseline="0" dirty="0" smtClean="0"/>
              <a:t> new feature</a:t>
            </a:r>
          </a:p>
          <a:p>
            <a:endParaRPr lang="en-US" baseline="0" dirty="0" smtClean="0"/>
          </a:p>
          <a:p>
            <a:r>
              <a:rPr lang="en-US" baseline="0" dirty="0" smtClean="0"/>
              <a:t>Base class – Super class – Parent class</a:t>
            </a:r>
          </a:p>
          <a:p>
            <a:r>
              <a:rPr lang="en-US" baseline="0" dirty="0" smtClean="0"/>
              <a:t>Derived class – Sub class – Child class</a:t>
            </a:r>
            <a:endParaRPr lang="en-US" dirty="0"/>
          </a:p>
        </p:txBody>
      </p:sp>
      <p:sp>
        <p:nvSpPr>
          <p:cNvPr id="4" name="Slide Number Placeholder 3"/>
          <p:cNvSpPr>
            <a:spLocks noGrp="1"/>
          </p:cNvSpPr>
          <p:nvPr>
            <p:ph type="sldNum" sz="quarter" idx="10"/>
          </p:nvPr>
        </p:nvSpPr>
        <p:spPr/>
        <p:txBody>
          <a:bodyPr/>
          <a:lstStyle/>
          <a:p>
            <a:fld id="{5F368443-A919-49D6-AF3B-6096101D73E5}" type="slidenum">
              <a:rPr lang="en-US" smtClean="0"/>
              <a:pPr/>
              <a:t>16</a:t>
            </a:fld>
            <a:endParaRPr lang="en-US"/>
          </a:p>
        </p:txBody>
      </p:sp>
    </p:spTree>
    <p:extLst>
      <p:ext uri="{BB962C8B-B14F-4D97-AF65-F5344CB8AC3E}">
        <p14:creationId xmlns:p14="http://schemas.microsoft.com/office/powerpoint/2010/main" val="2959228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Object class is the base class of all class</a:t>
            </a:r>
          </a:p>
        </p:txBody>
      </p:sp>
      <p:sp>
        <p:nvSpPr>
          <p:cNvPr id="768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B411255-4728-4F22-91CE-150BA0A41FD7}" type="slidenum">
              <a:rPr lang="vi-VN" smtClean="0">
                <a:latin typeface="Arial" charset="0"/>
                <a:cs typeface="Arial" charset="0"/>
              </a:rPr>
              <a:pPr/>
              <a:t>17</a:t>
            </a:fld>
            <a:endParaRPr lang="vi-VN" smtClean="0">
              <a:latin typeface="Arial" charset="0"/>
              <a:cs typeface="Arial" charset="0"/>
            </a:endParaRPr>
          </a:p>
        </p:txBody>
      </p:sp>
    </p:spTree>
    <p:extLst>
      <p:ext uri="{BB962C8B-B14F-4D97-AF65-F5344CB8AC3E}">
        <p14:creationId xmlns:p14="http://schemas.microsoft.com/office/powerpoint/2010/main" val="1277831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 benefit</a:t>
            </a:r>
            <a:r>
              <a:rPr lang="en-US" baseline="0" dirty="0" smtClean="0"/>
              <a:t> apply to design, development and maintenance</a:t>
            </a:r>
            <a:endParaRPr lang="en-US" dirty="0"/>
          </a:p>
        </p:txBody>
      </p:sp>
      <p:sp>
        <p:nvSpPr>
          <p:cNvPr id="4" name="Slide Number Placeholder 3"/>
          <p:cNvSpPr>
            <a:spLocks noGrp="1"/>
          </p:cNvSpPr>
          <p:nvPr>
            <p:ph type="sldNum" sz="quarter" idx="10"/>
          </p:nvPr>
        </p:nvSpPr>
        <p:spPr/>
        <p:txBody>
          <a:bodyPr/>
          <a:lstStyle/>
          <a:p>
            <a:fld id="{5F368443-A919-49D6-AF3B-6096101D73E5}" type="slidenum">
              <a:rPr lang="en-US" smtClean="0"/>
              <a:pPr/>
              <a:t>18</a:t>
            </a:fld>
            <a:endParaRPr lang="en-US"/>
          </a:p>
        </p:txBody>
      </p:sp>
    </p:spTree>
    <p:extLst>
      <p:ext uri="{BB962C8B-B14F-4D97-AF65-F5344CB8AC3E}">
        <p14:creationId xmlns:p14="http://schemas.microsoft.com/office/powerpoint/2010/main" val="3033222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Abstract class : class do not represent anything</a:t>
            </a:r>
            <a:r>
              <a:rPr lang="en-US" baseline="0" dirty="0" smtClean="0"/>
              <a:t> concrete (</a:t>
            </a:r>
            <a:r>
              <a:rPr lang="en-US" baseline="0" dirty="0" err="1" smtClean="0"/>
              <a:t>cụ</a:t>
            </a:r>
            <a:r>
              <a:rPr lang="en-US" baseline="0" dirty="0" smtClean="0"/>
              <a:t> </a:t>
            </a:r>
            <a:r>
              <a:rPr lang="en-US" baseline="0" dirty="0" err="1" smtClean="0"/>
              <a:t>thể</a:t>
            </a:r>
            <a:r>
              <a:rPr lang="en-US"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Class as “holder” for the shared/inherited attributes and behavior for derived classes.</a:t>
            </a:r>
          </a:p>
          <a:p>
            <a:endParaRPr lang="en-US" baseline="0" dirty="0" smtClean="0"/>
          </a:p>
          <a:p>
            <a:r>
              <a:rPr lang="en-US" baseline="0" dirty="0" smtClean="0"/>
              <a:t>[</a:t>
            </a:r>
            <a:r>
              <a:rPr lang="en-US" baseline="0" dirty="0" err="1" smtClean="0"/>
              <a:t>anhndd</a:t>
            </a:r>
            <a:r>
              <a:rPr lang="en-US" baseline="0" dirty="0" smtClean="0"/>
              <a:t>] -&gt;</a:t>
            </a:r>
            <a:r>
              <a:rPr lang="en-US" sz="1200" b="1" i="0" kern="1200" dirty="0" smtClean="0">
                <a:solidFill>
                  <a:schemeClr val="tx1"/>
                </a:solidFill>
                <a:effectLst/>
                <a:latin typeface="+mn-lt"/>
                <a:ea typeface="+mn-ea"/>
                <a:cs typeface="+mn-cs"/>
              </a:rPr>
              <a:t>DO NOT</a:t>
            </a:r>
            <a:r>
              <a:rPr lang="en-US" sz="1200" b="0" i="0" kern="1200" dirty="0" smtClean="0">
                <a:solidFill>
                  <a:schemeClr val="tx1"/>
                </a:solidFill>
                <a:effectLst/>
                <a:latin typeface="+mn-lt"/>
                <a:ea typeface="+mn-ea"/>
                <a:cs typeface="+mn-cs"/>
              </a:rPr>
              <a:t> define public or protected internal constructors in abstract types.</a:t>
            </a:r>
          </a:p>
          <a:p>
            <a:endParaRPr lang="en-US" sz="1200" b="0" i="0" kern="1200" baseline="0" dirty="0" smtClean="0">
              <a:solidFill>
                <a:schemeClr val="tx1"/>
              </a:solidFill>
              <a:effectLst/>
              <a:latin typeface="+mn-lt"/>
              <a:ea typeface="+mn-ea"/>
              <a:cs typeface="+mn-cs"/>
            </a:endParaRP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F368443-A919-49D6-AF3B-6096101D73E5}" type="slidenum">
              <a:rPr lang="en-US" smtClean="0"/>
              <a:pPr/>
              <a:t>19</a:t>
            </a:fld>
            <a:endParaRPr lang="en-US"/>
          </a:p>
        </p:txBody>
      </p:sp>
    </p:spTree>
    <p:extLst>
      <p:ext uri="{BB962C8B-B14F-4D97-AF65-F5344CB8AC3E}">
        <p14:creationId xmlns:p14="http://schemas.microsoft.com/office/powerpoint/2010/main" val="1831229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Bổ</a:t>
            </a:r>
            <a:r>
              <a:rPr lang="en-US" baseline="0" dirty="0" smtClean="0"/>
              <a:t> </a:t>
            </a:r>
            <a:r>
              <a:rPr lang="en-US" baseline="0" dirty="0" err="1" smtClean="0"/>
              <a:t>xung</a:t>
            </a:r>
            <a:r>
              <a:rPr lang="en-US" baseline="0" dirty="0" smtClean="0"/>
              <a:t> </a:t>
            </a:r>
            <a:r>
              <a:rPr lang="en-US" baseline="0" dirty="0" err="1" smtClean="0"/>
              <a:t>hình</a:t>
            </a:r>
            <a:r>
              <a:rPr lang="en-US" baseline="0" dirty="0" smtClean="0"/>
              <a:t> </a:t>
            </a:r>
            <a:r>
              <a:rPr lang="en-US" baseline="0" dirty="0" err="1" smtClean="0"/>
              <a:t>vẽ</a:t>
            </a:r>
            <a:endParaRPr lang="en-US" dirty="0"/>
          </a:p>
        </p:txBody>
      </p:sp>
      <p:sp>
        <p:nvSpPr>
          <p:cNvPr id="4" name="Slide Number Placeholder 3"/>
          <p:cNvSpPr>
            <a:spLocks noGrp="1"/>
          </p:cNvSpPr>
          <p:nvPr>
            <p:ph type="sldNum" sz="quarter" idx="10"/>
          </p:nvPr>
        </p:nvSpPr>
        <p:spPr/>
        <p:txBody>
          <a:bodyPr/>
          <a:lstStyle/>
          <a:p>
            <a:fld id="{5F368443-A919-49D6-AF3B-6096101D73E5}" type="slidenum">
              <a:rPr lang="en-US" smtClean="0"/>
              <a:pPr/>
              <a:t>20</a:t>
            </a:fld>
            <a:endParaRPr lang="en-US"/>
          </a:p>
        </p:txBody>
      </p:sp>
    </p:spTree>
    <p:extLst>
      <p:ext uri="{BB962C8B-B14F-4D97-AF65-F5344CB8AC3E}">
        <p14:creationId xmlns:p14="http://schemas.microsoft.com/office/powerpoint/2010/main" val="4037616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A4D60E-CF64-4F58-8425-8863BBA1755A}" type="slidenum">
              <a:rPr lang="vi-VN" smtClean="0"/>
              <a:pPr>
                <a:defRPr/>
              </a:pPr>
              <a:t>21</a:t>
            </a:fld>
            <a:endParaRPr lang="vi-VN"/>
          </a:p>
        </p:txBody>
      </p:sp>
    </p:spTree>
    <p:extLst>
      <p:ext uri="{BB962C8B-B14F-4D97-AF65-F5344CB8AC3E}">
        <p14:creationId xmlns:p14="http://schemas.microsoft.com/office/powerpoint/2010/main" val="1522942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93AC9B82-495A-4880-B9C8-650CFCE6ED98}" type="slidenum">
              <a:rPr lang="en-US" smtClean="0"/>
              <a:pPr/>
              <a:t>3</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748137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Thay</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C++ </a:t>
            </a:r>
            <a:r>
              <a:rPr lang="en-US" baseline="0" dirty="0" err="1" smtClean="0"/>
              <a:t>bằng</a:t>
            </a:r>
            <a:r>
              <a:rPr lang="en-US" baseline="0" dirty="0" smtClean="0"/>
              <a:t> C#.</a:t>
            </a:r>
            <a:endParaRPr lang="en-US" dirty="0"/>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23</a:t>
            </a:fld>
            <a:endParaRPr lang="vi-VN"/>
          </a:p>
        </p:txBody>
      </p:sp>
    </p:spTree>
    <p:extLst>
      <p:ext uri="{BB962C8B-B14F-4D97-AF65-F5344CB8AC3E}">
        <p14:creationId xmlns:p14="http://schemas.microsoft.com/office/powerpoint/2010/main" val="890435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Bổ</a:t>
            </a:r>
            <a:r>
              <a:rPr lang="en-US" baseline="0" dirty="0" smtClean="0"/>
              <a:t> </a:t>
            </a:r>
            <a:r>
              <a:rPr lang="en-US" baseline="0" dirty="0" err="1" smtClean="0"/>
              <a:t>xung</a:t>
            </a:r>
            <a:r>
              <a:rPr lang="en-US" baseline="0" dirty="0" smtClean="0"/>
              <a:t> </a:t>
            </a:r>
            <a:r>
              <a:rPr lang="en-US" baseline="0" dirty="0" err="1" smtClean="0"/>
              <a:t>hình</a:t>
            </a:r>
            <a:r>
              <a:rPr lang="en-US" baseline="0" dirty="0" smtClean="0"/>
              <a:t> </a:t>
            </a:r>
            <a:r>
              <a:rPr lang="en-US" baseline="0" dirty="0" err="1" smtClean="0"/>
              <a:t>vẽ</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static binding, </a:t>
            </a:r>
            <a:r>
              <a:rPr lang="en-US" baseline="0" dirty="0" err="1" smtClean="0"/>
              <a:t>cách</a:t>
            </a:r>
            <a:r>
              <a:rPr lang="en-US" baseline="0" dirty="0" smtClean="0"/>
              <a:t> compiler </a:t>
            </a:r>
            <a:r>
              <a:rPr lang="en-US" baseline="0" dirty="0" err="1" smtClean="0"/>
              <a:t>quyết</a:t>
            </a:r>
            <a:r>
              <a:rPr lang="en-US" baseline="0" dirty="0" smtClean="0"/>
              <a:t> </a:t>
            </a:r>
            <a:r>
              <a:rPr lang="en-US" baseline="0" dirty="0" err="1" smtClean="0"/>
              <a:t>định</a:t>
            </a:r>
            <a:r>
              <a:rPr lang="en-US" baseline="0" dirty="0" smtClean="0"/>
              <a:t> invoke overloaded function</a:t>
            </a:r>
          </a:p>
          <a:p>
            <a:endParaRPr lang="en-US" baseline="0" dirty="0" smtClean="0"/>
          </a:p>
          <a:p>
            <a:r>
              <a:rPr lang="en-US" baseline="0" dirty="0" err="1" smtClean="0"/>
              <a:t>Bổ</a:t>
            </a:r>
            <a:r>
              <a:rPr lang="en-US" baseline="0" dirty="0" smtClean="0"/>
              <a:t> </a:t>
            </a:r>
            <a:r>
              <a:rPr lang="en-US" baseline="0" dirty="0" err="1" smtClean="0"/>
              <a:t>xung</a:t>
            </a:r>
            <a:r>
              <a:rPr lang="en-US" baseline="0" dirty="0" smtClean="0"/>
              <a:t> pro- con </a:t>
            </a:r>
            <a:r>
              <a:rPr lang="en-US" baseline="0" dirty="0" err="1" smtClean="0"/>
              <a:t>cho</a:t>
            </a:r>
            <a:r>
              <a:rPr lang="en-US" baseline="0" dirty="0" smtClean="0"/>
              <a:t> </a:t>
            </a:r>
            <a:r>
              <a:rPr lang="en-US" baseline="0" dirty="0" err="1" smtClean="0"/>
              <a:t>cả</a:t>
            </a:r>
            <a:r>
              <a:rPr lang="en-US" baseline="0" dirty="0" smtClean="0"/>
              <a:t> static binding </a:t>
            </a:r>
            <a:r>
              <a:rPr lang="en-US" baseline="0" dirty="0" err="1" smtClean="0"/>
              <a:t>và</a:t>
            </a:r>
            <a:r>
              <a:rPr lang="en-US" baseline="0" dirty="0" smtClean="0"/>
              <a:t> dynamic binding</a:t>
            </a:r>
          </a:p>
          <a:p>
            <a:endParaRPr lang="en-US" baseline="0" dirty="0" smtClean="0"/>
          </a:p>
          <a:p>
            <a:r>
              <a:rPr lang="en-US" baseline="0" dirty="0" err="1" smtClean="0"/>
              <a:t>Xóa</a:t>
            </a:r>
            <a:r>
              <a:rPr lang="en-US" baseline="0" dirty="0" smtClean="0"/>
              <a:t> file </a:t>
            </a:r>
            <a:r>
              <a:rPr lang="en-US" baseline="0" dirty="0" err="1" smtClean="0"/>
              <a:t>này</a:t>
            </a:r>
            <a:r>
              <a:rPr lang="en-US" baseline="0" dirty="0" smtClean="0"/>
              <a:t> </a:t>
            </a:r>
            <a:r>
              <a:rPr lang="en-US" baseline="0" dirty="0" err="1" smtClean="0"/>
              <a:t>vì</a:t>
            </a:r>
            <a:r>
              <a:rPr lang="en-US" baseline="0" dirty="0" smtClean="0"/>
              <a:t> </a:t>
            </a:r>
            <a:r>
              <a:rPr lang="en-US" baseline="0" dirty="0" err="1" smtClean="0"/>
              <a:t>không</a:t>
            </a:r>
            <a:r>
              <a:rPr lang="en-US" baseline="0" dirty="0" smtClean="0"/>
              <a:t> </a:t>
            </a:r>
            <a:r>
              <a:rPr lang="en-US" baseline="0" dirty="0" err="1" smtClean="0"/>
              <a:t>fu</a:t>
            </a:r>
            <a:r>
              <a:rPr lang="en-US" baseline="0" dirty="0" smtClean="0"/>
              <a:t> </a:t>
            </a:r>
            <a:r>
              <a:rPr lang="en-US" baseline="0" dirty="0" err="1" smtClean="0"/>
              <a:t>hợp</a:t>
            </a:r>
            <a:r>
              <a:rPr lang="en-US" baseline="0" dirty="0" smtClean="0"/>
              <a:t> </a:t>
            </a:r>
            <a:r>
              <a:rPr lang="en-US" baseline="0" dirty="0" err="1" smtClean="0"/>
              <a:t>Csharp</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5F368443-A919-49D6-AF3B-6096101D73E5}" type="slidenum">
              <a:rPr lang="en-US" smtClean="0"/>
              <a:pPr/>
              <a:t>24</a:t>
            </a:fld>
            <a:endParaRPr lang="en-US"/>
          </a:p>
        </p:txBody>
      </p:sp>
    </p:spTree>
    <p:extLst>
      <p:ext uri="{BB962C8B-B14F-4D97-AF65-F5344CB8AC3E}">
        <p14:creationId xmlns:p14="http://schemas.microsoft.com/office/powerpoint/2010/main" val="46802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 </a:t>
            </a:r>
          </a:p>
          <a:p>
            <a:r>
              <a:rPr lang="en-US" dirty="0" smtClean="0"/>
              <a:t>	Good</a:t>
            </a:r>
            <a:r>
              <a:rPr lang="en-US" baseline="0" dirty="0" smtClean="0"/>
              <a:t> evolution: can easily add new derived class with new method implementation</a:t>
            </a:r>
          </a:p>
          <a:p>
            <a:r>
              <a:rPr lang="en-US" baseline="0" dirty="0" smtClean="0"/>
              <a:t>	Easily iterate over similar types of object</a:t>
            </a:r>
          </a:p>
          <a:p>
            <a:r>
              <a:rPr lang="en-US" baseline="0" dirty="0" smtClean="0"/>
              <a:t>Cons: </a:t>
            </a:r>
          </a:p>
          <a:p>
            <a:r>
              <a:rPr lang="en-US" baseline="0" dirty="0" smtClean="0"/>
              <a:t>	Performance: Run-time lookup  base on type</a:t>
            </a:r>
          </a:p>
          <a:p>
            <a:r>
              <a:rPr lang="en-US" baseline="0" dirty="0" smtClean="0"/>
              <a:t>	Have to design base class carefully – Don’t  want to break the derive class</a:t>
            </a:r>
          </a:p>
          <a:p>
            <a:r>
              <a:rPr lang="en-US" baseline="0" dirty="0" smtClean="0"/>
              <a:t>	Harder to understand code. Have to study several classes to understand.</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5F368443-A919-49D6-AF3B-6096101D73E5}" type="slidenum">
              <a:rPr lang="en-US" smtClean="0"/>
              <a:pPr/>
              <a:t>25</a:t>
            </a:fld>
            <a:endParaRPr lang="en-US"/>
          </a:p>
        </p:txBody>
      </p:sp>
    </p:spTree>
    <p:extLst>
      <p:ext uri="{BB962C8B-B14F-4D97-AF65-F5344CB8AC3E}">
        <p14:creationId xmlns:p14="http://schemas.microsoft.com/office/powerpoint/2010/main" val="19263985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Abstract class : class do not represent anything</a:t>
            </a:r>
            <a:r>
              <a:rPr lang="en-US" baseline="0" dirty="0" smtClean="0"/>
              <a:t> concrete (</a:t>
            </a:r>
            <a:r>
              <a:rPr lang="en-US" baseline="0" dirty="0" err="1" smtClean="0"/>
              <a:t>cụ</a:t>
            </a:r>
            <a:r>
              <a:rPr lang="en-US" baseline="0" dirty="0" smtClean="0"/>
              <a:t> </a:t>
            </a:r>
            <a:r>
              <a:rPr lang="en-US" baseline="0" dirty="0" err="1" smtClean="0"/>
              <a:t>thể</a:t>
            </a:r>
            <a:r>
              <a:rPr lang="en-US" baseline="0" dirty="0" smtClean="0"/>
              <a:t>).</a:t>
            </a:r>
          </a:p>
          <a:p>
            <a:r>
              <a:rPr lang="en-US" baseline="0" dirty="0" smtClean="0"/>
              <a:t>Class as “holder” for the shared/inherited attributes and behavior for derived classes.</a:t>
            </a:r>
          </a:p>
          <a:p>
            <a:endParaRPr lang="en-US" dirty="0"/>
          </a:p>
        </p:txBody>
      </p:sp>
      <p:sp>
        <p:nvSpPr>
          <p:cNvPr id="4" name="Slide Number Placeholder 3"/>
          <p:cNvSpPr>
            <a:spLocks noGrp="1"/>
          </p:cNvSpPr>
          <p:nvPr>
            <p:ph type="sldNum" sz="quarter" idx="10"/>
          </p:nvPr>
        </p:nvSpPr>
        <p:spPr/>
        <p:txBody>
          <a:bodyPr/>
          <a:lstStyle/>
          <a:p>
            <a:fld id="{5F368443-A919-49D6-AF3B-6096101D73E5}" type="slidenum">
              <a:rPr lang="en-US" smtClean="0"/>
              <a:pPr/>
              <a:t>26</a:t>
            </a:fld>
            <a:endParaRPr lang="en-US"/>
          </a:p>
        </p:txBody>
      </p:sp>
    </p:spTree>
    <p:extLst>
      <p:ext uri="{BB962C8B-B14F-4D97-AF65-F5344CB8AC3E}">
        <p14:creationId xmlns:p14="http://schemas.microsoft.com/office/powerpoint/2010/main" val="1005351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Abstract class has abstract method (and normal method too)</a:t>
            </a:r>
          </a:p>
          <a:p>
            <a:r>
              <a:rPr lang="en-US" smtClean="0"/>
              <a:t>Abstract method has not implementation</a:t>
            </a:r>
          </a:p>
          <a:p>
            <a:r>
              <a:rPr lang="en-US" smtClean="0"/>
              <a:t>Derived class has to implement ALL abstract inherited methods</a:t>
            </a:r>
          </a:p>
        </p:txBody>
      </p:sp>
      <p:sp>
        <p:nvSpPr>
          <p:cNvPr id="829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7937847-9D7B-4BB4-8F3B-B98DE92BB611}" type="slidenum">
              <a:rPr lang="vi-VN" smtClean="0">
                <a:latin typeface="Arial" charset="0"/>
                <a:cs typeface="Arial" charset="0"/>
              </a:rPr>
              <a:pPr/>
              <a:t>27</a:t>
            </a:fld>
            <a:endParaRPr lang="vi-VN" smtClean="0">
              <a:latin typeface="Arial" charset="0"/>
              <a:cs typeface="Arial" charset="0"/>
            </a:endParaRPr>
          </a:p>
        </p:txBody>
      </p:sp>
    </p:spTree>
    <p:extLst>
      <p:ext uri="{BB962C8B-B14F-4D97-AF65-F5344CB8AC3E}">
        <p14:creationId xmlns:p14="http://schemas.microsoft.com/office/powerpoint/2010/main" val="9124106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8504AFC-BDA4-4F46-AF3F-8F1FDA7713EC}" type="slidenum">
              <a:rPr lang="vi-VN" smtClean="0">
                <a:latin typeface="Arial" charset="0"/>
                <a:cs typeface="Arial" charset="0"/>
              </a:rPr>
              <a:pPr/>
              <a:t>28</a:t>
            </a:fld>
            <a:endParaRPr lang="vi-VN" smtClean="0">
              <a:latin typeface="Arial" charset="0"/>
              <a:cs typeface="Arial" charset="0"/>
            </a:endParaRPr>
          </a:p>
        </p:txBody>
      </p:sp>
    </p:spTree>
    <p:extLst>
      <p:ext uri="{BB962C8B-B14F-4D97-AF65-F5344CB8AC3E}">
        <p14:creationId xmlns:p14="http://schemas.microsoft.com/office/powerpoint/2010/main" val="38601924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dirty="0" smtClean="0"/>
              <a:t>In scenarios where completely different objects need to support some kind of shared functionality like, let’s say, persist to XML, classes can implement interfaces that make them compatible with even if they don’t share the same base class. This provides most of the benefits of multiple class inheritance without the nasty side-effects that this usually brings.</a:t>
            </a:r>
          </a:p>
          <a:p>
            <a:endParaRPr lang="en-GB" dirty="0" smtClean="0"/>
          </a:p>
          <a:p>
            <a:r>
              <a:rPr lang="en-US" dirty="0" smtClean="0"/>
              <a:t>Interface members are implicitly public and abstract.</a:t>
            </a:r>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8504AFC-BDA4-4F46-AF3F-8F1FDA7713EC}" type="slidenum">
              <a:rPr lang="vi-VN" smtClean="0">
                <a:latin typeface="Arial" charset="0"/>
                <a:cs typeface="Arial" charset="0"/>
              </a:rPr>
              <a:pPr/>
              <a:t>29</a:t>
            </a:fld>
            <a:endParaRPr lang="vi-VN" smtClean="0">
              <a:latin typeface="Arial" charset="0"/>
              <a:cs typeface="Arial" charset="0"/>
            </a:endParaRPr>
          </a:p>
        </p:txBody>
      </p:sp>
    </p:spTree>
    <p:extLst>
      <p:ext uri="{BB962C8B-B14F-4D97-AF65-F5344CB8AC3E}">
        <p14:creationId xmlns:p14="http://schemas.microsoft.com/office/powerpoint/2010/main" val="278603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No normal method in interface</a:t>
            </a:r>
          </a:p>
          <a:p>
            <a:r>
              <a:rPr lang="en-US" smtClean="0"/>
              <a:t>Declare variable of interface type</a:t>
            </a:r>
          </a:p>
          <a:p>
            <a:r>
              <a:rPr lang="en-US" smtClean="0"/>
              <a:t>All feature are public</a:t>
            </a:r>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8504AFC-BDA4-4F46-AF3F-8F1FDA7713EC}" type="slidenum">
              <a:rPr lang="vi-VN" smtClean="0">
                <a:latin typeface="Arial" charset="0"/>
                <a:cs typeface="Arial" charset="0"/>
              </a:rPr>
              <a:pPr/>
              <a:t>30</a:t>
            </a:fld>
            <a:endParaRPr lang="vi-VN" smtClean="0">
              <a:latin typeface="Arial" charset="0"/>
              <a:cs typeface="Arial" charset="0"/>
            </a:endParaRPr>
          </a:p>
        </p:txBody>
      </p:sp>
    </p:spTree>
    <p:extLst>
      <p:ext uri="{BB962C8B-B14F-4D97-AF65-F5344CB8AC3E}">
        <p14:creationId xmlns:p14="http://schemas.microsoft.com/office/powerpoint/2010/main" val="25188575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Explicitly specify the Interface name when doubt in case of multi implementation</a:t>
            </a:r>
          </a:p>
        </p:txBody>
      </p:sp>
      <p:sp>
        <p:nvSpPr>
          <p:cNvPr id="849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AAD5DF0-8B4A-46EE-8248-B8B3D7408DBB}" type="slidenum">
              <a:rPr lang="vi-VN" smtClean="0">
                <a:latin typeface="Arial" charset="0"/>
                <a:cs typeface="Arial" charset="0"/>
              </a:rPr>
              <a:pPr/>
              <a:t>31</a:t>
            </a:fld>
            <a:endParaRPr lang="vi-VN" smtClean="0">
              <a:latin typeface="Arial" charset="0"/>
              <a:cs typeface="Arial" charset="0"/>
            </a:endParaRPr>
          </a:p>
        </p:txBody>
      </p:sp>
    </p:spTree>
    <p:extLst>
      <p:ext uri="{BB962C8B-B14F-4D97-AF65-F5344CB8AC3E}">
        <p14:creationId xmlns:p14="http://schemas.microsoft.com/office/powerpoint/2010/main" val="40776135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50</a:t>
            </a:fld>
            <a:endParaRPr lang="vi-VN"/>
          </a:p>
        </p:txBody>
      </p:sp>
    </p:spTree>
    <p:extLst>
      <p:ext uri="{BB962C8B-B14F-4D97-AF65-F5344CB8AC3E}">
        <p14:creationId xmlns:p14="http://schemas.microsoft.com/office/powerpoint/2010/main" val="153393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Các</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phải</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ngày</a:t>
            </a:r>
            <a:r>
              <a:rPr lang="en-US" baseline="0" dirty="0" smtClean="0"/>
              <a:t> </a:t>
            </a:r>
            <a:r>
              <a:rPr lang="en-US" baseline="0" dirty="0" err="1" smtClean="0"/>
              <a:t>càng</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Chính</a:t>
            </a:r>
            <a:r>
              <a:rPr lang="en-US" baseline="0" dirty="0" smtClean="0"/>
              <a:t> </a:t>
            </a:r>
            <a:r>
              <a:rPr lang="en-US" baseline="0" dirty="0" err="1" smtClean="0"/>
              <a:t>vì</a:t>
            </a:r>
            <a:r>
              <a:rPr lang="en-US" baseline="0" dirty="0" smtClean="0"/>
              <a:t> </a:t>
            </a:r>
            <a:r>
              <a:rPr lang="en-US" baseline="0" dirty="0" err="1" smtClean="0"/>
              <a:t>thế</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cần</a:t>
            </a:r>
            <a:r>
              <a:rPr lang="en-US" baseline="0" dirty="0" smtClean="0"/>
              <a:t> </a:t>
            </a:r>
            <a:r>
              <a:rPr lang="en-US" baseline="0" dirty="0" err="1" smtClean="0"/>
              <a:t>có</a:t>
            </a:r>
            <a:r>
              <a:rPr lang="en-US" baseline="0" dirty="0" smtClean="0"/>
              <a:t> </a:t>
            </a:r>
            <a:r>
              <a:rPr lang="en-US" baseline="0" dirty="0" err="1" smtClean="0"/>
              <a:t>kỹ</a:t>
            </a:r>
            <a:r>
              <a:rPr lang="en-US" baseline="0" dirty="0" smtClean="0"/>
              <a:t> </a:t>
            </a:r>
            <a:r>
              <a:rPr lang="en-US" baseline="0" dirty="0" err="1" smtClean="0"/>
              <a:t>thuật</a:t>
            </a:r>
            <a:r>
              <a:rPr lang="en-US" baseline="0" dirty="0" smtClean="0"/>
              <a:t> </a:t>
            </a:r>
            <a:r>
              <a:rPr lang="en-US" baseline="0" dirty="0" err="1" smtClean="0"/>
              <a:t>để</a:t>
            </a:r>
            <a:r>
              <a:rPr lang="en-US" baseline="0" dirty="0" smtClean="0"/>
              <a:t> </a:t>
            </a:r>
            <a:r>
              <a:rPr lang="en-US" baseline="0" dirty="0" err="1" smtClean="0"/>
              <a:t>giảm</a:t>
            </a:r>
            <a:r>
              <a:rPr lang="en-US" baseline="0" dirty="0" smtClean="0"/>
              <a:t> </a:t>
            </a:r>
            <a:r>
              <a:rPr lang="en-US" baseline="0" dirty="0" err="1" smtClean="0"/>
              <a:t>mức</a:t>
            </a:r>
            <a:r>
              <a:rPr lang="en-US" baseline="0" dirty="0" smtClean="0"/>
              <a:t> </a:t>
            </a:r>
            <a:r>
              <a:rPr lang="en-US" baseline="0" dirty="0" err="1" smtClean="0"/>
              <a:t>độ</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mà</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xem</a:t>
            </a:r>
            <a:r>
              <a:rPr lang="en-US" baseline="0" dirty="0" smtClean="0"/>
              <a:t> </a:t>
            </a:r>
            <a:r>
              <a:rPr lang="en-US" baseline="0" dirty="0" err="1" smtClean="0"/>
              <a:t>xet</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tại</a:t>
            </a:r>
            <a:r>
              <a:rPr lang="en-US" baseline="0" dirty="0" smtClean="0"/>
              <a:t> </a:t>
            </a:r>
            <a:r>
              <a:rPr lang="en-US" baseline="0" dirty="0" err="1" smtClean="0"/>
              <a:t>một</a:t>
            </a:r>
            <a:r>
              <a:rPr lang="en-US" baseline="0" dirty="0" smtClean="0"/>
              <a:t> </a:t>
            </a:r>
            <a:r>
              <a:rPr lang="en-US" baseline="0" dirty="0" err="1" smtClean="0"/>
              <a:t>thời</a:t>
            </a:r>
            <a:r>
              <a:rPr lang="en-US" baseline="0" dirty="0" smtClean="0"/>
              <a:t> </a:t>
            </a:r>
            <a:r>
              <a:rPr lang="en-US" baseline="0" dirty="0" err="1" smtClean="0"/>
              <a:t>điểm</a:t>
            </a:r>
            <a:r>
              <a:rPr lang="en-US" baseline="0" dirty="0" smtClean="0"/>
              <a:t>.</a:t>
            </a:r>
          </a:p>
          <a:p>
            <a:endParaRPr lang="en-US" dirty="0" smtClean="0"/>
          </a:p>
          <a:p>
            <a:r>
              <a:rPr lang="en-US" dirty="0" err="1" smtClean="0"/>
              <a:t>Thời</a:t>
            </a:r>
            <a:r>
              <a:rPr lang="en-US" baseline="0" dirty="0" smtClean="0"/>
              <a:t> </a:t>
            </a:r>
            <a:r>
              <a:rPr lang="en-US" baseline="0" dirty="0" err="1" smtClean="0"/>
              <a:t>gian</a:t>
            </a:r>
            <a:r>
              <a:rPr lang="en-US" baseline="0" dirty="0" smtClean="0"/>
              <a:t> </a:t>
            </a:r>
            <a:r>
              <a:rPr lang="en-US" baseline="0" dirty="0" err="1" smtClean="0"/>
              <a:t>để</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hiểu</a:t>
            </a:r>
            <a:r>
              <a:rPr lang="en-US" baseline="0" dirty="0" smtClean="0"/>
              <a:t> </a:t>
            </a:r>
            <a:r>
              <a:rPr lang="en-US" baseline="0" dirty="0" err="1" smtClean="0"/>
              <a:t>tỉ</a:t>
            </a:r>
            <a:r>
              <a:rPr lang="en-US" baseline="0" dirty="0" smtClean="0"/>
              <a:t> </a:t>
            </a:r>
            <a:r>
              <a:rPr lang="en-US" baseline="0" dirty="0" err="1" smtClean="0"/>
              <a:t>lê</a:t>
            </a:r>
            <a:r>
              <a:rPr lang="en-US" baseline="0" dirty="0" smtClean="0"/>
              <a:t> </a:t>
            </a:r>
            <a:r>
              <a:rPr lang="en-US" baseline="0" dirty="0" err="1" smtClean="0"/>
              <a:t>nghịch</a:t>
            </a:r>
            <a:r>
              <a:rPr lang="en-US" baseline="0" dirty="0" smtClean="0"/>
              <a:t> </a:t>
            </a:r>
            <a:r>
              <a:rPr lang="en-US" baseline="0" dirty="0" err="1" smtClean="0"/>
              <a:t>với</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thông</a:t>
            </a:r>
            <a:r>
              <a:rPr lang="en-US" baseline="0" dirty="0" smtClean="0"/>
              <a:t> tin </a:t>
            </a:r>
            <a:r>
              <a:rPr lang="en-US" baseline="0" dirty="0" err="1" smtClean="0"/>
              <a:t>mà</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phải</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p>
          <a:p>
            <a:endParaRPr lang="en-US" baseline="0" dirty="0" smtClean="0"/>
          </a:p>
          <a:p>
            <a:r>
              <a:rPr lang="en-US" dirty="0" smtClean="0"/>
              <a:t>Knowing what to overlook </a:t>
            </a:r>
            <a:r>
              <a:rPr lang="en-US" dirty="0" smtClean="0">
                <a:sym typeface="Wingdings" pitchFamily="2" charset="2"/>
              </a:rPr>
              <a:t> Reduce the amount of facts</a:t>
            </a:r>
            <a:r>
              <a:rPr lang="en-US" baseline="0" dirty="0" smtClean="0">
                <a:sym typeface="Wingdings" pitchFamily="2" charset="2"/>
              </a:rPr>
              <a:t> that we have to deal with simultaneously.</a:t>
            </a:r>
          </a:p>
          <a:p>
            <a:endParaRPr lang="en-US" baseline="0" dirty="0" smtClean="0">
              <a:sym typeface="Wingdings" pitchFamily="2" charset="2"/>
            </a:endParaRPr>
          </a:p>
          <a:p>
            <a:r>
              <a:rPr lang="en-US" dirty="0" smtClean="0"/>
              <a:t>Example 1:  </a:t>
            </a:r>
            <a:r>
              <a:rPr lang="en-US" dirty="0" err="1" smtClean="0"/>
              <a:t>bac</a:t>
            </a:r>
            <a:r>
              <a:rPr lang="en-US" baseline="0" dirty="0" smtClean="0"/>
              <a:t> </a:t>
            </a:r>
            <a:r>
              <a:rPr lang="en-US" baseline="0" dirty="0" err="1" smtClean="0"/>
              <a:t>sy</a:t>
            </a:r>
            <a:r>
              <a:rPr lang="en-US" baseline="0" dirty="0" smtClean="0"/>
              <a:t> </a:t>
            </a:r>
            <a:r>
              <a:rPr lang="en-US" baseline="0" dirty="0" err="1" smtClean="0"/>
              <a:t>xem</a:t>
            </a:r>
            <a:r>
              <a:rPr lang="en-US" baseline="0" dirty="0" smtClean="0"/>
              <a:t> </a:t>
            </a:r>
            <a:r>
              <a:rPr lang="en-US" baseline="0" dirty="0" err="1" smtClean="0"/>
              <a:t>cac</a:t>
            </a:r>
            <a:r>
              <a:rPr lang="en-US" baseline="0" dirty="0" smtClean="0"/>
              <a:t> thong tin </a:t>
            </a:r>
            <a:r>
              <a:rPr lang="en-US" baseline="0" dirty="0" err="1" smtClean="0"/>
              <a:t>ve</a:t>
            </a:r>
            <a:r>
              <a:rPr lang="en-US" baseline="0" dirty="0" smtClean="0"/>
              <a:t> </a:t>
            </a:r>
            <a:r>
              <a:rPr lang="en-US" baseline="0" dirty="0" err="1" smtClean="0"/>
              <a:t>benh</a:t>
            </a:r>
            <a:r>
              <a:rPr lang="en-US" baseline="0" dirty="0" smtClean="0"/>
              <a:t> </a:t>
            </a:r>
            <a:r>
              <a:rPr lang="en-US" baseline="0" dirty="0" err="1" smtClean="0"/>
              <a:t>nhan</a:t>
            </a:r>
            <a:r>
              <a:rPr lang="en-US" baseline="0" dirty="0" smtClean="0"/>
              <a:t>, </a:t>
            </a:r>
            <a:r>
              <a:rPr lang="en-US" baseline="0" dirty="0" err="1" smtClean="0"/>
              <a:t>tieu</a:t>
            </a:r>
            <a:r>
              <a:rPr lang="en-US" baseline="0" dirty="0" smtClean="0"/>
              <a:t> </a:t>
            </a:r>
            <a:r>
              <a:rPr lang="en-US" baseline="0" dirty="0" err="1" smtClean="0"/>
              <a:t>su</a:t>
            </a:r>
            <a:r>
              <a:rPr lang="en-US" baseline="0" dirty="0" smtClean="0"/>
              <a:t>. Ho </a:t>
            </a:r>
            <a:r>
              <a:rPr lang="en-US" baseline="0" dirty="0" err="1" smtClean="0"/>
              <a:t>tranh</a:t>
            </a:r>
            <a:r>
              <a:rPr lang="en-US" baseline="0" dirty="0" smtClean="0"/>
              <a:t> </a:t>
            </a:r>
            <a:r>
              <a:rPr lang="en-US" baseline="0" dirty="0" err="1" smtClean="0"/>
              <a:t>nhung</a:t>
            </a:r>
            <a:r>
              <a:rPr lang="en-US" baseline="0" dirty="0" smtClean="0"/>
              <a:t> </a:t>
            </a:r>
            <a:r>
              <a:rPr lang="en-US" baseline="0" dirty="0" err="1" smtClean="0"/>
              <a:t>khong</a:t>
            </a:r>
            <a:r>
              <a:rPr lang="en-US" baseline="0" dirty="0" smtClean="0"/>
              <a:t> tin </a:t>
            </a:r>
            <a:r>
              <a:rPr lang="en-US" baseline="0" dirty="0" err="1" smtClean="0"/>
              <a:t>khong</a:t>
            </a:r>
            <a:r>
              <a:rPr lang="en-US" baseline="0" dirty="0" smtClean="0"/>
              <a:t> can </a:t>
            </a:r>
            <a:r>
              <a:rPr lang="en-US" baseline="0" dirty="0" err="1" smtClean="0"/>
              <a:t>thiet</a:t>
            </a:r>
            <a:r>
              <a:rPr lang="en-US" baseline="0" dirty="0" smtClean="0"/>
              <a:t>, </a:t>
            </a:r>
            <a:r>
              <a:rPr lang="en-US" baseline="0" dirty="0" err="1" smtClean="0"/>
              <a:t>khong</a:t>
            </a:r>
            <a:r>
              <a:rPr lang="en-US" baseline="0" dirty="0" smtClean="0"/>
              <a:t> lien </a:t>
            </a:r>
            <a:r>
              <a:rPr lang="en-US" baseline="0" dirty="0" err="1" smtClean="0"/>
              <a:t>quan</a:t>
            </a:r>
            <a:r>
              <a:rPr lang="en-US" baseline="0" dirty="0" smtClean="0"/>
              <a:t> de </a:t>
            </a:r>
            <a:r>
              <a:rPr lang="en-US" baseline="0" dirty="0" err="1" smtClean="0"/>
              <a:t>tim</a:t>
            </a:r>
            <a:r>
              <a:rPr lang="en-US" baseline="0" dirty="0" smtClean="0"/>
              <a:t> </a:t>
            </a:r>
            <a:r>
              <a:rPr lang="en-US" baseline="0" dirty="0" err="1" smtClean="0"/>
              <a:t>ra</a:t>
            </a:r>
            <a:r>
              <a:rPr lang="en-US" baseline="0" dirty="0" smtClean="0"/>
              <a:t> </a:t>
            </a:r>
            <a:r>
              <a:rPr lang="en-US" baseline="0" dirty="0" err="1" smtClean="0"/>
              <a:t>nguyen</a:t>
            </a:r>
            <a:r>
              <a:rPr lang="en-US" baseline="0" dirty="0" smtClean="0"/>
              <a:t> </a:t>
            </a:r>
            <a:r>
              <a:rPr lang="en-US" baseline="0" dirty="0" err="1" smtClean="0"/>
              <a:t>nhan</a:t>
            </a:r>
            <a:r>
              <a:rPr lang="en-US" baseline="0" dirty="0" smtClean="0"/>
              <a:t> </a:t>
            </a:r>
            <a:r>
              <a:rPr lang="en-US" baseline="0" dirty="0" err="1" smtClean="0"/>
              <a:t>nhanh</a:t>
            </a:r>
            <a:r>
              <a:rPr lang="en-US" baseline="0" dirty="0" smtClean="0"/>
              <a:t> </a:t>
            </a:r>
            <a:r>
              <a:rPr lang="en-US" baseline="0" dirty="0" err="1" smtClean="0"/>
              <a:t>chong</a:t>
            </a:r>
            <a:r>
              <a:rPr lang="en-US" baseline="0" dirty="0" smtClean="0"/>
              <a:t> </a:t>
            </a:r>
            <a:r>
              <a:rPr lang="en-US" baseline="0" dirty="0" err="1" smtClean="0"/>
              <a:t>nhat</a:t>
            </a:r>
            <a:endParaRPr lang="en-US" baseline="0" dirty="0" smtClean="0"/>
          </a:p>
          <a:p>
            <a:endParaRPr lang="en-US" baseline="0" dirty="0" smtClean="0"/>
          </a:p>
          <a:p>
            <a:r>
              <a:rPr lang="en-US" baseline="0" dirty="0" smtClean="0"/>
              <a:t>Example 2:  </a:t>
            </a:r>
            <a:r>
              <a:rPr lang="en-US" baseline="0" dirty="0" err="1" smtClean="0"/>
              <a:t>Voi</a:t>
            </a:r>
            <a:r>
              <a:rPr lang="en-US" baseline="0" dirty="0" smtClean="0"/>
              <a:t> </a:t>
            </a:r>
            <a:r>
              <a:rPr lang="en-US" baseline="0" dirty="0" err="1" smtClean="0"/>
              <a:t>cung</a:t>
            </a:r>
            <a:r>
              <a:rPr lang="en-US" baseline="0" dirty="0" smtClean="0"/>
              <a:t> mot </a:t>
            </a:r>
            <a:r>
              <a:rPr lang="en-US" baseline="0" dirty="0" err="1" smtClean="0"/>
              <a:t>doi</a:t>
            </a:r>
            <a:r>
              <a:rPr lang="en-US" baseline="0" dirty="0" smtClean="0"/>
              <a:t> </a:t>
            </a:r>
            <a:r>
              <a:rPr lang="en-US" baseline="0" dirty="0" err="1" smtClean="0"/>
              <a:t>tuong</a:t>
            </a:r>
            <a:r>
              <a:rPr lang="en-US" baseline="0" dirty="0" smtClean="0"/>
              <a:t>: BOOK, </a:t>
            </a:r>
            <a:r>
              <a:rPr lang="en-US" baseline="0" dirty="0" err="1" smtClean="0"/>
              <a:t>thi</a:t>
            </a:r>
            <a:r>
              <a:rPr lang="en-US" baseline="0" dirty="0" smtClean="0"/>
              <a:t> </a:t>
            </a:r>
            <a:r>
              <a:rPr lang="en-US" baseline="0" dirty="0" err="1" smtClean="0"/>
              <a:t>cac</a:t>
            </a:r>
            <a:r>
              <a:rPr lang="en-US" baseline="0" dirty="0" smtClean="0"/>
              <a:t> thong tin can </a:t>
            </a:r>
            <a:r>
              <a:rPr lang="en-US" baseline="0" dirty="0" err="1" smtClean="0"/>
              <a:t>quan</a:t>
            </a:r>
            <a:r>
              <a:rPr lang="en-US" baseline="0" dirty="0" smtClean="0"/>
              <a:t> tam se </a:t>
            </a:r>
            <a:r>
              <a:rPr lang="en-US" baseline="0" dirty="0" err="1" smtClean="0"/>
              <a:t>khac</a:t>
            </a:r>
            <a:r>
              <a:rPr lang="en-US" baseline="0" dirty="0" smtClean="0"/>
              <a:t> </a:t>
            </a:r>
            <a:r>
              <a:rPr lang="en-US" baseline="0" dirty="0" err="1" smtClean="0"/>
              <a:t>nhau</a:t>
            </a:r>
            <a:r>
              <a:rPr lang="en-US" baseline="0" dirty="0" smtClean="0"/>
              <a:t>:</a:t>
            </a:r>
          </a:p>
          <a:p>
            <a:r>
              <a:rPr lang="en-US" baseline="0" dirty="0" smtClean="0"/>
              <a:t>    -   Library System:  Quan </a:t>
            </a:r>
            <a:r>
              <a:rPr lang="en-US" baseline="0" dirty="0" err="1" smtClean="0"/>
              <a:t>tâm</a:t>
            </a:r>
            <a:r>
              <a:rPr lang="en-US" baseline="0" dirty="0" smtClean="0"/>
              <a:t> </a:t>
            </a:r>
            <a:r>
              <a:rPr lang="en-US" baseline="0" dirty="0" err="1" smtClean="0"/>
              <a:t>tới</a:t>
            </a:r>
            <a:r>
              <a:rPr lang="en-US" baseline="0" dirty="0" smtClean="0"/>
              <a:t>   Access Number, Book name, Author Name, year of publication …</a:t>
            </a:r>
          </a:p>
          <a:p>
            <a:r>
              <a:rPr lang="en-US" baseline="0" dirty="0" smtClean="0"/>
              <a:t>    -   Book Store: Item number, Item name, Price, Quantity in stock … </a:t>
            </a:r>
          </a:p>
          <a:p>
            <a:r>
              <a:rPr lang="en-US" baseline="0" dirty="0" err="1" smtClean="0"/>
              <a:t>Chỉ</a:t>
            </a:r>
            <a:r>
              <a:rPr lang="en-US" baseline="0" dirty="0" smtClean="0"/>
              <a:t> </a:t>
            </a:r>
            <a:r>
              <a:rPr lang="en-US" baseline="0" dirty="0" err="1" smtClean="0"/>
              <a:t>quan</a:t>
            </a:r>
            <a:r>
              <a:rPr lang="en-US" baseline="0" dirty="0" smtClean="0"/>
              <a:t> </a:t>
            </a:r>
            <a:r>
              <a:rPr lang="en-US" baseline="0" dirty="0" err="1" smtClean="0"/>
              <a:t>tâm</a:t>
            </a:r>
            <a:r>
              <a:rPr lang="en-US" baseline="0" dirty="0" smtClean="0"/>
              <a:t> </a:t>
            </a:r>
            <a:r>
              <a:rPr lang="en-US" baseline="0" dirty="0" err="1" smtClean="0"/>
              <a:t>tới</a:t>
            </a:r>
            <a:r>
              <a:rPr lang="en-US" baseline="0" dirty="0" smtClean="0"/>
              <a:t> </a:t>
            </a:r>
            <a:r>
              <a:rPr lang="en-US" baseline="0" dirty="0" err="1" smtClean="0"/>
              <a:t>những</a:t>
            </a:r>
            <a:r>
              <a:rPr lang="en-US" baseline="0" dirty="0" smtClean="0"/>
              <a:t> </a:t>
            </a:r>
            <a:r>
              <a:rPr lang="en-US" baseline="0" dirty="0" err="1" smtClean="0"/>
              <a:t>thông</a:t>
            </a:r>
            <a:r>
              <a:rPr lang="en-US" baseline="0" dirty="0" smtClean="0"/>
              <a:t> tin </a:t>
            </a:r>
            <a:r>
              <a:rPr lang="en-US" baseline="0" dirty="0" err="1" smtClean="0"/>
              <a:t>quan</a:t>
            </a:r>
            <a:r>
              <a:rPr lang="en-US" baseline="0" dirty="0" smtClean="0"/>
              <a:t> </a:t>
            </a:r>
            <a:r>
              <a:rPr lang="en-US" baseline="0" dirty="0" err="1" smtClean="0"/>
              <a:t>trọng</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để</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bai</a:t>
            </a:r>
            <a:r>
              <a:rPr lang="en-US" baseline="0" dirty="0" smtClean="0"/>
              <a:t> </a:t>
            </a:r>
            <a:r>
              <a:rPr lang="en-US" baseline="0" dirty="0" err="1" smtClean="0"/>
              <a:t>toan</a:t>
            </a:r>
            <a:endParaRPr lang="en-US" dirty="0"/>
          </a:p>
        </p:txBody>
      </p:sp>
      <p:sp>
        <p:nvSpPr>
          <p:cNvPr id="4" name="Slide Number Placeholder 3"/>
          <p:cNvSpPr>
            <a:spLocks noGrp="1"/>
          </p:cNvSpPr>
          <p:nvPr>
            <p:ph type="sldNum" sz="quarter" idx="10"/>
          </p:nvPr>
        </p:nvSpPr>
        <p:spPr/>
        <p:txBody>
          <a:bodyPr/>
          <a:lstStyle/>
          <a:p>
            <a:fld id="{5F368443-A919-49D6-AF3B-6096101D73E5}" type="slidenum">
              <a:rPr lang="en-US" smtClean="0"/>
              <a:pPr/>
              <a:t>4</a:t>
            </a:fld>
            <a:endParaRPr lang="en-US"/>
          </a:p>
        </p:txBody>
      </p:sp>
    </p:spTree>
    <p:extLst>
      <p:ext uri="{BB962C8B-B14F-4D97-AF65-F5344CB8AC3E}">
        <p14:creationId xmlns:p14="http://schemas.microsoft.com/office/powerpoint/2010/main" val="5620802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51</a:t>
            </a:fld>
            <a:endParaRPr lang="vi-VN"/>
          </a:p>
        </p:txBody>
      </p:sp>
    </p:spTree>
    <p:extLst>
      <p:ext uri="{BB962C8B-B14F-4D97-AF65-F5344CB8AC3E}">
        <p14:creationId xmlns:p14="http://schemas.microsoft.com/office/powerpoint/2010/main" val="1533933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52</a:t>
            </a:fld>
            <a:endParaRPr lang="vi-VN"/>
          </a:p>
        </p:txBody>
      </p:sp>
    </p:spTree>
    <p:extLst>
      <p:ext uri="{BB962C8B-B14F-4D97-AF65-F5344CB8AC3E}">
        <p14:creationId xmlns:p14="http://schemas.microsoft.com/office/powerpoint/2010/main" val="1533933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53</a:t>
            </a:fld>
            <a:endParaRPr lang="vi-VN"/>
          </a:p>
        </p:txBody>
      </p:sp>
    </p:spTree>
    <p:extLst>
      <p:ext uri="{BB962C8B-B14F-4D97-AF65-F5344CB8AC3E}">
        <p14:creationId xmlns:p14="http://schemas.microsoft.com/office/powerpoint/2010/main" val="1533933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54</a:t>
            </a:fld>
            <a:endParaRPr lang="vi-VN"/>
          </a:p>
        </p:txBody>
      </p:sp>
    </p:spTree>
    <p:extLst>
      <p:ext uri="{BB962C8B-B14F-4D97-AF65-F5344CB8AC3E}">
        <p14:creationId xmlns:p14="http://schemas.microsoft.com/office/powerpoint/2010/main" val="153393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48FA989-71E5-4E1E-A38E-34895247A6DE}" type="slidenum">
              <a:rPr lang="vi-VN" smtClean="0">
                <a:latin typeface="Arial" charset="0"/>
                <a:cs typeface="Arial" charset="0"/>
              </a:rPr>
              <a:pPr/>
              <a:t>6</a:t>
            </a:fld>
            <a:endParaRPr lang="vi-VN" smtClean="0">
              <a:latin typeface="Arial" charset="0"/>
              <a:cs typeface="Arial" charset="0"/>
            </a:endParaRPr>
          </a:p>
        </p:txBody>
      </p:sp>
    </p:spTree>
    <p:extLst>
      <p:ext uri="{BB962C8B-B14F-4D97-AF65-F5344CB8AC3E}">
        <p14:creationId xmlns:p14="http://schemas.microsoft.com/office/powerpoint/2010/main" val="3684023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Every object:</a:t>
            </a:r>
          </a:p>
          <a:p>
            <a:r>
              <a:rPr lang="en-US" sz="1200" b="1" kern="1200" baseline="0" dirty="0" smtClean="0">
                <a:solidFill>
                  <a:schemeClr val="tx1"/>
                </a:solidFill>
                <a:latin typeface="+mn-lt"/>
                <a:ea typeface="+mn-ea"/>
                <a:cs typeface="+mn-cs"/>
              </a:rPr>
              <a:t>   -   Contains data: The data stores information that describes the state of the object.</a:t>
            </a:r>
          </a:p>
          <a:p>
            <a:r>
              <a:rPr lang="en-US" sz="1200" b="1" kern="1200" baseline="0" dirty="0" smtClean="0">
                <a:solidFill>
                  <a:schemeClr val="tx1"/>
                </a:solidFill>
                <a:latin typeface="+mn-lt"/>
                <a:ea typeface="+mn-ea"/>
                <a:cs typeface="+mn-cs"/>
              </a:rPr>
              <a:t>   -   Has a set of defined behavior. This behavior consist of all the things that the object</a:t>
            </a:r>
          </a:p>
          <a:p>
            <a:r>
              <a:rPr lang="en-US" sz="1200" kern="1200" baseline="0" dirty="0" smtClean="0">
                <a:solidFill>
                  <a:schemeClr val="tx1"/>
                </a:solidFill>
                <a:latin typeface="+mn-lt"/>
                <a:ea typeface="+mn-ea"/>
                <a:cs typeface="+mn-cs"/>
              </a:rPr>
              <a:t>"knows" how to do. These are the methods present inside the object.</a:t>
            </a:r>
          </a:p>
          <a:p>
            <a:r>
              <a:rPr lang="en-US" sz="1200" b="1" kern="1200" baseline="0" dirty="0" smtClean="0">
                <a:solidFill>
                  <a:schemeClr val="tx1"/>
                </a:solidFill>
                <a:latin typeface="+mn-lt"/>
                <a:ea typeface="+mn-ea"/>
                <a:cs typeface="+mn-cs"/>
              </a:rPr>
              <a:t>   -   Has an individual identity. Each object is different from the other object even if they</a:t>
            </a:r>
          </a:p>
          <a:p>
            <a:r>
              <a:rPr lang="en-US" sz="1200" kern="1200" baseline="0" dirty="0" smtClean="0">
                <a:solidFill>
                  <a:schemeClr val="tx1"/>
                </a:solidFill>
                <a:latin typeface="+mn-lt"/>
                <a:ea typeface="+mn-ea"/>
                <a:cs typeface="+mn-cs"/>
              </a:rPr>
              <a:t>are instantiated from the same class.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primary rule of object-oriented programming is - as the user of an object, </a:t>
            </a:r>
            <a:r>
              <a:rPr lang="en-US" sz="1200" b="1" kern="1200" baseline="0" dirty="0" smtClean="0">
                <a:solidFill>
                  <a:schemeClr val="tx1"/>
                </a:solidFill>
                <a:latin typeface="+mn-lt"/>
                <a:ea typeface="+mn-ea"/>
                <a:cs typeface="+mn-cs"/>
              </a:rPr>
              <a:t>you would never need</a:t>
            </a:r>
          </a:p>
          <a:p>
            <a:r>
              <a:rPr lang="en-US" sz="1200" b="1" kern="1200" baseline="0" dirty="0" smtClean="0">
                <a:solidFill>
                  <a:schemeClr val="tx1"/>
                </a:solidFill>
                <a:latin typeface="+mn-lt"/>
                <a:ea typeface="+mn-ea"/>
                <a:cs typeface="+mn-cs"/>
              </a:rPr>
              <a:t>to know what is there inside the object!</a:t>
            </a:r>
            <a:endParaRPr lang="en-US" dirty="0"/>
          </a:p>
        </p:txBody>
      </p:sp>
      <p:sp>
        <p:nvSpPr>
          <p:cNvPr id="4" name="Slide Number Placeholder 3"/>
          <p:cNvSpPr>
            <a:spLocks noGrp="1"/>
          </p:cNvSpPr>
          <p:nvPr>
            <p:ph type="sldNum" sz="quarter" idx="10"/>
          </p:nvPr>
        </p:nvSpPr>
        <p:spPr/>
        <p:txBody>
          <a:bodyPr/>
          <a:lstStyle/>
          <a:p>
            <a:fld id="{5F368443-A919-49D6-AF3B-6096101D73E5}" type="slidenum">
              <a:rPr lang="en-US" smtClean="0"/>
              <a:pPr/>
              <a:t>7</a:t>
            </a:fld>
            <a:endParaRPr lang="en-US"/>
          </a:p>
        </p:txBody>
      </p:sp>
    </p:spTree>
    <p:extLst>
      <p:ext uri="{BB962C8B-B14F-4D97-AF65-F5344CB8AC3E}">
        <p14:creationId xmlns:p14="http://schemas.microsoft.com/office/powerpoint/2010/main" val="1539604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Class </a:t>
            </a:r>
            <a:r>
              <a:rPr lang="en-US" dirty="0" err="1" smtClean="0"/>
              <a:t>như</a:t>
            </a:r>
            <a:r>
              <a:rPr lang="en-US" baseline="0" dirty="0" smtClean="0"/>
              <a:t> </a:t>
            </a:r>
            <a:r>
              <a:rPr lang="en-US" baseline="0" dirty="0" err="1" smtClean="0"/>
              <a:t>một</a:t>
            </a:r>
            <a:r>
              <a:rPr lang="en-US" baseline="0" dirty="0" smtClean="0"/>
              <a:t> </a:t>
            </a:r>
            <a:r>
              <a:rPr lang="en-US" baseline="0" dirty="0" err="1" smtClean="0"/>
              <a:t>bản</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cho</a:t>
            </a:r>
            <a:r>
              <a:rPr lang="en-US" baseline="0" dirty="0" smtClean="0"/>
              <a:t> </a:t>
            </a:r>
            <a:r>
              <a:rPr lang="en-US" baseline="0" dirty="0" err="1" smtClean="0"/>
              <a:t>một</a:t>
            </a:r>
            <a:r>
              <a:rPr lang="en-US" baseline="0" dirty="0" smtClean="0"/>
              <a:t> </a:t>
            </a:r>
            <a:r>
              <a:rPr lang="en-US" baseline="0" dirty="0" err="1" smtClean="0"/>
              <a:t>loại</a:t>
            </a:r>
            <a:r>
              <a:rPr lang="en-US" baseline="0" dirty="0" smtClean="0"/>
              <a:t> object.</a:t>
            </a:r>
          </a:p>
          <a:p>
            <a:r>
              <a:rPr lang="en-US" baseline="0" dirty="0" smtClean="0"/>
              <a:t>    </a:t>
            </a:r>
          </a:p>
          <a:p>
            <a:r>
              <a:rPr lang="en-US" baseline="0" dirty="0" smtClean="0"/>
              <a:t>   - Classifying objects</a:t>
            </a:r>
          </a:p>
          <a:p>
            <a:r>
              <a:rPr lang="en-US" baseline="0" dirty="0" smtClean="0"/>
              <a:t>   - Relating objects to one another </a:t>
            </a:r>
          </a:p>
          <a:p>
            <a:r>
              <a:rPr lang="en-US" baseline="0" dirty="0" smtClean="0"/>
              <a:t>   - Providing mechanism to define and manage objects.	</a:t>
            </a:r>
          </a:p>
        </p:txBody>
      </p:sp>
      <p:sp>
        <p:nvSpPr>
          <p:cNvPr id="4" name="Slide Number Placeholder 3"/>
          <p:cNvSpPr>
            <a:spLocks noGrp="1"/>
          </p:cNvSpPr>
          <p:nvPr>
            <p:ph type="sldNum" sz="quarter" idx="10"/>
          </p:nvPr>
        </p:nvSpPr>
        <p:spPr/>
        <p:txBody>
          <a:bodyPr/>
          <a:lstStyle/>
          <a:p>
            <a:fld id="{5F368443-A919-49D6-AF3B-6096101D73E5}" type="slidenum">
              <a:rPr lang="en-US" smtClean="0"/>
              <a:pPr/>
              <a:t>8</a:t>
            </a:fld>
            <a:endParaRPr lang="en-US"/>
          </a:p>
        </p:txBody>
      </p:sp>
    </p:spTree>
    <p:extLst>
      <p:ext uri="{BB962C8B-B14F-4D97-AF65-F5344CB8AC3E}">
        <p14:creationId xmlns:p14="http://schemas.microsoft.com/office/powerpoint/2010/main" val="4184394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Class </a:t>
            </a:r>
            <a:r>
              <a:rPr lang="en-US" dirty="0" err="1" smtClean="0"/>
              <a:t>như</a:t>
            </a:r>
            <a:r>
              <a:rPr lang="en-US" baseline="0" dirty="0" smtClean="0"/>
              <a:t> </a:t>
            </a:r>
            <a:r>
              <a:rPr lang="en-US" baseline="0" dirty="0" err="1" smtClean="0"/>
              <a:t>một</a:t>
            </a:r>
            <a:r>
              <a:rPr lang="en-US" baseline="0" dirty="0" smtClean="0"/>
              <a:t> </a:t>
            </a:r>
            <a:r>
              <a:rPr lang="en-US" baseline="0" dirty="0" err="1" smtClean="0"/>
              <a:t>bản</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cho</a:t>
            </a:r>
            <a:r>
              <a:rPr lang="en-US" baseline="0" dirty="0" smtClean="0"/>
              <a:t> </a:t>
            </a:r>
            <a:r>
              <a:rPr lang="en-US" baseline="0" dirty="0" err="1" smtClean="0"/>
              <a:t>một</a:t>
            </a:r>
            <a:r>
              <a:rPr lang="en-US" baseline="0" dirty="0" smtClean="0"/>
              <a:t> </a:t>
            </a:r>
            <a:r>
              <a:rPr lang="en-US" baseline="0" dirty="0" err="1" smtClean="0"/>
              <a:t>loại</a:t>
            </a:r>
            <a:r>
              <a:rPr lang="en-US" baseline="0" dirty="0" smtClean="0"/>
              <a:t> object.</a:t>
            </a:r>
          </a:p>
          <a:p>
            <a:r>
              <a:rPr lang="en-US" baseline="0" dirty="0" smtClean="0"/>
              <a:t>    </a:t>
            </a:r>
          </a:p>
          <a:p>
            <a:r>
              <a:rPr lang="en-US" baseline="0" dirty="0" smtClean="0"/>
              <a:t>   - Classifying objects</a:t>
            </a:r>
          </a:p>
          <a:p>
            <a:r>
              <a:rPr lang="en-US" baseline="0" dirty="0" smtClean="0"/>
              <a:t>   - Relating objects to one another </a:t>
            </a:r>
          </a:p>
          <a:p>
            <a:r>
              <a:rPr lang="en-US" baseline="0" dirty="0" smtClean="0"/>
              <a:t>   - Providing mechanism to define and manage objects.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2000" b="1" i="0" kern="1200" dirty="0" smtClean="0">
                <a:solidFill>
                  <a:schemeClr val="tx1"/>
                </a:solidFill>
                <a:effectLst/>
                <a:latin typeface="+mn-lt"/>
                <a:ea typeface="+mn-ea"/>
                <a:cs typeface="+mn-cs"/>
              </a:rPr>
              <a:t>Choosing Between Class and Struct</a:t>
            </a:r>
          </a:p>
          <a:p>
            <a:r>
              <a:rPr lang="en-US" sz="1200" b="1" i="0" kern="1200" dirty="0" smtClean="0">
                <a:solidFill>
                  <a:schemeClr val="tx1"/>
                </a:solidFill>
                <a:effectLst/>
                <a:latin typeface="+mn-lt"/>
                <a:ea typeface="+mn-ea"/>
                <a:cs typeface="+mn-cs"/>
              </a:rPr>
              <a:t>√ CONSIDER</a:t>
            </a:r>
            <a:r>
              <a:rPr lang="en-US" sz="1200" b="0" i="0" kern="1200" dirty="0" smtClean="0">
                <a:solidFill>
                  <a:schemeClr val="tx1"/>
                </a:solidFill>
                <a:effectLst/>
                <a:latin typeface="+mn-lt"/>
                <a:ea typeface="+mn-ea"/>
                <a:cs typeface="+mn-cs"/>
              </a:rPr>
              <a:t> defining a struct instead of a class if instances of the type are small and commonly short-lived or are commonly embedded in other objects.</a:t>
            </a:r>
          </a:p>
          <a:p>
            <a:r>
              <a:rPr lang="en-US" sz="1200" b="1" i="0" kern="1200" dirty="0" smtClean="0">
                <a:solidFill>
                  <a:schemeClr val="tx1"/>
                </a:solidFill>
                <a:effectLst/>
                <a:latin typeface="+mn-lt"/>
                <a:ea typeface="+mn-ea"/>
                <a:cs typeface="+mn-cs"/>
              </a:rPr>
              <a:t>X AVOID</a:t>
            </a:r>
            <a:r>
              <a:rPr lang="en-US" sz="1200" b="0" i="0" kern="1200" dirty="0" smtClean="0">
                <a:solidFill>
                  <a:schemeClr val="tx1"/>
                </a:solidFill>
                <a:effectLst/>
                <a:latin typeface="+mn-lt"/>
                <a:ea typeface="+mn-ea"/>
                <a:cs typeface="+mn-cs"/>
              </a:rPr>
              <a:t> defining a struct unless the type has all of the following characteristics:</a:t>
            </a:r>
          </a:p>
          <a:p>
            <a:r>
              <a:rPr lang="en-US" sz="1200" b="0" i="0" kern="1200" dirty="0" smtClean="0">
                <a:solidFill>
                  <a:schemeClr val="tx1"/>
                </a:solidFill>
                <a:effectLst/>
                <a:latin typeface="+mn-lt"/>
                <a:ea typeface="+mn-ea"/>
                <a:cs typeface="+mn-cs"/>
              </a:rPr>
              <a:t>         - It logically represents a single value, similar to primitive types (</a:t>
            </a:r>
            <a:r>
              <a:rPr lang="en-US" sz="1200" b="1"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double</a:t>
            </a:r>
            <a:r>
              <a:rPr lang="en-US" sz="1200" b="0" i="0" kern="1200" dirty="0" smtClean="0">
                <a:solidFill>
                  <a:schemeClr val="tx1"/>
                </a:solidFill>
                <a:effectLst/>
                <a:latin typeface="+mn-lt"/>
                <a:ea typeface="+mn-ea"/>
                <a:cs typeface="+mn-cs"/>
              </a:rPr>
              <a:t>, etc.).</a:t>
            </a:r>
          </a:p>
          <a:p>
            <a:r>
              <a:rPr lang="en-US" sz="1200" b="0" i="0" kern="120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It has an instance size under 16 bytes.</a:t>
            </a:r>
          </a:p>
          <a:p>
            <a:r>
              <a:rPr lang="en-US" sz="1200" b="0" i="0" kern="1200" dirty="0" smtClean="0">
                <a:solidFill>
                  <a:schemeClr val="tx1"/>
                </a:solidFill>
                <a:effectLst/>
                <a:latin typeface="+mn-lt"/>
                <a:ea typeface="+mn-ea"/>
                <a:cs typeface="+mn-cs"/>
              </a:rPr>
              <a:t>         - It is immutable.</a:t>
            </a:r>
          </a:p>
          <a:p>
            <a:r>
              <a:rPr lang="en-US" sz="1200" b="0" i="0" kern="1200" dirty="0" smtClean="0">
                <a:solidFill>
                  <a:schemeClr val="tx1"/>
                </a:solidFill>
                <a:effectLst/>
                <a:latin typeface="+mn-lt"/>
                <a:ea typeface="+mn-ea"/>
                <a:cs typeface="+mn-cs"/>
              </a:rPr>
              <a:t>         - It will not have to be boxed frequently.</a:t>
            </a:r>
          </a:p>
          <a:p>
            <a:r>
              <a:rPr lang="en-US" sz="1200" b="0" i="0" kern="1200" dirty="0" smtClean="0">
                <a:solidFill>
                  <a:schemeClr val="tx1"/>
                </a:solidFill>
                <a:effectLst/>
                <a:latin typeface="+mn-lt"/>
                <a:ea typeface="+mn-ea"/>
                <a:cs typeface="+mn-cs"/>
              </a:rPr>
              <a:t>In all other cases, you should define your types as classes.</a:t>
            </a:r>
          </a:p>
          <a:p>
            <a:r>
              <a:rPr lang="en-US" baseline="0" dirty="0" smtClean="0"/>
              <a:t>	</a:t>
            </a:r>
          </a:p>
        </p:txBody>
      </p:sp>
      <p:sp>
        <p:nvSpPr>
          <p:cNvPr id="4" name="Slide Number Placeholder 3"/>
          <p:cNvSpPr>
            <a:spLocks noGrp="1"/>
          </p:cNvSpPr>
          <p:nvPr>
            <p:ph type="sldNum" sz="quarter" idx="10"/>
          </p:nvPr>
        </p:nvSpPr>
        <p:spPr/>
        <p:txBody>
          <a:bodyPr/>
          <a:lstStyle/>
          <a:p>
            <a:fld id="{5F368443-A919-49D6-AF3B-6096101D73E5}" type="slidenum">
              <a:rPr lang="en-US" smtClean="0"/>
              <a:pPr/>
              <a:t>9</a:t>
            </a:fld>
            <a:endParaRPr lang="en-US"/>
          </a:p>
        </p:txBody>
      </p:sp>
    </p:spTree>
    <p:extLst>
      <p:ext uri="{BB962C8B-B14F-4D97-AF65-F5344CB8AC3E}">
        <p14:creationId xmlns:p14="http://schemas.microsoft.com/office/powerpoint/2010/main" val="565320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baseline="0" dirty="0" smtClean="0"/>
              <a:t>!!Lecture </a:t>
            </a:r>
            <a:r>
              <a:rPr lang="en-US" b="1" baseline="0" dirty="0" err="1" smtClean="0"/>
              <a:t>nên</a:t>
            </a:r>
            <a:r>
              <a:rPr lang="en-US" b="1" baseline="0" dirty="0" smtClean="0"/>
              <a:t> focus </a:t>
            </a:r>
            <a:r>
              <a:rPr lang="en-US" b="1" baseline="0" dirty="0" err="1" smtClean="0"/>
              <a:t>vào</a:t>
            </a:r>
            <a:r>
              <a:rPr lang="en-US" b="1" baseline="0" dirty="0" smtClean="0"/>
              <a:t> </a:t>
            </a:r>
            <a:r>
              <a:rPr lang="en-US" b="1" baseline="0" dirty="0" err="1" smtClean="0"/>
              <a:t>lý</a:t>
            </a:r>
            <a:r>
              <a:rPr lang="en-US" b="1" baseline="0" dirty="0" smtClean="0"/>
              <a:t> do </a:t>
            </a:r>
            <a:r>
              <a:rPr lang="en-US" b="1" baseline="0" dirty="0" err="1" smtClean="0"/>
              <a:t>tại</a:t>
            </a:r>
            <a:r>
              <a:rPr lang="en-US" b="1" baseline="0" dirty="0" smtClean="0"/>
              <a:t> </a:t>
            </a:r>
            <a:r>
              <a:rPr lang="en-US" b="1" baseline="0" dirty="0" err="1" smtClean="0"/>
              <a:t>sao</a:t>
            </a:r>
            <a:r>
              <a:rPr lang="en-US" b="1" baseline="0" dirty="0" smtClean="0"/>
              <a:t> </a:t>
            </a:r>
            <a:r>
              <a:rPr lang="en-US" b="1" baseline="0" dirty="0" err="1" smtClean="0"/>
              <a:t>chúng</a:t>
            </a:r>
            <a:r>
              <a:rPr lang="en-US" b="1" baseline="0" dirty="0" smtClean="0"/>
              <a:t> ta </a:t>
            </a:r>
            <a:r>
              <a:rPr lang="en-US" b="1" baseline="0" dirty="0" err="1" smtClean="0"/>
              <a:t>cần</a:t>
            </a:r>
            <a:r>
              <a:rPr lang="en-US" b="1" baseline="0" dirty="0" smtClean="0"/>
              <a:t> nested/inner class.</a:t>
            </a:r>
          </a:p>
          <a:p>
            <a:endParaRPr lang="en-US" b="1" dirty="0" smtClean="0"/>
          </a:p>
          <a:p>
            <a:r>
              <a:rPr lang="en-US" b="1" dirty="0" smtClean="0"/>
              <a:t>Why Use Nested Classes?</a:t>
            </a:r>
          </a:p>
          <a:p>
            <a:r>
              <a:rPr lang="en-US" dirty="0" smtClean="0"/>
              <a:t>There are several compelling reasons for using nested classes, among them:</a:t>
            </a:r>
          </a:p>
          <a:p>
            <a:r>
              <a:rPr lang="en-US" dirty="0" smtClean="0"/>
              <a:t>It is a way of logically grouping classes that are only used in one place.</a:t>
            </a:r>
          </a:p>
          <a:p>
            <a:r>
              <a:rPr lang="en-US" dirty="0" smtClean="0"/>
              <a:t>It increases encapsulation.</a:t>
            </a:r>
          </a:p>
          <a:p>
            <a:r>
              <a:rPr lang="en-US" dirty="0" smtClean="0"/>
              <a:t>Nested classes can lead to more readable and maintainable code.</a:t>
            </a:r>
          </a:p>
          <a:p>
            <a:r>
              <a:rPr lang="en-US" b="1" dirty="0" smtClean="0"/>
              <a:t>Logical grouping of classes</a:t>
            </a:r>
            <a:r>
              <a:rPr lang="en-US" dirty="0" smtClean="0"/>
              <a:t>—</a:t>
            </a:r>
            <a:r>
              <a:rPr lang="en-US" i="1" u="sng" dirty="0" smtClean="0"/>
              <a:t>If a class is useful to only one other class, then it is logical to embed it in that class and keep the two together. Nesting such "helper classes" makes their package more streamlined.</a:t>
            </a:r>
          </a:p>
          <a:p>
            <a:r>
              <a:rPr lang="en-US" b="1" dirty="0" smtClean="0"/>
              <a:t>Increased encapsulation</a:t>
            </a:r>
            <a:r>
              <a:rPr lang="en-US" dirty="0" smtClean="0"/>
              <a:t>—Consider two top-level classes, A and B, where B needs access to members of A that would otherwise be declared private. By hiding class B within class A, A's members can be declared private and B can access them. In addition, B itself can be hidden from the outside world.</a:t>
            </a:r>
          </a:p>
          <a:p>
            <a:r>
              <a:rPr lang="en-US" b="1" dirty="0" smtClean="0"/>
              <a:t>More readable, maintainable code</a:t>
            </a:r>
            <a:r>
              <a:rPr lang="en-US" dirty="0" smtClean="0"/>
              <a:t>—Nesting small classes within top-level classes places the code closer to where it is used.</a:t>
            </a:r>
          </a:p>
        </p:txBody>
      </p:sp>
      <p:sp>
        <p:nvSpPr>
          <p:cNvPr id="460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3E32058-678A-466F-8AE2-1E53A5B6776C}" type="slidenum">
              <a:rPr lang="vi-VN" smtClean="0">
                <a:latin typeface="Arial" charset="0"/>
                <a:cs typeface="Arial" charset="0"/>
              </a:rPr>
              <a:pPr/>
              <a:t>10</a:t>
            </a:fld>
            <a:endParaRPr lang="vi-VN" smtClean="0">
              <a:latin typeface="Arial" charset="0"/>
              <a:cs typeface="Arial" charset="0"/>
            </a:endParaRPr>
          </a:p>
        </p:txBody>
      </p:sp>
    </p:spTree>
    <p:extLst>
      <p:ext uri="{BB962C8B-B14F-4D97-AF65-F5344CB8AC3E}">
        <p14:creationId xmlns:p14="http://schemas.microsoft.com/office/powerpoint/2010/main" val="3880472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Separate code for maintenance</a:t>
            </a:r>
          </a:p>
          <a:p>
            <a:r>
              <a:rPr lang="en-US" b="1" dirty="0" smtClean="0"/>
              <a:t>Allow </a:t>
            </a:r>
            <a:r>
              <a:rPr lang="en-US" sz="1200" b="1" i="0" kern="1200" dirty="0" smtClean="0">
                <a:solidFill>
                  <a:schemeClr val="tx1"/>
                </a:solidFill>
                <a:effectLst/>
                <a:latin typeface="+mn-lt"/>
                <a:ea typeface="+mn-ea"/>
                <a:cs typeface="+mn-cs"/>
              </a:rPr>
              <a:t>a class to be split between several source files.</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Một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công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phép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chúng</a:t>
            </a:r>
            <a:r>
              <a:rPr lang="en-US" sz="1200" b="0" i="0" kern="1200" baseline="0" dirty="0" smtClean="0">
                <a:solidFill>
                  <a:schemeClr val="tx1"/>
                </a:solidFill>
                <a:effectLst/>
                <a:latin typeface="+mn-lt"/>
                <a:ea typeface="+mn-ea"/>
                <a:cs typeface="+mn-cs"/>
              </a:rPr>
              <a:t> ta </a:t>
            </a:r>
            <a:r>
              <a:rPr lang="en-US" sz="1200" b="0" i="0" kern="1200" baseline="0" dirty="0" err="1" smtClean="0">
                <a:solidFill>
                  <a:schemeClr val="tx1"/>
                </a:solidFill>
                <a:effectLst/>
                <a:latin typeface="+mn-lt"/>
                <a:ea typeface="+mn-ea"/>
                <a:cs typeface="+mn-cs"/>
              </a:rPr>
              <a:t>tổ</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chức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lại</a:t>
            </a:r>
            <a:r>
              <a:rPr lang="en-US" sz="1200" b="0" i="0" kern="1200" baseline="0" dirty="0" smtClean="0">
                <a:solidFill>
                  <a:schemeClr val="tx1"/>
                </a:solidFill>
                <a:effectLst/>
                <a:latin typeface="+mn-lt"/>
                <a:ea typeface="+mn-ea"/>
                <a:cs typeface="+mn-cs"/>
              </a:rPr>
              <a:t> code </a:t>
            </a:r>
            <a:r>
              <a:rPr lang="en-US" sz="1200" b="0" i="0" kern="1200" baseline="0" dirty="0" err="1" smtClean="0">
                <a:solidFill>
                  <a:schemeClr val="tx1"/>
                </a:solidFill>
                <a:effectLst/>
                <a:latin typeface="+mn-lt"/>
                <a:ea typeface="+mn-ea"/>
                <a:cs typeface="+mn-cs"/>
              </a:rPr>
              <a:t>bên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trong</a:t>
            </a:r>
            <a:r>
              <a:rPr lang="en-US" sz="1200" b="0" i="0" kern="1200" baseline="0" dirty="0" smtClean="0">
                <a:solidFill>
                  <a:schemeClr val="tx1"/>
                </a:solidFill>
                <a:effectLst/>
                <a:latin typeface="+mn-lt"/>
                <a:ea typeface="+mn-ea"/>
                <a:cs typeface="+mn-cs"/>
              </a:rPr>
              <a:t> 1 class </a:t>
            </a:r>
            <a:r>
              <a:rPr lang="en-US" sz="1200" b="0" i="0" kern="1200" baseline="0" dirty="0" err="1" smtClean="0">
                <a:solidFill>
                  <a:schemeClr val="tx1"/>
                </a:solidFill>
                <a:effectLst/>
                <a:latin typeface="+mn-lt"/>
                <a:ea typeface="+mn-ea"/>
                <a:cs typeface="+mn-cs"/>
              </a:rPr>
              <a:t>trong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một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huống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đặc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biệt</a:t>
            </a:r>
            <a:r>
              <a:rPr lang="en-US" sz="1200" b="0" i="0" kern="1200" baseline="0" dirty="0" smtClean="0">
                <a:solidFill>
                  <a:schemeClr val="tx1"/>
                </a:solidFill>
                <a:effectLst/>
                <a:latin typeface="+mn-lt"/>
                <a:ea typeface="+mn-ea"/>
                <a:cs typeface="+mn-cs"/>
              </a:rPr>
              <a:t>:</a:t>
            </a:r>
          </a:p>
          <a:p>
            <a:pPr marL="228600" indent="-228600">
              <a:buAutoNum type="arabicParenR"/>
            </a:pPr>
            <a:r>
              <a:rPr lang="en-US" sz="1200" b="0" i="0" kern="1200" baseline="0" dirty="0" err="1" smtClean="0">
                <a:solidFill>
                  <a:schemeClr val="tx1"/>
                </a:solidFill>
                <a:effectLst/>
                <a:latin typeface="+mn-lt"/>
                <a:ea typeface="+mn-ea"/>
                <a:cs typeface="+mn-cs"/>
              </a:rPr>
              <a:t>Một</a:t>
            </a:r>
            <a:r>
              <a:rPr lang="en-US" sz="1200" b="0" i="0" kern="1200" baseline="0" dirty="0" smtClean="0">
                <a:solidFill>
                  <a:schemeClr val="tx1"/>
                </a:solidFill>
                <a:effectLst/>
                <a:latin typeface="+mn-lt"/>
                <a:ea typeface="+mn-ea"/>
                <a:cs typeface="+mn-cs"/>
              </a:rPr>
              <a:t> class </a:t>
            </a:r>
            <a:r>
              <a:rPr lang="en-US" sz="1200" b="0" i="0" kern="1200" baseline="0" dirty="0" err="1" smtClean="0">
                <a:solidFill>
                  <a:schemeClr val="tx1"/>
                </a:solidFill>
                <a:effectLst/>
                <a:latin typeface="+mn-lt"/>
                <a:ea typeface="+mn-ea"/>
                <a:cs typeface="+mn-cs"/>
              </a:rPr>
              <a:t>bao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gồm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những</a:t>
            </a:r>
            <a:r>
              <a:rPr lang="en-US" sz="1200" b="0" i="0" kern="1200" baseline="0" dirty="0" smtClean="0">
                <a:solidFill>
                  <a:schemeClr val="tx1"/>
                </a:solidFill>
                <a:effectLst/>
                <a:latin typeface="+mn-lt"/>
                <a:ea typeface="+mn-ea"/>
                <a:cs typeface="+mn-cs"/>
              </a:rPr>
              <a:t> source code </a:t>
            </a:r>
            <a:r>
              <a:rPr lang="en-US" sz="1200" b="0" i="0" kern="1200" baseline="0" dirty="0" err="1" smtClean="0">
                <a:solidFill>
                  <a:schemeClr val="tx1"/>
                </a:solidFill>
                <a:effectLst/>
                <a:latin typeface="+mn-lt"/>
                <a:ea typeface="+mn-ea"/>
                <a:cs typeface="+mn-cs"/>
              </a:rPr>
              <a:t>khó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đọc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xấu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xí</a:t>
            </a:r>
            <a:r>
              <a:rPr lang="en-US" sz="1200" b="0" i="0" kern="1200" baseline="0" dirty="0" smtClean="0">
                <a:solidFill>
                  <a:schemeClr val="tx1"/>
                </a:solidFill>
                <a:effectLst/>
                <a:latin typeface="+mn-lt"/>
                <a:ea typeface="+mn-ea"/>
                <a:cs typeface="+mn-cs"/>
              </a:rPr>
              <a:t> do generate ( </a:t>
            </a:r>
            <a:r>
              <a:rPr lang="en-US" sz="1200" b="0" i="0" kern="1200" baseline="0" dirty="0" err="1" smtClean="0">
                <a:solidFill>
                  <a:schemeClr val="tx1"/>
                </a:solidFill>
                <a:effectLst/>
                <a:latin typeface="+mn-lt"/>
                <a:ea typeface="+mn-ea"/>
                <a:cs typeface="+mn-cs"/>
              </a:rPr>
              <a:t>bằng</a:t>
            </a:r>
            <a:r>
              <a:rPr lang="en-US" sz="1200" b="0" i="0" kern="1200" baseline="0" dirty="0" smtClean="0">
                <a:solidFill>
                  <a:schemeClr val="tx1"/>
                </a:solidFill>
                <a:effectLst/>
                <a:latin typeface="+mn-lt"/>
                <a:ea typeface="+mn-ea"/>
                <a:cs typeface="+mn-cs"/>
              </a:rPr>
              <a:t> tool) </a:t>
            </a:r>
            <a:r>
              <a:rPr lang="en-US" sz="1200" b="0" i="0" kern="1200" baseline="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phần</a:t>
            </a:r>
            <a:r>
              <a:rPr lang="en-US" sz="1200" b="0" i="0" kern="1200" baseline="0" dirty="0" smtClean="0">
                <a:solidFill>
                  <a:schemeClr val="tx1"/>
                </a:solidFill>
                <a:effectLst/>
                <a:latin typeface="+mn-lt"/>
                <a:ea typeface="+mn-ea"/>
                <a:cs typeface="+mn-cs"/>
              </a:rPr>
              <a:t> source code </a:t>
            </a:r>
            <a:r>
              <a:rPr lang="en-US" sz="1200" b="0" i="0" kern="1200" baseline="0" dirty="0" err="1" smtClean="0">
                <a:solidFill>
                  <a:schemeClr val="tx1"/>
                </a:solidFill>
                <a:effectLst/>
                <a:latin typeface="+mn-lt"/>
                <a:ea typeface="+mn-ea"/>
                <a:cs typeface="+mn-cs"/>
              </a:rPr>
              <a:t>còn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lại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thiết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phải</a:t>
            </a:r>
            <a:r>
              <a:rPr lang="en-US" sz="1200" b="0" i="0" kern="1200" baseline="0" dirty="0" smtClean="0">
                <a:solidFill>
                  <a:schemeClr val="tx1"/>
                </a:solidFill>
                <a:effectLst/>
                <a:latin typeface="+mn-lt"/>
                <a:ea typeface="+mn-ea"/>
                <a:cs typeface="+mn-cs"/>
              </a:rPr>
              <a:t> code </a:t>
            </a:r>
            <a:r>
              <a:rPr lang="en-US" sz="1200" b="0" i="0" kern="1200" baseline="0" dirty="0" err="1" smtClean="0">
                <a:solidFill>
                  <a:schemeClr val="tx1"/>
                </a:solidFill>
                <a:effectLst/>
                <a:latin typeface="+mn-lt"/>
                <a:ea typeface="+mn-ea"/>
                <a:cs typeface="+mn-cs"/>
              </a:rPr>
              <a:t>bằng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tay</a:t>
            </a:r>
            <a:r>
              <a:rPr lang="en-US" sz="1200" b="0" i="0" kern="1200" baseline="0" dirty="0" smtClean="0">
                <a:solidFill>
                  <a:schemeClr val="tx1"/>
                </a:solidFill>
                <a:effectLst/>
                <a:latin typeface="+mn-lt"/>
                <a:ea typeface="+mn-ea"/>
                <a:cs typeface="+mn-cs"/>
              </a:rPr>
              <a:t>.</a:t>
            </a:r>
          </a:p>
          <a:p>
            <a:pPr marL="228600" indent="-228600">
              <a:buAutoNum type="arabicParenR"/>
            </a:pPr>
            <a:r>
              <a:rPr lang="en-US" sz="1200" b="0" i="0" kern="1200" baseline="0" dirty="0" err="1" smtClean="0">
                <a:solidFill>
                  <a:schemeClr val="tx1"/>
                </a:solidFill>
                <a:effectLst/>
                <a:latin typeface="+mn-lt"/>
                <a:ea typeface="+mn-ea"/>
                <a:cs typeface="+mn-cs"/>
              </a:rPr>
              <a:t>Một</a:t>
            </a:r>
            <a:r>
              <a:rPr lang="en-US" sz="1200" b="0" i="0" kern="1200" baseline="0" dirty="0" smtClean="0">
                <a:solidFill>
                  <a:schemeClr val="tx1"/>
                </a:solidFill>
                <a:effectLst/>
                <a:latin typeface="+mn-lt"/>
                <a:ea typeface="+mn-ea"/>
                <a:cs typeface="+mn-cs"/>
              </a:rPr>
              <a:t> class </a:t>
            </a:r>
            <a:r>
              <a:rPr lang="en-US" sz="1200" b="0" i="0" kern="1200" baseline="0" dirty="0" err="1" smtClean="0">
                <a:solidFill>
                  <a:schemeClr val="tx1"/>
                </a:solidFill>
                <a:effectLst/>
                <a:latin typeface="+mn-lt"/>
                <a:ea typeface="+mn-ea"/>
                <a:cs typeface="+mn-cs"/>
              </a:rPr>
              <a:t>mà</a:t>
            </a:r>
            <a:r>
              <a:rPr lang="en-US" sz="1200" b="0" i="0" kern="1200" baseline="0" dirty="0" smtClean="0">
                <a:solidFill>
                  <a:schemeClr val="tx1"/>
                </a:solidFill>
                <a:effectLst/>
                <a:latin typeface="+mn-lt"/>
                <a:ea typeface="+mn-ea"/>
                <a:cs typeface="+mn-cs"/>
              </a:rPr>
              <a:t> implement </a:t>
            </a:r>
            <a:r>
              <a:rPr lang="en-US" sz="1200" b="0" i="0" kern="1200" baseline="0" dirty="0" err="1" smtClean="0">
                <a:solidFill>
                  <a:schemeClr val="tx1"/>
                </a:solidFill>
                <a:effectLst/>
                <a:latin typeface="+mn-lt"/>
                <a:ea typeface="+mn-ea"/>
                <a:cs typeface="+mn-cs"/>
              </a:rPr>
              <a:t>nhiều</a:t>
            </a:r>
            <a:r>
              <a:rPr lang="en-US" sz="1200" b="0" i="0" kern="1200" baseline="0" dirty="0" smtClean="0">
                <a:solidFill>
                  <a:schemeClr val="tx1"/>
                </a:solidFill>
                <a:effectLst/>
                <a:latin typeface="+mn-lt"/>
                <a:ea typeface="+mn-ea"/>
                <a:cs typeface="+mn-cs"/>
              </a:rPr>
              <a:t> interface.</a:t>
            </a:r>
            <a:endParaRPr lang="en-US" dirty="0" smtClean="0"/>
          </a:p>
        </p:txBody>
      </p:sp>
      <p:sp>
        <p:nvSpPr>
          <p:cNvPr id="471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E2C602B-F244-4234-B1A4-B4FB0A8EFA1F}" type="slidenum">
              <a:rPr lang="vi-VN" smtClean="0">
                <a:latin typeface="Arial" charset="0"/>
                <a:cs typeface="Arial" charset="0"/>
              </a:rPr>
              <a:pPr/>
              <a:t>11</a:t>
            </a:fld>
            <a:endParaRPr lang="vi-VN" smtClean="0">
              <a:latin typeface="Arial" charset="0"/>
              <a:cs typeface="Arial" charset="0"/>
            </a:endParaRPr>
          </a:p>
        </p:txBody>
      </p:sp>
    </p:spTree>
    <p:extLst>
      <p:ext uri="{BB962C8B-B14F-4D97-AF65-F5344CB8AC3E}">
        <p14:creationId xmlns:p14="http://schemas.microsoft.com/office/powerpoint/2010/main" val="11621149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12.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2.bin"/></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
        <p:nvSpPr>
          <p:cNvPr id="6" name="TextBox 4"/>
          <p:cNvSpPr txBox="1">
            <a:spLocks noChangeArrowheads="1"/>
          </p:cNvSpPr>
          <p:nvPr userDrawn="1"/>
        </p:nvSpPr>
        <p:spPr bwMode="auto">
          <a:xfrm>
            <a:off x="2700338" y="188913"/>
            <a:ext cx="5376862" cy="646112"/>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b="1" smtClean="0"/>
              <a:t>CORPORATE SOFTWARE TRAINING CENTER</a:t>
            </a:r>
          </a:p>
          <a:p>
            <a:pPr algn="ctr" eaLnBrk="1" hangingPunct="1">
              <a:defRPr/>
            </a:pPr>
            <a:r>
              <a:rPr lang="en-US" b="1" smtClean="0"/>
              <a:t>TRUNG TÂM ĐÀO TẠO NHÂN LỰC PHẦN MỀM </a:t>
            </a:r>
          </a:p>
        </p:txBody>
      </p:sp>
    </p:spTree>
    <p:extLst>
      <p:ext uri="{BB962C8B-B14F-4D97-AF65-F5344CB8AC3E}">
        <p14:creationId xmlns:p14="http://schemas.microsoft.com/office/powerpoint/2010/main" val="2210697449"/>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92288816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391242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3822850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401583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8109664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7814014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74489890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98608505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11956844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96694172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129856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94625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0777977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2652731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6823113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38481217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6212254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55297523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194579576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7479897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75553405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8933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755352758"/>
      </p:ext>
    </p:extLst>
  </p:cSld>
  <p:clrMapOvr>
    <a:masterClrMapping/>
  </p:clrMapOvr>
  <p:hf hdr="0" dt="0"/>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0999800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01583288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28599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58717011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9411229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7623038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8149820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2064" name="Chart" r:id="rId4" imgW="6600749" imgH="4400702" progId="MSGraph.Chart.8">
                  <p:embed followColorScheme="full"/>
                </p:oleObj>
              </mc:Choice>
              <mc:Fallback>
                <p:oleObj name="Chart" r:id="rId4" imgW="6600749" imgH="4400702" progId="MSGraph.Chart.8">
                  <p:embed followColorScheme="full"/>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2125145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DE4E9282-9DE2-47B7-9267-DAA2D029F69A}" type="slidenum">
              <a:rPr lang="en-US" altLang="ja-JP"/>
              <a:pPr>
                <a:defRPr/>
              </a:pPr>
              <a:t>‹#›</a:t>
            </a:fld>
            <a:endParaRPr lang="en-US" altLang="ja-JP"/>
          </a:p>
        </p:txBody>
      </p:sp>
    </p:spTree>
    <p:extLst>
      <p:ext uri="{BB962C8B-B14F-4D97-AF65-F5344CB8AC3E}">
        <p14:creationId xmlns:p14="http://schemas.microsoft.com/office/powerpoint/2010/main" val="244848411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3B388169-CB5C-463D-BFA5-97B8E251638D}" type="slidenum">
              <a:rPr lang="en-US" altLang="ja-JP"/>
              <a:pPr>
                <a:defRPr/>
              </a:pPr>
              <a:t>‹#›</a:t>
            </a:fld>
            <a:endParaRPr lang="en-US" altLang="ja-JP"/>
          </a:p>
        </p:txBody>
      </p:sp>
    </p:spTree>
    <p:extLst>
      <p:ext uri="{BB962C8B-B14F-4D97-AF65-F5344CB8AC3E}">
        <p14:creationId xmlns:p14="http://schemas.microsoft.com/office/powerpoint/2010/main" val="3824586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3932000825"/>
      </p:ext>
    </p:extLst>
  </p:cSld>
  <p:clrMapOvr>
    <a:masterClrMapping/>
  </p:clrMapOvr>
  <p:hf hdr="0" dt="0"/>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D2FCCB49-9E81-4F4A-8522-C72AD9CAE34A}" type="slidenum">
              <a:rPr lang="en-US" altLang="ja-JP"/>
              <a:pPr>
                <a:defRPr/>
              </a:pPr>
              <a:t>‹#›</a:t>
            </a:fld>
            <a:endParaRPr lang="en-US" altLang="ja-JP"/>
          </a:p>
        </p:txBody>
      </p:sp>
    </p:spTree>
    <p:extLst>
      <p:ext uri="{BB962C8B-B14F-4D97-AF65-F5344CB8AC3E}">
        <p14:creationId xmlns:p14="http://schemas.microsoft.com/office/powerpoint/2010/main" val="244877951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59AB0441-E728-4829-AE72-6FFFFF915373}" type="slidenum">
              <a:rPr lang="en-US" altLang="ja-JP"/>
              <a:pPr>
                <a:defRPr/>
              </a:pPr>
              <a:t>‹#›</a:t>
            </a:fld>
            <a:endParaRPr lang="en-US" altLang="ja-JP"/>
          </a:p>
        </p:txBody>
      </p:sp>
    </p:spTree>
    <p:extLst>
      <p:ext uri="{BB962C8B-B14F-4D97-AF65-F5344CB8AC3E}">
        <p14:creationId xmlns:p14="http://schemas.microsoft.com/office/powerpoint/2010/main" val="427105589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8FFED266-BCB2-4096-8C78-7D73E2B02D89}" type="slidenum">
              <a:rPr lang="en-US" altLang="ja-JP"/>
              <a:pPr>
                <a:defRPr/>
              </a:pPr>
              <a:t>‹#›</a:t>
            </a:fld>
            <a:endParaRPr lang="en-US" altLang="ja-JP"/>
          </a:p>
        </p:txBody>
      </p:sp>
    </p:spTree>
    <p:extLst>
      <p:ext uri="{BB962C8B-B14F-4D97-AF65-F5344CB8AC3E}">
        <p14:creationId xmlns:p14="http://schemas.microsoft.com/office/powerpoint/2010/main" val="187890184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FE556E3A-165E-4F7D-977A-C461D7065628}" type="slidenum">
              <a:rPr lang="en-US" altLang="ja-JP"/>
              <a:pPr>
                <a:defRPr/>
              </a:pPr>
              <a:t>‹#›</a:t>
            </a:fld>
            <a:endParaRPr lang="en-US" altLang="ja-JP"/>
          </a:p>
        </p:txBody>
      </p:sp>
    </p:spTree>
    <p:extLst>
      <p:ext uri="{BB962C8B-B14F-4D97-AF65-F5344CB8AC3E}">
        <p14:creationId xmlns:p14="http://schemas.microsoft.com/office/powerpoint/2010/main" val="326307981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20F30D86-292A-41F4-8541-D920DDAB05D3}" type="slidenum">
              <a:rPr lang="en-US" altLang="ja-JP"/>
              <a:pPr>
                <a:defRPr/>
              </a:pPr>
              <a:t>‹#›</a:t>
            </a:fld>
            <a:endParaRPr lang="en-US" altLang="ja-JP"/>
          </a:p>
        </p:txBody>
      </p:sp>
    </p:spTree>
    <p:extLst>
      <p:ext uri="{BB962C8B-B14F-4D97-AF65-F5344CB8AC3E}">
        <p14:creationId xmlns:p14="http://schemas.microsoft.com/office/powerpoint/2010/main" val="151563994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46EF980C-52E7-4BA5-8F97-27C9FCC328D0}" type="slidenum">
              <a:rPr lang="en-US" altLang="ja-JP"/>
              <a:pPr>
                <a:defRPr/>
              </a:pPr>
              <a:t>‹#›</a:t>
            </a:fld>
            <a:endParaRPr lang="en-US" altLang="ja-JP"/>
          </a:p>
        </p:txBody>
      </p:sp>
    </p:spTree>
    <p:extLst>
      <p:ext uri="{BB962C8B-B14F-4D97-AF65-F5344CB8AC3E}">
        <p14:creationId xmlns:p14="http://schemas.microsoft.com/office/powerpoint/2010/main" val="68904768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284B2995-9CDE-4B77-AC58-20F0CD625815}" type="slidenum">
              <a:rPr lang="en-US" altLang="ja-JP"/>
              <a:pPr>
                <a:defRPr/>
              </a:pPr>
              <a:t>‹#›</a:t>
            </a:fld>
            <a:endParaRPr lang="en-US" altLang="ja-JP"/>
          </a:p>
        </p:txBody>
      </p:sp>
    </p:spTree>
    <p:extLst>
      <p:ext uri="{BB962C8B-B14F-4D97-AF65-F5344CB8AC3E}">
        <p14:creationId xmlns:p14="http://schemas.microsoft.com/office/powerpoint/2010/main" val="365592370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CE4F35D4-47E0-461E-85E9-9EFCE37BE793}" type="slidenum">
              <a:rPr lang="en-US" altLang="ja-JP"/>
              <a:pPr>
                <a:defRPr/>
              </a:pPr>
              <a:t>‹#›</a:t>
            </a:fld>
            <a:endParaRPr lang="en-US" altLang="ja-JP"/>
          </a:p>
        </p:txBody>
      </p:sp>
    </p:spTree>
    <p:extLst>
      <p:ext uri="{BB962C8B-B14F-4D97-AF65-F5344CB8AC3E}">
        <p14:creationId xmlns:p14="http://schemas.microsoft.com/office/powerpoint/2010/main" val="253597259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FD5BF87B-7BD1-4F0E-A0F4-A6A5136D2133}" type="slidenum">
              <a:rPr lang="en-US" altLang="ja-JP"/>
              <a:pPr>
                <a:defRPr/>
              </a:pPr>
              <a:t>‹#›</a:t>
            </a:fld>
            <a:endParaRPr lang="en-US" altLang="ja-JP"/>
          </a:p>
        </p:txBody>
      </p:sp>
    </p:spTree>
    <p:extLst>
      <p:ext uri="{BB962C8B-B14F-4D97-AF65-F5344CB8AC3E}">
        <p14:creationId xmlns:p14="http://schemas.microsoft.com/office/powerpoint/2010/main" val="91104563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9195D16-2158-4117-BE9C-DAD0469D3F61}" type="slidenum">
              <a:rPr lang="en-US" altLang="ja-JP"/>
              <a:pPr>
                <a:defRPr/>
              </a:pPr>
              <a:t>‹#›</a:t>
            </a:fld>
            <a:endParaRPr lang="en-US" altLang="ja-JP"/>
          </a:p>
        </p:txBody>
      </p:sp>
    </p:spTree>
    <p:extLst>
      <p:ext uri="{BB962C8B-B14F-4D97-AF65-F5344CB8AC3E}">
        <p14:creationId xmlns:p14="http://schemas.microsoft.com/office/powerpoint/2010/main" val="865910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latin typeface="SEOptimist"/>
                <a:cs typeface="Arial" pitchFamily="34" charset="0"/>
              </a:defRPr>
            </a:lvl1pPr>
          </a:lstStyle>
          <a:p>
            <a:pPr>
              <a:defRPr/>
            </a:pPr>
            <a:endParaRPr lang="fr-FR" altLang="ja-JP"/>
          </a:p>
        </p:txBody>
      </p:sp>
    </p:spTree>
    <p:extLst>
      <p:ext uri="{BB962C8B-B14F-4D97-AF65-F5344CB8AC3E}">
        <p14:creationId xmlns:p14="http://schemas.microsoft.com/office/powerpoint/2010/main" val="340748161"/>
      </p:ext>
    </p:extLst>
  </p:cSld>
  <p:clrMapOvr>
    <a:overrideClrMapping bg1="dk2" tx1="lt1" bg2="dk1" tx2="lt2" accent1="accent1" accent2="accent2" accent3="accent3" accent4="accent4" accent5="accent5" accent6="accent6" hlink="hlink" folHlink="folHlink"/>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27AB206-5F66-47A2-82E6-25174CF5C589}" type="slidenum">
              <a:rPr lang="en-US" altLang="ja-JP"/>
              <a:pPr>
                <a:defRPr/>
              </a:pPr>
              <a:t>‹#›</a:t>
            </a:fld>
            <a:endParaRPr lang="en-US" altLang="ja-JP"/>
          </a:p>
        </p:txBody>
      </p:sp>
    </p:spTree>
    <p:extLst>
      <p:ext uri="{BB962C8B-B14F-4D97-AF65-F5344CB8AC3E}">
        <p14:creationId xmlns:p14="http://schemas.microsoft.com/office/powerpoint/2010/main" val="320608322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A1A86399-7036-439F-A8CD-2AC7D1D1349C}" type="slidenum">
              <a:rPr lang="en-US" altLang="ja-JP"/>
              <a:pPr>
                <a:defRPr/>
              </a:pPr>
              <a:t>‹#›</a:t>
            </a:fld>
            <a:endParaRPr lang="en-US" altLang="ja-JP"/>
          </a:p>
        </p:txBody>
      </p:sp>
    </p:spTree>
    <p:extLst>
      <p:ext uri="{BB962C8B-B14F-4D97-AF65-F5344CB8AC3E}">
        <p14:creationId xmlns:p14="http://schemas.microsoft.com/office/powerpoint/2010/main" val="318525502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1B987EE5-E934-46CA-B434-B486E1F923CC}" type="slidenum">
              <a:rPr lang="en-US" altLang="ja-JP"/>
              <a:pPr>
                <a:defRPr/>
              </a:pPr>
              <a:t>‹#›</a:t>
            </a:fld>
            <a:endParaRPr lang="en-US" altLang="ja-JP"/>
          </a:p>
        </p:txBody>
      </p:sp>
    </p:spTree>
    <p:extLst>
      <p:ext uri="{BB962C8B-B14F-4D97-AF65-F5344CB8AC3E}">
        <p14:creationId xmlns:p14="http://schemas.microsoft.com/office/powerpoint/2010/main" val="128406657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D1B98754-43E5-44E3-B146-DC64A4528841}" type="slidenum">
              <a:rPr lang="en-US" altLang="ja-JP"/>
              <a:pPr>
                <a:defRPr/>
              </a:pPr>
              <a:t>‹#›</a:t>
            </a:fld>
            <a:endParaRPr lang="en-US" altLang="ja-JP"/>
          </a:p>
        </p:txBody>
      </p:sp>
    </p:spTree>
    <p:extLst>
      <p:ext uri="{BB962C8B-B14F-4D97-AF65-F5344CB8AC3E}">
        <p14:creationId xmlns:p14="http://schemas.microsoft.com/office/powerpoint/2010/main" val="128165300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A4A69239-7422-4B73-9EB2-C9655701B136}" type="slidenum">
              <a:rPr lang="en-US" altLang="ja-JP"/>
              <a:pPr>
                <a:defRPr/>
              </a:pPr>
              <a:t>‹#›</a:t>
            </a:fld>
            <a:endParaRPr lang="en-US" altLang="ja-JP"/>
          </a:p>
        </p:txBody>
      </p:sp>
    </p:spTree>
    <p:extLst>
      <p:ext uri="{BB962C8B-B14F-4D97-AF65-F5344CB8AC3E}">
        <p14:creationId xmlns:p14="http://schemas.microsoft.com/office/powerpoint/2010/main" val="1441984523"/>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549D7C0A-B21E-4ADB-A9EF-EFB3B68B24B8}" type="slidenum">
              <a:rPr lang="en-US" altLang="ja-JP"/>
              <a:pPr>
                <a:defRPr/>
              </a:pPr>
              <a:t>‹#›</a:t>
            </a:fld>
            <a:endParaRPr lang="en-US" altLang="ja-JP"/>
          </a:p>
        </p:txBody>
      </p:sp>
    </p:spTree>
    <p:extLst>
      <p:ext uri="{BB962C8B-B14F-4D97-AF65-F5344CB8AC3E}">
        <p14:creationId xmlns:p14="http://schemas.microsoft.com/office/powerpoint/2010/main" val="384958366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6EE7AA4D-4CC4-45E5-8CA1-DED081B8D90D}" type="slidenum">
              <a:rPr lang="en-US" altLang="ja-JP"/>
              <a:pPr>
                <a:defRPr/>
              </a:pPr>
              <a:t>‹#›</a:t>
            </a:fld>
            <a:endParaRPr lang="en-US" altLang="ja-JP"/>
          </a:p>
        </p:txBody>
      </p:sp>
    </p:spTree>
    <p:extLst>
      <p:ext uri="{BB962C8B-B14F-4D97-AF65-F5344CB8AC3E}">
        <p14:creationId xmlns:p14="http://schemas.microsoft.com/office/powerpoint/2010/main" val="175241997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F4CBFF3C-3B76-46DF-9426-14CB6E8B9F10}" type="slidenum">
              <a:rPr lang="en-US" altLang="ja-JP"/>
              <a:pPr>
                <a:defRPr/>
              </a:pPr>
              <a:t>‹#›</a:t>
            </a:fld>
            <a:endParaRPr lang="en-US" altLang="ja-JP"/>
          </a:p>
        </p:txBody>
      </p:sp>
    </p:spTree>
    <p:extLst>
      <p:ext uri="{BB962C8B-B14F-4D97-AF65-F5344CB8AC3E}">
        <p14:creationId xmlns:p14="http://schemas.microsoft.com/office/powerpoint/2010/main" val="264196025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B8B2515-40AF-46E9-B533-0BA47D4FE342}" type="slidenum">
              <a:rPr lang="en-US" altLang="ja-JP"/>
              <a:pPr>
                <a:defRPr/>
              </a:pPr>
              <a:t>‹#›</a:t>
            </a:fld>
            <a:endParaRPr lang="en-US" altLang="ja-JP"/>
          </a:p>
        </p:txBody>
      </p:sp>
    </p:spTree>
    <p:extLst>
      <p:ext uri="{BB962C8B-B14F-4D97-AF65-F5344CB8AC3E}">
        <p14:creationId xmlns:p14="http://schemas.microsoft.com/office/powerpoint/2010/main" val="180830268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1293081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76762217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96896106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94840901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3688923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4276948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75867691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064227"/>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577942444"/>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10798257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9426061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80043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060621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949189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519151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70662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126326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0367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611502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2378002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810245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610587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3576280256"/>
      </p:ext>
    </p:extLst>
  </p:cSld>
  <p:clrMapOvr>
    <a:overrideClrMapping bg1="dk2" tx1="lt1" bg2="dk1"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7509568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258943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596024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60387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7569552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6696531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96994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4102108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7188554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064105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917442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150451892"/>
      </p:ext>
    </p:extLst>
  </p:cSld>
  <p:clrMapOvr>
    <a:overrideClrMapping bg1="dk2" tx1="lt1" bg2="dk1"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828107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2180497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89766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292873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531931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593457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2806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6326515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1371450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7899549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2852881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2172819128"/>
      </p:ext>
    </p:extLst>
  </p:cSld>
  <p:clrMapOvr>
    <a:overrideClrMapping bg1="dk2" tx1="lt1" bg2="dk1"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087464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597374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0412202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171042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285527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6834109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59828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2603943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193000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5049703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031267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71BC1006-1559-41CB-A890-5E0B6A0F9950}" type="slidenum">
              <a:rPr lang="en-US" altLang="ja-JP"/>
              <a:pPr>
                <a:defRPr/>
              </a:pPr>
              <a:t>‹#›</a:t>
            </a:fld>
            <a:endParaRPr lang="en-US" altLang="ja-JP"/>
          </a:p>
        </p:txBody>
      </p:sp>
    </p:spTree>
    <p:extLst>
      <p:ext uri="{BB962C8B-B14F-4D97-AF65-F5344CB8AC3E}">
        <p14:creationId xmlns:p14="http://schemas.microsoft.com/office/powerpoint/2010/main" val="31403825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FA7976FA-51EF-41C5-94A6-65BEE7E67556}" type="slidenum">
              <a:rPr lang="en-US" altLang="ja-JP"/>
              <a:pPr>
                <a:defRPr/>
              </a:pPr>
              <a:t>‹#›</a:t>
            </a:fld>
            <a:endParaRPr lang="en-US" altLang="ja-JP"/>
          </a:p>
        </p:txBody>
      </p:sp>
    </p:spTree>
    <p:extLst>
      <p:ext uri="{BB962C8B-B14F-4D97-AF65-F5344CB8AC3E}">
        <p14:creationId xmlns:p14="http://schemas.microsoft.com/office/powerpoint/2010/main" val="2679576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6366651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64B1A88A-BB52-41D4-A739-C8B064860424}" type="slidenum">
              <a:rPr lang="en-US" altLang="ja-JP"/>
              <a:pPr>
                <a:defRPr/>
              </a:pPr>
              <a:t>‹#›</a:t>
            </a:fld>
            <a:endParaRPr lang="en-US" altLang="ja-JP"/>
          </a:p>
        </p:txBody>
      </p:sp>
    </p:spTree>
    <p:extLst>
      <p:ext uri="{BB962C8B-B14F-4D97-AF65-F5344CB8AC3E}">
        <p14:creationId xmlns:p14="http://schemas.microsoft.com/office/powerpoint/2010/main" val="36228976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95F50175-17F0-4ABA-B5AC-0697D7F4CE97}" type="slidenum">
              <a:rPr lang="en-US" altLang="ja-JP"/>
              <a:pPr>
                <a:defRPr/>
              </a:pPr>
              <a:t>‹#›</a:t>
            </a:fld>
            <a:endParaRPr lang="en-US" altLang="ja-JP"/>
          </a:p>
        </p:txBody>
      </p:sp>
    </p:spTree>
    <p:extLst>
      <p:ext uri="{BB962C8B-B14F-4D97-AF65-F5344CB8AC3E}">
        <p14:creationId xmlns:p14="http://schemas.microsoft.com/office/powerpoint/2010/main" val="4477266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1"/>
          </p:nvPr>
        </p:nvSpPr>
        <p:spPr>
          <a:ln/>
        </p:spPr>
        <p:txBody>
          <a:bodyPr/>
          <a:lstStyle>
            <a:lvl1pPr>
              <a:defRPr/>
            </a:lvl1pPr>
          </a:lstStyle>
          <a:p>
            <a:pPr>
              <a:defRPr/>
            </a:pPr>
            <a:fld id="{9AE06842-B2BA-4BF2-ADF3-F78EDE941115}" type="slidenum">
              <a:rPr lang="en-US" altLang="ja-JP"/>
              <a:pPr>
                <a:defRPr/>
              </a:pPr>
              <a:t>‹#›</a:t>
            </a:fld>
            <a:endParaRPr lang="en-US" altLang="ja-JP"/>
          </a:p>
        </p:txBody>
      </p:sp>
    </p:spTree>
    <p:extLst>
      <p:ext uri="{BB962C8B-B14F-4D97-AF65-F5344CB8AC3E}">
        <p14:creationId xmlns:p14="http://schemas.microsoft.com/office/powerpoint/2010/main" val="25290171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1"/>
          </p:nvPr>
        </p:nvSpPr>
        <p:spPr>
          <a:ln/>
        </p:spPr>
        <p:txBody>
          <a:bodyPr/>
          <a:lstStyle>
            <a:lvl1pPr>
              <a:defRPr/>
            </a:lvl1pPr>
          </a:lstStyle>
          <a:p>
            <a:pPr>
              <a:defRPr/>
            </a:pPr>
            <a:fld id="{56BF5DCB-EA91-4DE2-9A72-99D682801475}" type="slidenum">
              <a:rPr lang="en-US" altLang="ja-JP"/>
              <a:pPr>
                <a:defRPr/>
              </a:pPr>
              <a:t>‹#›</a:t>
            </a:fld>
            <a:endParaRPr lang="en-US" altLang="ja-JP"/>
          </a:p>
        </p:txBody>
      </p:sp>
    </p:spTree>
    <p:extLst>
      <p:ext uri="{BB962C8B-B14F-4D97-AF65-F5344CB8AC3E}">
        <p14:creationId xmlns:p14="http://schemas.microsoft.com/office/powerpoint/2010/main" val="243917261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6"/>
          <p:cNvSpPr>
            <a:spLocks noGrp="1" noChangeArrowheads="1"/>
          </p:cNvSpPr>
          <p:nvPr>
            <p:ph type="sldNum" sz="quarter" idx="11"/>
          </p:nvPr>
        </p:nvSpPr>
        <p:spPr>
          <a:ln/>
        </p:spPr>
        <p:txBody>
          <a:bodyPr/>
          <a:lstStyle>
            <a:lvl1pPr>
              <a:defRPr/>
            </a:lvl1pPr>
          </a:lstStyle>
          <a:p>
            <a:pPr>
              <a:defRPr/>
            </a:pPr>
            <a:fld id="{3B8DBBE3-93AA-49B1-AAFF-77CD1A40650E}" type="slidenum">
              <a:rPr lang="en-US" altLang="ja-JP"/>
              <a:pPr>
                <a:defRPr/>
              </a:pPr>
              <a:t>‹#›</a:t>
            </a:fld>
            <a:endParaRPr lang="en-US" altLang="ja-JP"/>
          </a:p>
        </p:txBody>
      </p:sp>
    </p:spTree>
    <p:extLst>
      <p:ext uri="{BB962C8B-B14F-4D97-AF65-F5344CB8AC3E}">
        <p14:creationId xmlns:p14="http://schemas.microsoft.com/office/powerpoint/2010/main" val="34504074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673B6301-0AD5-49E2-A190-5C6A2E4BD2BE}" type="slidenum">
              <a:rPr lang="en-US" altLang="ja-JP"/>
              <a:pPr>
                <a:defRPr/>
              </a:pPr>
              <a:t>‹#›</a:t>
            </a:fld>
            <a:endParaRPr lang="en-US" altLang="ja-JP"/>
          </a:p>
        </p:txBody>
      </p:sp>
    </p:spTree>
    <p:extLst>
      <p:ext uri="{BB962C8B-B14F-4D97-AF65-F5344CB8AC3E}">
        <p14:creationId xmlns:p14="http://schemas.microsoft.com/office/powerpoint/2010/main" val="36423100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D7A9A84C-C118-4667-8A26-1D88C697228A}" type="slidenum">
              <a:rPr lang="en-US" altLang="ja-JP"/>
              <a:pPr>
                <a:defRPr/>
              </a:pPr>
              <a:t>‹#›</a:t>
            </a:fld>
            <a:endParaRPr lang="en-US" altLang="ja-JP"/>
          </a:p>
        </p:txBody>
      </p:sp>
    </p:spTree>
    <p:extLst>
      <p:ext uri="{BB962C8B-B14F-4D97-AF65-F5344CB8AC3E}">
        <p14:creationId xmlns:p14="http://schemas.microsoft.com/office/powerpoint/2010/main" val="11897448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4C737C30-192F-4EEE-AAB7-F79633447257}" type="slidenum">
              <a:rPr lang="en-US" altLang="ja-JP"/>
              <a:pPr>
                <a:defRPr/>
              </a:pPr>
              <a:t>‹#›</a:t>
            </a:fld>
            <a:endParaRPr lang="en-US" altLang="ja-JP"/>
          </a:p>
        </p:txBody>
      </p:sp>
    </p:spTree>
    <p:extLst>
      <p:ext uri="{BB962C8B-B14F-4D97-AF65-F5344CB8AC3E}">
        <p14:creationId xmlns:p14="http://schemas.microsoft.com/office/powerpoint/2010/main" val="376010809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p14="http://schemas.microsoft.com/office/powerpoint/2010/main" val="226717160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xfrm>
            <a:off x="228600" y="6381750"/>
            <a:ext cx="1295400" cy="476250"/>
          </a:xfrm>
          <a:ln/>
        </p:spPr>
        <p:txBody>
          <a:bodyPr/>
          <a:lstStyle>
            <a:lvl1pPr>
              <a:defRPr/>
            </a:lvl1pPr>
          </a:lstStyle>
          <a:p>
            <a:pPr>
              <a:defRPr/>
            </a:pPr>
            <a:endParaRPr lang="en-US" altLang="ja-JP"/>
          </a:p>
        </p:txBody>
      </p:sp>
      <p:sp>
        <p:nvSpPr>
          <p:cNvPr id="7" name="Rectangle 6"/>
          <p:cNvSpPr>
            <a:spLocks noGrp="1" noChangeArrowheads="1"/>
          </p:cNvSpPr>
          <p:nvPr>
            <p:ph type="sldNum" sz="quarter" idx="11"/>
          </p:nvPr>
        </p:nvSpPr>
        <p:spPr>
          <a:xfrm>
            <a:off x="6553200" y="6381750"/>
            <a:ext cx="2133600" cy="476250"/>
          </a:xfrm>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p14="http://schemas.microsoft.com/office/powerpoint/2010/main" val="755352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72380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769F4B8-FEFF-4060-83FD-725E7C487E88}" type="slidenum">
              <a:rPr lang="en-US" altLang="ja-JP"/>
              <a:pPr>
                <a:defRPr/>
              </a:pPr>
              <a:t>‹#›</a:t>
            </a:fld>
            <a:endParaRPr lang="en-US" altLang="ja-JP" dirty="0"/>
          </a:p>
        </p:txBody>
      </p:sp>
    </p:spTree>
    <p:extLst>
      <p:ext uri="{BB962C8B-B14F-4D97-AF65-F5344CB8AC3E}">
        <p14:creationId xmlns:p14="http://schemas.microsoft.com/office/powerpoint/2010/main" val="13595542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defTabSz="457200">
              <a:tabLst/>
              <a:defRPr/>
            </a:lvl1pPr>
          </a:lstStyle>
          <a:p>
            <a:pPr>
              <a:defRPr/>
            </a:pPr>
            <a:fld id="{573F15EC-E95E-4468-87C4-3E082D252491}" type="slidenum">
              <a:rPr lang="en-US" altLang="ja-JP"/>
              <a:pPr>
                <a:defRPr/>
              </a:pPr>
              <a:t>‹#›</a:t>
            </a:fld>
            <a:endParaRPr lang="en-US" altLang="ja-JP" dirty="0"/>
          </a:p>
        </p:txBody>
      </p:sp>
    </p:spTree>
    <p:extLst>
      <p:ext uri="{BB962C8B-B14F-4D97-AF65-F5344CB8AC3E}">
        <p14:creationId xmlns:p14="http://schemas.microsoft.com/office/powerpoint/2010/main" val="40248183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5B879E66-C49C-424F-A72A-4AB48A0C58F9}" type="slidenum">
              <a:rPr lang="en-US" altLang="ja-JP"/>
              <a:pPr>
                <a:defRPr/>
              </a:pPr>
              <a:t>‹#›</a:t>
            </a:fld>
            <a:endParaRPr lang="en-US" altLang="ja-JP" dirty="0"/>
          </a:p>
        </p:txBody>
      </p:sp>
    </p:spTree>
    <p:extLst>
      <p:ext uri="{BB962C8B-B14F-4D97-AF65-F5344CB8AC3E}">
        <p14:creationId xmlns:p14="http://schemas.microsoft.com/office/powerpoint/2010/main" val="372151967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275977E8-D3C0-4549-9D8A-4CED898BA958}" type="slidenum">
              <a:rPr lang="en-US" altLang="ja-JP"/>
              <a:pPr>
                <a:defRPr/>
              </a:pPr>
              <a:t>‹#›</a:t>
            </a:fld>
            <a:endParaRPr lang="en-US" altLang="ja-JP" dirty="0"/>
          </a:p>
        </p:txBody>
      </p:sp>
    </p:spTree>
    <p:extLst>
      <p:ext uri="{BB962C8B-B14F-4D97-AF65-F5344CB8AC3E}">
        <p14:creationId xmlns:p14="http://schemas.microsoft.com/office/powerpoint/2010/main" val="44506079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a:defRPr/>
            </a:pPr>
            <a:fld id="{EAE47490-C966-428B-A5B1-F84995DF4EA6}" type="slidenum">
              <a:rPr lang="en-US" altLang="ja-JP"/>
              <a:pPr>
                <a:defRPr/>
              </a:pPr>
              <a:t>‹#›</a:t>
            </a:fld>
            <a:endParaRPr lang="en-US" altLang="ja-JP" dirty="0"/>
          </a:p>
        </p:txBody>
      </p:sp>
    </p:spTree>
    <p:extLst>
      <p:ext uri="{BB962C8B-B14F-4D97-AF65-F5344CB8AC3E}">
        <p14:creationId xmlns:p14="http://schemas.microsoft.com/office/powerpoint/2010/main" val="157499854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a:defRPr/>
            </a:pPr>
            <a:fld id="{1CBF7546-E05F-479F-9773-35A7B062AB56}" type="slidenum">
              <a:rPr lang="en-US" altLang="ja-JP"/>
              <a:pPr>
                <a:defRPr/>
              </a:pPr>
              <a:t>‹#›</a:t>
            </a:fld>
            <a:endParaRPr lang="en-US" altLang="ja-JP" dirty="0"/>
          </a:p>
        </p:txBody>
      </p:sp>
    </p:spTree>
    <p:extLst>
      <p:ext uri="{BB962C8B-B14F-4D97-AF65-F5344CB8AC3E}">
        <p14:creationId xmlns:p14="http://schemas.microsoft.com/office/powerpoint/2010/main" val="321327590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a:defRPr/>
            </a:pPr>
            <a:fld id="{B93789F8-0FF2-484E-AB7D-0B050BB74B67}" type="slidenum">
              <a:rPr lang="en-US" altLang="ja-JP"/>
              <a:pPr>
                <a:defRPr/>
              </a:pPr>
              <a:t>‹#›</a:t>
            </a:fld>
            <a:endParaRPr lang="en-US" altLang="ja-JP" dirty="0"/>
          </a:p>
        </p:txBody>
      </p:sp>
    </p:spTree>
    <p:extLst>
      <p:ext uri="{BB962C8B-B14F-4D97-AF65-F5344CB8AC3E}">
        <p14:creationId xmlns:p14="http://schemas.microsoft.com/office/powerpoint/2010/main" val="392518666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4F720F08-190A-4504-81B1-8F6D8B90B74C}" type="slidenum">
              <a:rPr lang="en-US" altLang="ja-JP"/>
              <a:pPr>
                <a:defRPr/>
              </a:pPr>
              <a:t>‹#›</a:t>
            </a:fld>
            <a:endParaRPr lang="en-US" altLang="ja-JP" dirty="0"/>
          </a:p>
        </p:txBody>
      </p:sp>
    </p:spTree>
    <p:extLst>
      <p:ext uri="{BB962C8B-B14F-4D97-AF65-F5344CB8AC3E}">
        <p14:creationId xmlns:p14="http://schemas.microsoft.com/office/powerpoint/2010/main" val="372007283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783428EE-0E3C-4603-953D-C3F46DDBC847}" type="slidenum">
              <a:rPr lang="en-US" altLang="ja-JP"/>
              <a:pPr>
                <a:defRPr/>
              </a:pPr>
              <a:t>‹#›</a:t>
            </a:fld>
            <a:endParaRPr lang="en-US" altLang="ja-JP" dirty="0"/>
          </a:p>
        </p:txBody>
      </p:sp>
    </p:spTree>
    <p:extLst>
      <p:ext uri="{BB962C8B-B14F-4D97-AF65-F5344CB8AC3E}">
        <p14:creationId xmlns:p14="http://schemas.microsoft.com/office/powerpoint/2010/main" val="58634170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1587B75-B404-46A8-852E-F14686F3160B}" type="slidenum">
              <a:rPr lang="en-US" altLang="ja-JP"/>
              <a:pPr>
                <a:defRPr/>
              </a:pPr>
              <a:t>‹#›</a:t>
            </a:fld>
            <a:endParaRPr lang="en-US" altLang="ja-JP" dirty="0"/>
          </a:p>
        </p:txBody>
      </p:sp>
    </p:spTree>
    <p:extLst>
      <p:ext uri="{BB962C8B-B14F-4D97-AF65-F5344CB8AC3E}">
        <p14:creationId xmlns:p14="http://schemas.microsoft.com/office/powerpoint/2010/main" val="208184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0840931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428840428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xfrm>
            <a:off x="457200" y="6381750"/>
            <a:ext cx="2133600" cy="476250"/>
          </a:xfrm>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xfrm>
            <a:off x="3124200" y="6381750"/>
            <a:ext cx="2895600" cy="476250"/>
          </a:xfrm>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xfrm>
            <a:off x="6553200" y="6381750"/>
            <a:ext cx="2133600" cy="476250"/>
          </a:xfrm>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75535275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xfrm>
            <a:off x="457200" y="6381750"/>
            <a:ext cx="2133600" cy="476250"/>
          </a:xfrm>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xfrm>
            <a:off x="3124200" y="6381750"/>
            <a:ext cx="2895600" cy="476250"/>
          </a:xfrm>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xfrm>
            <a:off x="6553200" y="6381750"/>
            <a:ext cx="2133600" cy="476250"/>
          </a:xfrm>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393200082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9 w 526"/>
                <a:gd name="T17" fmla="*/ 179 h 275"/>
                <a:gd name="T18" fmla="*/ 221 w 526"/>
                <a:gd name="T19" fmla="*/ 143 h 275"/>
                <a:gd name="T20" fmla="*/ 263 w 526"/>
                <a:gd name="T21" fmla="*/ 120 h 275"/>
                <a:gd name="T22" fmla="*/ 311 w 526"/>
                <a:gd name="T23" fmla="*/ 96 h 275"/>
                <a:gd name="T24" fmla="*/ 417 w 526"/>
                <a:gd name="T25" fmla="*/ 48 h 275"/>
                <a:gd name="T26" fmla="*/ 466 w 526"/>
                <a:gd name="T27" fmla="*/ 30 h 275"/>
                <a:gd name="T28" fmla="*/ 502 w 526"/>
                <a:gd name="T29" fmla="*/ 12 h 275"/>
                <a:gd name="T30" fmla="*/ 526 w 526"/>
                <a:gd name="T31" fmla="*/ 6 h 275"/>
                <a:gd name="T32" fmla="*/ 544 w 526"/>
                <a:gd name="T33" fmla="*/ 0 h 275"/>
                <a:gd name="T34" fmla="*/ 550 w 526"/>
                <a:gd name="T35" fmla="*/ 0 h 275"/>
                <a:gd name="T36" fmla="*/ 544 w 526"/>
                <a:gd name="T37" fmla="*/ 6 h 275"/>
                <a:gd name="T38" fmla="*/ 532 w 526"/>
                <a:gd name="T39" fmla="*/ 12 h 275"/>
                <a:gd name="T40" fmla="*/ 508 w 526"/>
                <a:gd name="T41" fmla="*/ 24 h 275"/>
                <a:gd name="T42" fmla="*/ 484 w 526"/>
                <a:gd name="T43" fmla="*/ 42 h 275"/>
                <a:gd name="T44" fmla="*/ 460 w 526"/>
                <a:gd name="T45" fmla="*/ 54 h 275"/>
                <a:gd name="T46" fmla="*/ 417 w 526"/>
                <a:gd name="T47" fmla="*/ 78 h 275"/>
                <a:gd name="T48" fmla="*/ 352 w 526"/>
                <a:gd name="T49" fmla="*/ 108 h 275"/>
                <a:gd name="T50" fmla="*/ 287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2 w 718"/>
                <a:gd name="T17" fmla="*/ 228 h 306"/>
                <a:gd name="T18" fmla="*/ 138 w 718"/>
                <a:gd name="T19" fmla="*/ 228 h 306"/>
                <a:gd name="T20" fmla="*/ 156 w 718"/>
                <a:gd name="T21" fmla="*/ 222 h 306"/>
                <a:gd name="T22" fmla="*/ 180 w 718"/>
                <a:gd name="T23" fmla="*/ 216 h 306"/>
                <a:gd name="T24" fmla="*/ 210 w 718"/>
                <a:gd name="T25" fmla="*/ 204 h 306"/>
                <a:gd name="T26" fmla="*/ 287 w 718"/>
                <a:gd name="T27" fmla="*/ 180 h 306"/>
                <a:gd name="T28" fmla="*/ 395 w 718"/>
                <a:gd name="T29" fmla="*/ 156 h 306"/>
                <a:gd name="T30" fmla="*/ 485 w 718"/>
                <a:gd name="T31" fmla="*/ 126 h 306"/>
                <a:gd name="T32" fmla="*/ 568 w 718"/>
                <a:gd name="T33" fmla="*/ 102 h 306"/>
                <a:gd name="T34" fmla="*/ 598 w 718"/>
                <a:gd name="T35" fmla="*/ 90 h 306"/>
                <a:gd name="T36" fmla="*/ 640 w 718"/>
                <a:gd name="T37" fmla="*/ 84 h 306"/>
                <a:gd name="T38" fmla="*/ 658 w 718"/>
                <a:gd name="T39" fmla="*/ 78 h 306"/>
                <a:gd name="T40" fmla="*/ 664 w 718"/>
                <a:gd name="T41" fmla="*/ 72 h 306"/>
                <a:gd name="T42" fmla="*/ 670 w 718"/>
                <a:gd name="T43" fmla="*/ 66 h 306"/>
                <a:gd name="T44" fmla="*/ 688 w 718"/>
                <a:gd name="T45" fmla="*/ 60 h 306"/>
                <a:gd name="T46" fmla="*/ 730 w 718"/>
                <a:gd name="T47" fmla="*/ 30 h 306"/>
                <a:gd name="T48" fmla="*/ 748 w 718"/>
                <a:gd name="T49" fmla="*/ 18 h 306"/>
                <a:gd name="T50" fmla="*/ 754 w 718"/>
                <a:gd name="T51" fmla="*/ 6 h 306"/>
                <a:gd name="T52" fmla="*/ 748 w 718"/>
                <a:gd name="T53" fmla="*/ 0 h 306"/>
                <a:gd name="T54" fmla="*/ 724 w 718"/>
                <a:gd name="T55" fmla="*/ 0 h 306"/>
                <a:gd name="T56" fmla="*/ 664 w 718"/>
                <a:gd name="T57" fmla="*/ 0 h 306"/>
                <a:gd name="T58" fmla="*/ 606 w 718"/>
                <a:gd name="T59" fmla="*/ 0 h 306"/>
                <a:gd name="T60" fmla="*/ 568 w 718"/>
                <a:gd name="T61" fmla="*/ 0 h 306"/>
                <a:gd name="T62" fmla="*/ 538 w 718"/>
                <a:gd name="T63" fmla="*/ 18 h 306"/>
                <a:gd name="T64" fmla="*/ 509 w 718"/>
                <a:gd name="T65" fmla="*/ 42 h 306"/>
                <a:gd name="T66" fmla="*/ 491 w 718"/>
                <a:gd name="T67" fmla="*/ 54 h 306"/>
                <a:gd name="T68" fmla="*/ 473 w 718"/>
                <a:gd name="T69" fmla="*/ 60 h 306"/>
                <a:gd name="T70" fmla="*/ 449 w 718"/>
                <a:gd name="T71" fmla="*/ 60 h 306"/>
                <a:gd name="T72" fmla="*/ 413 w 718"/>
                <a:gd name="T73" fmla="*/ 66 h 306"/>
                <a:gd name="T74" fmla="*/ 359 w 718"/>
                <a:gd name="T75" fmla="*/ 84 h 306"/>
                <a:gd name="T76" fmla="*/ 323 w 718"/>
                <a:gd name="T77" fmla="*/ 108 h 306"/>
                <a:gd name="T78" fmla="*/ 299 w 718"/>
                <a:gd name="T79" fmla="*/ 126 h 306"/>
                <a:gd name="T80" fmla="*/ 287 w 718"/>
                <a:gd name="T81" fmla="*/ 132 h 306"/>
                <a:gd name="T82" fmla="*/ 269 w 718"/>
                <a:gd name="T83" fmla="*/ 138 h 306"/>
                <a:gd name="T84" fmla="*/ 233 w 718"/>
                <a:gd name="T85" fmla="*/ 138 h 306"/>
                <a:gd name="T86" fmla="*/ 198 w 718"/>
                <a:gd name="T87" fmla="*/ 138 h 306"/>
                <a:gd name="T88" fmla="*/ 192 w 718"/>
                <a:gd name="T89" fmla="*/ 138 h 306"/>
                <a:gd name="T90" fmla="*/ 186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25 w 2392"/>
                <a:gd name="T1" fmla="*/ 54 h 881"/>
                <a:gd name="T2" fmla="*/ 2277 w 2392"/>
                <a:gd name="T3" fmla="*/ 54 h 881"/>
                <a:gd name="T4" fmla="*/ 2231 w 2392"/>
                <a:gd name="T5" fmla="*/ 66 h 881"/>
                <a:gd name="T6" fmla="*/ 2105 w 2392"/>
                <a:gd name="T7" fmla="*/ 101 h 881"/>
                <a:gd name="T8" fmla="*/ 2040 w 2392"/>
                <a:gd name="T9" fmla="*/ 119 h 881"/>
                <a:gd name="T10" fmla="*/ 1932 w 2392"/>
                <a:gd name="T11" fmla="*/ 167 h 881"/>
                <a:gd name="T12" fmla="*/ 1908 w 2392"/>
                <a:gd name="T13" fmla="*/ 245 h 881"/>
                <a:gd name="T14" fmla="*/ 1914 w 2392"/>
                <a:gd name="T15" fmla="*/ 305 h 881"/>
                <a:gd name="T16" fmla="*/ 1830 w 2392"/>
                <a:gd name="T17" fmla="*/ 317 h 881"/>
                <a:gd name="T18" fmla="*/ 1659 w 2392"/>
                <a:gd name="T19" fmla="*/ 263 h 881"/>
                <a:gd name="T20" fmla="*/ 1567 w 2392"/>
                <a:gd name="T21" fmla="*/ 257 h 881"/>
                <a:gd name="T22" fmla="*/ 1459 w 2392"/>
                <a:gd name="T23" fmla="*/ 311 h 881"/>
                <a:gd name="T24" fmla="*/ 1391 w 2392"/>
                <a:gd name="T25" fmla="*/ 353 h 881"/>
                <a:gd name="T26" fmla="*/ 1361 w 2392"/>
                <a:gd name="T27" fmla="*/ 359 h 881"/>
                <a:gd name="T28" fmla="*/ 1262 w 2392"/>
                <a:gd name="T29" fmla="*/ 371 h 881"/>
                <a:gd name="T30" fmla="*/ 1208 w 2392"/>
                <a:gd name="T31" fmla="*/ 365 h 881"/>
                <a:gd name="T32" fmla="*/ 1101 w 2392"/>
                <a:gd name="T33" fmla="*/ 371 h 881"/>
                <a:gd name="T34" fmla="*/ 993 w 2392"/>
                <a:gd name="T35" fmla="*/ 383 h 881"/>
                <a:gd name="T36" fmla="*/ 957 w 2392"/>
                <a:gd name="T37" fmla="*/ 401 h 881"/>
                <a:gd name="T38" fmla="*/ 855 w 2392"/>
                <a:gd name="T39" fmla="*/ 419 h 881"/>
                <a:gd name="T40" fmla="*/ 814 w 2392"/>
                <a:gd name="T41" fmla="*/ 419 h 881"/>
                <a:gd name="T42" fmla="*/ 688 w 2392"/>
                <a:gd name="T43" fmla="*/ 437 h 881"/>
                <a:gd name="T44" fmla="*/ 622 w 2392"/>
                <a:gd name="T45" fmla="*/ 473 h 881"/>
                <a:gd name="T46" fmla="*/ 527 w 2392"/>
                <a:gd name="T47" fmla="*/ 467 h 881"/>
                <a:gd name="T48" fmla="*/ 443 w 2392"/>
                <a:gd name="T49" fmla="*/ 491 h 881"/>
                <a:gd name="T50" fmla="*/ 425 w 2392"/>
                <a:gd name="T51" fmla="*/ 539 h 881"/>
                <a:gd name="T52" fmla="*/ 359 w 2392"/>
                <a:gd name="T53" fmla="*/ 569 h 881"/>
                <a:gd name="T54" fmla="*/ 234 w 2392"/>
                <a:gd name="T55" fmla="*/ 599 h 881"/>
                <a:gd name="T56" fmla="*/ 138 w 2392"/>
                <a:gd name="T57" fmla="*/ 647 h 881"/>
                <a:gd name="T58" fmla="*/ 108 w 2392"/>
                <a:gd name="T59" fmla="*/ 659 h 881"/>
                <a:gd name="T60" fmla="*/ 0 w 2392"/>
                <a:gd name="T61" fmla="*/ 671 h 881"/>
                <a:gd name="T62" fmla="*/ 84 w 2392"/>
                <a:gd name="T63" fmla="*/ 695 h 881"/>
                <a:gd name="T64" fmla="*/ 275 w 2392"/>
                <a:gd name="T65" fmla="*/ 653 h 881"/>
                <a:gd name="T66" fmla="*/ 497 w 2392"/>
                <a:gd name="T67" fmla="*/ 569 h 881"/>
                <a:gd name="T68" fmla="*/ 592 w 2392"/>
                <a:gd name="T69" fmla="*/ 521 h 881"/>
                <a:gd name="T70" fmla="*/ 670 w 2392"/>
                <a:gd name="T71" fmla="*/ 515 h 881"/>
                <a:gd name="T72" fmla="*/ 909 w 2392"/>
                <a:gd name="T73" fmla="*/ 461 h 881"/>
                <a:gd name="T74" fmla="*/ 1196 w 2392"/>
                <a:gd name="T75" fmla="*/ 425 h 881"/>
                <a:gd name="T76" fmla="*/ 1340 w 2392"/>
                <a:gd name="T77" fmla="*/ 461 h 881"/>
                <a:gd name="T78" fmla="*/ 1477 w 2392"/>
                <a:gd name="T79" fmla="*/ 533 h 881"/>
                <a:gd name="T80" fmla="*/ 1495 w 2392"/>
                <a:gd name="T81" fmla="*/ 617 h 881"/>
                <a:gd name="T82" fmla="*/ 1436 w 2392"/>
                <a:gd name="T83" fmla="*/ 653 h 881"/>
                <a:gd name="T84" fmla="*/ 1274 w 2392"/>
                <a:gd name="T85" fmla="*/ 701 h 881"/>
                <a:gd name="T86" fmla="*/ 1160 w 2392"/>
                <a:gd name="T87" fmla="*/ 755 h 881"/>
                <a:gd name="T88" fmla="*/ 1113 w 2392"/>
                <a:gd name="T89" fmla="*/ 809 h 881"/>
                <a:gd name="T90" fmla="*/ 1125 w 2392"/>
                <a:gd name="T91" fmla="*/ 869 h 881"/>
                <a:gd name="T92" fmla="*/ 1154 w 2392"/>
                <a:gd name="T93" fmla="*/ 881 h 881"/>
                <a:gd name="T94" fmla="*/ 1256 w 2392"/>
                <a:gd name="T95" fmla="*/ 869 h 881"/>
                <a:gd name="T96" fmla="*/ 1448 w 2392"/>
                <a:gd name="T97" fmla="*/ 857 h 881"/>
                <a:gd name="T98" fmla="*/ 1501 w 2392"/>
                <a:gd name="T99" fmla="*/ 851 h 881"/>
                <a:gd name="T100" fmla="*/ 1543 w 2392"/>
                <a:gd name="T101" fmla="*/ 833 h 881"/>
                <a:gd name="T102" fmla="*/ 1747 w 2392"/>
                <a:gd name="T103" fmla="*/ 743 h 881"/>
                <a:gd name="T104" fmla="*/ 1878 w 2392"/>
                <a:gd name="T105" fmla="*/ 689 h 881"/>
                <a:gd name="T106" fmla="*/ 1958 w 2392"/>
                <a:gd name="T107" fmla="*/ 581 h 881"/>
                <a:gd name="T108" fmla="*/ 2123 w 2392"/>
                <a:gd name="T109" fmla="*/ 389 h 881"/>
                <a:gd name="T110" fmla="*/ 2297 w 2392"/>
                <a:gd name="T111" fmla="*/ 269 h 881"/>
                <a:gd name="T112" fmla="*/ 2345 w 2392"/>
                <a:gd name="T113" fmla="*/ 239 h 881"/>
                <a:gd name="T114" fmla="*/ 2488 w 2392"/>
                <a:gd name="T115" fmla="*/ 0 h 881"/>
                <a:gd name="T116" fmla="*/ 239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extLst>
      <p:ext uri="{BB962C8B-B14F-4D97-AF65-F5344CB8AC3E}">
        <p14:creationId xmlns:p14="http://schemas.microsoft.com/office/powerpoint/2010/main" val="277075611"/>
      </p:ext>
    </p:extLst>
  </p:cSld>
  <p:clrMapOvr>
    <a:overrideClrMapping bg1="dk2" tx1="lt1" bg2="dk1" tx2="lt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2009695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27733847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7769925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3268209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417777059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139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54679831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5975948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48098343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3028334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3911636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9 w 526"/>
                <a:gd name="T17" fmla="*/ 179 h 275"/>
                <a:gd name="T18" fmla="*/ 221 w 526"/>
                <a:gd name="T19" fmla="*/ 143 h 275"/>
                <a:gd name="T20" fmla="*/ 263 w 526"/>
                <a:gd name="T21" fmla="*/ 120 h 275"/>
                <a:gd name="T22" fmla="*/ 311 w 526"/>
                <a:gd name="T23" fmla="*/ 96 h 275"/>
                <a:gd name="T24" fmla="*/ 417 w 526"/>
                <a:gd name="T25" fmla="*/ 48 h 275"/>
                <a:gd name="T26" fmla="*/ 466 w 526"/>
                <a:gd name="T27" fmla="*/ 30 h 275"/>
                <a:gd name="T28" fmla="*/ 502 w 526"/>
                <a:gd name="T29" fmla="*/ 12 h 275"/>
                <a:gd name="T30" fmla="*/ 526 w 526"/>
                <a:gd name="T31" fmla="*/ 6 h 275"/>
                <a:gd name="T32" fmla="*/ 544 w 526"/>
                <a:gd name="T33" fmla="*/ 0 h 275"/>
                <a:gd name="T34" fmla="*/ 550 w 526"/>
                <a:gd name="T35" fmla="*/ 0 h 275"/>
                <a:gd name="T36" fmla="*/ 544 w 526"/>
                <a:gd name="T37" fmla="*/ 6 h 275"/>
                <a:gd name="T38" fmla="*/ 532 w 526"/>
                <a:gd name="T39" fmla="*/ 12 h 275"/>
                <a:gd name="T40" fmla="*/ 508 w 526"/>
                <a:gd name="T41" fmla="*/ 24 h 275"/>
                <a:gd name="T42" fmla="*/ 484 w 526"/>
                <a:gd name="T43" fmla="*/ 42 h 275"/>
                <a:gd name="T44" fmla="*/ 460 w 526"/>
                <a:gd name="T45" fmla="*/ 54 h 275"/>
                <a:gd name="T46" fmla="*/ 417 w 526"/>
                <a:gd name="T47" fmla="*/ 78 h 275"/>
                <a:gd name="T48" fmla="*/ 352 w 526"/>
                <a:gd name="T49" fmla="*/ 108 h 275"/>
                <a:gd name="T50" fmla="*/ 287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2 w 718"/>
                <a:gd name="T17" fmla="*/ 228 h 306"/>
                <a:gd name="T18" fmla="*/ 138 w 718"/>
                <a:gd name="T19" fmla="*/ 228 h 306"/>
                <a:gd name="T20" fmla="*/ 156 w 718"/>
                <a:gd name="T21" fmla="*/ 222 h 306"/>
                <a:gd name="T22" fmla="*/ 180 w 718"/>
                <a:gd name="T23" fmla="*/ 216 h 306"/>
                <a:gd name="T24" fmla="*/ 210 w 718"/>
                <a:gd name="T25" fmla="*/ 204 h 306"/>
                <a:gd name="T26" fmla="*/ 287 w 718"/>
                <a:gd name="T27" fmla="*/ 180 h 306"/>
                <a:gd name="T28" fmla="*/ 395 w 718"/>
                <a:gd name="T29" fmla="*/ 156 h 306"/>
                <a:gd name="T30" fmla="*/ 485 w 718"/>
                <a:gd name="T31" fmla="*/ 126 h 306"/>
                <a:gd name="T32" fmla="*/ 568 w 718"/>
                <a:gd name="T33" fmla="*/ 102 h 306"/>
                <a:gd name="T34" fmla="*/ 598 w 718"/>
                <a:gd name="T35" fmla="*/ 90 h 306"/>
                <a:gd name="T36" fmla="*/ 640 w 718"/>
                <a:gd name="T37" fmla="*/ 84 h 306"/>
                <a:gd name="T38" fmla="*/ 658 w 718"/>
                <a:gd name="T39" fmla="*/ 78 h 306"/>
                <a:gd name="T40" fmla="*/ 664 w 718"/>
                <a:gd name="T41" fmla="*/ 72 h 306"/>
                <a:gd name="T42" fmla="*/ 670 w 718"/>
                <a:gd name="T43" fmla="*/ 66 h 306"/>
                <a:gd name="T44" fmla="*/ 688 w 718"/>
                <a:gd name="T45" fmla="*/ 60 h 306"/>
                <a:gd name="T46" fmla="*/ 730 w 718"/>
                <a:gd name="T47" fmla="*/ 30 h 306"/>
                <a:gd name="T48" fmla="*/ 748 w 718"/>
                <a:gd name="T49" fmla="*/ 18 h 306"/>
                <a:gd name="T50" fmla="*/ 754 w 718"/>
                <a:gd name="T51" fmla="*/ 6 h 306"/>
                <a:gd name="T52" fmla="*/ 748 w 718"/>
                <a:gd name="T53" fmla="*/ 0 h 306"/>
                <a:gd name="T54" fmla="*/ 724 w 718"/>
                <a:gd name="T55" fmla="*/ 0 h 306"/>
                <a:gd name="T56" fmla="*/ 664 w 718"/>
                <a:gd name="T57" fmla="*/ 0 h 306"/>
                <a:gd name="T58" fmla="*/ 606 w 718"/>
                <a:gd name="T59" fmla="*/ 0 h 306"/>
                <a:gd name="T60" fmla="*/ 568 w 718"/>
                <a:gd name="T61" fmla="*/ 0 h 306"/>
                <a:gd name="T62" fmla="*/ 538 w 718"/>
                <a:gd name="T63" fmla="*/ 18 h 306"/>
                <a:gd name="T64" fmla="*/ 509 w 718"/>
                <a:gd name="T65" fmla="*/ 42 h 306"/>
                <a:gd name="T66" fmla="*/ 491 w 718"/>
                <a:gd name="T67" fmla="*/ 54 h 306"/>
                <a:gd name="T68" fmla="*/ 473 w 718"/>
                <a:gd name="T69" fmla="*/ 60 h 306"/>
                <a:gd name="T70" fmla="*/ 449 w 718"/>
                <a:gd name="T71" fmla="*/ 60 h 306"/>
                <a:gd name="T72" fmla="*/ 413 w 718"/>
                <a:gd name="T73" fmla="*/ 66 h 306"/>
                <a:gd name="T74" fmla="*/ 359 w 718"/>
                <a:gd name="T75" fmla="*/ 84 h 306"/>
                <a:gd name="T76" fmla="*/ 323 w 718"/>
                <a:gd name="T77" fmla="*/ 108 h 306"/>
                <a:gd name="T78" fmla="*/ 299 w 718"/>
                <a:gd name="T79" fmla="*/ 126 h 306"/>
                <a:gd name="T80" fmla="*/ 287 w 718"/>
                <a:gd name="T81" fmla="*/ 132 h 306"/>
                <a:gd name="T82" fmla="*/ 269 w 718"/>
                <a:gd name="T83" fmla="*/ 138 h 306"/>
                <a:gd name="T84" fmla="*/ 233 w 718"/>
                <a:gd name="T85" fmla="*/ 138 h 306"/>
                <a:gd name="T86" fmla="*/ 198 w 718"/>
                <a:gd name="T87" fmla="*/ 138 h 306"/>
                <a:gd name="T88" fmla="*/ 192 w 718"/>
                <a:gd name="T89" fmla="*/ 138 h 306"/>
                <a:gd name="T90" fmla="*/ 186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25 w 2392"/>
                <a:gd name="T1" fmla="*/ 54 h 881"/>
                <a:gd name="T2" fmla="*/ 2277 w 2392"/>
                <a:gd name="T3" fmla="*/ 54 h 881"/>
                <a:gd name="T4" fmla="*/ 2231 w 2392"/>
                <a:gd name="T5" fmla="*/ 66 h 881"/>
                <a:gd name="T6" fmla="*/ 2105 w 2392"/>
                <a:gd name="T7" fmla="*/ 101 h 881"/>
                <a:gd name="T8" fmla="*/ 2040 w 2392"/>
                <a:gd name="T9" fmla="*/ 119 h 881"/>
                <a:gd name="T10" fmla="*/ 1932 w 2392"/>
                <a:gd name="T11" fmla="*/ 167 h 881"/>
                <a:gd name="T12" fmla="*/ 1908 w 2392"/>
                <a:gd name="T13" fmla="*/ 245 h 881"/>
                <a:gd name="T14" fmla="*/ 1914 w 2392"/>
                <a:gd name="T15" fmla="*/ 305 h 881"/>
                <a:gd name="T16" fmla="*/ 1830 w 2392"/>
                <a:gd name="T17" fmla="*/ 317 h 881"/>
                <a:gd name="T18" fmla="*/ 1659 w 2392"/>
                <a:gd name="T19" fmla="*/ 263 h 881"/>
                <a:gd name="T20" fmla="*/ 1567 w 2392"/>
                <a:gd name="T21" fmla="*/ 257 h 881"/>
                <a:gd name="T22" fmla="*/ 1459 w 2392"/>
                <a:gd name="T23" fmla="*/ 311 h 881"/>
                <a:gd name="T24" fmla="*/ 1391 w 2392"/>
                <a:gd name="T25" fmla="*/ 353 h 881"/>
                <a:gd name="T26" fmla="*/ 1361 w 2392"/>
                <a:gd name="T27" fmla="*/ 359 h 881"/>
                <a:gd name="T28" fmla="*/ 1262 w 2392"/>
                <a:gd name="T29" fmla="*/ 371 h 881"/>
                <a:gd name="T30" fmla="*/ 1208 w 2392"/>
                <a:gd name="T31" fmla="*/ 365 h 881"/>
                <a:gd name="T32" fmla="*/ 1101 w 2392"/>
                <a:gd name="T33" fmla="*/ 371 h 881"/>
                <a:gd name="T34" fmla="*/ 993 w 2392"/>
                <a:gd name="T35" fmla="*/ 383 h 881"/>
                <a:gd name="T36" fmla="*/ 957 w 2392"/>
                <a:gd name="T37" fmla="*/ 401 h 881"/>
                <a:gd name="T38" fmla="*/ 855 w 2392"/>
                <a:gd name="T39" fmla="*/ 419 h 881"/>
                <a:gd name="T40" fmla="*/ 814 w 2392"/>
                <a:gd name="T41" fmla="*/ 419 h 881"/>
                <a:gd name="T42" fmla="*/ 688 w 2392"/>
                <a:gd name="T43" fmla="*/ 437 h 881"/>
                <a:gd name="T44" fmla="*/ 622 w 2392"/>
                <a:gd name="T45" fmla="*/ 473 h 881"/>
                <a:gd name="T46" fmla="*/ 527 w 2392"/>
                <a:gd name="T47" fmla="*/ 467 h 881"/>
                <a:gd name="T48" fmla="*/ 443 w 2392"/>
                <a:gd name="T49" fmla="*/ 491 h 881"/>
                <a:gd name="T50" fmla="*/ 425 w 2392"/>
                <a:gd name="T51" fmla="*/ 539 h 881"/>
                <a:gd name="T52" fmla="*/ 359 w 2392"/>
                <a:gd name="T53" fmla="*/ 569 h 881"/>
                <a:gd name="T54" fmla="*/ 234 w 2392"/>
                <a:gd name="T55" fmla="*/ 599 h 881"/>
                <a:gd name="T56" fmla="*/ 138 w 2392"/>
                <a:gd name="T57" fmla="*/ 647 h 881"/>
                <a:gd name="T58" fmla="*/ 108 w 2392"/>
                <a:gd name="T59" fmla="*/ 659 h 881"/>
                <a:gd name="T60" fmla="*/ 0 w 2392"/>
                <a:gd name="T61" fmla="*/ 671 h 881"/>
                <a:gd name="T62" fmla="*/ 84 w 2392"/>
                <a:gd name="T63" fmla="*/ 695 h 881"/>
                <a:gd name="T64" fmla="*/ 275 w 2392"/>
                <a:gd name="T65" fmla="*/ 653 h 881"/>
                <a:gd name="T66" fmla="*/ 497 w 2392"/>
                <a:gd name="T67" fmla="*/ 569 h 881"/>
                <a:gd name="T68" fmla="*/ 592 w 2392"/>
                <a:gd name="T69" fmla="*/ 521 h 881"/>
                <a:gd name="T70" fmla="*/ 670 w 2392"/>
                <a:gd name="T71" fmla="*/ 515 h 881"/>
                <a:gd name="T72" fmla="*/ 909 w 2392"/>
                <a:gd name="T73" fmla="*/ 461 h 881"/>
                <a:gd name="T74" fmla="*/ 1196 w 2392"/>
                <a:gd name="T75" fmla="*/ 425 h 881"/>
                <a:gd name="T76" fmla="*/ 1340 w 2392"/>
                <a:gd name="T77" fmla="*/ 461 h 881"/>
                <a:gd name="T78" fmla="*/ 1477 w 2392"/>
                <a:gd name="T79" fmla="*/ 533 h 881"/>
                <a:gd name="T80" fmla="*/ 1495 w 2392"/>
                <a:gd name="T81" fmla="*/ 617 h 881"/>
                <a:gd name="T82" fmla="*/ 1436 w 2392"/>
                <a:gd name="T83" fmla="*/ 653 h 881"/>
                <a:gd name="T84" fmla="*/ 1274 w 2392"/>
                <a:gd name="T85" fmla="*/ 701 h 881"/>
                <a:gd name="T86" fmla="*/ 1160 w 2392"/>
                <a:gd name="T87" fmla="*/ 755 h 881"/>
                <a:gd name="T88" fmla="*/ 1113 w 2392"/>
                <a:gd name="T89" fmla="*/ 809 h 881"/>
                <a:gd name="T90" fmla="*/ 1125 w 2392"/>
                <a:gd name="T91" fmla="*/ 869 h 881"/>
                <a:gd name="T92" fmla="*/ 1154 w 2392"/>
                <a:gd name="T93" fmla="*/ 881 h 881"/>
                <a:gd name="T94" fmla="*/ 1256 w 2392"/>
                <a:gd name="T95" fmla="*/ 869 h 881"/>
                <a:gd name="T96" fmla="*/ 1448 w 2392"/>
                <a:gd name="T97" fmla="*/ 857 h 881"/>
                <a:gd name="T98" fmla="*/ 1501 w 2392"/>
                <a:gd name="T99" fmla="*/ 851 h 881"/>
                <a:gd name="T100" fmla="*/ 1543 w 2392"/>
                <a:gd name="T101" fmla="*/ 833 h 881"/>
                <a:gd name="T102" fmla="*/ 1747 w 2392"/>
                <a:gd name="T103" fmla="*/ 743 h 881"/>
                <a:gd name="T104" fmla="*/ 1878 w 2392"/>
                <a:gd name="T105" fmla="*/ 689 h 881"/>
                <a:gd name="T106" fmla="*/ 1958 w 2392"/>
                <a:gd name="T107" fmla="*/ 581 h 881"/>
                <a:gd name="T108" fmla="*/ 2123 w 2392"/>
                <a:gd name="T109" fmla="*/ 389 h 881"/>
                <a:gd name="T110" fmla="*/ 2297 w 2392"/>
                <a:gd name="T111" fmla="*/ 269 h 881"/>
                <a:gd name="T112" fmla="*/ 2345 w 2392"/>
                <a:gd name="T113" fmla="*/ 239 h 881"/>
                <a:gd name="T114" fmla="*/ 2488 w 2392"/>
                <a:gd name="T115" fmla="*/ 0 h 881"/>
                <a:gd name="T116" fmla="*/ 239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extLst>
      <p:ext uri="{BB962C8B-B14F-4D97-AF65-F5344CB8AC3E}">
        <p14:creationId xmlns:p14="http://schemas.microsoft.com/office/powerpoint/2010/main" val="3200452465"/>
      </p:ext>
    </p:extLst>
  </p:cSld>
  <p:clrMapOvr>
    <a:overrideClrMapping bg1="dk2" tx1="lt1" bg2="dk1" tx2="lt2" accent1="accent1" accent2="accent2" accent3="accent3" accent4="accent4" accent5="accent5" accent6="accent6" hlink="hlink" folHlink="folHlink"/>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72741327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09645017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475232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9181182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012940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image" Target="../media/image3.emf"/><Relationship Id="rId3" Type="http://schemas.openxmlformats.org/officeDocument/2006/relationships/slideLayout" Target="../slideLayouts/slideLayout107.xml"/><Relationship Id="rId7" Type="http://schemas.openxmlformats.org/officeDocument/2006/relationships/slideLayout" Target="../slideLayouts/slideLayout111.xml"/><Relationship Id="rId12" Type="http://schemas.openxmlformats.org/officeDocument/2006/relationships/theme" Target="../theme/theme10.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0" Type="http://schemas.openxmlformats.org/officeDocument/2006/relationships/slideLayout" Target="../slideLayouts/slideLayout114.xml"/><Relationship Id="rId4" Type="http://schemas.openxmlformats.org/officeDocument/2006/relationships/slideLayout" Target="../slideLayouts/slideLayout108.xml"/><Relationship Id="rId9" Type="http://schemas.openxmlformats.org/officeDocument/2006/relationships/slideLayout" Target="../slideLayouts/slideLayout113.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3.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theme" Target="../theme/theme11.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4.xml"/><Relationship Id="rId13" Type="http://schemas.openxmlformats.org/officeDocument/2006/relationships/vmlDrawing" Target="../drawings/vmlDrawing1.vml"/><Relationship Id="rId3" Type="http://schemas.openxmlformats.org/officeDocument/2006/relationships/slideLayout" Target="../slideLayouts/slideLayout129.xml"/><Relationship Id="rId7" Type="http://schemas.openxmlformats.org/officeDocument/2006/relationships/slideLayout" Target="../slideLayouts/slideLayout133.xml"/><Relationship Id="rId12" Type="http://schemas.openxmlformats.org/officeDocument/2006/relationships/theme" Target="../theme/theme12.xml"/><Relationship Id="rId2" Type="http://schemas.openxmlformats.org/officeDocument/2006/relationships/slideLayout" Target="../slideLayouts/slideLayout128.xml"/><Relationship Id="rId16" Type="http://schemas.openxmlformats.org/officeDocument/2006/relationships/image" Target="../media/image9.emf"/><Relationship Id="rId1" Type="http://schemas.openxmlformats.org/officeDocument/2006/relationships/slideLayout" Target="../slideLayouts/slideLayout127.xml"/><Relationship Id="rId6" Type="http://schemas.openxmlformats.org/officeDocument/2006/relationships/slideLayout" Target="../slideLayouts/slideLayout132.xml"/><Relationship Id="rId11" Type="http://schemas.openxmlformats.org/officeDocument/2006/relationships/slideLayout" Target="../slideLayouts/slideLayout137.xml"/><Relationship Id="rId5" Type="http://schemas.openxmlformats.org/officeDocument/2006/relationships/slideLayout" Target="../slideLayouts/slideLayout131.xml"/><Relationship Id="rId15" Type="http://schemas.openxmlformats.org/officeDocument/2006/relationships/oleObject" Target="../embeddings/oleObject1.bin"/><Relationship Id="rId10" Type="http://schemas.openxmlformats.org/officeDocument/2006/relationships/slideLayout" Target="../slideLayouts/slideLayout136.xml"/><Relationship Id="rId4" Type="http://schemas.openxmlformats.org/officeDocument/2006/relationships/slideLayout" Target="../slideLayouts/slideLayout130.xml"/><Relationship Id="rId9" Type="http://schemas.openxmlformats.org/officeDocument/2006/relationships/slideLayout" Target="../slideLayouts/slideLayout135.xml"/><Relationship Id="rId14" Type="http://schemas.openxmlformats.org/officeDocument/2006/relationships/image" Target="../media/image10.jpe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5.xml"/><Relationship Id="rId3" Type="http://schemas.openxmlformats.org/officeDocument/2006/relationships/slideLayout" Target="../slideLayouts/slideLayout140.xml"/><Relationship Id="rId7" Type="http://schemas.openxmlformats.org/officeDocument/2006/relationships/slideLayout" Target="../slideLayouts/slideLayout144.xml"/><Relationship Id="rId12" Type="http://schemas.openxmlformats.org/officeDocument/2006/relationships/theme" Target="../theme/theme13.xml"/><Relationship Id="rId2" Type="http://schemas.openxmlformats.org/officeDocument/2006/relationships/slideLayout" Target="../slideLayouts/slideLayout139.xml"/><Relationship Id="rId1" Type="http://schemas.openxmlformats.org/officeDocument/2006/relationships/slideLayout" Target="../slideLayouts/slideLayout138.xml"/><Relationship Id="rId6" Type="http://schemas.openxmlformats.org/officeDocument/2006/relationships/slideLayout" Target="../slideLayouts/slideLayout143.xml"/><Relationship Id="rId11" Type="http://schemas.openxmlformats.org/officeDocument/2006/relationships/slideLayout" Target="../slideLayouts/slideLayout148.xml"/><Relationship Id="rId5" Type="http://schemas.openxmlformats.org/officeDocument/2006/relationships/slideLayout" Target="../slideLayouts/slideLayout142.xml"/><Relationship Id="rId10" Type="http://schemas.openxmlformats.org/officeDocument/2006/relationships/slideLayout" Target="../slideLayouts/slideLayout147.xml"/><Relationship Id="rId4" Type="http://schemas.openxmlformats.org/officeDocument/2006/relationships/slideLayout" Target="../slideLayouts/slideLayout141.xml"/><Relationship Id="rId9" Type="http://schemas.openxmlformats.org/officeDocument/2006/relationships/slideLayout" Target="../slideLayouts/slideLayout146.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6.xml"/><Relationship Id="rId3" Type="http://schemas.openxmlformats.org/officeDocument/2006/relationships/slideLayout" Target="../slideLayouts/slideLayout151.xml"/><Relationship Id="rId7" Type="http://schemas.openxmlformats.org/officeDocument/2006/relationships/slideLayout" Target="../slideLayouts/slideLayout155.xml"/><Relationship Id="rId12" Type="http://schemas.openxmlformats.org/officeDocument/2006/relationships/theme" Target="../theme/theme14.xml"/><Relationship Id="rId2" Type="http://schemas.openxmlformats.org/officeDocument/2006/relationships/slideLayout" Target="../slideLayouts/slideLayout150.xml"/><Relationship Id="rId1" Type="http://schemas.openxmlformats.org/officeDocument/2006/relationships/slideLayout" Target="../slideLayouts/slideLayout149.xml"/><Relationship Id="rId6" Type="http://schemas.openxmlformats.org/officeDocument/2006/relationships/slideLayout" Target="../slideLayouts/slideLayout154.xml"/><Relationship Id="rId11" Type="http://schemas.openxmlformats.org/officeDocument/2006/relationships/slideLayout" Target="../slideLayouts/slideLayout159.xml"/><Relationship Id="rId5" Type="http://schemas.openxmlformats.org/officeDocument/2006/relationships/slideLayout" Target="../slideLayouts/slideLayout153.xml"/><Relationship Id="rId10" Type="http://schemas.openxmlformats.org/officeDocument/2006/relationships/slideLayout" Target="../slideLayouts/slideLayout158.xml"/><Relationship Id="rId4" Type="http://schemas.openxmlformats.org/officeDocument/2006/relationships/slideLayout" Target="../slideLayouts/slideLayout152.xml"/><Relationship Id="rId9" Type="http://schemas.openxmlformats.org/officeDocument/2006/relationships/slideLayout" Target="../slideLayouts/slideLayout15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theme" Target="../theme/theme6.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6" Type="http://schemas.openxmlformats.org/officeDocument/2006/relationships/image" Target="../media/image6.pn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image" Target="../media/image5.png"/><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image" Target="../media/image8.png"/><Relationship Id="rId2" Type="http://schemas.openxmlformats.org/officeDocument/2006/relationships/slideLayout" Target="../slideLayouts/slideLayout71.xml"/><Relationship Id="rId16" Type="http://schemas.openxmlformats.org/officeDocument/2006/relationships/image" Target="../media/image7.png"/><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image" Target="../media/image4.png"/><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0.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theme" Target="../theme/theme8.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1.xml"/><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theme" Target="../theme/theme9.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5" Type="http://schemas.openxmlformats.org/officeDocument/2006/relationships/slideLayout" Target="../slideLayouts/slideLayout98.xml"/><Relationship Id="rId10" Type="http://schemas.openxmlformats.org/officeDocument/2006/relationships/slideLayout" Target="../slideLayouts/slideLayout103.xml"/><Relationship Id="rId4" Type="http://schemas.openxmlformats.org/officeDocument/2006/relationships/slideLayout" Target="../slideLayouts/slideLayout97.xml"/><Relationship Id="rId9" Type="http://schemas.openxmlformats.org/officeDocument/2006/relationships/slideLayout" Target="../slideLayouts/slideLayout10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DC0EDBDD-DF76-4725-BD15-C6676EE777E0}" type="slidenum">
              <a:rPr kumimoji="0" lang="fr-FR" altLang="ja-JP" sz="800" smtClean="0"/>
              <a:pPr>
                <a:defRPr/>
              </a:pPr>
              <a:t>‹#›</a:t>
            </a:fld>
            <a:endParaRPr kumimoji="0" lang="fr-FR" altLang="ja-JP" sz="800" smtClean="0"/>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5" name="Picture 1060" descr="BackGroun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200"/>
              <a:t>©</a:t>
            </a:r>
            <a:r>
              <a:rPr lang="en-US" altLang="ja-JP" sz="100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000"/>
              <a:t>04e-BM/NS/HDCV/FSOFT v2/3</a:t>
            </a:r>
          </a:p>
        </p:txBody>
      </p:sp>
      <p:pic>
        <p:nvPicPr>
          <p:cNvPr id="8"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60" descr="BackGroun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200"/>
              <a:t>©</a:t>
            </a:r>
            <a:r>
              <a:rPr lang="en-US" altLang="ja-JP" sz="100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000"/>
              <a:t>04e-BM/NS/HDCV/FSOFT v2/3</a:t>
            </a:r>
          </a:p>
        </p:txBody>
      </p:sp>
      <p:pic>
        <p:nvPicPr>
          <p:cNvPr id="12"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p:cNvPicPr>
            <a:picLocks noChangeAspect="1" noChangeArrowheads="1"/>
          </p:cNvPicPr>
          <p:nvPr userDrawn="1"/>
        </p:nvPicPr>
        <p:blipFill>
          <a:blip r:embed="rId16" cstate="print"/>
          <a:srcRect/>
          <a:stretch>
            <a:fillRect/>
          </a:stretch>
        </p:blipFill>
        <p:spPr bwMode="auto">
          <a:xfrm>
            <a:off x="285750" y="49213"/>
            <a:ext cx="1543050" cy="995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 id="2147484030" r:id="rId12"/>
    <p:sldLayoutId id="2147484031" r:id="rId13"/>
  </p:sldLayoutIdLst>
  <p:timing>
    <p:tnLst>
      <p:par>
        <p:cTn id="1" dur="indefinite" restart="never" nodeType="tmRoot"/>
      </p:par>
    </p:tnLst>
  </p:timing>
  <p:hf hd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9A7E7E06-1658-4873-BD60-03BD9741CD95}" type="slidenum">
              <a:rPr kumimoji="0" lang="fr-FR" altLang="ja-JP" sz="800" smtClean="0"/>
              <a:pPr>
                <a:defRPr/>
              </a:pPr>
              <a:t>‹#›</a:t>
            </a:fld>
            <a:endParaRPr kumimoji="0" lang="fr-FR" altLang="ja-JP" sz="800" smtClean="0"/>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4144" r:id="rId1"/>
    <p:sldLayoutId id="2147484145" r:id="rId2"/>
    <p:sldLayoutId id="2147484146" r:id="rId3"/>
    <p:sldLayoutId id="2147484147" r:id="rId4"/>
    <p:sldLayoutId id="2147484148" r:id="rId5"/>
    <p:sldLayoutId id="2147484149" r:id="rId6"/>
    <p:sldLayoutId id="2147484150" r:id="rId7"/>
    <p:sldLayoutId id="2147484151" r:id="rId8"/>
    <p:sldLayoutId id="2147484152" r:id="rId9"/>
    <p:sldLayoutId id="2147484153" r:id="rId10"/>
    <p:sldLayoutId id="2147484154"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solidFill>
                  <a:schemeClr val="tx1"/>
                </a:solidFill>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solidFill>
                  <a:schemeClr val="tx1"/>
                </a:solidFill>
                <a:cs typeface="Arial" pitchFamily="34" charset="0"/>
              </a:defRPr>
            </a:lvl1pPr>
          </a:lstStyle>
          <a:p>
            <a:pPr>
              <a:defRPr/>
            </a:pPr>
            <a:fld id="{F3C7BB17-07A6-42C4-BBF1-E3A69BAF4ECF}"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1040" name="CorelDRAW" r:id="rId15" imgW="6773760" imgH="6706440" progId="">
                  <p:embed/>
                </p:oleObj>
              </mc:Choice>
              <mc:Fallback>
                <p:oleObj name="CorelDRAW" r:id="rId15" imgW="6773760" imgH="670644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 id="2147484160" r:id="rId5"/>
    <p:sldLayoutId id="2147484161" r:id="rId6"/>
    <p:sldLayoutId id="2147484162" r:id="rId7"/>
    <p:sldLayoutId id="2147484163" r:id="rId8"/>
    <p:sldLayoutId id="2147484164" r:id="rId9"/>
    <p:sldLayoutId id="2147484165" r:id="rId10"/>
    <p:sldLayoutId id="2147484166" r:id="rId11"/>
  </p:sldLayoutIdLst>
  <p:hf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charset="0"/>
        </a:defRPr>
      </a:lvl2pPr>
      <a:lvl3pPr algn="l" rtl="0" eaLnBrk="1" fontAlgn="base" hangingPunct="1">
        <a:spcBef>
          <a:spcPct val="0"/>
        </a:spcBef>
        <a:spcAft>
          <a:spcPct val="0"/>
        </a:spcAft>
        <a:defRPr kumimoji="1" sz="4000">
          <a:solidFill>
            <a:schemeClr val="tx2"/>
          </a:solidFill>
          <a:latin typeface="Arial" charset="0"/>
        </a:defRPr>
      </a:lvl3pPr>
      <a:lvl4pPr algn="l" rtl="0" eaLnBrk="1" fontAlgn="base" hangingPunct="1">
        <a:spcBef>
          <a:spcPct val="0"/>
        </a:spcBef>
        <a:spcAft>
          <a:spcPct val="0"/>
        </a:spcAft>
        <a:defRPr kumimoji="1" sz="4000">
          <a:solidFill>
            <a:schemeClr val="tx2"/>
          </a:solidFill>
          <a:latin typeface="Arial" charset="0"/>
        </a:defRPr>
      </a:lvl4pPr>
      <a:lvl5pPr algn="l" rtl="0" eaLnBrk="1" fontAlgn="base" hangingPunct="1">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0"/>
            <a:ext cx="7620000" cy="6858000"/>
            <a:chOff x="0" y="0"/>
            <a:chExt cx="4800" cy="4320"/>
          </a:xfrm>
        </p:grpSpPr>
        <p:grpSp>
          <p:nvGrpSpPr>
            <p:cNvPr id="13320"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ja-JP" altLang="en-US"/>
              </a:p>
            </p:txBody>
          </p:sp>
        </p:grpSp>
        <p:grpSp>
          <p:nvGrpSpPr>
            <p:cNvPr id="13321"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solidFill>
                  <a:schemeClr val="tx1"/>
                </a:solidFill>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solidFill>
                  <a:schemeClr val="tx1"/>
                </a:solidFill>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cs typeface="Arial" pitchFamily="34" charset="0"/>
              </a:defRPr>
            </a:lvl1pPr>
          </a:lstStyle>
          <a:p>
            <a:pPr>
              <a:defRPr/>
            </a:pPr>
            <a:fld id="{1C3DCFB7-A0D8-420E-B291-50989D199F99}"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Lst>
  <p:hf hdr="0" ftr="0" dt="0"/>
  <p:txStyles>
    <p:titleStyle>
      <a:lvl1pPr algn="l" rtl="0" eaLnBrk="1" fontAlgn="base" hangingPunct="1">
        <a:lnSpc>
          <a:spcPct val="90000"/>
        </a:lnSpc>
        <a:spcBef>
          <a:spcPct val="0"/>
        </a:spcBef>
        <a:spcAft>
          <a:spcPct val="0"/>
        </a:spcAft>
        <a:defRPr kumimoji="1" sz="3600" b="1">
          <a:solidFill>
            <a:schemeClr val="tx2"/>
          </a:solidFill>
          <a:latin typeface="+mj-lt"/>
          <a:ea typeface="+mj-ea"/>
          <a:cs typeface="+mj-cs"/>
        </a:defRPr>
      </a:lvl1pPr>
      <a:lvl2pPr algn="l" rtl="0" eaLnBrk="1" fontAlgn="base" hangingPunct="1">
        <a:lnSpc>
          <a:spcPct val="90000"/>
        </a:lnSpc>
        <a:spcBef>
          <a:spcPct val="0"/>
        </a:spcBef>
        <a:spcAft>
          <a:spcPct val="0"/>
        </a:spcAft>
        <a:defRPr kumimoji="1" sz="3600" b="1">
          <a:solidFill>
            <a:schemeClr val="tx2"/>
          </a:solidFill>
          <a:latin typeface="Arial" charset="0"/>
        </a:defRPr>
      </a:lvl2pPr>
      <a:lvl3pPr algn="l" rtl="0" eaLnBrk="1" fontAlgn="base" hangingPunct="1">
        <a:lnSpc>
          <a:spcPct val="90000"/>
        </a:lnSpc>
        <a:spcBef>
          <a:spcPct val="0"/>
        </a:spcBef>
        <a:spcAft>
          <a:spcPct val="0"/>
        </a:spcAft>
        <a:defRPr kumimoji="1" sz="3600" b="1">
          <a:solidFill>
            <a:schemeClr val="tx2"/>
          </a:solidFill>
          <a:latin typeface="Arial" charset="0"/>
        </a:defRPr>
      </a:lvl3pPr>
      <a:lvl4pPr algn="l" rtl="0" eaLnBrk="1" fontAlgn="base" hangingPunct="1">
        <a:lnSpc>
          <a:spcPct val="90000"/>
        </a:lnSpc>
        <a:spcBef>
          <a:spcPct val="0"/>
        </a:spcBef>
        <a:spcAft>
          <a:spcPct val="0"/>
        </a:spcAft>
        <a:defRPr kumimoji="1" sz="3600" b="1">
          <a:solidFill>
            <a:schemeClr val="tx2"/>
          </a:solidFill>
          <a:latin typeface="Arial" charset="0"/>
        </a:defRPr>
      </a:lvl4pPr>
      <a:lvl5pPr algn="l" rtl="0" eaLnBrk="1" fontAlgn="base" hangingPunct="1">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4180" r:id="rId1"/>
    <p:sldLayoutId id="2147484181" r:id="rId2"/>
    <p:sldLayoutId id="2147484182" r:id="rId3"/>
    <p:sldLayoutId id="2147484183" r:id="rId4"/>
    <p:sldLayoutId id="2147484184" r:id="rId5"/>
    <p:sldLayoutId id="2147484185" r:id="rId6"/>
    <p:sldLayoutId id="2147484186" r:id="rId7"/>
    <p:sldLayoutId id="2147484187" r:id="rId8"/>
    <p:sldLayoutId id="2147484188" r:id="rId9"/>
    <p:sldLayoutId id="2147484189" r:id="rId10"/>
    <p:sldLayoutId id="2147484190"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F42ECDC4-9611-4B6A-8D57-EB0C27C54D6B}" type="slidenum">
              <a:rPr kumimoji="0" lang="fr-FR" altLang="ja-JP" sz="800" smtClean="0">
                <a:latin typeface="SEOptimist"/>
              </a:rPr>
              <a:pPr>
                <a:defRPr/>
              </a:pPr>
              <a:t>‹#›</a:t>
            </a:fld>
            <a:endParaRPr kumimoji="0" lang="fr-FR" altLang="ja-JP" sz="800" smtClean="0">
              <a:latin typeface="SEOptimist"/>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b="1">
          <a:solidFill>
            <a:schemeClr val="accent1"/>
          </a:solidFill>
          <a:latin typeface="+mj-lt"/>
          <a:ea typeface="+mj-ea"/>
          <a:cs typeface="+mj-cs"/>
        </a:defRPr>
      </a:lvl1pPr>
      <a:lvl2pPr algn="l" rtl="0" eaLnBrk="1" fontAlgn="base" hangingPunct="1">
        <a:spcBef>
          <a:spcPct val="0"/>
        </a:spcBef>
        <a:spcAft>
          <a:spcPct val="0"/>
        </a:spcAft>
        <a:defRPr kumimoji="1" sz="3600" b="1">
          <a:solidFill>
            <a:schemeClr val="accent1"/>
          </a:solidFill>
          <a:latin typeface="Arial" charset="0"/>
        </a:defRPr>
      </a:lvl2pPr>
      <a:lvl3pPr algn="l" rtl="0" eaLnBrk="1" fontAlgn="base" hangingPunct="1">
        <a:spcBef>
          <a:spcPct val="0"/>
        </a:spcBef>
        <a:spcAft>
          <a:spcPct val="0"/>
        </a:spcAft>
        <a:defRPr kumimoji="1" sz="3600" b="1">
          <a:solidFill>
            <a:schemeClr val="accent1"/>
          </a:solidFill>
          <a:latin typeface="Arial" charset="0"/>
        </a:defRPr>
      </a:lvl3pPr>
      <a:lvl4pPr algn="l" rtl="0" eaLnBrk="1" fontAlgn="base" hangingPunct="1">
        <a:spcBef>
          <a:spcPct val="0"/>
        </a:spcBef>
        <a:spcAft>
          <a:spcPct val="0"/>
        </a:spcAft>
        <a:defRPr kumimoji="1" sz="3600" b="1">
          <a:solidFill>
            <a:schemeClr val="accent1"/>
          </a:solidFill>
          <a:latin typeface="Arial" charset="0"/>
        </a:defRPr>
      </a:lvl4pPr>
      <a:lvl5pPr algn="l" rtl="0" eaLnBrk="1" fontAlgn="base" hangingPunct="1">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SEOptimist" pitchFamily="50" charset="0"/>
        </a:defRPr>
      </a:lvl4pPr>
      <a:lvl5pPr marL="2159000" indent="-228600" algn="l" rtl="0" eaLnBrk="1" fontAlgn="base" hangingPunct="1">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18EA0342-F9CF-4A14-9E5B-3830C515C0D7}" type="slidenum">
              <a:rPr kumimoji="0" lang="fr-FR" altLang="ja-JP" sz="800" smtClean="0"/>
              <a:pPr>
                <a:defRPr/>
              </a:pPr>
              <a:t>‹#›</a:t>
            </a:fld>
            <a:endParaRPr kumimoji="0" lang="fr-FR" altLang="ja-JP" sz="800" smtClean="0"/>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D448EAED-FD51-4323-B105-DAE3CE47353A}" type="slidenum">
              <a:rPr kumimoji="0" lang="fr-FR" altLang="ja-JP" sz="800" smtClean="0"/>
              <a:pPr>
                <a:defRPr/>
              </a:pPr>
              <a:t>‹#›</a:t>
            </a:fld>
            <a:endParaRPr kumimoji="0" lang="fr-FR" altLang="ja-JP" sz="800" smtClean="0"/>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24E88B38-D794-46ED-B642-46CC5DE2FE9B}" type="slidenum">
              <a:rPr kumimoji="0" lang="fr-FR" altLang="ja-JP" sz="800" smtClean="0"/>
              <a:pPr>
                <a:defRPr/>
              </a:pPr>
              <a:t>‹#›</a:t>
            </a:fld>
            <a:endParaRPr kumimoji="0" lang="fr-FR" altLang="ja-JP" sz="800" smtClean="0"/>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2"/>
          <p:cNvSpPr>
            <a:spLocks noGrp="1" noChangeArrowheads="1"/>
          </p:cNvSpPr>
          <p:nvPr>
            <p:ph type="title"/>
          </p:nvPr>
        </p:nvSpPr>
        <p:spPr bwMode="auto">
          <a:xfrm>
            <a:off x="2667000" y="152400"/>
            <a:ext cx="601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615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82C85054-8C69-4F66-A5D2-94D20F8CF3A7}"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 id="2147484092" r:id="rId12"/>
  </p:sldLayoutIdLst>
  <p:timing>
    <p:tnLst>
      <p:par>
        <p:cTn id="1" dur="indefinite" restart="never" nodeType="tmRoot"/>
      </p:par>
    </p:tnLst>
  </p:timing>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solidFill>
                  <a:schemeClr val="tx1"/>
                </a:solidFill>
                <a:cs typeface="+mn-cs"/>
              </a:defRPr>
            </a:lvl1pPr>
          </a:lstStyle>
          <a:p>
            <a:pPr>
              <a:defRPr/>
            </a:pPr>
            <a:endParaRPr lang="en-US" altLang="ja-JP"/>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0A8A1465-60C4-41FA-884E-82C3586E817E}" type="slidenum">
              <a:rPr lang="en-US" altLang="ja-JP"/>
              <a:pPr>
                <a:defRPr/>
              </a:pPr>
              <a:t>‹#›</a:t>
            </a:fld>
            <a:endParaRPr lang="en-US" altLang="ja-JP" dirty="0"/>
          </a:p>
        </p:txBody>
      </p:sp>
      <p:pic>
        <p:nvPicPr>
          <p:cNvPr id="7177" name="Picture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 id="2147484105" r:id="rId12"/>
    <p:sldLayoutId id="2147484106" r:id="rId13"/>
  </p:sldLayoutIdLst>
  <p:timing>
    <p:tnLst>
      <p:par>
        <p:cTn id="1" dur="indefinite" restart="never" nodeType="tmRoot"/>
      </p:par>
    </p:tnLst>
  </p:timing>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14FD86C4-3143-4373-83E0-0AA3484F1ACC}" type="slidenum">
              <a:rPr kumimoji="0" lang="fr-FR" altLang="ja-JP" sz="800" smtClean="0"/>
              <a:pPr>
                <a:defRPr/>
              </a:pPr>
              <a:t>‹#›</a:t>
            </a:fld>
            <a:endParaRPr kumimoji="0" lang="fr-FR" altLang="ja-JP" sz="800" smtClean="0"/>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CB93C00E-DF5A-4FCF-916A-7DC95476ED6B}" type="slidenum">
              <a:rPr kumimoji="0" lang="fr-FR" altLang="ja-JP" sz="800" smtClean="0"/>
              <a:pPr>
                <a:defRPr/>
              </a:pPr>
              <a:t>‹#›</a:t>
            </a:fld>
            <a:endParaRPr kumimoji="0" lang="fr-FR" altLang="ja-JP" sz="800" smtClean="0"/>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1.xml"/></Relationships>
</file>

<file path=ppt/slides/_rels/slide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xml"/><Relationship Id="rId1" Type="http://schemas.openxmlformats.org/officeDocument/2006/relationships/slideLayout" Target="../slideLayouts/slideLayout71.xml"/></Relationships>
</file>

<file path=ppt/slides/_rels/slide20.xml.rels><?xml version="1.0" encoding="UTF-8" standalone="yes"?>
<Relationships xmlns="http://schemas.openxmlformats.org/package/2006/relationships"><Relationship Id="rId3" Type="http://schemas.openxmlformats.org/officeDocument/2006/relationships/hyperlink" Target="http://en.wikipedia.org/wiki/Object_(computer_science)" TargetMode="External"/><Relationship Id="rId2" Type="http://schemas.openxmlformats.org/officeDocument/2006/relationships/notesSlide" Target="../notesSlides/notesSlide18.xml"/><Relationship Id="rId1" Type="http://schemas.openxmlformats.org/officeDocument/2006/relationships/slideLayout" Target="../slideLayouts/slideLayout7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1.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71.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1.xml"/></Relationships>
</file>

<file path=ppt/slides/_rels/slide32.xml.rels><?xml version="1.0" encoding="UTF-8" standalone="yes"?>
<Relationships xmlns="http://schemas.openxmlformats.org/package/2006/relationships"><Relationship Id="rId2" Type="http://schemas.openxmlformats.org/officeDocument/2006/relationships/hyperlink" Target="http://liveonmyown.wordpress.com/2007/09/11/abstract-class-vs-interface/" TargetMode="External"/><Relationship Id="rId1" Type="http://schemas.openxmlformats.org/officeDocument/2006/relationships/slideLayout" Target="../slideLayouts/slideLayout7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1.xml"/><Relationship Id="rId4" Type="http://schemas.openxmlformats.org/officeDocument/2006/relationships/image" Target="../media/image1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1.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71.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71.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1.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55650" y="2590800"/>
            <a:ext cx="7772400" cy="792163"/>
          </a:xfrm>
        </p:spPr>
        <p:txBody>
          <a:bodyPr/>
          <a:lstStyle/>
          <a:p>
            <a:pPr algn="ctr">
              <a:defRPr/>
            </a:pPr>
            <a:r>
              <a:rPr lang="en-US" cap="none" dirty="0" smtClean="0">
                <a:solidFill>
                  <a:srgbClr val="DC0081"/>
                </a:solidFill>
                <a:latin typeface="Arial" charset="0"/>
                <a:cs typeface="Arial" charset="0"/>
              </a:rPr>
              <a:t>Basic </a:t>
            </a:r>
            <a:r>
              <a:rPr lang="en-US" cap="none" smtClean="0">
                <a:solidFill>
                  <a:srgbClr val="DC0081"/>
                </a:solidFill>
                <a:latin typeface="Arial" charset="0"/>
                <a:cs typeface="Arial" charset="0"/>
              </a:rPr>
              <a:t>OOP in C#</a:t>
            </a:r>
            <a:endParaRPr lang="vi-VN" cap="none" dirty="0" smtClean="0">
              <a:solidFill>
                <a:srgbClr val="DC0081"/>
              </a:solidFill>
              <a:latin typeface="Arial" charset="0"/>
              <a:cs typeface="Arial" charset="0"/>
            </a:endParaRPr>
          </a:p>
        </p:txBody>
      </p:sp>
      <p:sp>
        <p:nvSpPr>
          <p:cNvPr id="4" name="Slide Number Placeholder 3"/>
          <p:cNvSpPr>
            <a:spLocks noGrp="1"/>
          </p:cNvSpPr>
          <p:nvPr>
            <p:ph type="sldNum" sz="quarter" idx="11"/>
          </p:nvPr>
        </p:nvSpPr>
        <p:spPr>
          <a:xfrm>
            <a:off x="7010400" y="6553200"/>
            <a:ext cx="2133600" cy="304800"/>
          </a:xfrm>
          <a:prstGeom prst="rect">
            <a:avLst/>
          </a:prstGeom>
        </p:spPr>
        <p:txBody>
          <a:bodyPr/>
          <a:lstStyle/>
          <a:p>
            <a:pPr>
              <a:defRPr/>
            </a:pPr>
            <a:fld id="{18AA4A7D-47A3-4725-8750-A58E336CD908}" type="slidenum">
              <a:rPr lang="vi-VN" smtClean="0"/>
              <a:pPr>
                <a:defRPr/>
              </a:pPr>
              <a:t>1</a:t>
            </a:fld>
            <a:endParaRPr lang="vi-V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solidFill>
                  <a:srgbClr val="C00000"/>
                </a:solidFill>
                <a:latin typeface="Arial" charset="0"/>
                <a:cs typeface="Arial" charset="0"/>
              </a:rPr>
              <a:t>Abstraction </a:t>
            </a:r>
            <a:r>
              <a:rPr lang="en-US" dirty="0" smtClean="0">
                <a:solidFill>
                  <a:srgbClr val="C00000"/>
                </a:solidFill>
                <a:latin typeface="Arial" charset="0"/>
                <a:cs typeface="Arial" charset="0"/>
              </a:rPr>
              <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Nested/Inner class</a:t>
            </a:r>
          </a:p>
        </p:txBody>
      </p:sp>
      <p:sp>
        <p:nvSpPr>
          <p:cNvPr id="3" name="Content Placeholder 2"/>
          <p:cNvSpPr>
            <a:spLocks noGrp="1"/>
          </p:cNvSpPr>
          <p:nvPr>
            <p:ph idx="1"/>
          </p:nvPr>
        </p:nvSpPr>
        <p:spPr>
          <a:xfrm>
            <a:off x="381000" y="1417637"/>
            <a:ext cx="8534400" cy="4754563"/>
          </a:xfrm>
        </p:spPr>
        <p:txBody>
          <a:bodyPr/>
          <a:lstStyle/>
          <a:p>
            <a:pPr>
              <a:buFont typeface="Wingdings" pitchFamily="2" charset="2"/>
              <a:buNone/>
              <a:defRPr/>
            </a:pPr>
            <a:r>
              <a:rPr lang="en-US" sz="1600" dirty="0" smtClean="0">
                <a:solidFill>
                  <a:srgbClr val="0000FF"/>
                </a:solidFill>
                <a:latin typeface="Courier New" pitchFamily="49" charset="0"/>
                <a:cs typeface="Courier New" pitchFamily="49" charset="0"/>
              </a:rPr>
              <a:t>class</a:t>
            </a:r>
            <a:r>
              <a:rPr lang="en-US" sz="1600" dirty="0" smtClean="0">
                <a:latin typeface="Courier New" pitchFamily="49" charset="0"/>
                <a:cs typeface="Courier New" pitchFamily="49" charset="0"/>
              </a:rPr>
              <a:t> </a:t>
            </a:r>
            <a:r>
              <a:rPr lang="en-US" sz="1600" dirty="0" err="1" smtClean="0">
                <a:solidFill>
                  <a:schemeClr val="accent5">
                    <a:lumMod val="75000"/>
                  </a:schemeClr>
                </a:solidFill>
                <a:latin typeface="Courier New" pitchFamily="49" charset="0"/>
                <a:cs typeface="Courier New" pitchFamily="49" charset="0"/>
              </a:rPr>
              <a:t>OuterClass</a:t>
            </a:r>
            <a:r>
              <a:rPr lang="en-US" sz="1600" dirty="0" smtClean="0">
                <a:latin typeface="Courier New" pitchFamily="49" charset="0"/>
                <a:cs typeface="Courier New" pitchFamily="49" charset="0"/>
              </a:rPr>
              <a:t>{</a:t>
            </a:r>
          </a:p>
          <a:p>
            <a:pPr>
              <a:buFont typeface="Wingdings" pitchFamily="2" charset="2"/>
              <a:buNone/>
              <a:defRPr/>
            </a:pPr>
            <a:r>
              <a:rPr lang="en-US" sz="1600" dirty="0" smtClean="0">
                <a:solidFill>
                  <a:srgbClr val="0000FF"/>
                </a:solidFill>
                <a:latin typeface="Courier New" pitchFamily="49" charset="0"/>
                <a:cs typeface="Courier New" pitchFamily="49" charset="0"/>
              </a:rPr>
              <a:t>   private </a:t>
            </a:r>
            <a:r>
              <a:rPr lang="en-US" sz="1600" dirty="0" err="1" smtClean="0">
                <a:solidFill>
                  <a:srgbClr val="0000FF"/>
                </a:solidFill>
                <a:latin typeface="Courier New" pitchFamily="49" charset="0"/>
                <a:cs typeface="Courier New" pitchFamily="49" charset="0"/>
              </a:rPr>
              <a:t>int</a:t>
            </a:r>
            <a:r>
              <a:rPr lang="en-US" sz="1600" dirty="0" smtClean="0">
                <a:solidFill>
                  <a:srgbClr val="0000FF"/>
                </a:solidFill>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a:t>
            </a:r>
          </a:p>
          <a:p>
            <a:pPr>
              <a:buFont typeface="Wingdings" pitchFamily="2" charset="2"/>
              <a:buNone/>
              <a:defRPr/>
            </a:pPr>
            <a:r>
              <a:rPr lang="en-US" sz="1600" dirty="0" smtClean="0">
                <a:solidFill>
                  <a:srgbClr val="0000FF"/>
                </a:solidFill>
                <a:latin typeface="Courier New" pitchFamily="49" charset="0"/>
                <a:cs typeface="Courier New" pitchFamily="49" charset="0"/>
              </a:rPr>
              <a:t>   public class</a:t>
            </a:r>
            <a:r>
              <a:rPr lang="en-US" sz="1600" dirty="0" smtClean="0">
                <a:latin typeface="Courier New" pitchFamily="49" charset="0"/>
                <a:cs typeface="Courier New" pitchFamily="49" charset="0"/>
              </a:rPr>
              <a:t> </a:t>
            </a:r>
            <a:r>
              <a:rPr lang="en-US" sz="1600" dirty="0" err="1" smtClean="0">
                <a:solidFill>
                  <a:schemeClr val="accent5">
                    <a:lumMod val="75000"/>
                  </a:schemeClr>
                </a:solidFill>
                <a:latin typeface="Courier New" pitchFamily="49" charset="0"/>
                <a:cs typeface="Courier New" pitchFamily="49" charset="0"/>
              </a:rPr>
              <a:t>NestedClass</a:t>
            </a:r>
            <a:r>
              <a:rPr lang="en-US" sz="1600" dirty="0" smtClean="0">
                <a:latin typeface="Courier New" pitchFamily="49" charset="0"/>
                <a:cs typeface="Courier New" pitchFamily="49" charset="0"/>
              </a:rPr>
              <a:t>{ </a:t>
            </a:r>
            <a:r>
              <a:rPr lang="en-US" sz="1600" dirty="0" smtClean="0">
                <a:solidFill>
                  <a:srgbClr val="008000"/>
                </a:solidFill>
                <a:latin typeface="Courier New" pitchFamily="49" charset="0"/>
                <a:cs typeface="Courier New" pitchFamily="49" charset="0"/>
              </a:rPr>
              <a:t>// public for outside access</a:t>
            </a:r>
          </a:p>
          <a:p>
            <a:pPr>
              <a:buFont typeface="Wingdings" pitchFamily="2" charset="2"/>
              <a:buNone/>
              <a:defRPr/>
            </a:pPr>
            <a:r>
              <a:rPr lang="en-US" sz="1600" dirty="0" smtClean="0">
                <a:solidFill>
                  <a:srgbClr val="008000"/>
                </a:solidFill>
                <a:latin typeface="Courier New" pitchFamily="49" charset="0"/>
                <a:cs typeface="Courier New" pitchFamily="49" charset="0"/>
              </a:rPr>
              <a:t>                             // not encouraged</a:t>
            </a:r>
          </a:p>
          <a:p>
            <a:pPr eaLnBrk="1" hangingPunct="1">
              <a:buFont typeface="Wingdings" pitchFamily="2" charset="2"/>
              <a:buNone/>
              <a:defRPr/>
            </a:pPr>
            <a:r>
              <a:rPr lang="en-US" sz="1600" dirty="0" smtClean="0">
                <a:solidFill>
                  <a:srgbClr val="800080"/>
                </a:solidFill>
                <a:latin typeface="Courier New" pitchFamily="49" charset="0"/>
                <a:cs typeface="Courier New" pitchFamily="49" charset="0"/>
              </a:rPr>
              <a:t>      </a:t>
            </a:r>
            <a:r>
              <a:rPr lang="en-US" sz="1600" dirty="0" smtClean="0">
                <a:solidFill>
                  <a:srgbClr val="0000FF"/>
                </a:solidFill>
                <a:latin typeface="Courier New" pitchFamily="49" charset="0"/>
                <a:cs typeface="Courier New" pitchFamily="49" charset="0"/>
              </a:rPr>
              <a:t>void </a:t>
            </a:r>
            <a:r>
              <a:rPr lang="en-US" sz="1600" dirty="0" err="1" smtClean="0">
                <a:latin typeface="Courier New" pitchFamily="49" charset="0"/>
                <a:cs typeface="Courier New" pitchFamily="49" charset="0"/>
              </a:rPr>
              <a:t>methodA</a:t>
            </a:r>
            <a:r>
              <a:rPr lang="en-US" sz="1600" dirty="0" smtClean="0">
                <a:latin typeface="Courier New" pitchFamily="49" charset="0"/>
                <a:cs typeface="Courier New" pitchFamily="49" charset="0"/>
              </a:rPr>
              <a:t>(){</a:t>
            </a:r>
          </a:p>
          <a:p>
            <a:pPr eaLnBrk="1" hangingPunct="1">
              <a:buFont typeface="Wingdings" pitchFamily="2" charset="2"/>
              <a:buNone/>
              <a:defRPr/>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 5;              </a:t>
            </a:r>
            <a:r>
              <a:rPr lang="en-US" sz="1600" dirty="0" smtClean="0">
                <a:solidFill>
                  <a:srgbClr val="008000"/>
                </a:solidFill>
                <a:latin typeface="Courier New" pitchFamily="49" charset="0"/>
                <a:cs typeface="Courier New" pitchFamily="49" charset="0"/>
              </a:rPr>
              <a:t>// OK, event </a:t>
            </a:r>
            <a:r>
              <a:rPr lang="en-US" sz="1600" dirty="0" err="1" smtClean="0">
                <a:solidFill>
                  <a:srgbClr val="008000"/>
                </a:solidFill>
                <a:latin typeface="Courier New" pitchFamily="49" charset="0"/>
                <a:cs typeface="Courier New" pitchFamily="49" charset="0"/>
              </a:rPr>
              <a:t>i</a:t>
            </a:r>
            <a:r>
              <a:rPr lang="en-US" sz="1600" dirty="0" smtClean="0">
                <a:solidFill>
                  <a:srgbClr val="008000"/>
                </a:solidFill>
                <a:latin typeface="Courier New" pitchFamily="49" charset="0"/>
                <a:cs typeface="Courier New" pitchFamily="49" charset="0"/>
              </a:rPr>
              <a:t> is outer private </a:t>
            </a:r>
            <a:endParaRPr lang="en-US" sz="1600" dirty="0" smtClean="0">
              <a:latin typeface="Courier New" pitchFamily="49" charset="0"/>
              <a:cs typeface="Courier New" pitchFamily="49" charset="0"/>
            </a:endParaRPr>
          </a:p>
          <a:p>
            <a:pPr eaLnBrk="1" hangingPunct="1">
              <a:buFont typeface="Wingdings" pitchFamily="2" charset="2"/>
              <a:buNone/>
              <a:defRPr/>
            </a:pPr>
            <a:r>
              <a:rPr lang="en-US" sz="1600" dirty="0" smtClean="0">
                <a:latin typeface="Courier New" pitchFamily="49" charset="0"/>
                <a:cs typeface="Courier New" pitchFamily="49" charset="0"/>
              </a:rPr>
              <a:t>      }</a:t>
            </a:r>
          </a:p>
          <a:p>
            <a:pPr eaLnBrk="1" hangingPunct="1">
              <a:buFont typeface="Wingdings" pitchFamily="2" charset="2"/>
              <a:buNone/>
              <a:defRPr/>
            </a:pPr>
            <a:r>
              <a:rPr lang="en-US" sz="1600" dirty="0" smtClean="0">
                <a:solidFill>
                  <a:srgbClr val="0000FF"/>
                </a:solidFill>
                <a:latin typeface="Courier New" pitchFamily="49" charset="0"/>
                <a:cs typeface="Courier New" pitchFamily="49" charset="0"/>
              </a:rPr>
              <a:t>      void </a:t>
            </a:r>
            <a:r>
              <a:rPr lang="en-US" sz="1600" dirty="0" err="1" smtClean="0">
                <a:latin typeface="Courier New" pitchFamily="49" charset="0"/>
                <a:cs typeface="Courier New" pitchFamily="49" charset="0"/>
              </a:rPr>
              <a:t>methodB</a:t>
            </a:r>
            <a:r>
              <a:rPr lang="en-US" sz="1600" dirty="0" smtClean="0">
                <a:latin typeface="Courier New" pitchFamily="49" charset="0"/>
                <a:cs typeface="Courier New" pitchFamily="49" charset="0"/>
              </a:rPr>
              <a:t>(){</a:t>
            </a:r>
          </a:p>
          <a:p>
            <a:pPr eaLnBrk="1" hangingPunct="1">
              <a:buFont typeface="Wingdings" pitchFamily="2" charset="2"/>
              <a:buNone/>
              <a:defRPr/>
            </a:pPr>
            <a:r>
              <a:rPr lang="en-US" sz="1600" dirty="0" smtClean="0">
                <a:latin typeface="Courier New" pitchFamily="49" charset="0"/>
                <a:cs typeface="Courier New" pitchFamily="49" charset="0"/>
              </a:rPr>
              <a:t>         </a:t>
            </a:r>
            <a:r>
              <a:rPr lang="en-US" sz="1600" dirty="0" err="1" smtClean="0">
                <a:solidFill>
                  <a:srgbClr val="0000FF"/>
                </a:solidFill>
                <a:latin typeface="Courier New" pitchFamily="49" charset="0"/>
                <a:cs typeface="Courier New" pitchFamily="49" charset="0"/>
              </a:rPr>
              <a:t>int</a:t>
            </a:r>
            <a:r>
              <a:rPr lang="en-US" sz="1600" dirty="0" smtClean="0">
                <a:solidFill>
                  <a:srgbClr val="0000FF"/>
                </a:solidFill>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 3;          </a:t>
            </a:r>
            <a:r>
              <a:rPr lang="en-US" sz="1600" dirty="0" smtClean="0">
                <a:solidFill>
                  <a:srgbClr val="008000"/>
                </a:solidFill>
                <a:latin typeface="Courier New" pitchFamily="49" charset="0"/>
                <a:cs typeface="Courier New" pitchFamily="49" charset="0"/>
              </a:rPr>
              <a:t>// hide/shadowing the outer </a:t>
            </a:r>
            <a:r>
              <a:rPr lang="en-US" sz="1600" dirty="0" err="1" smtClean="0">
                <a:solidFill>
                  <a:srgbClr val="008000"/>
                </a:solidFill>
                <a:latin typeface="Courier New" pitchFamily="49" charset="0"/>
                <a:cs typeface="Courier New" pitchFamily="49" charset="0"/>
              </a:rPr>
              <a:t>i</a:t>
            </a:r>
            <a:endParaRPr lang="en-US" sz="1600" dirty="0" smtClean="0">
              <a:solidFill>
                <a:srgbClr val="008000"/>
              </a:solidFill>
              <a:latin typeface="Courier New" pitchFamily="49" charset="0"/>
              <a:cs typeface="Courier New" pitchFamily="49" charset="0"/>
            </a:endParaRPr>
          </a:p>
          <a:p>
            <a:pPr eaLnBrk="1" hangingPunct="1">
              <a:buFont typeface="Wingdings" pitchFamily="2" charset="2"/>
              <a:buNone/>
              <a:defRPr/>
            </a:pPr>
            <a:r>
              <a:rPr lang="en-US" sz="1600" dirty="0" smtClean="0">
                <a:solidFill>
                  <a:srgbClr val="008000"/>
                </a:solidFill>
                <a:latin typeface="Courier New" pitchFamily="49" charset="0"/>
                <a:cs typeface="Courier New" pitchFamily="49" charset="0"/>
              </a:rPr>
              <a:t>                             // the outer </a:t>
            </a:r>
            <a:r>
              <a:rPr lang="en-US" sz="1600" dirty="0" err="1" smtClean="0">
                <a:solidFill>
                  <a:srgbClr val="008000"/>
                </a:solidFill>
                <a:latin typeface="Courier New" pitchFamily="49" charset="0"/>
                <a:cs typeface="Courier New" pitchFamily="49" charset="0"/>
              </a:rPr>
              <a:t>i</a:t>
            </a:r>
            <a:r>
              <a:rPr lang="en-US" sz="1600" dirty="0" smtClean="0">
                <a:solidFill>
                  <a:srgbClr val="008000"/>
                </a:solidFill>
                <a:latin typeface="Courier New" pitchFamily="49" charset="0"/>
                <a:cs typeface="Courier New" pitchFamily="49" charset="0"/>
              </a:rPr>
              <a:t> member is unchanged</a:t>
            </a:r>
            <a:endParaRPr lang="en-US" sz="1600" dirty="0" smtClean="0">
              <a:latin typeface="Courier New" pitchFamily="49" charset="0"/>
              <a:cs typeface="Courier New" pitchFamily="49" charset="0"/>
            </a:endParaRPr>
          </a:p>
          <a:p>
            <a:pPr eaLnBrk="1" hangingPunct="1">
              <a:buFont typeface="Wingdings" pitchFamily="2" charset="2"/>
              <a:buNone/>
              <a:defRPr/>
            </a:pPr>
            <a:r>
              <a:rPr lang="en-US" sz="1600" dirty="0" smtClean="0">
                <a:latin typeface="Courier New" pitchFamily="49" charset="0"/>
                <a:cs typeface="Courier New" pitchFamily="49" charset="0"/>
              </a:rPr>
              <a:t>      }</a:t>
            </a:r>
          </a:p>
          <a:p>
            <a:pPr>
              <a:buFont typeface="Wingdings" pitchFamily="2" charset="2"/>
              <a:buNone/>
              <a:defRPr/>
            </a:pPr>
            <a:r>
              <a:rPr lang="en-US" sz="1600" dirty="0" smtClean="0">
                <a:latin typeface="Courier New" pitchFamily="49" charset="0"/>
                <a:cs typeface="Courier New" pitchFamily="49" charset="0"/>
              </a:rPr>
              <a:t>      </a:t>
            </a:r>
            <a:r>
              <a:rPr lang="en-US" sz="1600" dirty="0" smtClean="0">
                <a:solidFill>
                  <a:srgbClr val="0000FF"/>
                </a:solidFill>
                <a:latin typeface="Courier New" pitchFamily="49" charset="0"/>
                <a:cs typeface="Courier New" pitchFamily="49" charset="0"/>
              </a:rPr>
              <a:t>void </a:t>
            </a:r>
            <a:r>
              <a:rPr lang="en-US" sz="1600" dirty="0" err="1" smtClean="0">
                <a:latin typeface="Courier New" pitchFamily="49" charset="0"/>
                <a:cs typeface="Courier New" pitchFamily="49" charset="0"/>
              </a:rPr>
              <a:t>methodC</a:t>
            </a:r>
            <a:r>
              <a:rPr lang="en-US" sz="1600" dirty="0" smtClean="0">
                <a:latin typeface="Courier New" pitchFamily="49" charset="0"/>
                <a:cs typeface="Courier New" pitchFamily="49" charset="0"/>
              </a:rPr>
              <a:t>(){</a:t>
            </a:r>
            <a:r>
              <a:rPr lang="en-US" sz="1600" dirty="0" err="1" smtClean="0">
                <a:solidFill>
                  <a:schemeClr val="accent5">
                    <a:lumMod val="75000"/>
                  </a:schemeClr>
                </a:solidFill>
                <a:latin typeface="Courier New" pitchFamily="49" charset="0"/>
                <a:cs typeface="Courier New" pitchFamily="49" charset="0"/>
              </a:rPr>
              <a:t>NestedClass</a:t>
            </a:r>
            <a:r>
              <a:rPr lang="en-US" sz="1600" dirty="0" smtClean="0">
                <a:solidFill>
                  <a:schemeClr val="accent5">
                    <a:lumMod val="75000"/>
                  </a:schemeClr>
                </a:solidFill>
                <a:latin typeface="Courier New" pitchFamily="49" charset="0"/>
                <a:cs typeface="Courier New" pitchFamily="49" charset="0"/>
              </a:rPr>
              <a:t> </a:t>
            </a:r>
            <a:r>
              <a:rPr lang="en-US" sz="1600" dirty="0" err="1" smtClean="0">
                <a:latin typeface="Courier New" pitchFamily="49" charset="0"/>
                <a:cs typeface="Courier New" pitchFamily="49" charset="0"/>
              </a:rPr>
              <a:t>oIC</a:t>
            </a:r>
            <a:r>
              <a:rPr lang="en-US" sz="1600" dirty="0" smtClean="0">
                <a:latin typeface="Courier New" pitchFamily="49" charset="0"/>
                <a:cs typeface="Courier New" pitchFamily="49" charset="0"/>
              </a:rPr>
              <a:t> = </a:t>
            </a:r>
            <a:r>
              <a:rPr lang="en-US" sz="1600" dirty="0" smtClean="0">
                <a:solidFill>
                  <a:srgbClr val="0000FF"/>
                </a:solidFill>
                <a:latin typeface="Courier New" pitchFamily="49" charset="0"/>
                <a:cs typeface="Courier New" pitchFamily="49" charset="0"/>
              </a:rPr>
              <a:t>new</a:t>
            </a:r>
            <a:r>
              <a:rPr lang="en-US" sz="1600" dirty="0" smtClean="0">
                <a:latin typeface="Courier New" pitchFamily="49" charset="0"/>
                <a:cs typeface="Courier New" pitchFamily="49" charset="0"/>
              </a:rPr>
              <a:t> </a:t>
            </a:r>
            <a:r>
              <a:rPr lang="en-US" sz="1600" dirty="0" err="1" smtClean="0">
                <a:solidFill>
                  <a:schemeClr val="accent5">
                    <a:lumMod val="75000"/>
                  </a:schemeClr>
                </a:solidFill>
                <a:latin typeface="Courier New" pitchFamily="49" charset="0"/>
                <a:cs typeface="Courier New" pitchFamily="49" charset="0"/>
              </a:rPr>
              <a:t>NestedClass</a:t>
            </a:r>
            <a:r>
              <a:rPr lang="en-US" sz="1600" dirty="0" smtClean="0">
                <a:latin typeface="Courier New" pitchFamily="49" charset="0"/>
                <a:cs typeface="Courier New" pitchFamily="49" charset="0"/>
              </a:rPr>
              <a:t>();}</a:t>
            </a:r>
          </a:p>
          <a:p>
            <a:pPr>
              <a:buFont typeface="Wingdings" pitchFamily="2" charset="2"/>
              <a:buNone/>
              <a:defRPr/>
            </a:pPr>
            <a:r>
              <a:rPr lang="en-US" sz="1600" dirty="0" smtClean="0">
                <a:latin typeface="Courier New" pitchFamily="49" charset="0"/>
                <a:cs typeface="Courier New" pitchFamily="49" charset="0"/>
              </a:rPr>
              <a:t>   }</a:t>
            </a:r>
          </a:p>
          <a:p>
            <a:pPr>
              <a:buFont typeface="Wingdings" pitchFamily="2" charset="2"/>
              <a:buNone/>
              <a:defRPr/>
            </a:pPr>
            <a:r>
              <a:rPr lang="en-US" sz="1600" dirty="0" smtClean="0">
                <a:latin typeface="Courier New" pitchFamily="49" charset="0"/>
                <a:cs typeface="Courier New" pitchFamily="49" charset="0"/>
              </a:rPr>
              <a:t>}</a:t>
            </a:r>
          </a:p>
          <a:p>
            <a:pPr eaLnBrk="1" hangingPunct="1">
              <a:buFont typeface="Wingdings" pitchFamily="2" charset="2"/>
              <a:buNone/>
              <a:defRPr/>
            </a:pPr>
            <a:r>
              <a:rPr lang="en-US" sz="1600" dirty="0" err="1" smtClean="0">
                <a:solidFill>
                  <a:schemeClr val="accent5">
                    <a:lumMod val="75000"/>
                  </a:schemeClr>
                </a:solidFill>
                <a:latin typeface="Courier New" pitchFamily="49" charset="0"/>
                <a:cs typeface="Courier New" pitchFamily="49" charset="0"/>
              </a:rPr>
              <a:t>OuterClass</a:t>
            </a:r>
            <a:r>
              <a:rPr lang="en-US" sz="1600" dirty="0" smtClean="0">
                <a:solidFill>
                  <a:schemeClr val="accent5">
                    <a:lumMod val="75000"/>
                  </a:schemeClr>
                </a:solidFill>
                <a:latin typeface="Courier New" pitchFamily="49" charset="0"/>
                <a:cs typeface="Courier New" pitchFamily="49" charset="0"/>
              </a:rPr>
              <a:t> </a:t>
            </a:r>
            <a:r>
              <a:rPr lang="en-US" sz="1600" dirty="0" err="1" smtClean="0">
                <a:latin typeface="Courier New" pitchFamily="49" charset="0"/>
                <a:cs typeface="Courier New" pitchFamily="49" charset="0"/>
              </a:rPr>
              <a:t>oOC</a:t>
            </a:r>
            <a:r>
              <a:rPr lang="en-US" sz="1600" dirty="0" smtClean="0">
                <a:latin typeface="Courier New" pitchFamily="49" charset="0"/>
                <a:cs typeface="Courier New" pitchFamily="49" charset="0"/>
              </a:rPr>
              <a:t> = </a:t>
            </a:r>
            <a:r>
              <a:rPr lang="en-US" sz="1600" dirty="0" smtClean="0">
                <a:solidFill>
                  <a:srgbClr val="0000FF"/>
                </a:solidFill>
                <a:latin typeface="Courier New" pitchFamily="49" charset="0"/>
                <a:cs typeface="Courier New" pitchFamily="49" charset="0"/>
              </a:rPr>
              <a:t>new</a:t>
            </a:r>
            <a:r>
              <a:rPr lang="en-US" sz="1600" dirty="0" smtClean="0">
                <a:latin typeface="Courier New" pitchFamily="49" charset="0"/>
                <a:cs typeface="Courier New" pitchFamily="49" charset="0"/>
              </a:rPr>
              <a:t> </a:t>
            </a:r>
            <a:r>
              <a:rPr lang="en-US" sz="1600" dirty="0" err="1" smtClean="0">
                <a:solidFill>
                  <a:schemeClr val="accent5">
                    <a:lumMod val="75000"/>
                  </a:schemeClr>
                </a:solidFill>
                <a:latin typeface="Courier New" pitchFamily="49" charset="0"/>
                <a:cs typeface="Courier New" pitchFamily="49" charset="0"/>
              </a:rPr>
              <a:t>OuterClass</a:t>
            </a:r>
            <a:r>
              <a:rPr lang="en-US" sz="1600" dirty="0" smtClean="0">
                <a:latin typeface="Courier New" pitchFamily="49" charset="0"/>
                <a:cs typeface="Courier New" pitchFamily="49" charset="0"/>
              </a:rPr>
              <a:t>();</a:t>
            </a:r>
          </a:p>
          <a:p>
            <a:pPr eaLnBrk="1" hangingPunct="1">
              <a:buFont typeface="Wingdings" pitchFamily="2" charset="2"/>
              <a:buNone/>
              <a:defRPr/>
            </a:pPr>
            <a:r>
              <a:rPr lang="en-US" sz="1600" dirty="0" err="1" smtClean="0">
                <a:solidFill>
                  <a:schemeClr val="accent5">
                    <a:lumMod val="75000"/>
                  </a:schemeClr>
                </a:solidFill>
                <a:latin typeface="Courier New" pitchFamily="49" charset="0"/>
                <a:cs typeface="Courier New" pitchFamily="49" charset="0"/>
              </a:rPr>
              <a:t>OuterClass</a:t>
            </a:r>
            <a:r>
              <a:rPr lang="en-US" sz="1600" dirty="0" err="1" smtClean="0">
                <a:latin typeface="Courier New" pitchFamily="49" charset="0"/>
                <a:cs typeface="Courier New" pitchFamily="49" charset="0"/>
              </a:rPr>
              <a:t>.</a:t>
            </a:r>
            <a:r>
              <a:rPr lang="en-US" sz="1600" dirty="0" err="1" smtClean="0">
                <a:solidFill>
                  <a:schemeClr val="accent5">
                    <a:lumMod val="75000"/>
                  </a:schemeClr>
                </a:solidFill>
                <a:latin typeface="Courier New" pitchFamily="49" charset="0"/>
                <a:cs typeface="Courier New" pitchFamily="49" charset="0"/>
              </a:rPr>
              <a:t>NestedClass</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oIC</a:t>
            </a:r>
            <a:r>
              <a:rPr lang="en-US" sz="1600" dirty="0" smtClean="0">
                <a:latin typeface="Courier New" pitchFamily="49" charset="0"/>
                <a:cs typeface="Courier New" pitchFamily="49" charset="0"/>
              </a:rPr>
              <a:t> = </a:t>
            </a:r>
            <a:r>
              <a:rPr lang="en-US" sz="1600" dirty="0" smtClean="0">
                <a:solidFill>
                  <a:srgbClr val="0000FF"/>
                </a:solidFill>
                <a:latin typeface="Courier New" pitchFamily="49" charset="0"/>
                <a:cs typeface="Courier New" pitchFamily="49" charset="0"/>
              </a:rPr>
              <a:t>new </a:t>
            </a:r>
            <a:r>
              <a:rPr lang="en-US" sz="1600" dirty="0" err="1" smtClean="0">
                <a:solidFill>
                  <a:schemeClr val="accent5">
                    <a:lumMod val="75000"/>
                  </a:schemeClr>
                </a:solidFill>
                <a:latin typeface="Courier New" pitchFamily="49" charset="0"/>
                <a:cs typeface="Courier New" pitchFamily="49" charset="0"/>
              </a:rPr>
              <a:t>OuterClass</a:t>
            </a:r>
            <a:r>
              <a:rPr lang="en-US" sz="1600" dirty="0" err="1" smtClean="0">
                <a:latin typeface="Courier New" pitchFamily="49" charset="0"/>
                <a:cs typeface="Courier New" pitchFamily="49" charset="0"/>
              </a:rPr>
              <a:t>.</a:t>
            </a:r>
            <a:r>
              <a:rPr lang="en-US" sz="1600" dirty="0" err="1" smtClean="0">
                <a:solidFill>
                  <a:schemeClr val="accent5">
                    <a:lumMod val="75000"/>
                  </a:schemeClr>
                </a:solidFill>
                <a:latin typeface="Courier New" pitchFamily="49" charset="0"/>
                <a:cs typeface="Courier New" pitchFamily="49" charset="0"/>
              </a:rPr>
              <a:t>NestedClass</a:t>
            </a:r>
            <a:r>
              <a:rPr lang="en-US" sz="1600" dirty="0" smtClean="0">
                <a:latin typeface="Courier New" pitchFamily="49" charset="0"/>
                <a:cs typeface="Courier New" pitchFamily="49" charset="0"/>
              </a:rPr>
              <a:t>();</a:t>
            </a:r>
          </a:p>
          <a:p>
            <a:pPr>
              <a:buFont typeface="Wingdings" pitchFamily="2" charset="2"/>
              <a:buNone/>
              <a:defRPr/>
            </a:pPr>
            <a:endParaRPr lang="en-US" sz="1600" dirty="0" smtClean="0">
              <a:latin typeface="Courier New" pitchFamily="49" charset="0"/>
              <a:cs typeface="Courier New" pitchFamily="49" charset="0"/>
            </a:endParaRPr>
          </a:p>
          <a:p>
            <a:pPr>
              <a:buFont typeface="Wingdings" pitchFamily="2" charset="2"/>
              <a:buNone/>
              <a:defRPr/>
            </a:pPr>
            <a:endParaRPr lang="en-US" sz="1600" dirty="0" smtClean="0">
              <a:latin typeface="Courier New" pitchFamily="49" charset="0"/>
              <a:cs typeface="Courier New" pitchFamily="49" charset="0"/>
            </a:endParaRPr>
          </a:p>
        </p:txBody>
      </p:sp>
    </p:spTree>
    <p:extLst>
      <p:ext uri="{BB962C8B-B14F-4D97-AF65-F5344CB8AC3E}">
        <p14:creationId xmlns:p14="http://schemas.microsoft.com/office/powerpoint/2010/main" val="3601097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solidFill>
                  <a:srgbClr val="C00000"/>
                </a:solidFill>
                <a:latin typeface="Arial" charset="0"/>
                <a:cs typeface="Arial" charset="0"/>
              </a:rPr>
              <a:t>Abstraction </a:t>
            </a:r>
            <a:r>
              <a:rPr lang="en-US" dirty="0" smtClean="0">
                <a:solidFill>
                  <a:srgbClr val="C00000"/>
                </a:solidFill>
                <a:latin typeface="Arial" charset="0"/>
                <a:cs typeface="Arial" charset="0"/>
              </a:rPr>
              <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Partial class</a:t>
            </a:r>
          </a:p>
        </p:txBody>
      </p:sp>
      <p:sp>
        <p:nvSpPr>
          <p:cNvPr id="3" name="Content Placeholder 2"/>
          <p:cNvSpPr>
            <a:spLocks noGrp="1"/>
          </p:cNvSpPr>
          <p:nvPr>
            <p:ph idx="1"/>
          </p:nvPr>
        </p:nvSpPr>
        <p:spPr/>
        <p:txBody>
          <a:bodyPr/>
          <a:lstStyle/>
          <a:p>
            <a:pPr>
              <a:buFont typeface="Wingdings" pitchFamily="2" charset="2"/>
              <a:buNone/>
              <a:defRPr/>
            </a:pPr>
            <a:r>
              <a:rPr lang="en-US" sz="1600" dirty="0" smtClean="0">
                <a:solidFill>
                  <a:srgbClr val="0000FF"/>
                </a:solidFill>
                <a:latin typeface="Courier New" pitchFamily="49" charset="0"/>
                <a:cs typeface="Courier New" pitchFamily="49" charset="0"/>
              </a:rPr>
              <a:t>partial class </a:t>
            </a:r>
            <a:r>
              <a:rPr lang="en-US" sz="1600" dirty="0" err="1" smtClean="0">
                <a:solidFill>
                  <a:schemeClr val="accent5">
                    <a:lumMod val="75000"/>
                  </a:schemeClr>
                </a:solidFill>
                <a:latin typeface="Courier New" pitchFamily="49" charset="0"/>
                <a:cs typeface="Courier New" pitchFamily="49" charset="0"/>
              </a:rPr>
              <a:t>PartialClass</a:t>
            </a:r>
            <a:r>
              <a:rPr lang="en-US" sz="1600" dirty="0" smtClean="0">
                <a:latin typeface="Courier New" pitchFamily="49" charset="0"/>
                <a:cs typeface="Courier New" pitchFamily="49" charset="0"/>
              </a:rPr>
              <a:t>{</a:t>
            </a:r>
            <a:r>
              <a:rPr lang="en-US" sz="1600" dirty="0" smtClean="0">
                <a:solidFill>
                  <a:srgbClr val="0000FF"/>
                </a:solidFill>
                <a:latin typeface="Courier New" pitchFamily="49" charset="0"/>
                <a:cs typeface="Courier New" pitchFamily="49" charset="0"/>
              </a:rPr>
              <a:t>private </a:t>
            </a:r>
            <a:r>
              <a:rPr lang="en-US" sz="1600" dirty="0" err="1" smtClean="0">
                <a:solidFill>
                  <a:srgbClr val="0000FF"/>
                </a:solidFill>
                <a:latin typeface="Courier New" pitchFamily="49" charset="0"/>
                <a:cs typeface="Courier New" pitchFamily="49" charset="0"/>
              </a:rPr>
              <a:t>int</a:t>
            </a:r>
            <a:r>
              <a:rPr lang="en-US" sz="1600" dirty="0" smtClean="0">
                <a:solidFill>
                  <a:srgbClr val="0000FF"/>
                </a:solidFill>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a:t>
            </a:r>
          </a:p>
          <a:p>
            <a:pPr>
              <a:buFont typeface="Wingdings" pitchFamily="2" charset="2"/>
              <a:buNone/>
              <a:defRPr/>
            </a:pPr>
            <a:r>
              <a:rPr lang="en-US" sz="1600" dirty="0" smtClean="0">
                <a:solidFill>
                  <a:srgbClr val="0000FF"/>
                </a:solidFill>
                <a:latin typeface="Courier New" pitchFamily="49" charset="0"/>
                <a:cs typeface="Courier New" pitchFamily="49" charset="0"/>
              </a:rPr>
              <a:t>class </a:t>
            </a:r>
            <a:r>
              <a:rPr lang="en-US" sz="1600" dirty="0" err="1" smtClean="0">
                <a:solidFill>
                  <a:schemeClr val="accent5">
                    <a:lumMod val="75000"/>
                  </a:schemeClr>
                </a:solidFill>
                <a:latin typeface="Courier New" pitchFamily="49" charset="0"/>
                <a:cs typeface="Courier New" pitchFamily="49" charset="0"/>
              </a:rPr>
              <a:t>PartialClass</a:t>
            </a:r>
            <a:r>
              <a:rPr lang="en-US" sz="1600" dirty="0" smtClean="0">
                <a:latin typeface="Courier New" pitchFamily="49" charset="0"/>
                <a:cs typeface="Courier New" pitchFamily="49" charset="0"/>
              </a:rPr>
              <a:t>{}          </a:t>
            </a:r>
            <a:r>
              <a:rPr lang="en-US" sz="1600" dirty="0" smtClean="0">
                <a:solidFill>
                  <a:srgbClr val="008000"/>
                </a:solidFill>
                <a:latin typeface="Courier New" pitchFamily="49" charset="0"/>
                <a:cs typeface="Courier New" pitchFamily="49" charset="0"/>
              </a:rPr>
              <a:t>// error, keyword partial missed</a:t>
            </a:r>
            <a:endParaRPr lang="en-US" sz="1600" dirty="0" smtClean="0">
              <a:latin typeface="Courier New" pitchFamily="49" charset="0"/>
              <a:cs typeface="Courier New" pitchFamily="49" charset="0"/>
            </a:endParaRPr>
          </a:p>
          <a:p>
            <a:pPr>
              <a:buFont typeface="Wingdings" pitchFamily="2" charset="2"/>
              <a:buNone/>
              <a:defRPr/>
            </a:pPr>
            <a:r>
              <a:rPr lang="en-US" sz="1600" dirty="0" smtClean="0">
                <a:solidFill>
                  <a:srgbClr val="0000FF"/>
                </a:solidFill>
                <a:latin typeface="Courier New" pitchFamily="49" charset="0"/>
                <a:cs typeface="Courier New" pitchFamily="49" charset="0"/>
              </a:rPr>
              <a:t>class partial </a:t>
            </a:r>
            <a:r>
              <a:rPr lang="en-US" sz="1600" dirty="0" err="1" smtClean="0">
                <a:solidFill>
                  <a:schemeClr val="accent5">
                    <a:lumMod val="75000"/>
                  </a:schemeClr>
                </a:solidFill>
                <a:latin typeface="Courier New" pitchFamily="49" charset="0"/>
                <a:cs typeface="Courier New" pitchFamily="49" charset="0"/>
              </a:rPr>
              <a:t>PartialClass</a:t>
            </a:r>
            <a:r>
              <a:rPr lang="en-US" sz="1600" dirty="0" smtClean="0">
                <a:latin typeface="Courier New" pitchFamily="49" charset="0"/>
                <a:cs typeface="Courier New" pitchFamily="49" charset="0"/>
              </a:rPr>
              <a:t>{}  </a:t>
            </a:r>
            <a:r>
              <a:rPr lang="en-US" sz="1600" dirty="0" smtClean="0">
                <a:solidFill>
                  <a:srgbClr val="008000"/>
                </a:solidFill>
                <a:latin typeface="Courier New" pitchFamily="49" charset="0"/>
                <a:cs typeface="Courier New" pitchFamily="49" charset="0"/>
              </a:rPr>
              <a:t>// error, invalid keyword order</a:t>
            </a:r>
            <a:endParaRPr lang="en-US" sz="1600" dirty="0" smtClean="0">
              <a:latin typeface="Courier New" pitchFamily="49" charset="0"/>
              <a:cs typeface="Courier New" pitchFamily="49" charset="0"/>
            </a:endParaRPr>
          </a:p>
          <a:p>
            <a:pPr>
              <a:buFont typeface="Wingdings" pitchFamily="2" charset="2"/>
              <a:buNone/>
              <a:defRPr/>
            </a:pPr>
            <a:r>
              <a:rPr lang="en-US" sz="1600" dirty="0" smtClean="0">
                <a:solidFill>
                  <a:srgbClr val="0000FF"/>
                </a:solidFill>
                <a:latin typeface="Courier New" pitchFamily="49" charset="0"/>
                <a:cs typeface="Courier New" pitchFamily="49" charset="0"/>
              </a:rPr>
              <a:t>partial class </a:t>
            </a:r>
            <a:r>
              <a:rPr lang="en-US" sz="1600" dirty="0" err="1" smtClean="0">
                <a:solidFill>
                  <a:schemeClr val="accent5">
                    <a:lumMod val="75000"/>
                  </a:schemeClr>
                </a:solidFill>
                <a:latin typeface="Courier New" pitchFamily="49" charset="0"/>
                <a:cs typeface="Courier New" pitchFamily="49" charset="0"/>
              </a:rPr>
              <a:t>PartialClass</a:t>
            </a:r>
            <a:r>
              <a:rPr lang="en-US" sz="1600" dirty="0" smtClean="0">
                <a:latin typeface="Courier New" pitchFamily="49" charset="0"/>
                <a:cs typeface="Courier New" pitchFamily="49" charset="0"/>
              </a:rPr>
              <a:t>{   </a:t>
            </a:r>
            <a:r>
              <a:rPr lang="en-US" sz="1600" dirty="0" smtClean="0">
                <a:solidFill>
                  <a:srgbClr val="008000"/>
                </a:solidFill>
                <a:latin typeface="Courier New" pitchFamily="49" charset="0"/>
                <a:cs typeface="Courier New" pitchFamily="49" charset="0"/>
              </a:rPr>
              <a:t>// maybe in another </a:t>
            </a:r>
            <a:r>
              <a:rPr lang="en-US" sz="1600" dirty="0" err="1" smtClean="0">
                <a:solidFill>
                  <a:srgbClr val="008000"/>
                </a:solidFill>
                <a:latin typeface="Courier New" pitchFamily="49" charset="0"/>
                <a:cs typeface="Courier New" pitchFamily="49" charset="0"/>
              </a:rPr>
              <a:t>cs</a:t>
            </a:r>
            <a:r>
              <a:rPr lang="en-US" sz="1600" dirty="0" smtClean="0">
                <a:solidFill>
                  <a:srgbClr val="008000"/>
                </a:solidFill>
                <a:latin typeface="Courier New" pitchFamily="49" charset="0"/>
                <a:cs typeface="Courier New" pitchFamily="49" charset="0"/>
              </a:rPr>
              <a:t> file but </a:t>
            </a:r>
          </a:p>
          <a:p>
            <a:pPr>
              <a:buFont typeface="Wingdings" pitchFamily="2" charset="2"/>
              <a:buNone/>
              <a:defRPr/>
            </a:pPr>
            <a:r>
              <a:rPr lang="en-US" sz="1600" dirty="0" smtClean="0">
                <a:latin typeface="Courier New" pitchFamily="49" charset="0"/>
                <a:cs typeface="Courier New" pitchFamily="49" charset="0"/>
              </a:rPr>
              <a:t>                              </a:t>
            </a:r>
            <a:r>
              <a:rPr lang="en-US" sz="1600" dirty="0" smtClean="0">
                <a:solidFill>
                  <a:srgbClr val="008000"/>
                </a:solidFill>
                <a:latin typeface="Courier New" pitchFamily="49" charset="0"/>
                <a:cs typeface="Courier New" pitchFamily="49" charset="0"/>
              </a:rPr>
              <a:t>// same namespace is required</a:t>
            </a:r>
          </a:p>
          <a:p>
            <a:pPr>
              <a:buFont typeface="Wingdings" pitchFamily="2" charset="2"/>
              <a:buNone/>
              <a:defRPr/>
            </a:pPr>
            <a:r>
              <a:rPr lang="en-US" sz="1600" dirty="0" smtClean="0">
                <a:solidFill>
                  <a:srgbClr val="0000FF"/>
                </a:solidFill>
                <a:latin typeface="Courier New" pitchFamily="49" charset="0"/>
                <a:cs typeface="Courier New" pitchFamily="49" charset="0"/>
              </a:rPr>
              <a:t>   </a:t>
            </a:r>
            <a:r>
              <a:rPr lang="en-US" sz="1600" dirty="0" err="1" smtClean="0">
                <a:solidFill>
                  <a:srgbClr val="0000FF"/>
                </a:solidFill>
                <a:latin typeface="Courier New" pitchFamily="49" charset="0"/>
                <a:cs typeface="Courier New" pitchFamily="49" charset="0"/>
              </a:rPr>
              <a:t>pubblic</a:t>
            </a:r>
            <a:r>
              <a:rPr lang="en-US" sz="1600" dirty="0" smtClean="0">
                <a:solidFill>
                  <a:srgbClr val="0000FF"/>
                </a:solidFill>
                <a:latin typeface="Courier New" pitchFamily="49" charset="0"/>
                <a:cs typeface="Courier New" pitchFamily="49" charset="0"/>
              </a:rPr>
              <a:t> </a:t>
            </a:r>
            <a:r>
              <a:rPr lang="en-US" sz="1600" dirty="0" err="1" smtClean="0">
                <a:solidFill>
                  <a:srgbClr val="0000FF"/>
                </a:solidFill>
                <a:latin typeface="Courier New" pitchFamily="49" charset="0"/>
                <a:cs typeface="Courier New" pitchFamily="49" charset="0"/>
              </a:rPr>
              <a:t>int</a:t>
            </a:r>
            <a:r>
              <a:rPr lang="en-US" sz="1600" dirty="0" smtClean="0">
                <a:solidFill>
                  <a:srgbClr val="0000FF"/>
                </a:solidFill>
                <a:latin typeface="Courier New" pitchFamily="49" charset="0"/>
                <a:cs typeface="Courier New" pitchFamily="49" charset="0"/>
              </a:rPr>
              <a:t> </a:t>
            </a:r>
            <a:r>
              <a:rPr lang="en-US" sz="1600" dirty="0" smtClean="0">
                <a:latin typeface="Courier New" pitchFamily="49" charset="0"/>
                <a:cs typeface="Courier New" pitchFamily="49" charset="0"/>
              </a:rPr>
              <a:t>Increase(){</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a:t>
            </a:r>
          </a:p>
          <a:p>
            <a:pPr>
              <a:buFont typeface="Wingdings" pitchFamily="2" charset="2"/>
              <a:buNone/>
              <a:defRPr/>
            </a:pPr>
            <a:r>
              <a:rPr lang="en-US" sz="1600" dirty="0" smtClean="0">
                <a:latin typeface="Courier New" pitchFamily="49" charset="0"/>
                <a:cs typeface="Courier New" pitchFamily="49" charset="0"/>
              </a:rPr>
              <a:t>}</a:t>
            </a:r>
          </a:p>
          <a:p>
            <a:pPr>
              <a:buFont typeface="Wingdings" pitchFamily="2" charset="2"/>
              <a:buNone/>
              <a:defRPr/>
            </a:pPr>
            <a:r>
              <a:rPr lang="en-US" sz="1600" dirty="0" smtClean="0">
                <a:latin typeface="Courier New" pitchFamily="49" charset="0"/>
                <a:cs typeface="Courier New" pitchFamily="49" charset="0"/>
              </a:rPr>
              <a:t>…</a:t>
            </a:r>
          </a:p>
          <a:p>
            <a:pPr>
              <a:buFont typeface="Wingdings" pitchFamily="2" charset="2"/>
              <a:buNone/>
              <a:defRPr/>
            </a:pPr>
            <a:r>
              <a:rPr lang="en-US" sz="1600" dirty="0" smtClean="0">
                <a:solidFill>
                  <a:srgbClr val="0000FF"/>
                </a:solidFill>
                <a:latin typeface="Courier New" pitchFamily="49" charset="0"/>
                <a:cs typeface="Courier New" pitchFamily="49" charset="0"/>
              </a:rPr>
              <a:t>partial class </a:t>
            </a:r>
            <a:r>
              <a:rPr lang="en-US" sz="1600" dirty="0" err="1" smtClean="0">
                <a:solidFill>
                  <a:schemeClr val="accent5">
                    <a:lumMod val="75000"/>
                  </a:schemeClr>
                </a:solidFill>
                <a:latin typeface="Courier New" pitchFamily="49" charset="0"/>
                <a:cs typeface="Courier New" pitchFamily="49" charset="0"/>
              </a:rPr>
              <a:t>PartialClass</a:t>
            </a:r>
            <a:r>
              <a:rPr lang="en-US" sz="1600" dirty="0" smtClean="0">
                <a:latin typeface="Courier New" pitchFamily="49" charset="0"/>
                <a:cs typeface="Courier New" pitchFamily="49" charset="0"/>
              </a:rPr>
              <a:t>{</a:t>
            </a:r>
          </a:p>
          <a:p>
            <a:pPr>
              <a:buFont typeface="Wingdings" pitchFamily="2" charset="2"/>
              <a:buNone/>
              <a:defRPr/>
            </a:pPr>
            <a:r>
              <a:rPr lang="en-US" sz="1600" dirty="0" smtClean="0">
                <a:solidFill>
                  <a:srgbClr val="0000FF"/>
                </a:solidFill>
                <a:latin typeface="Courier New" pitchFamily="49" charset="0"/>
                <a:cs typeface="Courier New" pitchFamily="49" charset="0"/>
              </a:rPr>
              <a:t>   partial class </a:t>
            </a:r>
            <a:r>
              <a:rPr lang="en-US" sz="1600" dirty="0" err="1" smtClean="0">
                <a:solidFill>
                  <a:schemeClr val="accent5">
                    <a:lumMod val="75000"/>
                  </a:schemeClr>
                </a:solidFill>
                <a:latin typeface="Courier New" pitchFamily="49" charset="0"/>
                <a:cs typeface="Courier New" pitchFamily="49" charset="0"/>
              </a:rPr>
              <a:t>NestedPartialClass</a:t>
            </a:r>
            <a:r>
              <a:rPr lang="en-US" sz="1600" dirty="0" smtClean="0">
                <a:latin typeface="Courier New" pitchFamily="49" charset="0"/>
                <a:cs typeface="Courier New" pitchFamily="49" charset="0"/>
              </a:rPr>
              <a:t>{}</a:t>
            </a:r>
          </a:p>
          <a:p>
            <a:pPr>
              <a:buFont typeface="Wingdings" pitchFamily="2" charset="2"/>
              <a:buNone/>
              <a:defRPr/>
            </a:pPr>
            <a:r>
              <a:rPr lang="en-US" sz="1600" dirty="0" smtClean="0">
                <a:latin typeface="Courier New" pitchFamily="49" charset="0"/>
                <a:cs typeface="Courier New" pitchFamily="49" charset="0"/>
              </a:rPr>
              <a:t>}</a:t>
            </a:r>
          </a:p>
          <a:p>
            <a:pPr>
              <a:buFont typeface="Wingdings" pitchFamily="2" charset="2"/>
              <a:buNone/>
              <a:defRPr/>
            </a:pPr>
            <a:r>
              <a:rPr lang="en-US" sz="1600" dirty="0" smtClean="0">
                <a:solidFill>
                  <a:srgbClr val="0000FF"/>
                </a:solidFill>
                <a:latin typeface="Courier New" pitchFamily="49" charset="0"/>
                <a:cs typeface="Courier New" pitchFamily="49" charset="0"/>
              </a:rPr>
              <a:t>partial class </a:t>
            </a:r>
            <a:r>
              <a:rPr lang="en-US" sz="1600" dirty="0" err="1" smtClean="0">
                <a:solidFill>
                  <a:schemeClr val="accent5">
                    <a:lumMod val="75000"/>
                  </a:schemeClr>
                </a:solidFill>
                <a:latin typeface="Courier New" pitchFamily="49" charset="0"/>
                <a:cs typeface="Courier New" pitchFamily="49" charset="0"/>
              </a:rPr>
              <a:t>PartialClass</a:t>
            </a:r>
            <a:r>
              <a:rPr lang="en-US" sz="1600" dirty="0" smtClean="0">
                <a:latin typeface="Courier New" pitchFamily="49" charset="0"/>
                <a:cs typeface="Courier New" pitchFamily="49" charset="0"/>
              </a:rPr>
              <a:t>{</a:t>
            </a:r>
          </a:p>
          <a:p>
            <a:pPr>
              <a:buFont typeface="Wingdings" pitchFamily="2" charset="2"/>
              <a:buNone/>
              <a:defRPr/>
            </a:pPr>
            <a:r>
              <a:rPr lang="en-US" sz="1600" dirty="0" smtClean="0">
                <a:solidFill>
                  <a:srgbClr val="0000FF"/>
                </a:solidFill>
                <a:latin typeface="Courier New" pitchFamily="49" charset="0"/>
                <a:cs typeface="Courier New" pitchFamily="49" charset="0"/>
              </a:rPr>
              <a:t>   partial class </a:t>
            </a:r>
            <a:r>
              <a:rPr lang="en-US" sz="1600" dirty="0" err="1" smtClean="0">
                <a:solidFill>
                  <a:schemeClr val="accent5">
                    <a:lumMod val="75000"/>
                  </a:schemeClr>
                </a:solidFill>
                <a:latin typeface="Courier New" pitchFamily="49" charset="0"/>
                <a:cs typeface="Courier New" pitchFamily="49" charset="0"/>
              </a:rPr>
              <a:t>NestedPartialClass</a:t>
            </a:r>
            <a:r>
              <a:rPr lang="en-US" sz="1600" dirty="0" smtClean="0">
                <a:latin typeface="Courier New" pitchFamily="49" charset="0"/>
                <a:cs typeface="Courier New" pitchFamily="49" charset="0"/>
              </a:rPr>
              <a:t>{} </a:t>
            </a:r>
            <a:r>
              <a:rPr lang="en-US" sz="1600" dirty="0" smtClean="0">
                <a:solidFill>
                  <a:srgbClr val="008000"/>
                </a:solidFill>
                <a:latin typeface="Courier New" pitchFamily="49" charset="0"/>
                <a:cs typeface="Courier New" pitchFamily="49" charset="0"/>
              </a:rPr>
              <a:t>// OK, nested partial class</a:t>
            </a:r>
          </a:p>
          <a:p>
            <a:pPr>
              <a:buFont typeface="Wingdings" pitchFamily="2" charset="2"/>
              <a:buNone/>
              <a:defRPr/>
            </a:pPr>
            <a:r>
              <a:rPr lang="en-US" sz="1600" dirty="0" smtClean="0">
                <a:latin typeface="Courier New" pitchFamily="49" charset="0"/>
                <a:cs typeface="Courier New" pitchFamily="49" charset="0"/>
              </a:rPr>
              <a:t>}</a:t>
            </a:r>
          </a:p>
        </p:txBody>
      </p:sp>
    </p:spTree>
    <p:extLst>
      <p:ext uri="{BB962C8B-B14F-4D97-AF65-F5344CB8AC3E}">
        <p14:creationId xmlns:p14="http://schemas.microsoft.com/office/powerpoint/2010/main" val="11252848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smtClean="0">
                <a:solidFill>
                  <a:srgbClr val="C00000"/>
                </a:solidFill>
                <a:latin typeface="Arial" charset="0"/>
                <a:cs typeface="Arial" charset="0"/>
              </a:rPr>
              <a:t>Encapsulation</a:t>
            </a:r>
          </a:p>
        </p:txBody>
      </p:sp>
      <p:sp>
        <p:nvSpPr>
          <p:cNvPr id="3" name="Content Placeholder 2"/>
          <p:cNvSpPr>
            <a:spLocks noGrp="1"/>
          </p:cNvSpPr>
          <p:nvPr>
            <p:ph idx="1"/>
          </p:nvPr>
        </p:nvSpPr>
        <p:spPr>
          <a:xfrm>
            <a:off x="457200" y="1143000"/>
            <a:ext cx="8458200" cy="1066800"/>
          </a:xfrm>
        </p:spPr>
        <p:txBody>
          <a:bodyPr>
            <a:normAutofit/>
          </a:bodyPr>
          <a:lstStyle/>
          <a:p>
            <a:r>
              <a:rPr lang="en-US" sz="2800" b="1" dirty="0" smtClean="0"/>
              <a:t>Allow</a:t>
            </a:r>
            <a:r>
              <a:rPr lang="en-US" sz="2800" dirty="0" smtClean="0"/>
              <a:t> </a:t>
            </a:r>
            <a:r>
              <a:rPr lang="en-US" sz="2800" b="1" dirty="0" smtClean="0"/>
              <a:t>to show only </a:t>
            </a:r>
            <a:r>
              <a:rPr lang="en-US" sz="2800" dirty="0" smtClean="0"/>
              <a:t>the important methods as interface</a:t>
            </a:r>
          </a:p>
          <a:p>
            <a:endParaRPr lang="en-US" sz="2800" dirty="0" smtClean="0"/>
          </a:p>
          <a:p>
            <a:endParaRPr lang="en-US" sz="2800" dirty="0" smtClean="0"/>
          </a:p>
          <a:p>
            <a:endParaRPr lang="en-US" sz="2800" dirty="0" smtClean="0"/>
          </a:p>
          <a:p>
            <a:endParaRPr lang="en-US" sz="2800" dirty="0" smtClean="0"/>
          </a:p>
          <a:p>
            <a:endParaRPr lang="en-US" sz="2800" dirty="0" smtClean="0"/>
          </a:p>
          <a:p>
            <a:pPr>
              <a:buNone/>
            </a:pPr>
            <a:endParaRPr lang="en-US" sz="2800" dirty="0" smtClean="0"/>
          </a:p>
          <a:p>
            <a:pPr>
              <a:buNone/>
            </a:pPr>
            <a:endParaRPr lang="en-US" sz="2800" dirty="0" smtClean="0"/>
          </a:p>
        </p:txBody>
      </p:sp>
      <p:pic>
        <p:nvPicPr>
          <p:cNvPr id="2051" name="Picture 3"/>
          <p:cNvPicPr>
            <a:picLocks noChangeAspect="1" noChangeArrowheads="1"/>
          </p:cNvPicPr>
          <p:nvPr/>
        </p:nvPicPr>
        <p:blipFill>
          <a:blip r:embed="rId3" cstate="print"/>
          <a:srcRect/>
          <a:stretch>
            <a:fillRect/>
          </a:stretch>
        </p:blipFill>
        <p:spPr bwMode="auto">
          <a:xfrm>
            <a:off x="1828800" y="4191001"/>
            <a:ext cx="5029200" cy="2222454"/>
          </a:xfrm>
          <a:prstGeom prst="rect">
            <a:avLst/>
          </a:prstGeom>
          <a:noFill/>
          <a:ln w="9525">
            <a:noFill/>
            <a:miter lim="800000"/>
            <a:headEnd/>
            <a:tailEnd/>
          </a:ln>
          <a:effectLst/>
        </p:spPr>
      </p:pic>
      <p:sp>
        <p:nvSpPr>
          <p:cNvPr id="7" name="Content Placeholder 2"/>
          <p:cNvSpPr txBox="1">
            <a:spLocks/>
          </p:cNvSpPr>
          <p:nvPr/>
        </p:nvSpPr>
        <p:spPr bwMode="auto">
          <a:xfrm>
            <a:off x="457200" y="2209800"/>
            <a:ext cx="8458200" cy="205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2800" b="1" i="0" u="none" strike="noStrike" kern="0" cap="none" spc="0" normalizeH="0" baseline="0" noProof="0" dirty="0" smtClean="0">
                <a:ln>
                  <a:noFill/>
                </a:ln>
                <a:effectLst/>
                <a:uLnTx/>
                <a:uFillTx/>
                <a:latin typeface="+mn-lt"/>
                <a:ea typeface="+mn-ea"/>
                <a:cs typeface="+mn-cs"/>
              </a:rPr>
              <a:t>Hide</a:t>
            </a:r>
            <a:r>
              <a:rPr kumimoji="0" lang="en-US" sz="2800" b="0" i="0" u="none" strike="noStrike" kern="0" cap="none" spc="0" normalizeH="0" baseline="0" noProof="0" dirty="0" smtClean="0">
                <a:ln>
                  <a:noFill/>
                </a:ln>
                <a:effectLst/>
                <a:uLnTx/>
                <a:uFillTx/>
                <a:latin typeface="+mn-lt"/>
                <a:ea typeface="+mn-ea"/>
                <a:cs typeface="+mn-cs"/>
              </a:rPr>
              <a:t> detail information</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smtClean="0">
                <a:ln>
                  <a:noFill/>
                </a:ln>
                <a:effectLst/>
                <a:uLnTx/>
                <a:uFillTx/>
                <a:latin typeface="+mn-lt"/>
              </a:rPr>
              <a:t>Hide the data item </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smtClean="0">
                <a:ln>
                  <a:noFill/>
                </a:ln>
                <a:effectLst/>
                <a:uLnTx/>
                <a:uFillTx/>
                <a:latin typeface="+mn-lt"/>
              </a:rPr>
              <a:t>Hide the implementation </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smtClean="0">
                <a:ln>
                  <a:noFill/>
                </a:ln>
                <a:effectLst/>
                <a:uLnTx/>
                <a:uFillTx/>
                <a:latin typeface="+mn-lt"/>
              </a:rPr>
              <a:t>Access to data item only through member methods</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endParaRPr kumimoji="0" lang="en-US" sz="2400" b="0" i="0" u="none" strike="noStrike" kern="0" cap="none" spc="0" normalizeH="0" baseline="0" noProof="0" dirty="0">
              <a:ln>
                <a:noFill/>
              </a:ln>
              <a:solidFill>
                <a:srgbClr val="000080"/>
              </a:solidFill>
              <a:effectLst/>
              <a:uLnTx/>
              <a:uFillTx/>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wipe(down)">
                                      <p:cBhvr>
                                        <p:cTn id="15" dur="500"/>
                                        <p:tgtEl>
                                          <p:spTgt spid="7">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wipe(down)">
                                      <p:cBhvr>
                                        <p:cTn id="18" dur="500"/>
                                        <p:tgtEl>
                                          <p:spTgt spid="7">
                                            <p:txEl>
                                              <p:pRg st="2" end="2"/>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wipe(down)">
                                      <p:cBhvr>
                                        <p:cTn id="21" dur="500"/>
                                        <p:tgtEl>
                                          <p:spTgt spid="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051"/>
                                        </p:tgtEl>
                                        <p:attrNameLst>
                                          <p:attrName>style.visibility</p:attrName>
                                        </p:attrNameLst>
                                      </p:cBhvr>
                                      <p:to>
                                        <p:strVal val="visible"/>
                                      </p:to>
                                    </p:set>
                                    <p:anim calcmode="lin" valueType="num">
                                      <p:cBhvr additive="base">
                                        <p:cTn id="26" dur="500" fill="hold"/>
                                        <p:tgtEl>
                                          <p:spTgt spid="2051"/>
                                        </p:tgtEl>
                                        <p:attrNameLst>
                                          <p:attrName>ppt_x</p:attrName>
                                        </p:attrNameLst>
                                      </p:cBhvr>
                                      <p:tavLst>
                                        <p:tav tm="0">
                                          <p:val>
                                            <p:strVal val="#ppt_x"/>
                                          </p:val>
                                        </p:tav>
                                        <p:tav tm="100000">
                                          <p:val>
                                            <p:strVal val="#ppt_x"/>
                                          </p:val>
                                        </p:tav>
                                      </p:tavLst>
                                    </p:anim>
                                    <p:anim calcmode="lin" valueType="num">
                                      <p:cBhvr additive="base">
                                        <p:cTn id="27"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7"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solidFill>
                  <a:srgbClr val="C00000"/>
                </a:solidFill>
                <a:latin typeface="Arial" charset="0"/>
                <a:cs typeface="Arial" charset="0"/>
              </a:rPr>
              <a:t>Encapsulation</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Class, Member and Method</a:t>
            </a:r>
          </a:p>
        </p:txBody>
      </p:sp>
      <p:sp>
        <p:nvSpPr>
          <p:cNvPr id="3" name="Content Placeholder 2"/>
          <p:cNvSpPr>
            <a:spLocks noGrp="1"/>
          </p:cNvSpPr>
          <p:nvPr>
            <p:ph idx="1"/>
          </p:nvPr>
        </p:nvSpPr>
        <p:spPr>
          <a:xfrm>
            <a:off x="381000" y="1371600"/>
            <a:ext cx="8305800" cy="5181600"/>
          </a:xfrm>
        </p:spPr>
        <p:txBody>
          <a:bodyPr/>
          <a:lstStyle/>
          <a:p>
            <a:pPr>
              <a:lnSpc>
                <a:spcPct val="80000"/>
              </a:lnSpc>
              <a:buFont typeface="Wingdings" pitchFamily="2" charset="2"/>
              <a:buNone/>
              <a:defRPr/>
            </a:pPr>
            <a:r>
              <a:rPr lang="en-US" altLang="ja-JP" sz="2400" dirty="0" smtClean="0">
                <a:solidFill>
                  <a:srgbClr val="0000FF"/>
                </a:solidFill>
                <a:latin typeface="Courier New" pitchFamily="49" charset="0"/>
                <a:cs typeface="Courier New" pitchFamily="49" charset="0"/>
              </a:rPr>
              <a:t>class</a:t>
            </a:r>
            <a:r>
              <a:rPr lang="en-US" altLang="ja-JP" sz="2400" dirty="0" smtClean="0">
                <a:latin typeface="Courier New" pitchFamily="49" charset="0"/>
                <a:cs typeface="Courier New" pitchFamily="49" charset="0"/>
              </a:rPr>
              <a:t> </a:t>
            </a:r>
            <a:r>
              <a:rPr lang="en-US" altLang="ja-JP" sz="2400" dirty="0" smtClean="0">
                <a:solidFill>
                  <a:schemeClr val="accent5">
                    <a:lumMod val="75000"/>
                  </a:schemeClr>
                </a:solidFill>
                <a:latin typeface="Courier New" pitchFamily="49" charset="0"/>
                <a:cs typeface="Courier New" pitchFamily="49" charset="0"/>
              </a:rPr>
              <a:t>Car</a:t>
            </a:r>
            <a:r>
              <a:rPr lang="en-US" altLang="ja-JP" sz="2400" smtClean="0">
                <a:latin typeface="Courier New" pitchFamily="49" charset="0"/>
                <a:cs typeface="Courier New" pitchFamily="49" charset="0"/>
              </a:rPr>
              <a:t>{                </a:t>
            </a:r>
            <a:r>
              <a:rPr lang="en-US" altLang="ja-JP" sz="2400" smtClean="0">
                <a:solidFill>
                  <a:srgbClr val="008000"/>
                </a:solidFill>
                <a:latin typeface="Courier New" pitchFamily="49" charset="0"/>
                <a:cs typeface="Courier New" pitchFamily="49" charset="0"/>
              </a:rPr>
              <a:t>//Object </a:t>
            </a:r>
            <a:r>
              <a:rPr lang="en-US" altLang="ja-JP" sz="2400" dirty="0" smtClean="0">
                <a:solidFill>
                  <a:srgbClr val="008000"/>
                </a:solidFill>
                <a:latin typeface="Courier New" pitchFamily="49" charset="0"/>
                <a:cs typeface="Courier New" pitchFamily="49" charset="0"/>
              </a:rPr>
              <a:t>model</a:t>
            </a:r>
          </a:p>
          <a:p>
            <a:pPr>
              <a:lnSpc>
                <a:spcPct val="80000"/>
              </a:lnSpc>
              <a:buFont typeface="Wingdings" pitchFamily="2" charset="2"/>
              <a:buNone/>
              <a:defRPr/>
            </a:pPr>
            <a:r>
              <a:rPr lang="en-US" altLang="ja-JP" sz="2400" dirty="0" smtClean="0">
                <a:solidFill>
                  <a:srgbClr val="008000"/>
                </a:solidFill>
                <a:latin typeface="Courier New" pitchFamily="49" charset="0"/>
                <a:cs typeface="Courier New" pitchFamily="49" charset="0"/>
              </a:rPr>
              <a:t>   </a:t>
            </a:r>
            <a:r>
              <a:rPr lang="en-US" altLang="ja-JP" sz="2400" dirty="0" err="1" smtClean="0">
                <a:solidFill>
                  <a:srgbClr val="0000FF"/>
                </a:solidFill>
                <a:latin typeface="Courier New" pitchFamily="49" charset="0"/>
                <a:cs typeface="Courier New" pitchFamily="49" charset="0"/>
              </a:rPr>
              <a:t>int</a:t>
            </a:r>
            <a:r>
              <a:rPr lang="en-US" altLang="ja-JP" sz="2400" dirty="0" smtClean="0">
                <a:solidFill>
                  <a:schemeClr val="accent1"/>
                </a:solidFill>
                <a:latin typeface="Courier New" pitchFamily="49" charset="0"/>
                <a:cs typeface="Courier New" pitchFamily="49" charset="0"/>
              </a:rPr>
              <a:t> </a:t>
            </a:r>
            <a:r>
              <a:rPr lang="en-US" altLang="ja-JP" sz="2400" dirty="0" err="1" smtClean="0">
                <a:solidFill>
                  <a:schemeClr val="accent1"/>
                </a:solidFill>
                <a:latin typeface="Courier New" pitchFamily="49" charset="0"/>
                <a:cs typeface="Courier New" pitchFamily="49" charset="0"/>
              </a:rPr>
              <a:t>NumberWheels</a:t>
            </a:r>
            <a:r>
              <a:rPr lang="en-US" altLang="ja-JP" sz="2400" smtClean="0">
                <a:solidFill>
                  <a:schemeClr val="accent1"/>
                </a:solidFill>
                <a:latin typeface="Courier New" pitchFamily="49" charset="0"/>
                <a:cs typeface="Courier New" pitchFamily="49" charset="0"/>
              </a:rPr>
              <a:t>;      </a:t>
            </a:r>
            <a:r>
              <a:rPr lang="en-US" altLang="ja-JP" sz="2400" smtClean="0">
                <a:solidFill>
                  <a:srgbClr val="008000"/>
                </a:solidFill>
                <a:latin typeface="Courier New" pitchFamily="49" charset="0"/>
                <a:cs typeface="Courier New" pitchFamily="49" charset="0"/>
              </a:rPr>
              <a:t>//Data </a:t>
            </a:r>
            <a:r>
              <a:rPr lang="en-US" altLang="ja-JP" sz="2400" dirty="0" smtClean="0">
                <a:solidFill>
                  <a:srgbClr val="008000"/>
                </a:solidFill>
                <a:latin typeface="Courier New" pitchFamily="49" charset="0"/>
                <a:cs typeface="Courier New" pitchFamily="49" charset="0"/>
              </a:rPr>
              <a:t>=&gt; Member</a:t>
            </a:r>
          </a:p>
          <a:p>
            <a:pPr>
              <a:lnSpc>
                <a:spcPct val="80000"/>
              </a:lnSpc>
              <a:buFont typeface="Wingdings" pitchFamily="2" charset="2"/>
              <a:buNone/>
              <a:defRPr/>
            </a:pPr>
            <a:r>
              <a:rPr lang="en-US" altLang="ja-JP" sz="2400" dirty="0" smtClean="0">
                <a:solidFill>
                  <a:srgbClr val="008000"/>
                </a:solidFill>
                <a:latin typeface="Courier New" pitchFamily="49" charset="0"/>
                <a:cs typeface="Courier New" pitchFamily="49" charset="0"/>
              </a:rPr>
              <a:t>   </a:t>
            </a:r>
            <a:r>
              <a:rPr lang="en-US" altLang="ja-JP" sz="2400" dirty="0" smtClean="0">
                <a:solidFill>
                  <a:srgbClr val="0000FF"/>
                </a:solidFill>
                <a:latin typeface="Courier New" pitchFamily="49" charset="0"/>
                <a:cs typeface="Courier New" pitchFamily="49" charset="0"/>
              </a:rPr>
              <a:t>string</a:t>
            </a:r>
            <a:r>
              <a:rPr lang="en-US" altLang="ja-JP" sz="2400" dirty="0" smtClean="0">
                <a:solidFill>
                  <a:schemeClr val="accent1"/>
                </a:solidFill>
                <a:latin typeface="Courier New" pitchFamily="49" charset="0"/>
                <a:cs typeface="Courier New" pitchFamily="49" charset="0"/>
              </a:rPr>
              <a:t> </a:t>
            </a:r>
            <a:r>
              <a:rPr lang="en-US" altLang="ja-JP" sz="2400" dirty="0" err="1" smtClean="0">
                <a:solidFill>
                  <a:schemeClr val="accent1"/>
                </a:solidFill>
                <a:latin typeface="Courier New" pitchFamily="49" charset="0"/>
                <a:cs typeface="Courier New" pitchFamily="49" charset="0"/>
              </a:rPr>
              <a:t>MainColor</a:t>
            </a:r>
            <a:r>
              <a:rPr lang="en-US" altLang="ja-JP" sz="2400" dirty="0" smtClean="0">
                <a:solidFill>
                  <a:schemeClr val="accent1"/>
                </a:solidFill>
                <a:latin typeface="Courier New" pitchFamily="49" charset="0"/>
                <a:cs typeface="Courier New" pitchFamily="49" charset="0"/>
              </a:rPr>
              <a:t>;</a:t>
            </a:r>
          </a:p>
          <a:p>
            <a:pPr>
              <a:lnSpc>
                <a:spcPct val="80000"/>
              </a:lnSpc>
              <a:buFont typeface="Wingdings" pitchFamily="2" charset="2"/>
              <a:buNone/>
              <a:defRPr/>
            </a:pPr>
            <a:r>
              <a:rPr lang="en-US" altLang="ja-JP" sz="2400" dirty="0" smtClean="0">
                <a:solidFill>
                  <a:schemeClr val="accent1"/>
                </a:solidFill>
                <a:latin typeface="Courier New" pitchFamily="49" charset="0"/>
                <a:cs typeface="Courier New" pitchFamily="49" charset="0"/>
              </a:rPr>
              <a:t>   </a:t>
            </a:r>
            <a:r>
              <a:rPr lang="en-US" altLang="ja-JP" sz="2400" dirty="0" err="1" smtClean="0">
                <a:solidFill>
                  <a:srgbClr val="0000FF"/>
                </a:solidFill>
                <a:latin typeface="Courier New" pitchFamily="49" charset="0"/>
                <a:cs typeface="Courier New" pitchFamily="49" charset="0"/>
              </a:rPr>
              <a:t>int</a:t>
            </a:r>
            <a:r>
              <a:rPr lang="en-US" altLang="ja-JP" sz="2400" dirty="0" smtClean="0">
                <a:solidFill>
                  <a:schemeClr val="accent1"/>
                </a:solidFill>
                <a:latin typeface="Courier New" pitchFamily="49" charset="0"/>
                <a:cs typeface="Courier New" pitchFamily="49" charset="0"/>
              </a:rPr>
              <a:t> </a:t>
            </a:r>
            <a:r>
              <a:rPr lang="en-US" altLang="ja-JP" sz="2400" dirty="0" err="1" smtClean="0">
                <a:solidFill>
                  <a:schemeClr val="accent1"/>
                </a:solidFill>
                <a:latin typeface="Courier New" pitchFamily="49" charset="0"/>
                <a:cs typeface="Courier New" pitchFamily="49" charset="0"/>
              </a:rPr>
              <a:t>NumberRearPorts</a:t>
            </a:r>
            <a:r>
              <a:rPr lang="en-US" altLang="ja-JP" sz="2400" dirty="0" smtClean="0">
                <a:solidFill>
                  <a:schemeClr val="accent1"/>
                </a:solidFill>
                <a:latin typeface="Courier New" pitchFamily="49" charset="0"/>
                <a:cs typeface="Courier New" pitchFamily="49" charset="0"/>
              </a:rPr>
              <a:t>;</a:t>
            </a:r>
          </a:p>
          <a:p>
            <a:pPr>
              <a:lnSpc>
                <a:spcPct val="80000"/>
              </a:lnSpc>
              <a:buFont typeface="Wingdings" pitchFamily="2" charset="2"/>
              <a:buNone/>
              <a:defRPr/>
            </a:pPr>
            <a:r>
              <a:rPr lang="en-US" altLang="ja-JP" sz="2400" dirty="0" smtClean="0">
                <a:solidFill>
                  <a:schemeClr val="accent1"/>
                </a:solidFill>
                <a:latin typeface="Courier New" pitchFamily="49" charset="0"/>
                <a:cs typeface="Courier New" pitchFamily="49" charset="0"/>
              </a:rPr>
              <a:t>   </a:t>
            </a:r>
            <a:r>
              <a:rPr lang="en-US" altLang="ja-JP" sz="2400" dirty="0" err="1" smtClean="0">
                <a:solidFill>
                  <a:srgbClr val="0000FF"/>
                </a:solidFill>
                <a:latin typeface="Courier New" pitchFamily="49" charset="0"/>
                <a:cs typeface="Courier New" pitchFamily="49" charset="0"/>
              </a:rPr>
              <a:t>bool</a:t>
            </a:r>
            <a:r>
              <a:rPr lang="en-US" altLang="ja-JP" sz="2400" dirty="0" smtClean="0">
                <a:solidFill>
                  <a:schemeClr val="accent1"/>
                </a:solidFill>
                <a:latin typeface="Courier New" pitchFamily="49" charset="0"/>
                <a:cs typeface="Courier New" pitchFamily="49" charset="0"/>
              </a:rPr>
              <a:t> </a:t>
            </a:r>
            <a:r>
              <a:rPr lang="en-US" altLang="ja-JP" sz="2400" dirty="0" err="1" smtClean="0">
                <a:solidFill>
                  <a:schemeClr val="accent1"/>
                </a:solidFill>
                <a:latin typeface="Courier New" pitchFamily="49" charset="0"/>
                <a:cs typeface="Courier New" pitchFamily="49" charset="0"/>
              </a:rPr>
              <a:t>isWithUpperWindow</a:t>
            </a:r>
            <a:r>
              <a:rPr lang="en-US" altLang="ja-JP" sz="2400" dirty="0" smtClean="0">
                <a:solidFill>
                  <a:schemeClr val="accent1"/>
                </a:solidFill>
                <a:latin typeface="Courier New" pitchFamily="49" charset="0"/>
                <a:cs typeface="Courier New" pitchFamily="49" charset="0"/>
              </a:rPr>
              <a:t>;</a:t>
            </a:r>
          </a:p>
          <a:p>
            <a:pPr>
              <a:lnSpc>
                <a:spcPct val="80000"/>
              </a:lnSpc>
              <a:buFont typeface="Wingdings" pitchFamily="2" charset="2"/>
              <a:buNone/>
              <a:defRPr/>
            </a:pPr>
            <a:r>
              <a:rPr lang="en-US" altLang="ja-JP" sz="2400" dirty="0" smtClean="0">
                <a:solidFill>
                  <a:schemeClr val="accent1"/>
                </a:solidFill>
                <a:latin typeface="Courier New" pitchFamily="49" charset="0"/>
                <a:cs typeface="Courier New" pitchFamily="49" charset="0"/>
              </a:rPr>
              <a:t>   </a:t>
            </a:r>
            <a:r>
              <a:rPr lang="en-US" altLang="ja-JP" sz="2400" dirty="0" err="1" smtClean="0">
                <a:solidFill>
                  <a:srgbClr val="0000FF"/>
                </a:solidFill>
                <a:latin typeface="Courier New" pitchFamily="49" charset="0"/>
                <a:cs typeface="Courier New" pitchFamily="49" charset="0"/>
              </a:rPr>
              <a:t>int</a:t>
            </a:r>
            <a:r>
              <a:rPr lang="en-US" altLang="ja-JP" sz="2400" dirty="0" smtClean="0">
                <a:solidFill>
                  <a:schemeClr val="accent1"/>
                </a:solidFill>
                <a:latin typeface="Courier New" pitchFamily="49" charset="0"/>
                <a:cs typeface="Courier New" pitchFamily="49" charset="0"/>
              </a:rPr>
              <a:t> </a:t>
            </a:r>
            <a:r>
              <a:rPr lang="en-US" altLang="ja-JP" sz="2400" dirty="0" err="1" smtClean="0">
                <a:solidFill>
                  <a:schemeClr val="accent1"/>
                </a:solidFill>
                <a:latin typeface="Courier New" pitchFamily="49" charset="0"/>
                <a:cs typeface="Courier New" pitchFamily="49" charset="0"/>
              </a:rPr>
              <a:t>NumberSeats</a:t>
            </a:r>
            <a:r>
              <a:rPr lang="en-US" altLang="ja-JP" sz="2400" dirty="0" smtClean="0">
                <a:solidFill>
                  <a:schemeClr val="accent1"/>
                </a:solidFill>
                <a:latin typeface="Courier New" pitchFamily="49" charset="0"/>
                <a:cs typeface="Courier New" pitchFamily="49" charset="0"/>
              </a:rPr>
              <a:t>;</a:t>
            </a:r>
          </a:p>
          <a:p>
            <a:pPr>
              <a:lnSpc>
                <a:spcPct val="80000"/>
              </a:lnSpc>
              <a:buFont typeface="Wingdings" pitchFamily="2" charset="2"/>
              <a:buNone/>
              <a:defRPr/>
            </a:pPr>
            <a:r>
              <a:rPr lang="en-US" altLang="ja-JP" sz="2400" dirty="0" smtClean="0">
                <a:solidFill>
                  <a:schemeClr val="accent1"/>
                </a:solidFill>
                <a:latin typeface="Courier New" pitchFamily="49" charset="0"/>
                <a:cs typeface="Courier New" pitchFamily="49" charset="0"/>
              </a:rPr>
              <a:t>   </a:t>
            </a:r>
            <a:r>
              <a:rPr lang="en-US" altLang="ja-JP" sz="2400" dirty="0" smtClean="0">
                <a:solidFill>
                  <a:srgbClr val="0000FF"/>
                </a:solidFill>
                <a:latin typeface="Courier New" pitchFamily="49" charset="0"/>
                <a:cs typeface="Courier New" pitchFamily="49" charset="0"/>
              </a:rPr>
              <a:t>float</a:t>
            </a:r>
            <a:r>
              <a:rPr lang="en-US" altLang="ja-JP" sz="2400" dirty="0" smtClean="0">
                <a:solidFill>
                  <a:schemeClr val="accent1"/>
                </a:solidFill>
                <a:latin typeface="Courier New" pitchFamily="49" charset="0"/>
                <a:cs typeface="Courier New" pitchFamily="49" charset="0"/>
              </a:rPr>
              <a:t> </a:t>
            </a:r>
            <a:r>
              <a:rPr lang="en-US" altLang="ja-JP" sz="2400" dirty="0" err="1" smtClean="0">
                <a:solidFill>
                  <a:schemeClr val="accent1"/>
                </a:solidFill>
                <a:latin typeface="Courier New" pitchFamily="49" charset="0"/>
                <a:cs typeface="Courier New" pitchFamily="49" charset="0"/>
              </a:rPr>
              <a:t>CylinderVolume</a:t>
            </a:r>
            <a:r>
              <a:rPr lang="en-US" altLang="ja-JP" sz="2400" dirty="0" smtClean="0">
                <a:solidFill>
                  <a:schemeClr val="accent1"/>
                </a:solidFill>
                <a:latin typeface="Courier New" pitchFamily="49" charset="0"/>
                <a:cs typeface="Courier New" pitchFamily="49" charset="0"/>
              </a:rPr>
              <a:t>;</a:t>
            </a:r>
          </a:p>
          <a:p>
            <a:pPr>
              <a:lnSpc>
                <a:spcPct val="80000"/>
              </a:lnSpc>
              <a:buFont typeface="Wingdings" pitchFamily="2" charset="2"/>
              <a:buNone/>
              <a:defRPr/>
            </a:pPr>
            <a:r>
              <a:rPr lang="en-US" altLang="ja-JP" sz="2400" dirty="0" smtClean="0">
                <a:solidFill>
                  <a:schemeClr val="accent1"/>
                </a:solidFill>
                <a:latin typeface="Courier New" pitchFamily="49" charset="0"/>
                <a:cs typeface="Courier New" pitchFamily="49" charset="0"/>
              </a:rPr>
              <a:t>   </a:t>
            </a:r>
            <a:r>
              <a:rPr lang="en-US" altLang="ja-JP" sz="2400" dirty="0" smtClean="0">
                <a:solidFill>
                  <a:srgbClr val="0000FF"/>
                </a:solidFill>
                <a:latin typeface="Courier New" pitchFamily="49" charset="0"/>
                <a:cs typeface="Courier New" pitchFamily="49" charset="0"/>
              </a:rPr>
              <a:t>void</a:t>
            </a:r>
            <a:r>
              <a:rPr lang="en-US" altLang="ja-JP" sz="2400" dirty="0" smtClean="0">
                <a:solidFill>
                  <a:schemeClr val="accent3">
                    <a:lumMod val="75000"/>
                  </a:schemeClr>
                </a:solidFill>
                <a:latin typeface="Courier New" pitchFamily="49" charset="0"/>
                <a:cs typeface="Courier New" pitchFamily="49" charset="0"/>
              </a:rPr>
              <a:t> </a:t>
            </a:r>
            <a:r>
              <a:rPr lang="en-US" altLang="ja-JP" sz="2400" dirty="0" err="1" smtClean="0">
                <a:latin typeface="Courier New" pitchFamily="49" charset="0"/>
                <a:cs typeface="Courier New" pitchFamily="49" charset="0"/>
              </a:rPr>
              <a:t>EngineStart</a:t>
            </a:r>
            <a:r>
              <a:rPr lang="en-US" altLang="ja-JP" sz="2400" smtClean="0">
                <a:latin typeface="Courier New" pitchFamily="49" charset="0"/>
                <a:cs typeface="Courier New" pitchFamily="49" charset="0"/>
              </a:rPr>
              <a:t>(){…}  </a:t>
            </a:r>
            <a:r>
              <a:rPr lang="en-US" altLang="ja-JP" sz="2400" smtClean="0">
                <a:solidFill>
                  <a:srgbClr val="008000"/>
                </a:solidFill>
                <a:latin typeface="Courier New" pitchFamily="49" charset="0"/>
                <a:cs typeface="Courier New" pitchFamily="49" charset="0"/>
              </a:rPr>
              <a:t>//Action </a:t>
            </a:r>
            <a:r>
              <a:rPr lang="en-US" altLang="ja-JP" sz="2400" dirty="0" smtClean="0">
                <a:solidFill>
                  <a:srgbClr val="008000"/>
                </a:solidFill>
                <a:latin typeface="Courier New" pitchFamily="49" charset="0"/>
                <a:cs typeface="Courier New" pitchFamily="49" charset="0"/>
              </a:rPr>
              <a:t>=&gt; Method</a:t>
            </a:r>
          </a:p>
          <a:p>
            <a:pPr>
              <a:lnSpc>
                <a:spcPct val="80000"/>
              </a:lnSpc>
              <a:buFont typeface="Wingdings" pitchFamily="2" charset="2"/>
              <a:buNone/>
              <a:defRPr/>
            </a:pPr>
            <a:r>
              <a:rPr lang="en-US" altLang="ja-JP" sz="2400" dirty="0" smtClean="0">
                <a:solidFill>
                  <a:srgbClr val="008000"/>
                </a:solidFill>
                <a:latin typeface="Courier New" pitchFamily="49" charset="0"/>
                <a:cs typeface="Courier New" pitchFamily="49" charset="0"/>
              </a:rPr>
              <a:t>   </a:t>
            </a:r>
            <a:r>
              <a:rPr lang="en-US" altLang="ja-JP" sz="2400" dirty="0" smtClean="0">
                <a:solidFill>
                  <a:srgbClr val="0000FF"/>
                </a:solidFill>
                <a:latin typeface="Courier New" pitchFamily="49" charset="0"/>
                <a:cs typeface="Courier New" pitchFamily="49" charset="0"/>
              </a:rPr>
              <a:t>void</a:t>
            </a:r>
            <a:r>
              <a:rPr lang="en-US" altLang="ja-JP" sz="2400" dirty="0" smtClean="0">
                <a:solidFill>
                  <a:schemeClr val="accent3">
                    <a:lumMod val="75000"/>
                  </a:schemeClr>
                </a:solidFill>
                <a:latin typeface="Courier New" pitchFamily="49" charset="0"/>
                <a:cs typeface="Courier New" pitchFamily="49" charset="0"/>
              </a:rPr>
              <a:t> </a:t>
            </a:r>
            <a:r>
              <a:rPr lang="en-US" altLang="ja-JP" sz="2400" dirty="0" err="1" smtClean="0">
                <a:latin typeface="Courier New" pitchFamily="49" charset="0"/>
                <a:cs typeface="Courier New" pitchFamily="49" charset="0"/>
              </a:rPr>
              <a:t>SpeedUp</a:t>
            </a:r>
            <a:r>
              <a:rPr lang="en-US" altLang="ja-JP" sz="2400" dirty="0" smtClean="0">
                <a:latin typeface="Courier New" pitchFamily="49" charset="0"/>
                <a:cs typeface="Courier New" pitchFamily="49" charset="0"/>
              </a:rPr>
              <a:t>(){…}</a:t>
            </a:r>
          </a:p>
          <a:p>
            <a:pPr>
              <a:lnSpc>
                <a:spcPct val="80000"/>
              </a:lnSpc>
              <a:buFont typeface="Wingdings" pitchFamily="2" charset="2"/>
              <a:buNone/>
              <a:defRPr/>
            </a:pPr>
            <a:r>
              <a:rPr lang="en-US" altLang="ja-JP" sz="2400" dirty="0" smtClean="0">
                <a:solidFill>
                  <a:schemeClr val="accent3">
                    <a:lumMod val="75000"/>
                  </a:schemeClr>
                </a:solidFill>
                <a:latin typeface="Courier New" pitchFamily="49" charset="0"/>
                <a:cs typeface="Courier New" pitchFamily="49" charset="0"/>
              </a:rPr>
              <a:t>   </a:t>
            </a:r>
            <a:r>
              <a:rPr lang="en-US" altLang="ja-JP" sz="2400" dirty="0" smtClean="0">
                <a:solidFill>
                  <a:srgbClr val="0000FF"/>
                </a:solidFill>
                <a:latin typeface="Courier New" pitchFamily="49" charset="0"/>
                <a:cs typeface="Courier New" pitchFamily="49" charset="0"/>
              </a:rPr>
              <a:t>void</a:t>
            </a:r>
            <a:r>
              <a:rPr lang="en-US" altLang="ja-JP" sz="2400" dirty="0" smtClean="0">
                <a:solidFill>
                  <a:schemeClr val="accent3">
                    <a:lumMod val="75000"/>
                  </a:schemeClr>
                </a:solidFill>
                <a:latin typeface="Courier New" pitchFamily="49" charset="0"/>
                <a:cs typeface="Courier New" pitchFamily="49" charset="0"/>
              </a:rPr>
              <a:t> </a:t>
            </a:r>
            <a:r>
              <a:rPr lang="en-US" altLang="ja-JP" sz="2400" dirty="0" err="1" smtClean="0">
                <a:latin typeface="Courier New" pitchFamily="49" charset="0"/>
                <a:cs typeface="Courier New" pitchFamily="49" charset="0"/>
              </a:rPr>
              <a:t>SlowDown</a:t>
            </a:r>
            <a:r>
              <a:rPr lang="en-US" altLang="ja-JP" sz="2400" dirty="0" smtClean="0">
                <a:latin typeface="Courier New" pitchFamily="49" charset="0"/>
                <a:cs typeface="Courier New" pitchFamily="49" charset="0"/>
              </a:rPr>
              <a:t>(){…}</a:t>
            </a:r>
          </a:p>
          <a:p>
            <a:pPr>
              <a:lnSpc>
                <a:spcPct val="80000"/>
              </a:lnSpc>
              <a:buFont typeface="Wingdings" pitchFamily="2" charset="2"/>
              <a:buNone/>
              <a:defRPr/>
            </a:pPr>
            <a:r>
              <a:rPr lang="en-US" altLang="ja-JP" sz="2400" dirty="0" smtClean="0">
                <a:solidFill>
                  <a:schemeClr val="accent3">
                    <a:lumMod val="75000"/>
                  </a:schemeClr>
                </a:solidFill>
                <a:latin typeface="Courier New" pitchFamily="49" charset="0"/>
                <a:cs typeface="Courier New" pitchFamily="49" charset="0"/>
              </a:rPr>
              <a:t>   </a:t>
            </a:r>
            <a:r>
              <a:rPr lang="en-US" altLang="ja-JP" sz="2400" dirty="0" smtClean="0">
                <a:solidFill>
                  <a:srgbClr val="0000FF"/>
                </a:solidFill>
                <a:latin typeface="Courier New" pitchFamily="49" charset="0"/>
                <a:cs typeface="Courier New" pitchFamily="49" charset="0"/>
              </a:rPr>
              <a:t>void</a:t>
            </a:r>
            <a:r>
              <a:rPr lang="en-US" altLang="ja-JP" sz="2400" dirty="0" smtClean="0">
                <a:solidFill>
                  <a:schemeClr val="accent3">
                    <a:lumMod val="75000"/>
                  </a:schemeClr>
                </a:solidFill>
                <a:latin typeface="Courier New" pitchFamily="49" charset="0"/>
                <a:cs typeface="Courier New" pitchFamily="49" charset="0"/>
              </a:rPr>
              <a:t> </a:t>
            </a:r>
            <a:r>
              <a:rPr lang="en-US" altLang="ja-JP" sz="2400" dirty="0" err="1" smtClean="0">
                <a:latin typeface="Courier New" pitchFamily="49" charset="0"/>
                <a:cs typeface="Courier New" pitchFamily="49" charset="0"/>
              </a:rPr>
              <a:t>TurnLeft</a:t>
            </a:r>
            <a:r>
              <a:rPr lang="en-US" altLang="ja-JP" sz="2400" dirty="0" smtClean="0">
                <a:latin typeface="Courier New" pitchFamily="49" charset="0"/>
                <a:cs typeface="Courier New" pitchFamily="49" charset="0"/>
              </a:rPr>
              <a:t>(){…}</a:t>
            </a:r>
          </a:p>
          <a:p>
            <a:pPr>
              <a:lnSpc>
                <a:spcPct val="80000"/>
              </a:lnSpc>
              <a:buFont typeface="Wingdings" pitchFamily="2" charset="2"/>
              <a:buNone/>
              <a:defRPr/>
            </a:pPr>
            <a:r>
              <a:rPr lang="en-US" altLang="ja-JP" sz="2400" dirty="0" smtClean="0">
                <a:solidFill>
                  <a:schemeClr val="accent3">
                    <a:lumMod val="75000"/>
                  </a:schemeClr>
                </a:solidFill>
                <a:latin typeface="Courier New" pitchFamily="49" charset="0"/>
                <a:cs typeface="Courier New" pitchFamily="49" charset="0"/>
              </a:rPr>
              <a:t>   </a:t>
            </a:r>
            <a:r>
              <a:rPr lang="en-US" altLang="ja-JP" sz="2400" dirty="0" smtClean="0">
                <a:solidFill>
                  <a:srgbClr val="0000FF"/>
                </a:solidFill>
                <a:latin typeface="Courier New" pitchFamily="49" charset="0"/>
                <a:cs typeface="Courier New" pitchFamily="49" charset="0"/>
              </a:rPr>
              <a:t>void</a:t>
            </a:r>
            <a:r>
              <a:rPr lang="en-US" altLang="ja-JP" sz="2400" dirty="0" smtClean="0">
                <a:solidFill>
                  <a:schemeClr val="accent3">
                    <a:lumMod val="75000"/>
                  </a:schemeClr>
                </a:solidFill>
                <a:latin typeface="Courier New" pitchFamily="49" charset="0"/>
                <a:cs typeface="Courier New" pitchFamily="49" charset="0"/>
              </a:rPr>
              <a:t> </a:t>
            </a:r>
            <a:r>
              <a:rPr lang="en-US" altLang="ja-JP" sz="2400" dirty="0" err="1" smtClean="0">
                <a:latin typeface="Courier New" pitchFamily="49" charset="0"/>
                <a:cs typeface="Courier New" pitchFamily="49" charset="0"/>
              </a:rPr>
              <a:t>TurnRight</a:t>
            </a:r>
            <a:r>
              <a:rPr lang="en-US" altLang="ja-JP" sz="2400" dirty="0" smtClean="0">
                <a:latin typeface="Courier New" pitchFamily="49" charset="0"/>
                <a:cs typeface="Courier New" pitchFamily="49" charset="0"/>
              </a:rPr>
              <a:t>(){…}</a:t>
            </a:r>
          </a:p>
          <a:p>
            <a:pPr>
              <a:lnSpc>
                <a:spcPct val="80000"/>
              </a:lnSpc>
              <a:buFont typeface="Wingdings" pitchFamily="2" charset="2"/>
              <a:buNone/>
              <a:defRPr/>
            </a:pPr>
            <a:r>
              <a:rPr lang="en-US" altLang="ja-JP" sz="2400" dirty="0" smtClean="0">
                <a:solidFill>
                  <a:schemeClr val="accent3">
                    <a:lumMod val="75000"/>
                  </a:schemeClr>
                </a:solidFill>
                <a:latin typeface="Courier New" pitchFamily="49" charset="0"/>
                <a:cs typeface="Courier New" pitchFamily="49" charset="0"/>
              </a:rPr>
              <a:t>   </a:t>
            </a:r>
            <a:r>
              <a:rPr lang="en-US" altLang="ja-JP" sz="2400" dirty="0" smtClean="0">
                <a:solidFill>
                  <a:srgbClr val="0000FF"/>
                </a:solidFill>
                <a:latin typeface="Courier New" pitchFamily="49" charset="0"/>
                <a:cs typeface="Courier New" pitchFamily="49" charset="0"/>
              </a:rPr>
              <a:t>void</a:t>
            </a:r>
            <a:r>
              <a:rPr lang="en-US" altLang="ja-JP" sz="2400" dirty="0" smtClean="0">
                <a:solidFill>
                  <a:schemeClr val="accent3">
                    <a:lumMod val="75000"/>
                  </a:schemeClr>
                </a:solidFill>
                <a:latin typeface="Courier New" pitchFamily="49" charset="0"/>
                <a:cs typeface="Courier New" pitchFamily="49" charset="0"/>
              </a:rPr>
              <a:t> </a:t>
            </a:r>
            <a:r>
              <a:rPr lang="en-US" altLang="ja-JP" sz="2400" dirty="0" smtClean="0">
                <a:latin typeface="Courier New" pitchFamily="49" charset="0"/>
                <a:cs typeface="Courier New" pitchFamily="49" charset="0"/>
              </a:rPr>
              <a:t>Stop(){…}</a:t>
            </a:r>
          </a:p>
          <a:p>
            <a:pPr>
              <a:lnSpc>
                <a:spcPct val="80000"/>
              </a:lnSpc>
              <a:buFont typeface="Wingdings" pitchFamily="2" charset="2"/>
              <a:buNone/>
              <a:defRPr/>
            </a:pPr>
            <a:r>
              <a:rPr lang="en-US" altLang="ja-JP" sz="2400" dirty="0" smtClean="0">
                <a:latin typeface="Courier New" pitchFamily="49" charset="0"/>
                <a:cs typeface="Courier New" pitchFamily="49" charset="0"/>
              </a:rPr>
              <a:t>}</a:t>
            </a:r>
          </a:p>
        </p:txBody>
      </p:sp>
      <p:sp>
        <p:nvSpPr>
          <p:cNvPr id="4" name="Left Arrow 3"/>
          <p:cNvSpPr/>
          <p:nvPr/>
        </p:nvSpPr>
        <p:spPr>
          <a:xfrm>
            <a:off x="4768689" y="4648200"/>
            <a:ext cx="4075112" cy="1143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TextBox 6"/>
          <p:cNvSpPr txBox="1">
            <a:spLocks noChangeArrowheads="1"/>
          </p:cNvSpPr>
          <p:nvPr/>
        </p:nvSpPr>
        <p:spPr bwMode="auto">
          <a:xfrm>
            <a:off x="4841714" y="5010090"/>
            <a:ext cx="4073686" cy="400110"/>
          </a:xfrm>
          <a:prstGeom prst="rect">
            <a:avLst/>
          </a:prstGeom>
          <a:noFill/>
          <a:ln w="9525">
            <a:noFill/>
            <a:miter lim="800000"/>
            <a:headEnd/>
            <a:tailEnd/>
          </a:ln>
        </p:spPr>
        <p:txBody>
          <a:bodyPr wrap="square">
            <a:spAutoFit/>
          </a:bodyPr>
          <a:lstStyle/>
          <a:p>
            <a:pPr algn="ctr"/>
            <a:r>
              <a:rPr lang="en-US" sz="2000" dirty="0" smtClean="0"/>
              <a:t>Object Oriented Programming</a:t>
            </a:r>
            <a:endParaRPr lang="en-US" sz="2000" dirty="0"/>
          </a:p>
        </p:txBody>
      </p:sp>
    </p:spTree>
    <p:extLst>
      <p:ext uri="{BB962C8B-B14F-4D97-AF65-F5344CB8AC3E}">
        <p14:creationId xmlns:p14="http://schemas.microsoft.com/office/powerpoint/2010/main" val="22434041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solidFill>
                  <a:srgbClr val="C00000"/>
                </a:solidFill>
                <a:latin typeface="Arial" charset="0"/>
                <a:cs typeface="Arial" charset="0"/>
              </a:rPr>
              <a:t>Encapsulation</a:t>
            </a:r>
            <a:r>
              <a:rPr lang="en-US" dirty="0">
                <a:solidFill>
                  <a:srgbClr val="C00000"/>
                </a:solidFill>
                <a:latin typeface="Arial" charset="0"/>
                <a:cs typeface="Arial" charset="0"/>
              </a:rPr>
              <a:t/>
            </a:r>
            <a:br>
              <a:rPr lang="en-US" dirty="0">
                <a:solidFill>
                  <a:srgbClr val="C00000"/>
                </a:solidFill>
                <a:latin typeface="Arial" charset="0"/>
                <a:cs typeface="Arial" charset="0"/>
              </a:rPr>
            </a:br>
            <a:r>
              <a:rPr lang="en-US" altLang="ja-JP" sz="2800" dirty="0" smtClean="0">
                <a:solidFill>
                  <a:srgbClr val="C00000"/>
                </a:solidFill>
                <a:latin typeface="Arial" charset="0"/>
                <a:ea typeface="MS PGothic" pitchFamily="34" charset="-128"/>
                <a:cs typeface="Arial" charset="0"/>
              </a:rPr>
              <a:t>Instantiate, Constructor</a:t>
            </a:r>
            <a:endParaRPr lang="en-US" sz="3000" dirty="0" smtClean="0">
              <a:solidFill>
                <a:srgbClr val="C00000"/>
              </a:solidFill>
              <a:latin typeface="Arial" charset="0"/>
              <a:cs typeface="Arial" charset="0"/>
            </a:endParaRPr>
          </a:p>
        </p:txBody>
      </p:sp>
      <p:sp>
        <p:nvSpPr>
          <p:cNvPr id="21507" name="Content Placeholder 2"/>
          <p:cNvSpPr>
            <a:spLocks noGrp="1"/>
          </p:cNvSpPr>
          <p:nvPr>
            <p:ph idx="1"/>
          </p:nvPr>
        </p:nvSpPr>
        <p:spPr>
          <a:xfrm>
            <a:off x="457200" y="1219200"/>
            <a:ext cx="8229600" cy="5334000"/>
          </a:xfrm>
        </p:spPr>
        <p:txBody>
          <a:bodyPr/>
          <a:lstStyle/>
          <a:p>
            <a:pPr>
              <a:lnSpc>
                <a:spcPct val="80000"/>
              </a:lnSpc>
              <a:buNone/>
              <a:defRPr/>
            </a:pPr>
            <a:r>
              <a:rPr lang="en-US" altLang="ja-JP" sz="1600" dirty="0" smtClean="0">
                <a:solidFill>
                  <a:srgbClr val="008000"/>
                </a:solidFill>
                <a:latin typeface="Courier New" pitchFamily="49" charset="0"/>
                <a:cs typeface="Courier New" pitchFamily="49" charset="0"/>
              </a:rPr>
              <a:t>// Instantiate – Create an object/"instance"</a:t>
            </a:r>
          </a:p>
          <a:p>
            <a:pPr>
              <a:lnSpc>
                <a:spcPct val="80000"/>
              </a:lnSpc>
              <a:buNone/>
              <a:defRPr/>
            </a:pPr>
            <a:r>
              <a:rPr lang="en-US" altLang="ja-JP" sz="1600" dirty="0" smtClean="0">
                <a:solidFill>
                  <a:srgbClr val="008000"/>
                </a:solidFill>
                <a:latin typeface="Courier New" pitchFamily="49" charset="0"/>
                <a:cs typeface="Courier New" pitchFamily="49" charset="0"/>
              </a:rPr>
              <a:t>// from its model class with "default constructor"</a:t>
            </a:r>
          </a:p>
          <a:p>
            <a:pPr>
              <a:lnSpc>
                <a:spcPct val="80000"/>
              </a:lnSpc>
              <a:buFont typeface="Wingdings" pitchFamily="2" charset="2"/>
              <a:buNone/>
              <a:defRPr/>
            </a:pPr>
            <a:r>
              <a:rPr lang="en-US" altLang="ja-JP" sz="1600" dirty="0" smtClean="0">
                <a:solidFill>
                  <a:schemeClr val="accent5">
                    <a:lumMod val="75000"/>
                  </a:schemeClr>
                </a:solidFill>
                <a:latin typeface="Courier New" pitchFamily="49" charset="0"/>
                <a:cs typeface="Courier New" pitchFamily="49" charset="0"/>
              </a:rPr>
              <a:t>Car</a:t>
            </a:r>
            <a:r>
              <a:rPr lang="en-US" altLang="ja-JP" sz="1600" dirty="0" smtClean="0">
                <a:latin typeface="Courier New" pitchFamily="49" charset="0"/>
                <a:cs typeface="Courier New" pitchFamily="49" charset="0"/>
              </a:rPr>
              <a:t> </a:t>
            </a:r>
            <a:r>
              <a:rPr lang="en-US" altLang="ja-JP" sz="1600" dirty="0" err="1" smtClean="0">
                <a:latin typeface="Courier New" pitchFamily="49" charset="0"/>
                <a:cs typeface="Courier New" pitchFamily="49" charset="0"/>
              </a:rPr>
              <a:t>aCar</a:t>
            </a:r>
            <a:r>
              <a:rPr lang="en-US" altLang="ja-JP" sz="1600" dirty="0" smtClean="0">
                <a:latin typeface="Courier New" pitchFamily="49" charset="0"/>
                <a:cs typeface="Courier New" pitchFamily="49" charset="0"/>
              </a:rPr>
              <a:t> = </a:t>
            </a:r>
            <a:r>
              <a:rPr lang="en-US" altLang="ja-JP" sz="1600" dirty="0" smtClean="0">
                <a:solidFill>
                  <a:srgbClr val="0000FF"/>
                </a:solidFill>
                <a:latin typeface="Courier New" pitchFamily="49" charset="0"/>
                <a:cs typeface="Courier New" pitchFamily="49" charset="0"/>
              </a:rPr>
              <a:t>new</a:t>
            </a:r>
            <a:r>
              <a:rPr lang="en-US" altLang="ja-JP" sz="1600" dirty="0" smtClean="0">
                <a:latin typeface="Courier New" pitchFamily="49" charset="0"/>
                <a:cs typeface="Courier New" pitchFamily="49" charset="0"/>
              </a:rPr>
              <a:t> </a:t>
            </a:r>
            <a:r>
              <a:rPr lang="en-US" altLang="ja-JP" sz="1600" dirty="0" smtClean="0">
                <a:solidFill>
                  <a:schemeClr val="accent5">
                    <a:lumMod val="75000"/>
                  </a:schemeClr>
                </a:solidFill>
                <a:latin typeface="Courier New" pitchFamily="49" charset="0"/>
                <a:cs typeface="Courier New" pitchFamily="49" charset="0"/>
              </a:rPr>
              <a:t>Car</a:t>
            </a:r>
            <a:r>
              <a:rPr lang="en-US" altLang="ja-JP" sz="1600" dirty="0" smtClean="0">
                <a:latin typeface="Courier New" pitchFamily="49" charset="0"/>
                <a:cs typeface="Courier New" pitchFamily="49" charset="0"/>
              </a:rPr>
              <a:t>();</a:t>
            </a:r>
          </a:p>
          <a:p>
            <a:pPr>
              <a:lnSpc>
                <a:spcPct val="80000"/>
              </a:lnSpc>
              <a:buNone/>
              <a:defRPr/>
            </a:pPr>
            <a:r>
              <a:rPr lang="en-US" altLang="ja-JP" sz="1600" dirty="0" err="1" smtClean="0">
                <a:latin typeface="Courier New" pitchFamily="49" charset="0"/>
                <a:cs typeface="Courier New" pitchFamily="49" charset="0"/>
              </a:rPr>
              <a:t>aCar</a:t>
            </a:r>
            <a:r>
              <a:rPr lang="en-US" altLang="ja-JP" sz="1600" dirty="0" smtClean="0">
                <a:latin typeface="Courier New" pitchFamily="49" charset="0"/>
                <a:cs typeface="Courier New" pitchFamily="49" charset="0"/>
              </a:rPr>
              <a:t> = </a:t>
            </a:r>
            <a:r>
              <a:rPr lang="en-US" altLang="ja-JP" sz="1600" dirty="0" smtClean="0">
                <a:solidFill>
                  <a:srgbClr val="0000FF"/>
                </a:solidFill>
                <a:latin typeface="Courier New" pitchFamily="49" charset="0"/>
                <a:cs typeface="Courier New" pitchFamily="49" charset="0"/>
              </a:rPr>
              <a:t>null</a:t>
            </a:r>
            <a:r>
              <a:rPr lang="en-US" altLang="ja-JP" sz="1600" dirty="0" smtClean="0">
                <a:latin typeface="Courier New" pitchFamily="49" charset="0"/>
                <a:cs typeface="Courier New" pitchFamily="49" charset="0"/>
              </a:rPr>
              <a:t>;                </a:t>
            </a:r>
            <a:r>
              <a:rPr lang="en-US" altLang="ja-JP" sz="1600" dirty="0" smtClean="0">
                <a:solidFill>
                  <a:srgbClr val="008000"/>
                </a:solidFill>
                <a:latin typeface="Courier New" pitchFamily="49" charset="0"/>
                <a:cs typeface="Courier New" pitchFamily="49" charset="0"/>
              </a:rPr>
              <a:t>// now, </a:t>
            </a:r>
            <a:r>
              <a:rPr lang="en-US" altLang="ja-JP" sz="1600" dirty="0" err="1" smtClean="0">
                <a:solidFill>
                  <a:srgbClr val="008000"/>
                </a:solidFill>
                <a:latin typeface="Courier New" pitchFamily="49" charset="0"/>
                <a:cs typeface="Courier New" pitchFamily="49" charset="0"/>
              </a:rPr>
              <a:t>aCar</a:t>
            </a:r>
            <a:r>
              <a:rPr lang="en-US" altLang="ja-JP" sz="1600" dirty="0" smtClean="0">
                <a:solidFill>
                  <a:srgbClr val="008000"/>
                </a:solidFill>
                <a:latin typeface="Courier New" pitchFamily="49" charset="0"/>
                <a:cs typeface="Courier New" pitchFamily="49" charset="0"/>
              </a:rPr>
              <a:t> is no more an object</a:t>
            </a:r>
          </a:p>
          <a:p>
            <a:pPr>
              <a:lnSpc>
                <a:spcPct val="80000"/>
              </a:lnSpc>
              <a:buFont typeface="Wingdings" pitchFamily="2" charset="2"/>
              <a:buNone/>
              <a:defRPr/>
            </a:pPr>
            <a:r>
              <a:rPr lang="en-US" altLang="ja-JP" sz="1600" dirty="0" smtClean="0">
                <a:solidFill>
                  <a:srgbClr val="0000FF"/>
                </a:solidFill>
                <a:latin typeface="Courier New" pitchFamily="49" charset="0"/>
                <a:cs typeface="Courier New" pitchFamily="49" charset="0"/>
              </a:rPr>
              <a:t>class</a:t>
            </a:r>
            <a:r>
              <a:rPr lang="en-US" altLang="ja-JP" sz="1600" dirty="0" smtClean="0">
                <a:latin typeface="Courier New" pitchFamily="49" charset="0"/>
                <a:cs typeface="Courier New" pitchFamily="49" charset="0"/>
              </a:rPr>
              <a:t> </a:t>
            </a:r>
            <a:r>
              <a:rPr lang="en-US" altLang="ja-JP" sz="1600" dirty="0" smtClean="0">
                <a:solidFill>
                  <a:schemeClr val="accent5">
                    <a:lumMod val="75000"/>
                  </a:schemeClr>
                </a:solidFill>
                <a:latin typeface="Courier New" pitchFamily="49" charset="0"/>
                <a:cs typeface="Courier New" pitchFamily="49" charset="0"/>
              </a:rPr>
              <a:t>Car</a:t>
            </a:r>
            <a:r>
              <a:rPr lang="en-US" altLang="ja-JP" sz="1600" dirty="0" smtClean="0">
                <a:latin typeface="Courier New" pitchFamily="49" charset="0"/>
                <a:cs typeface="Courier New" pitchFamily="49" charset="0"/>
              </a:rPr>
              <a:t>{</a:t>
            </a:r>
          </a:p>
          <a:p>
            <a:pPr>
              <a:lnSpc>
                <a:spcPct val="80000"/>
              </a:lnSpc>
              <a:buNone/>
              <a:defRPr/>
            </a:pPr>
            <a:r>
              <a:rPr lang="en-US" altLang="ja-JP" sz="1600" dirty="0" smtClean="0">
                <a:solidFill>
                  <a:schemeClr val="accent5">
                    <a:lumMod val="75000"/>
                  </a:schemeClr>
                </a:solidFill>
                <a:latin typeface="Courier New" pitchFamily="49" charset="0"/>
                <a:cs typeface="Courier New" pitchFamily="49" charset="0"/>
              </a:rPr>
              <a:t>   </a:t>
            </a:r>
            <a:r>
              <a:rPr lang="en-US" altLang="ja-JP" sz="1600" dirty="0" smtClean="0">
                <a:solidFill>
                  <a:srgbClr val="008000"/>
                </a:solidFill>
                <a:latin typeface="Courier New" pitchFamily="49" charset="0"/>
                <a:cs typeface="Courier New" pitchFamily="49" charset="0"/>
              </a:rPr>
              <a:t>// Parameterized constructor</a:t>
            </a:r>
          </a:p>
          <a:p>
            <a:pPr>
              <a:lnSpc>
                <a:spcPct val="80000"/>
              </a:lnSpc>
              <a:buFont typeface="Wingdings" pitchFamily="2" charset="2"/>
              <a:buNone/>
              <a:defRPr/>
            </a:pPr>
            <a:r>
              <a:rPr lang="en-US" altLang="ja-JP" sz="1600" dirty="0" smtClean="0">
                <a:solidFill>
                  <a:schemeClr val="accent5">
                    <a:lumMod val="75000"/>
                  </a:schemeClr>
                </a:solidFill>
                <a:latin typeface="Courier New" pitchFamily="49" charset="0"/>
                <a:cs typeface="Courier New" pitchFamily="49" charset="0"/>
              </a:rPr>
              <a:t>   Car</a:t>
            </a:r>
            <a:r>
              <a:rPr lang="en-US" altLang="ja-JP" sz="1600" dirty="0" smtClean="0">
                <a:latin typeface="Courier New" pitchFamily="49" charset="0"/>
                <a:cs typeface="Courier New" pitchFamily="49" charset="0"/>
              </a:rPr>
              <a:t>(</a:t>
            </a:r>
            <a:r>
              <a:rPr lang="en-US" altLang="ja-JP" sz="1600" dirty="0" err="1" smtClean="0">
                <a:solidFill>
                  <a:srgbClr val="0000FF"/>
                </a:solidFill>
                <a:latin typeface="Courier New" pitchFamily="49" charset="0"/>
                <a:cs typeface="Courier New" pitchFamily="49" charset="0"/>
              </a:rPr>
              <a:t>int</a:t>
            </a:r>
            <a:r>
              <a:rPr lang="en-US" altLang="ja-JP" sz="1600" dirty="0" smtClean="0">
                <a:latin typeface="Courier New" pitchFamily="49" charset="0"/>
                <a:cs typeface="Courier New" pitchFamily="49" charset="0"/>
              </a:rPr>
              <a:t> </a:t>
            </a:r>
            <a:r>
              <a:rPr lang="en-US" altLang="ja-JP" sz="1600" dirty="0" err="1" smtClean="0">
                <a:latin typeface="Courier New" pitchFamily="49" charset="0"/>
                <a:cs typeface="Courier New" pitchFamily="49" charset="0"/>
              </a:rPr>
              <a:t>NumberWheels</a:t>
            </a:r>
            <a:r>
              <a:rPr lang="en-US" altLang="ja-JP" sz="1600" dirty="0" smtClean="0">
                <a:latin typeface="Courier New" pitchFamily="49" charset="0"/>
                <a:cs typeface="Courier New" pitchFamily="49" charset="0"/>
              </a:rPr>
              <a:t>,    </a:t>
            </a:r>
            <a:r>
              <a:rPr lang="en-US" altLang="ja-JP" sz="1600" dirty="0" smtClean="0">
                <a:solidFill>
                  <a:srgbClr val="0000FF"/>
                </a:solidFill>
                <a:latin typeface="Courier New" pitchFamily="49" charset="0"/>
                <a:cs typeface="Courier New" pitchFamily="49" charset="0"/>
              </a:rPr>
              <a:t>string</a:t>
            </a:r>
            <a:r>
              <a:rPr lang="en-US" altLang="ja-JP" sz="1600" dirty="0" smtClean="0">
                <a:latin typeface="Courier New" pitchFamily="49" charset="0"/>
                <a:cs typeface="Courier New" pitchFamily="49" charset="0"/>
              </a:rPr>
              <a:t> </a:t>
            </a:r>
            <a:r>
              <a:rPr lang="en-US" altLang="ja-JP" sz="1600" dirty="0" err="1" smtClean="0">
                <a:latin typeface="Courier New" pitchFamily="49" charset="0"/>
                <a:cs typeface="Courier New" pitchFamily="49" charset="0"/>
              </a:rPr>
              <a:t>MainColor</a:t>
            </a:r>
            <a:r>
              <a:rPr lang="en-US" altLang="ja-JP" sz="1600" dirty="0" smtClean="0">
                <a:latin typeface="Courier New" pitchFamily="49" charset="0"/>
                <a:cs typeface="Courier New" pitchFamily="49" charset="0"/>
              </a:rPr>
              <a:t>, </a:t>
            </a:r>
          </a:p>
          <a:p>
            <a:pPr>
              <a:lnSpc>
                <a:spcPct val="80000"/>
              </a:lnSpc>
              <a:buFont typeface="Wingdings" pitchFamily="2" charset="2"/>
              <a:buNone/>
              <a:defRPr/>
            </a:pPr>
            <a:r>
              <a:rPr lang="en-US" altLang="ja-JP" sz="1600" dirty="0" smtClean="0">
                <a:latin typeface="Courier New" pitchFamily="49" charset="0"/>
                <a:cs typeface="Courier New" pitchFamily="49" charset="0"/>
              </a:rPr>
              <a:t>       </a:t>
            </a:r>
            <a:r>
              <a:rPr lang="en-US" altLang="ja-JP" sz="1600" dirty="0" err="1" smtClean="0">
                <a:solidFill>
                  <a:srgbClr val="0000FF"/>
                </a:solidFill>
                <a:latin typeface="Courier New" pitchFamily="49" charset="0"/>
                <a:cs typeface="Courier New" pitchFamily="49" charset="0"/>
              </a:rPr>
              <a:t>int</a:t>
            </a:r>
            <a:r>
              <a:rPr lang="en-US" altLang="ja-JP" sz="1600" dirty="0" smtClean="0">
                <a:latin typeface="Courier New" pitchFamily="49" charset="0"/>
                <a:cs typeface="Courier New" pitchFamily="49" charset="0"/>
              </a:rPr>
              <a:t> </a:t>
            </a:r>
            <a:r>
              <a:rPr lang="en-US" altLang="ja-JP" sz="1600" dirty="0" err="1" smtClean="0">
                <a:latin typeface="Courier New" pitchFamily="49" charset="0"/>
                <a:cs typeface="Courier New" pitchFamily="49" charset="0"/>
              </a:rPr>
              <a:t>NumberRearPorts</a:t>
            </a:r>
            <a:r>
              <a:rPr lang="en-US" altLang="ja-JP" sz="1600" dirty="0" smtClean="0">
                <a:latin typeface="Courier New" pitchFamily="49" charset="0"/>
                <a:cs typeface="Courier New" pitchFamily="49" charset="0"/>
              </a:rPr>
              <a:t>, </a:t>
            </a:r>
            <a:r>
              <a:rPr lang="en-US" altLang="ja-JP" sz="1600" dirty="0" err="1" smtClean="0">
                <a:solidFill>
                  <a:srgbClr val="0000FF"/>
                </a:solidFill>
                <a:latin typeface="Courier New" pitchFamily="49" charset="0"/>
                <a:cs typeface="Courier New" pitchFamily="49" charset="0"/>
              </a:rPr>
              <a:t>bool</a:t>
            </a:r>
            <a:r>
              <a:rPr lang="en-US" altLang="ja-JP" sz="1600" dirty="0" smtClean="0">
                <a:solidFill>
                  <a:srgbClr val="0000FF"/>
                </a:solidFill>
                <a:latin typeface="Courier New" pitchFamily="49" charset="0"/>
                <a:cs typeface="Courier New" pitchFamily="49" charset="0"/>
              </a:rPr>
              <a:t>  </a:t>
            </a:r>
            <a:r>
              <a:rPr lang="en-US" altLang="ja-JP" sz="1600" dirty="0" smtClean="0">
                <a:latin typeface="Courier New" pitchFamily="49" charset="0"/>
                <a:cs typeface="Courier New" pitchFamily="49" charset="0"/>
              </a:rPr>
              <a:t> </a:t>
            </a:r>
            <a:r>
              <a:rPr lang="en-US" altLang="ja-JP" sz="1600" dirty="0" err="1" smtClean="0">
                <a:latin typeface="Courier New" pitchFamily="49" charset="0"/>
                <a:cs typeface="Courier New" pitchFamily="49" charset="0"/>
              </a:rPr>
              <a:t>isWithUpperWindow</a:t>
            </a:r>
            <a:r>
              <a:rPr lang="en-US" altLang="ja-JP" sz="1600" dirty="0" smtClean="0">
                <a:latin typeface="Courier New" pitchFamily="49" charset="0"/>
                <a:cs typeface="Courier New" pitchFamily="49" charset="0"/>
              </a:rPr>
              <a:t>, </a:t>
            </a:r>
          </a:p>
          <a:p>
            <a:pPr>
              <a:lnSpc>
                <a:spcPct val="80000"/>
              </a:lnSpc>
              <a:buFont typeface="Wingdings" pitchFamily="2" charset="2"/>
              <a:buNone/>
              <a:defRPr/>
            </a:pPr>
            <a:r>
              <a:rPr lang="en-US" altLang="ja-JP" sz="1600" dirty="0" smtClean="0">
                <a:latin typeface="Courier New" pitchFamily="49" charset="0"/>
                <a:cs typeface="Courier New" pitchFamily="49" charset="0"/>
              </a:rPr>
              <a:t>       </a:t>
            </a:r>
            <a:r>
              <a:rPr lang="en-US" altLang="ja-JP" sz="1600" dirty="0" err="1" smtClean="0">
                <a:solidFill>
                  <a:srgbClr val="0000FF"/>
                </a:solidFill>
                <a:latin typeface="Courier New" pitchFamily="49" charset="0"/>
                <a:cs typeface="Courier New" pitchFamily="49" charset="0"/>
              </a:rPr>
              <a:t>int</a:t>
            </a:r>
            <a:r>
              <a:rPr lang="en-US" altLang="ja-JP" sz="1600" dirty="0" smtClean="0">
                <a:latin typeface="Courier New" pitchFamily="49" charset="0"/>
                <a:cs typeface="Courier New" pitchFamily="49" charset="0"/>
              </a:rPr>
              <a:t> </a:t>
            </a:r>
            <a:r>
              <a:rPr lang="en-US" altLang="ja-JP" sz="1600" dirty="0" err="1" smtClean="0">
                <a:latin typeface="Courier New" pitchFamily="49" charset="0"/>
                <a:cs typeface="Courier New" pitchFamily="49" charset="0"/>
              </a:rPr>
              <a:t>NumberSeats</a:t>
            </a:r>
            <a:r>
              <a:rPr lang="en-US" altLang="ja-JP" sz="1600" dirty="0" smtClean="0">
                <a:latin typeface="Courier New" pitchFamily="49" charset="0"/>
                <a:cs typeface="Courier New" pitchFamily="49" charset="0"/>
              </a:rPr>
              <a:t>,     </a:t>
            </a:r>
            <a:r>
              <a:rPr lang="en-US" altLang="ja-JP" sz="1600" dirty="0" smtClean="0">
                <a:solidFill>
                  <a:srgbClr val="0000FF"/>
                </a:solidFill>
                <a:latin typeface="Courier New" pitchFamily="49" charset="0"/>
                <a:cs typeface="Courier New" pitchFamily="49" charset="0"/>
              </a:rPr>
              <a:t>float </a:t>
            </a:r>
            <a:r>
              <a:rPr lang="en-US" altLang="ja-JP" sz="1600" dirty="0" smtClean="0">
                <a:latin typeface="Courier New" pitchFamily="49" charset="0"/>
                <a:cs typeface="Courier New" pitchFamily="49" charset="0"/>
              </a:rPr>
              <a:t> </a:t>
            </a:r>
            <a:r>
              <a:rPr lang="en-US" altLang="ja-JP" sz="1600" dirty="0" err="1" smtClean="0">
                <a:latin typeface="Courier New" pitchFamily="49" charset="0"/>
                <a:cs typeface="Courier New" pitchFamily="49" charset="0"/>
              </a:rPr>
              <a:t>CylinderVolume</a:t>
            </a:r>
            <a:r>
              <a:rPr lang="en-US" altLang="ja-JP" sz="1600" dirty="0" smtClean="0">
                <a:latin typeface="Courier New" pitchFamily="49" charset="0"/>
                <a:cs typeface="Courier New" pitchFamily="49" charset="0"/>
              </a:rPr>
              <a:t>){</a:t>
            </a:r>
          </a:p>
          <a:p>
            <a:pPr>
              <a:lnSpc>
                <a:spcPct val="80000"/>
              </a:lnSpc>
              <a:buFont typeface="Wingdings" pitchFamily="2" charset="2"/>
              <a:buNone/>
              <a:defRPr/>
            </a:pPr>
            <a:r>
              <a:rPr lang="en-US" altLang="ja-JP" sz="1600" smtClean="0">
                <a:latin typeface="Courier New" pitchFamily="49" charset="0"/>
                <a:cs typeface="Courier New" pitchFamily="49" charset="0"/>
              </a:rPr>
              <a:t>       </a:t>
            </a:r>
            <a:r>
              <a:rPr lang="en-US" altLang="ja-JP" sz="1600" smtClean="0">
                <a:latin typeface="Courier New" pitchFamily="49" charset="0"/>
                <a:cs typeface="Courier New" pitchFamily="49" charset="0"/>
              </a:rPr>
              <a:t>		</a:t>
            </a:r>
            <a:r>
              <a:rPr lang="en-US" altLang="ja-JP" sz="1600" smtClean="0">
                <a:solidFill>
                  <a:srgbClr val="0000FF"/>
                </a:solidFill>
                <a:latin typeface="Courier New" pitchFamily="49" charset="0"/>
                <a:cs typeface="Courier New" pitchFamily="49" charset="0"/>
              </a:rPr>
              <a:t>this</a:t>
            </a:r>
            <a:r>
              <a:rPr lang="en-US" altLang="ja-JP" sz="1600" smtClean="0">
                <a:latin typeface="Courier New" pitchFamily="49" charset="0"/>
                <a:cs typeface="Courier New" pitchFamily="49" charset="0"/>
              </a:rPr>
              <a:t>.NumberWheels      </a:t>
            </a:r>
            <a:r>
              <a:rPr lang="en-US" altLang="ja-JP" sz="1600" dirty="0" smtClean="0">
                <a:latin typeface="Courier New" pitchFamily="49" charset="0"/>
                <a:cs typeface="Courier New" pitchFamily="49" charset="0"/>
              </a:rPr>
              <a:t>= </a:t>
            </a:r>
            <a:r>
              <a:rPr lang="en-US" altLang="ja-JP" sz="1600" dirty="0" err="1" smtClean="0">
                <a:latin typeface="Courier New" pitchFamily="49" charset="0"/>
                <a:cs typeface="Courier New" pitchFamily="49" charset="0"/>
              </a:rPr>
              <a:t>NumberWheels</a:t>
            </a:r>
            <a:r>
              <a:rPr lang="en-US" altLang="ja-JP" sz="1600" dirty="0" smtClean="0">
                <a:latin typeface="Courier New" pitchFamily="49" charset="0"/>
                <a:cs typeface="Courier New" pitchFamily="49" charset="0"/>
              </a:rPr>
              <a:t>;</a:t>
            </a:r>
          </a:p>
          <a:p>
            <a:pPr>
              <a:lnSpc>
                <a:spcPct val="80000"/>
              </a:lnSpc>
              <a:buFont typeface="Wingdings" pitchFamily="2" charset="2"/>
              <a:buNone/>
              <a:defRPr/>
            </a:pPr>
            <a:r>
              <a:rPr lang="en-US" altLang="ja-JP" sz="1600" smtClean="0">
                <a:latin typeface="Courier New" pitchFamily="49" charset="0"/>
                <a:cs typeface="Courier New" pitchFamily="49" charset="0"/>
              </a:rPr>
              <a:t>       </a:t>
            </a:r>
            <a:r>
              <a:rPr lang="en-US" altLang="ja-JP" sz="1600" smtClean="0">
                <a:latin typeface="Courier New" pitchFamily="49" charset="0"/>
                <a:cs typeface="Courier New" pitchFamily="49" charset="0"/>
              </a:rPr>
              <a:t>		</a:t>
            </a:r>
            <a:r>
              <a:rPr lang="en-US" altLang="ja-JP" sz="1600" smtClean="0">
                <a:solidFill>
                  <a:srgbClr val="0000FF"/>
                </a:solidFill>
                <a:latin typeface="Courier New" pitchFamily="49" charset="0"/>
                <a:cs typeface="Courier New" pitchFamily="49" charset="0"/>
              </a:rPr>
              <a:t>this</a:t>
            </a:r>
            <a:r>
              <a:rPr lang="en-US" altLang="ja-JP" sz="1600" smtClean="0">
                <a:latin typeface="Courier New" pitchFamily="49" charset="0"/>
                <a:cs typeface="Courier New" pitchFamily="49" charset="0"/>
              </a:rPr>
              <a:t>.MainColor         </a:t>
            </a:r>
            <a:r>
              <a:rPr lang="en-US" altLang="ja-JP" sz="1600" dirty="0" smtClean="0">
                <a:latin typeface="Courier New" pitchFamily="49" charset="0"/>
                <a:cs typeface="Courier New" pitchFamily="49" charset="0"/>
              </a:rPr>
              <a:t>= </a:t>
            </a:r>
            <a:r>
              <a:rPr lang="en-US" altLang="ja-JP" sz="1600" dirty="0" err="1" smtClean="0">
                <a:latin typeface="Courier New" pitchFamily="49" charset="0"/>
                <a:cs typeface="Courier New" pitchFamily="49" charset="0"/>
              </a:rPr>
              <a:t>MainColor</a:t>
            </a:r>
            <a:r>
              <a:rPr lang="en-US" altLang="ja-JP" sz="1600" dirty="0" smtClean="0">
                <a:latin typeface="Courier New" pitchFamily="49" charset="0"/>
                <a:cs typeface="Courier New" pitchFamily="49" charset="0"/>
              </a:rPr>
              <a:t>;</a:t>
            </a:r>
          </a:p>
          <a:p>
            <a:pPr>
              <a:lnSpc>
                <a:spcPct val="80000"/>
              </a:lnSpc>
              <a:buFont typeface="Wingdings" pitchFamily="2" charset="2"/>
              <a:buNone/>
              <a:defRPr/>
            </a:pPr>
            <a:r>
              <a:rPr lang="en-US" altLang="ja-JP" sz="1600" smtClean="0">
                <a:latin typeface="Courier New" pitchFamily="49" charset="0"/>
                <a:cs typeface="Courier New" pitchFamily="49" charset="0"/>
              </a:rPr>
              <a:t>       </a:t>
            </a:r>
            <a:r>
              <a:rPr lang="en-US" altLang="ja-JP" sz="1600" smtClean="0">
                <a:latin typeface="Courier New" pitchFamily="49" charset="0"/>
                <a:cs typeface="Courier New" pitchFamily="49" charset="0"/>
              </a:rPr>
              <a:t>		</a:t>
            </a:r>
            <a:r>
              <a:rPr lang="en-US" altLang="ja-JP" sz="1600" smtClean="0">
                <a:solidFill>
                  <a:srgbClr val="0000FF"/>
                </a:solidFill>
                <a:latin typeface="Courier New" pitchFamily="49" charset="0"/>
                <a:cs typeface="Courier New" pitchFamily="49" charset="0"/>
              </a:rPr>
              <a:t>this</a:t>
            </a:r>
            <a:r>
              <a:rPr lang="en-US" altLang="ja-JP" sz="1600" smtClean="0">
                <a:latin typeface="Courier New" pitchFamily="49" charset="0"/>
                <a:cs typeface="Courier New" pitchFamily="49" charset="0"/>
              </a:rPr>
              <a:t>.NumberRearPorts   </a:t>
            </a:r>
            <a:r>
              <a:rPr lang="en-US" altLang="ja-JP" sz="1600" dirty="0" smtClean="0">
                <a:latin typeface="Courier New" pitchFamily="49" charset="0"/>
                <a:cs typeface="Courier New" pitchFamily="49" charset="0"/>
              </a:rPr>
              <a:t>= </a:t>
            </a:r>
            <a:r>
              <a:rPr lang="en-US" altLang="ja-JP" sz="1600" dirty="0" err="1" smtClean="0">
                <a:latin typeface="Courier New" pitchFamily="49" charset="0"/>
                <a:cs typeface="Courier New" pitchFamily="49" charset="0"/>
              </a:rPr>
              <a:t>NumberRearPorts</a:t>
            </a:r>
            <a:r>
              <a:rPr lang="en-US" altLang="ja-JP" sz="1600" dirty="0" smtClean="0">
                <a:latin typeface="Courier New" pitchFamily="49" charset="0"/>
                <a:cs typeface="Courier New" pitchFamily="49" charset="0"/>
              </a:rPr>
              <a:t>;</a:t>
            </a:r>
          </a:p>
          <a:p>
            <a:pPr>
              <a:lnSpc>
                <a:spcPct val="80000"/>
              </a:lnSpc>
              <a:buFont typeface="Wingdings" pitchFamily="2" charset="2"/>
              <a:buNone/>
              <a:defRPr/>
            </a:pPr>
            <a:r>
              <a:rPr lang="en-US" altLang="ja-JP" sz="1600" smtClean="0">
                <a:latin typeface="Courier New" pitchFamily="49" charset="0"/>
                <a:cs typeface="Courier New" pitchFamily="49" charset="0"/>
              </a:rPr>
              <a:t>       </a:t>
            </a:r>
            <a:r>
              <a:rPr lang="en-US" altLang="ja-JP" sz="1600" smtClean="0">
                <a:latin typeface="Courier New" pitchFamily="49" charset="0"/>
                <a:cs typeface="Courier New" pitchFamily="49" charset="0"/>
              </a:rPr>
              <a:t>		</a:t>
            </a:r>
            <a:r>
              <a:rPr lang="en-US" altLang="ja-JP" sz="1600" smtClean="0">
                <a:solidFill>
                  <a:srgbClr val="0000FF"/>
                </a:solidFill>
                <a:latin typeface="Courier New" pitchFamily="49" charset="0"/>
                <a:cs typeface="Courier New" pitchFamily="49" charset="0"/>
              </a:rPr>
              <a:t>this</a:t>
            </a:r>
            <a:r>
              <a:rPr lang="en-US" altLang="ja-JP" sz="1600" smtClean="0">
                <a:latin typeface="Courier New" pitchFamily="49" charset="0"/>
                <a:cs typeface="Courier New" pitchFamily="49" charset="0"/>
              </a:rPr>
              <a:t>.isWithUpperWindow </a:t>
            </a:r>
            <a:r>
              <a:rPr lang="en-US" altLang="ja-JP" sz="1600" dirty="0" smtClean="0">
                <a:latin typeface="Courier New" pitchFamily="49" charset="0"/>
                <a:cs typeface="Courier New" pitchFamily="49" charset="0"/>
              </a:rPr>
              <a:t>= </a:t>
            </a:r>
            <a:r>
              <a:rPr lang="en-US" altLang="ja-JP" sz="1600" dirty="0" err="1" smtClean="0">
                <a:latin typeface="Courier New" pitchFamily="49" charset="0"/>
                <a:cs typeface="Courier New" pitchFamily="49" charset="0"/>
              </a:rPr>
              <a:t>isWithUpperWindow</a:t>
            </a:r>
            <a:r>
              <a:rPr lang="en-US" altLang="ja-JP" sz="1600" dirty="0" smtClean="0">
                <a:latin typeface="Courier New" pitchFamily="49" charset="0"/>
                <a:cs typeface="Courier New" pitchFamily="49" charset="0"/>
              </a:rPr>
              <a:t>;</a:t>
            </a:r>
          </a:p>
          <a:p>
            <a:pPr>
              <a:lnSpc>
                <a:spcPct val="80000"/>
              </a:lnSpc>
              <a:buFont typeface="Wingdings" pitchFamily="2" charset="2"/>
              <a:buNone/>
              <a:defRPr/>
            </a:pPr>
            <a:r>
              <a:rPr lang="en-US" altLang="ja-JP" sz="1600" smtClean="0">
                <a:latin typeface="Courier New" pitchFamily="49" charset="0"/>
                <a:cs typeface="Courier New" pitchFamily="49" charset="0"/>
              </a:rPr>
              <a:t>       </a:t>
            </a:r>
            <a:r>
              <a:rPr lang="en-US" altLang="ja-JP" sz="1600" smtClean="0">
                <a:latin typeface="Courier New" pitchFamily="49" charset="0"/>
                <a:cs typeface="Courier New" pitchFamily="49" charset="0"/>
              </a:rPr>
              <a:t>		</a:t>
            </a:r>
            <a:r>
              <a:rPr lang="en-US" altLang="ja-JP" sz="1600" smtClean="0">
                <a:solidFill>
                  <a:srgbClr val="0000FF"/>
                </a:solidFill>
                <a:latin typeface="Courier New" pitchFamily="49" charset="0"/>
                <a:cs typeface="Courier New" pitchFamily="49" charset="0"/>
              </a:rPr>
              <a:t>this</a:t>
            </a:r>
            <a:r>
              <a:rPr lang="en-US" altLang="ja-JP" sz="1600" smtClean="0">
                <a:latin typeface="Courier New" pitchFamily="49" charset="0"/>
                <a:cs typeface="Courier New" pitchFamily="49" charset="0"/>
              </a:rPr>
              <a:t>.NumberSeats       </a:t>
            </a:r>
            <a:r>
              <a:rPr lang="en-US" altLang="ja-JP" sz="1600" dirty="0" smtClean="0">
                <a:latin typeface="Courier New" pitchFamily="49" charset="0"/>
                <a:cs typeface="Courier New" pitchFamily="49" charset="0"/>
              </a:rPr>
              <a:t>= </a:t>
            </a:r>
            <a:r>
              <a:rPr lang="en-US" altLang="ja-JP" sz="1600" dirty="0" err="1" smtClean="0">
                <a:latin typeface="Courier New" pitchFamily="49" charset="0"/>
                <a:cs typeface="Courier New" pitchFamily="49" charset="0"/>
              </a:rPr>
              <a:t>NumberSeats</a:t>
            </a:r>
            <a:r>
              <a:rPr lang="en-US" altLang="ja-JP" sz="1600" dirty="0" smtClean="0">
                <a:latin typeface="Courier New" pitchFamily="49" charset="0"/>
                <a:cs typeface="Courier New" pitchFamily="49" charset="0"/>
              </a:rPr>
              <a:t>;</a:t>
            </a:r>
          </a:p>
          <a:p>
            <a:pPr>
              <a:lnSpc>
                <a:spcPct val="80000"/>
              </a:lnSpc>
              <a:buFont typeface="Wingdings" pitchFamily="2" charset="2"/>
              <a:buNone/>
              <a:defRPr/>
            </a:pPr>
            <a:r>
              <a:rPr lang="en-US" altLang="ja-JP" sz="1600" smtClean="0">
                <a:latin typeface="Courier New" pitchFamily="49" charset="0"/>
                <a:cs typeface="Courier New" pitchFamily="49" charset="0"/>
              </a:rPr>
              <a:t>       </a:t>
            </a:r>
            <a:r>
              <a:rPr lang="en-US" altLang="ja-JP" sz="1600" smtClean="0">
                <a:latin typeface="Courier New" pitchFamily="49" charset="0"/>
                <a:cs typeface="Courier New" pitchFamily="49" charset="0"/>
              </a:rPr>
              <a:t>		</a:t>
            </a:r>
            <a:r>
              <a:rPr lang="en-US" altLang="ja-JP" sz="1600" smtClean="0">
                <a:solidFill>
                  <a:srgbClr val="0000FF"/>
                </a:solidFill>
                <a:latin typeface="Courier New" pitchFamily="49" charset="0"/>
                <a:cs typeface="Courier New" pitchFamily="49" charset="0"/>
              </a:rPr>
              <a:t>this</a:t>
            </a:r>
            <a:r>
              <a:rPr lang="en-US" altLang="ja-JP" sz="1600" smtClean="0">
                <a:latin typeface="Courier New" pitchFamily="49" charset="0"/>
                <a:cs typeface="Courier New" pitchFamily="49" charset="0"/>
              </a:rPr>
              <a:t>.CylinderVolume    </a:t>
            </a:r>
            <a:r>
              <a:rPr lang="en-US" altLang="ja-JP" sz="1600" dirty="0" smtClean="0">
                <a:latin typeface="Courier New" pitchFamily="49" charset="0"/>
                <a:cs typeface="Courier New" pitchFamily="49" charset="0"/>
              </a:rPr>
              <a:t>= </a:t>
            </a:r>
            <a:r>
              <a:rPr lang="en-US" altLang="ja-JP" sz="1600" dirty="0" err="1" smtClean="0">
                <a:latin typeface="Courier New" pitchFamily="49" charset="0"/>
                <a:cs typeface="Courier New" pitchFamily="49" charset="0"/>
              </a:rPr>
              <a:t>CylinderVolume</a:t>
            </a:r>
            <a:r>
              <a:rPr lang="en-US" altLang="ja-JP" sz="1600" dirty="0" smtClean="0">
                <a:latin typeface="Courier New" pitchFamily="49" charset="0"/>
                <a:cs typeface="Courier New" pitchFamily="49" charset="0"/>
              </a:rPr>
              <a:t>;</a:t>
            </a:r>
          </a:p>
          <a:p>
            <a:pPr>
              <a:lnSpc>
                <a:spcPct val="80000"/>
              </a:lnSpc>
              <a:buFont typeface="Wingdings" pitchFamily="2" charset="2"/>
              <a:buNone/>
              <a:defRPr/>
            </a:pPr>
            <a:r>
              <a:rPr lang="en-US" altLang="ja-JP" sz="1600" dirty="0" smtClean="0">
                <a:latin typeface="Courier New" pitchFamily="49" charset="0"/>
                <a:cs typeface="Courier New" pitchFamily="49" charset="0"/>
              </a:rPr>
              <a:t>   }</a:t>
            </a:r>
          </a:p>
          <a:p>
            <a:pPr>
              <a:lnSpc>
                <a:spcPct val="80000"/>
              </a:lnSpc>
              <a:buFont typeface="Wingdings" pitchFamily="2" charset="2"/>
              <a:buNone/>
              <a:defRPr/>
            </a:pPr>
            <a:r>
              <a:rPr lang="en-US" altLang="ja-JP" sz="1600" dirty="0" smtClean="0">
                <a:latin typeface="Courier New" pitchFamily="49" charset="0"/>
                <a:cs typeface="Courier New" pitchFamily="49" charset="0"/>
              </a:rPr>
              <a:t>   …</a:t>
            </a:r>
          </a:p>
          <a:p>
            <a:pPr>
              <a:lnSpc>
                <a:spcPct val="80000"/>
              </a:lnSpc>
              <a:buFont typeface="Wingdings" pitchFamily="2" charset="2"/>
              <a:buNone/>
              <a:defRPr/>
            </a:pPr>
            <a:r>
              <a:rPr lang="en-US" altLang="ja-JP" sz="1600" dirty="0" smtClean="0">
                <a:latin typeface="Courier New" pitchFamily="49" charset="0"/>
                <a:cs typeface="Courier New" pitchFamily="49" charset="0"/>
              </a:rPr>
              <a:t>}</a:t>
            </a:r>
          </a:p>
          <a:p>
            <a:pPr>
              <a:lnSpc>
                <a:spcPct val="80000"/>
              </a:lnSpc>
              <a:buNone/>
              <a:defRPr/>
            </a:pPr>
            <a:r>
              <a:rPr lang="en-US" altLang="ja-JP" sz="1600" dirty="0" smtClean="0">
                <a:solidFill>
                  <a:srgbClr val="008000"/>
                </a:solidFill>
                <a:latin typeface="Courier New" pitchFamily="49" charset="0"/>
                <a:cs typeface="Courier New" pitchFamily="49" charset="0"/>
              </a:rPr>
              <a:t>// New instantiation with parameterized constructor</a:t>
            </a:r>
          </a:p>
          <a:p>
            <a:pPr>
              <a:lnSpc>
                <a:spcPct val="80000"/>
              </a:lnSpc>
              <a:buFont typeface="Wingdings" pitchFamily="2" charset="2"/>
              <a:buNone/>
              <a:defRPr/>
            </a:pPr>
            <a:r>
              <a:rPr lang="en-US" altLang="ja-JP" sz="1600" dirty="0" smtClean="0">
                <a:solidFill>
                  <a:schemeClr val="accent5">
                    <a:lumMod val="75000"/>
                  </a:schemeClr>
                </a:solidFill>
                <a:latin typeface="Courier New" pitchFamily="49" charset="0"/>
                <a:cs typeface="Courier New" pitchFamily="49" charset="0"/>
              </a:rPr>
              <a:t>Car</a:t>
            </a:r>
            <a:r>
              <a:rPr lang="en-US" altLang="ja-JP" sz="1600" dirty="0" smtClean="0">
                <a:latin typeface="Courier New" pitchFamily="49" charset="0"/>
                <a:cs typeface="Courier New" pitchFamily="49" charset="0"/>
              </a:rPr>
              <a:t> </a:t>
            </a:r>
            <a:r>
              <a:rPr lang="en-US" altLang="ja-JP" sz="1600" dirty="0" err="1" smtClean="0">
                <a:latin typeface="Courier New" pitchFamily="49" charset="0"/>
                <a:cs typeface="Courier New" pitchFamily="49" charset="0"/>
              </a:rPr>
              <a:t>aCar</a:t>
            </a:r>
            <a:r>
              <a:rPr lang="en-US" altLang="ja-JP" sz="1600" dirty="0" smtClean="0">
                <a:latin typeface="Courier New" pitchFamily="49" charset="0"/>
                <a:cs typeface="Courier New" pitchFamily="49" charset="0"/>
              </a:rPr>
              <a:t> = </a:t>
            </a:r>
            <a:r>
              <a:rPr lang="en-US" altLang="ja-JP" sz="1600" dirty="0" smtClean="0">
                <a:solidFill>
                  <a:srgbClr val="0000FF"/>
                </a:solidFill>
                <a:latin typeface="Courier New" pitchFamily="49" charset="0"/>
                <a:cs typeface="Courier New" pitchFamily="49" charset="0"/>
              </a:rPr>
              <a:t>new</a:t>
            </a:r>
            <a:r>
              <a:rPr lang="en-US" altLang="ja-JP" sz="1600" dirty="0" smtClean="0">
                <a:latin typeface="Courier New" pitchFamily="49" charset="0"/>
                <a:cs typeface="Courier New" pitchFamily="49" charset="0"/>
              </a:rPr>
              <a:t> </a:t>
            </a:r>
            <a:r>
              <a:rPr lang="en-US" altLang="ja-JP" sz="1600" dirty="0" smtClean="0">
                <a:solidFill>
                  <a:schemeClr val="accent5">
                    <a:lumMod val="75000"/>
                  </a:schemeClr>
                </a:solidFill>
                <a:latin typeface="Courier New" pitchFamily="49" charset="0"/>
                <a:cs typeface="Courier New" pitchFamily="49" charset="0"/>
              </a:rPr>
              <a:t>Car</a:t>
            </a:r>
            <a:r>
              <a:rPr lang="en-US" altLang="ja-JP" sz="1600" dirty="0" smtClean="0">
                <a:latin typeface="Courier New" pitchFamily="49" charset="0"/>
                <a:cs typeface="Courier New" pitchFamily="49" charset="0"/>
              </a:rPr>
              <a:t>(2, "Orange", 2. </a:t>
            </a:r>
            <a:r>
              <a:rPr lang="en-US" altLang="ja-JP" sz="1600" dirty="0" smtClean="0">
                <a:solidFill>
                  <a:srgbClr val="0000FF"/>
                </a:solidFill>
                <a:latin typeface="Courier New" pitchFamily="49" charset="0"/>
                <a:cs typeface="Courier New" pitchFamily="49" charset="0"/>
              </a:rPr>
              <a:t>true</a:t>
            </a:r>
            <a:r>
              <a:rPr lang="en-US" altLang="ja-JP" sz="1600" dirty="0" smtClean="0">
                <a:latin typeface="Courier New" pitchFamily="49" charset="0"/>
                <a:cs typeface="Courier New" pitchFamily="49" charset="0"/>
              </a:rPr>
              <a:t>, 2, 2.1);</a:t>
            </a:r>
          </a:p>
          <a:p>
            <a:pPr>
              <a:lnSpc>
                <a:spcPct val="80000"/>
              </a:lnSpc>
              <a:buFont typeface="Wingdings" pitchFamily="2" charset="2"/>
              <a:buNone/>
              <a:defRPr/>
            </a:pPr>
            <a:r>
              <a:rPr lang="en-US" altLang="ja-JP" sz="1600" dirty="0" smtClean="0">
                <a:solidFill>
                  <a:srgbClr val="008000"/>
                </a:solidFill>
                <a:latin typeface="Courier New" pitchFamily="49" charset="0"/>
                <a:cs typeface="Courier New" pitchFamily="49" charset="0"/>
              </a:rPr>
              <a:t>// all members of </a:t>
            </a:r>
            <a:r>
              <a:rPr lang="en-US" altLang="ja-JP" sz="1600" dirty="0" err="1" smtClean="0">
                <a:solidFill>
                  <a:srgbClr val="008000"/>
                </a:solidFill>
                <a:latin typeface="Courier New" pitchFamily="49" charset="0"/>
                <a:cs typeface="Courier New" pitchFamily="49" charset="0"/>
              </a:rPr>
              <a:t>aCar</a:t>
            </a:r>
            <a:r>
              <a:rPr lang="en-US" altLang="ja-JP" sz="1600" dirty="0" smtClean="0">
                <a:solidFill>
                  <a:srgbClr val="008000"/>
                </a:solidFill>
                <a:latin typeface="Courier New" pitchFamily="49" charset="0"/>
                <a:cs typeface="Courier New" pitchFamily="49" charset="0"/>
              </a:rPr>
              <a:t> are now called instance variables</a:t>
            </a:r>
          </a:p>
          <a:p>
            <a:pPr>
              <a:lnSpc>
                <a:spcPct val="80000"/>
              </a:lnSpc>
              <a:buNone/>
              <a:defRPr/>
            </a:pPr>
            <a:r>
              <a:rPr lang="en-US" altLang="ja-JP" sz="1600" dirty="0" smtClean="0">
                <a:solidFill>
                  <a:srgbClr val="008000"/>
                </a:solidFill>
                <a:latin typeface="Courier New" pitchFamily="49" charset="0"/>
                <a:cs typeface="Courier New" pitchFamily="49" charset="0"/>
              </a:rPr>
              <a:t>// then, all methods are instance methods</a:t>
            </a:r>
          </a:p>
        </p:txBody>
      </p:sp>
    </p:spTree>
    <p:extLst>
      <p:ext uri="{BB962C8B-B14F-4D97-AF65-F5344CB8AC3E}">
        <p14:creationId xmlns:p14="http://schemas.microsoft.com/office/powerpoint/2010/main" val="3246020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solidFill>
                  <a:srgbClr val="C00000"/>
                </a:solidFill>
                <a:latin typeface="Arial" charset="0"/>
                <a:cs typeface="Arial" charset="0"/>
              </a:rPr>
              <a:t>Encapsulation</a:t>
            </a:r>
            <a:r>
              <a:rPr lang="en-US" dirty="0">
                <a:solidFill>
                  <a:srgbClr val="C00000"/>
                </a:solidFill>
                <a:latin typeface="Arial" charset="0"/>
                <a:cs typeface="Arial" charset="0"/>
              </a:rPr>
              <a:t/>
            </a:r>
            <a:br>
              <a:rPr lang="en-US" dirty="0">
                <a:solidFill>
                  <a:srgbClr val="C00000"/>
                </a:solidFill>
                <a:latin typeface="Arial" charset="0"/>
                <a:cs typeface="Arial" charset="0"/>
              </a:rPr>
            </a:br>
            <a:r>
              <a:rPr lang="en-US" altLang="ja-JP" sz="2800" dirty="0" smtClean="0">
                <a:solidFill>
                  <a:srgbClr val="C00000"/>
                </a:solidFill>
                <a:latin typeface="Arial" charset="0"/>
                <a:ea typeface="MS PGothic" pitchFamily="34" charset="-128"/>
                <a:cs typeface="Arial" charset="0"/>
              </a:rPr>
              <a:t>Access Modifiers</a:t>
            </a:r>
            <a:endParaRPr lang="en-US" sz="3000" dirty="0" smtClean="0">
              <a:solidFill>
                <a:srgbClr val="C00000"/>
              </a:solidFill>
              <a:latin typeface="Arial" charset="0"/>
              <a:cs typeface="Arial" charset="0"/>
            </a:endParaRPr>
          </a:p>
        </p:txBody>
      </p:sp>
      <p:sp>
        <p:nvSpPr>
          <p:cNvPr id="3" name="Content Placeholder 2"/>
          <p:cNvSpPr>
            <a:spLocks noGrp="1"/>
          </p:cNvSpPr>
          <p:nvPr>
            <p:ph idx="1"/>
          </p:nvPr>
        </p:nvSpPr>
        <p:spPr>
          <a:xfrm>
            <a:off x="304800" y="1143000"/>
            <a:ext cx="8686800" cy="985058"/>
          </a:xfrm>
        </p:spPr>
        <p:txBody>
          <a:bodyPr/>
          <a:lstStyle/>
          <a:p>
            <a:r>
              <a:rPr lang="en-US" sz="2400" dirty="0" smtClean="0"/>
              <a:t>Used for accessibility of data member and member methods</a:t>
            </a:r>
          </a:p>
          <a:p>
            <a:r>
              <a:rPr lang="en-US" sz="2400" dirty="0" smtClean="0"/>
              <a:t>Access Modifiers: Private, Public, Protected</a:t>
            </a:r>
          </a:p>
        </p:txBody>
      </p:sp>
      <p:sp>
        <p:nvSpPr>
          <p:cNvPr id="7" name="Content Placeholder 2"/>
          <p:cNvSpPr txBox="1">
            <a:spLocks/>
          </p:cNvSpPr>
          <p:nvPr/>
        </p:nvSpPr>
        <p:spPr bwMode="auto">
          <a:xfrm>
            <a:off x="381000" y="2057400"/>
            <a:ext cx="8547538"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class</a:t>
            </a:r>
            <a:r>
              <a:rPr lang="en-US" altLang="ja-JP" sz="1800" dirty="0" smtClean="0">
                <a:latin typeface="Courier New" pitchFamily="49" charset="0"/>
                <a:cs typeface="Courier New" pitchFamily="49" charset="0"/>
              </a:rPr>
              <a:t> </a:t>
            </a:r>
            <a:r>
              <a:rPr lang="en-US" altLang="ja-JP" sz="1800" dirty="0" smtClean="0">
                <a:solidFill>
                  <a:schemeClr val="accent5">
                    <a:lumMod val="50000"/>
                  </a:schemeClr>
                </a:solidFill>
                <a:latin typeface="Courier New" pitchFamily="49" charset="0"/>
                <a:cs typeface="Courier New" pitchFamily="49" charset="0"/>
              </a:rPr>
              <a:t>Car</a:t>
            </a:r>
            <a:r>
              <a:rPr lang="en-US" altLang="ja-JP" sz="1800" dirty="0" smtClean="0">
                <a:latin typeface="Courier New" pitchFamily="49" charset="0"/>
                <a:cs typeface="Courier New" pitchFamily="49" charset="0"/>
              </a:rPr>
              <a:t>{</a:t>
            </a:r>
          </a:p>
          <a:p>
            <a:pPr>
              <a:lnSpc>
                <a:spcPct val="80000"/>
              </a:lnSpc>
              <a:buFont typeface="Wingdings" pitchFamily="2" charset="2"/>
              <a:buNone/>
              <a:defRPr/>
            </a:pPr>
            <a:r>
              <a:rPr lang="en-US" altLang="ja-JP" sz="1800" dirty="0" smtClean="0">
                <a:solidFill>
                  <a:srgbClr val="008000"/>
                </a:solidFill>
                <a:latin typeface="Courier New" pitchFamily="49" charset="0"/>
                <a:cs typeface="Courier New" pitchFamily="49" charset="0"/>
              </a:rPr>
              <a:t>   </a:t>
            </a:r>
            <a:r>
              <a:rPr lang="en-US" altLang="ja-JP" sz="1800" dirty="0" smtClean="0">
                <a:solidFill>
                  <a:srgbClr val="0000FF"/>
                </a:solidFill>
                <a:latin typeface="Courier New" pitchFamily="49" charset="0"/>
                <a:cs typeface="Courier New" pitchFamily="49" charset="0"/>
              </a:rPr>
              <a:t>private </a:t>
            </a:r>
            <a:r>
              <a:rPr lang="en-US" altLang="ja-JP" sz="1800" dirty="0" err="1" smtClean="0">
                <a:solidFill>
                  <a:srgbClr val="0000FF"/>
                </a:solidFill>
                <a:latin typeface="Courier New" pitchFamily="49" charset="0"/>
                <a:cs typeface="Courier New" pitchFamily="49" charset="0"/>
              </a:rPr>
              <a:t>int</a:t>
            </a:r>
            <a:r>
              <a:rPr lang="en-US" altLang="ja-JP" sz="1800" dirty="0" smtClean="0">
                <a:solidFill>
                  <a:schemeClr val="accent1"/>
                </a:solidFill>
                <a:latin typeface="Courier New" pitchFamily="49" charset="0"/>
                <a:cs typeface="Courier New" pitchFamily="49" charset="0"/>
              </a:rPr>
              <a:t> </a:t>
            </a:r>
            <a:r>
              <a:rPr lang="en-US" altLang="ja-JP" sz="1800" dirty="0" err="1" smtClean="0">
                <a:solidFill>
                  <a:schemeClr val="accent1"/>
                </a:solidFill>
                <a:latin typeface="Courier New" pitchFamily="49" charset="0"/>
                <a:cs typeface="Courier New" pitchFamily="49" charset="0"/>
              </a:rPr>
              <a:t>NumberWheels</a:t>
            </a:r>
            <a:r>
              <a:rPr lang="en-US" altLang="ja-JP" sz="1800" dirty="0" smtClean="0">
                <a:solidFill>
                  <a:schemeClr val="accent1"/>
                </a:solidFill>
                <a:latin typeface="Courier New" pitchFamily="49" charset="0"/>
                <a:cs typeface="Courier New" pitchFamily="49" charset="0"/>
              </a:rPr>
              <a:t>; </a:t>
            </a:r>
            <a:r>
              <a:rPr lang="en-US" altLang="ja-JP" sz="1800" dirty="0" smtClean="0">
                <a:solidFill>
                  <a:srgbClr val="008000"/>
                </a:solidFill>
                <a:latin typeface="Courier New" pitchFamily="49" charset="0"/>
                <a:cs typeface="Courier New" pitchFamily="49" charset="0"/>
              </a:rPr>
              <a:t>// private</a:t>
            </a:r>
            <a:endParaRPr lang="en-US" altLang="ja-JP" sz="1800" dirty="0" smtClean="0">
              <a:solidFill>
                <a:schemeClr val="accent1"/>
              </a:solidFill>
              <a:latin typeface="Courier New" pitchFamily="49" charset="0"/>
              <a:cs typeface="Courier New" pitchFamily="49" charset="0"/>
            </a:endParaRPr>
          </a:p>
          <a:p>
            <a:pPr>
              <a:lnSpc>
                <a:spcPct val="80000"/>
              </a:lnSpc>
              <a:buFont typeface="Wingdings" pitchFamily="2" charset="2"/>
              <a:buNone/>
              <a:defRPr/>
            </a:pPr>
            <a:r>
              <a:rPr lang="en-US" altLang="ja-JP" sz="1800" dirty="0" smtClean="0">
                <a:solidFill>
                  <a:schemeClr val="accent1"/>
                </a:solidFill>
                <a:latin typeface="Courier New" pitchFamily="49" charset="0"/>
                <a:cs typeface="Courier New" pitchFamily="49" charset="0"/>
              </a:rPr>
              <a:t>   </a:t>
            </a:r>
            <a:r>
              <a:rPr lang="en-US" altLang="ja-JP" sz="1800" dirty="0" smtClean="0">
                <a:solidFill>
                  <a:srgbClr val="0000FF"/>
                </a:solidFill>
                <a:latin typeface="Courier New" pitchFamily="49" charset="0"/>
                <a:cs typeface="Courier New" pitchFamily="49" charset="0"/>
              </a:rPr>
              <a:t>string</a:t>
            </a:r>
            <a:r>
              <a:rPr lang="en-US" altLang="ja-JP" sz="1800" dirty="0" smtClean="0">
                <a:solidFill>
                  <a:schemeClr val="accent1"/>
                </a:solidFill>
                <a:latin typeface="Courier New" pitchFamily="49" charset="0"/>
                <a:cs typeface="Courier New" pitchFamily="49" charset="0"/>
              </a:rPr>
              <a:t> </a:t>
            </a:r>
            <a:r>
              <a:rPr lang="en-US" altLang="ja-JP" sz="1800" dirty="0" err="1" smtClean="0">
                <a:solidFill>
                  <a:schemeClr val="accent1"/>
                </a:solidFill>
                <a:latin typeface="Courier New" pitchFamily="49" charset="0"/>
                <a:cs typeface="Courier New" pitchFamily="49" charset="0"/>
              </a:rPr>
              <a:t>MainColor</a:t>
            </a:r>
            <a:r>
              <a:rPr lang="en-US" altLang="ja-JP" sz="1800" dirty="0" smtClean="0">
                <a:solidFill>
                  <a:schemeClr val="accent1"/>
                </a:solidFill>
                <a:latin typeface="Courier New" pitchFamily="49" charset="0"/>
                <a:cs typeface="Courier New" pitchFamily="49" charset="0"/>
              </a:rPr>
              <a:t>;   </a:t>
            </a:r>
            <a:r>
              <a:rPr lang="en-US" altLang="ja-JP" sz="1800" dirty="0" smtClean="0">
                <a:solidFill>
                  <a:srgbClr val="008000"/>
                </a:solidFill>
                <a:latin typeface="Courier New" pitchFamily="49" charset="0"/>
                <a:cs typeface="Courier New" pitchFamily="49" charset="0"/>
              </a:rPr>
              <a:t>// no access modifier means private</a:t>
            </a:r>
          </a:p>
          <a:p>
            <a:pPr>
              <a:lnSpc>
                <a:spcPct val="80000"/>
              </a:lnSpc>
              <a:buFont typeface="Wingdings" pitchFamily="2" charset="2"/>
              <a:buNone/>
              <a:defRPr/>
            </a:pPr>
            <a:r>
              <a:rPr lang="en-US" altLang="ja-JP" sz="1800" dirty="0" smtClean="0">
                <a:latin typeface="Courier New" pitchFamily="49" charset="0"/>
                <a:cs typeface="Courier New" pitchFamily="49" charset="0"/>
              </a:rPr>
              <a:t>   …</a:t>
            </a:r>
          </a:p>
          <a:p>
            <a:pPr>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   public </a:t>
            </a:r>
            <a:r>
              <a:rPr lang="en-US" altLang="ja-JP" sz="1800" dirty="0" smtClean="0">
                <a:solidFill>
                  <a:schemeClr val="accent5">
                    <a:lumMod val="50000"/>
                  </a:schemeClr>
                </a:solidFill>
                <a:latin typeface="Courier New" pitchFamily="49" charset="0"/>
                <a:cs typeface="Courier New" pitchFamily="49" charset="0"/>
              </a:rPr>
              <a:t>Car</a:t>
            </a:r>
            <a:r>
              <a:rPr lang="en-US" altLang="ja-JP" sz="1800" dirty="0" smtClean="0">
                <a:latin typeface="Courier New" pitchFamily="49" charset="0"/>
                <a:cs typeface="Courier New" pitchFamily="49" charset="0"/>
              </a:rPr>
              <a:t>(…){…}    </a:t>
            </a:r>
            <a:r>
              <a:rPr lang="en-US" altLang="ja-JP" sz="1800" dirty="0" smtClean="0">
                <a:solidFill>
                  <a:srgbClr val="008000"/>
                </a:solidFill>
                <a:latin typeface="Courier New" pitchFamily="49" charset="0"/>
                <a:cs typeface="Courier New" pitchFamily="49" charset="0"/>
              </a:rPr>
              <a:t>// public constructor</a:t>
            </a:r>
          </a:p>
          <a:p>
            <a:pPr>
              <a:lnSpc>
                <a:spcPct val="80000"/>
              </a:lnSpc>
              <a:buFont typeface="Wingdings" pitchFamily="2" charset="2"/>
              <a:buNone/>
              <a:defRPr/>
            </a:pPr>
            <a:r>
              <a:rPr lang="en-US" altLang="ja-JP" sz="1800" dirty="0" smtClean="0">
                <a:solidFill>
                  <a:schemeClr val="accent3">
                    <a:lumMod val="75000"/>
                  </a:schemeClr>
                </a:solidFill>
                <a:latin typeface="Courier New" pitchFamily="49" charset="0"/>
                <a:cs typeface="Courier New" pitchFamily="49" charset="0"/>
              </a:rPr>
              <a:t>   </a:t>
            </a:r>
            <a:r>
              <a:rPr lang="en-US" altLang="ja-JP" sz="1800" dirty="0" smtClean="0">
                <a:solidFill>
                  <a:srgbClr val="0000FF"/>
                </a:solidFill>
                <a:latin typeface="Courier New" pitchFamily="49" charset="0"/>
                <a:cs typeface="Courier New" pitchFamily="49" charset="0"/>
              </a:rPr>
              <a:t>public void </a:t>
            </a:r>
            <a:r>
              <a:rPr lang="en-US" altLang="ja-JP" sz="1800" dirty="0" err="1" smtClean="0">
                <a:solidFill>
                  <a:schemeClr val="accent3">
                    <a:lumMod val="75000"/>
                  </a:schemeClr>
                </a:solidFill>
                <a:latin typeface="Courier New" pitchFamily="49" charset="0"/>
                <a:cs typeface="Courier New" pitchFamily="49" charset="0"/>
              </a:rPr>
              <a:t>EngineStart</a:t>
            </a:r>
            <a:r>
              <a:rPr lang="en-US" altLang="ja-JP" sz="1800" dirty="0" smtClean="0">
                <a:solidFill>
                  <a:schemeClr val="accent3">
                    <a:lumMod val="75000"/>
                  </a:schemeClr>
                </a:solidFill>
                <a:latin typeface="Courier New" pitchFamily="49" charset="0"/>
                <a:cs typeface="Courier New" pitchFamily="49" charset="0"/>
              </a:rPr>
              <a:t>(){…}</a:t>
            </a:r>
          </a:p>
          <a:p>
            <a:pPr>
              <a:lnSpc>
                <a:spcPct val="80000"/>
              </a:lnSpc>
              <a:buFont typeface="Wingdings" pitchFamily="2" charset="2"/>
              <a:buNone/>
              <a:defRPr/>
            </a:pPr>
            <a:r>
              <a:rPr lang="en-US" altLang="ja-JP" sz="1800" dirty="0" smtClean="0">
                <a:solidFill>
                  <a:schemeClr val="accent3">
                    <a:lumMod val="75000"/>
                  </a:schemeClr>
                </a:solidFill>
                <a:latin typeface="Courier New" pitchFamily="49" charset="0"/>
                <a:cs typeface="Courier New" pitchFamily="49" charset="0"/>
              </a:rPr>
              <a:t>   </a:t>
            </a:r>
            <a:r>
              <a:rPr lang="en-US" altLang="ja-JP" sz="1800" dirty="0" smtClean="0">
                <a:solidFill>
                  <a:srgbClr val="0000FF"/>
                </a:solidFill>
                <a:latin typeface="Courier New" pitchFamily="49" charset="0"/>
                <a:cs typeface="Courier New" pitchFamily="49" charset="0"/>
              </a:rPr>
              <a:t>public void </a:t>
            </a:r>
            <a:r>
              <a:rPr lang="en-US" altLang="ja-JP" sz="1800" dirty="0" err="1" smtClean="0">
                <a:solidFill>
                  <a:schemeClr val="accent3">
                    <a:lumMod val="75000"/>
                  </a:schemeClr>
                </a:solidFill>
                <a:latin typeface="Courier New" pitchFamily="49" charset="0"/>
                <a:cs typeface="Courier New" pitchFamily="49" charset="0"/>
              </a:rPr>
              <a:t>SpeedUp</a:t>
            </a:r>
            <a:r>
              <a:rPr lang="en-US" altLang="ja-JP" sz="1800" dirty="0" smtClean="0">
                <a:solidFill>
                  <a:schemeClr val="accent3">
                    <a:lumMod val="75000"/>
                  </a:schemeClr>
                </a:solidFill>
                <a:latin typeface="Courier New" pitchFamily="49" charset="0"/>
                <a:cs typeface="Courier New" pitchFamily="49" charset="0"/>
              </a:rPr>
              <a:t>(){…}</a:t>
            </a:r>
          </a:p>
          <a:p>
            <a:pPr>
              <a:lnSpc>
                <a:spcPct val="80000"/>
              </a:lnSpc>
              <a:buFont typeface="Wingdings" pitchFamily="2" charset="2"/>
              <a:buNone/>
              <a:defRPr/>
            </a:pPr>
            <a:r>
              <a:rPr lang="en-US" altLang="ja-JP" sz="1800" dirty="0" smtClean="0">
                <a:solidFill>
                  <a:schemeClr val="accent3">
                    <a:lumMod val="75000"/>
                  </a:schemeClr>
                </a:solidFill>
                <a:latin typeface="Courier New" pitchFamily="49" charset="0"/>
                <a:cs typeface="Courier New" pitchFamily="49" charset="0"/>
              </a:rPr>
              <a:t>   </a:t>
            </a:r>
            <a:r>
              <a:rPr lang="en-US" altLang="ja-JP" sz="1800" dirty="0" smtClean="0">
                <a:solidFill>
                  <a:srgbClr val="0000FF"/>
                </a:solidFill>
                <a:latin typeface="Courier New" pitchFamily="49" charset="0"/>
                <a:cs typeface="Courier New" pitchFamily="49" charset="0"/>
              </a:rPr>
              <a:t>public void </a:t>
            </a:r>
            <a:r>
              <a:rPr lang="en-US" altLang="ja-JP" sz="1800" dirty="0" err="1" smtClean="0">
                <a:solidFill>
                  <a:schemeClr val="accent3">
                    <a:lumMod val="75000"/>
                  </a:schemeClr>
                </a:solidFill>
                <a:latin typeface="Courier New" pitchFamily="49" charset="0"/>
                <a:cs typeface="Courier New" pitchFamily="49" charset="0"/>
              </a:rPr>
              <a:t>SlowDown</a:t>
            </a:r>
            <a:r>
              <a:rPr lang="en-US" altLang="ja-JP" sz="1800" dirty="0" smtClean="0">
                <a:solidFill>
                  <a:schemeClr val="accent3">
                    <a:lumMod val="75000"/>
                  </a:schemeClr>
                </a:solidFill>
                <a:latin typeface="Courier New" pitchFamily="49" charset="0"/>
                <a:cs typeface="Courier New" pitchFamily="49" charset="0"/>
              </a:rPr>
              <a:t>(){…}</a:t>
            </a:r>
          </a:p>
          <a:p>
            <a:pPr>
              <a:lnSpc>
                <a:spcPct val="80000"/>
              </a:lnSpc>
              <a:buFont typeface="Wingdings" pitchFamily="2" charset="2"/>
              <a:buNone/>
              <a:defRPr/>
            </a:pPr>
            <a:r>
              <a:rPr lang="en-US" altLang="ja-JP" sz="1800" dirty="0" smtClean="0">
                <a:solidFill>
                  <a:schemeClr val="accent3">
                    <a:lumMod val="75000"/>
                  </a:schemeClr>
                </a:solidFill>
                <a:latin typeface="Courier New" pitchFamily="49" charset="0"/>
                <a:cs typeface="Courier New" pitchFamily="49" charset="0"/>
              </a:rPr>
              <a:t>   </a:t>
            </a:r>
            <a:r>
              <a:rPr lang="en-US" altLang="ja-JP" sz="1800" dirty="0" smtClean="0">
                <a:solidFill>
                  <a:srgbClr val="0000FF"/>
                </a:solidFill>
                <a:latin typeface="Courier New" pitchFamily="49" charset="0"/>
                <a:cs typeface="Courier New" pitchFamily="49" charset="0"/>
              </a:rPr>
              <a:t>public void </a:t>
            </a:r>
            <a:r>
              <a:rPr lang="en-US" altLang="ja-JP" sz="1800" dirty="0" err="1" smtClean="0">
                <a:solidFill>
                  <a:schemeClr val="accent3">
                    <a:lumMod val="75000"/>
                  </a:schemeClr>
                </a:solidFill>
                <a:latin typeface="Courier New" pitchFamily="49" charset="0"/>
                <a:cs typeface="Courier New" pitchFamily="49" charset="0"/>
              </a:rPr>
              <a:t>TurnLeft</a:t>
            </a:r>
            <a:r>
              <a:rPr lang="en-US" altLang="ja-JP" sz="1800" dirty="0" smtClean="0">
                <a:solidFill>
                  <a:schemeClr val="accent3">
                    <a:lumMod val="75000"/>
                  </a:schemeClr>
                </a:solidFill>
                <a:latin typeface="Courier New" pitchFamily="49" charset="0"/>
                <a:cs typeface="Courier New" pitchFamily="49" charset="0"/>
              </a:rPr>
              <a:t>(){…}</a:t>
            </a:r>
          </a:p>
          <a:p>
            <a:pPr>
              <a:lnSpc>
                <a:spcPct val="80000"/>
              </a:lnSpc>
              <a:buFont typeface="Wingdings" pitchFamily="2" charset="2"/>
              <a:buNone/>
              <a:defRPr/>
            </a:pPr>
            <a:r>
              <a:rPr lang="en-US" altLang="ja-JP" sz="1800" dirty="0" smtClean="0">
                <a:solidFill>
                  <a:schemeClr val="accent3">
                    <a:lumMod val="75000"/>
                  </a:schemeClr>
                </a:solidFill>
                <a:latin typeface="Courier New" pitchFamily="49" charset="0"/>
                <a:cs typeface="Courier New" pitchFamily="49" charset="0"/>
              </a:rPr>
              <a:t>   </a:t>
            </a:r>
            <a:r>
              <a:rPr lang="en-US" altLang="ja-JP" sz="1800" dirty="0" smtClean="0">
                <a:solidFill>
                  <a:srgbClr val="0000FF"/>
                </a:solidFill>
                <a:latin typeface="Courier New" pitchFamily="49" charset="0"/>
                <a:cs typeface="Courier New" pitchFamily="49" charset="0"/>
              </a:rPr>
              <a:t>public void </a:t>
            </a:r>
            <a:r>
              <a:rPr lang="en-US" altLang="ja-JP" sz="1800" dirty="0" err="1" smtClean="0">
                <a:solidFill>
                  <a:schemeClr val="accent3">
                    <a:lumMod val="75000"/>
                  </a:schemeClr>
                </a:solidFill>
                <a:latin typeface="Courier New" pitchFamily="49" charset="0"/>
                <a:cs typeface="Courier New" pitchFamily="49" charset="0"/>
              </a:rPr>
              <a:t>TurnRight</a:t>
            </a:r>
            <a:r>
              <a:rPr lang="en-US" altLang="ja-JP" sz="1800" dirty="0" smtClean="0">
                <a:solidFill>
                  <a:schemeClr val="accent3">
                    <a:lumMod val="75000"/>
                  </a:schemeClr>
                </a:solidFill>
                <a:latin typeface="Courier New" pitchFamily="49" charset="0"/>
                <a:cs typeface="Courier New" pitchFamily="49" charset="0"/>
              </a:rPr>
              <a:t>(){…}</a:t>
            </a:r>
          </a:p>
          <a:p>
            <a:pPr>
              <a:lnSpc>
                <a:spcPct val="80000"/>
              </a:lnSpc>
              <a:buFont typeface="Wingdings" pitchFamily="2" charset="2"/>
              <a:buNone/>
              <a:defRPr/>
            </a:pPr>
            <a:r>
              <a:rPr lang="en-US" altLang="ja-JP" sz="1800" dirty="0" smtClean="0">
                <a:solidFill>
                  <a:schemeClr val="accent3">
                    <a:lumMod val="75000"/>
                  </a:schemeClr>
                </a:solidFill>
                <a:latin typeface="Courier New" pitchFamily="49" charset="0"/>
                <a:cs typeface="Courier New" pitchFamily="49" charset="0"/>
              </a:rPr>
              <a:t>   </a:t>
            </a:r>
            <a:r>
              <a:rPr lang="en-US" altLang="ja-JP" sz="1800" dirty="0" smtClean="0">
                <a:solidFill>
                  <a:srgbClr val="0000FF"/>
                </a:solidFill>
                <a:latin typeface="Courier New" pitchFamily="49" charset="0"/>
                <a:cs typeface="Courier New" pitchFamily="49" charset="0"/>
              </a:rPr>
              <a:t>public void </a:t>
            </a:r>
            <a:r>
              <a:rPr lang="en-US" altLang="ja-JP" sz="1800" dirty="0" smtClean="0">
                <a:solidFill>
                  <a:schemeClr val="accent3">
                    <a:lumMod val="75000"/>
                  </a:schemeClr>
                </a:solidFill>
                <a:latin typeface="Courier New" pitchFamily="49" charset="0"/>
                <a:cs typeface="Courier New" pitchFamily="49" charset="0"/>
              </a:rPr>
              <a:t>Stop(){…}</a:t>
            </a:r>
          </a:p>
          <a:p>
            <a:pPr>
              <a:lnSpc>
                <a:spcPct val="80000"/>
              </a:lnSpc>
              <a:buFont typeface="Wingdings" pitchFamily="2" charset="2"/>
              <a:buNone/>
              <a:defRPr/>
            </a:pPr>
            <a:r>
              <a:rPr lang="en-US" altLang="ja-JP" sz="1800" dirty="0" smtClean="0">
                <a:latin typeface="Courier New" pitchFamily="49" charset="0"/>
                <a:cs typeface="Courier New" pitchFamily="49" charset="0"/>
              </a:rPr>
              <a:t>}</a:t>
            </a:r>
          </a:p>
          <a:p>
            <a:pPr>
              <a:buFont typeface="Wingdings" pitchFamily="2" charset="2"/>
              <a:buNone/>
              <a:defRPr/>
            </a:pPr>
            <a:r>
              <a:rPr lang="en-US" altLang="ja-JP" sz="1800" dirty="0" smtClean="0">
                <a:solidFill>
                  <a:schemeClr val="accent5">
                    <a:lumMod val="50000"/>
                  </a:schemeClr>
                </a:solidFill>
                <a:latin typeface="Courier New" pitchFamily="49" charset="0"/>
                <a:cs typeface="Courier New" pitchFamily="49" charset="0"/>
              </a:rPr>
              <a:t>Car</a:t>
            </a:r>
            <a:r>
              <a:rPr lang="en-US" altLang="ja-JP" sz="1800" dirty="0" smtClean="0">
                <a:latin typeface="Courier New" pitchFamily="49" charset="0"/>
                <a:cs typeface="Courier New" pitchFamily="49" charset="0"/>
              </a:rPr>
              <a:t> </a:t>
            </a:r>
            <a:r>
              <a:rPr lang="en-US" altLang="ja-JP" sz="1800" dirty="0" err="1" smtClean="0">
                <a:latin typeface="Courier New" pitchFamily="49" charset="0"/>
                <a:cs typeface="Courier New" pitchFamily="49" charset="0"/>
              </a:rPr>
              <a:t>aCar</a:t>
            </a:r>
            <a:r>
              <a:rPr lang="en-US" altLang="ja-JP" sz="1800" dirty="0" smtClean="0">
                <a:latin typeface="Courier New" pitchFamily="49" charset="0"/>
                <a:cs typeface="Courier New" pitchFamily="49" charset="0"/>
              </a:rPr>
              <a:t> = </a:t>
            </a:r>
            <a:r>
              <a:rPr lang="en-US" altLang="ja-JP" sz="1800" dirty="0" smtClean="0">
                <a:solidFill>
                  <a:srgbClr val="0000FF"/>
                </a:solidFill>
                <a:latin typeface="Courier New" pitchFamily="49" charset="0"/>
                <a:cs typeface="Courier New" pitchFamily="49" charset="0"/>
              </a:rPr>
              <a:t>new</a:t>
            </a:r>
            <a:r>
              <a:rPr lang="en-US" altLang="ja-JP" sz="1800" dirty="0" smtClean="0">
                <a:latin typeface="Courier New" pitchFamily="49" charset="0"/>
                <a:cs typeface="Courier New" pitchFamily="49" charset="0"/>
              </a:rPr>
              <a:t> </a:t>
            </a:r>
            <a:r>
              <a:rPr lang="en-US" altLang="ja-JP" sz="1800" dirty="0" smtClean="0">
                <a:solidFill>
                  <a:schemeClr val="accent5">
                    <a:lumMod val="50000"/>
                  </a:schemeClr>
                </a:solidFill>
                <a:latin typeface="Courier New" pitchFamily="49" charset="0"/>
                <a:cs typeface="Courier New" pitchFamily="49" charset="0"/>
              </a:rPr>
              <a:t>Car</a:t>
            </a:r>
            <a:r>
              <a:rPr lang="en-US" altLang="ja-JP" sz="1800" dirty="0" smtClean="0">
                <a:latin typeface="Courier New" pitchFamily="49" charset="0"/>
                <a:cs typeface="Courier New" pitchFamily="49" charset="0"/>
              </a:rPr>
              <a:t>(…);</a:t>
            </a:r>
          </a:p>
          <a:p>
            <a:pPr>
              <a:buFont typeface="Wingdings" pitchFamily="2" charset="2"/>
              <a:buNone/>
              <a:defRPr/>
            </a:pPr>
            <a:r>
              <a:rPr lang="en-US" sz="1800" dirty="0" err="1" smtClean="0">
                <a:latin typeface="Courier New" pitchFamily="49" charset="0"/>
                <a:cs typeface="Courier New" pitchFamily="49" charset="0"/>
              </a:rPr>
              <a:t>aCar.</a:t>
            </a:r>
            <a:r>
              <a:rPr lang="en-US" altLang="ja-JP" sz="1800" dirty="0" err="1" smtClean="0">
                <a:solidFill>
                  <a:schemeClr val="accent3">
                    <a:lumMod val="75000"/>
                  </a:schemeClr>
                </a:solidFill>
                <a:latin typeface="Courier New" pitchFamily="49" charset="0"/>
                <a:cs typeface="Courier New" pitchFamily="49" charset="0"/>
              </a:rPr>
              <a:t>EngineStart</a:t>
            </a:r>
            <a:r>
              <a:rPr lang="en-US" altLang="ja-JP" sz="1800" dirty="0" smtClean="0">
                <a:solidFill>
                  <a:schemeClr val="accent3">
                    <a:lumMod val="75000"/>
                  </a:schemeClr>
                </a:solidFill>
                <a:latin typeface="Courier New" pitchFamily="49" charset="0"/>
                <a:cs typeface="Courier New" pitchFamily="49" charset="0"/>
              </a:rPr>
              <a:t>()</a:t>
            </a:r>
            <a:r>
              <a:rPr lang="en-US" altLang="ja-JP" sz="1800" dirty="0" smtClean="0">
                <a:latin typeface="Courier New" pitchFamily="49" charset="0"/>
                <a:cs typeface="Courier New" pitchFamily="49" charset="0"/>
              </a:rPr>
              <a:t>;    </a:t>
            </a:r>
            <a:r>
              <a:rPr lang="en-US" altLang="ja-JP" sz="1800" dirty="0" smtClean="0">
                <a:solidFill>
                  <a:srgbClr val="008000"/>
                </a:solidFill>
                <a:latin typeface="Courier New" pitchFamily="49" charset="0"/>
                <a:cs typeface="Courier New" pitchFamily="49" charset="0"/>
              </a:rPr>
              <a:t>// OK, method is public</a:t>
            </a:r>
          </a:p>
          <a:p>
            <a:pPr>
              <a:buFont typeface="Wingdings" pitchFamily="2" charset="2"/>
              <a:buNone/>
              <a:defRPr/>
            </a:pPr>
            <a:r>
              <a:rPr lang="en-US" sz="1800" dirty="0" err="1" smtClean="0">
                <a:latin typeface="Courier New" pitchFamily="49" charset="0"/>
                <a:cs typeface="Courier New" pitchFamily="49" charset="0"/>
              </a:rPr>
              <a:t>aCar.</a:t>
            </a:r>
            <a:r>
              <a:rPr lang="en-US" altLang="ja-JP" sz="1800" dirty="0" err="1" smtClean="0">
                <a:latin typeface="Courier New" pitchFamily="49" charset="0"/>
                <a:cs typeface="Courier New" pitchFamily="49" charset="0"/>
              </a:rPr>
              <a:t>NumberWheels</a:t>
            </a:r>
            <a:r>
              <a:rPr lang="en-US" altLang="ja-JP" sz="1800" dirty="0" smtClean="0">
                <a:latin typeface="Courier New" pitchFamily="49" charset="0"/>
                <a:cs typeface="Courier New" pitchFamily="49" charset="0"/>
              </a:rPr>
              <a:t> = 6; </a:t>
            </a:r>
            <a:r>
              <a:rPr lang="en-US" altLang="ja-JP" sz="1800" dirty="0" smtClean="0">
                <a:solidFill>
                  <a:srgbClr val="008000"/>
                </a:solidFill>
                <a:latin typeface="Courier New" pitchFamily="49" charset="0"/>
                <a:cs typeface="Courier New" pitchFamily="49" charset="0"/>
              </a:rPr>
              <a:t>// error: member is private</a:t>
            </a:r>
            <a:endParaRPr lang="en-US" sz="1800" dirty="0" smtClean="0">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smtClean="0">
                <a:solidFill>
                  <a:srgbClr val="C00000"/>
                </a:solidFill>
                <a:latin typeface="Arial" charset="0"/>
                <a:cs typeface="Arial" charset="0"/>
              </a:rPr>
              <a:t>Inheritance</a:t>
            </a:r>
            <a:endParaRPr lang="en-US" sz="3000" dirty="0" smtClean="0">
              <a:solidFill>
                <a:srgbClr val="C00000"/>
              </a:solidFill>
              <a:latin typeface="Arial" charset="0"/>
              <a:cs typeface="Arial" charset="0"/>
            </a:endParaRPr>
          </a:p>
        </p:txBody>
      </p:sp>
      <p:sp>
        <p:nvSpPr>
          <p:cNvPr id="3" name="Content Placeholder 2"/>
          <p:cNvSpPr>
            <a:spLocks noGrp="1"/>
          </p:cNvSpPr>
          <p:nvPr>
            <p:ph idx="1"/>
          </p:nvPr>
        </p:nvSpPr>
        <p:spPr>
          <a:xfrm>
            <a:off x="457200" y="1219200"/>
            <a:ext cx="5181600" cy="1447800"/>
          </a:xfrm>
        </p:spPr>
        <p:txBody>
          <a:bodyPr>
            <a:normAutofit lnSpcReduction="10000"/>
          </a:bodyPr>
          <a:lstStyle/>
          <a:p>
            <a:r>
              <a:rPr lang="en-US" sz="3000" dirty="0" smtClean="0"/>
              <a:t>Is the ability to compose new abstraction from existing one</a:t>
            </a:r>
          </a:p>
        </p:txBody>
      </p:sp>
      <p:pic>
        <p:nvPicPr>
          <p:cNvPr id="4100" name="Picture 4"/>
          <p:cNvPicPr>
            <a:picLocks noChangeAspect="1" noChangeArrowheads="1"/>
          </p:cNvPicPr>
          <p:nvPr/>
        </p:nvPicPr>
        <p:blipFill>
          <a:blip r:embed="rId3" cstate="print"/>
          <a:srcRect/>
          <a:stretch>
            <a:fillRect/>
          </a:stretch>
        </p:blipFill>
        <p:spPr bwMode="auto">
          <a:xfrm>
            <a:off x="5513986" y="1295400"/>
            <a:ext cx="3553814" cy="2971800"/>
          </a:xfrm>
          <a:prstGeom prst="rect">
            <a:avLst/>
          </a:prstGeom>
          <a:noFill/>
          <a:ln w="9525">
            <a:noFill/>
            <a:miter lim="800000"/>
            <a:headEnd/>
            <a:tailEnd/>
          </a:ln>
          <a:effectLst/>
        </p:spPr>
      </p:pic>
      <p:sp>
        <p:nvSpPr>
          <p:cNvPr id="5" name="Content Placeholder 2"/>
          <p:cNvSpPr txBox="1">
            <a:spLocks/>
          </p:cNvSpPr>
          <p:nvPr/>
        </p:nvSpPr>
        <p:spPr bwMode="auto">
          <a:xfrm>
            <a:off x="457200" y="2590800"/>
            <a:ext cx="51816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3000" b="0" i="0" u="none" strike="noStrike" kern="0" cap="none" spc="0" normalizeH="0" baseline="0" noProof="0" dirty="0" smtClean="0">
                <a:ln>
                  <a:noFill/>
                </a:ln>
                <a:effectLst/>
                <a:uLnTx/>
                <a:uFillTx/>
                <a:latin typeface="+mn-lt"/>
                <a:ea typeface="+mn-ea"/>
                <a:cs typeface="+mn-cs"/>
              </a:rPr>
              <a:t>Promotes Re-usability</a:t>
            </a:r>
          </a:p>
        </p:txBody>
      </p:sp>
      <p:sp>
        <p:nvSpPr>
          <p:cNvPr id="6" name="Content Placeholder 2"/>
          <p:cNvSpPr txBox="1">
            <a:spLocks/>
          </p:cNvSpPr>
          <p:nvPr/>
        </p:nvSpPr>
        <p:spPr bwMode="auto">
          <a:xfrm>
            <a:off x="457200" y="53340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3000" b="0" i="0" u="none" strike="noStrike" kern="0" cap="none" spc="0" normalizeH="0" baseline="0" noProof="0" dirty="0" smtClean="0">
                <a:ln>
                  <a:noFill/>
                </a:ln>
                <a:effectLst/>
                <a:uLnTx/>
                <a:uFillTx/>
                <a:latin typeface="+mn-lt"/>
                <a:ea typeface="+mn-ea"/>
                <a:cs typeface="+mn-cs"/>
              </a:rPr>
              <a:t>Derived class – Subclass:  The class inheriting the implementation</a:t>
            </a:r>
          </a:p>
        </p:txBody>
      </p:sp>
      <p:sp>
        <p:nvSpPr>
          <p:cNvPr id="7" name="Content Placeholder 2"/>
          <p:cNvSpPr txBox="1">
            <a:spLocks/>
          </p:cNvSpPr>
          <p:nvPr/>
        </p:nvSpPr>
        <p:spPr bwMode="auto">
          <a:xfrm>
            <a:off x="457200" y="4343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3000" b="0" i="0" u="none" strike="noStrike" kern="0" cap="none" spc="0" normalizeH="0" baseline="0" noProof="0" dirty="0" smtClean="0">
                <a:ln>
                  <a:noFill/>
                </a:ln>
                <a:effectLst/>
                <a:uLnTx/>
                <a:uFillTx/>
                <a:latin typeface="+mn-lt"/>
                <a:ea typeface="+mn-ea"/>
                <a:cs typeface="+mn-cs"/>
              </a:rPr>
              <a:t>Base class – Super class: Class provide implementation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animEffect transition="in" filter="fade">
                                      <p:cBhvr>
                                        <p:cTn id="17" dur="2000"/>
                                        <p:tgtEl>
                                          <p:spTgt spid="410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20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build="allAtOnce"/>
      <p:bldP spid="6" grpId="0" build="allAtOnce"/>
      <p:bldP spid="7"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solidFill>
                  <a:srgbClr val="C00000"/>
                </a:solidFill>
                <a:latin typeface="Arial" charset="0"/>
                <a:cs typeface="Arial" charset="0"/>
              </a:rPr>
              <a:t>Inheritance</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Inheritance – Extension</a:t>
            </a:r>
          </a:p>
        </p:txBody>
      </p:sp>
      <p:sp>
        <p:nvSpPr>
          <p:cNvPr id="34833" name="Content Placeholder 2"/>
          <p:cNvSpPr>
            <a:spLocks noGrp="1"/>
          </p:cNvSpPr>
          <p:nvPr>
            <p:ph idx="1"/>
          </p:nvPr>
        </p:nvSpPr>
        <p:spPr>
          <a:xfrm>
            <a:off x="2667000" y="2209800"/>
            <a:ext cx="6019800" cy="4343400"/>
          </a:xfrm>
        </p:spPr>
        <p:txBody>
          <a:bodyPr/>
          <a:lstStyle/>
          <a:p>
            <a:pPr>
              <a:buFont typeface="Wingdings" pitchFamily="2" charset="2"/>
              <a:buNone/>
            </a:pPr>
            <a:r>
              <a:rPr lang="en-US" sz="2000" dirty="0" smtClean="0">
                <a:solidFill>
                  <a:srgbClr val="0000FF"/>
                </a:solidFill>
                <a:latin typeface="Courier New" pitchFamily="49" charset="0"/>
                <a:cs typeface="Courier New" pitchFamily="49" charset="0"/>
              </a:rPr>
              <a:t>class</a:t>
            </a:r>
            <a:r>
              <a:rPr lang="en-US" sz="2000" dirty="0" smtClean="0">
                <a:latin typeface="Courier New" pitchFamily="49" charset="0"/>
                <a:cs typeface="Courier New" pitchFamily="49" charset="0"/>
              </a:rPr>
              <a:t> </a:t>
            </a:r>
            <a:r>
              <a:rPr lang="en-US" sz="2000" dirty="0" smtClean="0">
                <a:solidFill>
                  <a:schemeClr val="accent5">
                    <a:lumMod val="75000"/>
                  </a:schemeClr>
                </a:solidFill>
                <a:latin typeface="Courier New" pitchFamily="49" charset="0"/>
                <a:cs typeface="Courier New" pitchFamily="49" charset="0"/>
              </a:rPr>
              <a:t>Car</a:t>
            </a:r>
            <a:r>
              <a:rPr lang="en-US" sz="2000" dirty="0" smtClean="0">
                <a:latin typeface="Courier New" pitchFamily="49" charset="0"/>
                <a:cs typeface="Courier New" pitchFamily="49" charset="0"/>
              </a:rPr>
              <a:t>: </a:t>
            </a:r>
            <a:r>
              <a:rPr lang="en-US" sz="2000" dirty="0" smtClean="0">
                <a:solidFill>
                  <a:schemeClr val="accent5">
                    <a:lumMod val="75000"/>
                  </a:schemeClr>
                </a:solidFill>
                <a:latin typeface="Courier New" pitchFamily="49" charset="0"/>
                <a:cs typeface="Courier New" pitchFamily="49" charset="0"/>
              </a:rPr>
              <a:t>Vehicle</a:t>
            </a:r>
            <a:r>
              <a:rPr lang="en-US" sz="2000" dirty="0" smtClean="0">
                <a:latin typeface="Courier New" pitchFamily="49" charset="0"/>
                <a:cs typeface="Courier New" pitchFamily="49" charset="0"/>
              </a:rPr>
              <a:t> {…}</a:t>
            </a:r>
          </a:p>
          <a:p>
            <a:pPr>
              <a:buFont typeface="Wingdings" pitchFamily="2" charset="2"/>
              <a:buNone/>
            </a:pPr>
            <a:r>
              <a:rPr lang="en-US" sz="2000" dirty="0" smtClean="0">
                <a:solidFill>
                  <a:srgbClr val="008000"/>
                </a:solidFill>
                <a:latin typeface="Courier New" pitchFamily="49" charset="0"/>
                <a:cs typeface="Courier New" pitchFamily="49" charset="0"/>
              </a:rPr>
              <a:t>// Car is a kind of Vehicle</a:t>
            </a:r>
          </a:p>
          <a:p>
            <a:pPr>
              <a:buFont typeface="Wingdings" pitchFamily="2" charset="2"/>
              <a:buNone/>
            </a:pPr>
            <a:r>
              <a:rPr lang="en-US" sz="2000" dirty="0" smtClean="0">
                <a:solidFill>
                  <a:srgbClr val="008000"/>
                </a:solidFill>
                <a:latin typeface="Courier New" pitchFamily="49" charset="0"/>
                <a:cs typeface="Courier New" pitchFamily="49" charset="0"/>
              </a:rPr>
              <a:t>// Car: derived/sub class</a:t>
            </a:r>
          </a:p>
          <a:p>
            <a:pPr>
              <a:buFont typeface="Wingdings" pitchFamily="2" charset="2"/>
              <a:buNone/>
            </a:pPr>
            <a:r>
              <a:rPr lang="en-US" sz="2000" dirty="0" smtClean="0">
                <a:solidFill>
                  <a:srgbClr val="008000"/>
                </a:solidFill>
                <a:latin typeface="Courier New" pitchFamily="49" charset="0"/>
                <a:cs typeface="Courier New" pitchFamily="49" charset="0"/>
              </a:rPr>
              <a:t>// Vehicle: base/super class</a:t>
            </a:r>
          </a:p>
          <a:p>
            <a:pPr>
              <a:buFont typeface="Wingdings" pitchFamily="2" charset="2"/>
              <a:buNone/>
            </a:pPr>
            <a:r>
              <a:rPr lang="en-US" sz="2000" dirty="0" smtClean="0">
                <a:solidFill>
                  <a:schemeClr val="accent5">
                    <a:lumMod val="75000"/>
                  </a:schemeClr>
                </a:solidFill>
                <a:latin typeface="Courier New" pitchFamily="49" charset="0"/>
                <a:cs typeface="Courier New" pitchFamily="49" charset="0"/>
              </a:rPr>
              <a:t>Vehicle</a:t>
            </a:r>
            <a:r>
              <a:rPr lang="en-US" sz="2000" dirty="0" smtClean="0">
                <a:latin typeface="Courier New" pitchFamily="49" charset="0"/>
                <a:cs typeface="Courier New" pitchFamily="49" charset="0"/>
              </a:rPr>
              <a:t> v = </a:t>
            </a:r>
            <a:r>
              <a:rPr lang="en-US" sz="2000" dirty="0" smtClean="0">
                <a:solidFill>
                  <a:srgbClr val="0000FF"/>
                </a:solidFill>
                <a:latin typeface="Courier New" pitchFamily="49" charset="0"/>
                <a:cs typeface="Courier New" pitchFamily="49" charset="0"/>
              </a:rPr>
              <a:t>new</a:t>
            </a:r>
            <a:r>
              <a:rPr lang="en-US" sz="2000" dirty="0" smtClean="0">
                <a:latin typeface="Courier New" pitchFamily="49" charset="0"/>
                <a:cs typeface="Courier New" pitchFamily="49" charset="0"/>
              </a:rPr>
              <a:t> </a:t>
            </a:r>
            <a:r>
              <a:rPr lang="en-US" sz="2000" dirty="0" smtClean="0">
                <a:solidFill>
                  <a:schemeClr val="accent5">
                    <a:lumMod val="75000"/>
                  </a:schemeClr>
                </a:solidFill>
                <a:latin typeface="Courier New" pitchFamily="49" charset="0"/>
                <a:cs typeface="Courier New" pitchFamily="49" charset="0"/>
              </a:rPr>
              <a:t>Car</a:t>
            </a:r>
            <a:r>
              <a:rPr lang="en-US" sz="2000" dirty="0" smtClean="0">
                <a:latin typeface="Courier New" pitchFamily="49" charset="0"/>
                <a:cs typeface="Courier New" pitchFamily="49" charset="0"/>
              </a:rPr>
              <a:t>();       </a:t>
            </a:r>
            <a:r>
              <a:rPr lang="en-US" sz="2000" dirty="0" smtClean="0">
                <a:solidFill>
                  <a:srgbClr val="008000"/>
                </a:solidFill>
                <a:latin typeface="Courier New" pitchFamily="49" charset="0"/>
                <a:cs typeface="Courier New" pitchFamily="49" charset="0"/>
              </a:rPr>
              <a:t>// OK</a:t>
            </a:r>
          </a:p>
          <a:p>
            <a:pPr>
              <a:buNone/>
            </a:pPr>
            <a:r>
              <a:rPr lang="en-US" sz="2000" dirty="0" smtClean="0">
                <a:solidFill>
                  <a:schemeClr val="accent5">
                    <a:lumMod val="75000"/>
                  </a:schemeClr>
                </a:solidFill>
                <a:latin typeface="Courier New" pitchFamily="49" charset="0"/>
                <a:cs typeface="Courier New" pitchFamily="49" charset="0"/>
              </a:rPr>
              <a:t>Vehicle </a:t>
            </a:r>
            <a:r>
              <a:rPr lang="en-US" sz="2000" dirty="0" smtClean="0">
                <a:latin typeface="Courier New" pitchFamily="49" charset="0"/>
                <a:cs typeface="Courier New" pitchFamily="49" charset="0"/>
              </a:rPr>
              <a:t>v = </a:t>
            </a:r>
            <a:r>
              <a:rPr lang="en-US" sz="2000" dirty="0" smtClean="0">
                <a:solidFill>
                  <a:srgbClr val="0000FF"/>
                </a:solidFill>
                <a:latin typeface="Courier New" pitchFamily="49" charset="0"/>
                <a:cs typeface="Courier New" pitchFamily="49" charset="0"/>
              </a:rPr>
              <a:t>new</a:t>
            </a:r>
            <a:r>
              <a:rPr lang="en-US" sz="2000" dirty="0" smtClean="0">
                <a:latin typeface="Courier New" pitchFamily="49" charset="0"/>
                <a:cs typeface="Courier New" pitchFamily="49" charset="0"/>
              </a:rPr>
              <a:t> </a:t>
            </a:r>
            <a:r>
              <a:rPr lang="en-US" sz="2000" dirty="0" smtClean="0">
                <a:solidFill>
                  <a:schemeClr val="accent5">
                    <a:lumMod val="75000"/>
                  </a:schemeClr>
                </a:solidFill>
                <a:latin typeface="Courier New" pitchFamily="49" charset="0"/>
                <a:cs typeface="Courier New" pitchFamily="49" charset="0"/>
              </a:rPr>
              <a:t>Plan</a:t>
            </a:r>
            <a:r>
              <a:rPr lang="en-US" sz="2000" dirty="0" smtClean="0">
                <a:latin typeface="Courier New" pitchFamily="49" charset="0"/>
                <a:cs typeface="Courier New" pitchFamily="49" charset="0"/>
              </a:rPr>
              <a:t>();      </a:t>
            </a:r>
            <a:r>
              <a:rPr lang="en-US" sz="2000" dirty="0" smtClean="0">
                <a:solidFill>
                  <a:srgbClr val="008000"/>
                </a:solidFill>
                <a:latin typeface="Courier New" pitchFamily="49" charset="0"/>
                <a:cs typeface="Courier New" pitchFamily="49" charset="0"/>
              </a:rPr>
              <a:t>// OK too</a:t>
            </a:r>
          </a:p>
          <a:p>
            <a:pPr>
              <a:buNone/>
            </a:pPr>
            <a:r>
              <a:rPr lang="en-US" sz="2000" dirty="0" smtClean="0">
                <a:solidFill>
                  <a:schemeClr val="accent5">
                    <a:lumMod val="75000"/>
                  </a:schemeClr>
                </a:solidFill>
                <a:latin typeface="Courier New" pitchFamily="49" charset="0"/>
                <a:cs typeface="Courier New" pitchFamily="49" charset="0"/>
              </a:rPr>
              <a:t>Vehicle </a:t>
            </a:r>
            <a:r>
              <a:rPr lang="en-US" sz="2000" dirty="0" smtClean="0">
                <a:latin typeface="Courier New" pitchFamily="49" charset="0"/>
                <a:cs typeface="Courier New" pitchFamily="49" charset="0"/>
              </a:rPr>
              <a:t>v = </a:t>
            </a:r>
            <a:r>
              <a:rPr lang="en-US" sz="2000" dirty="0" smtClean="0">
                <a:solidFill>
                  <a:srgbClr val="0000FF"/>
                </a:solidFill>
                <a:latin typeface="Courier New" pitchFamily="49" charset="0"/>
                <a:cs typeface="Courier New" pitchFamily="49" charset="0"/>
              </a:rPr>
              <a:t>new</a:t>
            </a:r>
            <a:r>
              <a:rPr lang="en-US" sz="2000" dirty="0" smtClean="0">
                <a:latin typeface="Courier New" pitchFamily="49" charset="0"/>
                <a:cs typeface="Courier New" pitchFamily="49" charset="0"/>
              </a:rPr>
              <a:t> </a:t>
            </a:r>
            <a:r>
              <a:rPr lang="en-US" sz="2000" dirty="0" err="1" smtClean="0">
                <a:solidFill>
                  <a:schemeClr val="accent5">
                    <a:lumMod val="75000"/>
                  </a:schemeClr>
                </a:solidFill>
                <a:latin typeface="Courier New" pitchFamily="49" charset="0"/>
                <a:cs typeface="Courier New" pitchFamily="49" charset="0"/>
              </a:rPr>
              <a:t>CombatPlan</a:t>
            </a:r>
            <a:r>
              <a:rPr lang="en-US" sz="2000" dirty="0" smtClean="0">
                <a:latin typeface="Courier New" pitchFamily="49" charset="0"/>
                <a:cs typeface="Courier New" pitchFamily="49" charset="0"/>
              </a:rPr>
              <a:t>(); </a:t>
            </a:r>
            <a:r>
              <a:rPr lang="en-US" sz="2000" dirty="0" smtClean="0">
                <a:solidFill>
                  <a:srgbClr val="008000"/>
                </a:solidFill>
                <a:latin typeface="Courier New" pitchFamily="49" charset="0"/>
                <a:cs typeface="Courier New" pitchFamily="49" charset="0"/>
              </a:rPr>
              <a:t>// OK</a:t>
            </a:r>
          </a:p>
          <a:p>
            <a:pPr>
              <a:buNone/>
            </a:pPr>
            <a:r>
              <a:rPr lang="en-US" sz="2000" dirty="0" smtClean="0">
                <a:solidFill>
                  <a:schemeClr val="accent5">
                    <a:lumMod val="75000"/>
                  </a:schemeClr>
                </a:solidFill>
                <a:latin typeface="Courier New" pitchFamily="49" charset="0"/>
                <a:cs typeface="Courier New" pitchFamily="49" charset="0"/>
              </a:rPr>
              <a:t>Plan</a:t>
            </a:r>
            <a:r>
              <a:rPr lang="en-US" sz="2000" dirty="0" smtClean="0">
                <a:latin typeface="Courier New" pitchFamily="49" charset="0"/>
                <a:cs typeface="Courier New" pitchFamily="49" charset="0"/>
              </a:rPr>
              <a:t> p = </a:t>
            </a:r>
            <a:r>
              <a:rPr lang="en-US" sz="2000" dirty="0" smtClean="0">
                <a:solidFill>
                  <a:srgbClr val="0000FF"/>
                </a:solidFill>
                <a:latin typeface="Courier New" pitchFamily="49" charset="0"/>
                <a:cs typeface="Courier New" pitchFamily="49" charset="0"/>
              </a:rPr>
              <a:t>new</a:t>
            </a:r>
            <a:r>
              <a:rPr lang="en-US" sz="2000" dirty="0" smtClean="0">
                <a:latin typeface="Courier New" pitchFamily="49" charset="0"/>
                <a:cs typeface="Courier New" pitchFamily="49" charset="0"/>
              </a:rPr>
              <a:t> </a:t>
            </a:r>
            <a:r>
              <a:rPr lang="en-US" sz="2000" dirty="0" err="1" smtClean="0">
                <a:solidFill>
                  <a:schemeClr val="accent5">
                    <a:lumMod val="75000"/>
                  </a:schemeClr>
                </a:solidFill>
                <a:latin typeface="Courier New" pitchFamily="49" charset="0"/>
                <a:cs typeface="Courier New" pitchFamily="49" charset="0"/>
              </a:rPr>
              <a:t>CombatPlan</a:t>
            </a:r>
            <a:r>
              <a:rPr lang="en-US" sz="2000" dirty="0" smtClean="0">
                <a:latin typeface="Courier New" pitchFamily="49" charset="0"/>
                <a:cs typeface="Courier New" pitchFamily="49" charset="0"/>
              </a:rPr>
              <a:t>();   </a:t>
            </a:r>
            <a:r>
              <a:rPr lang="en-US" sz="2000" dirty="0" smtClean="0">
                <a:solidFill>
                  <a:srgbClr val="008000"/>
                </a:solidFill>
                <a:latin typeface="Courier New" pitchFamily="49" charset="0"/>
                <a:cs typeface="Courier New" pitchFamily="49" charset="0"/>
              </a:rPr>
              <a:t>// OK</a:t>
            </a:r>
          </a:p>
          <a:p>
            <a:pPr>
              <a:buNone/>
            </a:pPr>
            <a:r>
              <a:rPr lang="en-US" sz="2000" dirty="0" smtClean="0">
                <a:solidFill>
                  <a:schemeClr val="accent5">
                    <a:lumMod val="75000"/>
                  </a:schemeClr>
                </a:solidFill>
                <a:latin typeface="Courier New" pitchFamily="49" charset="0"/>
                <a:cs typeface="Courier New" pitchFamily="49" charset="0"/>
              </a:rPr>
              <a:t>Car </a:t>
            </a:r>
            <a:r>
              <a:rPr lang="en-US" sz="2000" dirty="0" smtClean="0">
                <a:latin typeface="Courier New" pitchFamily="49" charset="0"/>
                <a:cs typeface="Courier New" pitchFamily="49" charset="0"/>
              </a:rPr>
              <a:t>c = </a:t>
            </a:r>
            <a:r>
              <a:rPr lang="en-US" sz="2000" dirty="0" smtClean="0">
                <a:solidFill>
                  <a:srgbClr val="0000FF"/>
                </a:solidFill>
                <a:latin typeface="Courier New" pitchFamily="49" charset="0"/>
                <a:cs typeface="Courier New" pitchFamily="49" charset="0"/>
              </a:rPr>
              <a:t>new</a:t>
            </a:r>
            <a:r>
              <a:rPr lang="en-US" sz="2000" dirty="0" smtClean="0">
                <a:latin typeface="Courier New" pitchFamily="49" charset="0"/>
                <a:cs typeface="Courier New" pitchFamily="49" charset="0"/>
              </a:rPr>
              <a:t> </a:t>
            </a:r>
            <a:r>
              <a:rPr lang="en-US" sz="2000" dirty="0" smtClean="0">
                <a:solidFill>
                  <a:schemeClr val="accent5">
                    <a:lumMod val="75000"/>
                  </a:schemeClr>
                </a:solidFill>
                <a:latin typeface="Courier New" pitchFamily="49" charset="0"/>
                <a:cs typeface="Courier New" pitchFamily="49" charset="0"/>
              </a:rPr>
              <a:t>Vehicle</a:t>
            </a:r>
            <a:r>
              <a:rPr lang="en-US" sz="2000" dirty="0" smtClean="0">
                <a:latin typeface="Courier New" pitchFamily="49" charset="0"/>
                <a:cs typeface="Courier New" pitchFamily="49" charset="0"/>
              </a:rPr>
              <a:t>();       </a:t>
            </a:r>
            <a:r>
              <a:rPr lang="en-US" sz="2000" dirty="0" smtClean="0">
                <a:solidFill>
                  <a:srgbClr val="008000"/>
                </a:solidFill>
                <a:latin typeface="Courier New" pitchFamily="49" charset="0"/>
                <a:cs typeface="Courier New" pitchFamily="49" charset="0"/>
              </a:rPr>
              <a:t>// error</a:t>
            </a:r>
          </a:p>
          <a:p>
            <a:pPr>
              <a:buNone/>
            </a:pPr>
            <a:r>
              <a:rPr lang="en-US" sz="2000" dirty="0" smtClean="0">
                <a:solidFill>
                  <a:schemeClr val="accent5">
                    <a:lumMod val="75000"/>
                  </a:schemeClr>
                </a:solidFill>
                <a:latin typeface="Courier New" pitchFamily="49" charset="0"/>
                <a:cs typeface="Courier New" pitchFamily="49" charset="0"/>
              </a:rPr>
              <a:t>Car </a:t>
            </a:r>
            <a:r>
              <a:rPr lang="en-US" sz="2000" dirty="0" smtClean="0">
                <a:latin typeface="Courier New" pitchFamily="49" charset="0"/>
                <a:cs typeface="Courier New" pitchFamily="49" charset="0"/>
              </a:rPr>
              <a:t>c = </a:t>
            </a:r>
            <a:r>
              <a:rPr lang="en-US" sz="2000" dirty="0" smtClean="0">
                <a:solidFill>
                  <a:srgbClr val="0000FF"/>
                </a:solidFill>
                <a:latin typeface="Courier New" pitchFamily="49" charset="0"/>
                <a:cs typeface="Courier New" pitchFamily="49" charset="0"/>
              </a:rPr>
              <a:t>new</a:t>
            </a:r>
            <a:r>
              <a:rPr lang="en-US" sz="2000" dirty="0" smtClean="0">
                <a:latin typeface="Courier New" pitchFamily="49" charset="0"/>
                <a:cs typeface="Courier New" pitchFamily="49" charset="0"/>
              </a:rPr>
              <a:t> </a:t>
            </a:r>
            <a:r>
              <a:rPr lang="en-US" sz="2000" dirty="0" smtClean="0">
                <a:solidFill>
                  <a:schemeClr val="accent5">
                    <a:lumMod val="75000"/>
                  </a:schemeClr>
                </a:solidFill>
                <a:latin typeface="Courier New" pitchFamily="49" charset="0"/>
                <a:cs typeface="Courier New" pitchFamily="49" charset="0"/>
              </a:rPr>
              <a:t>Plan</a:t>
            </a:r>
            <a:r>
              <a:rPr lang="en-US" sz="2000" dirty="0" smtClean="0">
                <a:latin typeface="Courier New" pitchFamily="49" charset="0"/>
                <a:cs typeface="Courier New" pitchFamily="49" charset="0"/>
              </a:rPr>
              <a:t>();          </a:t>
            </a:r>
            <a:r>
              <a:rPr lang="en-US" sz="2000" dirty="0" smtClean="0">
                <a:solidFill>
                  <a:srgbClr val="008000"/>
                </a:solidFill>
                <a:latin typeface="Courier New" pitchFamily="49" charset="0"/>
                <a:cs typeface="Courier New" pitchFamily="49" charset="0"/>
              </a:rPr>
              <a:t>// error</a:t>
            </a:r>
            <a:endParaRPr lang="en-US" sz="2400" dirty="0" smtClean="0">
              <a:solidFill>
                <a:srgbClr val="008000"/>
              </a:solidFill>
              <a:latin typeface="Courier New" pitchFamily="49" charset="0"/>
              <a:cs typeface="Courier New" pitchFamily="49" charset="0"/>
            </a:endParaRPr>
          </a:p>
        </p:txBody>
      </p:sp>
      <p:sp>
        <p:nvSpPr>
          <p:cNvPr id="34819" name="TextBox 3"/>
          <p:cNvSpPr txBox="1">
            <a:spLocks noChangeArrowheads="1"/>
          </p:cNvSpPr>
          <p:nvPr/>
        </p:nvSpPr>
        <p:spPr bwMode="auto">
          <a:xfrm>
            <a:off x="457200" y="1335088"/>
            <a:ext cx="1812925" cy="1754187"/>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none">
            <a:spAutoFit/>
          </a:bodyPr>
          <a:lstStyle/>
          <a:p>
            <a:r>
              <a:rPr lang="en-US"/>
              <a:t>Vehicle</a:t>
            </a:r>
          </a:p>
          <a:p>
            <a:endParaRPr lang="en-US"/>
          </a:p>
          <a:p>
            <a:r>
              <a:rPr lang="en-US"/>
              <a:t>EngineStart()</a:t>
            </a:r>
          </a:p>
          <a:p>
            <a:r>
              <a:rPr lang="en-US"/>
              <a:t>SpeedChange()</a:t>
            </a:r>
          </a:p>
          <a:p>
            <a:r>
              <a:rPr lang="en-US"/>
              <a:t>Turn()</a:t>
            </a:r>
          </a:p>
          <a:p>
            <a:r>
              <a:rPr lang="en-US"/>
              <a:t>Stop()</a:t>
            </a:r>
          </a:p>
        </p:txBody>
      </p:sp>
      <p:cxnSp>
        <p:nvCxnSpPr>
          <p:cNvPr id="6" name="Straight Connector 5"/>
          <p:cNvCxnSpPr/>
          <p:nvPr/>
        </p:nvCxnSpPr>
        <p:spPr>
          <a:xfrm>
            <a:off x="457200" y="1716088"/>
            <a:ext cx="1828800" cy="0"/>
          </a:xfrm>
          <a:prstGeom prst="line">
            <a:avLst/>
          </a:prstGeom>
        </p:spPr>
        <p:style>
          <a:lnRef idx="2">
            <a:schemeClr val="accent6"/>
          </a:lnRef>
          <a:fillRef idx="1">
            <a:schemeClr val="lt1"/>
          </a:fillRef>
          <a:effectRef idx="0">
            <a:schemeClr val="accent6"/>
          </a:effectRef>
          <a:fontRef idx="minor">
            <a:schemeClr val="dk1"/>
          </a:fontRef>
        </p:style>
      </p:cxnSp>
      <p:sp>
        <p:nvSpPr>
          <p:cNvPr id="34821" name="TextBox 6"/>
          <p:cNvSpPr txBox="1">
            <a:spLocks noChangeArrowheads="1"/>
          </p:cNvSpPr>
          <p:nvPr/>
        </p:nvSpPr>
        <p:spPr bwMode="auto">
          <a:xfrm>
            <a:off x="2895600" y="1371600"/>
            <a:ext cx="1828800" cy="646113"/>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r>
              <a:rPr lang="en-US"/>
              <a:t>Car</a:t>
            </a:r>
          </a:p>
          <a:p>
            <a:endParaRPr lang="en-US"/>
          </a:p>
        </p:txBody>
      </p:sp>
      <p:cxnSp>
        <p:nvCxnSpPr>
          <p:cNvPr id="9" name="Straight Connector 8"/>
          <p:cNvCxnSpPr/>
          <p:nvPr/>
        </p:nvCxnSpPr>
        <p:spPr>
          <a:xfrm>
            <a:off x="2514600" y="1752600"/>
            <a:ext cx="2209800" cy="0"/>
          </a:xfrm>
          <a:prstGeom prst="line">
            <a:avLst/>
          </a:prstGeom>
        </p:spPr>
        <p:style>
          <a:lnRef idx="2">
            <a:schemeClr val="accent6"/>
          </a:lnRef>
          <a:fillRef idx="1">
            <a:schemeClr val="lt1"/>
          </a:fillRef>
          <a:effectRef idx="0">
            <a:schemeClr val="accent6"/>
          </a:effectRef>
          <a:fontRef idx="minor">
            <a:schemeClr val="dk1"/>
          </a:fontRef>
        </p:style>
      </p:cxnSp>
      <p:cxnSp>
        <p:nvCxnSpPr>
          <p:cNvPr id="15" name="Straight Connector 14"/>
          <p:cNvCxnSpPr/>
          <p:nvPr/>
        </p:nvCxnSpPr>
        <p:spPr>
          <a:xfrm>
            <a:off x="1371600" y="3087688"/>
            <a:ext cx="228600" cy="228600"/>
          </a:xfrm>
          <a:prstGeom prst="line">
            <a:avLst/>
          </a:prstGeom>
        </p:spPr>
        <p:style>
          <a:lnRef idx="2">
            <a:schemeClr val="accent6"/>
          </a:lnRef>
          <a:fillRef idx="1">
            <a:schemeClr val="lt1"/>
          </a:fillRef>
          <a:effectRef idx="0">
            <a:schemeClr val="accent6"/>
          </a:effectRef>
          <a:fontRef idx="minor">
            <a:schemeClr val="dk1"/>
          </a:fontRef>
        </p:style>
      </p:cxnSp>
      <p:cxnSp>
        <p:nvCxnSpPr>
          <p:cNvPr id="17" name="Straight Connector 16"/>
          <p:cNvCxnSpPr/>
          <p:nvPr/>
        </p:nvCxnSpPr>
        <p:spPr>
          <a:xfrm flipH="1">
            <a:off x="1143000" y="3316288"/>
            <a:ext cx="457200" cy="0"/>
          </a:xfrm>
          <a:prstGeom prst="line">
            <a:avLst/>
          </a:prstGeom>
        </p:spPr>
        <p:style>
          <a:lnRef idx="2">
            <a:schemeClr val="accent6"/>
          </a:lnRef>
          <a:fillRef idx="1">
            <a:schemeClr val="lt1"/>
          </a:fillRef>
          <a:effectRef idx="0">
            <a:schemeClr val="accent6"/>
          </a:effectRef>
          <a:fontRef idx="minor">
            <a:schemeClr val="dk1"/>
          </a:fontRef>
        </p:style>
      </p:cxnSp>
      <p:cxnSp>
        <p:nvCxnSpPr>
          <p:cNvPr id="19" name="Straight Connector 18"/>
          <p:cNvCxnSpPr>
            <a:endCxn id="34819" idx="2"/>
          </p:cNvCxnSpPr>
          <p:nvPr/>
        </p:nvCxnSpPr>
        <p:spPr>
          <a:xfrm flipV="1">
            <a:off x="1143000" y="3089275"/>
            <a:ext cx="220663" cy="227013"/>
          </a:xfrm>
          <a:prstGeom prst="line">
            <a:avLst/>
          </a:prstGeom>
        </p:spPr>
        <p:style>
          <a:lnRef idx="2">
            <a:schemeClr val="accent6"/>
          </a:lnRef>
          <a:fillRef idx="1">
            <a:schemeClr val="lt1"/>
          </a:fillRef>
          <a:effectRef idx="0">
            <a:schemeClr val="accent6"/>
          </a:effectRef>
          <a:fontRef idx="minor">
            <a:schemeClr val="dk1"/>
          </a:fontRef>
        </p:style>
      </p:cxnSp>
      <p:sp>
        <p:nvSpPr>
          <p:cNvPr id="34826" name="TextBox 22"/>
          <p:cNvSpPr txBox="1">
            <a:spLocks noChangeArrowheads="1"/>
          </p:cNvSpPr>
          <p:nvPr/>
        </p:nvSpPr>
        <p:spPr bwMode="auto">
          <a:xfrm>
            <a:off x="457200" y="3581400"/>
            <a:ext cx="1828800" cy="1477963"/>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r>
              <a:rPr lang="en-US"/>
              <a:t>Plan</a:t>
            </a:r>
          </a:p>
          <a:p>
            <a:endParaRPr lang="en-US"/>
          </a:p>
          <a:p>
            <a:r>
              <a:rPr lang="en-US"/>
              <a:t>HighUp()</a:t>
            </a:r>
          </a:p>
          <a:p>
            <a:r>
              <a:rPr lang="en-US"/>
              <a:t>Down()</a:t>
            </a:r>
          </a:p>
          <a:p>
            <a:endParaRPr lang="en-US"/>
          </a:p>
        </p:txBody>
      </p:sp>
      <p:cxnSp>
        <p:nvCxnSpPr>
          <p:cNvPr id="24" name="Straight Connector 23"/>
          <p:cNvCxnSpPr/>
          <p:nvPr/>
        </p:nvCxnSpPr>
        <p:spPr>
          <a:xfrm>
            <a:off x="457200" y="3962400"/>
            <a:ext cx="1828800" cy="0"/>
          </a:xfrm>
          <a:prstGeom prst="line">
            <a:avLst/>
          </a:prstGeom>
        </p:spPr>
        <p:style>
          <a:lnRef idx="2">
            <a:schemeClr val="accent6"/>
          </a:lnRef>
          <a:fillRef idx="1">
            <a:schemeClr val="lt1"/>
          </a:fillRef>
          <a:effectRef idx="0">
            <a:schemeClr val="accent6"/>
          </a:effectRef>
          <a:fontRef idx="minor">
            <a:schemeClr val="dk1"/>
          </a:fontRef>
        </p:style>
      </p:cxnSp>
      <p:sp>
        <p:nvSpPr>
          <p:cNvPr id="34828" name="TextBox 24"/>
          <p:cNvSpPr txBox="1">
            <a:spLocks noChangeArrowheads="1"/>
          </p:cNvSpPr>
          <p:nvPr/>
        </p:nvSpPr>
        <p:spPr bwMode="auto">
          <a:xfrm>
            <a:off x="457200" y="5562600"/>
            <a:ext cx="1828800" cy="92392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r>
              <a:rPr lang="en-US"/>
              <a:t>CombatPlan</a:t>
            </a:r>
          </a:p>
          <a:p>
            <a:endParaRPr lang="en-US"/>
          </a:p>
          <a:p>
            <a:r>
              <a:rPr lang="en-US"/>
              <a:t>Rotate()</a:t>
            </a:r>
          </a:p>
        </p:txBody>
      </p:sp>
      <p:cxnSp>
        <p:nvCxnSpPr>
          <p:cNvPr id="26" name="Straight Connector 25"/>
          <p:cNvCxnSpPr/>
          <p:nvPr/>
        </p:nvCxnSpPr>
        <p:spPr>
          <a:xfrm>
            <a:off x="457200" y="5943600"/>
            <a:ext cx="1828800" cy="0"/>
          </a:xfrm>
          <a:prstGeom prst="line">
            <a:avLst/>
          </a:prstGeom>
        </p:spPr>
        <p:style>
          <a:lnRef idx="2">
            <a:schemeClr val="accent6"/>
          </a:lnRef>
          <a:fillRef idx="1">
            <a:schemeClr val="lt1"/>
          </a:fillRef>
          <a:effectRef idx="0">
            <a:schemeClr val="accent6"/>
          </a:effectRef>
          <a:fontRef idx="minor">
            <a:schemeClr val="dk1"/>
          </a:fontRef>
        </p:style>
      </p:cxnSp>
      <p:cxnSp>
        <p:nvCxnSpPr>
          <p:cNvPr id="44" name="Straight Connector 43"/>
          <p:cNvCxnSpPr/>
          <p:nvPr/>
        </p:nvCxnSpPr>
        <p:spPr>
          <a:xfrm>
            <a:off x="2286000" y="1752600"/>
            <a:ext cx="228600" cy="228600"/>
          </a:xfrm>
          <a:prstGeom prst="line">
            <a:avLst/>
          </a:prstGeom>
        </p:spPr>
        <p:style>
          <a:lnRef idx="2">
            <a:schemeClr val="accent6"/>
          </a:lnRef>
          <a:fillRef idx="1">
            <a:schemeClr val="lt1"/>
          </a:fillRef>
          <a:effectRef idx="0">
            <a:schemeClr val="accent6"/>
          </a:effectRef>
          <a:fontRef idx="minor">
            <a:schemeClr val="dk1"/>
          </a:fontRef>
        </p:style>
      </p:cxnSp>
      <p:cxnSp>
        <p:nvCxnSpPr>
          <p:cNvPr id="45" name="Straight Connector 44"/>
          <p:cNvCxnSpPr/>
          <p:nvPr/>
        </p:nvCxnSpPr>
        <p:spPr>
          <a:xfrm>
            <a:off x="2514600" y="1524000"/>
            <a:ext cx="0" cy="457200"/>
          </a:xfrm>
          <a:prstGeom prst="line">
            <a:avLst/>
          </a:prstGeom>
        </p:spPr>
        <p:style>
          <a:lnRef idx="2">
            <a:schemeClr val="accent6"/>
          </a:lnRef>
          <a:fillRef idx="1">
            <a:schemeClr val="lt1"/>
          </a:fillRef>
          <a:effectRef idx="0">
            <a:schemeClr val="accent6"/>
          </a:effectRef>
          <a:fontRef idx="minor">
            <a:schemeClr val="dk1"/>
          </a:fontRef>
        </p:style>
      </p:cxnSp>
      <p:cxnSp>
        <p:nvCxnSpPr>
          <p:cNvPr id="46" name="Straight Connector 45"/>
          <p:cNvCxnSpPr/>
          <p:nvPr/>
        </p:nvCxnSpPr>
        <p:spPr>
          <a:xfrm flipV="1">
            <a:off x="2286000" y="1524000"/>
            <a:ext cx="220663" cy="227013"/>
          </a:xfrm>
          <a:prstGeom prst="line">
            <a:avLst/>
          </a:prstGeom>
        </p:spPr>
        <p:style>
          <a:lnRef idx="2">
            <a:schemeClr val="accent6"/>
          </a:lnRef>
          <a:fillRef idx="1">
            <a:schemeClr val="lt1"/>
          </a:fillRef>
          <a:effectRef idx="0">
            <a:schemeClr val="accent6"/>
          </a:effectRef>
          <a:fontRef idx="minor">
            <a:schemeClr val="dk1"/>
          </a:fontRef>
        </p:style>
      </p:cxnSp>
      <p:cxnSp>
        <p:nvCxnSpPr>
          <p:cNvPr id="62" name="Straight Connector 61"/>
          <p:cNvCxnSpPr>
            <a:endCxn id="34826" idx="0"/>
          </p:cNvCxnSpPr>
          <p:nvPr/>
        </p:nvCxnSpPr>
        <p:spPr>
          <a:xfrm>
            <a:off x="1371600" y="3276600"/>
            <a:ext cx="0" cy="304800"/>
          </a:xfrm>
          <a:prstGeom prst="line">
            <a:avLst/>
          </a:prstGeom>
        </p:spPr>
        <p:style>
          <a:lnRef idx="2">
            <a:schemeClr val="accent6"/>
          </a:lnRef>
          <a:fillRef idx="1">
            <a:schemeClr val="lt1"/>
          </a:fillRef>
          <a:effectRef idx="0">
            <a:schemeClr val="accent6"/>
          </a:effectRef>
          <a:fontRef idx="minor">
            <a:schemeClr val="dk1"/>
          </a:fontRef>
        </p:style>
      </p:cxnSp>
      <p:cxnSp>
        <p:nvCxnSpPr>
          <p:cNvPr id="64" name="Straight Connector 63"/>
          <p:cNvCxnSpPr/>
          <p:nvPr/>
        </p:nvCxnSpPr>
        <p:spPr>
          <a:xfrm>
            <a:off x="1371600" y="5068888"/>
            <a:ext cx="228600" cy="228600"/>
          </a:xfrm>
          <a:prstGeom prst="line">
            <a:avLst/>
          </a:prstGeom>
        </p:spPr>
        <p:style>
          <a:lnRef idx="2">
            <a:schemeClr val="accent6"/>
          </a:lnRef>
          <a:fillRef idx="1">
            <a:schemeClr val="lt1"/>
          </a:fillRef>
          <a:effectRef idx="0">
            <a:schemeClr val="accent6"/>
          </a:effectRef>
          <a:fontRef idx="minor">
            <a:schemeClr val="dk1"/>
          </a:fontRef>
        </p:style>
      </p:cxnSp>
      <p:cxnSp>
        <p:nvCxnSpPr>
          <p:cNvPr id="65" name="Straight Connector 64"/>
          <p:cNvCxnSpPr/>
          <p:nvPr/>
        </p:nvCxnSpPr>
        <p:spPr>
          <a:xfrm flipH="1">
            <a:off x="1143000" y="5297488"/>
            <a:ext cx="457200" cy="0"/>
          </a:xfrm>
          <a:prstGeom prst="line">
            <a:avLst/>
          </a:prstGeom>
        </p:spPr>
        <p:style>
          <a:lnRef idx="2">
            <a:schemeClr val="accent6"/>
          </a:lnRef>
          <a:fillRef idx="1">
            <a:schemeClr val="lt1"/>
          </a:fillRef>
          <a:effectRef idx="0">
            <a:schemeClr val="accent6"/>
          </a:effectRef>
          <a:fontRef idx="minor">
            <a:schemeClr val="dk1"/>
          </a:fontRef>
        </p:style>
      </p:cxnSp>
      <p:cxnSp>
        <p:nvCxnSpPr>
          <p:cNvPr id="66" name="Straight Connector 65"/>
          <p:cNvCxnSpPr/>
          <p:nvPr/>
        </p:nvCxnSpPr>
        <p:spPr>
          <a:xfrm flipV="1">
            <a:off x="1143000" y="5070475"/>
            <a:ext cx="220663" cy="227013"/>
          </a:xfrm>
          <a:prstGeom prst="line">
            <a:avLst/>
          </a:prstGeom>
        </p:spPr>
        <p:style>
          <a:lnRef idx="2">
            <a:schemeClr val="accent6"/>
          </a:lnRef>
          <a:fillRef idx="1">
            <a:schemeClr val="lt1"/>
          </a:fillRef>
          <a:effectRef idx="0">
            <a:schemeClr val="accent6"/>
          </a:effectRef>
          <a:fontRef idx="minor">
            <a:schemeClr val="dk1"/>
          </a:fontRef>
        </p:style>
      </p:cxnSp>
      <p:cxnSp>
        <p:nvCxnSpPr>
          <p:cNvPr id="67" name="Straight Connector 66"/>
          <p:cNvCxnSpPr/>
          <p:nvPr/>
        </p:nvCxnSpPr>
        <p:spPr>
          <a:xfrm>
            <a:off x="1371600" y="5257800"/>
            <a:ext cx="0" cy="304800"/>
          </a:xfrm>
          <a:prstGeom prst="line">
            <a:avLst/>
          </a:prstGeom>
        </p:spPr>
        <p:style>
          <a:lnRef idx="2">
            <a:schemeClr val="accent6"/>
          </a:lnRef>
          <a:fillRef idx="1">
            <a:schemeClr val="lt1"/>
          </a:fillRef>
          <a:effectRef idx="0">
            <a:schemeClr val="accent6"/>
          </a:effectRef>
          <a:fontRef idx="minor">
            <a:schemeClr val="dk1"/>
          </a:fontRef>
        </p:style>
      </p:cxnSp>
    </p:spTree>
    <p:extLst>
      <p:ext uri="{BB962C8B-B14F-4D97-AF65-F5344CB8AC3E}">
        <p14:creationId xmlns:p14="http://schemas.microsoft.com/office/powerpoint/2010/main" val="38282221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smtClean="0">
                <a:solidFill>
                  <a:srgbClr val="C00000"/>
                </a:solidFill>
                <a:latin typeface="Arial" charset="0"/>
                <a:cs typeface="Arial" charset="0"/>
              </a:rPr>
              <a:t>Inheritance</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Advantages</a:t>
            </a:r>
            <a:endParaRPr lang="en-US" sz="3000" dirty="0" smtClean="0">
              <a:solidFill>
                <a:srgbClr val="C00000"/>
              </a:solidFill>
              <a:latin typeface="Arial" charset="0"/>
              <a:cs typeface="Arial" charset="0"/>
            </a:endParaRPr>
          </a:p>
        </p:txBody>
      </p:sp>
      <p:sp>
        <p:nvSpPr>
          <p:cNvPr id="3" name="Content Placeholder 2"/>
          <p:cNvSpPr>
            <a:spLocks noGrp="1"/>
          </p:cNvSpPr>
          <p:nvPr>
            <p:ph idx="1"/>
          </p:nvPr>
        </p:nvSpPr>
        <p:spPr>
          <a:xfrm>
            <a:off x="381000" y="1219200"/>
            <a:ext cx="8552688" cy="2819400"/>
          </a:xfrm>
        </p:spPr>
        <p:txBody>
          <a:bodyPr>
            <a:normAutofit fontScale="92500" lnSpcReduction="20000"/>
          </a:bodyPr>
          <a:lstStyle/>
          <a:p>
            <a:r>
              <a:rPr lang="en-US" sz="2400" dirty="0" smtClean="0"/>
              <a:t>Development model </a:t>
            </a:r>
            <a:r>
              <a:rPr lang="en-US" sz="2400" b="1" dirty="0" smtClean="0"/>
              <a:t>closer to real life </a:t>
            </a:r>
            <a:r>
              <a:rPr lang="en-US" sz="2400" dirty="0" smtClean="0"/>
              <a:t>object model with hierarchical relationships</a:t>
            </a:r>
          </a:p>
          <a:p>
            <a:pPr lvl="0"/>
            <a:r>
              <a:rPr lang="en-US" sz="2400" b="1" kern="0" dirty="0"/>
              <a:t>Reusability</a:t>
            </a:r>
            <a:r>
              <a:rPr lang="en-US" sz="2400" kern="0" dirty="0"/>
              <a:t> – reuse public methods of base </a:t>
            </a:r>
            <a:r>
              <a:rPr lang="en-US" sz="2400" kern="0" dirty="0" smtClean="0"/>
              <a:t>class</a:t>
            </a:r>
          </a:p>
          <a:p>
            <a:pPr>
              <a:buClr>
                <a:schemeClr val="tx1"/>
              </a:buClr>
              <a:buSzPct val="62000"/>
              <a:buFont typeface="Monotype Sorts" pitchFamily="2" charset="2"/>
              <a:buChar char="o"/>
              <a:defRPr/>
            </a:pPr>
            <a:r>
              <a:rPr lang="en-US" sz="2400" b="1" kern="0" dirty="0"/>
              <a:t>Extensibility</a:t>
            </a:r>
            <a:r>
              <a:rPr lang="en-US" sz="2400" kern="0" dirty="0"/>
              <a:t> – Extend the base class</a:t>
            </a:r>
          </a:p>
          <a:p>
            <a:pPr lvl="0" eaLnBrk="1" hangingPunct="1">
              <a:buClr>
                <a:schemeClr val="tx1"/>
              </a:buClr>
              <a:buSzPct val="62000"/>
              <a:buFont typeface="Monotype Sorts" pitchFamily="2" charset="2"/>
              <a:buChar char="o"/>
              <a:defRPr/>
            </a:pPr>
            <a:r>
              <a:rPr lang="en-US" sz="2400" b="1" kern="0" dirty="0"/>
              <a:t>Data hiding </a:t>
            </a:r>
            <a:r>
              <a:rPr lang="en-US" sz="2400" kern="0" dirty="0"/>
              <a:t>– base class keeps some data private </a:t>
            </a:r>
            <a:endParaRPr lang="en-US" sz="2400" kern="0" dirty="0" smtClean="0"/>
          </a:p>
          <a:p>
            <a:pPr marL="0" lvl="0" indent="0" eaLnBrk="1" hangingPunct="1">
              <a:buClr>
                <a:schemeClr val="tx1"/>
              </a:buClr>
              <a:buSzPct val="62000"/>
              <a:buNone/>
              <a:defRPr/>
            </a:pPr>
            <a:r>
              <a:rPr lang="en-US" sz="2400" kern="0" dirty="0">
                <a:sym typeface="Wingdings" pitchFamily="2" charset="2"/>
              </a:rPr>
              <a:t> </a:t>
            </a:r>
            <a:r>
              <a:rPr lang="en-US" sz="2400" kern="0" dirty="0" smtClean="0">
                <a:sym typeface="Wingdings" pitchFamily="2" charset="2"/>
              </a:rPr>
              <a:t>      </a:t>
            </a:r>
            <a:r>
              <a:rPr lang="en-US" sz="2400" kern="0" dirty="0">
                <a:sym typeface="Wingdings" pitchFamily="2" charset="2"/>
              </a:rPr>
              <a:t>derive class cannot change </a:t>
            </a:r>
            <a:r>
              <a:rPr lang="en-US" sz="2400" kern="0" dirty="0" smtClean="0">
                <a:sym typeface="Wingdings" pitchFamily="2" charset="2"/>
              </a:rPr>
              <a:t>it</a:t>
            </a:r>
          </a:p>
          <a:p>
            <a:pPr marL="0" lvl="0" indent="0" eaLnBrk="1" hangingPunct="1">
              <a:buClr>
                <a:schemeClr val="tx1"/>
              </a:buClr>
              <a:buSzPct val="62000"/>
              <a:buNone/>
              <a:defRPr/>
            </a:pPr>
            <a:endParaRPr lang="en-US" sz="2400" kern="0" dirty="0">
              <a:solidFill>
                <a:srgbClr val="000080"/>
              </a:solidFill>
              <a:sym typeface="Wingdings" pitchFamily="2" charset="2"/>
            </a:endParaRPr>
          </a:p>
          <a:p>
            <a:pPr marL="0" lvl="0" indent="0" eaLnBrk="1" hangingPunct="1">
              <a:buClr>
                <a:schemeClr val="tx1"/>
              </a:buClr>
              <a:buSzPct val="62000"/>
              <a:buNone/>
              <a:defRPr/>
            </a:pPr>
            <a:r>
              <a:rPr lang="en-US" sz="2400" u="sng" kern="0" dirty="0" smtClean="0">
                <a:sym typeface="Wingdings" pitchFamily="2" charset="2"/>
              </a:rPr>
              <a:t>Protected Accessibility</a:t>
            </a:r>
            <a:r>
              <a:rPr lang="en-US" sz="2400" kern="0" dirty="0" smtClean="0">
                <a:sym typeface="Wingdings" pitchFamily="2" charset="2"/>
              </a:rPr>
              <a:t>:</a:t>
            </a:r>
            <a:endParaRPr lang="en-US" sz="2400" kern="0" dirty="0"/>
          </a:p>
          <a:p>
            <a:pPr lvl="0"/>
            <a:endParaRPr lang="en-US" sz="2400" kern="0" dirty="0">
              <a:solidFill>
                <a:srgbClr val="000080"/>
              </a:solidFill>
            </a:endParaRPr>
          </a:p>
          <a:p>
            <a:endParaRPr lang="en-US" sz="2400" dirty="0" smtClean="0"/>
          </a:p>
        </p:txBody>
      </p:sp>
      <p:sp>
        <p:nvSpPr>
          <p:cNvPr id="9" name="Content Placeholder 2"/>
          <p:cNvSpPr txBox="1">
            <a:spLocks/>
          </p:cNvSpPr>
          <p:nvPr/>
        </p:nvSpPr>
        <p:spPr bwMode="auto">
          <a:xfrm>
            <a:off x="781396" y="3886200"/>
            <a:ext cx="7754112"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class </a:t>
            </a:r>
            <a:r>
              <a:rPr lang="en-US" altLang="ja-JP" sz="1800" dirty="0" smtClean="0">
                <a:solidFill>
                  <a:schemeClr val="accent5">
                    <a:lumMod val="50000"/>
                  </a:schemeClr>
                </a:solidFill>
                <a:latin typeface="Courier New" pitchFamily="49" charset="0"/>
                <a:cs typeface="Courier New" pitchFamily="49" charset="0"/>
              </a:rPr>
              <a:t>Car</a:t>
            </a:r>
            <a:r>
              <a:rPr lang="en-US" altLang="ja-JP" sz="1800" dirty="0" smtClean="0">
                <a:latin typeface="Courier New" pitchFamily="49" charset="0"/>
                <a:cs typeface="Courier New" pitchFamily="49" charset="0"/>
              </a:rPr>
              <a:t>{</a:t>
            </a:r>
          </a:p>
          <a:p>
            <a:pPr lvl="1">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protected </a:t>
            </a:r>
            <a:r>
              <a:rPr lang="en-US" altLang="ja-JP" sz="1800" dirty="0" err="1" smtClean="0">
                <a:solidFill>
                  <a:srgbClr val="0000FF"/>
                </a:solidFill>
                <a:latin typeface="Courier New" pitchFamily="49" charset="0"/>
                <a:cs typeface="Courier New" pitchFamily="49" charset="0"/>
              </a:rPr>
              <a:t>int</a:t>
            </a:r>
            <a:r>
              <a:rPr lang="en-US" altLang="ja-JP" sz="1800" dirty="0" smtClean="0">
                <a:solidFill>
                  <a:srgbClr val="0000FF"/>
                </a:solidFill>
                <a:latin typeface="Courier New" pitchFamily="49" charset="0"/>
                <a:cs typeface="Courier New" pitchFamily="49" charset="0"/>
              </a:rPr>
              <a:t> </a:t>
            </a:r>
            <a:r>
              <a:rPr lang="en-US" altLang="ja-JP" sz="1800" dirty="0" err="1" smtClean="0">
                <a:solidFill>
                  <a:schemeClr val="accent1"/>
                </a:solidFill>
                <a:latin typeface="Courier New" pitchFamily="49" charset="0"/>
                <a:cs typeface="Courier New" pitchFamily="49" charset="0"/>
              </a:rPr>
              <a:t>NumberWheels</a:t>
            </a:r>
            <a:r>
              <a:rPr lang="en-US" altLang="ja-JP" sz="1800" dirty="0" smtClean="0">
                <a:solidFill>
                  <a:schemeClr val="accent1"/>
                </a:solidFill>
                <a:latin typeface="Courier New" pitchFamily="49" charset="0"/>
                <a:cs typeface="Courier New" pitchFamily="49" charset="0"/>
              </a:rPr>
              <a:t>;</a:t>
            </a:r>
          </a:p>
          <a:p>
            <a:pPr lvl="1">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protected string </a:t>
            </a:r>
            <a:r>
              <a:rPr lang="en-US" altLang="ja-JP" sz="1800" dirty="0" err="1" smtClean="0">
                <a:solidFill>
                  <a:schemeClr val="accent1"/>
                </a:solidFill>
                <a:latin typeface="Courier New" pitchFamily="49" charset="0"/>
                <a:cs typeface="Courier New" pitchFamily="49" charset="0"/>
              </a:rPr>
              <a:t>MainColor</a:t>
            </a:r>
            <a:r>
              <a:rPr lang="en-US" altLang="ja-JP" sz="1800" dirty="0" smtClean="0">
                <a:solidFill>
                  <a:schemeClr val="accent1"/>
                </a:solidFill>
                <a:latin typeface="Courier New" pitchFamily="49" charset="0"/>
                <a:cs typeface="Courier New" pitchFamily="49" charset="0"/>
              </a:rPr>
              <a:t>;</a:t>
            </a:r>
          </a:p>
          <a:p>
            <a:pPr lvl="1">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protected </a:t>
            </a:r>
            <a:r>
              <a:rPr lang="en-US" altLang="ja-JP" sz="1800" dirty="0" err="1" smtClean="0">
                <a:solidFill>
                  <a:srgbClr val="0000FF"/>
                </a:solidFill>
                <a:latin typeface="Courier New" pitchFamily="49" charset="0"/>
                <a:cs typeface="Courier New" pitchFamily="49" charset="0"/>
              </a:rPr>
              <a:t>int</a:t>
            </a:r>
            <a:r>
              <a:rPr lang="en-US" altLang="ja-JP" sz="1800" dirty="0" smtClean="0">
                <a:solidFill>
                  <a:srgbClr val="0000FF"/>
                </a:solidFill>
                <a:latin typeface="Courier New" pitchFamily="49" charset="0"/>
                <a:cs typeface="Courier New" pitchFamily="49" charset="0"/>
              </a:rPr>
              <a:t> </a:t>
            </a:r>
            <a:r>
              <a:rPr lang="en-US" altLang="ja-JP" sz="1800" dirty="0" err="1" smtClean="0">
                <a:solidFill>
                  <a:schemeClr val="accent1"/>
                </a:solidFill>
                <a:latin typeface="Courier New" pitchFamily="49" charset="0"/>
                <a:cs typeface="Courier New" pitchFamily="49" charset="0"/>
              </a:rPr>
              <a:t>NumberRearPorts</a:t>
            </a:r>
            <a:r>
              <a:rPr lang="en-US" altLang="ja-JP" sz="1800" dirty="0" smtClean="0">
                <a:solidFill>
                  <a:schemeClr val="accent1"/>
                </a:solidFill>
                <a:latin typeface="Courier New" pitchFamily="49" charset="0"/>
                <a:cs typeface="Courier New" pitchFamily="49" charset="0"/>
              </a:rPr>
              <a:t>;</a:t>
            </a:r>
          </a:p>
          <a:p>
            <a:pPr lvl="1">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protected </a:t>
            </a:r>
            <a:r>
              <a:rPr lang="en-US" altLang="ja-JP" sz="1800" dirty="0" err="1" smtClean="0">
                <a:solidFill>
                  <a:srgbClr val="0000FF"/>
                </a:solidFill>
                <a:latin typeface="Courier New" pitchFamily="49" charset="0"/>
                <a:cs typeface="Courier New" pitchFamily="49" charset="0"/>
              </a:rPr>
              <a:t>bool</a:t>
            </a:r>
            <a:r>
              <a:rPr lang="en-US" altLang="ja-JP" sz="1800" dirty="0" smtClean="0">
                <a:solidFill>
                  <a:srgbClr val="0000FF"/>
                </a:solidFill>
                <a:latin typeface="Courier New" pitchFamily="49" charset="0"/>
                <a:cs typeface="Courier New" pitchFamily="49" charset="0"/>
              </a:rPr>
              <a:t> </a:t>
            </a:r>
            <a:r>
              <a:rPr lang="en-US" altLang="ja-JP" sz="1800" dirty="0" err="1" smtClean="0">
                <a:solidFill>
                  <a:schemeClr val="accent1"/>
                </a:solidFill>
                <a:latin typeface="Courier New" pitchFamily="49" charset="0"/>
                <a:cs typeface="Courier New" pitchFamily="49" charset="0"/>
              </a:rPr>
              <a:t>isWithUpperWindow</a:t>
            </a:r>
            <a:r>
              <a:rPr lang="en-US" altLang="ja-JP" sz="1800" dirty="0" smtClean="0">
                <a:solidFill>
                  <a:schemeClr val="accent1"/>
                </a:solidFill>
                <a:latin typeface="Courier New" pitchFamily="49" charset="0"/>
                <a:cs typeface="Courier New" pitchFamily="49" charset="0"/>
              </a:rPr>
              <a:t>;</a:t>
            </a:r>
          </a:p>
          <a:p>
            <a:pPr lvl="1">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protected </a:t>
            </a:r>
            <a:r>
              <a:rPr lang="en-US" altLang="ja-JP" sz="1800" dirty="0" err="1" smtClean="0">
                <a:solidFill>
                  <a:srgbClr val="0000FF"/>
                </a:solidFill>
                <a:latin typeface="Courier New" pitchFamily="49" charset="0"/>
                <a:cs typeface="Courier New" pitchFamily="49" charset="0"/>
              </a:rPr>
              <a:t>int</a:t>
            </a:r>
            <a:r>
              <a:rPr lang="en-US" altLang="ja-JP" sz="1800" dirty="0" smtClean="0">
                <a:solidFill>
                  <a:srgbClr val="0000FF"/>
                </a:solidFill>
                <a:latin typeface="Courier New" pitchFamily="49" charset="0"/>
                <a:cs typeface="Courier New" pitchFamily="49" charset="0"/>
              </a:rPr>
              <a:t> </a:t>
            </a:r>
            <a:r>
              <a:rPr lang="en-US" altLang="ja-JP" sz="1800" dirty="0" err="1" smtClean="0">
                <a:solidFill>
                  <a:schemeClr val="accent1"/>
                </a:solidFill>
                <a:latin typeface="Courier New" pitchFamily="49" charset="0"/>
                <a:cs typeface="Courier New" pitchFamily="49" charset="0"/>
              </a:rPr>
              <a:t>NumberSeats</a:t>
            </a:r>
            <a:r>
              <a:rPr lang="en-US" altLang="ja-JP" sz="1800" dirty="0" smtClean="0">
                <a:solidFill>
                  <a:schemeClr val="accent1"/>
                </a:solidFill>
                <a:latin typeface="Courier New" pitchFamily="49" charset="0"/>
                <a:cs typeface="Courier New" pitchFamily="49" charset="0"/>
              </a:rPr>
              <a:t>;</a:t>
            </a:r>
          </a:p>
          <a:p>
            <a:pPr lvl="1">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protected float </a:t>
            </a:r>
            <a:r>
              <a:rPr lang="en-US" altLang="ja-JP" sz="1800" dirty="0" err="1" smtClean="0">
                <a:solidFill>
                  <a:schemeClr val="accent1"/>
                </a:solidFill>
                <a:latin typeface="Courier New" pitchFamily="49" charset="0"/>
                <a:cs typeface="Courier New" pitchFamily="49" charset="0"/>
              </a:rPr>
              <a:t>CylinderVolume</a:t>
            </a:r>
            <a:r>
              <a:rPr lang="en-US" altLang="ja-JP" sz="1800" dirty="0" smtClean="0">
                <a:solidFill>
                  <a:schemeClr val="accent1"/>
                </a:solidFill>
                <a:latin typeface="Courier New" pitchFamily="49" charset="0"/>
                <a:cs typeface="Courier New" pitchFamily="49" charset="0"/>
              </a:rPr>
              <a:t>;</a:t>
            </a:r>
          </a:p>
          <a:p>
            <a:pPr lvl="1">
              <a:lnSpc>
                <a:spcPct val="80000"/>
              </a:lnSpc>
              <a:buFont typeface="Wingdings" pitchFamily="2" charset="2"/>
              <a:buNone/>
              <a:defRPr/>
            </a:pPr>
            <a:r>
              <a:rPr lang="en-US" altLang="ja-JP" sz="1800" dirty="0" smtClean="0">
                <a:solidFill>
                  <a:schemeClr val="accent1"/>
                </a:solidFill>
                <a:latin typeface="Courier New" pitchFamily="49" charset="0"/>
                <a:cs typeface="Courier New" pitchFamily="49" charset="0"/>
              </a:rPr>
              <a:t>…</a:t>
            </a:r>
          </a:p>
          <a:p>
            <a:pPr>
              <a:lnSpc>
                <a:spcPct val="80000"/>
              </a:lnSpc>
              <a:buFont typeface="Wingdings" pitchFamily="2" charset="2"/>
              <a:buNone/>
              <a:defRPr/>
            </a:pPr>
            <a:r>
              <a:rPr lang="en-US" altLang="ja-JP" sz="1800" dirty="0" smtClean="0">
                <a:latin typeface="Courier New" pitchFamily="49" charset="0"/>
                <a:cs typeface="Courier New" pitchFamily="49" charset="0"/>
              </a:rPr>
              <a:t>}</a:t>
            </a:r>
            <a:endParaRPr lang="en-US" sz="2400" dirty="0" smtClean="0">
              <a:ea typeface="ＭＳ Ｐゴシック" pitchFamily="34" charset="-128"/>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smtClean="0">
                <a:solidFill>
                  <a:srgbClr val="C00000"/>
                </a:solidFill>
                <a:latin typeface="Arial" charset="0"/>
                <a:cs typeface="Arial" charset="0"/>
              </a:rPr>
              <a:t>Inheritance</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this, base, sealed class</a:t>
            </a:r>
            <a:endParaRPr lang="en-US" sz="3000" dirty="0" smtClean="0">
              <a:solidFill>
                <a:srgbClr val="C00000"/>
              </a:solidFill>
              <a:latin typeface="Arial" charset="0"/>
              <a:cs typeface="Arial" charset="0"/>
            </a:endParaRPr>
          </a:p>
        </p:txBody>
      </p:sp>
      <p:sp>
        <p:nvSpPr>
          <p:cNvPr id="9" name="Content Placeholder 2"/>
          <p:cNvSpPr>
            <a:spLocks noGrp="1"/>
          </p:cNvSpPr>
          <p:nvPr>
            <p:ph idx="1"/>
          </p:nvPr>
        </p:nvSpPr>
        <p:spPr>
          <a:xfrm>
            <a:off x="457200" y="1143000"/>
            <a:ext cx="8229600" cy="3352800"/>
          </a:xfrm>
          <a:ln>
            <a:solidFill>
              <a:schemeClr val="accent1"/>
            </a:solidFill>
          </a:ln>
        </p:spPr>
        <p:txBody>
          <a:bodyPr/>
          <a:lstStyle/>
          <a:p>
            <a:pPr eaLnBrk="1" hangingPunct="1">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class</a:t>
            </a:r>
            <a:r>
              <a:rPr lang="en-US" altLang="ja-JP" sz="1800" dirty="0" smtClean="0">
                <a:latin typeface="Courier New" pitchFamily="49" charset="0"/>
                <a:cs typeface="Courier New" pitchFamily="49" charset="0"/>
              </a:rPr>
              <a:t> </a:t>
            </a:r>
            <a:r>
              <a:rPr lang="en-US" altLang="ja-JP" sz="1800" dirty="0" smtClean="0">
                <a:solidFill>
                  <a:schemeClr val="accent5">
                    <a:lumMod val="75000"/>
                  </a:schemeClr>
                </a:solidFill>
                <a:latin typeface="Courier New" pitchFamily="49" charset="0"/>
                <a:cs typeface="Courier New" pitchFamily="49" charset="0"/>
              </a:rPr>
              <a:t>A</a:t>
            </a:r>
            <a:r>
              <a:rPr lang="en-US" altLang="ja-JP" sz="1800" dirty="0" smtClean="0">
                <a:latin typeface="Courier New" pitchFamily="49" charset="0"/>
                <a:cs typeface="Courier New" pitchFamily="49" charset="0"/>
              </a:rPr>
              <a:t>{</a:t>
            </a:r>
          </a:p>
          <a:p>
            <a:pPr lvl="1" eaLnBrk="1" hangingPunct="1">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protected </a:t>
            </a:r>
            <a:r>
              <a:rPr lang="en-US" altLang="ja-JP" sz="1800" dirty="0" err="1" smtClean="0">
                <a:solidFill>
                  <a:srgbClr val="0000FF"/>
                </a:solidFill>
                <a:latin typeface="Courier New" pitchFamily="49" charset="0"/>
                <a:cs typeface="Courier New" pitchFamily="49" charset="0"/>
              </a:rPr>
              <a:t>int</a:t>
            </a:r>
            <a:r>
              <a:rPr lang="en-US" altLang="ja-JP" sz="1800" dirty="0" smtClean="0">
                <a:solidFill>
                  <a:srgbClr val="0000FF"/>
                </a:solidFill>
                <a:latin typeface="Courier New" pitchFamily="49" charset="0"/>
                <a:cs typeface="Courier New" pitchFamily="49" charset="0"/>
              </a:rPr>
              <a:t> </a:t>
            </a:r>
            <a:r>
              <a:rPr lang="en-US" altLang="ja-JP" sz="1800" dirty="0" err="1" smtClean="0">
                <a:latin typeface="Courier New" pitchFamily="49" charset="0"/>
                <a:cs typeface="Courier New" pitchFamily="49" charset="0"/>
              </a:rPr>
              <a:t>i</a:t>
            </a:r>
            <a:r>
              <a:rPr lang="en-US" altLang="ja-JP" sz="1800" dirty="0" smtClean="0">
                <a:latin typeface="Courier New" pitchFamily="49" charset="0"/>
                <a:cs typeface="Courier New" pitchFamily="49" charset="0"/>
              </a:rPr>
              <a:t>;</a:t>
            </a:r>
          </a:p>
          <a:p>
            <a:pPr lvl="1" eaLnBrk="1" hangingPunct="1">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protected </a:t>
            </a:r>
            <a:r>
              <a:rPr lang="en-US" altLang="ja-JP" sz="1800" dirty="0" err="1" smtClean="0">
                <a:solidFill>
                  <a:srgbClr val="0000FF"/>
                </a:solidFill>
                <a:latin typeface="Courier New" pitchFamily="49" charset="0"/>
                <a:cs typeface="Courier New" pitchFamily="49" charset="0"/>
              </a:rPr>
              <a:t>int</a:t>
            </a:r>
            <a:r>
              <a:rPr lang="en-US" altLang="ja-JP" sz="1800" dirty="0" smtClean="0">
                <a:solidFill>
                  <a:srgbClr val="0000FF"/>
                </a:solidFill>
                <a:latin typeface="Courier New" pitchFamily="49" charset="0"/>
                <a:cs typeface="Courier New" pitchFamily="49" charset="0"/>
              </a:rPr>
              <a:t> </a:t>
            </a:r>
            <a:r>
              <a:rPr lang="en-US" altLang="ja-JP" sz="1800" dirty="0" err="1" smtClean="0">
                <a:latin typeface="Courier New" pitchFamily="49" charset="0"/>
                <a:cs typeface="Courier New" pitchFamily="49" charset="0"/>
              </a:rPr>
              <a:t>aMethod</a:t>
            </a:r>
            <a:r>
              <a:rPr lang="en-US" altLang="ja-JP" sz="1800" dirty="0" smtClean="0">
                <a:latin typeface="Courier New" pitchFamily="49" charset="0"/>
                <a:cs typeface="Courier New" pitchFamily="49" charset="0"/>
              </a:rPr>
              <a:t>(</a:t>
            </a:r>
            <a:r>
              <a:rPr lang="en-US" altLang="ja-JP" sz="1800" dirty="0" err="1" smtClean="0">
                <a:solidFill>
                  <a:srgbClr val="0000FF"/>
                </a:solidFill>
                <a:latin typeface="Courier New" pitchFamily="49" charset="0"/>
                <a:cs typeface="Courier New" pitchFamily="49" charset="0"/>
              </a:rPr>
              <a:t>int</a:t>
            </a:r>
            <a:r>
              <a:rPr lang="en-US" altLang="ja-JP" sz="1800" dirty="0" smtClean="0">
                <a:latin typeface="Courier New" pitchFamily="49" charset="0"/>
                <a:cs typeface="Courier New" pitchFamily="49" charset="0"/>
              </a:rPr>
              <a:t> </a:t>
            </a:r>
            <a:r>
              <a:rPr lang="en-US" altLang="ja-JP" sz="1800" dirty="0" err="1" smtClean="0">
                <a:latin typeface="Courier New" pitchFamily="49" charset="0"/>
                <a:cs typeface="Courier New" pitchFamily="49" charset="0"/>
              </a:rPr>
              <a:t>i</a:t>
            </a:r>
            <a:r>
              <a:rPr lang="en-US" altLang="ja-JP" sz="1800" dirty="0" smtClean="0">
                <a:latin typeface="Courier New" pitchFamily="49" charset="0"/>
                <a:cs typeface="Courier New" pitchFamily="49" charset="0"/>
              </a:rPr>
              <a:t>){</a:t>
            </a:r>
          </a:p>
          <a:p>
            <a:pPr lvl="1" eaLnBrk="1" hangingPunct="1">
              <a:lnSpc>
                <a:spcPct val="80000"/>
              </a:lnSpc>
              <a:buFont typeface="Wingdings" pitchFamily="2" charset="2"/>
              <a:buNone/>
              <a:defRPr/>
            </a:pPr>
            <a:r>
              <a:rPr lang="en-US" altLang="ja-JP" sz="1800" dirty="0" smtClean="0">
                <a:solidFill>
                  <a:srgbClr val="800080"/>
                </a:solidFill>
                <a:latin typeface="Courier New" pitchFamily="49" charset="0"/>
                <a:cs typeface="Courier New" pitchFamily="49" charset="0"/>
              </a:rPr>
              <a:t>   </a:t>
            </a:r>
            <a:r>
              <a:rPr lang="en-US" altLang="ja-JP" sz="1800" dirty="0" err="1" smtClean="0">
                <a:solidFill>
                  <a:srgbClr val="0000FF"/>
                </a:solidFill>
                <a:latin typeface="Courier New" pitchFamily="49" charset="0"/>
                <a:cs typeface="Courier New" pitchFamily="49" charset="0"/>
              </a:rPr>
              <a:t>this</a:t>
            </a:r>
            <a:r>
              <a:rPr lang="en-US" altLang="ja-JP" sz="1800" dirty="0" err="1" smtClean="0">
                <a:latin typeface="Courier New" pitchFamily="49" charset="0"/>
                <a:cs typeface="Courier New" pitchFamily="49" charset="0"/>
              </a:rPr>
              <a:t>.i</a:t>
            </a:r>
            <a:r>
              <a:rPr lang="en-US" altLang="ja-JP" sz="1800" dirty="0" smtClean="0">
                <a:latin typeface="Courier New" pitchFamily="49" charset="0"/>
                <a:cs typeface="Courier New" pitchFamily="49" charset="0"/>
              </a:rPr>
              <a:t> = </a:t>
            </a:r>
            <a:r>
              <a:rPr lang="en-US" altLang="ja-JP" sz="1800" dirty="0" err="1" smtClean="0">
                <a:latin typeface="Courier New" pitchFamily="49" charset="0"/>
                <a:cs typeface="Courier New" pitchFamily="49" charset="0"/>
              </a:rPr>
              <a:t>i</a:t>
            </a:r>
            <a:r>
              <a:rPr lang="en-US" altLang="ja-JP" sz="1800" dirty="0" smtClean="0">
                <a:latin typeface="Courier New" pitchFamily="49" charset="0"/>
                <a:cs typeface="Courier New" pitchFamily="49" charset="0"/>
              </a:rPr>
              <a:t>; </a:t>
            </a:r>
            <a:r>
              <a:rPr lang="en-US" altLang="ja-JP" sz="1800" dirty="0" smtClean="0">
                <a:solidFill>
                  <a:srgbClr val="008000"/>
                </a:solidFill>
                <a:latin typeface="Courier New" pitchFamily="49" charset="0"/>
                <a:cs typeface="Courier New" pitchFamily="49" charset="0"/>
              </a:rPr>
              <a:t>// refer to current object</a:t>
            </a:r>
          </a:p>
          <a:p>
            <a:pPr lvl="1" eaLnBrk="1" hangingPunct="1">
              <a:lnSpc>
                <a:spcPct val="80000"/>
              </a:lnSpc>
              <a:buFont typeface="Wingdings" pitchFamily="2" charset="2"/>
              <a:buNone/>
              <a:defRPr/>
            </a:pPr>
            <a:r>
              <a:rPr lang="en-US" altLang="ja-JP" sz="1800" dirty="0" smtClean="0">
                <a:solidFill>
                  <a:srgbClr val="800080"/>
                </a:solidFill>
                <a:latin typeface="Courier New" pitchFamily="49" charset="0"/>
                <a:cs typeface="Courier New" pitchFamily="49" charset="0"/>
              </a:rPr>
              <a:t>   </a:t>
            </a:r>
            <a:r>
              <a:rPr lang="en-US" altLang="ja-JP" sz="1800" dirty="0" smtClean="0">
                <a:solidFill>
                  <a:srgbClr val="0000FF"/>
                </a:solidFill>
                <a:latin typeface="Courier New" pitchFamily="49" charset="0"/>
                <a:cs typeface="Courier New" pitchFamily="49" charset="0"/>
              </a:rPr>
              <a:t>return</a:t>
            </a:r>
            <a:r>
              <a:rPr lang="en-US" altLang="ja-JP" sz="1800" dirty="0" smtClean="0">
                <a:latin typeface="Courier New" pitchFamily="49" charset="0"/>
                <a:cs typeface="Courier New" pitchFamily="49" charset="0"/>
              </a:rPr>
              <a:t> </a:t>
            </a:r>
            <a:r>
              <a:rPr lang="en-US" altLang="ja-JP" sz="1800" dirty="0" err="1" smtClean="0">
                <a:latin typeface="Courier New" pitchFamily="49" charset="0"/>
                <a:cs typeface="Courier New" pitchFamily="49" charset="0"/>
              </a:rPr>
              <a:t>i</a:t>
            </a:r>
            <a:r>
              <a:rPr lang="en-US" altLang="ja-JP" sz="1800" dirty="0" smtClean="0">
                <a:latin typeface="Courier New" pitchFamily="49" charset="0"/>
                <a:cs typeface="Courier New" pitchFamily="49" charset="0"/>
              </a:rPr>
              <a:t>;</a:t>
            </a:r>
          </a:p>
          <a:p>
            <a:pPr lvl="1" eaLnBrk="1" hangingPunct="1">
              <a:lnSpc>
                <a:spcPct val="80000"/>
              </a:lnSpc>
              <a:buFont typeface="Wingdings" pitchFamily="2" charset="2"/>
              <a:buNone/>
              <a:defRPr/>
            </a:pPr>
            <a:r>
              <a:rPr lang="en-US" altLang="ja-JP" sz="1800" dirty="0" smtClean="0">
                <a:latin typeface="Courier New" pitchFamily="49" charset="0"/>
                <a:cs typeface="Courier New" pitchFamily="49" charset="0"/>
              </a:rPr>
              <a:t>}</a:t>
            </a:r>
          </a:p>
          <a:p>
            <a:pPr eaLnBrk="1" hangingPunct="1">
              <a:lnSpc>
                <a:spcPct val="80000"/>
              </a:lnSpc>
              <a:buFont typeface="Wingdings" pitchFamily="2" charset="2"/>
              <a:buNone/>
              <a:defRPr/>
            </a:pPr>
            <a:r>
              <a:rPr lang="en-US" altLang="ja-JP" sz="1800" dirty="0" smtClean="0">
                <a:latin typeface="Courier New" pitchFamily="49" charset="0"/>
                <a:cs typeface="Courier New" pitchFamily="49" charset="0"/>
              </a:rPr>
              <a:t>}</a:t>
            </a:r>
          </a:p>
          <a:p>
            <a:pPr eaLnBrk="1" hangingPunct="1">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class</a:t>
            </a:r>
            <a:r>
              <a:rPr lang="en-US" altLang="ja-JP" sz="1800" dirty="0" smtClean="0">
                <a:latin typeface="Courier New" pitchFamily="49" charset="0"/>
                <a:cs typeface="Courier New" pitchFamily="49" charset="0"/>
              </a:rPr>
              <a:t> </a:t>
            </a:r>
            <a:r>
              <a:rPr lang="en-US" altLang="ja-JP" sz="1800" dirty="0" smtClean="0">
                <a:solidFill>
                  <a:schemeClr val="accent5">
                    <a:lumMod val="75000"/>
                  </a:schemeClr>
                </a:solidFill>
                <a:latin typeface="Courier New" pitchFamily="49" charset="0"/>
                <a:cs typeface="Courier New" pitchFamily="49" charset="0"/>
              </a:rPr>
              <a:t>B</a:t>
            </a:r>
            <a:r>
              <a:rPr lang="en-US" altLang="ja-JP" sz="1800" dirty="0" smtClean="0">
                <a:latin typeface="Courier New" pitchFamily="49" charset="0"/>
                <a:cs typeface="Courier New" pitchFamily="49" charset="0"/>
              </a:rPr>
              <a:t>:</a:t>
            </a:r>
            <a:r>
              <a:rPr lang="en-US" altLang="ja-JP" sz="1800" dirty="0" smtClean="0">
                <a:solidFill>
                  <a:schemeClr val="accent5">
                    <a:lumMod val="75000"/>
                  </a:schemeClr>
                </a:solidFill>
                <a:latin typeface="Courier New" pitchFamily="49" charset="0"/>
                <a:cs typeface="Courier New" pitchFamily="49" charset="0"/>
              </a:rPr>
              <a:t>A</a:t>
            </a:r>
            <a:r>
              <a:rPr lang="en-US" altLang="ja-JP" sz="1800" dirty="0" smtClean="0">
                <a:latin typeface="Courier New" pitchFamily="49" charset="0"/>
                <a:cs typeface="Courier New" pitchFamily="49" charset="0"/>
              </a:rPr>
              <a:t>{</a:t>
            </a:r>
          </a:p>
          <a:p>
            <a:pPr lvl="1" eaLnBrk="1" hangingPunct="1">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public </a:t>
            </a:r>
            <a:r>
              <a:rPr lang="en-US" altLang="ja-JP" sz="1800" dirty="0" err="1" smtClean="0">
                <a:solidFill>
                  <a:srgbClr val="0000FF"/>
                </a:solidFill>
                <a:latin typeface="Courier New" pitchFamily="49" charset="0"/>
                <a:cs typeface="Courier New" pitchFamily="49" charset="0"/>
              </a:rPr>
              <a:t>int</a:t>
            </a:r>
            <a:r>
              <a:rPr lang="en-US" altLang="ja-JP" sz="1800" dirty="0" smtClean="0">
                <a:solidFill>
                  <a:srgbClr val="0000FF"/>
                </a:solidFill>
                <a:latin typeface="Courier New" pitchFamily="49" charset="0"/>
                <a:cs typeface="Courier New" pitchFamily="49" charset="0"/>
              </a:rPr>
              <a:t> </a:t>
            </a:r>
            <a:r>
              <a:rPr lang="en-US" altLang="ja-JP" sz="1800" dirty="0" err="1" smtClean="0">
                <a:latin typeface="Courier New" pitchFamily="49" charset="0"/>
                <a:cs typeface="Courier New" pitchFamily="49" charset="0"/>
              </a:rPr>
              <a:t>aMethod</a:t>
            </a:r>
            <a:r>
              <a:rPr lang="en-US" altLang="ja-JP" sz="1800" dirty="0" smtClean="0">
                <a:latin typeface="Courier New" pitchFamily="49" charset="0"/>
                <a:cs typeface="Courier New" pitchFamily="49" charset="0"/>
              </a:rPr>
              <a:t>(</a:t>
            </a:r>
            <a:r>
              <a:rPr lang="en-US" altLang="ja-JP" sz="1800" dirty="0" err="1" smtClean="0">
                <a:solidFill>
                  <a:srgbClr val="0000FF"/>
                </a:solidFill>
                <a:latin typeface="Courier New" pitchFamily="49" charset="0"/>
                <a:cs typeface="Courier New" pitchFamily="49" charset="0"/>
              </a:rPr>
              <a:t>int</a:t>
            </a:r>
            <a:r>
              <a:rPr lang="en-US" altLang="ja-JP" sz="1800" dirty="0" smtClean="0">
                <a:latin typeface="Courier New" pitchFamily="49" charset="0"/>
                <a:cs typeface="Courier New" pitchFamily="49" charset="0"/>
              </a:rPr>
              <a:t> </a:t>
            </a:r>
            <a:r>
              <a:rPr lang="en-US" altLang="ja-JP" sz="1800" dirty="0" err="1" smtClean="0">
                <a:latin typeface="Courier New" pitchFamily="49" charset="0"/>
                <a:cs typeface="Courier New" pitchFamily="49" charset="0"/>
              </a:rPr>
              <a:t>i</a:t>
            </a:r>
            <a:r>
              <a:rPr lang="en-US" altLang="ja-JP" sz="1800" dirty="0" smtClean="0">
                <a:latin typeface="Courier New" pitchFamily="49" charset="0"/>
                <a:cs typeface="Courier New" pitchFamily="49" charset="0"/>
              </a:rPr>
              <a:t>){</a:t>
            </a:r>
          </a:p>
          <a:p>
            <a:pPr lvl="1" eaLnBrk="1" hangingPunct="1">
              <a:lnSpc>
                <a:spcPct val="80000"/>
              </a:lnSpc>
              <a:buNone/>
              <a:defRPr/>
            </a:pPr>
            <a:r>
              <a:rPr lang="en-US" altLang="ja-JP" sz="1800" dirty="0" smtClean="0">
                <a:solidFill>
                  <a:srgbClr val="0000FF"/>
                </a:solidFill>
                <a:latin typeface="Courier New" pitchFamily="49" charset="0"/>
                <a:cs typeface="Courier New" pitchFamily="49" charset="0"/>
              </a:rPr>
              <a:t>	return </a:t>
            </a:r>
            <a:r>
              <a:rPr lang="en-US" altLang="ja-JP" sz="1800" dirty="0" err="1" smtClean="0">
                <a:solidFill>
                  <a:srgbClr val="0000FF"/>
                </a:solidFill>
                <a:latin typeface="Courier New" pitchFamily="49" charset="0"/>
                <a:cs typeface="Courier New" pitchFamily="49" charset="0"/>
              </a:rPr>
              <a:t>base</a:t>
            </a:r>
            <a:r>
              <a:rPr lang="en-US" altLang="ja-JP" sz="1800" dirty="0" err="1" smtClean="0">
                <a:latin typeface="Courier New" pitchFamily="49" charset="0"/>
                <a:cs typeface="Courier New" pitchFamily="49" charset="0"/>
              </a:rPr>
              <a:t>.aMethod</a:t>
            </a:r>
            <a:r>
              <a:rPr lang="en-US" altLang="ja-JP" sz="1800" dirty="0" smtClean="0">
                <a:latin typeface="Courier New" pitchFamily="49" charset="0"/>
                <a:cs typeface="Courier New" pitchFamily="49" charset="0"/>
              </a:rPr>
              <a:t>(</a:t>
            </a:r>
            <a:r>
              <a:rPr lang="en-US" altLang="ja-JP" sz="1800" dirty="0" err="1" smtClean="0">
                <a:latin typeface="Courier New" pitchFamily="49" charset="0"/>
                <a:cs typeface="Courier New" pitchFamily="49" charset="0"/>
              </a:rPr>
              <a:t>i</a:t>
            </a:r>
            <a:r>
              <a:rPr lang="en-US" altLang="ja-JP" sz="1800" dirty="0" smtClean="0">
                <a:latin typeface="Courier New" pitchFamily="49" charset="0"/>
                <a:cs typeface="Courier New" pitchFamily="49" charset="0"/>
              </a:rPr>
              <a:t>);</a:t>
            </a:r>
            <a:r>
              <a:rPr lang="en-US" altLang="ja-JP" sz="1800" dirty="0">
                <a:solidFill>
                  <a:srgbClr val="008000"/>
                </a:solidFill>
                <a:latin typeface="Courier New" pitchFamily="49" charset="0"/>
                <a:cs typeface="Courier New" pitchFamily="49" charset="0"/>
              </a:rPr>
              <a:t> // refer to </a:t>
            </a:r>
            <a:r>
              <a:rPr lang="en-US" altLang="ja-JP" sz="1800" dirty="0" smtClean="0">
                <a:solidFill>
                  <a:srgbClr val="008000"/>
                </a:solidFill>
                <a:latin typeface="Courier New" pitchFamily="49" charset="0"/>
                <a:cs typeface="Courier New" pitchFamily="49" charset="0"/>
              </a:rPr>
              <a:t>parent</a:t>
            </a:r>
            <a:endParaRPr lang="en-US" altLang="ja-JP" sz="1800" dirty="0" smtClean="0">
              <a:latin typeface="Courier New" pitchFamily="49" charset="0"/>
              <a:cs typeface="Courier New" pitchFamily="49" charset="0"/>
            </a:endParaRPr>
          </a:p>
          <a:p>
            <a:pPr lvl="1" eaLnBrk="1" hangingPunct="1">
              <a:lnSpc>
                <a:spcPct val="80000"/>
              </a:lnSpc>
              <a:buFont typeface="Wingdings" pitchFamily="2" charset="2"/>
              <a:buNone/>
              <a:defRPr/>
            </a:pPr>
            <a:r>
              <a:rPr lang="en-US" altLang="ja-JP" sz="1800" dirty="0" smtClean="0">
                <a:latin typeface="Courier New" pitchFamily="49" charset="0"/>
                <a:cs typeface="Courier New" pitchFamily="49" charset="0"/>
              </a:rPr>
              <a:t>}</a:t>
            </a:r>
          </a:p>
          <a:p>
            <a:pPr eaLnBrk="1" hangingPunct="1">
              <a:lnSpc>
                <a:spcPct val="80000"/>
              </a:lnSpc>
              <a:buFont typeface="Wingdings" pitchFamily="2" charset="2"/>
              <a:buNone/>
              <a:defRPr/>
            </a:pPr>
            <a:r>
              <a:rPr lang="en-US" altLang="ja-JP" sz="1800" dirty="0" smtClean="0">
                <a:latin typeface="Courier New" pitchFamily="49" charset="0"/>
                <a:cs typeface="Courier New" pitchFamily="49" charset="0"/>
              </a:rPr>
              <a:t>}</a:t>
            </a:r>
          </a:p>
        </p:txBody>
      </p:sp>
      <p:sp>
        <p:nvSpPr>
          <p:cNvPr id="10" name="Content Placeholder 2"/>
          <p:cNvSpPr txBox="1">
            <a:spLocks/>
          </p:cNvSpPr>
          <p:nvPr/>
        </p:nvSpPr>
        <p:spPr bwMode="auto">
          <a:xfrm>
            <a:off x="465513" y="4800600"/>
            <a:ext cx="8229600" cy="1447800"/>
          </a:xfrm>
          <a:prstGeom prst="rect">
            <a:avLst/>
          </a:prstGeom>
          <a:noFill/>
          <a:ln w="9525">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sealed class </a:t>
            </a:r>
            <a:r>
              <a:rPr lang="en-US" altLang="ja-JP" sz="1800" dirty="0" smtClean="0">
                <a:solidFill>
                  <a:schemeClr val="accent5">
                    <a:lumMod val="50000"/>
                  </a:schemeClr>
                </a:solidFill>
                <a:latin typeface="Courier New" pitchFamily="49" charset="0"/>
                <a:cs typeface="Courier New" pitchFamily="49" charset="0"/>
              </a:rPr>
              <a:t>A</a:t>
            </a:r>
            <a:r>
              <a:rPr lang="en-US" altLang="ja-JP" sz="1800" dirty="0" smtClean="0">
                <a:latin typeface="Courier New" pitchFamily="49" charset="0"/>
                <a:cs typeface="Courier New" pitchFamily="49" charset="0"/>
              </a:rPr>
              <a:t>{} </a:t>
            </a:r>
            <a:r>
              <a:rPr lang="en-US" altLang="ja-JP" sz="1800" dirty="0" smtClean="0">
                <a:solidFill>
                  <a:srgbClr val="008000"/>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Inheritance forbidden</a:t>
            </a:r>
            <a:endParaRPr lang="en-US" altLang="ja-JP" sz="1800" dirty="0" smtClean="0">
              <a:solidFill>
                <a:srgbClr val="008000"/>
              </a:solidFill>
              <a:latin typeface="Courier New" pitchFamily="49" charset="0"/>
              <a:cs typeface="Courier New" pitchFamily="49" charset="0"/>
            </a:endParaRPr>
          </a:p>
          <a:p>
            <a:pPr>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class</a:t>
            </a:r>
            <a:r>
              <a:rPr lang="en-US" altLang="ja-JP" sz="1800" dirty="0" smtClean="0">
                <a:latin typeface="Courier New" pitchFamily="49" charset="0"/>
                <a:cs typeface="Courier New" pitchFamily="49" charset="0"/>
              </a:rPr>
              <a:t> </a:t>
            </a:r>
            <a:r>
              <a:rPr lang="en-US" altLang="ja-JP" sz="1800" dirty="0" smtClean="0">
                <a:solidFill>
                  <a:schemeClr val="accent5">
                    <a:lumMod val="50000"/>
                  </a:schemeClr>
                </a:solidFill>
                <a:latin typeface="Courier New" pitchFamily="49" charset="0"/>
                <a:cs typeface="Courier New" pitchFamily="49" charset="0"/>
              </a:rPr>
              <a:t>B</a:t>
            </a:r>
            <a:r>
              <a:rPr lang="en-US" altLang="ja-JP" sz="1800" dirty="0" smtClean="0">
                <a:latin typeface="Courier New" pitchFamily="49" charset="0"/>
                <a:cs typeface="Courier New" pitchFamily="49" charset="0"/>
              </a:rPr>
              <a:t>:</a:t>
            </a:r>
            <a:r>
              <a:rPr lang="en-US" altLang="ja-JP" sz="1800" dirty="0" smtClean="0">
                <a:solidFill>
                  <a:schemeClr val="accent5">
                    <a:lumMod val="50000"/>
                  </a:schemeClr>
                </a:solidFill>
                <a:latin typeface="Courier New" pitchFamily="49" charset="0"/>
                <a:cs typeface="Courier New" pitchFamily="49" charset="0"/>
              </a:rPr>
              <a:t>A</a:t>
            </a:r>
            <a:r>
              <a:rPr lang="en-US" altLang="ja-JP" sz="1800" dirty="0" smtClean="0">
                <a:latin typeface="Courier New" pitchFamily="49" charset="0"/>
                <a:cs typeface="Courier New" pitchFamily="49" charset="0"/>
              </a:rPr>
              <a:t>{}      </a:t>
            </a:r>
            <a:r>
              <a:rPr lang="en-US" altLang="ja-JP" sz="1800" dirty="0" smtClean="0">
                <a:solidFill>
                  <a:srgbClr val="008000"/>
                </a:solidFill>
                <a:latin typeface="Courier New" pitchFamily="49" charset="0"/>
                <a:cs typeface="Courier New" pitchFamily="49" charset="0"/>
              </a:rPr>
              <a:t>// error</a:t>
            </a:r>
          </a:p>
          <a:p>
            <a:pPr>
              <a:lnSpc>
                <a:spcPct val="80000"/>
              </a:lnSpc>
              <a:buFont typeface="Wingdings" pitchFamily="2" charset="2"/>
              <a:buNone/>
              <a:defRPr/>
            </a:pPr>
            <a:endParaRPr lang="en-US" altLang="ja-JP" sz="1800" dirty="0" smtClean="0">
              <a:solidFill>
                <a:srgbClr val="0000FF"/>
              </a:solidFill>
              <a:latin typeface="Courier New" pitchFamily="49" charset="0"/>
              <a:cs typeface="Courier New" pitchFamily="49" charset="0"/>
            </a:endParaRPr>
          </a:p>
          <a:p>
            <a:pPr>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static class </a:t>
            </a:r>
            <a:r>
              <a:rPr lang="en-US" altLang="ja-JP" sz="1800" dirty="0" smtClean="0">
                <a:solidFill>
                  <a:schemeClr val="accent5">
                    <a:lumMod val="50000"/>
                  </a:schemeClr>
                </a:solidFill>
                <a:latin typeface="Courier New" pitchFamily="49" charset="0"/>
                <a:cs typeface="Courier New" pitchFamily="49" charset="0"/>
              </a:rPr>
              <a:t>C</a:t>
            </a:r>
            <a:r>
              <a:rPr lang="en-US" altLang="ja-JP" sz="1800" dirty="0" smtClean="0">
                <a:latin typeface="Courier New" pitchFamily="49" charset="0"/>
                <a:cs typeface="Courier New" pitchFamily="49" charset="0"/>
              </a:rPr>
              <a:t>{}</a:t>
            </a:r>
            <a:endParaRPr lang="en-US" altLang="ja-JP" sz="1800" dirty="0" smtClean="0">
              <a:solidFill>
                <a:srgbClr val="0000FF"/>
              </a:solidFill>
              <a:latin typeface="Courier New" pitchFamily="49" charset="0"/>
              <a:cs typeface="Courier New" pitchFamily="49" charset="0"/>
            </a:endParaRPr>
          </a:p>
          <a:p>
            <a:pPr>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class</a:t>
            </a:r>
            <a:r>
              <a:rPr lang="en-US" sz="1800" dirty="0" smtClean="0">
                <a:latin typeface="Courier New" pitchFamily="49" charset="0"/>
                <a:cs typeface="Courier New" pitchFamily="49" charset="0"/>
              </a:rPr>
              <a:t> </a:t>
            </a:r>
            <a:r>
              <a:rPr lang="en-US" sz="1800" dirty="0" smtClean="0">
                <a:solidFill>
                  <a:schemeClr val="accent5">
                    <a:lumMod val="50000"/>
                  </a:schemeClr>
                </a:solidFill>
                <a:latin typeface="Courier New" pitchFamily="49" charset="0"/>
                <a:cs typeface="Courier New" pitchFamily="49" charset="0"/>
              </a:rPr>
              <a:t>D:C</a:t>
            </a:r>
            <a:r>
              <a:rPr lang="en-US" sz="1800" dirty="0" smtClean="0">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error: static implies sealed</a:t>
            </a:r>
          </a:p>
          <a:p>
            <a:pPr>
              <a:lnSpc>
                <a:spcPct val="80000"/>
              </a:lnSpc>
              <a:buFont typeface="Wingdings" pitchFamily="2" charset="2"/>
              <a:buNone/>
              <a:defRPr/>
            </a:pPr>
            <a:endParaRPr lang="en-US" altLang="ja-JP" sz="1800" dirty="0" smtClean="0">
              <a:solidFill>
                <a:srgbClr val="008000"/>
              </a:solidFill>
              <a:latin typeface="Courier New" pitchFamily="49" charset="0"/>
              <a:cs typeface="Courier New" pitchFamily="49" charset="0"/>
            </a:endParaRPr>
          </a:p>
          <a:p>
            <a:pPr>
              <a:lnSpc>
                <a:spcPct val="80000"/>
              </a:lnSpc>
              <a:buFont typeface="Wingdings" pitchFamily="2" charset="2"/>
              <a:buNone/>
              <a:defRPr/>
            </a:pPr>
            <a:endParaRPr lang="en-US" sz="1800" dirty="0" smtClean="0">
              <a:latin typeface="Courier New" pitchFamily="49" charset="0"/>
              <a:ea typeface="ＭＳ Ｐゴシック" pitchFamily="34" charset="-128"/>
              <a:cs typeface="Courier New" pitchFamily="49" charset="0"/>
            </a:endParaRPr>
          </a:p>
          <a:p>
            <a:pPr>
              <a:lnSpc>
                <a:spcPct val="80000"/>
              </a:lnSpc>
              <a:buFont typeface="Wingdings" pitchFamily="2" charset="2"/>
              <a:buNone/>
              <a:defRPr/>
            </a:pPr>
            <a:endParaRPr lang="en-US" sz="2400" dirty="0" smtClean="0">
              <a:ea typeface="ＭＳ Ｐゴシック" pitchFamily="34" charset="-128"/>
              <a:cs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Arial" charset="0"/>
                <a:cs typeface="Arial" charset="0"/>
              </a:rPr>
              <a:t>Course objectives</a:t>
            </a:r>
            <a:endParaRPr lang="en-US" dirty="0"/>
          </a:p>
        </p:txBody>
      </p:sp>
      <p:sp>
        <p:nvSpPr>
          <p:cNvPr id="4099" name="Rectangle 7"/>
          <p:cNvSpPr>
            <a:spLocks noGrp="1" noChangeArrowheads="1"/>
          </p:cNvSpPr>
          <p:nvPr>
            <p:ph idx="1"/>
          </p:nvPr>
        </p:nvSpPr>
        <p:spPr>
          <a:xfrm>
            <a:off x="304800" y="1524000"/>
            <a:ext cx="6858000" cy="4800600"/>
          </a:xfrm>
          <a:noFill/>
        </p:spPr>
        <p:txBody>
          <a:bodyPr lIns="92075" tIns="46038" rIns="92075" bIns="46038"/>
          <a:lstStyle/>
          <a:p>
            <a:pPr>
              <a:buFont typeface="Monotype Sorts" pitchFamily="2" charset="2"/>
              <a:buNone/>
            </a:pPr>
            <a:r>
              <a:rPr lang="en-US" b="1" dirty="0" smtClean="0">
                <a:solidFill>
                  <a:schemeClr val="tx1"/>
                </a:solidFill>
                <a:latin typeface="Arial" charset="0"/>
              </a:rPr>
              <a:t>After the course, student will:</a:t>
            </a:r>
          </a:p>
          <a:p>
            <a:pPr>
              <a:buClr>
                <a:schemeClr val="accent2"/>
              </a:buClr>
              <a:buFont typeface="Monotype Sorts" pitchFamily="2" charset="2"/>
              <a:buChar char="Ä"/>
            </a:pPr>
            <a:r>
              <a:rPr lang="en-US" sz="2400" b="1" dirty="0" smtClean="0">
                <a:solidFill>
                  <a:schemeClr val="tx1"/>
                </a:solidFill>
                <a:latin typeface="Arial" charset="0"/>
              </a:rPr>
              <a:t>Understand about OO concepts.</a:t>
            </a:r>
          </a:p>
          <a:p>
            <a:pPr>
              <a:buClr>
                <a:schemeClr val="accent2"/>
              </a:buClr>
              <a:buFont typeface="Monotype Sorts" pitchFamily="2" charset="2"/>
              <a:buChar char="Ä"/>
            </a:pPr>
            <a:r>
              <a:rPr lang="en-US" sz="2400" b="1" dirty="0" smtClean="0">
                <a:solidFill>
                  <a:schemeClr val="tx1"/>
                </a:solidFill>
                <a:latin typeface="Arial" charset="0"/>
              </a:rPr>
              <a:t>Understand and apply simple design pattern in the common situations.</a:t>
            </a:r>
          </a:p>
          <a:p>
            <a:pPr>
              <a:buClr>
                <a:schemeClr val="accent2"/>
              </a:buClr>
              <a:buFont typeface="Monotype Sorts" pitchFamily="2" charset="2"/>
              <a:buChar char="Ä"/>
            </a:pPr>
            <a:endParaRPr lang="en-US" sz="2400" b="1" dirty="0" smtClean="0">
              <a:solidFill>
                <a:schemeClr val="tx1"/>
              </a:solidFill>
              <a:latin typeface="Arial" charset="0"/>
            </a:endParaRPr>
          </a:p>
        </p:txBody>
      </p:sp>
      <p:pic>
        <p:nvPicPr>
          <p:cNvPr id="5" name="Picture 15" descr="MCj0335660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0759" y="1219200"/>
            <a:ext cx="2397041" cy="1219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8663538"/>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barn(inVertical)">
                                      <p:cBhvr>
                                        <p:cTn id="7" dur="500"/>
                                        <p:tgtEl>
                                          <p:spTgt spid="40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099">
                                            <p:txEl>
                                              <p:pRg st="2" end="2"/>
                                            </p:txEl>
                                          </p:spTgt>
                                        </p:tgtEl>
                                        <p:attrNameLst>
                                          <p:attrName>style.visibility</p:attrName>
                                        </p:attrNameLst>
                                      </p:cBhvr>
                                      <p:to>
                                        <p:strVal val="visible"/>
                                      </p:to>
                                    </p:set>
                                    <p:animEffect transition="in" filter="barn(inVertical)">
                                      <p:cBhvr>
                                        <p:cTn id="12"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b" anchorCtr="0" compatLnSpc="1">
            <a:prstTxWarp prst="textNoShape">
              <a:avLst/>
            </a:prstTxWarp>
          </a:bodyPr>
          <a:lstStyle/>
          <a:p>
            <a:r>
              <a:rPr lang="en-US" dirty="0" smtClean="0">
                <a:solidFill>
                  <a:srgbClr val="C00000"/>
                </a:solidFill>
                <a:latin typeface="Arial" charset="0"/>
                <a:cs typeface="Arial" charset="0"/>
              </a:rPr>
              <a:t>Polymorphism</a:t>
            </a:r>
            <a:endParaRPr lang="en-US" dirty="0">
              <a:solidFill>
                <a:srgbClr val="C00000"/>
              </a:solidFill>
              <a:latin typeface="Arial" charset="0"/>
              <a:cs typeface="Arial" charset="0"/>
            </a:endParaRPr>
          </a:p>
        </p:txBody>
      </p:sp>
      <p:sp>
        <p:nvSpPr>
          <p:cNvPr id="3" name="Content Placeholder 2"/>
          <p:cNvSpPr>
            <a:spLocks noGrp="1"/>
          </p:cNvSpPr>
          <p:nvPr>
            <p:ph idx="1"/>
          </p:nvPr>
        </p:nvSpPr>
        <p:spPr>
          <a:xfrm>
            <a:off x="304800" y="1143000"/>
            <a:ext cx="8458200" cy="533400"/>
          </a:xfrm>
        </p:spPr>
        <p:txBody>
          <a:bodyPr>
            <a:normAutofit/>
          </a:bodyPr>
          <a:lstStyle/>
          <a:p>
            <a:r>
              <a:rPr lang="en-US" sz="2800" dirty="0" smtClean="0"/>
              <a:t>Polymorphism = multiple forms/many shape</a:t>
            </a:r>
          </a:p>
        </p:txBody>
      </p:sp>
      <p:sp>
        <p:nvSpPr>
          <p:cNvPr id="4" name="Content Placeholder 2"/>
          <p:cNvSpPr txBox="1">
            <a:spLocks/>
          </p:cNvSpPr>
          <p:nvPr/>
        </p:nvSpPr>
        <p:spPr bwMode="auto">
          <a:xfrm>
            <a:off x="304800" y="1752600"/>
            <a:ext cx="84582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2800" b="0" i="0" u="none" strike="noStrike" kern="0" cap="none" spc="0" normalizeH="0" baseline="0" noProof="0" dirty="0" smtClean="0">
                <a:ln>
                  <a:noFill/>
                </a:ln>
                <a:effectLst/>
                <a:uLnTx/>
                <a:uFillTx/>
                <a:latin typeface="+mn-lt"/>
                <a:ea typeface="+mn-ea"/>
                <a:cs typeface="+mn-cs"/>
              </a:rPr>
              <a:t>By Definition:</a:t>
            </a:r>
          </a:p>
        </p:txBody>
      </p:sp>
      <p:sp>
        <p:nvSpPr>
          <p:cNvPr id="5" name="Content Placeholder 2"/>
          <p:cNvSpPr txBox="1">
            <a:spLocks/>
          </p:cNvSpPr>
          <p:nvPr/>
        </p:nvSpPr>
        <p:spPr bwMode="auto">
          <a:xfrm>
            <a:off x="304800" y="4038600"/>
            <a:ext cx="84582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2800" b="0" i="0" u="none" strike="noStrike" kern="0" cap="none" spc="0" normalizeH="0" baseline="0" noProof="0" dirty="0" smtClean="0">
                <a:ln>
                  <a:noFill/>
                </a:ln>
                <a:effectLst/>
                <a:uLnTx/>
                <a:uFillTx/>
                <a:latin typeface="+mn-lt"/>
                <a:ea typeface="+mn-ea"/>
                <a:cs typeface="+mn-cs"/>
              </a:rPr>
              <a:t>Implemented by:</a:t>
            </a:r>
          </a:p>
        </p:txBody>
      </p:sp>
      <p:sp>
        <p:nvSpPr>
          <p:cNvPr id="6" name="Content Placeholder 2"/>
          <p:cNvSpPr txBox="1">
            <a:spLocks/>
          </p:cNvSpPr>
          <p:nvPr/>
        </p:nvSpPr>
        <p:spPr bwMode="auto">
          <a:xfrm>
            <a:off x="685800" y="2286000"/>
            <a:ext cx="8458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None/>
              <a:tabLst/>
              <a:defRPr/>
            </a:pPr>
            <a:r>
              <a:rPr kumimoji="0" lang="en-US" sz="2400" b="0" i="0" u="none" strike="noStrike" kern="0" cap="none" spc="0" normalizeH="0" baseline="0" noProof="0" dirty="0" smtClean="0">
                <a:ln>
                  <a:noFill/>
                </a:ln>
                <a:effectLst/>
                <a:uLnTx/>
                <a:uFillTx/>
                <a:latin typeface="+mn-lt"/>
              </a:rPr>
              <a:t>1. The ability of </a:t>
            </a:r>
            <a:r>
              <a:rPr kumimoji="0" lang="en-US" sz="2400" b="0" i="0" u="none" strike="noStrike" kern="0" cap="none" spc="0" normalizeH="0" baseline="0" noProof="0" dirty="0" smtClean="0">
                <a:ln>
                  <a:noFill/>
                </a:ln>
                <a:effectLst/>
                <a:uLnTx/>
                <a:uFillTx/>
                <a:latin typeface="+mn-lt"/>
                <a:hlinkClick r:id="rId3" tooltip="Object (computer science)"/>
              </a:rPr>
              <a:t>objects</a:t>
            </a:r>
            <a:r>
              <a:rPr kumimoji="0" lang="en-US" sz="2400" b="0" i="0" u="none" strike="noStrike" kern="0" cap="none" spc="0" normalizeH="0" baseline="0" noProof="0" dirty="0" smtClean="0">
                <a:ln>
                  <a:noFill/>
                </a:ln>
                <a:effectLst/>
                <a:uLnTx/>
                <a:uFillTx/>
                <a:latin typeface="+mn-lt"/>
              </a:rPr>
              <a:t> to have different operations from the </a:t>
            </a:r>
            <a:r>
              <a:rPr kumimoji="0" lang="en-US" sz="2400" b="1" i="0" u="none" strike="noStrike" kern="0" cap="none" spc="0" normalizeH="0" baseline="0" noProof="0" dirty="0" smtClean="0">
                <a:ln>
                  <a:noFill/>
                </a:ln>
                <a:effectLst/>
                <a:uLnTx/>
                <a:uFillTx/>
                <a:latin typeface="+mn-lt"/>
              </a:rPr>
              <a:t>same interface</a:t>
            </a:r>
            <a:r>
              <a:rPr kumimoji="0" lang="en-US" sz="2400" b="0" i="0" u="none" strike="noStrike" kern="0" cap="none" spc="0" normalizeH="0" baseline="0" noProof="0" dirty="0" smtClean="0">
                <a:ln>
                  <a:noFill/>
                </a:ln>
                <a:effectLst/>
                <a:uLnTx/>
                <a:uFillTx/>
                <a:latin typeface="+mn-lt"/>
              </a:rPr>
              <a:t>.</a:t>
            </a:r>
          </a:p>
        </p:txBody>
      </p:sp>
      <p:sp>
        <p:nvSpPr>
          <p:cNvPr id="7" name="Content Placeholder 2"/>
          <p:cNvSpPr txBox="1">
            <a:spLocks/>
          </p:cNvSpPr>
          <p:nvPr/>
        </p:nvSpPr>
        <p:spPr bwMode="auto">
          <a:xfrm>
            <a:off x="685800" y="3124200"/>
            <a:ext cx="84582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None/>
              <a:tabLst/>
              <a:defRPr/>
            </a:pPr>
            <a:r>
              <a:rPr kumimoji="0" lang="en-US" sz="2400" b="0" i="0" u="none" strike="noStrike" kern="0" cap="none" spc="0" normalizeH="0" baseline="0" noProof="0" dirty="0" smtClean="0">
                <a:ln>
                  <a:noFill/>
                </a:ln>
                <a:effectLst/>
                <a:uLnTx/>
                <a:uFillTx/>
                <a:latin typeface="+mn-lt"/>
              </a:rPr>
              <a:t>2. The ability of different objects to respond in their own unique way to the same message</a:t>
            </a:r>
          </a:p>
        </p:txBody>
      </p:sp>
      <p:sp>
        <p:nvSpPr>
          <p:cNvPr id="8" name="Content Placeholder 2"/>
          <p:cNvSpPr txBox="1">
            <a:spLocks/>
          </p:cNvSpPr>
          <p:nvPr/>
        </p:nvSpPr>
        <p:spPr bwMode="auto">
          <a:xfrm>
            <a:off x="609600" y="4572000"/>
            <a:ext cx="84582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smtClean="0">
                <a:ln>
                  <a:noFill/>
                </a:ln>
                <a:effectLst/>
                <a:uLnTx/>
                <a:uFillTx/>
                <a:latin typeface="+mn-lt"/>
              </a:rPr>
              <a:t>Overloading </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effectLst/>
                <a:uLnTx/>
                <a:uFillTx/>
                <a:latin typeface="+mn-lt"/>
              </a:rPr>
              <a:t>function overloading</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effectLst/>
                <a:uLnTx/>
                <a:uFillTx/>
                <a:latin typeface="+mn-lt"/>
              </a:rPr>
              <a:t>operator overloading</a:t>
            </a:r>
          </a:p>
        </p:txBody>
      </p:sp>
      <p:sp>
        <p:nvSpPr>
          <p:cNvPr id="9" name="Content Placeholder 2"/>
          <p:cNvSpPr txBox="1">
            <a:spLocks/>
          </p:cNvSpPr>
          <p:nvPr/>
        </p:nvSpPr>
        <p:spPr bwMode="auto">
          <a:xfrm>
            <a:off x="609600" y="5715000"/>
            <a:ext cx="84582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smtClean="0">
                <a:ln>
                  <a:noFill/>
                </a:ln>
                <a:effectLst/>
                <a:uLnTx/>
                <a:uFillTx/>
                <a:latin typeface="+mn-lt"/>
              </a:rPr>
              <a:t>Override</a:t>
            </a:r>
            <a:endParaRPr kumimoji="0" lang="en-US" sz="2400" b="0" i="0" u="none" strike="noStrike" kern="0" cap="none" spc="0" normalizeH="0" baseline="0" noProof="0" dirty="0">
              <a:ln>
                <a:noFill/>
              </a:ln>
              <a:effectLst/>
              <a:uLnTx/>
              <a:uFillTx/>
              <a:latin typeface="+mn-lt"/>
            </a:endParaRPr>
          </a:p>
        </p:txBody>
      </p:sp>
    </p:spTree>
    <p:extLst>
      <p:ext uri="{BB962C8B-B14F-4D97-AF65-F5344CB8AC3E}">
        <p14:creationId xmlns:p14="http://schemas.microsoft.com/office/powerpoint/2010/main" val="3457647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20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20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fade">
                                      <p:cBhvr>
                                        <p:cTn id="32" dur="2000"/>
                                        <p:tgtEl>
                                          <p:spTgt spid="8">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Effect transition="in" filter="fade">
                                      <p:cBhvr>
                                        <p:cTn id="35" dur="2000"/>
                                        <p:tgtEl>
                                          <p:spTgt spid="8">
                                            <p:txEl>
                                              <p:pRg st="1" end="1"/>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xEl>
                                              <p:pRg st="2" end="2"/>
                                            </p:txEl>
                                          </p:spTgt>
                                        </p:tgtEl>
                                        <p:attrNameLst>
                                          <p:attrName>style.visibility</p:attrName>
                                        </p:attrNameLst>
                                      </p:cBhvr>
                                      <p:to>
                                        <p:strVal val="visible"/>
                                      </p:to>
                                    </p:set>
                                    <p:animEffect transition="in" filter="fade">
                                      <p:cBhvr>
                                        <p:cTn id="38" dur="2000"/>
                                        <p:tgtEl>
                                          <p:spTgt spid="8">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animEffect transition="in" filter="fade">
                                      <p:cBhvr>
                                        <p:cTn id="43"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P spid="5" grpId="0" build="allAtOnce"/>
      <p:bldP spid="6" grpId="0" build="allAtOnce"/>
      <p:bldP spid="7" grpId="0" build="allAtOnce"/>
      <p:bldP spid="8" grpId="0" build="allAtOnce"/>
      <p:bldP spid="9"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a:solidFill>
                  <a:srgbClr val="C00000"/>
                </a:solidFill>
                <a:latin typeface="Arial" charset="0"/>
                <a:cs typeface="Arial" charset="0"/>
              </a:rPr>
              <a:t>Polymorphism</a:t>
            </a:r>
            <a:br>
              <a:rPr lang="en-US" dirty="0">
                <a:solidFill>
                  <a:srgbClr val="C00000"/>
                </a:solidFill>
                <a:latin typeface="Arial" charset="0"/>
                <a:cs typeface="Arial" charset="0"/>
              </a:rPr>
            </a:br>
            <a:r>
              <a:rPr lang="en-US" sz="2800" dirty="0" smtClean="0">
                <a:solidFill>
                  <a:srgbClr val="C00000"/>
                </a:solidFill>
                <a:latin typeface="Arial" charset="0"/>
                <a:cs typeface="Arial" charset="0"/>
              </a:rPr>
              <a:t>Override - Feature Hiding</a:t>
            </a:r>
          </a:p>
        </p:txBody>
      </p:sp>
      <p:sp>
        <p:nvSpPr>
          <p:cNvPr id="3" name="Content Placeholder 2"/>
          <p:cNvSpPr>
            <a:spLocks noGrp="1"/>
          </p:cNvSpPr>
          <p:nvPr>
            <p:ph idx="1"/>
          </p:nvPr>
        </p:nvSpPr>
        <p:spPr/>
        <p:txBody>
          <a:bodyPr/>
          <a:lstStyle/>
          <a:p>
            <a:pPr>
              <a:lnSpc>
                <a:spcPct val="80000"/>
              </a:lnSpc>
              <a:buFont typeface="Wingdings" pitchFamily="2" charset="2"/>
              <a:buNone/>
              <a:defRPr/>
            </a:pPr>
            <a:r>
              <a:rPr lang="en-US" altLang="ja-JP" sz="2000" dirty="0" smtClean="0">
                <a:solidFill>
                  <a:srgbClr val="0000FF"/>
                </a:solidFill>
                <a:latin typeface="Courier New" pitchFamily="49" charset="0"/>
                <a:cs typeface="Courier New" pitchFamily="49" charset="0"/>
              </a:rPr>
              <a:t>class</a:t>
            </a:r>
            <a:r>
              <a:rPr lang="en-US" altLang="ja-JP" sz="2000" dirty="0" smtClean="0">
                <a:latin typeface="Courier New" pitchFamily="49" charset="0"/>
                <a:cs typeface="Courier New" pitchFamily="49" charset="0"/>
              </a:rPr>
              <a:t> </a:t>
            </a:r>
            <a:r>
              <a:rPr lang="en-US" altLang="ja-JP" sz="2000" dirty="0" smtClean="0">
                <a:solidFill>
                  <a:schemeClr val="accent5">
                    <a:lumMod val="75000"/>
                  </a:schemeClr>
                </a:solidFill>
                <a:latin typeface="Courier New" pitchFamily="49" charset="0"/>
                <a:cs typeface="Courier New" pitchFamily="49" charset="0"/>
              </a:rPr>
              <a:t>A</a:t>
            </a:r>
            <a:r>
              <a:rPr lang="en-US" altLang="ja-JP" sz="2000" dirty="0" smtClean="0">
                <a:latin typeface="Courier New" pitchFamily="49" charset="0"/>
                <a:cs typeface="Courier New" pitchFamily="49" charset="0"/>
              </a:rPr>
              <a:t>{</a:t>
            </a:r>
          </a:p>
          <a:p>
            <a:pPr>
              <a:lnSpc>
                <a:spcPct val="80000"/>
              </a:lnSpc>
              <a:buFont typeface="Wingdings" pitchFamily="2" charset="2"/>
              <a:buNone/>
              <a:defRPr/>
            </a:pPr>
            <a:r>
              <a:rPr lang="en-US" altLang="ja-JP" sz="2000" dirty="0" smtClean="0">
                <a:solidFill>
                  <a:srgbClr val="0000FF"/>
                </a:solidFill>
                <a:latin typeface="Courier New" pitchFamily="49" charset="0"/>
                <a:cs typeface="Courier New" pitchFamily="49" charset="0"/>
              </a:rPr>
              <a:t>   public </a:t>
            </a:r>
            <a:r>
              <a:rPr lang="en-US" altLang="ja-JP" sz="2000" dirty="0" err="1" smtClean="0">
                <a:solidFill>
                  <a:srgbClr val="0000FF"/>
                </a:solidFill>
                <a:latin typeface="Courier New" pitchFamily="49" charset="0"/>
                <a:cs typeface="Courier New" pitchFamily="49" charset="0"/>
              </a:rPr>
              <a:t>int</a:t>
            </a:r>
            <a:r>
              <a:rPr lang="en-US" altLang="ja-JP" sz="2000" dirty="0" smtClean="0">
                <a:solidFill>
                  <a:srgbClr val="0000FF"/>
                </a:solidFill>
                <a:latin typeface="Courier New" pitchFamily="49" charset="0"/>
                <a:cs typeface="Courier New" pitchFamily="49" charset="0"/>
              </a:rPr>
              <a:t> </a:t>
            </a:r>
            <a:r>
              <a:rPr lang="en-US" altLang="ja-JP" sz="2000" dirty="0" err="1" smtClean="0">
                <a:latin typeface="Courier New" pitchFamily="49" charset="0"/>
                <a:cs typeface="Courier New" pitchFamily="49" charset="0"/>
              </a:rPr>
              <a:t>DefaultTempeture</a:t>
            </a:r>
            <a:r>
              <a:rPr lang="en-US" altLang="ja-JP" sz="2000" dirty="0" smtClean="0">
                <a:latin typeface="Courier New" pitchFamily="49" charset="0"/>
                <a:cs typeface="Courier New" pitchFamily="49" charset="0"/>
              </a:rPr>
              <a:t>(){</a:t>
            </a:r>
          </a:p>
          <a:p>
            <a:pPr>
              <a:lnSpc>
                <a:spcPct val="80000"/>
              </a:lnSpc>
              <a:buFont typeface="Wingdings" pitchFamily="2" charset="2"/>
              <a:buNone/>
              <a:defRPr/>
            </a:pPr>
            <a:r>
              <a:rPr lang="en-US" altLang="ja-JP" sz="2000" dirty="0" smtClean="0">
                <a:latin typeface="Courier New" pitchFamily="49" charset="0"/>
                <a:cs typeface="Courier New" pitchFamily="49" charset="0"/>
              </a:rPr>
              <a:t>      </a:t>
            </a:r>
            <a:r>
              <a:rPr lang="en-US" altLang="ja-JP" sz="2000" dirty="0" smtClean="0">
                <a:solidFill>
                  <a:srgbClr val="0000FF"/>
                </a:solidFill>
                <a:latin typeface="Courier New" pitchFamily="49" charset="0"/>
                <a:cs typeface="Courier New" pitchFamily="49" charset="0"/>
              </a:rPr>
              <a:t>return</a:t>
            </a:r>
            <a:r>
              <a:rPr lang="en-US" altLang="ja-JP" sz="2000" dirty="0" smtClean="0">
                <a:latin typeface="Courier New" pitchFamily="49" charset="0"/>
                <a:cs typeface="Courier New" pitchFamily="49" charset="0"/>
              </a:rPr>
              <a:t> 25;</a:t>
            </a:r>
          </a:p>
          <a:p>
            <a:pPr>
              <a:lnSpc>
                <a:spcPct val="80000"/>
              </a:lnSpc>
              <a:buFont typeface="Wingdings" pitchFamily="2" charset="2"/>
              <a:buNone/>
              <a:defRPr/>
            </a:pPr>
            <a:r>
              <a:rPr lang="en-US" altLang="ja-JP" sz="2000" dirty="0" smtClean="0">
                <a:latin typeface="Courier New" pitchFamily="49" charset="0"/>
                <a:cs typeface="Courier New" pitchFamily="49" charset="0"/>
              </a:rPr>
              <a:t>   }</a:t>
            </a:r>
          </a:p>
          <a:p>
            <a:pPr>
              <a:lnSpc>
                <a:spcPct val="80000"/>
              </a:lnSpc>
              <a:buFont typeface="Wingdings" pitchFamily="2" charset="2"/>
              <a:buNone/>
              <a:defRPr/>
            </a:pPr>
            <a:r>
              <a:rPr lang="en-US" altLang="ja-JP" sz="2000" dirty="0" smtClean="0">
                <a:latin typeface="Courier New" pitchFamily="49" charset="0"/>
                <a:cs typeface="Courier New" pitchFamily="49" charset="0"/>
              </a:rPr>
              <a:t>}</a:t>
            </a:r>
          </a:p>
          <a:p>
            <a:pPr>
              <a:lnSpc>
                <a:spcPct val="80000"/>
              </a:lnSpc>
              <a:buFont typeface="Wingdings" pitchFamily="2" charset="2"/>
              <a:buNone/>
              <a:defRPr/>
            </a:pPr>
            <a:r>
              <a:rPr lang="en-US" altLang="ja-JP" sz="2000" dirty="0" smtClean="0">
                <a:solidFill>
                  <a:srgbClr val="0000FF"/>
                </a:solidFill>
                <a:latin typeface="Courier New" pitchFamily="49" charset="0"/>
                <a:cs typeface="Courier New" pitchFamily="49" charset="0"/>
              </a:rPr>
              <a:t>class</a:t>
            </a:r>
            <a:r>
              <a:rPr lang="en-US" altLang="ja-JP" sz="2000" dirty="0" smtClean="0">
                <a:latin typeface="Courier New" pitchFamily="49" charset="0"/>
                <a:cs typeface="Courier New" pitchFamily="49" charset="0"/>
              </a:rPr>
              <a:t> </a:t>
            </a:r>
            <a:r>
              <a:rPr lang="en-US" altLang="ja-JP" sz="2000" dirty="0" smtClean="0">
                <a:solidFill>
                  <a:schemeClr val="accent5">
                    <a:lumMod val="75000"/>
                  </a:schemeClr>
                </a:solidFill>
                <a:latin typeface="Courier New" pitchFamily="49" charset="0"/>
                <a:cs typeface="Courier New" pitchFamily="49" charset="0"/>
              </a:rPr>
              <a:t>B</a:t>
            </a:r>
            <a:r>
              <a:rPr lang="en-US" altLang="ja-JP" sz="2000" dirty="0" smtClean="0">
                <a:latin typeface="Courier New" pitchFamily="49" charset="0"/>
                <a:cs typeface="Courier New" pitchFamily="49" charset="0"/>
              </a:rPr>
              <a:t>:</a:t>
            </a:r>
            <a:r>
              <a:rPr lang="en-US" altLang="ja-JP" sz="2000" dirty="0" smtClean="0">
                <a:solidFill>
                  <a:schemeClr val="accent5">
                    <a:lumMod val="75000"/>
                  </a:schemeClr>
                </a:solidFill>
                <a:latin typeface="Courier New" pitchFamily="49" charset="0"/>
                <a:cs typeface="Courier New" pitchFamily="49" charset="0"/>
              </a:rPr>
              <a:t>A</a:t>
            </a:r>
            <a:r>
              <a:rPr lang="en-US" altLang="ja-JP" sz="2000" dirty="0" smtClean="0">
                <a:latin typeface="Courier New" pitchFamily="49" charset="0"/>
                <a:cs typeface="Courier New" pitchFamily="49" charset="0"/>
              </a:rPr>
              <a:t>{</a:t>
            </a:r>
          </a:p>
          <a:p>
            <a:pPr>
              <a:lnSpc>
                <a:spcPct val="80000"/>
              </a:lnSpc>
              <a:buFont typeface="Wingdings" pitchFamily="2" charset="2"/>
              <a:buNone/>
              <a:defRPr/>
            </a:pPr>
            <a:r>
              <a:rPr lang="en-US" altLang="ja-JP" sz="2000" dirty="0" smtClean="0">
                <a:solidFill>
                  <a:srgbClr val="008000"/>
                </a:solidFill>
                <a:latin typeface="Courier New" pitchFamily="49" charset="0"/>
                <a:cs typeface="Courier New" pitchFamily="49" charset="0"/>
              </a:rPr>
              <a:t>   // object of type A cannot use the</a:t>
            </a:r>
          </a:p>
          <a:p>
            <a:pPr>
              <a:lnSpc>
                <a:spcPct val="80000"/>
              </a:lnSpc>
              <a:buFont typeface="Wingdings" pitchFamily="2" charset="2"/>
              <a:buNone/>
              <a:defRPr/>
            </a:pPr>
            <a:r>
              <a:rPr lang="en-US" altLang="ja-JP" sz="2000" dirty="0" smtClean="0">
                <a:solidFill>
                  <a:srgbClr val="008000"/>
                </a:solidFill>
                <a:latin typeface="Courier New" pitchFamily="49" charset="0"/>
                <a:cs typeface="Courier New" pitchFamily="49" charset="0"/>
              </a:rPr>
              <a:t>   // following method, </a:t>
            </a:r>
          </a:p>
          <a:p>
            <a:pPr>
              <a:lnSpc>
                <a:spcPct val="80000"/>
              </a:lnSpc>
              <a:buFont typeface="Wingdings" pitchFamily="2" charset="2"/>
              <a:buNone/>
              <a:defRPr/>
            </a:pPr>
            <a:r>
              <a:rPr lang="en-US" altLang="ja-JP" sz="2000" smtClean="0">
                <a:solidFill>
                  <a:srgbClr val="008000"/>
                </a:solidFill>
                <a:latin typeface="Courier New" pitchFamily="49" charset="0"/>
                <a:cs typeface="Courier New" pitchFamily="49" charset="0"/>
              </a:rPr>
              <a:t>   // the "new" </a:t>
            </a:r>
            <a:r>
              <a:rPr lang="en-US" altLang="ja-JP" sz="2000" dirty="0" smtClean="0">
                <a:solidFill>
                  <a:srgbClr val="008000"/>
                </a:solidFill>
                <a:latin typeface="Courier New" pitchFamily="49" charset="0"/>
                <a:cs typeface="Courier New" pitchFamily="49" charset="0"/>
              </a:rPr>
              <a:t>keyword is optional</a:t>
            </a:r>
          </a:p>
          <a:p>
            <a:pPr>
              <a:lnSpc>
                <a:spcPct val="80000"/>
              </a:lnSpc>
              <a:buFont typeface="Wingdings" pitchFamily="2" charset="2"/>
              <a:buNone/>
              <a:defRPr/>
            </a:pPr>
            <a:r>
              <a:rPr lang="en-US" altLang="ja-JP" sz="2000" dirty="0" smtClean="0">
                <a:solidFill>
                  <a:srgbClr val="0000FF"/>
                </a:solidFill>
                <a:latin typeface="Courier New" pitchFamily="49" charset="0"/>
                <a:cs typeface="Courier New" pitchFamily="49" charset="0"/>
              </a:rPr>
              <a:t>   public new </a:t>
            </a:r>
            <a:r>
              <a:rPr lang="en-US" altLang="ja-JP" sz="2000" dirty="0" err="1" smtClean="0">
                <a:solidFill>
                  <a:srgbClr val="0000FF"/>
                </a:solidFill>
                <a:latin typeface="Courier New" pitchFamily="49" charset="0"/>
                <a:cs typeface="Courier New" pitchFamily="49" charset="0"/>
              </a:rPr>
              <a:t>int</a:t>
            </a:r>
            <a:r>
              <a:rPr lang="en-US" altLang="ja-JP" sz="2000" dirty="0" smtClean="0">
                <a:solidFill>
                  <a:srgbClr val="0000FF"/>
                </a:solidFill>
                <a:latin typeface="Courier New" pitchFamily="49" charset="0"/>
                <a:cs typeface="Courier New" pitchFamily="49" charset="0"/>
              </a:rPr>
              <a:t> </a:t>
            </a:r>
            <a:r>
              <a:rPr lang="en-US" altLang="ja-JP" sz="2000" dirty="0" err="1" smtClean="0">
                <a:latin typeface="Courier New" pitchFamily="49" charset="0"/>
                <a:cs typeface="Courier New" pitchFamily="49" charset="0"/>
              </a:rPr>
              <a:t>DefaultTempeture</a:t>
            </a:r>
            <a:r>
              <a:rPr lang="en-US" altLang="ja-JP" sz="2000" dirty="0" smtClean="0">
                <a:latin typeface="Courier New" pitchFamily="49" charset="0"/>
                <a:cs typeface="Courier New" pitchFamily="49" charset="0"/>
              </a:rPr>
              <a:t>(){</a:t>
            </a:r>
          </a:p>
          <a:p>
            <a:pPr>
              <a:lnSpc>
                <a:spcPct val="80000"/>
              </a:lnSpc>
              <a:buFont typeface="Wingdings" pitchFamily="2" charset="2"/>
              <a:buNone/>
              <a:defRPr/>
            </a:pPr>
            <a:r>
              <a:rPr lang="en-US" altLang="ja-JP" sz="2000" dirty="0" smtClean="0">
                <a:latin typeface="Courier New" pitchFamily="49" charset="0"/>
                <a:cs typeface="Courier New" pitchFamily="49" charset="0"/>
              </a:rPr>
              <a:t>      </a:t>
            </a:r>
            <a:r>
              <a:rPr lang="en-US" altLang="ja-JP" sz="2000" dirty="0" smtClean="0">
                <a:solidFill>
                  <a:srgbClr val="0000FF"/>
                </a:solidFill>
                <a:latin typeface="Courier New" pitchFamily="49" charset="0"/>
                <a:cs typeface="Courier New" pitchFamily="49" charset="0"/>
              </a:rPr>
              <a:t>return</a:t>
            </a:r>
            <a:r>
              <a:rPr lang="en-US" altLang="ja-JP" sz="2000" dirty="0" smtClean="0">
                <a:latin typeface="Courier New" pitchFamily="49" charset="0"/>
                <a:cs typeface="Courier New" pitchFamily="49" charset="0"/>
              </a:rPr>
              <a:t> 28;</a:t>
            </a:r>
          </a:p>
          <a:p>
            <a:pPr>
              <a:lnSpc>
                <a:spcPct val="80000"/>
              </a:lnSpc>
              <a:buFont typeface="Wingdings" pitchFamily="2" charset="2"/>
              <a:buNone/>
              <a:defRPr/>
            </a:pPr>
            <a:r>
              <a:rPr lang="en-US" altLang="ja-JP" sz="2000" dirty="0" smtClean="0">
                <a:latin typeface="Courier New" pitchFamily="49" charset="0"/>
                <a:cs typeface="Courier New" pitchFamily="49" charset="0"/>
              </a:rPr>
              <a:t>   }</a:t>
            </a:r>
          </a:p>
          <a:p>
            <a:pPr>
              <a:lnSpc>
                <a:spcPct val="80000"/>
              </a:lnSpc>
              <a:buFont typeface="Wingdings" pitchFamily="2" charset="2"/>
              <a:buNone/>
              <a:defRPr/>
            </a:pPr>
            <a:r>
              <a:rPr lang="en-US" sz="2000" dirty="0" smtClean="0">
                <a:latin typeface="Courier New" pitchFamily="49" charset="0"/>
                <a:cs typeface="Courier New" pitchFamily="49" charset="0"/>
              </a:rPr>
              <a:t>}</a:t>
            </a:r>
          </a:p>
          <a:p>
            <a:pPr>
              <a:lnSpc>
                <a:spcPct val="80000"/>
              </a:lnSpc>
              <a:buFont typeface="Wingdings" pitchFamily="2" charset="2"/>
              <a:buNone/>
              <a:defRPr/>
            </a:pPr>
            <a:r>
              <a:rPr lang="en-US" sz="2000" dirty="0" smtClean="0">
                <a:solidFill>
                  <a:schemeClr val="accent5">
                    <a:lumMod val="75000"/>
                  </a:schemeClr>
                </a:solidFill>
                <a:latin typeface="Courier New" pitchFamily="49" charset="0"/>
                <a:cs typeface="Courier New" pitchFamily="49" charset="0"/>
              </a:rPr>
              <a:t>A</a:t>
            </a:r>
            <a:r>
              <a:rPr lang="en-US" sz="2000" dirty="0" smtClean="0">
                <a:latin typeface="Courier New" pitchFamily="49" charset="0"/>
                <a:cs typeface="Courier New" pitchFamily="49" charset="0"/>
              </a:rPr>
              <a:t> </a:t>
            </a:r>
            <a:r>
              <a:rPr lang="en-US" sz="2000" dirty="0" err="1">
                <a:latin typeface="Courier New" pitchFamily="49" charset="0"/>
                <a:cs typeface="Courier New" pitchFamily="49" charset="0"/>
              </a:rPr>
              <a:t>a</a:t>
            </a:r>
            <a:r>
              <a:rPr lang="en-US" sz="2000" dirty="0">
                <a:latin typeface="Courier New" pitchFamily="49" charset="0"/>
                <a:cs typeface="Courier New" pitchFamily="49" charset="0"/>
              </a:rPr>
              <a:t> = </a:t>
            </a:r>
            <a:r>
              <a:rPr lang="en-US" sz="2000" dirty="0">
                <a:solidFill>
                  <a:srgbClr val="0000FF"/>
                </a:solidFill>
                <a:latin typeface="Courier New" pitchFamily="49" charset="0"/>
                <a:cs typeface="Courier New" pitchFamily="49" charset="0"/>
              </a:rPr>
              <a:t>new</a:t>
            </a:r>
            <a:r>
              <a:rPr lang="en-US" sz="2000" dirty="0">
                <a:latin typeface="Courier New" pitchFamily="49" charset="0"/>
                <a:cs typeface="Courier New" pitchFamily="49" charset="0"/>
              </a:rPr>
              <a:t> </a:t>
            </a:r>
            <a:r>
              <a:rPr lang="en-US" sz="2000" dirty="0">
                <a:solidFill>
                  <a:schemeClr val="accent5">
                    <a:lumMod val="75000"/>
                  </a:schemeClr>
                </a:solidFill>
                <a:latin typeface="Courier New" pitchFamily="49" charset="0"/>
                <a:cs typeface="Courier New" pitchFamily="49" charset="0"/>
              </a:rPr>
              <a:t>B</a:t>
            </a:r>
            <a:r>
              <a:rPr lang="en-US" sz="2000" dirty="0" smtClean="0">
                <a:latin typeface="Courier New" pitchFamily="49" charset="0"/>
                <a:cs typeface="Courier New" pitchFamily="49" charset="0"/>
              </a:rPr>
              <a:t>();</a:t>
            </a:r>
            <a:endParaRPr lang="en-US" altLang="ja-JP" sz="2000" dirty="0" smtClean="0">
              <a:latin typeface="Courier New" pitchFamily="49" charset="0"/>
              <a:cs typeface="Courier New" pitchFamily="49" charset="0"/>
            </a:endParaRPr>
          </a:p>
          <a:p>
            <a:pPr>
              <a:lnSpc>
                <a:spcPct val="80000"/>
              </a:lnSpc>
              <a:buFont typeface="Wingdings" pitchFamily="2" charset="2"/>
              <a:buNone/>
              <a:defRPr/>
            </a:pPr>
            <a:r>
              <a:rPr lang="en-US" sz="2000" dirty="0" err="1">
                <a:solidFill>
                  <a:srgbClr val="0000FF"/>
                </a:solidFill>
                <a:latin typeface="Courier New" pitchFamily="49" charset="0"/>
                <a:cs typeface="Courier New" pitchFamily="49" charset="0"/>
              </a:rPr>
              <a:t>i</a:t>
            </a:r>
            <a:r>
              <a:rPr lang="en-US" sz="2000" dirty="0" err="1" smtClean="0">
                <a:solidFill>
                  <a:srgbClr val="0000FF"/>
                </a:solidFill>
                <a:latin typeface="Courier New" pitchFamily="49" charset="0"/>
                <a:cs typeface="Courier New" pitchFamily="49" charset="0"/>
              </a:rPr>
              <a:t>nt</a:t>
            </a:r>
            <a:r>
              <a:rPr lang="en-US" sz="2000" dirty="0" smtClean="0">
                <a:latin typeface="Courier New" pitchFamily="49" charset="0"/>
                <a:cs typeface="Courier New" pitchFamily="49" charset="0"/>
              </a:rPr>
              <a:t> x = </a:t>
            </a:r>
            <a:r>
              <a:rPr lang="en-US" sz="2000" dirty="0" err="1" smtClean="0">
                <a:latin typeface="Courier New" pitchFamily="49" charset="0"/>
                <a:cs typeface="Courier New" pitchFamily="49" charset="0"/>
              </a:rPr>
              <a:t>a.</a:t>
            </a:r>
            <a:r>
              <a:rPr lang="en-US" altLang="ja-JP" sz="2000" dirty="0" err="1" smtClean="0">
                <a:latin typeface="Courier New" pitchFamily="49" charset="0"/>
                <a:cs typeface="Courier New" pitchFamily="49" charset="0"/>
              </a:rPr>
              <a:t>DefaultTempeture</a:t>
            </a:r>
            <a:r>
              <a:rPr lang="en-US" altLang="ja-JP" sz="2000" dirty="0" smtClean="0">
                <a:latin typeface="Courier New" pitchFamily="49" charset="0"/>
                <a:cs typeface="Courier New" pitchFamily="49" charset="0"/>
              </a:rPr>
              <a:t>(); </a:t>
            </a:r>
            <a:r>
              <a:rPr lang="en-US" altLang="ja-JP" sz="2000" dirty="0" smtClean="0">
                <a:solidFill>
                  <a:srgbClr val="008000"/>
                </a:solidFill>
                <a:latin typeface="Courier New" pitchFamily="49" charset="0"/>
                <a:cs typeface="Courier New" pitchFamily="49" charset="0"/>
              </a:rPr>
              <a:t>// x = 25</a:t>
            </a:r>
            <a:endParaRPr lang="en-US" sz="2000" dirty="0" smtClean="0">
              <a:solidFill>
                <a:srgbClr val="008000"/>
              </a:solidFill>
              <a:latin typeface="Courier New" pitchFamily="49" charset="0"/>
              <a:cs typeface="Courier New" pitchFamily="49" charset="0"/>
            </a:endParaRPr>
          </a:p>
          <a:p>
            <a:pPr>
              <a:lnSpc>
                <a:spcPct val="80000"/>
              </a:lnSpc>
              <a:buFont typeface="Wingdings" pitchFamily="2" charset="2"/>
              <a:buNone/>
              <a:defRPr/>
            </a:pPr>
            <a:endParaRPr lang="en-US" dirty="0" smtClean="0"/>
          </a:p>
        </p:txBody>
      </p:sp>
    </p:spTree>
    <p:extLst>
      <p:ext uri="{BB962C8B-B14F-4D97-AF65-F5344CB8AC3E}">
        <p14:creationId xmlns:p14="http://schemas.microsoft.com/office/powerpoint/2010/main" val="11248670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dirty="0" smtClean="0">
                <a:solidFill>
                  <a:srgbClr val="C00000"/>
                </a:solidFill>
                <a:latin typeface="Arial" charset="0"/>
                <a:cs typeface="Arial" charset="0"/>
              </a:rPr>
              <a:t>Polymorphism</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Override - Feature Override</a:t>
            </a:r>
          </a:p>
        </p:txBody>
      </p:sp>
      <p:sp>
        <p:nvSpPr>
          <p:cNvPr id="33795" name="Content Placeholder 2"/>
          <p:cNvSpPr>
            <a:spLocks noGrp="1"/>
          </p:cNvSpPr>
          <p:nvPr>
            <p:ph idx="1"/>
          </p:nvPr>
        </p:nvSpPr>
        <p:spPr/>
        <p:txBody>
          <a:bodyPr/>
          <a:lstStyle/>
          <a:p>
            <a:pPr>
              <a:lnSpc>
                <a:spcPct val="80000"/>
              </a:lnSpc>
              <a:buFont typeface="Wingdings" pitchFamily="2" charset="2"/>
              <a:buNone/>
              <a:defRPr/>
            </a:pPr>
            <a:r>
              <a:rPr lang="en-US" altLang="ja-JP" sz="2000" dirty="0" smtClean="0">
                <a:solidFill>
                  <a:srgbClr val="0000FF"/>
                </a:solidFill>
                <a:latin typeface="Courier New" pitchFamily="49" charset="0"/>
                <a:cs typeface="Courier New" pitchFamily="49" charset="0"/>
              </a:rPr>
              <a:t>class</a:t>
            </a:r>
            <a:r>
              <a:rPr lang="en-US" altLang="ja-JP" sz="2000" dirty="0" smtClean="0">
                <a:latin typeface="Courier New" pitchFamily="49" charset="0"/>
                <a:cs typeface="Courier New" pitchFamily="49" charset="0"/>
              </a:rPr>
              <a:t> </a:t>
            </a:r>
            <a:r>
              <a:rPr lang="en-US" altLang="ja-JP" sz="2000" dirty="0" smtClean="0">
                <a:solidFill>
                  <a:schemeClr val="accent5">
                    <a:lumMod val="50000"/>
                  </a:schemeClr>
                </a:solidFill>
                <a:latin typeface="Courier New" pitchFamily="49" charset="0"/>
                <a:cs typeface="Courier New" pitchFamily="49" charset="0"/>
              </a:rPr>
              <a:t>A</a:t>
            </a:r>
            <a:r>
              <a:rPr lang="en-US" altLang="ja-JP" sz="2000" dirty="0" smtClean="0">
                <a:latin typeface="Courier New" pitchFamily="49" charset="0"/>
                <a:cs typeface="Courier New" pitchFamily="49" charset="0"/>
              </a:rPr>
              <a:t>{</a:t>
            </a:r>
          </a:p>
          <a:p>
            <a:pPr>
              <a:lnSpc>
                <a:spcPct val="80000"/>
              </a:lnSpc>
              <a:buFont typeface="Wingdings" pitchFamily="2" charset="2"/>
              <a:buNone/>
              <a:defRPr/>
            </a:pPr>
            <a:r>
              <a:rPr lang="en-US" altLang="ja-JP" sz="2000" dirty="0" smtClean="0">
                <a:latin typeface="Courier New" pitchFamily="49" charset="0"/>
                <a:cs typeface="Courier New" pitchFamily="49" charset="0"/>
              </a:rPr>
              <a:t>   </a:t>
            </a:r>
            <a:r>
              <a:rPr lang="en-US" altLang="ja-JP" sz="2000" dirty="0" smtClean="0">
                <a:solidFill>
                  <a:srgbClr val="008000"/>
                </a:solidFill>
                <a:latin typeface="Courier New" pitchFamily="49" charset="0"/>
                <a:cs typeface="Courier New" pitchFamily="49" charset="0"/>
              </a:rPr>
              <a:t>// virtual prevent </a:t>
            </a:r>
            <a:r>
              <a:rPr lang="en-US" altLang="ja-JP" sz="2000" smtClean="0">
                <a:solidFill>
                  <a:srgbClr val="008000"/>
                </a:solidFill>
                <a:latin typeface="Courier New" pitchFamily="49" charset="0"/>
                <a:cs typeface="Courier New" pitchFamily="49" charset="0"/>
              </a:rPr>
              <a:t>for override : sai</a:t>
            </a:r>
            <a:endParaRPr lang="en-US" altLang="ja-JP" sz="2000" dirty="0" smtClean="0">
              <a:solidFill>
                <a:srgbClr val="008000"/>
              </a:solidFill>
              <a:latin typeface="Courier New" pitchFamily="49" charset="0"/>
              <a:cs typeface="Courier New" pitchFamily="49" charset="0"/>
            </a:endParaRPr>
          </a:p>
          <a:p>
            <a:pPr lvl="1">
              <a:lnSpc>
                <a:spcPct val="80000"/>
              </a:lnSpc>
              <a:buFont typeface="Wingdings" pitchFamily="2" charset="2"/>
              <a:buNone/>
              <a:defRPr/>
            </a:pPr>
            <a:r>
              <a:rPr lang="en-US" altLang="ja-JP" sz="2000" dirty="0" smtClean="0">
                <a:solidFill>
                  <a:srgbClr val="0000FF"/>
                </a:solidFill>
                <a:latin typeface="Courier New" pitchFamily="49" charset="0"/>
                <a:cs typeface="Courier New" pitchFamily="49" charset="0"/>
              </a:rPr>
              <a:t>public virtual </a:t>
            </a:r>
            <a:r>
              <a:rPr lang="en-US" altLang="ja-JP" sz="2000" dirty="0" err="1" smtClean="0">
                <a:solidFill>
                  <a:srgbClr val="0000FF"/>
                </a:solidFill>
                <a:latin typeface="Courier New" pitchFamily="49" charset="0"/>
                <a:cs typeface="Courier New" pitchFamily="49" charset="0"/>
              </a:rPr>
              <a:t>int</a:t>
            </a:r>
            <a:r>
              <a:rPr lang="en-US" altLang="ja-JP" sz="2000" dirty="0" smtClean="0">
                <a:solidFill>
                  <a:srgbClr val="0000FF"/>
                </a:solidFill>
                <a:latin typeface="Courier New" pitchFamily="49" charset="0"/>
                <a:cs typeface="Courier New" pitchFamily="49" charset="0"/>
              </a:rPr>
              <a:t> </a:t>
            </a:r>
            <a:r>
              <a:rPr lang="en-US" altLang="ja-JP" sz="2000" dirty="0" err="1" smtClean="0">
                <a:solidFill>
                  <a:schemeClr val="accent1"/>
                </a:solidFill>
                <a:latin typeface="Courier New" pitchFamily="49" charset="0"/>
                <a:cs typeface="Courier New" pitchFamily="49" charset="0"/>
              </a:rPr>
              <a:t>DefaultTempeture</a:t>
            </a:r>
            <a:r>
              <a:rPr lang="en-US" altLang="ja-JP" sz="2000" dirty="0" smtClean="0">
                <a:solidFill>
                  <a:schemeClr val="accent1"/>
                </a:solidFill>
                <a:latin typeface="Courier New" pitchFamily="49" charset="0"/>
                <a:cs typeface="Courier New" pitchFamily="49" charset="0"/>
              </a:rPr>
              <a:t>(){</a:t>
            </a:r>
          </a:p>
          <a:p>
            <a:pPr lvl="1">
              <a:lnSpc>
                <a:spcPct val="80000"/>
              </a:lnSpc>
              <a:buFont typeface="Wingdings" pitchFamily="2" charset="2"/>
              <a:buNone/>
              <a:defRPr/>
            </a:pPr>
            <a:r>
              <a:rPr lang="en-US" altLang="ja-JP" sz="2000" dirty="0" smtClean="0">
                <a:solidFill>
                  <a:schemeClr val="accent1"/>
                </a:solidFill>
                <a:latin typeface="Courier New" pitchFamily="49" charset="0"/>
                <a:cs typeface="Courier New" pitchFamily="49" charset="0"/>
              </a:rPr>
              <a:t>   </a:t>
            </a:r>
            <a:r>
              <a:rPr lang="en-US" altLang="ja-JP" sz="2000" dirty="0" smtClean="0">
                <a:solidFill>
                  <a:srgbClr val="0000FF"/>
                </a:solidFill>
                <a:latin typeface="Courier New" pitchFamily="49" charset="0"/>
                <a:cs typeface="Courier New" pitchFamily="49" charset="0"/>
              </a:rPr>
              <a:t>return</a:t>
            </a:r>
            <a:r>
              <a:rPr lang="en-US" altLang="ja-JP" sz="2000" dirty="0" smtClean="0">
                <a:solidFill>
                  <a:schemeClr val="accent1"/>
                </a:solidFill>
                <a:latin typeface="Courier New" pitchFamily="49" charset="0"/>
                <a:cs typeface="Courier New" pitchFamily="49" charset="0"/>
              </a:rPr>
              <a:t> 25;</a:t>
            </a:r>
          </a:p>
          <a:p>
            <a:pPr lvl="1">
              <a:lnSpc>
                <a:spcPct val="80000"/>
              </a:lnSpc>
              <a:buFont typeface="Wingdings" pitchFamily="2" charset="2"/>
              <a:buNone/>
              <a:defRPr/>
            </a:pPr>
            <a:r>
              <a:rPr lang="en-US" altLang="ja-JP" sz="2000" dirty="0" smtClean="0">
                <a:solidFill>
                  <a:schemeClr val="accent1"/>
                </a:solidFill>
                <a:latin typeface="Courier New" pitchFamily="49" charset="0"/>
                <a:cs typeface="Courier New" pitchFamily="49" charset="0"/>
              </a:rPr>
              <a:t>}</a:t>
            </a:r>
          </a:p>
          <a:p>
            <a:pPr>
              <a:lnSpc>
                <a:spcPct val="80000"/>
              </a:lnSpc>
              <a:buFont typeface="Wingdings" pitchFamily="2" charset="2"/>
              <a:buNone/>
              <a:defRPr/>
            </a:pPr>
            <a:r>
              <a:rPr lang="en-US" altLang="ja-JP" sz="2000" dirty="0" smtClean="0">
                <a:latin typeface="Courier New" pitchFamily="49" charset="0"/>
                <a:cs typeface="Courier New" pitchFamily="49" charset="0"/>
              </a:rPr>
              <a:t>}</a:t>
            </a:r>
          </a:p>
          <a:p>
            <a:pPr>
              <a:lnSpc>
                <a:spcPct val="80000"/>
              </a:lnSpc>
              <a:buFont typeface="Wingdings" pitchFamily="2" charset="2"/>
              <a:buNone/>
              <a:defRPr/>
            </a:pPr>
            <a:r>
              <a:rPr lang="en-US" altLang="ja-JP" sz="2000" dirty="0" smtClean="0">
                <a:solidFill>
                  <a:srgbClr val="0000FF"/>
                </a:solidFill>
                <a:latin typeface="Courier New" pitchFamily="49" charset="0"/>
                <a:cs typeface="Courier New" pitchFamily="49" charset="0"/>
              </a:rPr>
              <a:t>class</a:t>
            </a:r>
            <a:r>
              <a:rPr lang="en-US" altLang="ja-JP" sz="2000" dirty="0" smtClean="0">
                <a:latin typeface="Courier New" pitchFamily="49" charset="0"/>
                <a:cs typeface="Courier New" pitchFamily="49" charset="0"/>
              </a:rPr>
              <a:t> </a:t>
            </a:r>
            <a:r>
              <a:rPr lang="en-US" altLang="ja-JP" sz="2000" dirty="0" smtClean="0">
                <a:solidFill>
                  <a:schemeClr val="accent5">
                    <a:lumMod val="50000"/>
                  </a:schemeClr>
                </a:solidFill>
                <a:latin typeface="Courier New" pitchFamily="49" charset="0"/>
                <a:cs typeface="Courier New" pitchFamily="49" charset="0"/>
              </a:rPr>
              <a:t>B</a:t>
            </a:r>
            <a:r>
              <a:rPr lang="en-US" altLang="ja-JP" sz="2000" dirty="0" smtClean="0">
                <a:latin typeface="Courier New" pitchFamily="49" charset="0"/>
                <a:cs typeface="Courier New" pitchFamily="49" charset="0"/>
              </a:rPr>
              <a:t>:</a:t>
            </a:r>
            <a:r>
              <a:rPr lang="en-US" altLang="ja-JP" sz="2000" dirty="0" smtClean="0">
                <a:solidFill>
                  <a:schemeClr val="accent5">
                    <a:lumMod val="50000"/>
                  </a:schemeClr>
                </a:solidFill>
                <a:latin typeface="Courier New" pitchFamily="49" charset="0"/>
                <a:cs typeface="Courier New" pitchFamily="49" charset="0"/>
              </a:rPr>
              <a:t>A</a:t>
            </a:r>
            <a:r>
              <a:rPr lang="en-US" altLang="ja-JP" sz="2000" dirty="0" smtClean="0">
                <a:latin typeface="Courier New" pitchFamily="49" charset="0"/>
                <a:cs typeface="Courier New" pitchFamily="49" charset="0"/>
              </a:rPr>
              <a:t>{</a:t>
            </a:r>
          </a:p>
          <a:p>
            <a:pPr>
              <a:lnSpc>
                <a:spcPct val="80000"/>
              </a:lnSpc>
              <a:buFont typeface="Wingdings" pitchFamily="2" charset="2"/>
              <a:buNone/>
              <a:defRPr/>
            </a:pPr>
            <a:r>
              <a:rPr lang="en-US" altLang="ja-JP" sz="2000" dirty="0" smtClean="0">
                <a:solidFill>
                  <a:srgbClr val="008000"/>
                </a:solidFill>
                <a:latin typeface="Courier New" pitchFamily="49" charset="0"/>
                <a:cs typeface="Courier New" pitchFamily="49" charset="0"/>
              </a:rPr>
              <a:t>   // override: for predefined virtual only</a:t>
            </a:r>
          </a:p>
          <a:p>
            <a:pPr>
              <a:lnSpc>
                <a:spcPct val="80000"/>
              </a:lnSpc>
              <a:buFont typeface="Wingdings" pitchFamily="2" charset="2"/>
              <a:buNone/>
              <a:defRPr/>
            </a:pPr>
            <a:r>
              <a:rPr lang="en-US" altLang="ja-JP" sz="2000" dirty="0" smtClean="0">
                <a:solidFill>
                  <a:srgbClr val="008000"/>
                </a:solidFill>
                <a:latin typeface="Courier New" pitchFamily="49" charset="0"/>
                <a:cs typeface="Courier New" pitchFamily="49" charset="0"/>
              </a:rPr>
              <a:t>   // override: used for "deferred loading"</a:t>
            </a:r>
          </a:p>
          <a:p>
            <a:pPr>
              <a:lnSpc>
                <a:spcPct val="80000"/>
              </a:lnSpc>
              <a:buFont typeface="Wingdings" pitchFamily="2" charset="2"/>
              <a:buNone/>
              <a:defRPr/>
            </a:pPr>
            <a:r>
              <a:rPr lang="en-US" altLang="ja-JP" sz="2000" dirty="0" smtClean="0">
                <a:solidFill>
                  <a:srgbClr val="0000FF"/>
                </a:solidFill>
                <a:latin typeface="Courier New" pitchFamily="49" charset="0"/>
                <a:cs typeface="Courier New" pitchFamily="49" charset="0"/>
              </a:rPr>
              <a:t>   public override </a:t>
            </a:r>
            <a:r>
              <a:rPr lang="en-US" altLang="ja-JP" sz="2000" dirty="0" err="1" smtClean="0">
                <a:solidFill>
                  <a:srgbClr val="0000FF"/>
                </a:solidFill>
                <a:latin typeface="Courier New" pitchFamily="49" charset="0"/>
                <a:cs typeface="Courier New" pitchFamily="49" charset="0"/>
              </a:rPr>
              <a:t>int</a:t>
            </a:r>
            <a:r>
              <a:rPr lang="en-US" altLang="ja-JP" sz="2000" dirty="0" smtClean="0">
                <a:solidFill>
                  <a:srgbClr val="0000FF"/>
                </a:solidFill>
                <a:latin typeface="Courier New" pitchFamily="49" charset="0"/>
                <a:cs typeface="Courier New" pitchFamily="49" charset="0"/>
              </a:rPr>
              <a:t> </a:t>
            </a:r>
            <a:r>
              <a:rPr lang="en-US" altLang="ja-JP" sz="2000" dirty="0" err="1" smtClean="0">
                <a:solidFill>
                  <a:schemeClr val="accent1"/>
                </a:solidFill>
                <a:latin typeface="Courier New" pitchFamily="49" charset="0"/>
                <a:cs typeface="Courier New" pitchFamily="49" charset="0"/>
              </a:rPr>
              <a:t>DefaultTempeture</a:t>
            </a:r>
            <a:r>
              <a:rPr lang="en-US" altLang="ja-JP" sz="2000" dirty="0" smtClean="0">
                <a:solidFill>
                  <a:schemeClr val="accent1"/>
                </a:solidFill>
                <a:latin typeface="Courier New" pitchFamily="49" charset="0"/>
                <a:cs typeface="Courier New" pitchFamily="49" charset="0"/>
              </a:rPr>
              <a:t>(){</a:t>
            </a:r>
          </a:p>
          <a:p>
            <a:pPr lvl="1">
              <a:lnSpc>
                <a:spcPct val="80000"/>
              </a:lnSpc>
              <a:buFont typeface="Wingdings" pitchFamily="2" charset="2"/>
              <a:buNone/>
              <a:defRPr/>
            </a:pPr>
            <a:r>
              <a:rPr lang="en-US" altLang="ja-JP" sz="2000" dirty="0" smtClean="0">
                <a:solidFill>
                  <a:schemeClr val="accent1"/>
                </a:solidFill>
                <a:latin typeface="Courier New" pitchFamily="49" charset="0"/>
                <a:cs typeface="Courier New" pitchFamily="49" charset="0"/>
              </a:rPr>
              <a:t>   </a:t>
            </a:r>
            <a:r>
              <a:rPr lang="en-US" altLang="ja-JP" sz="2000" dirty="0" smtClean="0">
                <a:solidFill>
                  <a:srgbClr val="0000FF"/>
                </a:solidFill>
                <a:latin typeface="Courier New" pitchFamily="49" charset="0"/>
                <a:cs typeface="Courier New" pitchFamily="49" charset="0"/>
              </a:rPr>
              <a:t>return</a:t>
            </a:r>
            <a:r>
              <a:rPr lang="en-US" altLang="ja-JP" sz="2000" dirty="0" smtClean="0">
                <a:solidFill>
                  <a:schemeClr val="accent1"/>
                </a:solidFill>
                <a:latin typeface="Courier New" pitchFamily="49" charset="0"/>
                <a:cs typeface="Courier New" pitchFamily="49" charset="0"/>
              </a:rPr>
              <a:t> 28;</a:t>
            </a:r>
          </a:p>
          <a:p>
            <a:pPr lvl="1">
              <a:lnSpc>
                <a:spcPct val="80000"/>
              </a:lnSpc>
              <a:buFont typeface="Wingdings" pitchFamily="2" charset="2"/>
              <a:buNone/>
              <a:defRPr/>
            </a:pPr>
            <a:r>
              <a:rPr lang="en-US" altLang="ja-JP" sz="2000" dirty="0" smtClean="0">
                <a:latin typeface="Courier New" pitchFamily="49" charset="0"/>
                <a:cs typeface="Courier New" pitchFamily="49" charset="0"/>
              </a:rPr>
              <a:t>}</a:t>
            </a:r>
          </a:p>
          <a:p>
            <a:pPr>
              <a:lnSpc>
                <a:spcPct val="80000"/>
              </a:lnSpc>
              <a:buFont typeface="Wingdings" pitchFamily="2" charset="2"/>
              <a:buNone/>
              <a:defRPr/>
            </a:pPr>
            <a:r>
              <a:rPr lang="en-US" sz="2000" dirty="0" smtClean="0">
                <a:latin typeface="Courier New" pitchFamily="49" charset="0"/>
                <a:cs typeface="Courier New" pitchFamily="49" charset="0"/>
              </a:rPr>
              <a:t>}</a:t>
            </a:r>
          </a:p>
          <a:p>
            <a:pPr>
              <a:lnSpc>
                <a:spcPct val="80000"/>
              </a:lnSpc>
              <a:buFont typeface="Wingdings" pitchFamily="2" charset="2"/>
              <a:buNone/>
              <a:defRPr/>
            </a:pPr>
            <a:r>
              <a:rPr lang="en-US" sz="2000" dirty="0" smtClean="0">
                <a:solidFill>
                  <a:schemeClr val="accent5">
                    <a:lumMod val="50000"/>
                  </a:schemeClr>
                </a:solidFill>
                <a:latin typeface="Courier New" pitchFamily="49" charset="0"/>
                <a:cs typeface="Courier New" pitchFamily="49" charset="0"/>
              </a:rPr>
              <a:t>A</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a</a:t>
            </a:r>
            <a:r>
              <a:rPr lang="en-US" sz="2000" dirty="0" smtClean="0">
                <a:latin typeface="Courier New" pitchFamily="49" charset="0"/>
                <a:cs typeface="Courier New" pitchFamily="49" charset="0"/>
              </a:rPr>
              <a:t> = </a:t>
            </a:r>
            <a:r>
              <a:rPr lang="en-US" sz="2000" dirty="0" smtClean="0">
                <a:solidFill>
                  <a:srgbClr val="0000FF"/>
                </a:solidFill>
                <a:latin typeface="Courier New" pitchFamily="49" charset="0"/>
                <a:cs typeface="Courier New" pitchFamily="49" charset="0"/>
              </a:rPr>
              <a:t>new</a:t>
            </a:r>
            <a:r>
              <a:rPr lang="en-US" sz="2000" dirty="0" smtClean="0">
                <a:latin typeface="Courier New" pitchFamily="49" charset="0"/>
                <a:cs typeface="Courier New" pitchFamily="49" charset="0"/>
              </a:rPr>
              <a:t> </a:t>
            </a:r>
            <a:r>
              <a:rPr lang="en-US" sz="2000" dirty="0" smtClean="0">
                <a:solidFill>
                  <a:schemeClr val="accent5">
                    <a:lumMod val="50000"/>
                  </a:schemeClr>
                </a:solidFill>
                <a:latin typeface="Courier New" pitchFamily="49" charset="0"/>
                <a:cs typeface="Courier New" pitchFamily="49" charset="0"/>
              </a:rPr>
              <a:t>B</a:t>
            </a:r>
            <a:r>
              <a:rPr lang="en-US" sz="2000" dirty="0" smtClean="0">
                <a:latin typeface="Courier New" pitchFamily="49" charset="0"/>
                <a:cs typeface="Courier New" pitchFamily="49" charset="0"/>
              </a:rPr>
              <a:t>();</a:t>
            </a:r>
            <a:endParaRPr lang="en-US" altLang="ja-JP" sz="2000" dirty="0" smtClean="0">
              <a:latin typeface="Courier New" pitchFamily="49" charset="0"/>
            </a:endParaRPr>
          </a:p>
          <a:p>
            <a:pPr>
              <a:lnSpc>
                <a:spcPct val="80000"/>
              </a:lnSpc>
              <a:buFont typeface="Wingdings" pitchFamily="2" charset="2"/>
              <a:buNone/>
              <a:defRPr/>
            </a:pP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x = </a:t>
            </a:r>
            <a:r>
              <a:rPr lang="en-US" sz="2000" dirty="0" err="1" smtClean="0">
                <a:latin typeface="Courier New" pitchFamily="49" charset="0"/>
                <a:cs typeface="Courier New" pitchFamily="49" charset="0"/>
              </a:rPr>
              <a:t>a.</a:t>
            </a:r>
            <a:r>
              <a:rPr lang="en-US" altLang="ja-JP" sz="2000" dirty="0" err="1" smtClean="0">
                <a:solidFill>
                  <a:schemeClr val="accent1"/>
                </a:solidFill>
                <a:latin typeface="Courier New" pitchFamily="49" charset="0"/>
              </a:rPr>
              <a:t>DefaultTempeture</a:t>
            </a:r>
            <a:r>
              <a:rPr lang="en-US" altLang="ja-JP" sz="2000" dirty="0" smtClean="0">
                <a:solidFill>
                  <a:schemeClr val="accent1"/>
                </a:solidFill>
                <a:latin typeface="Courier New" pitchFamily="49" charset="0"/>
              </a:rPr>
              <a:t>(); </a:t>
            </a:r>
            <a:r>
              <a:rPr lang="en-US" altLang="ja-JP" sz="2000" dirty="0" smtClean="0">
                <a:solidFill>
                  <a:srgbClr val="008000"/>
                </a:solidFill>
                <a:latin typeface="Courier New" pitchFamily="49" charset="0"/>
              </a:rPr>
              <a:t>// x = 28</a:t>
            </a:r>
            <a:endParaRPr lang="en-US" sz="2000" dirty="0" smtClean="0">
              <a:solidFill>
                <a:srgbClr val="008000"/>
              </a:solidFill>
              <a:latin typeface="Courier New" pitchFamily="49" charset="0"/>
              <a:cs typeface="Courier New" pitchFamily="49" charset="0"/>
            </a:endParaRPr>
          </a:p>
          <a:p>
            <a:pPr>
              <a:lnSpc>
                <a:spcPct val="80000"/>
              </a:lnSpc>
              <a:buFont typeface="Wingdings" pitchFamily="2" charset="2"/>
              <a:buNone/>
              <a:defRPr/>
            </a:pPr>
            <a:endParaRPr lang="en-US" dirty="0" smtClean="0"/>
          </a:p>
        </p:txBody>
      </p:sp>
    </p:spTree>
    <p:extLst>
      <p:ext uri="{BB962C8B-B14F-4D97-AF65-F5344CB8AC3E}">
        <p14:creationId xmlns:p14="http://schemas.microsoft.com/office/powerpoint/2010/main" val="9504769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b" anchorCtr="0" compatLnSpc="1">
            <a:prstTxWarp prst="textNoShape">
              <a:avLst/>
            </a:prstTxWarp>
          </a:bodyPr>
          <a:lstStyle/>
          <a:p>
            <a:r>
              <a:rPr lang="en-US" dirty="0" smtClean="0">
                <a:solidFill>
                  <a:srgbClr val="C00000"/>
                </a:solidFill>
                <a:latin typeface="Arial" charset="0"/>
                <a:cs typeface="Arial" charset="0"/>
              </a:rPr>
              <a:t>Polymorphism</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Binding</a:t>
            </a:r>
            <a:endParaRPr lang="en-US" dirty="0">
              <a:solidFill>
                <a:srgbClr val="C00000"/>
              </a:solidFill>
              <a:latin typeface="Arial" charset="0"/>
              <a:cs typeface="Arial" charset="0"/>
            </a:endParaRPr>
          </a:p>
        </p:txBody>
      </p:sp>
      <p:sp>
        <p:nvSpPr>
          <p:cNvPr id="3" name="Content Placeholder 2"/>
          <p:cNvSpPr>
            <a:spLocks noGrp="1"/>
          </p:cNvSpPr>
          <p:nvPr>
            <p:ph idx="1"/>
          </p:nvPr>
        </p:nvSpPr>
        <p:spPr>
          <a:xfrm>
            <a:off x="381000" y="990600"/>
            <a:ext cx="8763000" cy="1066800"/>
          </a:xfrm>
        </p:spPr>
        <p:txBody>
          <a:bodyPr/>
          <a:lstStyle/>
          <a:p>
            <a:r>
              <a:rPr lang="en-US" dirty="0" smtClean="0"/>
              <a:t>Process of connecting a method to a method body</a:t>
            </a:r>
          </a:p>
        </p:txBody>
      </p:sp>
      <p:sp>
        <p:nvSpPr>
          <p:cNvPr id="4" name="Content Placeholder 2"/>
          <p:cNvSpPr txBox="1">
            <a:spLocks/>
          </p:cNvSpPr>
          <p:nvPr/>
        </p:nvSpPr>
        <p:spPr>
          <a:xfrm>
            <a:off x="609600" y="2057400"/>
            <a:ext cx="5105400" cy="1447800"/>
          </a:xfrm>
          <a:prstGeom prst="rect">
            <a:avLst/>
          </a:prstGeom>
        </p:spPr>
        <p:txBody>
          <a:bodyPr>
            <a:normAutofit fontScale="85000" lnSpcReduction="20000"/>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Static binding:</a:t>
            </a: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Binding is performed before program runs – At Compile time</a:t>
            </a:r>
          </a:p>
        </p:txBody>
      </p:sp>
      <p:sp>
        <p:nvSpPr>
          <p:cNvPr id="6" name="Content Placeholder 2"/>
          <p:cNvSpPr txBox="1">
            <a:spLocks/>
          </p:cNvSpPr>
          <p:nvPr/>
        </p:nvSpPr>
        <p:spPr>
          <a:xfrm>
            <a:off x="4191000" y="5257800"/>
            <a:ext cx="4724400" cy="1371600"/>
          </a:xfrm>
          <a:prstGeom prst="rect">
            <a:avLst/>
          </a:prstGeom>
        </p:spPr>
        <p:txBody>
          <a:bodyPr>
            <a:normAutofit fontScale="85000" lnSpcReduction="10000"/>
          </a:bodyPr>
          <a:lstStyle/>
          <a:p>
            <a:pPr marL="365760" lvl="0" indent="-283464">
              <a:spcBef>
                <a:spcPts val="600"/>
              </a:spcBef>
              <a:buClr>
                <a:schemeClr val="accent1"/>
              </a:buClr>
              <a:buSzPct val="80000"/>
              <a:buFont typeface="Wingdings 2"/>
              <a:buChar char=""/>
              <a:defRPr/>
            </a:pPr>
            <a:r>
              <a:rPr lang="en-US" sz="3200" dirty="0" smtClean="0"/>
              <a:t>Dynamic binding:</a:t>
            </a:r>
          </a:p>
          <a:p>
            <a:pPr marL="640080" lvl="1" indent="-237744">
              <a:spcBef>
                <a:spcPts val="550"/>
              </a:spcBef>
              <a:buClr>
                <a:schemeClr val="accent1"/>
              </a:buClr>
              <a:buFont typeface="Verdana"/>
              <a:buChar char="◦"/>
              <a:defRPr/>
            </a:pPr>
            <a:r>
              <a:rPr lang="en-US" sz="2800" dirty="0" smtClean="0"/>
              <a:t>Binding is performed at the time of execution – Run time</a:t>
            </a:r>
            <a:endParaRPr lang="en-US" sz="2800" dirty="0"/>
          </a:p>
        </p:txBody>
      </p:sp>
      <p:sp>
        <p:nvSpPr>
          <p:cNvPr id="7" name="Content Placeholder 2"/>
          <p:cNvSpPr txBox="1">
            <a:spLocks/>
          </p:cNvSpPr>
          <p:nvPr/>
        </p:nvSpPr>
        <p:spPr>
          <a:xfrm>
            <a:off x="5334000" y="2057400"/>
            <a:ext cx="1371600" cy="1447800"/>
          </a:xfrm>
          <a:prstGeom prst="rect">
            <a:avLst/>
          </a:prstGeom>
          <a:ln>
            <a:solidFill>
              <a:schemeClr val="accent1">
                <a:alpha val="90000"/>
              </a:schemeClr>
            </a:solidFill>
          </a:ln>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animal* p;</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p-&gt;run(40);</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kumimoji="0" lang="en-US" sz="15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2"/>
          <p:cNvSpPr txBox="1">
            <a:spLocks/>
          </p:cNvSpPr>
          <p:nvPr/>
        </p:nvSpPr>
        <p:spPr>
          <a:xfrm>
            <a:off x="6934200" y="3200400"/>
            <a:ext cx="1981200" cy="2057400"/>
          </a:xfrm>
          <a:prstGeom prst="rect">
            <a:avLst/>
          </a:prstGeom>
          <a:ln>
            <a:solidFill>
              <a:srgbClr val="00B050"/>
            </a:solidFill>
          </a:ln>
        </p:spPr>
        <p:txBody>
          <a:bodyPr>
            <a:normAutofit lnSpcReduction="10000"/>
          </a:bodyPr>
          <a:lstStyle/>
          <a:p>
            <a:pPr marL="365760" indent="-283464">
              <a:spcBef>
                <a:spcPts val="600"/>
              </a:spcBef>
              <a:buClr>
                <a:schemeClr val="accent1"/>
              </a:buClr>
              <a:buSzPct val="80000"/>
            </a:pPr>
            <a:r>
              <a:rPr lang="en-US" sz="1500" dirty="0" smtClean="0"/>
              <a:t>class  animal</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a:t>
            </a:r>
          </a:p>
          <a:p>
            <a:pPr marL="365760" lvl="0" indent="-283464">
              <a:spcBef>
                <a:spcPts val="600"/>
              </a:spcBef>
              <a:buClr>
                <a:schemeClr val="accent1"/>
              </a:buClr>
              <a:buSzPct val="80000"/>
              <a:defRPr/>
            </a:pPr>
            <a:r>
              <a:rPr lang="en-US" sz="1600" dirty="0" smtClean="0"/>
              <a:t>float run(</a:t>
            </a:r>
            <a:r>
              <a:rPr lang="en-US" sz="1600" dirty="0" err="1" smtClean="0"/>
              <a:t>int</a:t>
            </a:r>
            <a:r>
              <a:rPr lang="en-US" sz="1600" dirty="0" smtClean="0"/>
              <a:t> distance)</a:t>
            </a:r>
          </a:p>
          <a:p>
            <a:pPr marL="365760" lvl="0" indent="-283464">
              <a:spcBef>
                <a:spcPts val="600"/>
              </a:spcBef>
              <a:buClr>
                <a:schemeClr val="accent1"/>
              </a:buClr>
              <a:buSzPct val="80000"/>
              <a:defRPr/>
            </a:pPr>
            <a:r>
              <a:rPr lang="en-US" sz="1600" dirty="0" smtClean="0"/>
              <a:t> {</a:t>
            </a:r>
          </a:p>
          <a:p>
            <a:pPr marL="365760" lvl="0" indent="-283464">
              <a:spcBef>
                <a:spcPts val="600"/>
              </a:spcBef>
              <a:buClr>
                <a:schemeClr val="accent1"/>
              </a:buClr>
              <a:buSzPct val="80000"/>
            </a:pPr>
            <a:r>
              <a:rPr lang="en-US" sz="1600" dirty="0" smtClean="0"/>
              <a:t>…</a:t>
            </a:r>
          </a:p>
          <a:p>
            <a:pPr marL="365760" lvl="0" indent="-283464">
              <a:spcBef>
                <a:spcPts val="600"/>
              </a:spcBef>
              <a:buClr>
                <a:schemeClr val="accent1"/>
              </a:buClr>
              <a:buSzPct val="80000"/>
              <a:defRPr/>
            </a:pPr>
            <a:r>
              <a:rPr lang="en-US" sz="1600" dirty="0" smtClean="0"/>
              <a:t> }</a:t>
            </a:r>
            <a:endParaRPr lang="en-US" sz="1500" dirty="0" smtClean="0"/>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lang="en-US" sz="1500" dirty="0" smtClean="0"/>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kumimoji="0" lang="en-US" sz="1500" b="0" i="0" u="none" strike="noStrike" kern="1200" cap="none" spc="0" normalizeH="0" baseline="0" noProof="0" dirty="0" smtClean="0">
              <a:ln>
                <a:noFill/>
              </a:ln>
              <a:solidFill>
                <a:schemeClr val="tx1"/>
              </a:solidFill>
              <a:effectLst/>
              <a:uLnTx/>
              <a:uFillTx/>
              <a:latin typeface="+mn-lt"/>
              <a:ea typeface="+mn-ea"/>
              <a:cs typeface="+mn-cs"/>
            </a:endParaRPr>
          </a:p>
        </p:txBody>
      </p:sp>
      <p:cxnSp>
        <p:nvCxnSpPr>
          <p:cNvPr id="10" name="Curved Connector 9"/>
          <p:cNvCxnSpPr/>
          <p:nvPr/>
        </p:nvCxnSpPr>
        <p:spPr>
          <a:xfrm>
            <a:off x="6248400" y="3124200"/>
            <a:ext cx="1066800" cy="7620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81600" y="3669268"/>
            <a:ext cx="1694695" cy="369332"/>
          </a:xfrm>
          <a:prstGeom prst="rect">
            <a:avLst/>
          </a:prstGeom>
          <a:noFill/>
        </p:spPr>
        <p:txBody>
          <a:bodyPr wrap="none" rtlCol="0">
            <a:spAutoFit/>
          </a:bodyPr>
          <a:lstStyle/>
          <a:p>
            <a:r>
              <a:rPr lang="en-US" dirty="0" smtClean="0"/>
              <a:t>At compile time</a:t>
            </a:r>
            <a:endParaRPr lang="en-US" dirty="0"/>
          </a:p>
        </p:txBody>
      </p:sp>
      <p:sp>
        <p:nvSpPr>
          <p:cNvPr id="12" name="Content Placeholder 2"/>
          <p:cNvSpPr txBox="1">
            <a:spLocks/>
          </p:cNvSpPr>
          <p:nvPr/>
        </p:nvSpPr>
        <p:spPr>
          <a:xfrm>
            <a:off x="914400" y="3352800"/>
            <a:ext cx="1066800" cy="1219200"/>
          </a:xfrm>
          <a:prstGeom prst="rect">
            <a:avLst/>
          </a:prstGeom>
          <a:ln>
            <a:solidFill>
              <a:schemeClr val="accent1">
                <a:alpha val="90000"/>
              </a:schemeClr>
            </a:solidFill>
          </a:ln>
        </p:spPr>
        <p:txBody>
          <a:bodyPr>
            <a:normAutofit fontScale="92500"/>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animal* p;</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p-&gt;init();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kumimoji="0" lang="en-US" sz="15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Content Placeholder 2"/>
          <p:cNvSpPr txBox="1">
            <a:spLocks/>
          </p:cNvSpPr>
          <p:nvPr/>
        </p:nvSpPr>
        <p:spPr>
          <a:xfrm>
            <a:off x="2895600" y="5029200"/>
            <a:ext cx="1295400" cy="1524000"/>
          </a:xfrm>
          <a:prstGeom prst="rect">
            <a:avLst/>
          </a:prstGeom>
          <a:ln>
            <a:solidFill>
              <a:srgbClr val="00B050"/>
            </a:solidFill>
          </a:ln>
        </p:spPr>
        <p:txBody>
          <a:bodyPr>
            <a:normAutofit fontScale="85000" lnSpcReduction="20000"/>
          </a:bodyPr>
          <a:lstStyle/>
          <a:p>
            <a:pPr marL="365760" indent="-283464">
              <a:spcBef>
                <a:spcPts val="600"/>
              </a:spcBef>
              <a:buClr>
                <a:schemeClr val="accent1"/>
              </a:buClr>
              <a:buSzPct val="80000"/>
            </a:pPr>
            <a:r>
              <a:rPr lang="en-US" sz="1500" dirty="0" smtClean="0"/>
              <a:t>class  dog</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a:t>
            </a:r>
          </a:p>
          <a:p>
            <a:pPr marL="365760" lvl="0" indent="-283464">
              <a:spcBef>
                <a:spcPts val="600"/>
              </a:spcBef>
              <a:buClr>
                <a:schemeClr val="accent1"/>
              </a:buClr>
              <a:buSzPct val="80000"/>
              <a:defRPr/>
            </a:pPr>
            <a:r>
              <a:rPr lang="en-US" sz="1600" dirty="0" smtClean="0"/>
              <a:t>void init ()</a:t>
            </a:r>
          </a:p>
          <a:p>
            <a:pPr marL="365760" lvl="0" indent="-283464">
              <a:spcBef>
                <a:spcPts val="600"/>
              </a:spcBef>
              <a:buClr>
                <a:schemeClr val="accent1"/>
              </a:buClr>
              <a:buSzPct val="80000"/>
              <a:defRPr/>
            </a:pPr>
            <a:r>
              <a:rPr lang="en-US" sz="1600" dirty="0" smtClean="0"/>
              <a:t> {</a:t>
            </a:r>
          </a:p>
          <a:p>
            <a:pPr marL="365760" lvl="0" indent="-283464">
              <a:spcBef>
                <a:spcPts val="600"/>
              </a:spcBef>
              <a:buClr>
                <a:schemeClr val="accent1"/>
              </a:buClr>
              <a:buSzPct val="80000"/>
            </a:pPr>
            <a:r>
              <a:rPr lang="en-US" sz="1600" dirty="0" smtClean="0"/>
              <a:t>…</a:t>
            </a:r>
          </a:p>
          <a:p>
            <a:pPr marL="365760" lvl="0" indent="-283464">
              <a:spcBef>
                <a:spcPts val="600"/>
              </a:spcBef>
              <a:buClr>
                <a:schemeClr val="accent1"/>
              </a:buClr>
              <a:buSzPct val="80000"/>
              <a:defRPr/>
            </a:pPr>
            <a:r>
              <a:rPr lang="en-US" sz="1600" dirty="0" smtClean="0"/>
              <a:t> }</a:t>
            </a:r>
            <a:endParaRPr lang="en-US" sz="1500" dirty="0" smtClean="0"/>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lang="en-US" sz="1500" dirty="0" smtClean="0"/>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kumimoji="0" lang="en-US" sz="1500" b="0" i="0" u="none" strike="noStrike" kern="1200" cap="none" spc="0" normalizeH="0" baseline="0" noProof="0" dirty="0" smtClean="0">
              <a:ln>
                <a:noFill/>
              </a:ln>
              <a:solidFill>
                <a:schemeClr val="tx1"/>
              </a:solidFill>
              <a:effectLst/>
              <a:uLnTx/>
              <a:uFillTx/>
              <a:latin typeface="+mn-lt"/>
              <a:ea typeface="+mn-ea"/>
              <a:cs typeface="+mn-cs"/>
            </a:endParaRPr>
          </a:p>
        </p:txBody>
      </p:sp>
      <p:cxnSp>
        <p:nvCxnSpPr>
          <p:cNvPr id="14" name="Curved Connector 13"/>
          <p:cNvCxnSpPr/>
          <p:nvPr/>
        </p:nvCxnSpPr>
        <p:spPr>
          <a:xfrm>
            <a:off x="1752600" y="4343400"/>
            <a:ext cx="1371600" cy="12954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09800" y="4572000"/>
            <a:ext cx="1282723" cy="369332"/>
          </a:xfrm>
          <a:prstGeom prst="rect">
            <a:avLst/>
          </a:prstGeom>
          <a:noFill/>
        </p:spPr>
        <p:txBody>
          <a:bodyPr wrap="none" rtlCol="0">
            <a:spAutoFit/>
          </a:bodyPr>
          <a:lstStyle/>
          <a:p>
            <a:r>
              <a:rPr lang="en-US" dirty="0" smtClean="0"/>
              <a:t>At run time</a:t>
            </a:r>
            <a:endParaRPr lang="en-US" dirty="0"/>
          </a:p>
        </p:txBody>
      </p:sp>
      <p:sp>
        <p:nvSpPr>
          <p:cNvPr id="16" name="Content Placeholder 2"/>
          <p:cNvSpPr txBox="1">
            <a:spLocks/>
          </p:cNvSpPr>
          <p:nvPr/>
        </p:nvSpPr>
        <p:spPr>
          <a:xfrm>
            <a:off x="381000" y="5029200"/>
            <a:ext cx="1371600" cy="1524000"/>
          </a:xfrm>
          <a:prstGeom prst="rect">
            <a:avLst/>
          </a:prstGeom>
          <a:ln>
            <a:solidFill>
              <a:srgbClr val="00B050"/>
            </a:solidFill>
          </a:ln>
        </p:spPr>
        <p:txBody>
          <a:bodyPr>
            <a:normAutofit fontScale="85000" lnSpcReduction="20000"/>
          </a:bodyPr>
          <a:lstStyle/>
          <a:p>
            <a:pPr marL="365760" indent="-283464">
              <a:spcBef>
                <a:spcPts val="600"/>
              </a:spcBef>
              <a:buClr>
                <a:schemeClr val="accent1"/>
              </a:buClr>
              <a:buSzPct val="80000"/>
            </a:pPr>
            <a:r>
              <a:rPr lang="en-US" sz="1500" dirty="0" smtClean="0"/>
              <a:t>class  tiger</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a:t>
            </a:r>
          </a:p>
          <a:p>
            <a:pPr marL="365760" lvl="0" indent="-283464">
              <a:spcBef>
                <a:spcPts val="600"/>
              </a:spcBef>
              <a:buClr>
                <a:schemeClr val="accent1"/>
              </a:buClr>
              <a:buSzPct val="80000"/>
              <a:defRPr/>
            </a:pPr>
            <a:r>
              <a:rPr lang="en-US" sz="1600" dirty="0" smtClean="0"/>
              <a:t>void init ()</a:t>
            </a:r>
          </a:p>
          <a:p>
            <a:pPr marL="365760" lvl="0" indent="-283464">
              <a:spcBef>
                <a:spcPts val="600"/>
              </a:spcBef>
              <a:buClr>
                <a:schemeClr val="accent1"/>
              </a:buClr>
              <a:buSzPct val="80000"/>
              <a:defRPr/>
            </a:pPr>
            <a:r>
              <a:rPr lang="en-US" sz="1600" dirty="0" smtClean="0"/>
              <a:t> {</a:t>
            </a:r>
          </a:p>
          <a:p>
            <a:pPr marL="365760" lvl="0" indent="-283464">
              <a:spcBef>
                <a:spcPts val="600"/>
              </a:spcBef>
              <a:buClr>
                <a:schemeClr val="accent1"/>
              </a:buClr>
              <a:buSzPct val="80000"/>
            </a:pPr>
            <a:r>
              <a:rPr lang="en-US" sz="1600" dirty="0" smtClean="0"/>
              <a:t>…</a:t>
            </a:r>
          </a:p>
          <a:p>
            <a:pPr marL="365760" lvl="0" indent="-283464">
              <a:spcBef>
                <a:spcPts val="600"/>
              </a:spcBef>
              <a:buClr>
                <a:schemeClr val="accent1"/>
              </a:buClr>
              <a:buSzPct val="80000"/>
              <a:defRPr/>
            </a:pPr>
            <a:r>
              <a:rPr lang="en-US" sz="1600" dirty="0" smtClean="0"/>
              <a:t> }</a:t>
            </a:r>
            <a:endParaRPr lang="en-US" sz="1500" dirty="0" smtClean="0"/>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lang="en-US" sz="1500" dirty="0" smtClean="0"/>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kumimoji="0" lang="en-US" sz="15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31289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2000"/>
                                        <p:tgtEl>
                                          <p:spTgt spid="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0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20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20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20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20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fade">
                                      <p:cBhvr>
                                        <p:cTn id="34" dur="2000"/>
                                        <p:tgtEl>
                                          <p:spTgt spid="6">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2000"/>
                                        <p:tgtEl>
                                          <p:spTgt spid="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down)">
                                      <p:cBhvr>
                                        <p:cTn id="42" dur="500"/>
                                        <p:tgtEl>
                                          <p:spTgt spid="12"/>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down)">
                                      <p:cBhvr>
                                        <p:cTn id="45" dur="500"/>
                                        <p:tgtEl>
                                          <p:spTgt spid="13"/>
                                        </p:tgtEl>
                                      </p:cBhvr>
                                    </p:animEffect>
                                  </p:childTnLst>
                                </p:cTn>
                              </p:par>
                              <p:par>
                                <p:cTn id="46" presetID="22" presetClass="entr" presetSubtype="4"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down)">
                                      <p:cBhvr>
                                        <p:cTn id="48" dur="500"/>
                                        <p:tgtEl>
                                          <p:spTgt spid="1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down)">
                                      <p:cBhvr>
                                        <p:cTn id="51" dur="500"/>
                                        <p:tgtEl>
                                          <p:spTgt spid="15"/>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down)">
                                      <p:cBhvr>
                                        <p:cTn id="5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P spid="6" grpId="0" build="allAtOnce"/>
      <p:bldP spid="7" grpId="0" animBg="1"/>
      <p:bldP spid="8" grpId="0" animBg="1"/>
      <p:bldP spid="11" grpId="0"/>
      <p:bldP spid="12" grpId="0" animBg="1"/>
      <p:bldP spid="13" grpId="0" animBg="1"/>
      <p:bldP spid="15" grpId="0"/>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b" anchorCtr="0" compatLnSpc="1">
            <a:prstTxWarp prst="textNoShape">
              <a:avLst/>
            </a:prstTxWarp>
          </a:bodyPr>
          <a:lstStyle/>
          <a:p>
            <a:r>
              <a:rPr lang="en-US" dirty="0">
                <a:solidFill>
                  <a:srgbClr val="C00000"/>
                </a:solidFill>
                <a:latin typeface="Arial" charset="0"/>
                <a:cs typeface="Arial" charset="0"/>
              </a:rPr>
              <a:t>Polymorphism</a:t>
            </a:r>
            <a:br>
              <a:rPr lang="en-US" dirty="0">
                <a:solidFill>
                  <a:srgbClr val="C00000"/>
                </a:solidFill>
                <a:latin typeface="Arial" charset="0"/>
                <a:cs typeface="Arial" charset="0"/>
              </a:rPr>
            </a:br>
            <a:r>
              <a:rPr lang="en-US" sz="2800" dirty="0" smtClean="0">
                <a:solidFill>
                  <a:srgbClr val="C00000"/>
                </a:solidFill>
                <a:latin typeface="Arial" charset="0"/>
                <a:cs typeface="Arial" charset="0"/>
              </a:rPr>
              <a:t>Static Binding</a:t>
            </a:r>
            <a:endParaRPr lang="en-US" dirty="0">
              <a:solidFill>
                <a:srgbClr val="C00000"/>
              </a:solidFill>
              <a:latin typeface="Arial" charset="0"/>
              <a:cs typeface="Arial" charset="0"/>
            </a:endParaRPr>
          </a:p>
        </p:txBody>
      </p:sp>
      <p:sp>
        <p:nvSpPr>
          <p:cNvPr id="3" name="Content Placeholder 2"/>
          <p:cNvSpPr>
            <a:spLocks noGrp="1"/>
          </p:cNvSpPr>
          <p:nvPr>
            <p:ph idx="1"/>
          </p:nvPr>
        </p:nvSpPr>
        <p:spPr>
          <a:xfrm>
            <a:off x="152400" y="1066800"/>
            <a:ext cx="8458200" cy="533400"/>
          </a:xfrm>
        </p:spPr>
        <p:txBody>
          <a:bodyPr>
            <a:normAutofit lnSpcReduction="10000"/>
          </a:bodyPr>
          <a:lstStyle/>
          <a:p>
            <a:r>
              <a:rPr lang="en-US" sz="3000" dirty="0" smtClean="0"/>
              <a:t>Also called early binding</a:t>
            </a:r>
          </a:p>
        </p:txBody>
      </p:sp>
      <p:sp>
        <p:nvSpPr>
          <p:cNvPr id="4" name="Content Placeholder 2"/>
          <p:cNvSpPr txBox="1">
            <a:spLocks/>
          </p:cNvSpPr>
          <p:nvPr/>
        </p:nvSpPr>
        <p:spPr>
          <a:xfrm>
            <a:off x="4724400" y="1066800"/>
            <a:ext cx="1524000" cy="1295400"/>
          </a:xfrm>
          <a:prstGeom prst="rect">
            <a:avLst/>
          </a:prstGeom>
          <a:ln>
            <a:solidFill>
              <a:schemeClr val="accent1">
                <a:alpha val="90000"/>
              </a:schemeClr>
            </a:solidFill>
          </a:ln>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400" dirty="0" smtClean="0"/>
              <a: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400" dirty="0" smtClean="0"/>
              <a:t>animal* p;</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400" dirty="0" smtClean="0"/>
              <a: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400" dirty="0" smtClean="0"/>
              <a:t>p-&gt;run(40);</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6781800" y="1295400"/>
            <a:ext cx="2286000" cy="1600200"/>
          </a:xfrm>
          <a:prstGeom prst="rect">
            <a:avLst/>
          </a:prstGeom>
          <a:ln>
            <a:solidFill>
              <a:srgbClr val="00B050"/>
            </a:solidFill>
          </a:ln>
        </p:spPr>
        <p:txBody>
          <a:bodyPr>
            <a:noAutofit/>
          </a:bodyPr>
          <a:lstStyle/>
          <a:p>
            <a:pPr marL="365760" indent="-283464">
              <a:spcBef>
                <a:spcPts val="600"/>
              </a:spcBef>
              <a:buClr>
                <a:schemeClr val="accent1"/>
              </a:buClr>
              <a:buSzPct val="80000"/>
            </a:pPr>
            <a:r>
              <a:rPr lang="en-US" sz="1400" dirty="0" smtClean="0"/>
              <a:t>class  animal</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400" dirty="0" smtClean="0"/>
              <a:t>…</a:t>
            </a:r>
          </a:p>
          <a:p>
            <a:pPr marL="365760" lvl="0" indent="-283464">
              <a:spcBef>
                <a:spcPts val="600"/>
              </a:spcBef>
              <a:buClr>
                <a:schemeClr val="accent1"/>
              </a:buClr>
              <a:buSzPct val="80000"/>
              <a:defRPr/>
            </a:pPr>
            <a:r>
              <a:rPr lang="en-US" sz="1400" dirty="0" smtClean="0"/>
              <a:t>float run(</a:t>
            </a:r>
            <a:r>
              <a:rPr lang="en-US" sz="1400" dirty="0" err="1" smtClean="0"/>
              <a:t>int</a:t>
            </a:r>
            <a:r>
              <a:rPr lang="en-US" sz="1400" dirty="0" smtClean="0"/>
              <a:t> distance)</a:t>
            </a:r>
          </a:p>
          <a:p>
            <a:pPr marL="365760" lvl="0" indent="-283464">
              <a:spcBef>
                <a:spcPts val="600"/>
              </a:spcBef>
              <a:buClr>
                <a:schemeClr val="accent1"/>
              </a:buClr>
              <a:buSzPct val="80000"/>
              <a:defRPr/>
            </a:pPr>
            <a:r>
              <a:rPr lang="en-US" sz="1400" dirty="0" smtClean="0"/>
              <a:t> {</a:t>
            </a:r>
          </a:p>
          <a:p>
            <a:pPr marL="365760" lvl="0" indent="-283464">
              <a:spcBef>
                <a:spcPts val="600"/>
              </a:spcBef>
              <a:buClr>
                <a:schemeClr val="accent1"/>
              </a:buClr>
              <a:buSzPct val="80000"/>
            </a:pPr>
            <a:r>
              <a:rPr lang="en-US" sz="1400" dirty="0" smtClean="0"/>
              <a:t>…</a:t>
            </a:r>
          </a:p>
          <a:p>
            <a:pPr marL="365760" lvl="0" indent="-283464">
              <a:spcBef>
                <a:spcPts val="600"/>
              </a:spcBef>
              <a:buClr>
                <a:schemeClr val="accent1"/>
              </a:buClr>
              <a:buSzPct val="80000"/>
              <a:defRPr/>
            </a:pPr>
            <a:r>
              <a:rPr lang="en-US" sz="1400" dirty="0" smtClean="0"/>
              <a:t> }</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lang="en-US" sz="1400" dirty="0" smtClean="0"/>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p:txBody>
      </p:sp>
      <p:cxnSp>
        <p:nvCxnSpPr>
          <p:cNvPr id="6" name="Curved Connector 5"/>
          <p:cNvCxnSpPr/>
          <p:nvPr/>
        </p:nvCxnSpPr>
        <p:spPr>
          <a:xfrm flipV="1">
            <a:off x="5943600" y="2057400"/>
            <a:ext cx="1143000" cy="76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953000" y="2438400"/>
            <a:ext cx="1694695" cy="369332"/>
          </a:xfrm>
          <a:prstGeom prst="rect">
            <a:avLst/>
          </a:prstGeom>
          <a:noFill/>
        </p:spPr>
        <p:txBody>
          <a:bodyPr wrap="none" rtlCol="0">
            <a:spAutoFit/>
          </a:bodyPr>
          <a:lstStyle/>
          <a:p>
            <a:r>
              <a:rPr lang="en-US" dirty="0" smtClean="0"/>
              <a:t>At compile time</a:t>
            </a:r>
            <a:endParaRPr lang="en-US" dirty="0"/>
          </a:p>
        </p:txBody>
      </p:sp>
      <p:sp>
        <p:nvSpPr>
          <p:cNvPr id="13" name="Content Placeholder 2"/>
          <p:cNvSpPr txBox="1">
            <a:spLocks/>
          </p:cNvSpPr>
          <p:nvPr/>
        </p:nvSpPr>
        <p:spPr bwMode="auto">
          <a:xfrm>
            <a:off x="152400" y="2895600"/>
            <a:ext cx="84582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3000" b="0" i="0" u="none" strike="noStrike" kern="0" cap="none" spc="0" normalizeH="0" baseline="0" noProof="0" dirty="0" smtClean="0">
                <a:ln>
                  <a:noFill/>
                </a:ln>
                <a:solidFill>
                  <a:srgbClr val="000080"/>
                </a:solidFill>
                <a:effectLst/>
                <a:uLnTx/>
                <a:uFillTx/>
                <a:latin typeface="+mn-lt"/>
                <a:ea typeface="+mn-ea"/>
                <a:cs typeface="+mn-cs"/>
              </a:rPr>
              <a:t>Function overloading implement static binding</a:t>
            </a:r>
          </a:p>
        </p:txBody>
      </p:sp>
      <p:sp>
        <p:nvSpPr>
          <p:cNvPr id="14" name="Content Placeholder 2"/>
          <p:cNvSpPr txBox="1">
            <a:spLocks/>
          </p:cNvSpPr>
          <p:nvPr/>
        </p:nvSpPr>
        <p:spPr bwMode="auto">
          <a:xfrm>
            <a:off x="152400" y="3352800"/>
            <a:ext cx="84582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3000" b="0" i="0" u="none" strike="noStrike" kern="0" cap="none" spc="0" normalizeH="0" baseline="0" noProof="0" dirty="0" smtClean="0">
                <a:ln>
                  <a:noFill/>
                </a:ln>
                <a:solidFill>
                  <a:srgbClr val="000080"/>
                </a:solidFill>
                <a:effectLst/>
                <a:uLnTx/>
                <a:uFillTx/>
                <a:latin typeface="+mn-lt"/>
                <a:ea typeface="+mn-ea"/>
                <a:cs typeface="+mn-cs"/>
              </a:rPr>
              <a:t>Compiler decides the overloaded function to be invoked by looking at </a:t>
            </a:r>
            <a:r>
              <a:rPr kumimoji="0" lang="en-US" sz="3000" b="1" i="0" u="none" strike="noStrike" kern="0" cap="none" spc="0" normalizeH="0" baseline="0" noProof="0" dirty="0" smtClean="0">
                <a:ln>
                  <a:noFill/>
                </a:ln>
                <a:solidFill>
                  <a:srgbClr val="000080"/>
                </a:solidFill>
                <a:effectLst/>
                <a:uLnTx/>
                <a:uFillTx/>
                <a:latin typeface="+mn-lt"/>
                <a:ea typeface="+mn-ea"/>
                <a:cs typeface="+mn-cs"/>
              </a:rPr>
              <a:t>signature</a:t>
            </a:r>
          </a:p>
        </p:txBody>
      </p:sp>
      <p:sp>
        <p:nvSpPr>
          <p:cNvPr id="15" name="Content Placeholder 2"/>
          <p:cNvSpPr txBox="1">
            <a:spLocks/>
          </p:cNvSpPr>
          <p:nvPr/>
        </p:nvSpPr>
        <p:spPr bwMode="auto">
          <a:xfrm>
            <a:off x="152400" y="4267200"/>
            <a:ext cx="84582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lang="en-US" sz="3000" kern="0" dirty="0" smtClean="0">
                <a:solidFill>
                  <a:srgbClr val="000080"/>
                </a:solidFill>
              </a:rPr>
              <a:t>Binding get earlier:</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smtClean="0">
                <a:ln>
                  <a:noFill/>
                </a:ln>
                <a:solidFill>
                  <a:srgbClr val="000080"/>
                </a:solidFill>
                <a:effectLst/>
                <a:uLnTx/>
                <a:uFillTx/>
                <a:latin typeface="+mn-lt"/>
              </a:rPr>
              <a:t>Efficiency  goes up – Run-time efficiency – compiler optimize code</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smtClean="0">
                <a:ln>
                  <a:noFill/>
                </a:ln>
                <a:solidFill>
                  <a:srgbClr val="000080"/>
                </a:solidFill>
                <a:effectLst/>
                <a:uLnTx/>
                <a:uFillTx/>
                <a:latin typeface="+mn-lt"/>
              </a:rPr>
              <a:t>Safety goes up</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smtClean="0">
                <a:ln>
                  <a:noFill/>
                </a:ln>
                <a:solidFill>
                  <a:srgbClr val="000080"/>
                </a:solidFill>
                <a:effectLst/>
                <a:uLnTx/>
                <a:uFillTx/>
                <a:latin typeface="+mn-lt"/>
              </a:rPr>
              <a:t>Flexibility goes down</a:t>
            </a:r>
            <a:endParaRPr kumimoji="0" lang="en-US" sz="2400" b="0" i="0" u="none" strike="noStrike" kern="0" cap="none" spc="0" normalizeH="0" baseline="0" noProof="0" dirty="0">
              <a:ln>
                <a:noFill/>
              </a:ln>
              <a:solidFill>
                <a:srgbClr val="000080"/>
              </a:solidFill>
              <a:effectLst/>
              <a:uLnTx/>
              <a:uFillTx/>
              <a:latin typeface="+mn-lt"/>
            </a:endParaRPr>
          </a:p>
        </p:txBody>
      </p:sp>
    </p:spTree>
    <p:extLst>
      <p:ext uri="{BB962C8B-B14F-4D97-AF65-F5344CB8AC3E}">
        <p14:creationId xmlns:p14="http://schemas.microsoft.com/office/powerpoint/2010/main" val="2570040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20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2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xEl>
                                              <p:pRg st="0" end="0"/>
                                            </p:txEl>
                                          </p:spTgt>
                                        </p:tgtEl>
                                        <p:attrNameLst>
                                          <p:attrName>style.visibility</p:attrName>
                                        </p:attrNameLst>
                                      </p:cBhvr>
                                      <p:to>
                                        <p:strVal val="visible"/>
                                      </p:to>
                                    </p:set>
                                    <p:animEffect transition="in" filter="fade">
                                      <p:cBhvr>
                                        <p:cTn id="26" dur="2000"/>
                                        <p:tgtEl>
                                          <p:spTgt spid="1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animEffect transition="in" filter="fade">
                                      <p:cBhvr>
                                        <p:cTn id="31" dur="2000"/>
                                        <p:tgtEl>
                                          <p:spTgt spid="14">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xEl>
                                              <p:pRg st="0" end="0"/>
                                            </p:txEl>
                                          </p:spTgt>
                                        </p:tgtEl>
                                        <p:attrNameLst>
                                          <p:attrName>style.visibility</p:attrName>
                                        </p:attrNameLst>
                                      </p:cBhvr>
                                      <p:to>
                                        <p:strVal val="visible"/>
                                      </p:to>
                                    </p:set>
                                    <p:animEffect transition="in" filter="fade">
                                      <p:cBhvr>
                                        <p:cTn id="36" dur="2000"/>
                                        <p:tgtEl>
                                          <p:spTgt spid="15">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xEl>
                                              <p:pRg st="1" end="1"/>
                                            </p:txEl>
                                          </p:spTgt>
                                        </p:tgtEl>
                                        <p:attrNameLst>
                                          <p:attrName>style.visibility</p:attrName>
                                        </p:attrNameLst>
                                      </p:cBhvr>
                                      <p:to>
                                        <p:strVal val="visible"/>
                                      </p:to>
                                    </p:set>
                                    <p:animEffect transition="in" filter="fade">
                                      <p:cBhvr>
                                        <p:cTn id="39" dur="2000"/>
                                        <p:tgtEl>
                                          <p:spTgt spid="15">
                                            <p:txEl>
                                              <p:pRg st="1" end="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xEl>
                                              <p:pRg st="2" end="2"/>
                                            </p:txEl>
                                          </p:spTgt>
                                        </p:tgtEl>
                                        <p:attrNameLst>
                                          <p:attrName>style.visibility</p:attrName>
                                        </p:attrNameLst>
                                      </p:cBhvr>
                                      <p:to>
                                        <p:strVal val="visible"/>
                                      </p:to>
                                    </p:set>
                                    <p:animEffect transition="in" filter="fade">
                                      <p:cBhvr>
                                        <p:cTn id="42" dur="2000"/>
                                        <p:tgtEl>
                                          <p:spTgt spid="15">
                                            <p:txEl>
                                              <p:pRg st="2" end="2"/>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xEl>
                                              <p:pRg st="3" end="3"/>
                                            </p:txEl>
                                          </p:spTgt>
                                        </p:tgtEl>
                                        <p:attrNameLst>
                                          <p:attrName>style.visibility</p:attrName>
                                        </p:attrNameLst>
                                      </p:cBhvr>
                                      <p:to>
                                        <p:strVal val="visible"/>
                                      </p:to>
                                    </p:set>
                                    <p:animEffect transition="in" filter="fade">
                                      <p:cBhvr>
                                        <p:cTn id="45" dur="20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animBg="1"/>
      <p:bldP spid="5" grpId="0" animBg="1"/>
      <p:bldP spid="7" grpId="0"/>
      <p:bldP spid="13" grpId="0" build="allAtOnce"/>
      <p:bldP spid="14" grpId="0" build="allAtOnce"/>
      <p:bldP spid="15"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b" anchorCtr="0" compatLnSpc="1">
            <a:prstTxWarp prst="textNoShape">
              <a:avLst/>
            </a:prstTxWarp>
          </a:bodyPr>
          <a:lstStyle/>
          <a:p>
            <a:r>
              <a:rPr lang="en-US" dirty="0">
                <a:solidFill>
                  <a:srgbClr val="C00000"/>
                </a:solidFill>
                <a:latin typeface="Arial" charset="0"/>
                <a:cs typeface="Arial" charset="0"/>
              </a:rPr>
              <a:t>Polymorphism</a:t>
            </a:r>
            <a:br>
              <a:rPr lang="en-US" dirty="0">
                <a:solidFill>
                  <a:srgbClr val="C00000"/>
                </a:solidFill>
                <a:latin typeface="Arial" charset="0"/>
                <a:cs typeface="Arial" charset="0"/>
              </a:rPr>
            </a:br>
            <a:r>
              <a:rPr lang="en-US" sz="2800" dirty="0" smtClean="0">
                <a:solidFill>
                  <a:srgbClr val="C00000"/>
                </a:solidFill>
                <a:latin typeface="Arial" charset="0"/>
                <a:cs typeface="Arial" charset="0"/>
              </a:rPr>
              <a:t>Dynamic Binding</a:t>
            </a:r>
            <a:endParaRPr lang="en-US" dirty="0">
              <a:solidFill>
                <a:srgbClr val="C00000"/>
              </a:solidFill>
              <a:latin typeface="Arial" charset="0"/>
              <a:cs typeface="Arial" charset="0"/>
            </a:endParaRPr>
          </a:p>
        </p:txBody>
      </p:sp>
      <p:sp>
        <p:nvSpPr>
          <p:cNvPr id="3" name="Content Placeholder 2"/>
          <p:cNvSpPr>
            <a:spLocks noGrp="1"/>
          </p:cNvSpPr>
          <p:nvPr>
            <p:ph idx="1"/>
          </p:nvPr>
        </p:nvSpPr>
        <p:spPr>
          <a:xfrm>
            <a:off x="381000" y="1143000"/>
            <a:ext cx="8686800" cy="1066800"/>
          </a:xfrm>
        </p:spPr>
        <p:txBody>
          <a:bodyPr/>
          <a:lstStyle/>
          <a:p>
            <a:r>
              <a:rPr lang="en-US" sz="2800" dirty="0" smtClean="0"/>
              <a:t>Which method called depends upon the type of object</a:t>
            </a:r>
          </a:p>
        </p:txBody>
      </p:sp>
      <p:sp>
        <p:nvSpPr>
          <p:cNvPr id="4" name="Content Placeholder 2"/>
          <p:cNvSpPr txBox="1">
            <a:spLocks/>
          </p:cNvSpPr>
          <p:nvPr/>
        </p:nvSpPr>
        <p:spPr bwMode="auto">
          <a:xfrm>
            <a:off x="381000" y="2057400"/>
            <a:ext cx="8686800" cy="190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2800" b="0" i="0" u="none" strike="noStrike" kern="0" cap="none" spc="0" normalizeH="0" baseline="0" noProof="0" dirty="0" smtClean="0">
                <a:ln>
                  <a:noFill/>
                </a:ln>
                <a:solidFill>
                  <a:srgbClr val="000080"/>
                </a:solidFill>
                <a:effectLst/>
                <a:uLnTx/>
                <a:uFillTx/>
                <a:latin typeface="+mn-lt"/>
                <a:ea typeface="+mn-ea"/>
                <a:cs typeface="+mn-cs"/>
              </a:rPr>
              <a:t>The type of object cannot be resolved at the time of compilation. </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smtClean="0">
                <a:ln>
                  <a:noFill/>
                </a:ln>
                <a:solidFill>
                  <a:srgbClr val="000080"/>
                </a:solidFill>
                <a:effectLst/>
                <a:uLnTx/>
                <a:uFillTx/>
                <a:latin typeface="+mn-lt"/>
              </a:rPr>
              <a:t>Dynamic binding resolves  the method  to be used at run-time</a:t>
            </a:r>
          </a:p>
        </p:txBody>
      </p:sp>
      <p:sp>
        <p:nvSpPr>
          <p:cNvPr id="5" name="Content Placeholder 2"/>
          <p:cNvSpPr txBox="1">
            <a:spLocks/>
          </p:cNvSpPr>
          <p:nvPr/>
        </p:nvSpPr>
        <p:spPr bwMode="auto">
          <a:xfrm>
            <a:off x="381000" y="3810000"/>
            <a:ext cx="50292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2800" b="0" i="0" u="none" strike="noStrike" kern="0" cap="none" spc="0" normalizeH="0" baseline="0" noProof="0" dirty="0" smtClean="0">
                <a:ln>
                  <a:noFill/>
                </a:ln>
                <a:solidFill>
                  <a:srgbClr val="000080"/>
                </a:solidFill>
                <a:effectLst/>
                <a:uLnTx/>
                <a:uFillTx/>
                <a:latin typeface="+mn-lt"/>
                <a:ea typeface="+mn-ea"/>
                <a:cs typeface="+mn-cs"/>
              </a:rPr>
              <a:t>Method overriding :  </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smtClean="0">
                <a:ln>
                  <a:noFill/>
                </a:ln>
                <a:solidFill>
                  <a:srgbClr val="000080"/>
                </a:solidFill>
                <a:effectLst/>
                <a:uLnTx/>
                <a:uFillTx/>
                <a:latin typeface="+mn-lt"/>
              </a:rPr>
              <a:t>Use dynamic binding</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smtClean="0">
                <a:ln>
                  <a:noFill/>
                </a:ln>
                <a:solidFill>
                  <a:srgbClr val="000080"/>
                </a:solidFill>
                <a:effectLst/>
                <a:uLnTx/>
                <a:uFillTx/>
                <a:latin typeface="+mn-lt"/>
              </a:rPr>
              <a:t>Flexible – high level of problem abstraction</a:t>
            </a:r>
          </a:p>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endParaRPr kumimoji="0" lang="en-US" sz="3200" b="0" i="0" u="none" strike="noStrike" kern="0" cap="none" spc="0" normalizeH="0" baseline="0" noProof="0" dirty="0" smtClean="0">
              <a:ln>
                <a:noFill/>
              </a:ln>
              <a:solidFill>
                <a:srgbClr val="000080"/>
              </a:solidFill>
              <a:effectLst/>
              <a:uLnTx/>
              <a:uFillTx/>
              <a:latin typeface="+mn-lt"/>
              <a:ea typeface="+mn-ea"/>
              <a:cs typeface="+mn-cs"/>
            </a:endParaRPr>
          </a:p>
        </p:txBody>
      </p:sp>
      <p:sp>
        <p:nvSpPr>
          <p:cNvPr id="6" name="Content Placeholder 2"/>
          <p:cNvSpPr txBox="1">
            <a:spLocks/>
          </p:cNvSpPr>
          <p:nvPr/>
        </p:nvSpPr>
        <p:spPr>
          <a:xfrm>
            <a:off x="5562600" y="3429000"/>
            <a:ext cx="1066800" cy="1219200"/>
          </a:xfrm>
          <a:prstGeom prst="rect">
            <a:avLst/>
          </a:prstGeom>
          <a:ln>
            <a:solidFill>
              <a:schemeClr val="accent1">
                <a:alpha val="90000"/>
              </a:schemeClr>
            </a:solidFill>
          </a:ln>
        </p:spPr>
        <p:txBody>
          <a:bodyPr>
            <a:normAutofit fontScale="92500"/>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animal* p;</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p-&gt;init();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kumimoji="0" lang="en-US" sz="15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7543800" y="5105400"/>
            <a:ext cx="1295400" cy="1524000"/>
          </a:xfrm>
          <a:prstGeom prst="rect">
            <a:avLst/>
          </a:prstGeom>
          <a:ln>
            <a:solidFill>
              <a:srgbClr val="00B050"/>
            </a:solidFill>
          </a:ln>
        </p:spPr>
        <p:txBody>
          <a:bodyPr>
            <a:normAutofit fontScale="85000" lnSpcReduction="20000"/>
          </a:bodyPr>
          <a:lstStyle/>
          <a:p>
            <a:pPr marL="365760" indent="-283464">
              <a:spcBef>
                <a:spcPts val="600"/>
              </a:spcBef>
              <a:buClr>
                <a:schemeClr val="accent1"/>
              </a:buClr>
              <a:buSzPct val="80000"/>
            </a:pPr>
            <a:r>
              <a:rPr lang="en-US" sz="1500" dirty="0" smtClean="0"/>
              <a:t>class  dog</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a:t>
            </a:r>
          </a:p>
          <a:p>
            <a:pPr marL="365760" lvl="0" indent="-283464">
              <a:spcBef>
                <a:spcPts val="600"/>
              </a:spcBef>
              <a:buClr>
                <a:schemeClr val="accent1"/>
              </a:buClr>
              <a:buSzPct val="80000"/>
              <a:defRPr/>
            </a:pPr>
            <a:r>
              <a:rPr lang="en-US" sz="1600" dirty="0" smtClean="0"/>
              <a:t>void init ()</a:t>
            </a:r>
          </a:p>
          <a:p>
            <a:pPr marL="365760" lvl="0" indent="-283464">
              <a:spcBef>
                <a:spcPts val="600"/>
              </a:spcBef>
              <a:buClr>
                <a:schemeClr val="accent1"/>
              </a:buClr>
              <a:buSzPct val="80000"/>
              <a:defRPr/>
            </a:pPr>
            <a:r>
              <a:rPr lang="en-US" sz="1600" dirty="0" smtClean="0"/>
              <a:t> {</a:t>
            </a:r>
          </a:p>
          <a:p>
            <a:pPr marL="365760" lvl="0" indent="-283464">
              <a:spcBef>
                <a:spcPts val="600"/>
              </a:spcBef>
              <a:buClr>
                <a:schemeClr val="accent1"/>
              </a:buClr>
              <a:buSzPct val="80000"/>
            </a:pPr>
            <a:r>
              <a:rPr lang="en-US" sz="1600" dirty="0" smtClean="0"/>
              <a:t>…</a:t>
            </a:r>
          </a:p>
          <a:p>
            <a:pPr marL="365760" lvl="0" indent="-283464">
              <a:spcBef>
                <a:spcPts val="600"/>
              </a:spcBef>
              <a:buClr>
                <a:schemeClr val="accent1"/>
              </a:buClr>
              <a:buSzPct val="80000"/>
              <a:defRPr/>
            </a:pPr>
            <a:r>
              <a:rPr lang="en-US" sz="1600" dirty="0" smtClean="0"/>
              <a:t> }</a:t>
            </a:r>
            <a:endParaRPr lang="en-US" sz="1500" dirty="0" smtClean="0"/>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lang="en-US" sz="1500" dirty="0" smtClean="0"/>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kumimoji="0" lang="en-US" sz="1500" b="0" i="0" u="none" strike="noStrike" kern="1200" cap="none" spc="0" normalizeH="0" baseline="0" noProof="0" dirty="0" smtClean="0">
              <a:ln>
                <a:noFill/>
              </a:ln>
              <a:solidFill>
                <a:schemeClr val="tx1"/>
              </a:solidFill>
              <a:effectLst/>
              <a:uLnTx/>
              <a:uFillTx/>
              <a:latin typeface="+mn-lt"/>
              <a:ea typeface="+mn-ea"/>
              <a:cs typeface="+mn-cs"/>
            </a:endParaRPr>
          </a:p>
        </p:txBody>
      </p:sp>
      <p:cxnSp>
        <p:nvCxnSpPr>
          <p:cNvPr id="8" name="Curved Connector 7"/>
          <p:cNvCxnSpPr/>
          <p:nvPr/>
        </p:nvCxnSpPr>
        <p:spPr>
          <a:xfrm>
            <a:off x="6400800" y="4419600"/>
            <a:ext cx="1371600" cy="12954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0" y="4648200"/>
            <a:ext cx="1282723" cy="369332"/>
          </a:xfrm>
          <a:prstGeom prst="rect">
            <a:avLst/>
          </a:prstGeom>
          <a:noFill/>
        </p:spPr>
        <p:txBody>
          <a:bodyPr wrap="none" rtlCol="0">
            <a:spAutoFit/>
          </a:bodyPr>
          <a:lstStyle/>
          <a:p>
            <a:r>
              <a:rPr lang="en-US" dirty="0" smtClean="0"/>
              <a:t>At run time</a:t>
            </a:r>
            <a:endParaRPr lang="en-US" dirty="0"/>
          </a:p>
        </p:txBody>
      </p:sp>
      <p:sp>
        <p:nvSpPr>
          <p:cNvPr id="10" name="Content Placeholder 2"/>
          <p:cNvSpPr txBox="1">
            <a:spLocks/>
          </p:cNvSpPr>
          <p:nvPr/>
        </p:nvSpPr>
        <p:spPr>
          <a:xfrm>
            <a:off x="5029200" y="5105400"/>
            <a:ext cx="1371600" cy="1524000"/>
          </a:xfrm>
          <a:prstGeom prst="rect">
            <a:avLst/>
          </a:prstGeom>
          <a:ln>
            <a:solidFill>
              <a:srgbClr val="00B050"/>
            </a:solidFill>
          </a:ln>
        </p:spPr>
        <p:txBody>
          <a:bodyPr>
            <a:normAutofit fontScale="85000" lnSpcReduction="20000"/>
          </a:bodyPr>
          <a:lstStyle/>
          <a:p>
            <a:pPr marL="365760" indent="-283464">
              <a:spcBef>
                <a:spcPts val="600"/>
              </a:spcBef>
              <a:buClr>
                <a:schemeClr val="accent1"/>
              </a:buClr>
              <a:buSzPct val="80000"/>
            </a:pPr>
            <a:r>
              <a:rPr lang="en-US" sz="1500" dirty="0" smtClean="0"/>
              <a:t>class  tiger</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a:t>
            </a:r>
          </a:p>
          <a:p>
            <a:pPr marL="365760" lvl="0" indent="-283464">
              <a:spcBef>
                <a:spcPts val="600"/>
              </a:spcBef>
              <a:buClr>
                <a:schemeClr val="accent1"/>
              </a:buClr>
              <a:buSzPct val="80000"/>
              <a:defRPr/>
            </a:pPr>
            <a:r>
              <a:rPr lang="en-US" sz="1600" dirty="0" smtClean="0"/>
              <a:t>void init ()</a:t>
            </a:r>
          </a:p>
          <a:p>
            <a:pPr marL="365760" lvl="0" indent="-283464">
              <a:spcBef>
                <a:spcPts val="600"/>
              </a:spcBef>
              <a:buClr>
                <a:schemeClr val="accent1"/>
              </a:buClr>
              <a:buSzPct val="80000"/>
              <a:defRPr/>
            </a:pPr>
            <a:r>
              <a:rPr lang="en-US" sz="1600" dirty="0" smtClean="0"/>
              <a:t> {</a:t>
            </a:r>
          </a:p>
          <a:p>
            <a:pPr marL="365760" lvl="0" indent="-283464">
              <a:spcBef>
                <a:spcPts val="600"/>
              </a:spcBef>
              <a:buClr>
                <a:schemeClr val="accent1"/>
              </a:buClr>
              <a:buSzPct val="80000"/>
            </a:pPr>
            <a:r>
              <a:rPr lang="en-US" sz="1600" dirty="0" smtClean="0"/>
              <a:t>…</a:t>
            </a:r>
          </a:p>
          <a:p>
            <a:pPr marL="365760" lvl="0" indent="-283464">
              <a:spcBef>
                <a:spcPts val="600"/>
              </a:spcBef>
              <a:buClr>
                <a:schemeClr val="accent1"/>
              </a:buClr>
              <a:buSzPct val="80000"/>
              <a:defRPr/>
            </a:pPr>
            <a:r>
              <a:rPr lang="en-US" sz="1600" dirty="0" smtClean="0"/>
              <a:t> }</a:t>
            </a:r>
            <a:endParaRPr lang="en-US" sz="1500" dirty="0" smtClean="0"/>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lang="en-US" sz="1500" dirty="0" smtClean="0"/>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kumimoji="0" lang="en-US" sz="15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739932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2000"/>
                                        <p:tgtEl>
                                          <p:spTgt spid="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0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2000"/>
                                        <p:tgtEl>
                                          <p:spTgt spid="5">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fade">
                                      <p:cBhvr>
                                        <p:cTn id="23" dur="2000"/>
                                        <p:tgtEl>
                                          <p:spTgt spid="5">
                                            <p:txEl>
                                              <p:pRg st="1" end="1"/>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2000"/>
                                        <p:tgtEl>
                                          <p:spTgt spid="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par>
                                <p:cTn id="35" presetID="2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down)">
                                      <p:cBhvr>
                                        <p:cTn id="40" dur="500"/>
                                        <p:tgtEl>
                                          <p:spTgt spid="9"/>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P spid="5" grpId="0" build="allAtOnce"/>
      <p:bldP spid="6" grpId="0" animBg="1"/>
      <p:bldP spid="7" grpId="0" animBg="1"/>
      <p:bldP spid="9" grpId="0"/>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smtClean="0">
                <a:solidFill>
                  <a:srgbClr val="C00000"/>
                </a:solidFill>
                <a:latin typeface="Arial" charset="0"/>
                <a:cs typeface="Arial" charset="0"/>
              </a:rPr>
              <a:t>Abstract Class &amp; Interface</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Abstract Class 1/2</a:t>
            </a:r>
          </a:p>
        </p:txBody>
      </p:sp>
      <p:sp>
        <p:nvSpPr>
          <p:cNvPr id="3" name="Content Placeholder 2"/>
          <p:cNvSpPr>
            <a:spLocks noGrp="1"/>
          </p:cNvSpPr>
          <p:nvPr>
            <p:ph idx="1"/>
          </p:nvPr>
        </p:nvSpPr>
        <p:spPr>
          <a:xfrm>
            <a:off x="304800" y="1143000"/>
            <a:ext cx="8458200" cy="1066800"/>
          </a:xfrm>
        </p:spPr>
        <p:txBody>
          <a:bodyPr/>
          <a:lstStyle/>
          <a:p>
            <a:r>
              <a:rPr lang="en-US" dirty="0" smtClean="0"/>
              <a:t>Class that contains one or more abstract methods</a:t>
            </a:r>
          </a:p>
        </p:txBody>
      </p:sp>
      <p:sp>
        <p:nvSpPr>
          <p:cNvPr id="4" name="Content Placeholder 2"/>
          <p:cNvSpPr txBox="1">
            <a:spLocks/>
          </p:cNvSpPr>
          <p:nvPr/>
        </p:nvSpPr>
        <p:spPr bwMode="auto">
          <a:xfrm>
            <a:off x="304800" y="2209800"/>
            <a:ext cx="84582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3200" b="0" i="0" u="none" strike="noStrike" kern="0" cap="none" spc="0" normalizeH="0" baseline="0" noProof="0" dirty="0" smtClean="0">
                <a:ln>
                  <a:noFill/>
                </a:ln>
                <a:effectLst/>
                <a:uLnTx/>
                <a:uFillTx/>
                <a:latin typeface="+mn-lt"/>
                <a:ea typeface="+mn-ea"/>
                <a:cs typeface="+mn-cs"/>
              </a:rPr>
              <a:t>Abstract method:  Method that has only declaration but </a:t>
            </a:r>
            <a:r>
              <a:rPr kumimoji="0" lang="en-US" sz="3200" b="1" i="0" u="none" strike="noStrike" kern="0" cap="none" spc="0" normalizeH="0" baseline="0" noProof="0" dirty="0" smtClean="0">
                <a:ln>
                  <a:noFill/>
                </a:ln>
                <a:effectLst/>
                <a:uLnTx/>
                <a:uFillTx/>
                <a:latin typeface="+mn-lt"/>
                <a:ea typeface="+mn-ea"/>
                <a:cs typeface="+mn-cs"/>
              </a:rPr>
              <a:t>no implementation</a:t>
            </a:r>
            <a:r>
              <a:rPr kumimoji="0" lang="en-US" sz="3200" b="0" i="0" u="none" strike="noStrike" kern="0" cap="none" spc="0" normalizeH="0" baseline="0" noProof="0" dirty="0" smtClean="0">
                <a:ln>
                  <a:noFill/>
                </a:ln>
                <a:effectLst/>
                <a:uLnTx/>
                <a:uFillTx/>
                <a:latin typeface="+mn-lt"/>
                <a:ea typeface="+mn-ea"/>
                <a:cs typeface="+mn-cs"/>
              </a:rPr>
              <a:t>. </a:t>
            </a:r>
          </a:p>
        </p:txBody>
      </p:sp>
      <p:sp>
        <p:nvSpPr>
          <p:cNvPr id="5" name="Content Placeholder 2"/>
          <p:cNvSpPr txBox="1">
            <a:spLocks/>
          </p:cNvSpPr>
          <p:nvPr/>
        </p:nvSpPr>
        <p:spPr bwMode="auto">
          <a:xfrm>
            <a:off x="304800" y="3352800"/>
            <a:ext cx="84582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3200" b="0" i="0" u="none" strike="noStrike" kern="0" cap="none" spc="0" normalizeH="0" baseline="0" noProof="0" dirty="0" smtClean="0">
                <a:ln>
                  <a:noFill/>
                </a:ln>
                <a:effectLst/>
                <a:uLnTx/>
                <a:uFillTx/>
                <a:latin typeface="+mn-lt"/>
                <a:ea typeface="+mn-ea"/>
                <a:cs typeface="+mn-cs"/>
              </a:rPr>
              <a:t>Classes that extend abstract class make them concrete by implementing those abstract methods</a:t>
            </a:r>
            <a:endParaRPr kumimoji="0" lang="en-US" sz="3200" b="0" i="0" u="none" strike="noStrike" kern="0" cap="none" spc="0" normalizeH="0" baseline="0" noProof="0" dirty="0">
              <a:ln>
                <a:noFill/>
              </a:ln>
              <a:effectLst/>
              <a:uLnTx/>
              <a:uFillTx/>
              <a:latin typeface="+mn-lt"/>
              <a:ea typeface="+mn-ea"/>
              <a:cs typeface="+mn-cs"/>
            </a:endParaRPr>
          </a:p>
        </p:txBody>
      </p:sp>
    </p:spTree>
    <p:extLst>
      <p:ext uri="{BB962C8B-B14F-4D97-AF65-F5344CB8AC3E}">
        <p14:creationId xmlns:p14="http://schemas.microsoft.com/office/powerpoint/2010/main" val="12352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P spid="5"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smtClean="0">
                <a:solidFill>
                  <a:srgbClr val="C00000"/>
                </a:solidFill>
                <a:latin typeface="Arial" charset="0"/>
                <a:cs typeface="Arial" charset="0"/>
              </a:rPr>
              <a:t>Abstract Class &amp; Interface</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Abstract Class 2/2</a:t>
            </a:r>
          </a:p>
        </p:txBody>
      </p:sp>
      <p:sp>
        <p:nvSpPr>
          <p:cNvPr id="47107" name="Content Placeholder 2"/>
          <p:cNvSpPr>
            <a:spLocks noGrp="1"/>
          </p:cNvSpPr>
          <p:nvPr>
            <p:ph idx="1"/>
          </p:nvPr>
        </p:nvSpPr>
        <p:spPr/>
        <p:txBody>
          <a:bodyPr/>
          <a:lstStyle/>
          <a:p>
            <a:pPr>
              <a:lnSpc>
                <a:spcPct val="80000"/>
              </a:lnSpc>
              <a:buFont typeface="Wingdings" pitchFamily="2" charset="2"/>
              <a:buNone/>
            </a:pPr>
            <a:r>
              <a:rPr lang="en-US" altLang="ja-JP" sz="1600" dirty="0" smtClean="0">
                <a:solidFill>
                  <a:srgbClr val="0000FF"/>
                </a:solidFill>
                <a:latin typeface="Courier New" pitchFamily="49" charset="0"/>
                <a:cs typeface="Courier New" pitchFamily="49" charset="0"/>
              </a:rPr>
              <a:t>abstract class </a:t>
            </a:r>
            <a:r>
              <a:rPr lang="en-US" altLang="ja-JP" sz="1600" dirty="0" smtClean="0">
                <a:solidFill>
                  <a:srgbClr val="0070C0"/>
                </a:solidFill>
                <a:latin typeface="Courier New" pitchFamily="49" charset="0"/>
                <a:cs typeface="Courier New" pitchFamily="49" charset="0"/>
              </a:rPr>
              <a:t>A</a:t>
            </a:r>
            <a:r>
              <a:rPr lang="en-US" altLang="ja-JP" sz="1600" dirty="0" smtClean="0">
                <a:latin typeface="Courier New" pitchFamily="49" charset="0"/>
                <a:cs typeface="Courier New" pitchFamily="49" charset="0"/>
              </a:rPr>
              <a:t>{       </a:t>
            </a:r>
            <a:r>
              <a:rPr lang="en-US" altLang="ja-JP" sz="1600" dirty="0" smtClean="0">
                <a:solidFill>
                  <a:srgbClr val="008000"/>
                </a:solidFill>
                <a:latin typeface="Courier New" pitchFamily="49" charset="0"/>
                <a:cs typeface="Courier New" pitchFamily="49" charset="0"/>
              </a:rPr>
              <a:t>// having at least one abstract method</a:t>
            </a:r>
          </a:p>
          <a:p>
            <a:pPr>
              <a:lnSpc>
                <a:spcPct val="80000"/>
              </a:lnSpc>
              <a:buFont typeface="Wingdings" pitchFamily="2" charset="2"/>
              <a:buNone/>
            </a:pPr>
            <a:r>
              <a:rPr lang="en-US" altLang="ja-JP" sz="1600" dirty="0" smtClean="0">
                <a:solidFill>
                  <a:srgbClr val="008000"/>
                </a:solidFill>
                <a:latin typeface="Courier New" pitchFamily="49" charset="0"/>
                <a:cs typeface="Courier New" pitchFamily="49" charset="0"/>
              </a:rPr>
              <a:t>   // abstract method: no implementation</a:t>
            </a:r>
          </a:p>
          <a:p>
            <a:pPr>
              <a:lnSpc>
                <a:spcPct val="80000"/>
              </a:lnSpc>
              <a:buFont typeface="Wingdings" pitchFamily="2" charset="2"/>
              <a:buNone/>
            </a:pPr>
            <a:r>
              <a:rPr lang="en-US" altLang="ja-JP" sz="1600" dirty="0" smtClean="0">
                <a:solidFill>
                  <a:schemeClr val="accent1"/>
                </a:solidFill>
                <a:latin typeface="Courier New" pitchFamily="49" charset="0"/>
                <a:cs typeface="Courier New" pitchFamily="49" charset="0"/>
              </a:rPr>
              <a:t>   </a:t>
            </a:r>
            <a:r>
              <a:rPr lang="en-US" altLang="ja-JP" sz="1600" dirty="0" smtClean="0">
                <a:solidFill>
                  <a:srgbClr val="0000FF"/>
                </a:solidFill>
                <a:latin typeface="Courier New" pitchFamily="49" charset="0"/>
                <a:cs typeface="Courier New" pitchFamily="49" charset="0"/>
              </a:rPr>
              <a:t>public abstract </a:t>
            </a:r>
            <a:r>
              <a:rPr lang="en-US" altLang="ja-JP" sz="1600" dirty="0" err="1" smtClean="0">
                <a:solidFill>
                  <a:srgbClr val="0000FF"/>
                </a:solidFill>
                <a:latin typeface="Courier New" pitchFamily="49" charset="0"/>
                <a:cs typeface="Courier New" pitchFamily="49" charset="0"/>
              </a:rPr>
              <a:t>int</a:t>
            </a:r>
            <a:r>
              <a:rPr lang="en-US" altLang="ja-JP" sz="1600" dirty="0" smtClean="0">
                <a:solidFill>
                  <a:srgbClr val="0000FF"/>
                </a:solidFill>
                <a:latin typeface="Courier New" pitchFamily="49" charset="0"/>
                <a:cs typeface="Courier New" pitchFamily="49" charset="0"/>
              </a:rPr>
              <a:t> </a:t>
            </a:r>
            <a:r>
              <a:rPr lang="en-US" altLang="ja-JP" sz="1600" dirty="0" err="1" smtClean="0">
                <a:latin typeface="Courier New" pitchFamily="49" charset="0"/>
                <a:cs typeface="Courier New" pitchFamily="49" charset="0"/>
              </a:rPr>
              <a:t>DefaultTempeture</a:t>
            </a:r>
            <a:r>
              <a:rPr lang="en-US" altLang="ja-JP" sz="1600" dirty="0" smtClean="0">
                <a:latin typeface="Courier New" pitchFamily="49" charset="0"/>
                <a:cs typeface="Courier New" pitchFamily="49" charset="0"/>
              </a:rPr>
              <a:t>();</a:t>
            </a:r>
          </a:p>
          <a:p>
            <a:pPr>
              <a:lnSpc>
                <a:spcPct val="80000"/>
              </a:lnSpc>
              <a:buFont typeface="Wingdings" pitchFamily="2" charset="2"/>
              <a:buNone/>
            </a:pPr>
            <a:r>
              <a:rPr lang="en-US" altLang="ja-JP" sz="1600" dirty="0" smtClean="0">
                <a:latin typeface="Courier New" pitchFamily="49" charset="0"/>
                <a:cs typeface="Courier New" pitchFamily="49" charset="0"/>
              </a:rPr>
              <a:t>   </a:t>
            </a:r>
            <a:r>
              <a:rPr lang="en-US" altLang="ja-JP" sz="1600" dirty="0" smtClean="0">
                <a:solidFill>
                  <a:srgbClr val="008000"/>
                </a:solidFill>
                <a:latin typeface="Courier New" pitchFamily="49" charset="0"/>
                <a:cs typeface="Courier New" pitchFamily="49" charset="0"/>
              </a:rPr>
              <a:t>// ordinal method: with implementation</a:t>
            </a:r>
          </a:p>
          <a:p>
            <a:pPr>
              <a:lnSpc>
                <a:spcPct val="80000"/>
              </a:lnSpc>
              <a:buFont typeface="Wingdings" pitchFamily="2" charset="2"/>
              <a:buNone/>
            </a:pPr>
            <a:r>
              <a:rPr lang="en-US" altLang="ja-JP" sz="1600" dirty="0" smtClean="0">
                <a:latin typeface="Courier New" pitchFamily="49" charset="0"/>
                <a:cs typeface="Courier New" pitchFamily="49" charset="0"/>
              </a:rPr>
              <a:t>   </a:t>
            </a:r>
            <a:r>
              <a:rPr lang="en-US" altLang="ja-JP" sz="1600" dirty="0" smtClean="0">
                <a:solidFill>
                  <a:srgbClr val="0000FF"/>
                </a:solidFill>
                <a:latin typeface="Courier New" pitchFamily="49" charset="0"/>
                <a:cs typeface="Courier New" pitchFamily="49" charset="0"/>
              </a:rPr>
              <a:t>public </a:t>
            </a:r>
            <a:r>
              <a:rPr lang="en-US" altLang="ja-JP" sz="1600" dirty="0" err="1" smtClean="0">
                <a:solidFill>
                  <a:srgbClr val="0000FF"/>
                </a:solidFill>
                <a:latin typeface="Courier New" pitchFamily="49" charset="0"/>
                <a:cs typeface="Courier New" pitchFamily="49" charset="0"/>
              </a:rPr>
              <a:t>int</a:t>
            </a:r>
            <a:r>
              <a:rPr lang="en-US" altLang="ja-JP" sz="1600" dirty="0" smtClean="0">
                <a:solidFill>
                  <a:srgbClr val="0000FF"/>
                </a:solidFill>
                <a:latin typeface="Courier New" pitchFamily="49" charset="0"/>
                <a:cs typeface="Courier New" pitchFamily="49" charset="0"/>
              </a:rPr>
              <a:t> </a:t>
            </a:r>
            <a:r>
              <a:rPr lang="en-US" altLang="ja-JP" sz="1600" dirty="0" err="1" smtClean="0">
                <a:latin typeface="Courier New" pitchFamily="49" charset="0"/>
                <a:cs typeface="Courier New" pitchFamily="49" charset="0"/>
              </a:rPr>
              <a:t>TempIncStep</a:t>
            </a:r>
            <a:r>
              <a:rPr lang="en-US" altLang="ja-JP" sz="1600" dirty="0" smtClean="0">
                <a:latin typeface="Courier New" pitchFamily="49" charset="0"/>
                <a:cs typeface="Courier New" pitchFamily="49" charset="0"/>
              </a:rPr>
              <a:t>(){</a:t>
            </a:r>
          </a:p>
          <a:p>
            <a:pPr>
              <a:lnSpc>
                <a:spcPct val="80000"/>
              </a:lnSpc>
              <a:buFont typeface="Wingdings" pitchFamily="2" charset="2"/>
              <a:buNone/>
            </a:pPr>
            <a:r>
              <a:rPr lang="en-US" altLang="ja-JP" sz="1600" dirty="0" smtClean="0">
                <a:latin typeface="Courier New" pitchFamily="49" charset="0"/>
                <a:cs typeface="Courier New" pitchFamily="49" charset="0"/>
              </a:rPr>
              <a:t>      </a:t>
            </a:r>
            <a:r>
              <a:rPr lang="en-US" altLang="ja-JP" sz="1600" dirty="0" smtClean="0">
                <a:solidFill>
                  <a:srgbClr val="0000FF"/>
                </a:solidFill>
                <a:latin typeface="Courier New" pitchFamily="49" charset="0"/>
                <a:cs typeface="Courier New" pitchFamily="49" charset="0"/>
              </a:rPr>
              <a:t>return</a:t>
            </a:r>
            <a:r>
              <a:rPr lang="en-US" altLang="ja-JP" sz="1600" dirty="0" smtClean="0">
                <a:latin typeface="Courier New" pitchFamily="49" charset="0"/>
                <a:cs typeface="Courier New" pitchFamily="49" charset="0"/>
              </a:rPr>
              <a:t> 1;</a:t>
            </a:r>
          </a:p>
          <a:p>
            <a:pPr>
              <a:lnSpc>
                <a:spcPct val="80000"/>
              </a:lnSpc>
              <a:buFont typeface="Wingdings" pitchFamily="2" charset="2"/>
              <a:buNone/>
            </a:pPr>
            <a:r>
              <a:rPr lang="en-US" altLang="ja-JP" sz="1600" dirty="0" smtClean="0">
                <a:latin typeface="Courier New" pitchFamily="49" charset="0"/>
                <a:cs typeface="Courier New" pitchFamily="49" charset="0"/>
              </a:rPr>
              <a:t>   }</a:t>
            </a:r>
          </a:p>
          <a:p>
            <a:pPr>
              <a:lnSpc>
                <a:spcPct val="80000"/>
              </a:lnSpc>
              <a:buFont typeface="Wingdings" pitchFamily="2" charset="2"/>
              <a:buNone/>
            </a:pPr>
            <a:r>
              <a:rPr lang="en-US" altLang="ja-JP" sz="1600" dirty="0" smtClean="0">
                <a:latin typeface="Courier New" pitchFamily="49" charset="0"/>
                <a:cs typeface="Courier New" pitchFamily="49" charset="0"/>
              </a:rPr>
              <a:t>}</a:t>
            </a:r>
          </a:p>
          <a:p>
            <a:pPr>
              <a:lnSpc>
                <a:spcPct val="80000"/>
              </a:lnSpc>
              <a:buFont typeface="Wingdings" pitchFamily="2" charset="2"/>
              <a:buNone/>
            </a:pPr>
            <a:r>
              <a:rPr lang="en-US" altLang="ja-JP" sz="1600" dirty="0" smtClean="0">
                <a:solidFill>
                  <a:srgbClr val="0000FF"/>
                </a:solidFill>
                <a:latin typeface="Courier New" pitchFamily="49" charset="0"/>
                <a:cs typeface="Courier New" pitchFamily="49" charset="0"/>
              </a:rPr>
              <a:t>class</a:t>
            </a:r>
            <a:r>
              <a:rPr lang="en-US" altLang="ja-JP" sz="1600" dirty="0" smtClean="0">
                <a:latin typeface="Courier New" pitchFamily="49" charset="0"/>
                <a:cs typeface="Courier New" pitchFamily="49" charset="0"/>
              </a:rPr>
              <a:t> </a:t>
            </a:r>
            <a:r>
              <a:rPr lang="en-US" altLang="ja-JP" sz="1600" dirty="0" smtClean="0">
                <a:solidFill>
                  <a:srgbClr val="0070C0"/>
                </a:solidFill>
                <a:latin typeface="Courier New" pitchFamily="49" charset="0"/>
                <a:cs typeface="Courier New" pitchFamily="49" charset="0"/>
              </a:rPr>
              <a:t>B</a:t>
            </a:r>
            <a:r>
              <a:rPr lang="en-US" altLang="ja-JP" sz="1600" dirty="0" smtClean="0">
                <a:latin typeface="Courier New" pitchFamily="49" charset="0"/>
                <a:cs typeface="Courier New" pitchFamily="49" charset="0"/>
              </a:rPr>
              <a:t>:</a:t>
            </a:r>
            <a:r>
              <a:rPr lang="en-US" altLang="ja-JP" sz="1600" dirty="0" smtClean="0">
                <a:solidFill>
                  <a:srgbClr val="0070C0"/>
                </a:solidFill>
                <a:latin typeface="Courier New" pitchFamily="49" charset="0"/>
                <a:cs typeface="Courier New" pitchFamily="49" charset="0"/>
              </a:rPr>
              <a:t>A</a:t>
            </a:r>
            <a:r>
              <a:rPr lang="en-US" altLang="ja-JP" sz="1600" dirty="0" smtClean="0">
                <a:latin typeface="Courier New" pitchFamily="49" charset="0"/>
                <a:cs typeface="Courier New" pitchFamily="49" charset="0"/>
              </a:rPr>
              <a:t>{}</a:t>
            </a:r>
          </a:p>
          <a:p>
            <a:pPr>
              <a:lnSpc>
                <a:spcPct val="80000"/>
              </a:lnSpc>
              <a:buFont typeface="Wingdings" pitchFamily="2" charset="2"/>
              <a:buNone/>
            </a:pPr>
            <a:r>
              <a:rPr lang="en-US" altLang="ja-JP" sz="1600" dirty="0" smtClean="0">
                <a:solidFill>
                  <a:srgbClr val="0000FF"/>
                </a:solidFill>
                <a:latin typeface="Courier New" pitchFamily="49" charset="0"/>
                <a:cs typeface="Courier New" pitchFamily="49" charset="0"/>
              </a:rPr>
              <a:t>class</a:t>
            </a:r>
            <a:r>
              <a:rPr lang="en-US" altLang="ja-JP" sz="1600" dirty="0" smtClean="0">
                <a:latin typeface="Courier New" pitchFamily="49" charset="0"/>
                <a:cs typeface="Courier New" pitchFamily="49" charset="0"/>
              </a:rPr>
              <a:t> </a:t>
            </a:r>
            <a:r>
              <a:rPr lang="en-US" altLang="ja-JP" sz="1600" dirty="0" smtClean="0">
                <a:solidFill>
                  <a:srgbClr val="0070C0"/>
                </a:solidFill>
                <a:latin typeface="Courier New" pitchFamily="49" charset="0"/>
                <a:cs typeface="Courier New" pitchFamily="49" charset="0"/>
              </a:rPr>
              <a:t>C</a:t>
            </a:r>
            <a:r>
              <a:rPr lang="en-US" altLang="ja-JP" sz="1600" dirty="0" smtClean="0">
                <a:latin typeface="Courier New" pitchFamily="49" charset="0"/>
                <a:cs typeface="Courier New" pitchFamily="49" charset="0"/>
              </a:rPr>
              <a:t>:</a:t>
            </a:r>
            <a:r>
              <a:rPr lang="en-US" altLang="ja-JP" sz="1600" dirty="0" smtClean="0">
                <a:solidFill>
                  <a:srgbClr val="0070C0"/>
                </a:solidFill>
                <a:latin typeface="Courier New" pitchFamily="49" charset="0"/>
                <a:cs typeface="Courier New" pitchFamily="49" charset="0"/>
              </a:rPr>
              <a:t>B</a:t>
            </a:r>
            <a:r>
              <a:rPr lang="en-US" altLang="ja-JP" sz="1600" dirty="0" smtClean="0">
                <a:latin typeface="Courier New" pitchFamily="49" charset="0"/>
                <a:cs typeface="Courier New" pitchFamily="49" charset="0"/>
              </a:rPr>
              <a:t>{}</a:t>
            </a:r>
          </a:p>
          <a:p>
            <a:pPr marL="342900" lvl="1" indent="-342900">
              <a:lnSpc>
                <a:spcPct val="80000"/>
              </a:lnSpc>
              <a:buSzPct val="60000"/>
              <a:buFont typeface="Wingdings" pitchFamily="2" charset="2"/>
              <a:buNone/>
            </a:pPr>
            <a:r>
              <a:rPr lang="en-US" altLang="ja-JP" sz="1600" dirty="0" smtClean="0">
                <a:solidFill>
                  <a:schemeClr val="accent1"/>
                </a:solidFill>
                <a:latin typeface="Courier New" pitchFamily="49" charset="0"/>
                <a:cs typeface="Courier New" pitchFamily="49" charset="0"/>
              </a:rPr>
              <a:t>   </a:t>
            </a:r>
            <a:r>
              <a:rPr lang="en-US" altLang="ja-JP" sz="1600" dirty="0" smtClean="0">
                <a:solidFill>
                  <a:srgbClr val="0000FF"/>
                </a:solidFill>
                <a:latin typeface="Courier New" pitchFamily="49" charset="0"/>
                <a:cs typeface="Courier New" pitchFamily="49" charset="0"/>
              </a:rPr>
              <a:t>public override </a:t>
            </a:r>
            <a:r>
              <a:rPr lang="en-US" altLang="ja-JP" sz="1600" dirty="0" err="1" smtClean="0">
                <a:solidFill>
                  <a:srgbClr val="0000FF"/>
                </a:solidFill>
                <a:latin typeface="Courier New" pitchFamily="49" charset="0"/>
                <a:cs typeface="Courier New" pitchFamily="49" charset="0"/>
              </a:rPr>
              <a:t>int</a:t>
            </a:r>
            <a:r>
              <a:rPr lang="en-US" altLang="ja-JP" sz="1600" dirty="0" smtClean="0">
                <a:solidFill>
                  <a:srgbClr val="0000FF"/>
                </a:solidFill>
                <a:latin typeface="Courier New" pitchFamily="49" charset="0"/>
                <a:cs typeface="Courier New" pitchFamily="49" charset="0"/>
              </a:rPr>
              <a:t> </a:t>
            </a:r>
            <a:r>
              <a:rPr lang="en-US" altLang="ja-JP" sz="1600" dirty="0" err="1" smtClean="0">
                <a:latin typeface="Courier New" pitchFamily="49" charset="0"/>
                <a:cs typeface="Courier New" pitchFamily="49" charset="0"/>
              </a:rPr>
              <a:t>DefaultTempeture</a:t>
            </a:r>
            <a:r>
              <a:rPr lang="en-US" altLang="ja-JP" sz="1600" dirty="0" smtClean="0">
                <a:latin typeface="Courier New" pitchFamily="49" charset="0"/>
                <a:cs typeface="Courier New" pitchFamily="49" charset="0"/>
              </a:rPr>
              <a:t>(){</a:t>
            </a:r>
          </a:p>
          <a:p>
            <a:pPr marL="342900" lvl="1" indent="-342900">
              <a:lnSpc>
                <a:spcPct val="80000"/>
              </a:lnSpc>
              <a:buSzPct val="60000"/>
              <a:buFont typeface="Wingdings" pitchFamily="2" charset="2"/>
              <a:buNone/>
            </a:pPr>
            <a:r>
              <a:rPr lang="en-US" altLang="ja-JP" sz="1600" dirty="0" smtClean="0">
                <a:latin typeface="Courier New" pitchFamily="49" charset="0"/>
                <a:cs typeface="Courier New" pitchFamily="49" charset="0"/>
              </a:rPr>
              <a:t>      </a:t>
            </a:r>
            <a:r>
              <a:rPr lang="en-US" altLang="ja-JP" sz="1600" dirty="0" smtClean="0">
                <a:solidFill>
                  <a:srgbClr val="0000FF"/>
                </a:solidFill>
                <a:latin typeface="Courier New" pitchFamily="49" charset="0"/>
                <a:cs typeface="Courier New" pitchFamily="49" charset="0"/>
              </a:rPr>
              <a:t>return </a:t>
            </a:r>
            <a:r>
              <a:rPr lang="en-US" altLang="ja-JP" sz="1600" dirty="0" smtClean="0">
                <a:latin typeface="Courier New" pitchFamily="49" charset="0"/>
                <a:cs typeface="Courier New" pitchFamily="49" charset="0"/>
              </a:rPr>
              <a:t>25;</a:t>
            </a:r>
          </a:p>
          <a:p>
            <a:pPr marL="342900" lvl="1" indent="-342900">
              <a:lnSpc>
                <a:spcPct val="80000"/>
              </a:lnSpc>
              <a:buSzPct val="60000"/>
              <a:buFont typeface="Wingdings" pitchFamily="2" charset="2"/>
              <a:buNone/>
            </a:pPr>
            <a:r>
              <a:rPr lang="en-US" altLang="ja-JP" sz="1600" dirty="0" smtClean="0">
                <a:latin typeface="Courier New" pitchFamily="49" charset="0"/>
                <a:cs typeface="Courier New" pitchFamily="49" charset="0"/>
              </a:rPr>
              <a:t>   }</a:t>
            </a:r>
          </a:p>
          <a:p>
            <a:pPr>
              <a:lnSpc>
                <a:spcPct val="80000"/>
              </a:lnSpc>
              <a:buFont typeface="Wingdings" pitchFamily="2" charset="2"/>
              <a:buNone/>
            </a:pPr>
            <a:r>
              <a:rPr lang="en-US" altLang="ja-JP" sz="1600" dirty="0" smtClean="0">
                <a:latin typeface="Courier New" pitchFamily="49" charset="0"/>
                <a:cs typeface="Courier New" pitchFamily="49" charset="0"/>
              </a:rPr>
              <a:t>}</a:t>
            </a:r>
          </a:p>
          <a:p>
            <a:pPr>
              <a:lnSpc>
                <a:spcPct val="80000"/>
              </a:lnSpc>
              <a:buFont typeface="Wingdings" pitchFamily="2" charset="2"/>
              <a:buNone/>
            </a:pPr>
            <a:r>
              <a:rPr lang="en-US" altLang="ja-JP" sz="1600" dirty="0" smtClean="0">
                <a:solidFill>
                  <a:srgbClr val="0070C0"/>
                </a:solidFill>
                <a:latin typeface="Courier New" pitchFamily="49" charset="0"/>
                <a:cs typeface="Courier New" pitchFamily="49" charset="0"/>
              </a:rPr>
              <a:t>A</a:t>
            </a:r>
            <a:r>
              <a:rPr lang="en-US" altLang="ja-JP" sz="1600" dirty="0" smtClean="0">
                <a:latin typeface="Courier New" pitchFamily="49" charset="0"/>
                <a:cs typeface="Courier New" pitchFamily="49" charset="0"/>
              </a:rPr>
              <a:t> </a:t>
            </a:r>
            <a:r>
              <a:rPr lang="en-US" altLang="ja-JP" sz="1600" dirty="0" err="1" smtClean="0">
                <a:latin typeface="Courier New" pitchFamily="49" charset="0"/>
                <a:cs typeface="Courier New" pitchFamily="49" charset="0"/>
              </a:rPr>
              <a:t>a</a:t>
            </a:r>
            <a:r>
              <a:rPr lang="en-US" altLang="ja-JP" sz="1600" dirty="0" smtClean="0">
                <a:latin typeface="Courier New" pitchFamily="49" charset="0"/>
                <a:cs typeface="Courier New" pitchFamily="49" charset="0"/>
              </a:rPr>
              <a:t> = </a:t>
            </a:r>
            <a:r>
              <a:rPr lang="en-US" altLang="ja-JP" sz="1600" dirty="0" smtClean="0">
                <a:solidFill>
                  <a:srgbClr val="0000FF"/>
                </a:solidFill>
                <a:latin typeface="Courier New" pitchFamily="49" charset="0"/>
                <a:cs typeface="Courier New" pitchFamily="49" charset="0"/>
              </a:rPr>
              <a:t>new</a:t>
            </a:r>
            <a:r>
              <a:rPr lang="en-US" altLang="ja-JP" sz="1600" dirty="0" smtClean="0">
                <a:latin typeface="Courier New" pitchFamily="49" charset="0"/>
                <a:cs typeface="Courier New" pitchFamily="49" charset="0"/>
              </a:rPr>
              <a:t> </a:t>
            </a:r>
            <a:r>
              <a:rPr lang="en-US" altLang="ja-JP" sz="1600" dirty="0" smtClean="0">
                <a:solidFill>
                  <a:srgbClr val="0070C0"/>
                </a:solidFill>
                <a:latin typeface="Courier New" pitchFamily="49" charset="0"/>
                <a:cs typeface="Courier New" pitchFamily="49" charset="0"/>
              </a:rPr>
              <a:t>A</a:t>
            </a:r>
            <a:r>
              <a:rPr lang="en-US" altLang="ja-JP" sz="1600" dirty="0" smtClean="0">
                <a:latin typeface="Courier New" pitchFamily="49" charset="0"/>
                <a:cs typeface="Courier New" pitchFamily="49" charset="0"/>
              </a:rPr>
              <a:t>(); </a:t>
            </a:r>
            <a:r>
              <a:rPr lang="en-US" altLang="ja-JP" sz="1600" dirty="0" smtClean="0">
                <a:solidFill>
                  <a:srgbClr val="008000"/>
                </a:solidFill>
                <a:latin typeface="Courier New" pitchFamily="49" charset="0"/>
                <a:cs typeface="Courier New" pitchFamily="49" charset="0"/>
              </a:rPr>
              <a:t>// error: no </a:t>
            </a:r>
            <a:r>
              <a:rPr lang="en-US" altLang="ja-JP" sz="1600" dirty="0" err="1" smtClean="0">
                <a:solidFill>
                  <a:srgbClr val="008000"/>
                </a:solidFill>
                <a:latin typeface="Courier New" pitchFamily="49" charset="0"/>
                <a:cs typeface="Courier New" pitchFamily="49" charset="0"/>
              </a:rPr>
              <a:t>infor</a:t>
            </a:r>
            <a:r>
              <a:rPr lang="en-US" altLang="ja-JP" sz="1600" dirty="0" smtClean="0">
                <a:solidFill>
                  <a:srgbClr val="008000"/>
                </a:solidFill>
                <a:latin typeface="Courier New" pitchFamily="49" charset="0"/>
                <a:cs typeface="Courier New" pitchFamily="49" charset="0"/>
              </a:rPr>
              <a:t> about </a:t>
            </a:r>
            <a:r>
              <a:rPr lang="en-US" altLang="ja-JP" sz="1600" dirty="0" err="1" smtClean="0">
                <a:solidFill>
                  <a:srgbClr val="008000"/>
                </a:solidFill>
                <a:latin typeface="Courier New" pitchFamily="49" charset="0"/>
                <a:cs typeface="Courier New" pitchFamily="49" charset="0"/>
              </a:rPr>
              <a:t>DefaultTempeture</a:t>
            </a:r>
            <a:r>
              <a:rPr lang="en-US" altLang="ja-JP" sz="1600" dirty="0" smtClean="0">
                <a:solidFill>
                  <a:srgbClr val="008000"/>
                </a:solidFill>
                <a:latin typeface="Courier New" pitchFamily="49" charset="0"/>
                <a:cs typeface="Courier New" pitchFamily="49" charset="0"/>
              </a:rPr>
              <a:t> behavior</a:t>
            </a:r>
          </a:p>
          <a:p>
            <a:pPr>
              <a:lnSpc>
                <a:spcPct val="80000"/>
              </a:lnSpc>
              <a:buFont typeface="Wingdings" pitchFamily="2" charset="2"/>
              <a:buNone/>
            </a:pPr>
            <a:r>
              <a:rPr lang="en-US" altLang="ja-JP" sz="1600" dirty="0" smtClean="0">
                <a:solidFill>
                  <a:srgbClr val="0070C0"/>
                </a:solidFill>
                <a:latin typeface="Courier New" pitchFamily="49" charset="0"/>
                <a:cs typeface="Courier New" pitchFamily="49" charset="0"/>
              </a:rPr>
              <a:t>B</a:t>
            </a:r>
            <a:r>
              <a:rPr lang="en-US" altLang="ja-JP" sz="1600" dirty="0" smtClean="0">
                <a:latin typeface="Courier New" pitchFamily="49" charset="0"/>
                <a:cs typeface="Courier New" pitchFamily="49" charset="0"/>
              </a:rPr>
              <a:t> a = </a:t>
            </a:r>
            <a:r>
              <a:rPr lang="en-US" altLang="ja-JP" sz="1600" dirty="0" smtClean="0">
                <a:solidFill>
                  <a:srgbClr val="0000FF"/>
                </a:solidFill>
                <a:latin typeface="Courier New" pitchFamily="49" charset="0"/>
                <a:cs typeface="Courier New" pitchFamily="49" charset="0"/>
              </a:rPr>
              <a:t>new</a:t>
            </a:r>
            <a:r>
              <a:rPr lang="en-US" altLang="ja-JP" sz="1600" dirty="0" smtClean="0">
                <a:latin typeface="Courier New" pitchFamily="49" charset="0"/>
                <a:cs typeface="Courier New" pitchFamily="49" charset="0"/>
              </a:rPr>
              <a:t> </a:t>
            </a:r>
            <a:r>
              <a:rPr lang="en-US" altLang="ja-JP" sz="1600" dirty="0" smtClean="0">
                <a:solidFill>
                  <a:srgbClr val="0070C0"/>
                </a:solidFill>
                <a:latin typeface="Courier New" pitchFamily="49" charset="0"/>
                <a:cs typeface="Courier New" pitchFamily="49" charset="0"/>
              </a:rPr>
              <a:t>B</a:t>
            </a:r>
            <a:r>
              <a:rPr lang="en-US" altLang="ja-JP" sz="1600" dirty="0" smtClean="0">
                <a:latin typeface="Courier New" pitchFamily="49" charset="0"/>
                <a:cs typeface="Courier New" pitchFamily="49" charset="0"/>
              </a:rPr>
              <a:t>(); </a:t>
            </a:r>
            <a:r>
              <a:rPr lang="en-US" altLang="ja-JP" sz="1600" dirty="0" smtClean="0">
                <a:solidFill>
                  <a:srgbClr val="008000"/>
                </a:solidFill>
                <a:latin typeface="Courier New" pitchFamily="49" charset="0"/>
                <a:cs typeface="Courier New" pitchFamily="49" charset="0"/>
              </a:rPr>
              <a:t>// error: no </a:t>
            </a:r>
            <a:r>
              <a:rPr lang="en-US" altLang="ja-JP" sz="1600" dirty="0" err="1" smtClean="0">
                <a:solidFill>
                  <a:srgbClr val="008000"/>
                </a:solidFill>
                <a:latin typeface="Courier New" pitchFamily="49" charset="0"/>
                <a:cs typeface="Courier New" pitchFamily="49" charset="0"/>
              </a:rPr>
              <a:t>infor</a:t>
            </a:r>
            <a:r>
              <a:rPr lang="en-US" altLang="ja-JP" sz="1600" dirty="0" smtClean="0">
                <a:solidFill>
                  <a:srgbClr val="008000"/>
                </a:solidFill>
                <a:latin typeface="Courier New" pitchFamily="49" charset="0"/>
                <a:cs typeface="Courier New" pitchFamily="49" charset="0"/>
              </a:rPr>
              <a:t> about </a:t>
            </a:r>
            <a:r>
              <a:rPr lang="en-US" altLang="ja-JP" sz="1600" dirty="0" err="1" smtClean="0">
                <a:solidFill>
                  <a:srgbClr val="008000"/>
                </a:solidFill>
                <a:latin typeface="Courier New" pitchFamily="49" charset="0"/>
                <a:cs typeface="Courier New" pitchFamily="49" charset="0"/>
              </a:rPr>
              <a:t>DefaultTempeture</a:t>
            </a:r>
            <a:r>
              <a:rPr lang="en-US" altLang="ja-JP" sz="1600" dirty="0" smtClean="0">
                <a:solidFill>
                  <a:srgbClr val="008000"/>
                </a:solidFill>
                <a:latin typeface="Courier New" pitchFamily="49" charset="0"/>
                <a:cs typeface="Courier New" pitchFamily="49" charset="0"/>
              </a:rPr>
              <a:t> behavior</a:t>
            </a:r>
          </a:p>
          <a:p>
            <a:pPr>
              <a:lnSpc>
                <a:spcPct val="80000"/>
              </a:lnSpc>
              <a:buFont typeface="Wingdings" pitchFamily="2" charset="2"/>
              <a:buNone/>
            </a:pPr>
            <a:r>
              <a:rPr lang="en-US" altLang="ja-JP" sz="1600" dirty="0" smtClean="0">
                <a:solidFill>
                  <a:srgbClr val="0070C0"/>
                </a:solidFill>
                <a:latin typeface="Courier New" pitchFamily="49" charset="0"/>
                <a:cs typeface="Courier New" pitchFamily="49" charset="0"/>
              </a:rPr>
              <a:t>C</a:t>
            </a:r>
            <a:r>
              <a:rPr lang="en-US" altLang="ja-JP" sz="1600" dirty="0" smtClean="0">
                <a:latin typeface="Courier New" pitchFamily="49" charset="0"/>
                <a:cs typeface="Courier New" pitchFamily="49" charset="0"/>
              </a:rPr>
              <a:t> a = </a:t>
            </a:r>
            <a:r>
              <a:rPr lang="en-US" altLang="ja-JP" sz="1600" dirty="0" smtClean="0">
                <a:solidFill>
                  <a:srgbClr val="0000FF"/>
                </a:solidFill>
                <a:latin typeface="Courier New" pitchFamily="49" charset="0"/>
                <a:cs typeface="Courier New" pitchFamily="49" charset="0"/>
              </a:rPr>
              <a:t>new</a:t>
            </a:r>
            <a:r>
              <a:rPr lang="en-US" altLang="ja-JP" sz="1600" dirty="0" smtClean="0">
                <a:latin typeface="Courier New" pitchFamily="49" charset="0"/>
                <a:cs typeface="Courier New" pitchFamily="49" charset="0"/>
              </a:rPr>
              <a:t> </a:t>
            </a:r>
            <a:r>
              <a:rPr lang="en-US" altLang="ja-JP" sz="1600" dirty="0" smtClean="0">
                <a:solidFill>
                  <a:srgbClr val="0070C0"/>
                </a:solidFill>
                <a:latin typeface="Courier New" pitchFamily="49" charset="0"/>
                <a:cs typeface="Courier New" pitchFamily="49" charset="0"/>
              </a:rPr>
              <a:t>C</a:t>
            </a:r>
            <a:r>
              <a:rPr lang="en-US" altLang="ja-JP" sz="1600" dirty="0" smtClean="0">
                <a:latin typeface="Courier New" pitchFamily="49" charset="0"/>
                <a:cs typeface="Courier New" pitchFamily="49" charset="0"/>
              </a:rPr>
              <a:t>(); </a:t>
            </a:r>
            <a:r>
              <a:rPr lang="en-US" altLang="ja-JP" sz="1600" dirty="0" smtClean="0">
                <a:solidFill>
                  <a:srgbClr val="008000"/>
                </a:solidFill>
                <a:latin typeface="Courier New" pitchFamily="49" charset="0"/>
                <a:cs typeface="Courier New" pitchFamily="49" charset="0"/>
              </a:rPr>
              <a:t>// OK</a:t>
            </a:r>
          </a:p>
          <a:p>
            <a:pPr>
              <a:lnSpc>
                <a:spcPct val="80000"/>
              </a:lnSpc>
              <a:buFont typeface="Wingdings" pitchFamily="2" charset="2"/>
              <a:buNone/>
            </a:pPr>
            <a:r>
              <a:rPr lang="en-US" altLang="ja-JP" sz="1600" dirty="0" smtClean="0">
                <a:solidFill>
                  <a:srgbClr val="0070C0"/>
                </a:solidFill>
                <a:latin typeface="Courier New" pitchFamily="49" charset="0"/>
                <a:cs typeface="Courier New" pitchFamily="49" charset="0"/>
              </a:rPr>
              <a:t>A</a:t>
            </a:r>
            <a:r>
              <a:rPr lang="en-US" altLang="ja-JP" sz="1600" dirty="0" smtClean="0">
                <a:latin typeface="Courier New" pitchFamily="49" charset="0"/>
                <a:cs typeface="Courier New" pitchFamily="49" charset="0"/>
              </a:rPr>
              <a:t> </a:t>
            </a:r>
            <a:r>
              <a:rPr lang="en-US" altLang="ja-JP" sz="1600" dirty="0" err="1" smtClean="0">
                <a:latin typeface="Courier New" pitchFamily="49" charset="0"/>
                <a:cs typeface="Courier New" pitchFamily="49" charset="0"/>
              </a:rPr>
              <a:t>a</a:t>
            </a:r>
            <a:r>
              <a:rPr lang="en-US" altLang="ja-JP" sz="1600" dirty="0" smtClean="0">
                <a:latin typeface="Courier New" pitchFamily="49" charset="0"/>
                <a:cs typeface="Courier New" pitchFamily="49" charset="0"/>
              </a:rPr>
              <a:t> = </a:t>
            </a:r>
            <a:r>
              <a:rPr lang="en-US" altLang="ja-JP" sz="1600" dirty="0" smtClean="0">
                <a:solidFill>
                  <a:srgbClr val="0000FF"/>
                </a:solidFill>
                <a:latin typeface="Courier New" pitchFamily="49" charset="0"/>
                <a:cs typeface="Courier New" pitchFamily="49" charset="0"/>
              </a:rPr>
              <a:t>new</a:t>
            </a:r>
            <a:r>
              <a:rPr lang="en-US" altLang="ja-JP" sz="1600" dirty="0" smtClean="0">
                <a:latin typeface="Courier New" pitchFamily="49" charset="0"/>
                <a:cs typeface="Courier New" pitchFamily="49" charset="0"/>
              </a:rPr>
              <a:t> </a:t>
            </a:r>
            <a:r>
              <a:rPr lang="en-US" altLang="ja-JP" sz="1600" dirty="0" smtClean="0">
                <a:solidFill>
                  <a:srgbClr val="0070C0"/>
                </a:solidFill>
                <a:latin typeface="Courier New" pitchFamily="49" charset="0"/>
                <a:cs typeface="Courier New" pitchFamily="49" charset="0"/>
              </a:rPr>
              <a:t>C</a:t>
            </a:r>
            <a:r>
              <a:rPr lang="en-US" altLang="ja-JP" sz="1600" dirty="0" smtClean="0">
                <a:latin typeface="Courier New" pitchFamily="49" charset="0"/>
                <a:cs typeface="Courier New" pitchFamily="49" charset="0"/>
              </a:rPr>
              <a:t>(); </a:t>
            </a:r>
            <a:r>
              <a:rPr lang="en-US" altLang="ja-JP" sz="1600" dirty="0" smtClean="0">
                <a:solidFill>
                  <a:srgbClr val="008000"/>
                </a:solidFill>
                <a:latin typeface="Courier New" pitchFamily="49" charset="0"/>
                <a:cs typeface="Courier New" pitchFamily="49" charset="0"/>
              </a:rPr>
              <a:t>// OK</a:t>
            </a:r>
          </a:p>
          <a:p>
            <a:pPr>
              <a:lnSpc>
                <a:spcPct val="80000"/>
              </a:lnSpc>
              <a:buFont typeface="Wingdings" pitchFamily="2" charset="2"/>
              <a:buNone/>
            </a:pPr>
            <a:r>
              <a:rPr lang="en-US" altLang="ja-JP" sz="1600" dirty="0" smtClean="0">
                <a:solidFill>
                  <a:srgbClr val="0070C0"/>
                </a:solidFill>
                <a:latin typeface="Courier New" pitchFamily="49" charset="0"/>
                <a:cs typeface="Courier New" pitchFamily="49" charset="0"/>
              </a:rPr>
              <a:t>B</a:t>
            </a:r>
            <a:r>
              <a:rPr lang="en-US" altLang="ja-JP" sz="1600" dirty="0" smtClean="0">
                <a:latin typeface="Courier New" pitchFamily="49" charset="0"/>
                <a:cs typeface="Courier New" pitchFamily="49" charset="0"/>
              </a:rPr>
              <a:t> a = </a:t>
            </a:r>
            <a:r>
              <a:rPr lang="en-US" altLang="ja-JP" sz="1600" dirty="0" smtClean="0">
                <a:solidFill>
                  <a:srgbClr val="0000FF"/>
                </a:solidFill>
                <a:latin typeface="Courier New" pitchFamily="49" charset="0"/>
                <a:cs typeface="Courier New" pitchFamily="49" charset="0"/>
              </a:rPr>
              <a:t>new</a:t>
            </a:r>
            <a:r>
              <a:rPr lang="en-US" altLang="ja-JP" sz="1600" dirty="0" smtClean="0">
                <a:latin typeface="Courier New" pitchFamily="49" charset="0"/>
                <a:cs typeface="Courier New" pitchFamily="49" charset="0"/>
              </a:rPr>
              <a:t> </a:t>
            </a:r>
            <a:r>
              <a:rPr lang="en-US" altLang="ja-JP" sz="1600" dirty="0" smtClean="0">
                <a:solidFill>
                  <a:srgbClr val="0070C0"/>
                </a:solidFill>
                <a:latin typeface="Courier New" pitchFamily="49" charset="0"/>
                <a:cs typeface="Courier New" pitchFamily="49" charset="0"/>
              </a:rPr>
              <a:t>C</a:t>
            </a:r>
            <a:r>
              <a:rPr lang="en-US" altLang="ja-JP" sz="1600" dirty="0" smtClean="0">
                <a:latin typeface="Courier New" pitchFamily="49" charset="0"/>
                <a:cs typeface="Courier New" pitchFamily="49" charset="0"/>
              </a:rPr>
              <a:t>(); </a:t>
            </a:r>
            <a:r>
              <a:rPr lang="en-US" altLang="ja-JP" sz="1600" dirty="0" smtClean="0">
                <a:solidFill>
                  <a:srgbClr val="008000"/>
                </a:solidFill>
                <a:latin typeface="Courier New" pitchFamily="49" charset="0"/>
                <a:cs typeface="Courier New" pitchFamily="49" charset="0"/>
              </a:rPr>
              <a:t>// OK</a:t>
            </a:r>
          </a:p>
        </p:txBody>
      </p:sp>
    </p:spTree>
    <p:extLst>
      <p:ext uri="{BB962C8B-B14F-4D97-AF65-F5344CB8AC3E}">
        <p14:creationId xmlns:p14="http://schemas.microsoft.com/office/powerpoint/2010/main" val="33834345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smtClean="0">
                <a:solidFill>
                  <a:srgbClr val="C00000"/>
                </a:solidFill>
                <a:latin typeface="Arial" charset="0"/>
                <a:cs typeface="Arial" charset="0"/>
              </a:rPr>
              <a:t>Abstract Class &amp; Interface</a:t>
            </a:r>
            <a:br>
              <a:rPr lang="en-US" dirty="0" smtClean="0">
                <a:solidFill>
                  <a:srgbClr val="C00000"/>
                </a:solidFill>
                <a:latin typeface="Arial" charset="0"/>
                <a:cs typeface="Arial" charset="0"/>
              </a:rPr>
            </a:br>
            <a:r>
              <a:rPr lang="en-US" sz="2800" dirty="0" err="1" smtClean="0">
                <a:solidFill>
                  <a:srgbClr val="C00000"/>
                </a:solidFill>
                <a:latin typeface="Arial" charset="0"/>
                <a:cs typeface="Arial" charset="0"/>
              </a:rPr>
              <a:t>Interface</a:t>
            </a:r>
            <a:r>
              <a:rPr lang="en-US" sz="2800" dirty="0" smtClean="0">
                <a:solidFill>
                  <a:srgbClr val="C00000"/>
                </a:solidFill>
                <a:latin typeface="Arial" charset="0"/>
                <a:cs typeface="Arial" charset="0"/>
              </a:rPr>
              <a:t> 1/3</a:t>
            </a:r>
          </a:p>
        </p:txBody>
      </p:sp>
      <p:pic>
        <p:nvPicPr>
          <p:cNvPr id="5" name="Picture 2"/>
          <p:cNvPicPr>
            <a:picLocks noChangeAspect="1" noChangeArrowheads="1"/>
          </p:cNvPicPr>
          <p:nvPr/>
        </p:nvPicPr>
        <p:blipFill>
          <a:blip r:embed="rId3"/>
          <a:srcRect/>
          <a:stretch>
            <a:fillRect/>
          </a:stretch>
        </p:blipFill>
        <p:spPr bwMode="auto">
          <a:xfrm>
            <a:off x="3420687" y="2382923"/>
            <a:ext cx="3970713" cy="3348437"/>
          </a:xfrm>
          <a:prstGeom prst="rect">
            <a:avLst/>
          </a:prstGeom>
          <a:noFill/>
          <a:ln w="9525">
            <a:noFill/>
            <a:miter lim="800000"/>
            <a:headEnd/>
            <a:tailEnd/>
          </a:ln>
          <a:effectLst/>
        </p:spPr>
      </p:pic>
      <p:pic>
        <p:nvPicPr>
          <p:cNvPr id="6" name="Picture 3"/>
          <p:cNvPicPr>
            <a:picLocks noChangeAspect="1" noChangeArrowheads="1"/>
          </p:cNvPicPr>
          <p:nvPr/>
        </p:nvPicPr>
        <p:blipFill>
          <a:blip r:embed="rId4"/>
          <a:srcRect/>
          <a:stretch>
            <a:fillRect/>
          </a:stretch>
        </p:blipFill>
        <p:spPr bwMode="auto">
          <a:xfrm>
            <a:off x="780039" y="2209800"/>
            <a:ext cx="2648962" cy="3521560"/>
          </a:xfrm>
          <a:prstGeom prst="rect">
            <a:avLst/>
          </a:prstGeom>
          <a:noFill/>
          <a:ln w="9525">
            <a:noFill/>
            <a:miter lim="800000"/>
            <a:headEnd/>
            <a:tailEnd/>
          </a:ln>
          <a:effectLst/>
        </p:spPr>
      </p:pic>
      <p:sp>
        <p:nvSpPr>
          <p:cNvPr id="7" name="Rectangle 6"/>
          <p:cNvSpPr/>
          <p:nvPr/>
        </p:nvSpPr>
        <p:spPr>
          <a:xfrm>
            <a:off x="289560" y="1295400"/>
            <a:ext cx="8244840" cy="954107"/>
          </a:xfrm>
          <a:prstGeom prst="rect">
            <a:avLst/>
          </a:prstGeom>
        </p:spPr>
        <p:txBody>
          <a:bodyPr wrap="square">
            <a:spAutoFit/>
          </a:bodyPr>
          <a:lstStyle/>
          <a:p>
            <a:r>
              <a:rPr lang="en-US" sz="2400" dirty="0" smtClean="0"/>
              <a:t> </a:t>
            </a:r>
            <a:r>
              <a:rPr lang="en-US" sz="2800" dirty="0" smtClean="0">
                <a:latin typeface="+mn-lt"/>
                <a:cs typeface="+mn-cs"/>
              </a:rPr>
              <a:t>An interface defines a set of related functionality that can belong to one or more classes or </a:t>
            </a:r>
            <a:r>
              <a:rPr lang="en-US" sz="2800" dirty="0" err="1" smtClean="0">
                <a:latin typeface="+mn-lt"/>
                <a:cs typeface="+mn-cs"/>
              </a:rPr>
              <a:t>structs</a:t>
            </a:r>
            <a:r>
              <a:rPr lang="en-US" sz="2800" dirty="0" smtClean="0">
                <a:latin typeface="+mn-lt"/>
                <a:cs typeface="+mn-cs"/>
              </a:rPr>
              <a:t>. </a:t>
            </a:r>
          </a:p>
        </p:txBody>
      </p:sp>
    </p:spTree>
    <p:extLst>
      <p:ext uri="{BB962C8B-B14F-4D97-AF65-F5344CB8AC3E}">
        <p14:creationId xmlns:p14="http://schemas.microsoft.com/office/powerpoint/2010/main" val="2490565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smtClean="0">
                <a:solidFill>
                  <a:srgbClr val="C00000"/>
                </a:solidFill>
                <a:latin typeface="Arial" charset="0"/>
                <a:cs typeface="Arial" charset="0"/>
              </a:rPr>
              <a:t>Abstract Class &amp; Interface</a:t>
            </a:r>
            <a:br>
              <a:rPr lang="en-US" dirty="0" smtClean="0">
                <a:solidFill>
                  <a:srgbClr val="C00000"/>
                </a:solidFill>
                <a:latin typeface="Arial" charset="0"/>
                <a:cs typeface="Arial" charset="0"/>
              </a:rPr>
            </a:br>
            <a:r>
              <a:rPr lang="en-US" sz="2800" dirty="0" err="1" smtClean="0">
                <a:solidFill>
                  <a:srgbClr val="C00000"/>
                </a:solidFill>
                <a:latin typeface="Arial" charset="0"/>
                <a:cs typeface="Arial" charset="0"/>
              </a:rPr>
              <a:t>Interface</a:t>
            </a:r>
            <a:r>
              <a:rPr lang="en-US" sz="2800" dirty="0" smtClean="0">
                <a:solidFill>
                  <a:srgbClr val="C00000"/>
                </a:solidFill>
                <a:latin typeface="Arial" charset="0"/>
                <a:cs typeface="Arial" charset="0"/>
              </a:rPr>
              <a:t> 2/3</a:t>
            </a:r>
          </a:p>
        </p:txBody>
      </p:sp>
      <p:sp>
        <p:nvSpPr>
          <p:cNvPr id="5" name="Rectangle 7"/>
          <p:cNvSpPr txBox="1">
            <a:spLocks noChangeArrowheads="1"/>
          </p:cNvSpPr>
          <p:nvPr/>
        </p:nvSpPr>
        <p:spPr bwMode="auto">
          <a:xfrm>
            <a:off x="457200" y="1219200"/>
            <a:ext cx="84582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eaLnBrk="1" hangingPunct="1">
              <a:lnSpc>
                <a:spcPct val="90000"/>
              </a:lnSpc>
            </a:pPr>
            <a:r>
              <a:rPr lang="en-US" dirty="0" smtClean="0"/>
              <a:t>An interface defines a contract</a:t>
            </a:r>
          </a:p>
          <a:p>
            <a:pPr lvl="1" algn="just" eaLnBrk="1" hangingPunct="1">
              <a:lnSpc>
                <a:spcPct val="90000"/>
              </a:lnSpc>
            </a:pPr>
            <a:r>
              <a:rPr lang="en-US" dirty="0" smtClean="0"/>
              <a:t>An interface is a type</a:t>
            </a:r>
          </a:p>
          <a:p>
            <a:pPr lvl="1" algn="just" eaLnBrk="1" hangingPunct="1">
              <a:lnSpc>
                <a:spcPct val="90000"/>
              </a:lnSpc>
            </a:pPr>
            <a:r>
              <a:rPr lang="en-US" dirty="0" smtClean="0"/>
              <a:t>Includes methods, properties, indexers, events</a:t>
            </a:r>
          </a:p>
          <a:p>
            <a:pPr lvl="1" algn="just" eaLnBrk="1" hangingPunct="1">
              <a:lnSpc>
                <a:spcPct val="90000"/>
              </a:lnSpc>
            </a:pPr>
            <a:r>
              <a:rPr lang="en-US" dirty="0" smtClean="0"/>
              <a:t>Any class or struct implementing an interface must support all parts of the contract</a:t>
            </a:r>
          </a:p>
          <a:p>
            <a:pPr algn="just" eaLnBrk="1" hangingPunct="1">
              <a:lnSpc>
                <a:spcPct val="90000"/>
              </a:lnSpc>
            </a:pPr>
            <a:r>
              <a:rPr lang="en-US" dirty="0" smtClean="0"/>
              <a:t>Interfaces provide no implementation</a:t>
            </a:r>
          </a:p>
          <a:p>
            <a:pPr lvl="1" algn="just" eaLnBrk="1" hangingPunct="1">
              <a:lnSpc>
                <a:spcPct val="90000"/>
              </a:lnSpc>
            </a:pPr>
            <a:r>
              <a:rPr lang="en-US" dirty="0" smtClean="0"/>
              <a:t>When a class or struct implements an interface it must provide the implementation</a:t>
            </a:r>
          </a:p>
          <a:p>
            <a:pPr algn="just" eaLnBrk="1" hangingPunct="1">
              <a:lnSpc>
                <a:spcPct val="90000"/>
              </a:lnSpc>
            </a:pPr>
            <a:r>
              <a:rPr lang="en-US" dirty="0" smtClean="0"/>
              <a:t>Interfaces provide polymorphism</a:t>
            </a:r>
          </a:p>
          <a:p>
            <a:pPr lvl="1" algn="just" eaLnBrk="1" hangingPunct="1">
              <a:lnSpc>
                <a:spcPct val="90000"/>
              </a:lnSpc>
            </a:pPr>
            <a:r>
              <a:rPr lang="en-US" dirty="0" smtClean="0"/>
              <a:t>Many classes and </a:t>
            </a:r>
            <a:r>
              <a:rPr lang="en-US" dirty="0" err="1" smtClean="0"/>
              <a:t>structs</a:t>
            </a:r>
            <a:r>
              <a:rPr lang="en-US" dirty="0" smtClean="0"/>
              <a:t> may implement </a:t>
            </a:r>
            <a:br>
              <a:rPr lang="en-US" dirty="0" smtClean="0"/>
            </a:br>
            <a:r>
              <a:rPr lang="en-US" dirty="0" smtClean="0"/>
              <a:t>a particular interface</a:t>
            </a:r>
          </a:p>
        </p:txBody>
      </p:sp>
    </p:spTree>
    <p:extLst>
      <p:ext uri="{BB962C8B-B14F-4D97-AF65-F5344CB8AC3E}">
        <p14:creationId xmlns:p14="http://schemas.microsoft.com/office/powerpoint/2010/main" val="924758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p:nvPr>
        </p:nvSpPr>
        <p:spPr/>
        <p:txBody>
          <a:bodyPr/>
          <a:lstStyle/>
          <a:p>
            <a:pPr>
              <a:defRPr/>
            </a:pPr>
            <a:r>
              <a:rPr lang="en-US" dirty="0" smtClean="0">
                <a:solidFill>
                  <a:srgbClr val="C00000"/>
                </a:solidFill>
                <a:latin typeface="Arial" charset="0"/>
                <a:cs typeface="Arial" charset="0"/>
              </a:rPr>
              <a:t>Agenda</a:t>
            </a:r>
          </a:p>
        </p:txBody>
      </p:sp>
      <p:sp>
        <p:nvSpPr>
          <p:cNvPr id="6147" name="Rectangle 10"/>
          <p:cNvSpPr>
            <a:spLocks noGrp="1" noChangeArrowheads="1"/>
          </p:cNvSpPr>
          <p:nvPr>
            <p:ph idx="1"/>
          </p:nvPr>
        </p:nvSpPr>
        <p:spPr/>
        <p:txBody>
          <a:bodyPr/>
          <a:lstStyle/>
          <a:p>
            <a:pPr eaLnBrk="1" hangingPunct="1">
              <a:lnSpc>
                <a:spcPct val="90000"/>
              </a:lnSpc>
            </a:pPr>
            <a:r>
              <a:rPr lang="en-US" dirty="0" smtClean="0">
                <a:latin typeface="Tahoma" pitchFamily="34" charset="0"/>
                <a:cs typeface="Tahoma" pitchFamily="34" charset="0"/>
              </a:rPr>
              <a:t>Abstraction</a:t>
            </a:r>
          </a:p>
          <a:p>
            <a:pPr eaLnBrk="1" hangingPunct="1">
              <a:lnSpc>
                <a:spcPct val="90000"/>
              </a:lnSpc>
            </a:pPr>
            <a:r>
              <a:rPr lang="en-US" dirty="0" smtClean="0">
                <a:latin typeface="Tahoma" pitchFamily="34" charset="0"/>
                <a:cs typeface="Tahoma" pitchFamily="34" charset="0"/>
              </a:rPr>
              <a:t>Encapsulation</a:t>
            </a:r>
          </a:p>
          <a:p>
            <a:pPr eaLnBrk="1" hangingPunct="1">
              <a:lnSpc>
                <a:spcPct val="90000"/>
              </a:lnSpc>
            </a:pPr>
            <a:r>
              <a:rPr lang="en-US" dirty="0" smtClean="0">
                <a:latin typeface="Tahoma" pitchFamily="34" charset="0"/>
                <a:cs typeface="Tahoma" pitchFamily="34" charset="0"/>
              </a:rPr>
              <a:t>Inheritance</a:t>
            </a:r>
          </a:p>
          <a:p>
            <a:pPr eaLnBrk="1" hangingPunct="1">
              <a:lnSpc>
                <a:spcPct val="90000"/>
              </a:lnSpc>
            </a:pPr>
            <a:r>
              <a:rPr lang="en-US" dirty="0" smtClean="0">
                <a:latin typeface="Tahoma" pitchFamily="34" charset="0"/>
                <a:cs typeface="Tahoma" pitchFamily="34" charset="0"/>
              </a:rPr>
              <a:t>Polymorphism</a:t>
            </a:r>
          </a:p>
          <a:p>
            <a:pPr eaLnBrk="1" hangingPunct="1">
              <a:lnSpc>
                <a:spcPct val="90000"/>
              </a:lnSpc>
            </a:pPr>
            <a:r>
              <a:rPr lang="en-US" dirty="0" smtClean="0">
                <a:latin typeface="Tahoma" pitchFamily="34" charset="0"/>
                <a:cs typeface="Tahoma" pitchFamily="34" charset="0"/>
              </a:rPr>
              <a:t>Abstract Class &amp; Interface</a:t>
            </a:r>
          </a:p>
          <a:p>
            <a:pPr eaLnBrk="1" hangingPunct="1">
              <a:lnSpc>
                <a:spcPct val="90000"/>
              </a:lnSpc>
            </a:pPr>
            <a:r>
              <a:rPr lang="en-US" dirty="0" smtClean="0">
                <a:latin typeface="Tahoma" pitchFamily="34" charset="0"/>
                <a:cs typeface="Tahoma" pitchFamily="34" charset="0"/>
              </a:rPr>
              <a:t>Introduce to Design Patterns.</a:t>
            </a:r>
          </a:p>
          <a:p>
            <a:pPr eaLnBrk="1" hangingPunct="1">
              <a:lnSpc>
                <a:spcPct val="90000"/>
              </a:lnSpc>
            </a:pPr>
            <a:endParaRPr lang="en-US" dirty="0" smtClean="0">
              <a:latin typeface="Tahoma" pitchFamily="34" charset="0"/>
              <a:cs typeface="Tahoma" pitchFamily="34" charset="0"/>
            </a:endParaRPr>
          </a:p>
          <a:p>
            <a:pPr eaLnBrk="1" hangingPunct="1">
              <a:lnSpc>
                <a:spcPct val="90000"/>
              </a:lnSpc>
            </a:pPr>
            <a:endParaRPr lang="en-US" dirty="0" smtClean="0">
              <a:latin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smtClean="0">
                <a:solidFill>
                  <a:srgbClr val="C00000"/>
                </a:solidFill>
                <a:latin typeface="Arial" charset="0"/>
                <a:cs typeface="Arial" charset="0"/>
              </a:rPr>
              <a:t>Abstract Class &amp; Interface</a:t>
            </a:r>
            <a:br>
              <a:rPr lang="en-US" dirty="0" smtClean="0">
                <a:solidFill>
                  <a:srgbClr val="C00000"/>
                </a:solidFill>
                <a:latin typeface="Arial" charset="0"/>
                <a:cs typeface="Arial" charset="0"/>
              </a:rPr>
            </a:br>
            <a:r>
              <a:rPr lang="en-US" sz="2800" dirty="0" err="1" smtClean="0">
                <a:solidFill>
                  <a:srgbClr val="C00000"/>
                </a:solidFill>
                <a:latin typeface="Arial" charset="0"/>
                <a:cs typeface="Arial" charset="0"/>
              </a:rPr>
              <a:t>Interface</a:t>
            </a:r>
            <a:r>
              <a:rPr lang="en-US" sz="2800" dirty="0" smtClean="0">
                <a:solidFill>
                  <a:srgbClr val="C00000"/>
                </a:solidFill>
                <a:latin typeface="Arial" charset="0"/>
                <a:cs typeface="Arial" charset="0"/>
              </a:rPr>
              <a:t> 3/3</a:t>
            </a:r>
          </a:p>
        </p:txBody>
      </p:sp>
      <p:sp>
        <p:nvSpPr>
          <p:cNvPr id="35843" name="Content Placeholder 2"/>
          <p:cNvSpPr>
            <a:spLocks noGrp="1"/>
          </p:cNvSpPr>
          <p:nvPr>
            <p:ph idx="1"/>
          </p:nvPr>
        </p:nvSpPr>
        <p:spPr>
          <a:xfrm>
            <a:off x="457200" y="1295400"/>
            <a:ext cx="8534400" cy="5029200"/>
          </a:xfrm>
        </p:spPr>
        <p:txBody>
          <a:bodyPr/>
          <a:lstStyle/>
          <a:p>
            <a:pPr>
              <a:buNone/>
              <a:defRPr/>
            </a:pPr>
            <a:r>
              <a:rPr lang="en-US" sz="1400" dirty="0" smtClean="0">
                <a:solidFill>
                  <a:srgbClr val="0000FF"/>
                </a:solidFill>
                <a:latin typeface="Courier New" pitchFamily="49" charset="0"/>
                <a:cs typeface="Courier New" pitchFamily="49" charset="0"/>
              </a:rPr>
              <a:t>interface</a:t>
            </a:r>
            <a:r>
              <a:rPr lang="en-US" sz="1400" dirty="0" smtClean="0">
                <a:latin typeface="Courier New" pitchFamily="49" charset="0"/>
                <a:cs typeface="Courier New" pitchFamily="49" charset="0"/>
              </a:rPr>
              <a:t> </a:t>
            </a:r>
            <a:r>
              <a:rPr lang="en-US" sz="1400" dirty="0" smtClean="0">
                <a:solidFill>
                  <a:schemeClr val="accent5">
                    <a:lumMod val="50000"/>
                  </a:schemeClr>
                </a:solidFill>
                <a:latin typeface="Courier New" pitchFamily="49" charset="0"/>
                <a:cs typeface="Courier New" pitchFamily="49" charset="0"/>
              </a:rPr>
              <a:t>IA</a:t>
            </a:r>
            <a:r>
              <a:rPr lang="en-US" sz="1400" dirty="0" smtClean="0">
                <a:latin typeface="Courier New" pitchFamily="49" charset="0"/>
                <a:cs typeface="Courier New" pitchFamily="49" charset="0"/>
              </a:rPr>
              <a:t>{                </a:t>
            </a:r>
            <a:r>
              <a:rPr lang="en-US" sz="1400" dirty="0" smtClean="0">
                <a:solidFill>
                  <a:srgbClr val="008000"/>
                </a:solidFill>
                <a:latin typeface="Courier New" pitchFamily="49" charset="0"/>
                <a:cs typeface="Courier New" pitchFamily="49" charset="0"/>
              </a:rPr>
              <a:t>// Interface is a special "abstract" class</a:t>
            </a:r>
            <a:endParaRPr lang="en-US" sz="1400" dirty="0" smtClean="0">
              <a:latin typeface="Courier New" pitchFamily="49" charset="0"/>
              <a:cs typeface="Courier New" pitchFamily="49" charset="0"/>
            </a:endParaRPr>
          </a:p>
          <a:p>
            <a:pPr>
              <a:buFont typeface="Wingdings" pitchFamily="2" charset="2"/>
              <a:buNone/>
              <a:defRPr/>
            </a:pPr>
            <a:r>
              <a:rPr lang="en-US" sz="1400" dirty="0" smtClean="0">
                <a:latin typeface="Courier New" pitchFamily="49" charset="0"/>
                <a:cs typeface="Courier New" pitchFamily="49" charset="0"/>
              </a:rPr>
              <a:t>   </a:t>
            </a:r>
            <a:r>
              <a:rPr lang="en-US" sz="1400" dirty="0" err="1" smtClean="0">
                <a:solidFill>
                  <a:srgbClr val="0000FF"/>
                </a:solidFill>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a:t>
            </a:r>
            <a:r>
              <a:rPr lang="en-US" sz="1400" dirty="0" smtClean="0">
                <a:latin typeface="Courier New" pitchFamily="49" charset="0"/>
                <a:cs typeface="Courier New" pitchFamily="49" charset="0"/>
              </a:rPr>
              <a:t>;                    </a:t>
            </a:r>
            <a:r>
              <a:rPr lang="en-US" sz="1400" dirty="0" smtClean="0">
                <a:solidFill>
                  <a:srgbClr val="008000"/>
                </a:solidFill>
                <a:latin typeface="Courier New" pitchFamily="49" charset="0"/>
                <a:cs typeface="Courier New" pitchFamily="49" charset="0"/>
              </a:rPr>
              <a:t>// Error: no member is allowed</a:t>
            </a:r>
          </a:p>
          <a:p>
            <a:pPr>
              <a:buFont typeface="Wingdings" pitchFamily="2" charset="2"/>
              <a:buNone/>
              <a:defRPr/>
            </a:pPr>
            <a:r>
              <a:rPr lang="en-US" sz="1400" dirty="0" smtClean="0">
                <a:latin typeface="Courier New" pitchFamily="49" charset="0"/>
                <a:cs typeface="Courier New" pitchFamily="49" charset="0"/>
              </a:rPr>
              <a:t>   </a:t>
            </a:r>
            <a:r>
              <a:rPr lang="en-US" sz="1400" dirty="0" err="1" smtClean="0">
                <a:solidFill>
                  <a:srgbClr val="0000FF"/>
                </a:solidFill>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NewTempeture</a:t>
            </a:r>
            <a:r>
              <a:rPr lang="en-US" sz="1400" dirty="0" smtClean="0">
                <a:latin typeface="Courier New" pitchFamily="49" charset="0"/>
                <a:cs typeface="Courier New" pitchFamily="49" charset="0"/>
              </a:rPr>
              <a:t>{</a:t>
            </a:r>
            <a:r>
              <a:rPr lang="en-US" sz="1400" dirty="0" smtClean="0">
                <a:solidFill>
                  <a:srgbClr val="0000FF"/>
                </a:solidFill>
                <a:latin typeface="Courier New" pitchFamily="49" charset="0"/>
                <a:cs typeface="Courier New" pitchFamily="49" charset="0"/>
              </a:rPr>
              <a:t>get</a:t>
            </a:r>
            <a:r>
              <a:rPr lang="en-US" sz="1400" dirty="0" smtClean="0">
                <a:latin typeface="Courier New" pitchFamily="49" charset="0"/>
                <a:cs typeface="Courier New" pitchFamily="49" charset="0"/>
              </a:rPr>
              <a:t>;}    </a:t>
            </a:r>
            <a:r>
              <a:rPr lang="en-US" sz="1400" dirty="0" smtClean="0">
                <a:solidFill>
                  <a:srgbClr val="008000"/>
                </a:solidFill>
                <a:latin typeface="Courier New" pitchFamily="49" charset="0"/>
                <a:cs typeface="Courier New" pitchFamily="49" charset="0"/>
              </a:rPr>
              <a:t>// OK</a:t>
            </a:r>
          </a:p>
          <a:p>
            <a:pPr>
              <a:lnSpc>
                <a:spcPct val="80000"/>
              </a:lnSpc>
              <a:buNone/>
              <a:defRPr/>
            </a:pPr>
            <a:r>
              <a:rPr lang="en-US" altLang="ja-JP" sz="1400" dirty="0" smtClean="0">
                <a:solidFill>
                  <a:srgbClr val="0000FF"/>
                </a:solidFill>
                <a:latin typeface="Courier New" pitchFamily="49" charset="0"/>
                <a:cs typeface="Courier New" pitchFamily="49" charset="0"/>
              </a:rPr>
              <a:t>   </a:t>
            </a:r>
            <a:r>
              <a:rPr lang="en-US" altLang="ja-JP" sz="1400" dirty="0" err="1" smtClean="0">
                <a:solidFill>
                  <a:srgbClr val="0000FF"/>
                </a:solidFill>
                <a:latin typeface="Courier New" pitchFamily="49" charset="0"/>
                <a:cs typeface="Courier New" pitchFamily="49" charset="0"/>
              </a:rPr>
              <a:t>int</a:t>
            </a:r>
            <a:r>
              <a:rPr lang="en-US" altLang="ja-JP" sz="1400" dirty="0" smtClean="0">
                <a:solidFill>
                  <a:srgbClr val="0000FF"/>
                </a:solidFill>
                <a:latin typeface="Courier New" pitchFamily="49" charset="0"/>
                <a:cs typeface="Courier New" pitchFamily="49" charset="0"/>
              </a:rPr>
              <a:t> </a:t>
            </a:r>
            <a:r>
              <a:rPr lang="en-US" altLang="ja-JP" sz="1400" dirty="0" err="1" smtClean="0">
                <a:latin typeface="Courier New" pitchFamily="49" charset="0"/>
                <a:cs typeface="Courier New" pitchFamily="49" charset="0"/>
              </a:rPr>
              <a:t>DefaultTempeture</a:t>
            </a:r>
            <a:r>
              <a:rPr lang="en-US" altLang="ja-JP" sz="1400" dirty="0" smtClean="0">
                <a:latin typeface="Courier New" pitchFamily="49" charset="0"/>
                <a:cs typeface="Courier New" pitchFamily="49" charset="0"/>
              </a:rPr>
              <a:t>();   </a:t>
            </a:r>
            <a:r>
              <a:rPr lang="en-US" altLang="ja-JP" sz="1400" dirty="0" smtClean="0">
                <a:solidFill>
                  <a:srgbClr val="008000"/>
                </a:solidFill>
                <a:latin typeface="Courier New" pitchFamily="49" charset="0"/>
                <a:cs typeface="Courier New" pitchFamily="49" charset="0"/>
              </a:rPr>
              <a:t>// no abstract keyword, no access modifier, </a:t>
            </a:r>
          </a:p>
          <a:p>
            <a:pPr>
              <a:lnSpc>
                <a:spcPct val="80000"/>
              </a:lnSpc>
              <a:buFont typeface="Wingdings" pitchFamily="2" charset="2"/>
              <a:buNone/>
              <a:defRPr/>
            </a:pPr>
            <a:r>
              <a:rPr lang="en-US" altLang="ja-JP" sz="1400" dirty="0" smtClean="0">
                <a:solidFill>
                  <a:srgbClr val="008000"/>
                </a:solidFill>
                <a:latin typeface="Courier New" pitchFamily="49" charset="0"/>
                <a:cs typeface="Courier New" pitchFamily="49" charset="0"/>
              </a:rPr>
              <a:t>                             // public access is fixed</a:t>
            </a:r>
          </a:p>
          <a:p>
            <a:pPr>
              <a:lnSpc>
                <a:spcPct val="80000"/>
              </a:lnSpc>
              <a:buNone/>
              <a:defRPr/>
            </a:pPr>
            <a:r>
              <a:rPr lang="en-US" altLang="ja-JP" sz="1400" dirty="0" smtClean="0">
                <a:solidFill>
                  <a:srgbClr val="0000FF"/>
                </a:solidFill>
                <a:latin typeface="Courier New" pitchFamily="49" charset="0"/>
                <a:cs typeface="Courier New" pitchFamily="49" charset="0"/>
              </a:rPr>
              <a:t>   </a:t>
            </a:r>
            <a:r>
              <a:rPr lang="en-US" altLang="ja-JP" sz="1400" dirty="0" err="1" smtClean="0">
                <a:solidFill>
                  <a:srgbClr val="0000FF"/>
                </a:solidFill>
                <a:latin typeface="Courier New" pitchFamily="49" charset="0"/>
                <a:cs typeface="Courier New" pitchFamily="49" charset="0"/>
              </a:rPr>
              <a:t>int</a:t>
            </a:r>
            <a:r>
              <a:rPr lang="en-US" altLang="ja-JP" sz="1400" dirty="0" smtClean="0">
                <a:solidFill>
                  <a:srgbClr val="0000FF"/>
                </a:solidFill>
                <a:latin typeface="Courier New" pitchFamily="49" charset="0"/>
                <a:cs typeface="Courier New" pitchFamily="49" charset="0"/>
              </a:rPr>
              <a:t> </a:t>
            </a:r>
            <a:r>
              <a:rPr lang="en-US" altLang="ja-JP" sz="1400" dirty="0" err="1" smtClean="0">
                <a:latin typeface="Courier New" pitchFamily="49" charset="0"/>
                <a:cs typeface="Courier New" pitchFamily="49" charset="0"/>
              </a:rPr>
              <a:t>TempIncStep</a:t>
            </a:r>
            <a:r>
              <a:rPr lang="en-US" altLang="ja-JP" sz="1400" dirty="0" smtClean="0">
                <a:latin typeface="Courier New" pitchFamily="49" charset="0"/>
                <a:cs typeface="Courier New" pitchFamily="49" charset="0"/>
              </a:rPr>
              <a:t>(){        </a:t>
            </a:r>
            <a:r>
              <a:rPr lang="en-US" sz="1400" dirty="0" smtClean="0">
                <a:solidFill>
                  <a:srgbClr val="008000"/>
                </a:solidFill>
                <a:latin typeface="Courier New" pitchFamily="49" charset="0"/>
                <a:cs typeface="Courier New" pitchFamily="49" charset="0"/>
              </a:rPr>
              <a:t>// Error: No ordinal method allowed</a:t>
            </a:r>
            <a:endParaRPr lang="en-US" altLang="ja-JP" sz="1400" dirty="0" smtClean="0">
              <a:latin typeface="Courier New" pitchFamily="49" charset="0"/>
              <a:cs typeface="Courier New" pitchFamily="49" charset="0"/>
            </a:endParaRPr>
          </a:p>
          <a:p>
            <a:pPr>
              <a:lnSpc>
                <a:spcPct val="80000"/>
              </a:lnSpc>
              <a:buFont typeface="Wingdings" pitchFamily="2" charset="2"/>
              <a:buNone/>
              <a:defRPr/>
            </a:pPr>
            <a:r>
              <a:rPr lang="en-US" altLang="ja-JP" sz="1400" dirty="0" smtClean="0">
                <a:latin typeface="Courier New" pitchFamily="49" charset="0"/>
                <a:cs typeface="Courier New" pitchFamily="49" charset="0"/>
              </a:rPr>
              <a:t>      </a:t>
            </a:r>
            <a:r>
              <a:rPr lang="en-US" altLang="ja-JP" sz="1400" dirty="0" smtClean="0">
                <a:solidFill>
                  <a:srgbClr val="0000FF"/>
                </a:solidFill>
                <a:latin typeface="Courier New" pitchFamily="49" charset="0"/>
                <a:cs typeface="Courier New" pitchFamily="49" charset="0"/>
              </a:rPr>
              <a:t>return</a:t>
            </a:r>
            <a:r>
              <a:rPr lang="en-US" altLang="ja-JP" sz="1400" dirty="0" smtClean="0">
                <a:latin typeface="Courier New" pitchFamily="49" charset="0"/>
                <a:cs typeface="Courier New" pitchFamily="49" charset="0"/>
              </a:rPr>
              <a:t> 1;</a:t>
            </a:r>
          </a:p>
          <a:p>
            <a:pPr>
              <a:lnSpc>
                <a:spcPct val="80000"/>
              </a:lnSpc>
              <a:buFont typeface="Wingdings" pitchFamily="2" charset="2"/>
              <a:buNone/>
              <a:defRPr/>
            </a:pPr>
            <a:r>
              <a:rPr lang="en-US" altLang="ja-JP" sz="1400" dirty="0" smtClean="0">
                <a:latin typeface="Courier New" pitchFamily="49" charset="0"/>
                <a:cs typeface="Courier New" pitchFamily="49" charset="0"/>
              </a:rPr>
              <a:t>   }</a:t>
            </a:r>
            <a:endParaRPr lang="en-US" sz="1400" dirty="0" smtClean="0">
              <a:solidFill>
                <a:srgbClr val="008000"/>
              </a:solidFill>
              <a:latin typeface="Courier New" pitchFamily="49" charset="0"/>
              <a:cs typeface="Courier New" pitchFamily="49" charset="0"/>
            </a:endParaRPr>
          </a:p>
          <a:p>
            <a:pPr>
              <a:buFont typeface="Wingdings" pitchFamily="2" charset="2"/>
              <a:buNone/>
              <a:defRPr/>
            </a:pPr>
            <a:r>
              <a:rPr lang="en-US" sz="1400" dirty="0" smtClean="0">
                <a:latin typeface="Courier New" pitchFamily="49" charset="0"/>
                <a:cs typeface="Courier New" pitchFamily="49" charset="0"/>
              </a:rPr>
              <a:t>}</a:t>
            </a:r>
          </a:p>
          <a:p>
            <a:pPr>
              <a:buFont typeface="Wingdings" pitchFamily="2" charset="2"/>
              <a:buNone/>
              <a:defRPr/>
            </a:pPr>
            <a:r>
              <a:rPr lang="en-US" sz="1400" dirty="0" smtClean="0">
                <a:solidFill>
                  <a:srgbClr val="0000FF"/>
                </a:solidFill>
                <a:latin typeface="Courier New" pitchFamily="49" charset="0"/>
                <a:cs typeface="Courier New" pitchFamily="49" charset="0"/>
              </a:rPr>
              <a:t>abstract class</a:t>
            </a:r>
            <a:r>
              <a:rPr lang="en-US" sz="1400" dirty="0" smtClean="0">
                <a:latin typeface="Courier New" pitchFamily="49" charset="0"/>
                <a:cs typeface="Courier New" pitchFamily="49" charset="0"/>
              </a:rPr>
              <a:t> </a:t>
            </a:r>
            <a:r>
              <a:rPr lang="en-US" sz="1400" dirty="0" smtClean="0">
                <a:solidFill>
                  <a:schemeClr val="accent5">
                    <a:lumMod val="50000"/>
                  </a:schemeClr>
                </a:solidFill>
                <a:latin typeface="Courier New" pitchFamily="49" charset="0"/>
                <a:cs typeface="Courier New" pitchFamily="49" charset="0"/>
              </a:rPr>
              <a:t>A</a:t>
            </a:r>
            <a:r>
              <a:rPr lang="en-US" sz="1400" dirty="0" smtClean="0">
                <a:latin typeface="Courier New" pitchFamily="49" charset="0"/>
                <a:cs typeface="Courier New" pitchFamily="49" charset="0"/>
              </a:rPr>
              <a:t>:</a:t>
            </a:r>
            <a:r>
              <a:rPr lang="en-US" sz="1400" dirty="0" smtClean="0">
                <a:solidFill>
                  <a:schemeClr val="accent5">
                    <a:lumMod val="50000"/>
                  </a:schemeClr>
                </a:solidFill>
                <a:latin typeface="Courier New" pitchFamily="49" charset="0"/>
                <a:cs typeface="Courier New" pitchFamily="49" charset="0"/>
              </a:rPr>
              <a:t>IA</a:t>
            </a:r>
            <a:r>
              <a:rPr lang="en-US" sz="1400" dirty="0" smtClean="0">
                <a:latin typeface="Courier New" pitchFamily="49" charset="0"/>
                <a:cs typeface="Courier New" pitchFamily="49" charset="0"/>
              </a:rPr>
              <a:t>{}        </a:t>
            </a:r>
            <a:r>
              <a:rPr lang="en-US" sz="1400" dirty="0" smtClean="0">
                <a:solidFill>
                  <a:srgbClr val="008000"/>
                </a:solidFill>
                <a:latin typeface="Courier New" pitchFamily="49" charset="0"/>
                <a:cs typeface="Courier New" pitchFamily="49" charset="0"/>
              </a:rPr>
              <a:t>// abstract class can prevent the</a:t>
            </a:r>
          </a:p>
          <a:p>
            <a:pPr>
              <a:buFont typeface="Wingdings" pitchFamily="2" charset="2"/>
              <a:buNone/>
              <a:defRPr/>
            </a:pPr>
            <a:r>
              <a:rPr lang="en-US" sz="1400" dirty="0" smtClean="0">
                <a:latin typeface="Courier New" pitchFamily="49" charset="0"/>
                <a:cs typeface="Courier New" pitchFamily="49" charset="0"/>
              </a:rPr>
              <a:t>                             </a:t>
            </a:r>
            <a:r>
              <a:rPr lang="en-US" sz="1400" dirty="0" smtClean="0">
                <a:solidFill>
                  <a:srgbClr val="008000"/>
                </a:solidFill>
                <a:latin typeface="Courier New" pitchFamily="49" charset="0"/>
                <a:cs typeface="Courier New" pitchFamily="49" charset="0"/>
              </a:rPr>
              <a:t>// implementation of an interface</a:t>
            </a:r>
          </a:p>
          <a:p>
            <a:pPr>
              <a:buNone/>
              <a:defRPr/>
            </a:pPr>
            <a:r>
              <a:rPr lang="en-US" sz="1400" dirty="0" smtClean="0">
                <a:solidFill>
                  <a:srgbClr val="0000FF"/>
                </a:solidFill>
                <a:latin typeface="Courier New" pitchFamily="49" charset="0"/>
                <a:cs typeface="Courier New" pitchFamily="49" charset="0"/>
              </a:rPr>
              <a:t>class</a:t>
            </a:r>
            <a:r>
              <a:rPr lang="en-US" sz="1400" dirty="0" smtClean="0">
                <a:latin typeface="Courier New" pitchFamily="49" charset="0"/>
                <a:cs typeface="Courier New" pitchFamily="49" charset="0"/>
              </a:rPr>
              <a:t> </a:t>
            </a:r>
            <a:r>
              <a:rPr lang="en-US" sz="1400" dirty="0" smtClean="0">
                <a:solidFill>
                  <a:schemeClr val="accent5">
                    <a:lumMod val="50000"/>
                  </a:schemeClr>
                </a:solidFill>
                <a:latin typeface="Courier New" pitchFamily="49" charset="0"/>
                <a:cs typeface="Courier New" pitchFamily="49" charset="0"/>
              </a:rPr>
              <a:t>B</a:t>
            </a:r>
            <a:r>
              <a:rPr lang="en-US" sz="1400" dirty="0" smtClean="0">
                <a:latin typeface="Courier New" pitchFamily="49" charset="0"/>
                <a:cs typeface="Courier New" pitchFamily="49" charset="0"/>
              </a:rPr>
              <a:t>:</a:t>
            </a:r>
            <a:r>
              <a:rPr lang="en-US" sz="1400" dirty="0" smtClean="0">
                <a:solidFill>
                  <a:schemeClr val="accent5">
                    <a:lumMod val="50000"/>
                  </a:schemeClr>
                </a:solidFill>
                <a:latin typeface="Courier New" pitchFamily="49" charset="0"/>
                <a:cs typeface="Courier New" pitchFamily="49" charset="0"/>
              </a:rPr>
              <a:t>IA</a:t>
            </a:r>
            <a:r>
              <a:rPr lang="en-US" sz="1400" dirty="0" smtClean="0">
                <a:latin typeface="Courier New" pitchFamily="49" charset="0"/>
                <a:cs typeface="Courier New" pitchFamily="49" charset="0"/>
              </a:rPr>
              <a:t>{                  </a:t>
            </a:r>
            <a:r>
              <a:rPr lang="en-US" sz="1400" dirty="0" smtClean="0">
                <a:solidFill>
                  <a:srgbClr val="008000"/>
                </a:solidFill>
                <a:latin typeface="Courier New" pitchFamily="49" charset="0"/>
                <a:cs typeface="Courier New" pitchFamily="49" charset="0"/>
              </a:rPr>
              <a:t>// non-abstract class, when declared to use </a:t>
            </a:r>
          </a:p>
          <a:p>
            <a:pPr>
              <a:buFont typeface="Wingdings" pitchFamily="2" charset="2"/>
              <a:buNone/>
              <a:defRPr/>
            </a:pPr>
            <a:r>
              <a:rPr lang="en-US" sz="1400" dirty="0" smtClean="0">
                <a:solidFill>
                  <a:srgbClr val="008000"/>
                </a:solidFill>
                <a:latin typeface="Courier New" pitchFamily="49" charset="0"/>
                <a:cs typeface="Courier New" pitchFamily="49" charset="0"/>
              </a:rPr>
              <a:t>                             // an interface, must implement all methods</a:t>
            </a:r>
          </a:p>
          <a:p>
            <a:pPr>
              <a:buFont typeface="Wingdings" pitchFamily="2" charset="2"/>
              <a:buNone/>
              <a:defRPr/>
            </a:pPr>
            <a:r>
              <a:rPr lang="en-US" sz="1400" dirty="0" smtClean="0">
                <a:solidFill>
                  <a:srgbClr val="008000"/>
                </a:solidFill>
                <a:latin typeface="Courier New" pitchFamily="49" charset="0"/>
                <a:cs typeface="Courier New" pitchFamily="49" charset="0"/>
              </a:rPr>
              <a:t>                             // declared in the interface</a:t>
            </a:r>
          </a:p>
          <a:p>
            <a:pPr>
              <a:buFont typeface="Wingdings" pitchFamily="2" charset="2"/>
              <a:buNone/>
              <a:defRPr/>
            </a:pPr>
            <a:r>
              <a:rPr lang="en-US" sz="1400" dirty="0" smtClean="0">
                <a:latin typeface="Courier New" pitchFamily="49" charset="0"/>
                <a:cs typeface="Courier New" pitchFamily="49" charset="0"/>
              </a:rPr>
              <a:t>   </a:t>
            </a:r>
            <a:r>
              <a:rPr lang="en-US" altLang="ja-JP" sz="1400" dirty="0" smtClean="0">
                <a:solidFill>
                  <a:srgbClr val="0000FF"/>
                </a:solidFill>
                <a:latin typeface="Courier New" pitchFamily="49" charset="0"/>
              </a:rPr>
              <a:t>public </a:t>
            </a:r>
            <a:r>
              <a:rPr lang="en-US" altLang="ja-JP" sz="1400" dirty="0" err="1" smtClean="0">
                <a:solidFill>
                  <a:srgbClr val="0000FF"/>
                </a:solidFill>
                <a:latin typeface="Courier New" pitchFamily="49" charset="0"/>
              </a:rPr>
              <a:t>int</a:t>
            </a:r>
            <a:r>
              <a:rPr lang="en-US" altLang="ja-JP" sz="1400" dirty="0" smtClean="0">
                <a:solidFill>
                  <a:srgbClr val="0000FF"/>
                </a:solidFill>
                <a:latin typeface="Courier New" pitchFamily="49" charset="0"/>
              </a:rPr>
              <a:t> </a:t>
            </a:r>
            <a:r>
              <a:rPr lang="en-US" altLang="ja-JP" sz="1400" dirty="0" err="1" smtClean="0">
                <a:latin typeface="Courier New" pitchFamily="49" charset="0"/>
              </a:rPr>
              <a:t>DefaultTempeture</a:t>
            </a:r>
            <a:r>
              <a:rPr lang="en-US" altLang="ja-JP" sz="1400" dirty="0" smtClean="0">
                <a:latin typeface="Courier New" pitchFamily="49" charset="0"/>
              </a:rPr>
              <a:t>(){</a:t>
            </a:r>
            <a:r>
              <a:rPr lang="en-US" altLang="ja-JP" sz="1400" dirty="0" smtClean="0">
                <a:solidFill>
                  <a:srgbClr val="0000FF"/>
                </a:solidFill>
                <a:latin typeface="Courier New" pitchFamily="49" charset="0"/>
              </a:rPr>
              <a:t>return</a:t>
            </a:r>
            <a:r>
              <a:rPr lang="en-US" altLang="ja-JP" sz="1400" dirty="0" smtClean="0">
                <a:latin typeface="Courier New" pitchFamily="49" charset="0"/>
              </a:rPr>
              <a:t> 1;}</a:t>
            </a:r>
          </a:p>
          <a:p>
            <a:pPr>
              <a:buFont typeface="Wingdings" pitchFamily="2" charset="2"/>
              <a:buNone/>
              <a:defRPr/>
            </a:pPr>
            <a:r>
              <a:rPr lang="en-US" sz="1400" dirty="0" smtClean="0">
                <a:latin typeface="Courier New" pitchFamily="49" charset="0"/>
                <a:cs typeface="Courier New" pitchFamily="49" charset="0"/>
              </a:rPr>
              <a:t>}</a:t>
            </a:r>
          </a:p>
          <a:p>
            <a:pPr>
              <a:buFont typeface="Wingdings" pitchFamily="2" charset="2"/>
              <a:buNone/>
              <a:defRPr/>
            </a:pPr>
            <a:r>
              <a:rPr lang="en-US" sz="1400" dirty="0" smtClean="0">
                <a:solidFill>
                  <a:srgbClr val="0000FF"/>
                </a:solidFill>
                <a:latin typeface="Courier New" pitchFamily="49" charset="0"/>
                <a:cs typeface="Courier New" pitchFamily="49" charset="0"/>
              </a:rPr>
              <a:t>class</a:t>
            </a:r>
            <a:r>
              <a:rPr lang="en-US" sz="1400" dirty="0" smtClean="0">
                <a:latin typeface="Courier New" pitchFamily="49" charset="0"/>
                <a:cs typeface="Courier New" pitchFamily="49" charset="0"/>
              </a:rPr>
              <a:t> </a:t>
            </a:r>
            <a:r>
              <a:rPr lang="en-US" sz="1400" dirty="0" smtClean="0">
                <a:solidFill>
                  <a:schemeClr val="accent5">
                    <a:lumMod val="50000"/>
                  </a:schemeClr>
                </a:solidFill>
                <a:latin typeface="Courier New" pitchFamily="49" charset="0"/>
                <a:cs typeface="Courier New" pitchFamily="49" charset="0"/>
              </a:rPr>
              <a:t>C</a:t>
            </a:r>
            <a:r>
              <a:rPr lang="en-US" sz="1400" dirty="0" smtClean="0">
                <a:latin typeface="Courier New" pitchFamily="49" charset="0"/>
                <a:cs typeface="Courier New" pitchFamily="49" charset="0"/>
              </a:rPr>
              <a:t>:</a:t>
            </a:r>
            <a:r>
              <a:rPr lang="en-US" sz="1400" dirty="0" smtClean="0">
                <a:solidFill>
                  <a:schemeClr val="accent5">
                    <a:lumMod val="50000"/>
                  </a:schemeClr>
                </a:solidFill>
                <a:latin typeface="Courier New" pitchFamily="49" charset="0"/>
                <a:cs typeface="Courier New" pitchFamily="49" charset="0"/>
              </a:rPr>
              <a:t>A</a:t>
            </a:r>
            <a:r>
              <a:rPr lang="en-US" sz="1400" dirty="0" smtClean="0">
                <a:latin typeface="Courier New" pitchFamily="49" charset="0"/>
                <a:cs typeface="Courier New" pitchFamily="49" charset="0"/>
              </a:rPr>
              <a:t>{</a:t>
            </a:r>
          </a:p>
          <a:p>
            <a:pPr>
              <a:buFont typeface="Wingdings" pitchFamily="2" charset="2"/>
              <a:buNone/>
              <a:defRPr/>
            </a:pPr>
            <a:r>
              <a:rPr lang="en-US" sz="1400" dirty="0" smtClean="0">
                <a:latin typeface="Courier New" pitchFamily="49" charset="0"/>
                <a:cs typeface="Courier New" pitchFamily="49" charset="0"/>
              </a:rPr>
              <a:t>   </a:t>
            </a:r>
            <a:r>
              <a:rPr lang="en-US" altLang="ja-JP" sz="1400" dirty="0" smtClean="0">
                <a:solidFill>
                  <a:srgbClr val="0000FF"/>
                </a:solidFill>
                <a:latin typeface="Courier New" pitchFamily="49" charset="0"/>
              </a:rPr>
              <a:t>public </a:t>
            </a:r>
            <a:r>
              <a:rPr lang="en-US" altLang="ja-JP" sz="1400" dirty="0" err="1" smtClean="0">
                <a:solidFill>
                  <a:srgbClr val="0000FF"/>
                </a:solidFill>
                <a:latin typeface="Courier New" pitchFamily="49" charset="0"/>
              </a:rPr>
              <a:t>int</a:t>
            </a:r>
            <a:r>
              <a:rPr lang="en-US" altLang="ja-JP" sz="1400" dirty="0" smtClean="0">
                <a:solidFill>
                  <a:srgbClr val="0000FF"/>
                </a:solidFill>
                <a:latin typeface="Courier New" pitchFamily="49" charset="0"/>
              </a:rPr>
              <a:t> </a:t>
            </a:r>
            <a:r>
              <a:rPr lang="en-US" altLang="ja-JP" sz="1400" dirty="0" err="1" smtClean="0">
                <a:latin typeface="Courier New" pitchFamily="49" charset="0"/>
              </a:rPr>
              <a:t>DefaultTempeture</a:t>
            </a:r>
            <a:r>
              <a:rPr lang="en-US" altLang="ja-JP" sz="1400" dirty="0" smtClean="0">
                <a:latin typeface="Courier New" pitchFamily="49" charset="0"/>
              </a:rPr>
              <a:t>(){</a:t>
            </a:r>
            <a:r>
              <a:rPr lang="en-US" altLang="ja-JP" sz="1400" dirty="0" smtClean="0">
                <a:solidFill>
                  <a:srgbClr val="0000FF"/>
                </a:solidFill>
                <a:latin typeface="Courier New" pitchFamily="49" charset="0"/>
              </a:rPr>
              <a:t>return</a:t>
            </a:r>
            <a:r>
              <a:rPr lang="en-US" altLang="ja-JP" sz="1400" dirty="0" smtClean="0">
                <a:latin typeface="Courier New" pitchFamily="49" charset="0"/>
              </a:rPr>
              <a:t> 2;}</a:t>
            </a:r>
          </a:p>
          <a:p>
            <a:pPr>
              <a:buFont typeface="Wingdings" pitchFamily="2" charset="2"/>
              <a:buNone/>
              <a:defRPr/>
            </a:pPr>
            <a:r>
              <a:rPr lang="en-US" sz="1400" dirty="0" smtClean="0">
                <a:latin typeface="Courier New" pitchFamily="49" charset="0"/>
                <a:cs typeface="Courier New" pitchFamily="49" charset="0"/>
              </a:rPr>
              <a:t>}</a:t>
            </a:r>
          </a:p>
          <a:p>
            <a:pPr>
              <a:buFont typeface="Wingdings" pitchFamily="2" charset="2"/>
              <a:buNone/>
              <a:defRPr/>
            </a:pPr>
            <a:r>
              <a:rPr lang="en-US" sz="1400" dirty="0" smtClean="0">
                <a:solidFill>
                  <a:schemeClr val="accent5">
                    <a:lumMod val="50000"/>
                  </a:schemeClr>
                </a:solidFill>
                <a:latin typeface="Courier New" pitchFamily="49" charset="0"/>
                <a:cs typeface="Courier New" pitchFamily="49" charset="0"/>
              </a:rPr>
              <a:t>IA</a:t>
            </a:r>
            <a:r>
              <a:rPr lang="en-US" sz="1400" dirty="0" smtClean="0">
                <a:latin typeface="Courier New" pitchFamily="49" charset="0"/>
                <a:cs typeface="Courier New" pitchFamily="49" charset="0"/>
              </a:rPr>
              <a:t> a = </a:t>
            </a:r>
            <a:r>
              <a:rPr lang="en-US" sz="1400" dirty="0" smtClean="0">
                <a:solidFill>
                  <a:srgbClr val="0000FF"/>
                </a:solidFill>
                <a:latin typeface="Courier New" pitchFamily="49" charset="0"/>
                <a:cs typeface="Courier New" pitchFamily="49" charset="0"/>
              </a:rPr>
              <a:t>new</a:t>
            </a:r>
            <a:r>
              <a:rPr lang="en-US" sz="1400" dirty="0" smtClean="0">
                <a:latin typeface="Courier New" pitchFamily="49" charset="0"/>
                <a:cs typeface="Courier New" pitchFamily="49" charset="0"/>
              </a:rPr>
              <a:t> </a:t>
            </a:r>
            <a:r>
              <a:rPr lang="en-US" sz="1400" dirty="0" smtClean="0">
                <a:solidFill>
                  <a:schemeClr val="accent5">
                    <a:lumMod val="50000"/>
                  </a:schemeClr>
                </a:solidFill>
                <a:latin typeface="Courier New" pitchFamily="49" charset="0"/>
                <a:cs typeface="Courier New" pitchFamily="49" charset="0"/>
              </a:rPr>
              <a:t>B</a:t>
            </a:r>
            <a:r>
              <a:rPr lang="en-US" sz="1400" dirty="0" smtClean="0">
                <a:latin typeface="Courier New" pitchFamily="49" charset="0"/>
                <a:cs typeface="Courier New" pitchFamily="49" charset="0"/>
              </a:rPr>
              <a:t>(); </a:t>
            </a:r>
            <a:r>
              <a:rPr lang="en-US" sz="1400" dirty="0" smtClean="0">
                <a:solidFill>
                  <a:schemeClr val="accent5">
                    <a:lumMod val="50000"/>
                  </a:schemeClr>
                </a:solidFill>
                <a:latin typeface="Courier New" pitchFamily="49" charset="0"/>
                <a:cs typeface="Courier New" pitchFamily="49" charset="0"/>
              </a:rPr>
              <a:t>IA</a:t>
            </a:r>
            <a:r>
              <a:rPr lang="en-US" sz="1400" dirty="0" smtClean="0">
                <a:latin typeface="Courier New" pitchFamily="49" charset="0"/>
                <a:cs typeface="Courier New" pitchFamily="49" charset="0"/>
              </a:rPr>
              <a:t> b = </a:t>
            </a:r>
            <a:r>
              <a:rPr lang="en-US" sz="1400" dirty="0" smtClean="0">
                <a:solidFill>
                  <a:srgbClr val="0000FF"/>
                </a:solidFill>
                <a:latin typeface="Courier New" pitchFamily="49" charset="0"/>
                <a:cs typeface="Courier New" pitchFamily="49" charset="0"/>
              </a:rPr>
              <a:t>new</a:t>
            </a:r>
            <a:r>
              <a:rPr lang="en-US" sz="1400" dirty="0" smtClean="0">
                <a:latin typeface="Courier New" pitchFamily="49" charset="0"/>
                <a:cs typeface="Courier New" pitchFamily="49" charset="0"/>
              </a:rPr>
              <a:t> </a:t>
            </a:r>
            <a:r>
              <a:rPr lang="en-US" sz="1400" dirty="0" smtClean="0">
                <a:solidFill>
                  <a:schemeClr val="accent5">
                    <a:lumMod val="50000"/>
                  </a:schemeClr>
                </a:solidFill>
                <a:latin typeface="Courier New" pitchFamily="49" charset="0"/>
                <a:cs typeface="Courier New" pitchFamily="49" charset="0"/>
              </a:rPr>
              <a:t>C</a:t>
            </a:r>
            <a:r>
              <a:rPr lang="en-US" sz="1400" dirty="0" smtClean="0">
                <a:latin typeface="Courier New" pitchFamily="49" charset="0"/>
                <a:cs typeface="Courier New" pitchFamily="49" charset="0"/>
              </a:rPr>
              <a:t>(); </a:t>
            </a:r>
            <a:r>
              <a:rPr lang="en-US" sz="1400" dirty="0" smtClean="0">
                <a:solidFill>
                  <a:srgbClr val="008000"/>
                </a:solidFill>
                <a:latin typeface="Courier New" pitchFamily="49" charset="0"/>
                <a:cs typeface="Courier New" pitchFamily="49" charset="0"/>
              </a:rPr>
              <a:t>// Interface is a type</a:t>
            </a:r>
          </a:p>
        </p:txBody>
      </p:sp>
    </p:spTree>
    <p:extLst>
      <p:ext uri="{BB962C8B-B14F-4D97-AF65-F5344CB8AC3E}">
        <p14:creationId xmlns:p14="http://schemas.microsoft.com/office/powerpoint/2010/main" val="39072204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dirty="0">
                <a:solidFill>
                  <a:srgbClr val="C00000"/>
                </a:solidFill>
                <a:latin typeface="Arial" charset="0"/>
                <a:cs typeface="Arial" charset="0"/>
              </a:rPr>
              <a:t>Abstract Class &amp; Interface </a:t>
            </a:r>
            <a:r>
              <a:rPr lang="en-US" dirty="0" smtClean="0">
                <a:solidFill>
                  <a:srgbClr val="C00000"/>
                </a:solidFill>
                <a:latin typeface="Arial" charset="0"/>
                <a:cs typeface="Arial" charset="0"/>
              </a:rPr>
              <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Multi Inheritance</a:t>
            </a:r>
          </a:p>
        </p:txBody>
      </p:sp>
      <p:sp>
        <p:nvSpPr>
          <p:cNvPr id="35843" name="Content Placeholder 2"/>
          <p:cNvSpPr>
            <a:spLocks noGrp="1"/>
          </p:cNvSpPr>
          <p:nvPr>
            <p:ph idx="1"/>
          </p:nvPr>
        </p:nvSpPr>
        <p:spPr>
          <a:xfrm>
            <a:off x="762000" y="1981200"/>
            <a:ext cx="8229600" cy="4419600"/>
          </a:xfrm>
        </p:spPr>
        <p:txBody>
          <a:bodyPr/>
          <a:lstStyle/>
          <a:p>
            <a:pPr>
              <a:buFont typeface="Wingdings" pitchFamily="2" charset="2"/>
              <a:buNone/>
              <a:defRPr/>
            </a:pPr>
            <a:r>
              <a:rPr lang="en-US" sz="1600" dirty="0" smtClean="0">
                <a:solidFill>
                  <a:srgbClr val="0000FF"/>
                </a:solidFill>
                <a:latin typeface="Courier New" pitchFamily="49" charset="0"/>
                <a:cs typeface="Courier New" pitchFamily="49" charset="0"/>
              </a:rPr>
              <a:t>class</a:t>
            </a:r>
            <a:r>
              <a:rPr lang="en-US" sz="1600" dirty="0" smtClean="0">
                <a:latin typeface="Courier New" pitchFamily="49" charset="0"/>
                <a:cs typeface="Courier New" pitchFamily="49" charset="0"/>
              </a:rPr>
              <a:t> </a:t>
            </a:r>
            <a:r>
              <a:rPr lang="en-US" sz="1600" dirty="0" smtClean="0">
                <a:solidFill>
                  <a:schemeClr val="accent5">
                    <a:lumMod val="50000"/>
                  </a:schemeClr>
                </a:solidFill>
                <a:latin typeface="Courier New" pitchFamily="49" charset="0"/>
                <a:cs typeface="Courier New" pitchFamily="49" charset="0"/>
              </a:rPr>
              <a:t>A1</a:t>
            </a:r>
            <a:r>
              <a:rPr lang="en-US" sz="1600" dirty="0" smtClean="0">
                <a:latin typeface="Courier New" pitchFamily="49" charset="0"/>
                <a:cs typeface="Courier New" pitchFamily="49" charset="0"/>
              </a:rPr>
              <a:t>{</a:t>
            </a:r>
            <a:r>
              <a:rPr lang="en-US" altLang="ja-JP" sz="1600" dirty="0" smtClean="0">
                <a:solidFill>
                  <a:srgbClr val="0000FF"/>
                </a:solidFill>
                <a:latin typeface="Courier New" pitchFamily="49" charset="0"/>
                <a:cs typeface="Courier New" pitchFamily="49" charset="0"/>
              </a:rPr>
              <a:t>void </a:t>
            </a:r>
            <a:r>
              <a:rPr lang="en-US" altLang="ja-JP" sz="1600" dirty="0" smtClean="0">
                <a:latin typeface="Courier New" pitchFamily="49" charset="0"/>
                <a:cs typeface="Courier New" pitchFamily="49" charset="0"/>
              </a:rPr>
              <a:t>a1(){}</a:t>
            </a:r>
            <a:r>
              <a:rPr lang="en-US" sz="1600" dirty="0" smtClean="0">
                <a:latin typeface="Courier New" pitchFamily="49" charset="0"/>
                <a:cs typeface="Courier New" pitchFamily="49" charset="0"/>
              </a:rPr>
              <a:t>}</a:t>
            </a:r>
          </a:p>
          <a:p>
            <a:pPr>
              <a:buFont typeface="Wingdings" pitchFamily="2" charset="2"/>
              <a:buNone/>
              <a:defRPr/>
            </a:pPr>
            <a:r>
              <a:rPr lang="en-US" sz="1600" dirty="0" smtClean="0">
                <a:solidFill>
                  <a:srgbClr val="0000FF"/>
                </a:solidFill>
                <a:latin typeface="Courier New" pitchFamily="49" charset="0"/>
                <a:cs typeface="Courier New" pitchFamily="49" charset="0"/>
              </a:rPr>
              <a:t>class</a:t>
            </a:r>
            <a:r>
              <a:rPr lang="en-US" sz="1600" dirty="0" smtClean="0">
                <a:latin typeface="Courier New" pitchFamily="49" charset="0"/>
                <a:cs typeface="Courier New" pitchFamily="49" charset="0"/>
              </a:rPr>
              <a:t> </a:t>
            </a:r>
            <a:r>
              <a:rPr lang="en-US" sz="1600" dirty="0" smtClean="0">
                <a:solidFill>
                  <a:schemeClr val="accent5">
                    <a:lumMod val="50000"/>
                  </a:schemeClr>
                </a:solidFill>
                <a:latin typeface="Courier New" pitchFamily="49" charset="0"/>
                <a:cs typeface="Courier New" pitchFamily="49" charset="0"/>
              </a:rPr>
              <a:t>A2</a:t>
            </a:r>
            <a:r>
              <a:rPr lang="en-US" sz="1600" dirty="0" smtClean="0">
                <a:latin typeface="Courier New" pitchFamily="49" charset="0"/>
                <a:cs typeface="Courier New" pitchFamily="49" charset="0"/>
              </a:rPr>
              <a:t>{</a:t>
            </a:r>
            <a:r>
              <a:rPr lang="en-US" altLang="ja-JP" sz="1600" dirty="0" smtClean="0">
                <a:solidFill>
                  <a:srgbClr val="0000FF"/>
                </a:solidFill>
                <a:latin typeface="Courier New" pitchFamily="49" charset="0"/>
                <a:cs typeface="Courier New" pitchFamily="49" charset="0"/>
              </a:rPr>
              <a:t>void </a:t>
            </a:r>
            <a:r>
              <a:rPr lang="en-US" altLang="ja-JP" sz="1600" dirty="0" smtClean="0">
                <a:latin typeface="Courier New" pitchFamily="49" charset="0"/>
                <a:cs typeface="Courier New" pitchFamily="49" charset="0"/>
              </a:rPr>
              <a:t>a2(){}</a:t>
            </a:r>
            <a:r>
              <a:rPr lang="en-US" sz="1600" dirty="0" smtClean="0">
                <a:latin typeface="Courier New" pitchFamily="49" charset="0"/>
                <a:cs typeface="Courier New" pitchFamily="49" charset="0"/>
              </a:rPr>
              <a:t>}</a:t>
            </a:r>
          </a:p>
          <a:p>
            <a:pPr>
              <a:buFont typeface="Wingdings" pitchFamily="2" charset="2"/>
              <a:buNone/>
              <a:defRPr/>
            </a:pPr>
            <a:r>
              <a:rPr lang="en-US" sz="1600" dirty="0" smtClean="0">
                <a:solidFill>
                  <a:srgbClr val="0000FF"/>
                </a:solidFill>
                <a:latin typeface="Courier New" pitchFamily="49" charset="0"/>
                <a:cs typeface="Courier New" pitchFamily="49" charset="0"/>
              </a:rPr>
              <a:t>class</a:t>
            </a:r>
            <a:r>
              <a:rPr lang="en-US" sz="1600" dirty="0" smtClean="0">
                <a:latin typeface="Courier New" pitchFamily="49" charset="0"/>
                <a:cs typeface="Courier New" pitchFamily="49" charset="0"/>
              </a:rPr>
              <a:t> </a:t>
            </a:r>
            <a:r>
              <a:rPr lang="en-US" sz="1600" dirty="0" smtClean="0">
                <a:solidFill>
                  <a:schemeClr val="accent5">
                    <a:lumMod val="50000"/>
                  </a:schemeClr>
                </a:solidFill>
                <a:latin typeface="Courier New" pitchFamily="49" charset="0"/>
                <a:cs typeface="Courier New" pitchFamily="49" charset="0"/>
              </a:rPr>
              <a:t>A</a:t>
            </a:r>
            <a:r>
              <a:rPr lang="en-US" sz="1600" dirty="0" smtClean="0">
                <a:latin typeface="Courier New" pitchFamily="49" charset="0"/>
                <a:cs typeface="Courier New" pitchFamily="49" charset="0"/>
              </a:rPr>
              <a:t>:</a:t>
            </a:r>
            <a:r>
              <a:rPr lang="en-US" sz="1600" dirty="0" smtClean="0">
                <a:solidFill>
                  <a:schemeClr val="accent5">
                    <a:lumMod val="50000"/>
                  </a:schemeClr>
                </a:solidFill>
                <a:latin typeface="Courier New" pitchFamily="49" charset="0"/>
                <a:cs typeface="Courier New" pitchFamily="49" charset="0"/>
              </a:rPr>
              <a:t>A1, A2</a:t>
            </a:r>
            <a:r>
              <a:rPr lang="en-US" sz="1600" dirty="0" smtClean="0">
                <a:latin typeface="Courier New" pitchFamily="49" charset="0"/>
                <a:cs typeface="Courier New" pitchFamily="49" charset="0"/>
              </a:rPr>
              <a:t>{}</a:t>
            </a:r>
          </a:p>
          <a:p>
            <a:pPr>
              <a:buFont typeface="Wingdings" pitchFamily="2" charset="2"/>
              <a:buNone/>
              <a:defRPr/>
            </a:pPr>
            <a:r>
              <a:rPr lang="en-US" sz="1600" dirty="0" smtClean="0">
                <a:latin typeface="Courier New" pitchFamily="49" charset="0"/>
                <a:cs typeface="Courier New" pitchFamily="49" charset="0"/>
              </a:rPr>
              <a:t>   </a:t>
            </a:r>
            <a:r>
              <a:rPr lang="en-US" sz="1600" dirty="0" smtClean="0">
                <a:solidFill>
                  <a:srgbClr val="008000"/>
                </a:solidFill>
                <a:latin typeface="Courier New" pitchFamily="49" charset="0"/>
                <a:cs typeface="Courier New" pitchFamily="49" charset="0"/>
              </a:rPr>
              <a:t>// Error: "class multi inheritance" forbidden</a:t>
            </a:r>
          </a:p>
          <a:p>
            <a:pPr>
              <a:buFont typeface="Wingdings" pitchFamily="2" charset="2"/>
              <a:buNone/>
              <a:defRPr/>
            </a:pPr>
            <a:endParaRPr lang="en-US" sz="1600" dirty="0" smtClean="0">
              <a:latin typeface="Courier New" pitchFamily="49" charset="0"/>
              <a:cs typeface="Courier New" pitchFamily="49" charset="0"/>
            </a:endParaRPr>
          </a:p>
          <a:p>
            <a:pPr>
              <a:buFont typeface="Wingdings" pitchFamily="2" charset="2"/>
              <a:buNone/>
              <a:defRPr/>
            </a:pPr>
            <a:r>
              <a:rPr lang="en-US" sz="1600" dirty="0" smtClean="0">
                <a:solidFill>
                  <a:srgbClr val="0000FF"/>
                </a:solidFill>
                <a:latin typeface="Courier New" pitchFamily="49" charset="0"/>
                <a:cs typeface="Courier New" pitchFamily="49" charset="0"/>
              </a:rPr>
              <a:t>interface</a:t>
            </a:r>
            <a:r>
              <a:rPr lang="en-US" sz="1600" dirty="0" smtClean="0">
                <a:latin typeface="Courier New" pitchFamily="49" charset="0"/>
                <a:cs typeface="Courier New" pitchFamily="49" charset="0"/>
              </a:rPr>
              <a:t> </a:t>
            </a:r>
            <a:r>
              <a:rPr lang="en-US" sz="1600" dirty="0" smtClean="0">
                <a:solidFill>
                  <a:schemeClr val="accent5">
                    <a:lumMod val="50000"/>
                  </a:schemeClr>
                </a:solidFill>
                <a:latin typeface="Courier New" pitchFamily="49" charset="0"/>
                <a:cs typeface="Courier New" pitchFamily="49" charset="0"/>
              </a:rPr>
              <a:t>IA1</a:t>
            </a:r>
            <a:r>
              <a:rPr lang="en-US" sz="1600" dirty="0" smtClean="0">
                <a:latin typeface="Courier New" pitchFamily="49" charset="0"/>
                <a:cs typeface="Courier New" pitchFamily="49" charset="0"/>
              </a:rPr>
              <a:t>{</a:t>
            </a:r>
            <a:r>
              <a:rPr lang="en-US" altLang="ja-JP" sz="1600" dirty="0" smtClean="0">
                <a:solidFill>
                  <a:srgbClr val="0000FF"/>
                </a:solidFill>
                <a:latin typeface="Courier New" pitchFamily="49" charset="0"/>
                <a:cs typeface="Courier New" pitchFamily="49" charset="0"/>
              </a:rPr>
              <a:t>void </a:t>
            </a:r>
            <a:r>
              <a:rPr lang="en-US" altLang="ja-JP" sz="1600" dirty="0" smtClean="0">
                <a:latin typeface="Courier New" pitchFamily="49" charset="0"/>
                <a:cs typeface="Courier New" pitchFamily="49" charset="0"/>
              </a:rPr>
              <a:t>IA();</a:t>
            </a:r>
            <a:r>
              <a:rPr lang="en-US" sz="1600" dirty="0" smtClean="0">
                <a:latin typeface="Courier New" pitchFamily="49" charset="0"/>
                <a:cs typeface="Courier New" pitchFamily="49" charset="0"/>
              </a:rPr>
              <a:t>}</a:t>
            </a:r>
          </a:p>
          <a:p>
            <a:pPr>
              <a:buFont typeface="Wingdings" pitchFamily="2" charset="2"/>
              <a:buNone/>
              <a:defRPr/>
            </a:pPr>
            <a:r>
              <a:rPr lang="en-US" sz="1600" dirty="0" smtClean="0">
                <a:solidFill>
                  <a:srgbClr val="0000FF"/>
                </a:solidFill>
                <a:latin typeface="Courier New" pitchFamily="49" charset="0"/>
                <a:cs typeface="Courier New" pitchFamily="49" charset="0"/>
              </a:rPr>
              <a:t>interface</a:t>
            </a:r>
            <a:r>
              <a:rPr lang="en-US" sz="1600" dirty="0" smtClean="0">
                <a:latin typeface="Courier New" pitchFamily="49" charset="0"/>
                <a:cs typeface="Courier New" pitchFamily="49" charset="0"/>
              </a:rPr>
              <a:t> </a:t>
            </a:r>
            <a:r>
              <a:rPr lang="en-US" sz="1600" dirty="0" smtClean="0">
                <a:solidFill>
                  <a:schemeClr val="accent5">
                    <a:lumMod val="50000"/>
                  </a:schemeClr>
                </a:solidFill>
                <a:latin typeface="Courier New" pitchFamily="49" charset="0"/>
                <a:cs typeface="Courier New" pitchFamily="49" charset="0"/>
              </a:rPr>
              <a:t>IA2</a:t>
            </a:r>
            <a:r>
              <a:rPr lang="en-US" sz="1600" dirty="0" smtClean="0">
                <a:latin typeface="Courier New" pitchFamily="49" charset="0"/>
                <a:cs typeface="Courier New" pitchFamily="49" charset="0"/>
              </a:rPr>
              <a:t>{</a:t>
            </a:r>
            <a:r>
              <a:rPr lang="en-US" altLang="ja-JP" sz="1600" dirty="0" smtClean="0">
                <a:solidFill>
                  <a:srgbClr val="0000FF"/>
                </a:solidFill>
                <a:latin typeface="Courier New" pitchFamily="49" charset="0"/>
                <a:cs typeface="Courier New" pitchFamily="49" charset="0"/>
              </a:rPr>
              <a:t>void </a:t>
            </a:r>
            <a:r>
              <a:rPr lang="en-US" altLang="ja-JP" sz="1600" dirty="0" smtClean="0">
                <a:latin typeface="Courier New" pitchFamily="49" charset="0"/>
                <a:cs typeface="Courier New" pitchFamily="49" charset="0"/>
              </a:rPr>
              <a:t>IA();</a:t>
            </a:r>
            <a:r>
              <a:rPr lang="en-US" sz="1600" dirty="0" smtClean="0">
                <a:latin typeface="Courier New" pitchFamily="49" charset="0"/>
                <a:cs typeface="Courier New" pitchFamily="49" charset="0"/>
              </a:rPr>
              <a:t>}</a:t>
            </a:r>
          </a:p>
          <a:p>
            <a:pPr>
              <a:buFont typeface="Wingdings" pitchFamily="2" charset="2"/>
              <a:buNone/>
              <a:defRPr/>
            </a:pPr>
            <a:r>
              <a:rPr lang="en-US" sz="1600" dirty="0" smtClean="0">
                <a:solidFill>
                  <a:srgbClr val="0000FF"/>
                </a:solidFill>
                <a:latin typeface="Courier New" pitchFamily="49" charset="0"/>
                <a:cs typeface="Courier New" pitchFamily="49" charset="0"/>
              </a:rPr>
              <a:t>class</a:t>
            </a:r>
            <a:r>
              <a:rPr lang="en-US" sz="1600" dirty="0" smtClean="0">
                <a:latin typeface="Courier New" pitchFamily="49" charset="0"/>
                <a:cs typeface="Courier New" pitchFamily="49" charset="0"/>
              </a:rPr>
              <a:t> </a:t>
            </a:r>
            <a:r>
              <a:rPr lang="en-US" sz="1600" dirty="0" smtClean="0">
                <a:solidFill>
                  <a:schemeClr val="accent5">
                    <a:lumMod val="50000"/>
                  </a:schemeClr>
                </a:solidFill>
                <a:latin typeface="Courier New" pitchFamily="49" charset="0"/>
                <a:cs typeface="Courier New" pitchFamily="49" charset="0"/>
              </a:rPr>
              <a:t>A</a:t>
            </a:r>
            <a:r>
              <a:rPr lang="en-US" sz="1600" dirty="0" smtClean="0">
                <a:latin typeface="Courier New" pitchFamily="49" charset="0"/>
                <a:cs typeface="Courier New" pitchFamily="49" charset="0"/>
              </a:rPr>
              <a:t>:</a:t>
            </a:r>
            <a:r>
              <a:rPr lang="en-US" sz="1600" dirty="0" smtClean="0">
                <a:solidFill>
                  <a:schemeClr val="accent5">
                    <a:lumMod val="50000"/>
                  </a:schemeClr>
                </a:solidFill>
                <a:latin typeface="Courier New" pitchFamily="49" charset="0"/>
                <a:cs typeface="Courier New" pitchFamily="49" charset="0"/>
              </a:rPr>
              <a:t>IA1, IA2</a:t>
            </a:r>
            <a:r>
              <a:rPr lang="en-US" sz="1600" dirty="0" smtClean="0">
                <a:latin typeface="Courier New" pitchFamily="49" charset="0"/>
                <a:cs typeface="Courier New" pitchFamily="49" charset="0"/>
              </a:rPr>
              <a:t>{</a:t>
            </a:r>
          </a:p>
          <a:p>
            <a:pPr>
              <a:buFont typeface="Wingdings" pitchFamily="2" charset="2"/>
              <a:buNone/>
              <a:defRPr/>
            </a:pPr>
            <a:r>
              <a:rPr lang="en-US" sz="1600" dirty="0" smtClean="0">
                <a:latin typeface="Courier New" pitchFamily="49" charset="0"/>
                <a:cs typeface="Courier New" pitchFamily="49" charset="0"/>
              </a:rPr>
              <a:t>   </a:t>
            </a:r>
            <a:r>
              <a:rPr lang="en-US" sz="1600" dirty="0" smtClean="0">
                <a:solidFill>
                  <a:srgbClr val="008000"/>
                </a:solidFill>
                <a:latin typeface="Courier New" pitchFamily="49" charset="0"/>
                <a:cs typeface="Courier New" pitchFamily="49" charset="0"/>
              </a:rPr>
              <a:t>// OK interface "multi interface" implementation</a:t>
            </a:r>
          </a:p>
          <a:p>
            <a:pPr>
              <a:buFont typeface="Wingdings" pitchFamily="2" charset="2"/>
              <a:buNone/>
              <a:defRPr/>
            </a:pPr>
            <a:r>
              <a:rPr lang="en-US" sz="1600" dirty="0" smtClean="0">
                <a:latin typeface="Courier New" pitchFamily="49" charset="0"/>
                <a:cs typeface="Courier New" pitchFamily="49" charset="0"/>
              </a:rPr>
              <a:t>   </a:t>
            </a:r>
            <a:r>
              <a:rPr lang="en-US" altLang="ja-JP" sz="1600" dirty="0" smtClean="0">
                <a:solidFill>
                  <a:srgbClr val="0000FF"/>
                </a:solidFill>
                <a:latin typeface="Courier New" pitchFamily="49" charset="0"/>
                <a:cs typeface="Courier New" pitchFamily="49" charset="0"/>
              </a:rPr>
              <a:t>void </a:t>
            </a:r>
            <a:r>
              <a:rPr lang="en-US" altLang="ja-JP" sz="1600" dirty="0" smtClean="0">
                <a:solidFill>
                  <a:schemeClr val="accent5">
                    <a:lumMod val="75000"/>
                  </a:schemeClr>
                </a:solidFill>
                <a:latin typeface="Courier New" pitchFamily="49" charset="0"/>
                <a:cs typeface="Courier New" pitchFamily="49" charset="0"/>
              </a:rPr>
              <a:t>IA1.</a:t>
            </a:r>
            <a:r>
              <a:rPr lang="en-US" altLang="ja-JP" sz="1600" dirty="0" smtClean="0">
                <a:latin typeface="Courier New" pitchFamily="49" charset="0"/>
                <a:cs typeface="Courier New" pitchFamily="49" charset="0"/>
              </a:rPr>
              <a:t>IA(){} </a:t>
            </a:r>
            <a:r>
              <a:rPr lang="en-US" sz="1600" dirty="0" smtClean="0">
                <a:solidFill>
                  <a:srgbClr val="008000"/>
                </a:solidFill>
                <a:latin typeface="Courier New" pitchFamily="49" charset="0"/>
                <a:cs typeface="Courier New" pitchFamily="49" charset="0"/>
              </a:rPr>
              <a:t>// All explicit implementation</a:t>
            </a:r>
            <a:endParaRPr lang="en-US" altLang="ja-JP" sz="1600" dirty="0" smtClean="0">
              <a:latin typeface="Courier New" pitchFamily="49" charset="0"/>
              <a:cs typeface="Courier New" pitchFamily="49" charset="0"/>
            </a:endParaRPr>
          </a:p>
          <a:p>
            <a:pPr>
              <a:buFont typeface="Wingdings" pitchFamily="2" charset="2"/>
              <a:buNone/>
              <a:defRPr/>
            </a:pPr>
            <a:r>
              <a:rPr lang="en-US" altLang="ja-JP" sz="1600" dirty="0" smtClean="0">
                <a:solidFill>
                  <a:srgbClr val="0000FF"/>
                </a:solidFill>
                <a:latin typeface="Courier New" pitchFamily="49" charset="0"/>
                <a:cs typeface="Courier New" pitchFamily="49" charset="0"/>
              </a:rPr>
              <a:t>   void </a:t>
            </a:r>
            <a:r>
              <a:rPr lang="en-US" altLang="ja-JP" sz="1600" dirty="0" smtClean="0">
                <a:solidFill>
                  <a:schemeClr val="accent5">
                    <a:lumMod val="75000"/>
                  </a:schemeClr>
                </a:solidFill>
                <a:latin typeface="Courier New" pitchFamily="49" charset="0"/>
                <a:cs typeface="Courier New" pitchFamily="49" charset="0"/>
              </a:rPr>
              <a:t>IA2.</a:t>
            </a:r>
            <a:r>
              <a:rPr lang="en-US" altLang="ja-JP" sz="1600" dirty="0" smtClean="0">
                <a:latin typeface="Courier New" pitchFamily="49" charset="0"/>
                <a:cs typeface="Courier New" pitchFamily="49" charset="0"/>
              </a:rPr>
              <a:t>IA(){}</a:t>
            </a:r>
            <a:endParaRPr lang="en-US" sz="1600" dirty="0" smtClean="0">
              <a:latin typeface="Courier New" pitchFamily="49" charset="0"/>
              <a:cs typeface="Courier New" pitchFamily="49" charset="0"/>
            </a:endParaRPr>
          </a:p>
          <a:p>
            <a:pPr>
              <a:buFont typeface="Wingdings" pitchFamily="2" charset="2"/>
              <a:buNone/>
              <a:defRPr/>
            </a:pPr>
            <a:r>
              <a:rPr lang="en-US" sz="1600" dirty="0" smtClean="0">
                <a:latin typeface="Courier New" pitchFamily="49" charset="0"/>
                <a:cs typeface="Courier New" pitchFamily="49" charset="0"/>
              </a:rPr>
              <a:t>}</a:t>
            </a:r>
          </a:p>
          <a:p>
            <a:pPr>
              <a:buFont typeface="Wingdings" pitchFamily="2" charset="2"/>
              <a:buNone/>
              <a:defRPr/>
            </a:pPr>
            <a:r>
              <a:rPr lang="en-US" sz="1600" dirty="0" smtClean="0">
                <a:solidFill>
                  <a:srgbClr val="0000FF"/>
                </a:solidFill>
                <a:latin typeface="Courier New" pitchFamily="49" charset="0"/>
                <a:cs typeface="Courier New" pitchFamily="49" charset="0"/>
              </a:rPr>
              <a:t>class</a:t>
            </a:r>
            <a:r>
              <a:rPr lang="en-US" sz="1600" dirty="0" smtClean="0">
                <a:latin typeface="Courier New" pitchFamily="49" charset="0"/>
                <a:cs typeface="Courier New" pitchFamily="49" charset="0"/>
              </a:rPr>
              <a:t> </a:t>
            </a:r>
            <a:r>
              <a:rPr lang="en-US" sz="1600" dirty="0" smtClean="0">
                <a:solidFill>
                  <a:schemeClr val="accent5">
                    <a:lumMod val="50000"/>
                  </a:schemeClr>
                </a:solidFill>
                <a:latin typeface="Courier New" pitchFamily="49" charset="0"/>
                <a:cs typeface="Courier New" pitchFamily="49" charset="0"/>
              </a:rPr>
              <a:t>B</a:t>
            </a:r>
            <a:r>
              <a:rPr lang="en-US" sz="1600" dirty="0" smtClean="0">
                <a:latin typeface="Courier New" pitchFamily="49" charset="0"/>
                <a:cs typeface="Courier New" pitchFamily="49" charset="0"/>
              </a:rPr>
              <a:t>:</a:t>
            </a:r>
            <a:r>
              <a:rPr lang="en-US" sz="1600" dirty="0" smtClean="0">
                <a:solidFill>
                  <a:schemeClr val="accent5">
                    <a:lumMod val="50000"/>
                  </a:schemeClr>
                </a:solidFill>
                <a:latin typeface="Courier New" pitchFamily="49" charset="0"/>
                <a:cs typeface="Courier New" pitchFamily="49" charset="0"/>
              </a:rPr>
              <a:t>IA1, IA2</a:t>
            </a:r>
            <a:r>
              <a:rPr lang="en-US" sz="1600" dirty="0" smtClean="0">
                <a:latin typeface="Courier New" pitchFamily="49" charset="0"/>
                <a:cs typeface="Courier New" pitchFamily="49" charset="0"/>
              </a:rPr>
              <a:t>{</a:t>
            </a:r>
          </a:p>
          <a:p>
            <a:pPr>
              <a:buFont typeface="Wingdings" pitchFamily="2" charset="2"/>
              <a:buNone/>
              <a:defRPr/>
            </a:pPr>
            <a:r>
              <a:rPr lang="en-US" altLang="ja-JP" sz="1600" dirty="0" smtClean="0">
                <a:solidFill>
                  <a:srgbClr val="0000FF"/>
                </a:solidFill>
                <a:latin typeface="Courier New" pitchFamily="49" charset="0"/>
                <a:cs typeface="Courier New" pitchFamily="49" charset="0"/>
              </a:rPr>
              <a:t>   void </a:t>
            </a:r>
            <a:r>
              <a:rPr lang="en-US" altLang="ja-JP" sz="1600" dirty="0" smtClean="0">
                <a:latin typeface="Courier New" pitchFamily="49" charset="0"/>
                <a:cs typeface="Courier New" pitchFamily="49" charset="0"/>
              </a:rPr>
              <a:t>IA(){}     </a:t>
            </a:r>
            <a:r>
              <a:rPr lang="en-US" sz="1600" dirty="0" smtClean="0">
                <a:solidFill>
                  <a:srgbClr val="008000"/>
                </a:solidFill>
                <a:latin typeface="Courier New" pitchFamily="49" charset="0"/>
                <a:cs typeface="Courier New" pitchFamily="49" charset="0"/>
              </a:rPr>
              <a:t>// one implementation for all interface</a:t>
            </a:r>
            <a:endParaRPr lang="en-US" altLang="ja-JP" sz="1600" dirty="0" smtClean="0">
              <a:latin typeface="Courier New" pitchFamily="49" charset="0"/>
              <a:cs typeface="Courier New" pitchFamily="49" charset="0"/>
            </a:endParaRPr>
          </a:p>
          <a:p>
            <a:pPr>
              <a:buFont typeface="Wingdings" pitchFamily="2" charset="2"/>
              <a:buNone/>
              <a:defRPr/>
            </a:pPr>
            <a:r>
              <a:rPr lang="en-US" sz="1600" dirty="0" smtClean="0">
                <a:latin typeface="Courier New" pitchFamily="49" charset="0"/>
                <a:cs typeface="Courier New" pitchFamily="49" charset="0"/>
              </a:rPr>
              <a:t>}</a:t>
            </a:r>
          </a:p>
        </p:txBody>
      </p:sp>
      <p:sp>
        <p:nvSpPr>
          <p:cNvPr id="4" name="Rectangle 13"/>
          <p:cNvSpPr txBox="1">
            <a:spLocks noChangeArrowheads="1"/>
          </p:cNvSpPr>
          <p:nvPr/>
        </p:nvSpPr>
        <p:spPr bwMode="auto">
          <a:xfrm>
            <a:off x="304800" y="1066800"/>
            <a:ext cx="8229600" cy="9143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en-US" sz="2400" dirty="0" smtClean="0"/>
              <a:t>Classes and </a:t>
            </a:r>
            <a:r>
              <a:rPr lang="en-US" sz="2400" dirty="0" err="1" smtClean="0"/>
              <a:t>structs</a:t>
            </a:r>
            <a:r>
              <a:rPr lang="en-US" sz="2400" dirty="0" smtClean="0"/>
              <a:t> can inherit from multiple interfaces</a:t>
            </a:r>
          </a:p>
          <a:p>
            <a:pPr eaLnBrk="1" hangingPunct="1"/>
            <a:r>
              <a:rPr lang="en-US" sz="2400" dirty="0" smtClean="0"/>
              <a:t>Interfaces can inherit from multiple interfaces</a:t>
            </a:r>
          </a:p>
          <a:p>
            <a:pPr eaLnBrk="1" hangingPunct="1"/>
            <a:endParaRPr lang="en-US" sz="2400" dirty="0" smtClean="0"/>
          </a:p>
        </p:txBody>
      </p:sp>
    </p:spTree>
    <p:extLst>
      <p:ext uri="{BB962C8B-B14F-4D97-AF65-F5344CB8AC3E}">
        <p14:creationId xmlns:p14="http://schemas.microsoft.com/office/powerpoint/2010/main" val="25689199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a:solidFill>
                  <a:srgbClr val="C00000"/>
                </a:solidFill>
                <a:latin typeface="Arial" charset="0"/>
                <a:cs typeface="Arial" charset="0"/>
              </a:rPr>
              <a:t>Abstract Class &amp; Interface </a:t>
            </a:r>
            <a:br>
              <a:rPr lang="en-US" dirty="0">
                <a:solidFill>
                  <a:srgbClr val="C00000"/>
                </a:solidFill>
                <a:latin typeface="Arial" charset="0"/>
                <a:cs typeface="Arial" charset="0"/>
              </a:rPr>
            </a:br>
            <a:r>
              <a:rPr lang="en-US" sz="2800" dirty="0">
                <a:solidFill>
                  <a:srgbClr val="C00000"/>
                </a:solidFill>
                <a:latin typeface="Arial" charset="0"/>
                <a:cs typeface="Arial" charset="0"/>
              </a:rPr>
              <a:t>Abstract Class </a:t>
            </a:r>
            <a:r>
              <a:rPr lang="en-US" sz="2800" dirty="0" smtClean="0">
                <a:solidFill>
                  <a:srgbClr val="C00000"/>
                </a:solidFill>
                <a:latin typeface="Arial" charset="0"/>
                <a:cs typeface="Arial" charset="0"/>
              </a:rPr>
              <a:t>vs. </a:t>
            </a:r>
            <a:r>
              <a:rPr lang="en-US" sz="2800" dirty="0">
                <a:solidFill>
                  <a:srgbClr val="C00000"/>
                </a:solidFill>
                <a:latin typeface="Arial" charset="0"/>
                <a:cs typeface="Arial" charset="0"/>
              </a:rPr>
              <a:t>Interface </a:t>
            </a:r>
            <a:endParaRPr lang="en-US" dirty="0" smtClean="0">
              <a:solidFill>
                <a:srgbClr val="C00000"/>
              </a:solidFill>
              <a:latin typeface="Arial" charset="0"/>
              <a:cs typeface="Arial" charset="0"/>
            </a:endParaRPr>
          </a:p>
        </p:txBody>
      </p:sp>
      <p:sp>
        <p:nvSpPr>
          <p:cNvPr id="5" name="Content Placeholder 2"/>
          <p:cNvSpPr>
            <a:spLocks noGrp="1"/>
          </p:cNvSpPr>
          <p:nvPr>
            <p:ph idx="1"/>
          </p:nvPr>
        </p:nvSpPr>
        <p:spPr>
          <a:xfrm>
            <a:off x="228600" y="1295400"/>
            <a:ext cx="8686800" cy="5029200"/>
          </a:xfrm>
        </p:spPr>
        <p:txBody>
          <a:bodyPr/>
          <a:lstStyle/>
          <a:p>
            <a:r>
              <a:rPr lang="vi-VN" sz="2400" b="1" dirty="0" smtClean="0"/>
              <a:t>Abstract:</a:t>
            </a:r>
            <a:r>
              <a:rPr lang="vi-VN" sz="2400" dirty="0" smtClean="0"/>
              <a:t/>
            </a:r>
            <a:br>
              <a:rPr lang="vi-VN" sz="2400" dirty="0" smtClean="0"/>
            </a:br>
            <a:r>
              <a:rPr lang="vi-VN" sz="2400" dirty="0" smtClean="0"/>
              <a:t>- Single inheritance</a:t>
            </a:r>
            <a:br>
              <a:rPr lang="vi-VN" sz="2400" dirty="0" smtClean="0"/>
            </a:br>
            <a:r>
              <a:rPr lang="vi-VN" sz="2400" dirty="0" smtClean="0"/>
              <a:t>- Fast performance</a:t>
            </a:r>
            <a:br>
              <a:rPr lang="vi-VN" sz="2400" dirty="0" smtClean="0"/>
            </a:br>
            <a:r>
              <a:rPr lang="vi-VN" sz="2400" dirty="0" smtClean="0"/>
              <a:t>- Security problem </a:t>
            </a:r>
            <a:r>
              <a:rPr lang="en-US" sz="2400" dirty="0" smtClean="0"/>
              <a:t>in </a:t>
            </a:r>
            <a:r>
              <a:rPr lang="vi-VN" sz="2400" dirty="0" smtClean="0"/>
              <a:t>distributed application</a:t>
            </a:r>
            <a:br>
              <a:rPr lang="vi-VN" sz="2400" dirty="0" smtClean="0"/>
            </a:br>
            <a:r>
              <a:rPr lang="vi-VN" sz="2400" dirty="0" smtClean="0"/>
              <a:t>- </a:t>
            </a:r>
            <a:r>
              <a:rPr lang="en-US" sz="2400" dirty="0" smtClean="0"/>
              <a:t>When base class change lead to the changing derived class</a:t>
            </a:r>
            <a:r>
              <a:rPr lang="vi-VN" sz="2400" dirty="0" smtClean="0"/>
              <a:t>. </a:t>
            </a:r>
            <a:endParaRPr lang="en-US" sz="2400" dirty="0" smtClean="0"/>
          </a:p>
          <a:p>
            <a:r>
              <a:rPr lang="vi-VN" sz="2400" b="1" dirty="0" smtClean="0"/>
              <a:t>Interface:</a:t>
            </a:r>
            <a:r>
              <a:rPr lang="vi-VN" sz="2400" dirty="0" smtClean="0"/>
              <a:t/>
            </a:r>
            <a:br>
              <a:rPr lang="vi-VN" sz="2400" dirty="0" smtClean="0"/>
            </a:br>
            <a:r>
              <a:rPr lang="vi-VN" sz="2400" dirty="0" smtClean="0"/>
              <a:t>- </a:t>
            </a:r>
            <a:r>
              <a:rPr lang="en-US" sz="2400" dirty="0" smtClean="0"/>
              <a:t>M</a:t>
            </a:r>
            <a:r>
              <a:rPr lang="vi-VN" sz="2400" dirty="0" smtClean="0"/>
              <a:t>ultiple inheritance. </a:t>
            </a:r>
            <a:br>
              <a:rPr lang="vi-VN" sz="2400" dirty="0" smtClean="0"/>
            </a:br>
            <a:r>
              <a:rPr lang="vi-VN" sz="2400" dirty="0" smtClean="0"/>
              <a:t>- </a:t>
            </a:r>
            <a:r>
              <a:rPr lang="en-US" sz="2400" dirty="0" smtClean="0"/>
              <a:t> Slow performance but flexible </a:t>
            </a:r>
            <a:r>
              <a:rPr lang="vi-VN" sz="2400" dirty="0" smtClean="0"/>
              <a:t/>
            </a:r>
            <a:br>
              <a:rPr lang="vi-VN" sz="2400" dirty="0" smtClean="0"/>
            </a:br>
            <a:r>
              <a:rPr lang="vi-VN" sz="2400" dirty="0" smtClean="0"/>
              <a:t>- </a:t>
            </a:r>
            <a:r>
              <a:rPr lang="en-US" sz="2400" dirty="0" smtClean="0"/>
              <a:t> Good for separate interface &amp; implementation ( </a:t>
            </a:r>
            <a:r>
              <a:rPr lang="en-US" sz="2400" dirty="0" err="1" smtClean="0"/>
              <a:t>eg</a:t>
            </a:r>
            <a:r>
              <a:rPr lang="en-US" sz="2400" dirty="0" smtClean="0"/>
              <a:t> : plug-in </a:t>
            </a:r>
            <a:r>
              <a:rPr lang="en-US" sz="2400" smtClean="0"/>
              <a:t>programming</a:t>
            </a:r>
            <a:r>
              <a:rPr lang="en-US" sz="2400" smtClean="0"/>
              <a:t>)</a:t>
            </a:r>
            <a:endParaRPr lang="en-US" sz="2400" dirty="0" smtClean="0"/>
          </a:p>
          <a:p>
            <a:r>
              <a:rPr lang="en-US" sz="2400" dirty="0" smtClean="0"/>
              <a:t>More : </a:t>
            </a:r>
            <a:r>
              <a:rPr lang="en-US" sz="2000" dirty="0" smtClean="0">
                <a:hlinkClick r:id="rId2"/>
              </a:rPr>
              <a:t>http://liveonmyown.wordpress.com/2007/09/11/abstract-class-vs-interface/</a:t>
            </a:r>
            <a:endParaRPr lang="en-US" sz="2000" dirty="0" smtClean="0"/>
          </a:p>
          <a:p>
            <a:endParaRPr lang="en-US" sz="2400" dirty="0"/>
          </a:p>
        </p:txBody>
      </p:sp>
    </p:spTree>
    <p:extLst>
      <p:ext uri="{BB962C8B-B14F-4D97-AF65-F5344CB8AC3E}">
        <p14:creationId xmlns:p14="http://schemas.microsoft.com/office/powerpoint/2010/main" val="4387241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Arial" charset="0"/>
                <a:cs typeface="Arial" charset="0"/>
              </a:rPr>
              <a:t>Lesson Summary</a:t>
            </a:r>
            <a:endParaRPr lang="en-US" dirty="0">
              <a:solidFill>
                <a:srgbClr val="C00000"/>
              </a:solidFill>
              <a:latin typeface="Arial" charset="0"/>
              <a:cs typeface="Arial" charset="0"/>
            </a:endParaRPr>
          </a:p>
        </p:txBody>
      </p:sp>
      <p:sp>
        <p:nvSpPr>
          <p:cNvPr id="11" name="Content Placeholder 2"/>
          <p:cNvSpPr>
            <a:spLocks noGrp="1"/>
          </p:cNvSpPr>
          <p:nvPr>
            <p:ph idx="1"/>
          </p:nvPr>
        </p:nvSpPr>
        <p:spPr>
          <a:xfrm>
            <a:off x="883920" y="1447800"/>
            <a:ext cx="7498080" cy="381000"/>
          </a:xfrm>
        </p:spPr>
        <p:txBody>
          <a:bodyPr>
            <a:normAutofit fontScale="92500" lnSpcReduction="20000"/>
          </a:bodyPr>
          <a:lstStyle/>
          <a:p>
            <a:pPr>
              <a:buNone/>
            </a:pPr>
            <a:r>
              <a:rPr lang="en-US" dirty="0" smtClean="0"/>
              <a:t>Object-oriented systems describe entities as objects. </a:t>
            </a:r>
            <a:endParaRPr lang="en-US" dirty="0"/>
          </a:p>
        </p:txBody>
      </p:sp>
      <p:sp>
        <p:nvSpPr>
          <p:cNvPr id="4" name="Oval 3"/>
          <p:cNvSpPr/>
          <p:nvPr/>
        </p:nvSpPr>
        <p:spPr>
          <a:xfrm>
            <a:off x="3779520" y="3048000"/>
            <a:ext cx="1676400" cy="1676400"/>
          </a:xfrm>
          <a:prstGeom prst="ellipse">
            <a:avLst/>
          </a:prstGeom>
          <a:solidFill>
            <a:schemeClr val="accent2">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smtClean="0"/>
              <a:t>Object Oriented</a:t>
            </a:r>
            <a:endParaRPr lang="en-US" sz="2000" dirty="0"/>
          </a:p>
        </p:txBody>
      </p:sp>
      <p:sp>
        <p:nvSpPr>
          <p:cNvPr id="7" name="Rounded Rectangle 6"/>
          <p:cNvSpPr/>
          <p:nvPr/>
        </p:nvSpPr>
        <p:spPr>
          <a:xfrm>
            <a:off x="1188720" y="2362200"/>
            <a:ext cx="129540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Abstraction</a:t>
            </a:r>
            <a:endParaRPr lang="en-US" sz="1600" dirty="0"/>
          </a:p>
        </p:txBody>
      </p:sp>
      <p:sp>
        <p:nvSpPr>
          <p:cNvPr id="8" name="Rounded Rectangle 7"/>
          <p:cNvSpPr/>
          <p:nvPr/>
        </p:nvSpPr>
        <p:spPr>
          <a:xfrm>
            <a:off x="2865120" y="2362200"/>
            <a:ext cx="152400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Encapsulation</a:t>
            </a:r>
            <a:endParaRPr lang="en-US" sz="1600" dirty="0"/>
          </a:p>
        </p:txBody>
      </p:sp>
      <p:sp>
        <p:nvSpPr>
          <p:cNvPr id="9" name="Rounded Rectangle 8"/>
          <p:cNvSpPr/>
          <p:nvPr/>
        </p:nvSpPr>
        <p:spPr>
          <a:xfrm>
            <a:off x="4617720" y="2362200"/>
            <a:ext cx="152400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Inheritance</a:t>
            </a:r>
            <a:endParaRPr lang="en-US" sz="1600" dirty="0"/>
          </a:p>
        </p:txBody>
      </p:sp>
      <p:sp>
        <p:nvSpPr>
          <p:cNvPr id="10" name="Rounded Rectangle 9"/>
          <p:cNvSpPr/>
          <p:nvPr/>
        </p:nvSpPr>
        <p:spPr>
          <a:xfrm>
            <a:off x="6446520" y="2362200"/>
            <a:ext cx="152400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Polymorphism</a:t>
            </a:r>
            <a:endParaRPr lang="en-US" sz="1600" dirty="0"/>
          </a:p>
        </p:txBody>
      </p:sp>
      <p:sp>
        <p:nvSpPr>
          <p:cNvPr id="12" name="Rounded Rectangle 11"/>
          <p:cNvSpPr/>
          <p:nvPr/>
        </p:nvSpPr>
        <p:spPr>
          <a:xfrm>
            <a:off x="1417320" y="5029200"/>
            <a:ext cx="6400800" cy="838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Abstract class, Concrete class,  Base class, Derive class, Attribute, Method,</a:t>
            </a:r>
          </a:p>
          <a:p>
            <a:pPr algn="ctr"/>
            <a:r>
              <a:rPr lang="en-US" sz="1600" dirty="0" smtClean="0"/>
              <a:t>Instance, Instantiation, </a:t>
            </a:r>
            <a:endParaRPr lang="en-US" sz="1600" dirty="0"/>
          </a:p>
        </p:txBody>
      </p:sp>
      <p:sp>
        <p:nvSpPr>
          <p:cNvPr id="13" name="Rectangle 12"/>
          <p:cNvSpPr/>
          <p:nvPr/>
        </p:nvSpPr>
        <p:spPr>
          <a:xfrm>
            <a:off x="896112" y="1778913"/>
            <a:ext cx="7455408" cy="430887"/>
          </a:xfrm>
          <a:prstGeom prst="rect">
            <a:avLst/>
          </a:prstGeom>
        </p:spPr>
        <p:txBody>
          <a:bodyPr wrap="square">
            <a:spAutoFit/>
          </a:bodyPr>
          <a:lstStyle/>
          <a:p>
            <a:pPr>
              <a:buNone/>
            </a:pPr>
            <a:r>
              <a:rPr lang="en-US" sz="2200" dirty="0" smtClean="0">
                <a:solidFill>
                  <a:srgbClr val="0000FF"/>
                </a:solidFill>
              </a:rPr>
              <a:t>Objects</a:t>
            </a:r>
            <a:r>
              <a:rPr lang="en-US" sz="2200" dirty="0" smtClean="0"/>
              <a:t> are part of a general concept called </a:t>
            </a:r>
            <a:r>
              <a:rPr lang="en-US" sz="2200" dirty="0" smtClean="0">
                <a:solidFill>
                  <a:srgbClr val="0000FF"/>
                </a:solidFill>
              </a:rPr>
              <a:t>classes</a:t>
            </a:r>
            <a:endParaRPr lang="en-US" sz="2200" dirty="0"/>
          </a:p>
        </p:txBody>
      </p:sp>
    </p:spTree>
    <p:extLst>
      <p:ext uri="{BB962C8B-B14F-4D97-AF65-F5344CB8AC3E}">
        <p14:creationId xmlns:p14="http://schemas.microsoft.com/office/powerpoint/2010/main" val="216718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20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20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2000"/>
                                        <p:tgtEl>
                                          <p:spTgt spid="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2000"/>
                                        <p:tgtEl>
                                          <p:spTgt spid="1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bg/>
                                          </p:spTgt>
                                        </p:tgtEl>
                                        <p:attrNameLst>
                                          <p:attrName>style.visibility</p:attrName>
                                        </p:attrNameLst>
                                      </p:cBhvr>
                                      <p:to>
                                        <p:strVal val="visible"/>
                                      </p:to>
                                    </p:set>
                                    <p:animEffect transition="in" filter="fade">
                                      <p:cBhvr>
                                        <p:cTn id="25" dur="2000"/>
                                        <p:tgtEl>
                                          <p:spTgt spid="7">
                                            <p:bg/>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20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bg/>
                                          </p:spTgt>
                                        </p:tgtEl>
                                        <p:attrNameLst>
                                          <p:attrName>style.visibility</p:attrName>
                                        </p:attrNameLst>
                                      </p:cBhvr>
                                      <p:to>
                                        <p:strVal val="visible"/>
                                      </p:to>
                                    </p:set>
                                    <p:animEffect transition="in" filter="fade">
                                      <p:cBhvr>
                                        <p:cTn id="33" dur="2000"/>
                                        <p:tgtEl>
                                          <p:spTgt spid="8">
                                            <p:bg/>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fade">
                                      <p:cBhvr>
                                        <p:cTn id="36" dur="2000"/>
                                        <p:tgtEl>
                                          <p:spTgt spid="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bg/>
                                          </p:spTgt>
                                        </p:tgtEl>
                                        <p:attrNameLst>
                                          <p:attrName>style.visibility</p:attrName>
                                        </p:attrNameLst>
                                      </p:cBhvr>
                                      <p:to>
                                        <p:strVal val="visible"/>
                                      </p:to>
                                    </p:set>
                                    <p:animEffect transition="in" filter="fade">
                                      <p:cBhvr>
                                        <p:cTn id="41" dur="2000"/>
                                        <p:tgtEl>
                                          <p:spTgt spid="9">
                                            <p:bg/>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9">
                                            <p:txEl>
                                              <p:pRg st="0" end="0"/>
                                            </p:txEl>
                                          </p:spTgt>
                                        </p:tgtEl>
                                        <p:attrNameLst>
                                          <p:attrName>style.visibility</p:attrName>
                                        </p:attrNameLst>
                                      </p:cBhvr>
                                      <p:to>
                                        <p:strVal val="visible"/>
                                      </p:to>
                                    </p:set>
                                    <p:animEffect transition="in" filter="fade">
                                      <p:cBhvr>
                                        <p:cTn id="44" dur="2000"/>
                                        <p:tgtEl>
                                          <p:spTgt spid="9">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0">
                                            <p:bg/>
                                          </p:spTgt>
                                        </p:tgtEl>
                                        <p:attrNameLst>
                                          <p:attrName>style.visibility</p:attrName>
                                        </p:attrNameLst>
                                      </p:cBhvr>
                                      <p:to>
                                        <p:strVal val="visible"/>
                                      </p:to>
                                    </p:set>
                                    <p:animEffect transition="in" filter="fade">
                                      <p:cBhvr>
                                        <p:cTn id="49" dur="2000"/>
                                        <p:tgtEl>
                                          <p:spTgt spid="10">
                                            <p:bg/>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0">
                                            <p:txEl>
                                              <p:pRg st="0" end="0"/>
                                            </p:txEl>
                                          </p:spTgt>
                                        </p:tgtEl>
                                        <p:attrNameLst>
                                          <p:attrName>style.visibility</p:attrName>
                                        </p:attrNameLst>
                                      </p:cBhvr>
                                      <p:to>
                                        <p:strVal val="visible"/>
                                      </p:to>
                                    </p:set>
                                    <p:animEffect transition="in" filter="fade">
                                      <p:cBhvr>
                                        <p:cTn id="52" dur="2000"/>
                                        <p:tgtEl>
                                          <p:spTgt spid="10">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2">
                                            <p:bg/>
                                          </p:spTgt>
                                        </p:tgtEl>
                                        <p:attrNameLst>
                                          <p:attrName>style.visibility</p:attrName>
                                        </p:attrNameLst>
                                      </p:cBhvr>
                                      <p:to>
                                        <p:strVal val="visible"/>
                                      </p:to>
                                    </p:set>
                                    <p:animEffect transition="in" filter="fade">
                                      <p:cBhvr>
                                        <p:cTn id="57" dur="2000"/>
                                        <p:tgtEl>
                                          <p:spTgt spid="12">
                                            <p:bg/>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2">
                                            <p:txEl>
                                              <p:pRg st="0" end="0"/>
                                            </p:txEl>
                                          </p:spTgt>
                                        </p:tgtEl>
                                        <p:attrNameLst>
                                          <p:attrName>style.visibility</p:attrName>
                                        </p:attrNameLst>
                                      </p:cBhvr>
                                      <p:to>
                                        <p:strVal val="visible"/>
                                      </p:to>
                                    </p:set>
                                    <p:animEffect transition="in" filter="fade">
                                      <p:cBhvr>
                                        <p:cTn id="60" dur="2000"/>
                                        <p:tgtEl>
                                          <p:spTgt spid="12">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2">
                                            <p:txEl>
                                              <p:pRg st="1" end="1"/>
                                            </p:txEl>
                                          </p:spTgt>
                                        </p:tgtEl>
                                        <p:attrNameLst>
                                          <p:attrName>style.visibility</p:attrName>
                                        </p:attrNameLst>
                                      </p:cBhvr>
                                      <p:to>
                                        <p:strVal val="visible"/>
                                      </p:to>
                                    </p:set>
                                    <p:animEffect transition="in" filter="fade">
                                      <p:cBhvr>
                                        <p:cTn id="63" dur="20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P spid="4" grpId="0" build="allAtOnce" animBg="1"/>
      <p:bldP spid="7" grpId="0" build="allAtOnce" animBg="1"/>
      <p:bldP spid="8" grpId="0" build="allAtOnce" animBg="1"/>
      <p:bldP spid="9" grpId="0" build="allAtOnce" animBg="1"/>
      <p:bldP spid="10" grpId="0" build="allAtOnce" animBg="1"/>
      <p:bldP spid="12" grpId="0" build="allAtOnce" animBg="1"/>
      <p:bldP spid="13" grpId="0"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55650" y="2590800"/>
            <a:ext cx="7772400" cy="792163"/>
          </a:xfrm>
        </p:spPr>
        <p:txBody>
          <a:bodyPr/>
          <a:lstStyle/>
          <a:p>
            <a:pPr algn="ctr">
              <a:defRPr/>
            </a:pPr>
            <a:r>
              <a:rPr lang="en-US" cap="none" dirty="0" smtClean="0">
                <a:solidFill>
                  <a:srgbClr val="DC0081"/>
                </a:solidFill>
                <a:latin typeface="Arial" charset="0"/>
                <a:cs typeface="Arial" charset="0"/>
              </a:rPr>
              <a:t>Introduce to Design Pattern</a:t>
            </a:r>
            <a:endParaRPr lang="vi-VN" cap="none" dirty="0" smtClean="0">
              <a:solidFill>
                <a:srgbClr val="DC0081"/>
              </a:solidFill>
              <a:latin typeface="Arial" charset="0"/>
              <a:cs typeface="Arial" charset="0"/>
            </a:endParaRPr>
          </a:p>
        </p:txBody>
      </p:sp>
      <p:sp>
        <p:nvSpPr>
          <p:cNvPr id="4" name="Slide Number Placeholder 3"/>
          <p:cNvSpPr>
            <a:spLocks noGrp="1"/>
          </p:cNvSpPr>
          <p:nvPr>
            <p:ph type="sldNum" sz="quarter" idx="11"/>
          </p:nvPr>
        </p:nvSpPr>
        <p:spPr>
          <a:xfrm>
            <a:off x="7010400" y="6553200"/>
            <a:ext cx="2133600" cy="304800"/>
          </a:xfrm>
          <a:prstGeom prst="rect">
            <a:avLst/>
          </a:prstGeom>
        </p:spPr>
        <p:txBody>
          <a:bodyPr/>
          <a:lstStyle/>
          <a:p>
            <a:pPr>
              <a:defRPr/>
            </a:pPr>
            <a:fld id="{18AA4A7D-47A3-4725-8750-A58E336CD908}" type="slidenum">
              <a:rPr lang="vi-VN" smtClean="0"/>
              <a:pPr>
                <a:defRPr/>
              </a:pPr>
              <a:t>34</a:t>
            </a:fld>
            <a:endParaRPr lang="vi-VN"/>
          </a:p>
        </p:txBody>
      </p:sp>
    </p:spTree>
    <p:extLst>
      <p:ext uri="{BB962C8B-B14F-4D97-AF65-F5344CB8AC3E}">
        <p14:creationId xmlns:p14="http://schemas.microsoft.com/office/powerpoint/2010/main" val="2437298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Arial" charset="0"/>
                <a:cs typeface="Arial" charset="0"/>
              </a:rPr>
              <a:t>Design Patterns</a:t>
            </a:r>
            <a:endParaRPr lang="en-US" dirty="0">
              <a:solidFill>
                <a:srgbClr val="C00000"/>
              </a:solidFill>
              <a:latin typeface="Arial" charset="0"/>
              <a:cs typeface="Arial" charset="0"/>
            </a:endParaRPr>
          </a:p>
        </p:txBody>
      </p:sp>
      <p:sp>
        <p:nvSpPr>
          <p:cNvPr id="3" name="Content Placeholder 2"/>
          <p:cNvSpPr>
            <a:spLocks noGrp="1"/>
          </p:cNvSpPr>
          <p:nvPr>
            <p:ph idx="1"/>
          </p:nvPr>
        </p:nvSpPr>
        <p:spPr/>
        <p:txBody>
          <a:bodyPr/>
          <a:lstStyle/>
          <a:p>
            <a:endParaRPr lang="en-US" dirty="0" smtClean="0"/>
          </a:p>
          <a:p>
            <a:r>
              <a:rPr lang="en-US" dirty="0" smtClean="0"/>
              <a:t>What are Design Patterns?</a:t>
            </a:r>
          </a:p>
          <a:p>
            <a:endParaRPr lang="en-US" dirty="0" smtClean="0"/>
          </a:p>
          <a:p>
            <a:r>
              <a:rPr lang="en-US" dirty="0" smtClean="0"/>
              <a:t>Why Design Patterns?</a:t>
            </a:r>
          </a:p>
          <a:p>
            <a:endParaRPr lang="en-US" dirty="0" smtClean="0"/>
          </a:p>
          <a:p>
            <a:r>
              <a:rPr lang="en-US" dirty="0" smtClean="0"/>
              <a:t>Case Study:</a:t>
            </a:r>
          </a:p>
          <a:p>
            <a:pPr lvl="1"/>
            <a:r>
              <a:rPr lang="en-US" dirty="0" smtClean="0"/>
              <a:t>Observer design pattern</a:t>
            </a:r>
            <a:endParaRPr lang="en-US" dirty="0"/>
          </a:p>
        </p:txBody>
      </p:sp>
    </p:spTree>
    <p:extLst>
      <p:ext uri="{BB962C8B-B14F-4D97-AF65-F5344CB8AC3E}">
        <p14:creationId xmlns:p14="http://schemas.microsoft.com/office/powerpoint/2010/main" val="14950182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Arial" charset="0"/>
                <a:cs typeface="Arial" charset="0"/>
              </a:rPr>
              <a:t>What are Design Patterns ?</a:t>
            </a:r>
            <a:endParaRPr lang="en-US" dirty="0">
              <a:solidFill>
                <a:srgbClr val="C00000"/>
              </a:solidFill>
              <a:latin typeface="Arial" charset="0"/>
              <a:cs typeface="Arial" charset="0"/>
            </a:endParaRPr>
          </a:p>
        </p:txBody>
      </p:sp>
      <p:sp>
        <p:nvSpPr>
          <p:cNvPr id="3" name="Content Placeholder 2"/>
          <p:cNvSpPr>
            <a:spLocks noGrp="1"/>
          </p:cNvSpPr>
          <p:nvPr>
            <p:ph idx="1"/>
          </p:nvPr>
        </p:nvSpPr>
        <p:spPr/>
        <p:txBody>
          <a:bodyPr/>
          <a:lstStyle/>
          <a:p>
            <a:endParaRPr lang="en-US" dirty="0" smtClean="0"/>
          </a:p>
          <a:p>
            <a:pPr>
              <a:lnSpc>
                <a:spcPct val="90000"/>
              </a:lnSpc>
            </a:pPr>
            <a:r>
              <a:rPr lang="en-GB" altLang="en-US" dirty="0">
                <a:solidFill>
                  <a:srgbClr val="000000"/>
                </a:solidFill>
              </a:rPr>
              <a:t>Design patterns are:</a:t>
            </a:r>
          </a:p>
          <a:p>
            <a:pPr lvl="1">
              <a:lnSpc>
                <a:spcPct val="90000"/>
              </a:lnSpc>
            </a:pPr>
            <a:r>
              <a:rPr lang="en-GB" altLang="en-US" dirty="0">
                <a:solidFill>
                  <a:srgbClr val="000000"/>
                </a:solidFill>
              </a:rPr>
              <a:t>Schematic descriptions of design solutions to recurring problems in software design, and</a:t>
            </a:r>
          </a:p>
          <a:p>
            <a:pPr lvl="1">
              <a:lnSpc>
                <a:spcPct val="90000"/>
              </a:lnSpc>
            </a:pPr>
            <a:r>
              <a:rPr lang="en-GB" altLang="ko-KR" dirty="0">
                <a:solidFill>
                  <a:srgbClr val="000000"/>
                </a:solidFill>
                <a:ea typeface="굴림" pitchFamily="34" charset="-127"/>
              </a:rPr>
              <a:t>Reusable (i.e., generic), but don’t have to be implemented in the same way.</a:t>
            </a:r>
            <a:endParaRPr lang="en-US" altLang="ko-KR" dirty="0">
              <a:ea typeface="굴림" pitchFamily="34" charset="-127"/>
            </a:endParaRPr>
          </a:p>
          <a:p>
            <a:pPr>
              <a:lnSpc>
                <a:spcPct val="90000"/>
              </a:lnSpc>
            </a:pPr>
            <a:r>
              <a:rPr lang="en-US" altLang="ko-KR" dirty="0">
                <a:ea typeface="굴림" pitchFamily="34" charset="-127"/>
              </a:rPr>
              <a:t>That is, describe:</a:t>
            </a:r>
          </a:p>
          <a:p>
            <a:pPr lvl="1">
              <a:lnSpc>
                <a:spcPct val="90000"/>
              </a:lnSpc>
            </a:pPr>
            <a:r>
              <a:rPr lang="en-US" altLang="ko-KR" dirty="0">
                <a:ea typeface="굴림" pitchFamily="34" charset="-127"/>
              </a:rPr>
              <a:t>Design problems that occur repeatedly, and</a:t>
            </a:r>
          </a:p>
          <a:p>
            <a:pPr lvl="1">
              <a:lnSpc>
                <a:spcPct val="90000"/>
              </a:lnSpc>
            </a:pPr>
            <a:r>
              <a:rPr lang="en-US" altLang="ko-KR" dirty="0">
                <a:ea typeface="굴림" pitchFamily="34" charset="-127"/>
              </a:rPr>
              <a:t>Core solutions to those problems. </a:t>
            </a:r>
          </a:p>
        </p:txBody>
      </p:sp>
    </p:spTree>
    <p:extLst>
      <p:ext uri="{BB962C8B-B14F-4D97-AF65-F5344CB8AC3E}">
        <p14:creationId xmlns:p14="http://schemas.microsoft.com/office/powerpoint/2010/main" val="33086503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Arial" charset="0"/>
                <a:cs typeface="Arial" charset="0"/>
              </a:rPr>
              <a:t>Why Design Patterns ?</a:t>
            </a:r>
            <a:endParaRPr lang="en-US" dirty="0">
              <a:solidFill>
                <a:srgbClr val="C00000"/>
              </a:solidFill>
              <a:latin typeface="Arial" charset="0"/>
              <a:cs typeface="Arial" charset="0"/>
            </a:endParaRPr>
          </a:p>
        </p:txBody>
      </p:sp>
      <p:sp>
        <p:nvSpPr>
          <p:cNvPr id="3" name="Content Placeholder 2"/>
          <p:cNvSpPr>
            <a:spLocks noGrp="1"/>
          </p:cNvSpPr>
          <p:nvPr>
            <p:ph idx="1"/>
          </p:nvPr>
        </p:nvSpPr>
        <p:spPr/>
        <p:txBody>
          <a:bodyPr/>
          <a:lstStyle/>
          <a:p>
            <a:endParaRPr lang="en-US" dirty="0" smtClean="0"/>
          </a:p>
          <a:p>
            <a:r>
              <a:rPr lang="en-GB" altLang="en-US" dirty="0">
                <a:solidFill>
                  <a:srgbClr val="000000"/>
                </a:solidFill>
              </a:rPr>
              <a:t>To capture and document software design knowledge.</a:t>
            </a:r>
          </a:p>
          <a:p>
            <a:pPr>
              <a:buNone/>
            </a:pPr>
            <a:r>
              <a:rPr lang="en-GB" altLang="en-US" dirty="0">
                <a:solidFill>
                  <a:srgbClr val="000000"/>
                </a:solidFill>
              </a:rPr>
              <a:t>    =&gt; helps designers acquire design expertise.</a:t>
            </a:r>
          </a:p>
          <a:p>
            <a:endParaRPr lang="en-GB" altLang="en-US" dirty="0" smtClean="0">
              <a:solidFill>
                <a:srgbClr val="000000"/>
              </a:solidFill>
            </a:endParaRPr>
          </a:p>
          <a:p>
            <a:r>
              <a:rPr lang="en-GB" altLang="en-US" dirty="0" smtClean="0">
                <a:solidFill>
                  <a:srgbClr val="000000"/>
                </a:solidFill>
              </a:rPr>
              <a:t>To </a:t>
            </a:r>
            <a:r>
              <a:rPr lang="en-GB" altLang="en-US" dirty="0">
                <a:solidFill>
                  <a:srgbClr val="000000"/>
                </a:solidFill>
              </a:rPr>
              <a:t>support reuse in design and boost confidence in software systems.</a:t>
            </a:r>
          </a:p>
          <a:p>
            <a:endParaRPr lang="en-GB" altLang="en-US" dirty="0" smtClean="0">
              <a:solidFill>
                <a:srgbClr val="000000"/>
              </a:solidFill>
            </a:endParaRPr>
          </a:p>
          <a:p>
            <a:r>
              <a:rPr lang="en-GB" altLang="en-US" dirty="0" smtClean="0">
                <a:solidFill>
                  <a:srgbClr val="000000"/>
                </a:solidFill>
              </a:rPr>
              <a:t>To </a:t>
            </a:r>
            <a:r>
              <a:rPr lang="en-GB" altLang="en-US" dirty="0">
                <a:solidFill>
                  <a:srgbClr val="000000"/>
                </a:solidFill>
              </a:rPr>
              <a:t>provide a common vocabulary for software designers to communicate their designs.</a:t>
            </a:r>
            <a:endParaRPr lang="en-US" altLang="ko-KR" dirty="0">
              <a:solidFill>
                <a:srgbClr val="000000"/>
              </a:solidFill>
              <a:ea typeface="굴림" pitchFamily="34" charset="-127"/>
            </a:endParaRPr>
          </a:p>
        </p:txBody>
      </p:sp>
    </p:spTree>
    <p:extLst>
      <p:ext uri="{BB962C8B-B14F-4D97-AF65-F5344CB8AC3E}">
        <p14:creationId xmlns:p14="http://schemas.microsoft.com/office/powerpoint/2010/main" val="14224984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Arial" charset="0"/>
                <a:cs typeface="Arial" charset="0"/>
              </a:rPr>
              <a:t>Case Study</a:t>
            </a:r>
            <a:endParaRPr lang="en-US" dirty="0">
              <a:solidFill>
                <a:srgbClr val="C00000"/>
              </a:solidFill>
              <a:latin typeface="Arial" charset="0"/>
              <a:cs typeface="Arial" charset="0"/>
            </a:endParaRPr>
          </a:p>
        </p:txBody>
      </p:sp>
      <p:sp>
        <p:nvSpPr>
          <p:cNvPr id="3" name="Content Placeholder 2"/>
          <p:cNvSpPr>
            <a:spLocks noGrp="1"/>
          </p:cNvSpPr>
          <p:nvPr>
            <p:ph idx="1"/>
          </p:nvPr>
        </p:nvSpPr>
        <p:spPr/>
        <p:txBody>
          <a:bodyPr/>
          <a:lstStyle/>
          <a:p>
            <a:r>
              <a:rPr lang="en-US" altLang="en-US" sz="2800" dirty="0"/>
              <a:t>A very common requirement in any complex system is the ability for an object to know whenever an event happens or whenever another object changes its state (which can also be viewed as an event).</a:t>
            </a:r>
          </a:p>
          <a:p>
            <a:r>
              <a:rPr lang="en-US" altLang="en-US" sz="2800" dirty="0"/>
              <a:t>Examples:</a:t>
            </a:r>
          </a:p>
          <a:p>
            <a:pPr lvl="1"/>
            <a:r>
              <a:rPr lang="en-US" altLang="en-US" sz="2400" dirty="0"/>
              <a:t>Interest rates lowered</a:t>
            </a:r>
          </a:p>
          <a:p>
            <a:pPr lvl="1"/>
            <a:r>
              <a:rPr lang="en-US" altLang="en-US" sz="2400" dirty="0"/>
              <a:t>File I/O request is complete</a:t>
            </a:r>
          </a:p>
          <a:p>
            <a:pPr lvl="1"/>
            <a:r>
              <a:rPr lang="en-US" altLang="en-US" sz="2400" dirty="0"/>
              <a:t>Mouse button was depressed.</a:t>
            </a:r>
          </a:p>
        </p:txBody>
      </p:sp>
    </p:spTree>
    <p:extLst>
      <p:ext uri="{BB962C8B-B14F-4D97-AF65-F5344CB8AC3E}">
        <p14:creationId xmlns:p14="http://schemas.microsoft.com/office/powerpoint/2010/main" val="23621028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Polling vs. Notification</a:t>
            </a:r>
            <a:endParaRPr lang="en-US" dirty="0">
              <a:solidFill>
                <a:srgbClr val="C00000"/>
              </a:solidFill>
              <a:latin typeface="Arial" charset="0"/>
              <a:cs typeface="Arial" charset="0"/>
            </a:endParaRPr>
          </a:p>
        </p:txBody>
      </p:sp>
      <p:sp>
        <p:nvSpPr>
          <p:cNvPr id="3" name="Content Placeholder 2"/>
          <p:cNvSpPr>
            <a:spLocks noGrp="1"/>
          </p:cNvSpPr>
          <p:nvPr>
            <p:ph idx="1"/>
          </p:nvPr>
        </p:nvSpPr>
        <p:spPr/>
        <p:txBody>
          <a:bodyPr/>
          <a:lstStyle/>
          <a:p>
            <a:endParaRPr lang="en-US" altLang="en-US" dirty="0" smtClean="0"/>
          </a:p>
          <a:p>
            <a:r>
              <a:rPr lang="en-US" altLang="en-US" dirty="0" smtClean="0"/>
              <a:t>There </a:t>
            </a:r>
            <a:r>
              <a:rPr lang="en-US" altLang="en-US" dirty="0"/>
              <a:t>are two primary approaches:</a:t>
            </a:r>
          </a:p>
          <a:p>
            <a:pPr lvl="1"/>
            <a:r>
              <a:rPr lang="en-US" altLang="en-US" dirty="0"/>
              <a:t>Polling – Any object that is interested in state changes will periodical inquire the state. </a:t>
            </a:r>
            <a:endParaRPr lang="en-US" altLang="en-US" dirty="0" smtClean="0"/>
          </a:p>
          <a:p>
            <a:pPr marL="1314450" lvl="3" indent="0">
              <a:buNone/>
            </a:pPr>
            <a:r>
              <a:rPr lang="en-US" altLang="en-US" dirty="0" smtClean="0"/>
              <a:t>=&gt; Difficult </a:t>
            </a:r>
            <a:r>
              <a:rPr lang="en-US" altLang="en-US" dirty="0"/>
              <a:t>to get to work with events.</a:t>
            </a:r>
          </a:p>
          <a:p>
            <a:pPr lvl="1"/>
            <a:endParaRPr lang="en-US" altLang="en-US" dirty="0" smtClean="0"/>
          </a:p>
          <a:p>
            <a:pPr lvl="1"/>
            <a:r>
              <a:rPr lang="en-US" altLang="en-US" dirty="0" smtClean="0"/>
              <a:t>Notification </a:t>
            </a:r>
            <a:r>
              <a:rPr lang="en-US" altLang="en-US" dirty="0"/>
              <a:t>– Objects register to receive an update or notification whenever state changes or an event occurs. A publisher ensures that everyone is notified.</a:t>
            </a:r>
          </a:p>
          <a:p>
            <a:pPr marL="1371600" lvl="3" indent="0">
              <a:buNone/>
            </a:pPr>
            <a:r>
              <a:rPr lang="en-US" altLang="en-US" dirty="0" smtClean="0"/>
              <a:t>=&gt; Observer </a:t>
            </a:r>
            <a:r>
              <a:rPr lang="en-US" altLang="en-US" dirty="0"/>
              <a:t>Design Pattern</a:t>
            </a:r>
          </a:p>
        </p:txBody>
      </p:sp>
    </p:spTree>
    <p:extLst>
      <p:ext uri="{BB962C8B-B14F-4D97-AF65-F5344CB8AC3E}">
        <p14:creationId xmlns:p14="http://schemas.microsoft.com/office/powerpoint/2010/main" val="3765713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smtClean="0">
                <a:solidFill>
                  <a:srgbClr val="C00000"/>
                </a:solidFill>
                <a:latin typeface="Arial" charset="0"/>
                <a:cs typeface="Arial" charset="0"/>
              </a:rPr>
              <a:t>Abstraction</a:t>
            </a:r>
          </a:p>
        </p:txBody>
      </p:sp>
      <p:sp>
        <p:nvSpPr>
          <p:cNvPr id="3" name="Content Placeholder 2"/>
          <p:cNvSpPr>
            <a:spLocks noGrp="1"/>
          </p:cNvSpPr>
          <p:nvPr>
            <p:ph idx="1"/>
          </p:nvPr>
        </p:nvSpPr>
        <p:spPr>
          <a:xfrm>
            <a:off x="304800" y="1143000"/>
            <a:ext cx="8458200" cy="1066800"/>
          </a:xfrm>
        </p:spPr>
        <p:txBody>
          <a:bodyPr>
            <a:normAutofit/>
          </a:bodyPr>
          <a:lstStyle/>
          <a:p>
            <a:pPr>
              <a:buNone/>
            </a:pPr>
            <a:r>
              <a:rPr lang="en-US" dirty="0" smtClean="0"/>
              <a:t>The art of being wise is the art of knowing what to overlook		</a:t>
            </a:r>
            <a:r>
              <a:rPr lang="en-US" sz="1800" dirty="0" smtClean="0"/>
              <a:t>William James</a:t>
            </a:r>
          </a:p>
        </p:txBody>
      </p:sp>
      <p:pic>
        <p:nvPicPr>
          <p:cNvPr id="1026" name="Picture 2"/>
          <p:cNvPicPr>
            <a:picLocks noChangeAspect="1" noChangeArrowheads="1"/>
          </p:cNvPicPr>
          <p:nvPr/>
        </p:nvPicPr>
        <p:blipFill>
          <a:blip r:embed="rId3" cstate="print"/>
          <a:srcRect/>
          <a:stretch>
            <a:fillRect/>
          </a:stretch>
        </p:blipFill>
        <p:spPr bwMode="auto">
          <a:xfrm>
            <a:off x="1828800" y="2209800"/>
            <a:ext cx="6324600" cy="2333559"/>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2362200" y="4572000"/>
            <a:ext cx="5157216" cy="457200"/>
          </a:xfrm>
          <a:prstGeom prst="rect">
            <a:avLst/>
          </a:prstGeom>
          <a:noFill/>
          <a:ln w="9525">
            <a:noFill/>
            <a:miter lim="800000"/>
            <a:headEnd/>
            <a:tailEnd/>
          </a:ln>
          <a:effectLst/>
        </p:spPr>
      </p:pic>
      <p:sp>
        <p:nvSpPr>
          <p:cNvPr id="6" name="Content Placeholder 2"/>
          <p:cNvSpPr txBox="1">
            <a:spLocks/>
          </p:cNvSpPr>
          <p:nvPr/>
        </p:nvSpPr>
        <p:spPr bwMode="auto">
          <a:xfrm>
            <a:off x="457200" y="5181600"/>
            <a:ext cx="8458200" cy="129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None/>
              <a:tabLst/>
              <a:defRPr/>
            </a:pPr>
            <a:r>
              <a:rPr kumimoji="0" lang="en-US" sz="3200" b="0" i="0" u="none" strike="noStrike" kern="0" cap="none" spc="0" normalizeH="0" baseline="0" noProof="0" dirty="0" smtClean="0">
                <a:ln>
                  <a:noFill/>
                </a:ln>
                <a:solidFill>
                  <a:srgbClr val="000080"/>
                </a:solidFill>
                <a:effectLst/>
                <a:uLnTx/>
                <a:uFillTx/>
                <a:latin typeface="+mn-lt"/>
                <a:ea typeface="+mn-ea"/>
                <a:cs typeface="+mn-cs"/>
              </a:rPr>
              <a:t>Reduce complexity by </a:t>
            </a:r>
            <a:r>
              <a:rPr kumimoji="0" lang="en-US" sz="3200" b="1" i="0" u="none" strike="noStrike" kern="0" cap="none" spc="0" normalizeH="0" baseline="0" noProof="0" dirty="0" smtClean="0">
                <a:ln>
                  <a:noFill/>
                </a:ln>
                <a:solidFill>
                  <a:srgbClr val="000080"/>
                </a:solidFill>
                <a:effectLst/>
                <a:uLnTx/>
                <a:uFillTx/>
                <a:latin typeface="+mn-lt"/>
                <a:ea typeface="+mn-ea"/>
                <a:cs typeface="+mn-cs"/>
              </a:rPr>
              <a:t>focusing on the essentials</a:t>
            </a:r>
            <a:r>
              <a:rPr kumimoji="0" lang="en-US" sz="3200" b="0" i="0" u="none" strike="noStrike" kern="0" cap="none" spc="0" normalizeH="0" baseline="0" noProof="0" dirty="0" smtClean="0">
                <a:ln>
                  <a:noFill/>
                </a:ln>
                <a:solidFill>
                  <a:srgbClr val="000080"/>
                </a:solidFill>
                <a:effectLst/>
                <a:uLnTx/>
                <a:uFillTx/>
                <a:latin typeface="+mn-lt"/>
                <a:ea typeface="+mn-ea"/>
                <a:cs typeface="+mn-cs"/>
              </a:rPr>
              <a:t> relative to perspective of viewer</a:t>
            </a:r>
          </a:p>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None/>
              <a:tabLst/>
              <a:defRPr/>
            </a:pPr>
            <a:endParaRPr kumimoji="0" lang="en-US" sz="3200" b="0" i="0" u="none" strike="noStrike" kern="0" cap="none" spc="0" normalizeH="0" baseline="0" noProof="0" dirty="0" smtClean="0">
              <a:ln>
                <a:noFill/>
              </a:ln>
              <a:solidFill>
                <a:srgbClr val="00008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20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fade">
                                      <p:cBhvr>
                                        <p:cTn id="17" dur="20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6" grpId="0" build="allAtOnce"/>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Observer Pattern</a:t>
            </a:r>
            <a:endParaRPr lang="en-US" dirty="0">
              <a:solidFill>
                <a:srgbClr val="C00000"/>
              </a:solidFill>
              <a:latin typeface="Arial" charset="0"/>
              <a:cs typeface="Arial" charset="0"/>
            </a:endParaRPr>
          </a:p>
        </p:txBody>
      </p:sp>
      <p:sp>
        <p:nvSpPr>
          <p:cNvPr id="3" name="Content Placeholder 2"/>
          <p:cNvSpPr>
            <a:spLocks noGrp="1"/>
          </p:cNvSpPr>
          <p:nvPr>
            <p:ph idx="1"/>
          </p:nvPr>
        </p:nvSpPr>
        <p:spPr/>
        <p:txBody>
          <a:bodyPr/>
          <a:lstStyle/>
          <a:p>
            <a:endParaRPr lang="en-US" altLang="en-US" dirty="0" smtClean="0"/>
          </a:p>
          <a:p>
            <a:r>
              <a:rPr lang="en-US" altLang="en-US" sz="2800" dirty="0"/>
              <a:t>Also goes by the name Publisher-Subscriber.</a:t>
            </a:r>
          </a:p>
          <a:p>
            <a:endParaRPr lang="en-US" altLang="en-US" sz="2800" dirty="0" smtClean="0"/>
          </a:p>
          <a:p>
            <a:r>
              <a:rPr lang="en-US" altLang="en-US" sz="2800" dirty="0" smtClean="0"/>
              <a:t>When </a:t>
            </a:r>
            <a:r>
              <a:rPr lang="en-US" altLang="en-US" sz="2800" dirty="0"/>
              <a:t>one object changes state, all the dependent objects are notified and updated.</a:t>
            </a:r>
          </a:p>
          <a:p>
            <a:pPr lvl="1"/>
            <a:r>
              <a:rPr lang="en-US" altLang="en-US" sz="2400" dirty="0"/>
              <a:t>Allows for consistency between related objects without tightly coupling classes</a:t>
            </a:r>
          </a:p>
          <a:p>
            <a:pPr lvl="2"/>
            <a:r>
              <a:rPr lang="en-US" altLang="en-US" dirty="0"/>
              <a:t>e.g. “reduces coupling between objects”</a:t>
            </a:r>
          </a:p>
        </p:txBody>
      </p:sp>
    </p:spTree>
    <p:extLst>
      <p:ext uri="{BB962C8B-B14F-4D97-AF65-F5344CB8AC3E}">
        <p14:creationId xmlns:p14="http://schemas.microsoft.com/office/powerpoint/2010/main" val="21159667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solidFill>
                  <a:srgbClr val="C00000"/>
                </a:solidFill>
              </a:rPr>
              <a:t>A Problem</a:t>
            </a:r>
            <a:endParaRPr lang="en-US" dirty="0">
              <a:solidFill>
                <a:srgbClr val="C00000"/>
              </a:solidFill>
              <a:latin typeface="Arial" charset="0"/>
              <a:cs typeface="Arial" charset="0"/>
            </a:endParaRPr>
          </a:p>
        </p:txBody>
      </p:sp>
      <p:sp>
        <p:nvSpPr>
          <p:cNvPr id="3" name="Content Placeholder 2"/>
          <p:cNvSpPr>
            <a:spLocks noGrp="1"/>
          </p:cNvSpPr>
          <p:nvPr>
            <p:ph idx="1"/>
          </p:nvPr>
        </p:nvSpPr>
        <p:spPr/>
        <p:txBody>
          <a:bodyPr/>
          <a:lstStyle/>
          <a:p>
            <a:r>
              <a:rPr lang="en-US" altLang="en-US" sz="2400" dirty="0"/>
              <a:t>Multiple displays need to be updated with weather data from a single weather station</a:t>
            </a:r>
          </a:p>
          <a:p>
            <a:endParaRPr lang="en-US" altLang="en-US" dirty="0" smtClean="0"/>
          </a:p>
          <a:p>
            <a:endParaRPr lang="en-US" altLang="en-US" sz="28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90800"/>
            <a:ext cx="7267575" cy="347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34455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A naive solution</a:t>
            </a:r>
            <a:endParaRPr lang="en-US" dirty="0">
              <a:solidFill>
                <a:srgbClr val="C00000"/>
              </a:solidFill>
              <a:latin typeface="Arial" charset="0"/>
              <a:cs typeface="Arial" charset="0"/>
            </a:endParaRPr>
          </a:p>
        </p:txBody>
      </p:sp>
      <p:sp>
        <p:nvSpPr>
          <p:cNvPr id="5" name="Rectangle 3"/>
          <p:cNvSpPr txBox="1">
            <a:spLocks noChangeArrowheads="1"/>
          </p:cNvSpPr>
          <p:nvPr/>
        </p:nvSpPr>
        <p:spPr bwMode="auto">
          <a:xfrm>
            <a:off x="533400" y="1905000"/>
            <a:ext cx="8229600" cy="394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a:lnSpc>
                <a:spcPct val="80000"/>
              </a:lnSpc>
              <a:buFont typeface="Wingdings" pitchFamily="2" charset="2"/>
              <a:buNone/>
            </a:pPr>
            <a:r>
              <a:rPr lang="en-US" altLang="en-US" sz="1600" kern="0" dirty="0" smtClean="0">
                <a:solidFill>
                  <a:schemeClr val="folHlink"/>
                </a:solidFill>
              </a:rPr>
              <a:t>public class</a:t>
            </a:r>
            <a:r>
              <a:rPr lang="en-US" altLang="en-US" sz="1600" kern="0" dirty="0" smtClean="0"/>
              <a:t> </a:t>
            </a:r>
            <a:r>
              <a:rPr lang="en-US" altLang="en-US" sz="1600" kern="0" dirty="0" err="1" smtClean="0"/>
              <a:t>WeatherData</a:t>
            </a:r>
            <a:r>
              <a:rPr lang="en-US" altLang="en-US" sz="1600" kern="0" dirty="0" smtClean="0"/>
              <a:t> {</a:t>
            </a:r>
          </a:p>
          <a:p>
            <a:pPr>
              <a:lnSpc>
                <a:spcPct val="80000"/>
              </a:lnSpc>
              <a:buFont typeface="Wingdings" pitchFamily="2" charset="2"/>
              <a:buNone/>
            </a:pPr>
            <a:r>
              <a:rPr lang="en-US" altLang="en-US" sz="1600" kern="0" dirty="0" smtClean="0">
                <a:solidFill>
                  <a:schemeClr val="bg2"/>
                </a:solidFill>
              </a:rPr>
              <a:t>	// instance variable declarations	</a:t>
            </a:r>
          </a:p>
          <a:p>
            <a:pPr>
              <a:lnSpc>
                <a:spcPct val="80000"/>
              </a:lnSpc>
              <a:buFont typeface="Wingdings" pitchFamily="2" charset="2"/>
              <a:buNone/>
            </a:pPr>
            <a:r>
              <a:rPr lang="en-US" altLang="en-US" sz="1600" kern="0" dirty="0" smtClean="0"/>
              <a:t>	</a:t>
            </a:r>
          </a:p>
          <a:p>
            <a:pPr>
              <a:lnSpc>
                <a:spcPct val="80000"/>
              </a:lnSpc>
              <a:buFont typeface="Wingdings" pitchFamily="2" charset="2"/>
              <a:buNone/>
            </a:pPr>
            <a:r>
              <a:rPr lang="en-US" altLang="en-US" sz="1600" kern="0" dirty="0" smtClean="0"/>
              <a:t>	</a:t>
            </a:r>
            <a:r>
              <a:rPr lang="en-US" altLang="en-US" sz="1600" kern="0" dirty="0" smtClean="0">
                <a:solidFill>
                  <a:schemeClr val="folHlink"/>
                </a:solidFill>
              </a:rPr>
              <a:t>public void</a:t>
            </a:r>
            <a:r>
              <a:rPr lang="en-US" altLang="en-US" sz="1600" kern="0" dirty="0" smtClean="0"/>
              <a:t> </a:t>
            </a:r>
            <a:r>
              <a:rPr lang="en-US" altLang="en-US" sz="1600" kern="0" dirty="0" err="1" smtClean="0"/>
              <a:t>MeasurementsChanged</a:t>
            </a:r>
            <a:r>
              <a:rPr lang="en-US" altLang="en-US" sz="1600" kern="0" dirty="0" smtClean="0"/>
              <a:t>() {</a:t>
            </a:r>
          </a:p>
          <a:p>
            <a:pPr>
              <a:lnSpc>
                <a:spcPct val="80000"/>
              </a:lnSpc>
              <a:buFont typeface="Wingdings" pitchFamily="2" charset="2"/>
              <a:buNone/>
            </a:pPr>
            <a:r>
              <a:rPr lang="en-US" altLang="en-US" sz="1600" kern="0" dirty="0" smtClean="0"/>
              <a:t>		</a:t>
            </a:r>
          </a:p>
          <a:p>
            <a:pPr>
              <a:lnSpc>
                <a:spcPct val="80000"/>
              </a:lnSpc>
              <a:buFont typeface="Wingdings" pitchFamily="2" charset="2"/>
              <a:buNone/>
            </a:pPr>
            <a:r>
              <a:rPr lang="en-US" altLang="en-US" sz="1600" kern="0" dirty="0" smtClean="0"/>
              <a:t>		</a:t>
            </a:r>
            <a:r>
              <a:rPr lang="en-US" altLang="en-US" sz="1600" kern="0" dirty="0" smtClean="0">
                <a:solidFill>
                  <a:schemeClr val="folHlink"/>
                </a:solidFill>
              </a:rPr>
              <a:t>float</a:t>
            </a:r>
            <a:r>
              <a:rPr lang="en-US" altLang="en-US" sz="1600" kern="0" dirty="0" smtClean="0"/>
              <a:t> temperature = </a:t>
            </a:r>
            <a:r>
              <a:rPr lang="en-US" altLang="en-US" sz="1600" kern="0" dirty="0" err="1" smtClean="0"/>
              <a:t>getTemperature</a:t>
            </a:r>
            <a:r>
              <a:rPr lang="en-US" altLang="en-US" sz="1600" kern="0" dirty="0" smtClean="0"/>
              <a:t>();</a:t>
            </a:r>
          </a:p>
          <a:p>
            <a:pPr>
              <a:lnSpc>
                <a:spcPct val="80000"/>
              </a:lnSpc>
              <a:buFont typeface="Wingdings" pitchFamily="2" charset="2"/>
              <a:buNone/>
            </a:pPr>
            <a:r>
              <a:rPr lang="en-US" altLang="en-US" sz="1600" kern="0" dirty="0" smtClean="0"/>
              <a:t>		</a:t>
            </a:r>
            <a:r>
              <a:rPr lang="en-US" altLang="en-US" sz="1600" kern="0" dirty="0" smtClean="0">
                <a:solidFill>
                  <a:schemeClr val="folHlink"/>
                </a:solidFill>
              </a:rPr>
              <a:t>float</a:t>
            </a:r>
            <a:r>
              <a:rPr lang="en-US" altLang="en-US" sz="1600" kern="0" dirty="0" smtClean="0"/>
              <a:t> humidity = </a:t>
            </a:r>
            <a:r>
              <a:rPr lang="en-US" altLang="en-US" sz="1600" kern="0" dirty="0" err="1" smtClean="0"/>
              <a:t>getHumidity</a:t>
            </a:r>
            <a:r>
              <a:rPr lang="en-US" altLang="en-US" sz="1600" kern="0" dirty="0" smtClean="0"/>
              <a:t>();</a:t>
            </a:r>
          </a:p>
          <a:p>
            <a:pPr>
              <a:lnSpc>
                <a:spcPct val="80000"/>
              </a:lnSpc>
              <a:buFont typeface="Wingdings" pitchFamily="2" charset="2"/>
              <a:buNone/>
            </a:pPr>
            <a:r>
              <a:rPr lang="en-US" altLang="en-US" sz="1600" kern="0" dirty="0" smtClean="0"/>
              <a:t>		</a:t>
            </a:r>
            <a:r>
              <a:rPr lang="en-US" altLang="en-US" sz="1600" kern="0" dirty="0" smtClean="0">
                <a:solidFill>
                  <a:schemeClr val="folHlink"/>
                </a:solidFill>
              </a:rPr>
              <a:t>float</a:t>
            </a:r>
            <a:r>
              <a:rPr lang="en-US" altLang="en-US" sz="1600" kern="0" dirty="0" smtClean="0"/>
              <a:t> pressure = </a:t>
            </a:r>
            <a:r>
              <a:rPr lang="en-US" altLang="en-US" sz="1600" kern="0" dirty="0" err="1" smtClean="0"/>
              <a:t>getPressure</a:t>
            </a:r>
            <a:r>
              <a:rPr lang="en-US" altLang="en-US" sz="1600" kern="0" dirty="0" smtClean="0"/>
              <a:t>();</a:t>
            </a:r>
          </a:p>
          <a:p>
            <a:pPr>
              <a:lnSpc>
                <a:spcPct val="80000"/>
              </a:lnSpc>
              <a:buFont typeface="Wingdings" pitchFamily="2" charset="2"/>
              <a:buNone/>
            </a:pPr>
            <a:r>
              <a:rPr lang="en-US" altLang="en-US" sz="1600" kern="0" dirty="0" smtClean="0"/>
              <a:t>		</a:t>
            </a:r>
          </a:p>
          <a:p>
            <a:pPr>
              <a:lnSpc>
                <a:spcPct val="80000"/>
              </a:lnSpc>
              <a:buFont typeface="Wingdings" pitchFamily="2" charset="2"/>
              <a:buNone/>
            </a:pPr>
            <a:r>
              <a:rPr lang="en-US" altLang="en-US" sz="1600" kern="0" dirty="0" smtClean="0"/>
              <a:t>		</a:t>
            </a:r>
            <a:r>
              <a:rPr lang="en-US" altLang="en-US" sz="1600" kern="0" dirty="0" err="1" smtClean="0"/>
              <a:t>currentConditionsDisplay.update</a:t>
            </a:r>
            <a:r>
              <a:rPr lang="en-US" altLang="en-US" sz="1600" kern="0" dirty="0" smtClean="0"/>
              <a:t>( temperature, humidity, pressure);</a:t>
            </a:r>
          </a:p>
          <a:p>
            <a:pPr>
              <a:lnSpc>
                <a:spcPct val="80000"/>
              </a:lnSpc>
              <a:buFont typeface="Wingdings" pitchFamily="2" charset="2"/>
              <a:buNone/>
            </a:pPr>
            <a:r>
              <a:rPr lang="en-US" altLang="en-US" sz="1600" kern="0" dirty="0" smtClean="0"/>
              <a:t>		</a:t>
            </a:r>
            <a:r>
              <a:rPr lang="en-US" altLang="en-US" sz="1600" kern="0" dirty="0" err="1" smtClean="0"/>
              <a:t>statisticsDisplay.Update</a:t>
            </a:r>
            <a:r>
              <a:rPr lang="en-US" altLang="en-US" sz="1600" kern="0" dirty="0" smtClean="0"/>
              <a:t>( temperature, humidity, pressure);</a:t>
            </a:r>
          </a:p>
          <a:p>
            <a:pPr>
              <a:lnSpc>
                <a:spcPct val="80000"/>
              </a:lnSpc>
              <a:buFont typeface="Wingdings" pitchFamily="2" charset="2"/>
              <a:buNone/>
            </a:pPr>
            <a:r>
              <a:rPr lang="en-US" altLang="en-US" sz="1600" kern="0" dirty="0" smtClean="0"/>
              <a:t>		</a:t>
            </a:r>
            <a:r>
              <a:rPr lang="en-US" altLang="en-US" sz="1600" kern="0" dirty="0" err="1" smtClean="0"/>
              <a:t>forecastDisplay.Update</a:t>
            </a:r>
            <a:r>
              <a:rPr lang="en-US" altLang="en-US" sz="1600" kern="0" dirty="0" smtClean="0"/>
              <a:t>( temperature, humidity, pressure);	</a:t>
            </a:r>
          </a:p>
          <a:p>
            <a:pPr>
              <a:lnSpc>
                <a:spcPct val="80000"/>
              </a:lnSpc>
              <a:buFont typeface="Wingdings" pitchFamily="2" charset="2"/>
              <a:buNone/>
            </a:pPr>
            <a:r>
              <a:rPr lang="en-US" altLang="en-US" sz="1600" kern="0" dirty="0" smtClean="0"/>
              <a:t>	}</a:t>
            </a:r>
          </a:p>
          <a:p>
            <a:pPr>
              <a:lnSpc>
                <a:spcPct val="80000"/>
              </a:lnSpc>
              <a:buFont typeface="Wingdings" pitchFamily="2" charset="2"/>
              <a:buNone/>
            </a:pPr>
            <a:r>
              <a:rPr lang="en-US" altLang="en-US" sz="1600" kern="0" dirty="0" smtClean="0">
                <a:solidFill>
                  <a:schemeClr val="bg2"/>
                </a:solidFill>
              </a:rPr>
              <a:t>	// other weather data methods here</a:t>
            </a:r>
          </a:p>
          <a:p>
            <a:pPr>
              <a:lnSpc>
                <a:spcPct val="80000"/>
              </a:lnSpc>
              <a:buFont typeface="Wingdings" pitchFamily="2" charset="2"/>
              <a:buNone/>
            </a:pPr>
            <a:endParaRPr lang="en-US" altLang="en-US" sz="1600" kern="0" dirty="0" smtClean="0">
              <a:solidFill>
                <a:schemeClr val="bg2"/>
              </a:solidFill>
            </a:endParaRPr>
          </a:p>
          <a:p>
            <a:pPr>
              <a:lnSpc>
                <a:spcPct val="80000"/>
              </a:lnSpc>
              <a:buFont typeface="Wingdings" pitchFamily="2" charset="2"/>
              <a:buNone/>
            </a:pPr>
            <a:r>
              <a:rPr lang="en-US" altLang="en-US" sz="1600" kern="0" dirty="0" smtClean="0"/>
              <a:t>}</a:t>
            </a:r>
          </a:p>
          <a:p>
            <a:pPr>
              <a:lnSpc>
                <a:spcPct val="80000"/>
              </a:lnSpc>
              <a:buFont typeface="Wingdings" pitchFamily="2" charset="2"/>
              <a:buNone/>
            </a:pPr>
            <a:endParaRPr lang="en-US" altLang="en-US" sz="1600" kern="0" dirty="0" smtClean="0"/>
          </a:p>
        </p:txBody>
      </p:sp>
    </p:spTree>
    <p:extLst>
      <p:ext uri="{BB962C8B-B14F-4D97-AF65-F5344CB8AC3E}">
        <p14:creationId xmlns:p14="http://schemas.microsoft.com/office/powerpoint/2010/main" val="9044305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Problems with this Solution</a:t>
            </a:r>
            <a:endParaRPr lang="en-US" dirty="0">
              <a:solidFill>
                <a:srgbClr val="C00000"/>
              </a:solidFill>
              <a:latin typeface="Arial" charset="0"/>
              <a:cs typeface="Arial" charset="0"/>
            </a:endParaRPr>
          </a:p>
        </p:txBody>
      </p:sp>
      <p:sp>
        <p:nvSpPr>
          <p:cNvPr id="6" name="Content Placeholder 2"/>
          <p:cNvSpPr>
            <a:spLocks noGrp="1"/>
          </p:cNvSpPr>
          <p:nvPr>
            <p:ph idx="1"/>
          </p:nvPr>
        </p:nvSpPr>
        <p:spPr>
          <a:xfrm>
            <a:off x="457200" y="1600200"/>
            <a:ext cx="8229600" cy="4525963"/>
          </a:xfrm>
        </p:spPr>
        <p:txBody>
          <a:bodyPr/>
          <a:lstStyle/>
          <a:p>
            <a:r>
              <a:rPr lang="en-US" altLang="en-US" sz="2400" dirty="0"/>
              <a:t>Identify the aspects of your application that vary and separate them from what stays the same.</a:t>
            </a:r>
          </a:p>
          <a:p>
            <a:endParaRPr lang="en-US" altLang="en-US" sz="2400" dirty="0" smtClean="0"/>
          </a:p>
          <a:p>
            <a:r>
              <a:rPr lang="en-US" altLang="en-US" sz="2400" dirty="0" smtClean="0"/>
              <a:t>Program </a:t>
            </a:r>
            <a:r>
              <a:rPr lang="en-US" altLang="en-US" sz="2400" dirty="0"/>
              <a:t>to an interface, not an implementation.</a:t>
            </a:r>
          </a:p>
          <a:p>
            <a:endParaRPr lang="en-US" altLang="en-US" sz="2400" dirty="0" smtClean="0"/>
          </a:p>
          <a:p>
            <a:r>
              <a:rPr lang="en-US" altLang="en-US" sz="2400" dirty="0" smtClean="0"/>
              <a:t>Strive </a:t>
            </a:r>
            <a:r>
              <a:rPr lang="en-US" altLang="en-US" sz="2400" dirty="0"/>
              <a:t>for loosely coupled designs between objects that interact.</a:t>
            </a:r>
          </a:p>
          <a:p>
            <a:endParaRPr lang="en-US" altLang="en-US" dirty="0" smtClean="0"/>
          </a:p>
          <a:p>
            <a:endParaRPr lang="en-US" altLang="en-US" sz="2800" dirty="0" smtClean="0"/>
          </a:p>
        </p:txBody>
      </p:sp>
    </p:spTree>
    <p:extLst>
      <p:ext uri="{BB962C8B-B14F-4D97-AF65-F5344CB8AC3E}">
        <p14:creationId xmlns:p14="http://schemas.microsoft.com/office/powerpoint/2010/main" val="10289772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The Observer Pattern</a:t>
            </a:r>
            <a:endParaRPr lang="en-US" dirty="0">
              <a:solidFill>
                <a:srgbClr val="C00000"/>
              </a:solidFill>
              <a:latin typeface="Arial" charset="0"/>
              <a:cs typeface="Arial" charset="0"/>
            </a:endParaRPr>
          </a:p>
        </p:txBody>
      </p:sp>
      <p:sp>
        <p:nvSpPr>
          <p:cNvPr id="6" name="Content Placeholder 2"/>
          <p:cNvSpPr>
            <a:spLocks noGrp="1"/>
          </p:cNvSpPr>
          <p:nvPr>
            <p:ph idx="1"/>
          </p:nvPr>
        </p:nvSpPr>
        <p:spPr>
          <a:xfrm>
            <a:off x="457200" y="1600200"/>
            <a:ext cx="8229600" cy="4525963"/>
          </a:xfrm>
        </p:spPr>
        <p:txBody>
          <a:bodyPr/>
          <a:lstStyle/>
          <a:p>
            <a:endParaRPr lang="en-US" altLang="en-US" sz="2800"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7696200"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84662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Key Players</a:t>
            </a:r>
            <a:endParaRPr lang="en-US" dirty="0">
              <a:solidFill>
                <a:srgbClr val="C00000"/>
              </a:solidFill>
              <a:latin typeface="Arial" charset="0"/>
              <a:cs typeface="Arial" charset="0"/>
            </a:endParaRPr>
          </a:p>
        </p:txBody>
      </p:sp>
      <p:sp>
        <p:nvSpPr>
          <p:cNvPr id="6" name="Content Placeholder 2"/>
          <p:cNvSpPr>
            <a:spLocks noGrp="1"/>
          </p:cNvSpPr>
          <p:nvPr>
            <p:ph idx="1"/>
          </p:nvPr>
        </p:nvSpPr>
        <p:spPr>
          <a:xfrm>
            <a:off x="457200" y="1600200"/>
            <a:ext cx="8229600" cy="4525963"/>
          </a:xfrm>
        </p:spPr>
        <p:txBody>
          <a:bodyPr/>
          <a:lstStyle/>
          <a:p>
            <a:pPr>
              <a:lnSpc>
                <a:spcPct val="90000"/>
              </a:lnSpc>
            </a:pPr>
            <a:r>
              <a:rPr lang="en-US" altLang="en-US" sz="3400" b="1" dirty="0"/>
              <a:t>Subject Interface</a:t>
            </a:r>
          </a:p>
          <a:p>
            <a:pPr lvl="1">
              <a:lnSpc>
                <a:spcPct val="90000"/>
              </a:lnSpc>
            </a:pPr>
            <a:r>
              <a:rPr lang="en-US" altLang="en-US" sz="2200" b="1" dirty="0"/>
              <a:t>Knows its observers – provides interface for attaching/detaching subjects</a:t>
            </a:r>
          </a:p>
          <a:p>
            <a:pPr>
              <a:lnSpc>
                <a:spcPct val="90000"/>
              </a:lnSpc>
            </a:pPr>
            <a:r>
              <a:rPr lang="en-US" altLang="en-US" sz="3400" b="1" dirty="0"/>
              <a:t>Observer Interface</a:t>
            </a:r>
          </a:p>
          <a:p>
            <a:pPr lvl="1">
              <a:lnSpc>
                <a:spcPct val="90000"/>
              </a:lnSpc>
            </a:pPr>
            <a:r>
              <a:rPr lang="en-US" altLang="en-US" sz="2200" b="1" dirty="0"/>
              <a:t>Defines an interface for notifying the subjects of changes to the object (ex. Data)</a:t>
            </a:r>
          </a:p>
          <a:p>
            <a:pPr>
              <a:lnSpc>
                <a:spcPct val="90000"/>
              </a:lnSpc>
            </a:pPr>
            <a:r>
              <a:rPr lang="en-US" altLang="en-US" sz="3400" b="1" dirty="0" err="1"/>
              <a:t>ConcreteSubject</a:t>
            </a:r>
            <a:endParaRPr lang="en-US" altLang="en-US" sz="3400" b="1" dirty="0"/>
          </a:p>
          <a:p>
            <a:pPr lvl="1">
              <a:lnSpc>
                <a:spcPct val="90000"/>
              </a:lnSpc>
            </a:pPr>
            <a:r>
              <a:rPr lang="en-US" altLang="en-US" sz="2200" b="1" dirty="0"/>
              <a:t>Sends notification to observers when state changes</a:t>
            </a:r>
          </a:p>
          <a:p>
            <a:pPr>
              <a:lnSpc>
                <a:spcPct val="90000"/>
              </a:lnSpc>
            </a:pPr>
            <a:r>
              <a:rPr lang="en-US" altLang="en-US" sz="3400" b="1" dirty="0" err="1"/>
              <a:t>ConcreteObserver</a:t>
            </a:r>
            <a:endParaRPr lang="en-US" altLang="en-US" sz="3400" b="1" dirty="0"/>
          </a:p>
          <a:p>
            <a:pPr lvl="1">
              <a:lnSpc>
                <a:spcPct val="90000"/>
              </a:lnSpc>
            </a:pPr>
            <a:r>
              <a:rPr lang="en-US" altLang="en-US" sz="2200" b="1" dirty="0"/>
              <a:t>Implements Observer interface</a:t>
            </a:r>
          </a:p>
          <a:p>
            <a:endParaRPr lang="en-US" altLang="en-US" sz="2800" dirty="0" smtClean="0"/>
          </a:p>
        </p:txBody>
      </p:sp>
    </p:spTree>
    <p:extLst>
      <p:ext uri="{BB962C8B-B14F-4D97-AF65-F5344CB8AC3E}">
        <p14:creationId xmlns:p14="http://schemas.microsoft.com/office/powerpoint/2010/main" val="41302170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Code Example</a:t>
            </a:r>
            <a:endParaRPr lang="en-US" dirty="0">
              <a:solidFill>
                <a:srgbClr val="C00000"/>
              </a:solidFill>
              <a:latin typeface="Arial" charset="0"/>
              <a:cs typeface="Arial" charset="0"/>
            </a:endParaRPr>
          </a:p>
        </p:txBody>
      </p:sp>
      <p:sp>
        <p:nvSpPr>
          <p:cNvPr id="4" name="Rectangle 3"/>
          <p:cNvSpPr txBox="1">
            <a:spLocks noChangeArrowheads="1"/>
          </p:cNvSpPr>
          <p:nvPr/>
        </p:nvSpPr>
        <p:spPr bwMode="auto">
          <a:xfrm>
            <a:off x="609600" y="1600200"/>
            <a:ext cx="7924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a:buFont typeface="Wingdings" pitchFamily="2" charset="2"/>
              <a:buNone/>
            </a:pPr>
            <a:r>
              <a:rPr lang="en-US" altLang="en-US" sz="2200" kern="0" smtClean="0">
                <a:solidFill>
                  <a:schemeClr val="hlink"/>
                </a:solidFill>
                <a:latin typeface="Arial Unicode MS" pitchFamily="34" charset="-128"/>
              </a:rPr>
              <a:t>public interface</a:t>
            </a:r>
            <a:r>
              <a:rPr lang="en-US" altLang="en-US" sz="2200" kern="0" smtClean="0">
                <a:latin typeface="Arial Unicode MS" pitchFamily="34" charset="-128"/>
              </a:rPr>
              <a:t> IPublisher </a:t>
            </a:r>
          </a:p>
          <a:p>
            <a:pPr>
              <a:buFont typeface="Wingdings" pitchFamily="2" charset="2"/>
              <a:buNone/>
            </a:pPr>
            <a:r>
              <a:rPr lang="en-US" altLang="en-US" sz="2200" kern="0" smtClean="0">
                <a:latin typeface="Arial Unicode MS" pitchFamily="34" charset="-128"/>
              </a:rPr>
              <a:t>{</a:t>
            </a:r>
            <a:br>
              <a:rPr lang="en-US" altLang="en-US" sz="2200" kern="0" smtClean="0">
                <a:latin typeface="Arial Unicode MS" pitchFamily="34" charset="-128"/>
              </a:rPr>
            </a:br>
            <a:r>
              <a:rPr lang="en-US" altLang="en-US" sz="2200" kern="0" smtClean="0">
                <a:latin typeface="Arial Unicode MS" pitchFamily="34" charset="-128"/>
              </a:rPr>
              <a:t>  </a:t>
            </a:r>
            <a:r>
              <a:rPr lang="en-US" altLang="en-US" sz="2200" kern="0" smtClean="0">
                <a:solidFill>
                  <a:schemeClr val="hlink"/>
                </a:solidFill>
                <a:latin typeface="Arial Unicode MS" pitchFamily="34" charset="-128"/>
              </a:rPr>
              <a:t>public void</a:t>
            </a:r>
            <a:r>
              <a:rPr lang="en-US" altLang="en-US" sz="2200" kern="0" smtClean="0">
                <a:latin typeface="Arial Unicode MS" pitchFamily="34" charset="-128"/>
              </a:rPr>
              <a:t> AddSubscriber( ISubscriber subscriber );</a:t>
            </a:r>
            <a:br>
              <a:rPr lang="en-US" altLang="en-US" sz="2200" kern="0" smtClean="0">
                <a:latin typeface="Arial Unicode MS" pitchFamily="34" charset="-128"/>
              </a:rPr>
            </a:br>
            <a:r>
              <a:rPr lang="en-US" altLang="en-US" sz="2200" kern="0" smtClean="0">
                <a:latin typeface="Arial Unicode MS" pitchFamily="34" charset="-128"/>
              </a:rPr>
              <a:t>  </a:t>
            </a:r>
            <a:r>
              <a:rPr lang="en-US" altLang="en-US" sz="2200" kern="0" smtClean="0">
                <a:solidFill>
                  <a:schemeClr val="hlink"/>
                </a:solidFill>
                <a:latin typeface="Arial Unicode MS" pitchFamily="34" charset="-128"/>
              </a:rPr>
              <a:t>public void</a:t>
            </a:r>
            <a:r>
              <a:rPr lang="en-US" altLang="en-US" sz="2200" kern="0" smtClean="0">
                <a:latin typeface="Arial Unicode MS" pitchFamily="34" charset="-128"/>
              </a:rPr>
              <a:t> RemoveSubscriber( ISubscriber subscriber );</a:t>
            </a:r>
          </a:p>
          <a:p>
            <a:pPr>
              <a:buFont typeface="Wingdings" pitchFamily="2" charset="2"/>
              <a:buNone/>
            </a:pPr>
            <a:r>
              <a:rPr lang="en-US" altLang="en-US" sz="2200" kern="0" smtClean="0">
                <a:latin typeface="Arial Unicode MS" pitchFamily="34" charset="-128"/>
              </a:rPr>
              <a:t>}</a:t>
            </a:r>
          </a:p>
          <a:p>
            <a:pPr>
              <a:buFont typeface="Wingdings" pitchFamily="2" charset="2"/>
              <a:buNone/>
            </a:pPr>
            <a:endParaRPr lang="en-US" altLang="en-US" sz="2200" kern="0" smtClean="0">
              <a:latin typeface="Arial Unicode MS" pitchFamily="34" charset="-128"/>
            </a:endParaRPr>
          </a:p>
          <a:p>
            <a:pPr>
              <a:buFont typeface="Wingdings" pitchFamily="2" charset="2"/>
              <a:buNone/>
            </a:pPr>
            <a:r>
              <a:rPr lang="en-US" altLang="en-US" sz="2200" kern="0" smtClean="0">
                <a:solidFill>
                  <a:schemeClr val="hlink"/>
                </a:solidFill>
                <a:latin typeface="Arial Unicode MS" pitchFamily="34" charset="-128"/>
              </a:rPr>
              <a:t>public interface</a:t>
            </a:r>
            <a:r>
              <a:rPr lang="en-US" altLang="en-US" sz="2200" kern="0" smtClean="0">
                <a:latin typeface="Arial Unicode MS" pitchFamily="34" charset="-128"/>
              </a:rPr>
              <a:t> ISubscriber</a:t>
            </a:r>
          </a:p>
          <a:p>
            <a:pPr>
              <a:buFont typeface="Wingdings" pitchFamily="2" charset="2"/>
              <a:buNone/>
            </a:pPr>
            <a:r>
              <a:rPr lang="en-US" altLang="en-US" sz="2200" kern="0" smtClean="0">
                <a:latin typeface="Arial Unicode MS" pitchFamily="34" charset="-128"/>
              </a:rPr>
              <a:t>{</a:t>
            </a:r>
            <a:br>
              <a:rPr lang="en-US" altLang="en-US" sz="2200" kern="0" smtClean="0">
                <a:latin typeface="Arial Unicode MS" pitchFamily="34" charset="-128"/>
              </a:rPr>
            </a:br>
            <a:r>
              <a:rPr lang="en-US" altLang="en-US" sz="2200" kern="0" smtClean="0">
                <a:latin typeface="Arial Unicode MS" pitchFamily="34" charset="-128"/>
              </a:rPr>
              <a:t>  </a:t>
            </a:r>
            <a:r>
              <a:rPr lang="en-US" altLang="en-US" sz="2200" kern="0" smtClean="0">
                <a:solidFill>
                  <a:schemeClr val="hlink"/>
                </a:solidFill>
                <a:latin typeface="Arial Unicode MS" pitchFamily="34" charset="-128"/>
              </a:rPr>
              <a:t>public void</a:t>
            </a:r>
            <a:r>
              <a:rPr lang="en-US" altLang="en-US" sz="2200" kern="0" smtClean="0">
                <a:latin typeface="Arial Unicode MS" pitchFamily="34" charset="-128"/>
              </a:rPr>
              <a:t> Update( </a:t>
            </a:r>
            <a:r>
              <a:rPr lang="en-US" altLang="en-US" sz="2200" kern="0" smtClean="0">
                <a:solidFill>
                  <a:schemeClr val="hlink"/>
                </a:solidFill>
                <a:latin typeface="Arial Unicode MS" pitchFamily="34" charset="-128"/>
              </a:rPr>
              <a:t>object</a:t>
            </a:r>
            <a:r>
              <a:rPr lang="en-US" altLang="en-US" sz="2200" kern="0" smtClean="0">
                <a:latin typeface="Arial Unicode MS" pitchFamily="34" charset="-128"/>
              </a:rPr>
              <a:t> sender );</a:t>
            </a:r>
          </a:p>
          <a:p>
            <a:pPr>
              <a:buFont typeface="Wingdings" pitchFamily="2" charset="2"/>
              <a:buNone/>
            </a:pPr>
            <a:r>
              <a:rPr lang="en-US" altLang="en-US" sz="2200" kern="0" smtClean="0">
                <a:latin typeface="Arial Unicode MS" pitchFamily="34" charset="-128"/>
              </a:rPr>
              <a:t>}</a:t>
            </a:r>
            <a:endParaRPr lang="en-US" altLang="en-US" sz="2200" kern="0" dirty="0" smtClean="0">
              <a:latin typeface="Arial Unicode MS" pitchFamily="34" charset="-128"/>
            </a:endParaRPr>
          </a:p>
        </p:txBody>
      </p:sp>
    </p:spTree>
    <p:extLst>
      <p:ext uri="{BB962C8B-B14F-4D97-AF65-F5344CB8AC3E}">
        <p14:creationId xmlns:p14="http://schemas.microsoft.com/office/powerpoint/2010/main" val="19278709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Consequences</a:t>
            </a:r>
            <a:endParaRPr lang="en-US" dirty="0">
              <a:solidFill>
                <a:srgbClr val="C00000"/>
              </a:solidFill>
              <a:latin typeface="Arial" charset="0"/>
              <a:cs typeface="Arial" charset="0"/>
            </a:endParaRPr>
          </a:p>
        </p:txBody>
      </p:sp>
      <p:sp>
        <p:nvSpPr>
          <p:cNvPr id="6" name="Content Placeholder 2"/>
          <p:cNvSpPr>
            <a:spLocks noGrp="1"/>
          </p:cNvSpPr>
          <p:nvPr>
            <p:ph idx="1"/>
          </p:nvPr>
        </p:nvSpPr>
        <p:spPr>
          <a:xfrm>
            <a:off x="457200" y="1600200"/>
            <a:ext cx="8229600" cy="4525963"/>
          </a:xfrm>
        </p:spPr>
        <p:txBody>
          <a:bodyPr/>
          <a:lstStyle/>
          <a:p>
            <a:r>
              <a:rPr lang="en-US" altLang="en-US" sz="2900" dirty="0"/>
              <a:t>Abstract coupling between subject and observer</a:t>
            </a:r>
          </a:p>
          <a:p>
            <a:pPr lvl="1"/>
            <a:r>
              <a:rPr lang="en-US" altLang="en-US" sz="2600" dirty="0"/>
              <a:t>Coupling is abstract, thus minimal (concrete class isn’t known)</a:t>
            </a:r>
          </a:p>
          <a:p>
            <a:pPr lvl="1"/>
            <a:r>
              <a:rPr lang="en-US" altLang="en-US" sz="2600" dirty="0"/>
              <a:t>Can have multiple layers of abstraction</a:t>
            </a:r>
          </a:p>
          <a:p>
            <a:r>
              <a:rPr lang="en-US" altLang="en-US" sz="2900" dirty="0"/>
              <a:t>Support for broadcast communication</a:t>
            </a:r>
          </a:p>
          <a:p>
            <a:pPr lvl="1"/>
            <a:r>
              <a:rPr lang="en-US" altLang="en-US" sz="2600" dirty="0"/>
              <a:t>Subject doesn’t need to know its receivers or even how many subscribers it has.</a:t>
            </a:r>
          </a:p>
          <a:p>
            <a:endParaRPr lang="en-US" altLang="en-US" sz="2800" dirty="0" smtClean="0"/>
          </a:p>
        </p:txBody>
      </p:sp>
      <p:sp>
        <p:nvSpPr>
          <p:cNvPr id="4" name="AutoShape 4"/>
          <p:cNvSpPr>
            <a:spLocks noChangeArrowheads="1"/>
          </p:cNvSpPr>
          <p:nvPr/>
        </p:nvSpPr>
        <p:spPr bwMode="auto">
          <a:xfrm>
            <a:off x="3657600" y="1295400"/>
            <a:ext cx="3352800" cy="1219200"/>
          </a:xfrm>
          <a:prstGeom prst="wedgeRoundRectCallout">
            <a:avLst>
              <a:gd name="adj1" fmla="val -40389"/>
              <a:gd name="adj2" fmla="val 67056"/>
              <a:gd name="adj3" fmla="val 16667"/>
            </a:avLst>
          </a:prstGeom>
          <a:solidFill>
            <a:schemeClr val="accent1"/>
          </a:solidFill>
          <a:ln w="9525">
            <a:solidFill>
              <a:schemeClr val="tx1"/>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a:t>This is perhaps too abstract. Usually have a more semantic-based interface.</a:t>
            </a:r>
          </a:p>
        </p:txBody>
      </p:sp>
    </p:spTree>
    <p:extLst>
      <p:ext uri="{BB962C8B-B14F-4D97-AF65-F5344CB8AC3E}">
        <p14:creationId xmlns:p14="http://schemas.microsoft.com/office/powerpoint/2010/main" val="104100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Implementing to Interfaces</a:t>
            </a:r>
            <a:endParaRPr lang="en-US" dirty="0">
              <a:solidFill>
                <a:srgbClr val="C00000"/>
              </a:solidFill>
              <a:latin typeface="Arial" charset="0"/>
              <a:cs typeface="Arial" charset="0"/>
            </a:endParaRPr>
          </a:p>
        </p:txBody>
      </p:sp>
      <p:sp>
        <p:nvSpPr>
          <p:cNvPr id="5" name="Rectangle 3"/>
          <p:cNvSpPr txBox="1">
            <a:spLocks noChangeArrowheads="1"/>
          </p:cNvSpPr>
          <p:nvPr/>
        </p:nvSpPr>
        <p:spPr bwMode="auto">
          <a:xfrm>
            <a:off x="609600" y="1600200"/>
            <a:ext cx="7924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a:lnSpc>
                <a:spcPct val="80000"/>
              </a:lnSpc>
              <a:buFont typeface="Wingdings" pitchFamily="2" charset="2"/>
              <a:buNone/>
            </a:pPr>
            <a:r>
              <a:rPr lang="en-US" altLang="en-US" sz="2000" kern="0" smtClean="0">
                <a:solidFill>
                  <a:schemeClr val="hlink"/>
                </a:solidFill>
                <a:latin typeface="Arial Unicode MS" pitchFamily="34" charset="-128"/>
              </a:rPr>
              <a:t>public interface</a:t>
            </a:r>
            <a:r>
              <a:rPr lang="en-US" altLang="en-US" sz="2000" kern="0" smtClean="0">
                <a:latin typeface="Arial Unicode MS" pitchFamily="34" charset="-128"/>
              </a:rPr>
              <a:t> IWeatherPublisher </a:t>
            </a:r>
          </a:p>
          <a:p>
            <a:pPr>
              <a:lnSpc>
                <a:spcPct val="80000"/>
              </a:lnSpc>
              <a:buFont typeface="Wingdings" pitchFamily="2" charset="2"/>
              <a:buNone/>
            </a:pPr>
            <a:r>
              <a:rPr lang="en-US" altLang="en-US" sz="2000" kern="0" smtClean="0">
                <a:latin typeface="Arial Unicode MS" pitchFamily="34" charset="-128"/>
              </a:rPr>
              <a:t>{</a:t>
            </a:r>
            <a:br>
              <a:rPr lang="en-US" altLang="en-US" sz="2000" kern="0" smtClean="0">
                <a:latin typeface="Arial Unicode MS" pitchFamily="34" charset="-128"/>
              </a:rPr>
            </a:br>
            <a:r>
              <a:rPr lang="en-US" altLang="en-US" sz="2000" kern="0" smtClean="0">
                <a:latin typeface="Arial Unicode MS" pitchFamily="34" charset="-128"/>
              </a:rPr>
              <a:t>  </a:t>
            </a:r>
            <a:r>
              <a:rPr lang="en-US" altLang="en-US" sz="2000" kern="0" smtClean="0">
                <a:solidFill>
                  <a:schemeClr val="hlink"/>
                </a:solidFill>
                <a:latin typeface="Arial Unicode MS" pitchFamily="34" charset="-128"/>
              </a:rPr>
              <a:t>void</a:t>
            </a:r>
            <a:r>
              <a:rPr lang="en-US" altLang="en-US" sz="2000" kern="0" smtClean="0">
                <a:latin typeface="Arial Unicode MS" pitchFamily="34" charset="-128"/>
              </a:rPr>
              <a:t> AddSubscriber( IWeatherObserver subscriber );</a:t>
            </a:r>
            <a:br>
              <a:rPr lang="en-US" altLang="en-US" sz="2000" kern="0" smtClean="0">
                <a:latin typeface="Arial Unicode MS" pitchFamily="34" charset="-128"/>
              </a:rPr>
            </a:br>
            <a:r>
              <a:rPr lang="en-US" altLang="en-US" sz="2000" kern="0" smtClean="0">
                <a:latin typeface="Arial Unicode MS" pitchFamily="34" charset="-128"/>
              </a:rPr>
              <a:t>  </a:t>
            </a:r>
            <a:r>
              <a:rPr lang="en-US" altLang="en-US" sz="2000" kern="0" smtClean="0">
                <a:solidFill>
                  <a:schemeClr val="hlink"/>
                </a:solidFill>
                <a:latin typeface="Arial Unicode MS" pitchFamily="34" charset="-128"/>
              </a:rPr>
              <a:t>void</a:t>
            </a:r>
            <a:r>
              <a:rPr lang="en-US" altLang="en-US" sz="2000" kern="0" smtClean="0">
                <a:latin typeface="Arial Unicode MS" pitchFamily="34" charset="-128"/>
              </a:rPr>
              <a:t> RemoveSubscriber( IWeatherObserver subscriber );</a:t>
            </a:r>
          </a:p>
          <a:p>
            <a:pPr>
              <a:lnSpc>
                <a:spcPct val="80000"/>
              </a:lnSpc>
              <a:buFont typeface="Wingdings" pitchFamily="2" charset="2"/>
              <a:buNone/>
            </a:pPr>
            <a:r>
              <a:rPr lang="en-US" altLang="en-US" sz="2000" kern="0" smtClean="0">
                <a:latin typeface="Arial Unicode MS" pitchFamily="34" charset="-128"/>
              </a:rPr>
              <a:t>}</a:t>
            </a:r>
          </a:p>
          <a:p>
            <a:pPr>
              <a:lnSpc>
                <a:spcPct val="80000"/>
              </a:lnSpc>
              <a:buFont typeface="Wingdings" pitchFamily="2" charset="2"/>
              <a:buNone/>
            </a:pPr>
            <a:endParaRPr lang="en-US" altLang="en-US" sz="2000" kern="0" smtClean="0">
              <a:latin typeface="Arial Unicode MS" pitchFamily="34" charset="-128"/>
            </a:endParaRPr>
          </a:p>
          <a:p>
            <a:pPr>
              <a:lnSpc>
                <a:spcPct val="80000"/>
              </a:lnSpc>
              <a:buFont typeface="Wingdings" pitchFamily="2" charset="2"/>
              <a:buNone/>
            </a:pPr>
            <a:r>
              <a:rPr lang="en-US" altLang="en-US" sz="2000" kern="0" smtClean="0">
                <a:solidFill>
                  <a:schemeClr val="hlink"/>
                </a:solidFill>
                <a:latin typeface="Arial Unicode MS" pitchFamily="34" charset="-128"/>
              </a:rPr>
              <a:t>public interface</a:t>
            </a:r>
            <a:r>
              <a:rPr lang="en-US" altLang="en-US" sz="2000" kern="0" smtClean="0">
                <a:latin typeface="Arial Unicode MS" pitchFamily="34" charset="-128"/>
              </a:rPr>
              <a:t> IWeatherObserver</a:t>
            </a:r>
          </a:p>
          <a:p>
            <a:pPr>
              <a:lnSpc>
                <a:spcPct val="80000"/>
              </a:lnSpc>
              <a:buFont typeface="Wingdings" pitchFamily="2" charset="2"/>
              <a:buNone/>
            </a:pPr>
            <a:r>
              <a:rPr lang="en-US" altLang="en-US" sz="2000" kern="0" smtClean="0">
                <a:latin typeface="Arial Unicode MS" pitchFamily="34" charset="-128"/>
              </a:rPr>
              <a:t>{</a:t>
            </a:r>
            <a:br>
              <a:rPr lang="en-US" altLang="en-US" sz="2000" kern="0" smtClean="0">
                <a:latin typeface="Arial Unicode MS" pitchFamily="34" charset="-128"/>
              </a:rPr>
            </a:br>
            <a:r>
              <a:rPr lang="en-US" altLang="en-US" sz="2000" kern="0" smtClean="0">
                <a:latin typeface="Arial Unicode MS" pitchFamily="34" charset="-128"/>
              </a:rPr>
              <a:t>  </a:t>
            </a:r>
            <a:r>
              <a:rPr lang="en-US" altLang="en-US" sz="2000" kern="0" smtClean="0">
                <a:solidFill>
                  <a:schemeClr val="hlink"/>
                </a:solidFill>
                <a:latin typeface="Arial Unicode MS" pitchFamily="34" charset="-128"/>
              </a:rPr>
              <a:t>void</a:t>
            </a:r>
            <a:r>
              <a:rPr lang="en-US" altLang="en-US" sz="2000" kern="0" smtClean="0">
                <a:latin typeface="Arial Unicode MS" pitchFamily="34" charset="-128"/>
              </a:rPr>
              <a:t> Update( </a:t>
            </a:r>
            <a:r>
              <a:rPr lang="en-US" altLang="en-US" sz="2000" kern="0" smtClean="0">
                <a:solidFill>
                  <a:schemeClr val="hlink"/>
                </a:solidFill>
              </a:rPr>
              <a:t>float</a:t>
            </a:r>
            <a:r>
              <a:rPr lang="en-US" altLang="en-US" sz="2000" kern="0" smtClean="0"/>
              <a:t> temp, </a:t>
            </a:r>
            <a:r>
              <a:rPr lang="en-US" altLang="en-US" sz="2000" kern="0" smtClean="0">
                <a:solidFill>
                  <a:schemeClr val="hlink"/>
                </a:solidFill>
              </a:rPr>
              <a:t>float</a:t>
            </a:r>
            <a:r>
              <a:rPr lang="en-US" altLang="en-US" sz="2000" kern="0" smtClean="0"/>
              <a:t> humidity, </a:t>
            </a:r>
            <a:r>
              <a:rPr lang="en-US" altLang="en-US" sz="2000" kern="0" smtClean="0">
                <a:solidFill>
                  <a:schemeClr val="hlink"/>
                </a:solidFill>
              </a:rPr>
              <a:t>float</a:t>
            </a:r>
            <a:r>
              <a:rPr lang="en-US" altLang="en-US" sz="2000" kern="0" smtClean="0"/>
              <a:t> pressure </a:t>
            </a:r>
            <a:r>
              <a:rPr lang="en-US" altLang="en-US" sz="2000" kern="0" smtClean="0">
                <a:latin typeface="Arial Unicode MS" pitchFamily="34" charset="-128"/>
              </a:rPr>
              <a:t>);</a:t>
            </a:r>
          </a:p>
          <a:p>
            <a:pPr>
              <a:lnSpc>
                <a:spcPct val="80000"/>
              </a:lnSpc>
              <a:buFont typeface="Wingdings" pitchFamily="2" charset="2"/>
              <a:buNone/>
            </a:pPr>
            <a:r>
              <a:rPr lang="en-US" altLang="en-US" sz="2000" kern="0" smtClean="0">
                <a:latin typeface="Arial Unicode MS" pitchFamily="34" charset="-128"/>
              </a:rPr>
              <a:t>}</a:t>
            </a:r>
          </a:p>
          <a:p>
            <a:pPr>
              <a:lnSpc>
                <a:spcPct val="80000"/>
              </a:lnSpc>
              <a:buFont typeface="Wingdings" pitchFamily="2" charset="2"/>
              <a:buNone/>
            </a:pPr>
            <a:endParaRPr lang="en-US" altLang="en-US" sz="2000" kern="0" smtClean="0"/>
          </a:p>
          <a:p>
            <a:pPr>
              <a:lnSpc>
                <a:spcPct val="80000"/>
              </a:lnSpc>
              <a:buFont typeface="Wingdings" pitchFamily="2" charset="2"/>
              <a:buNone/>
            </a:pPr>
            <a:r>
              <a:rPr lang="en-US" altLang="en-US" sz="2000" kern="0" smtClean="0">
                <a:solidFill>
                  <a:schemeClr val="folHlink"/>
                </a:solidFill>
              </a:rPr>
              <a:t>public interface</a:t>
            </a:r>
            <a:r>
              <a:rPr lang="en-US" altLang="en-US" sz="2000" kern="0" smtClean="0"/>
              <a:t> DisplayElement {</a:t>
            </a:r>
          </a:p>
          <a:p>
            <a:pPr>
              <a:lnSpc>
                <a:spcPct val="80000"/>
              </a:lnSpc>
              <a:buFont typeface="Wingdings" pitchFamily="2" charset="2"/>
              <a:buNone/>
            </a:pPr>
            <a:r>
              <a:rPr lang="en-US" altLang="en-US" sz="2000" kern="0" smtClean="0"/>
              <a:t>	</a:t>
            </a:r>
            <a:r>
              <a:rPr lang="en-US" altLang="en-US" sz="2000" kern="0" smtClean="0">
                <a:solidFill>
                  <a:schemeClr val="folHlink"/>
                </a:solidFill>
              </a:rPr>
              <a:t>void</a:t>
            </a:r>
            <a:r>
              <a:rPr lang="en-US" altLang="en-US" sz="2000" kern="0" smtClean="0"/>
              <a:t> Display();</a:t>
            </a:r>
          </a:p>
          <a:p>
            <a:pPr>
              <a:lnSpc>
                <a:spcPct val="80000"/>
              </a:lnSpc>
              <a:buFont typeface="Wingdings" pitchFamily="2" charset="2"/>
              <a:buNone/>
            </a:pPr>
            <a:r>
              <a:rPr lang="en-US" altLang="en-US" sz="2000" kern="0" smtClean="0"/>
              <a:t>}</a:t>
            </a:r>
            <a:endParaRPr lang="en-US" altLang="en-US" sz="2000" kern="0" dirty="0" smtClean="0"/>
          </a:p>
        </p:txBody>
      </p:sp>
    </p:spTree>
    <p:extLst>
      <p:ext uri="{BB962C8B-B14F-4D97-AF65-F5344CB8AC3E}">
        <p14:creationId xmlns:p14="http://schemas.microsoft.com/office/powerpoint/2010/main" val="20295347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solidFill>
                  <a:srgbClr val="C00000"/>
                </a:solidFill>
              </a:rPr>
              <a:t>Implementing </a:t>
            </a:r>
            <a:r>
              <a:rPr lang="en-US" altLang="en-US" sz="2800" dirty="0" err="1">
                <a:solidFill>
                  <a:srgbClr val="C00000"/>
                </a:solidFill>
                <a:latin typeface="Arial Unicode MS" pitchFamily="34" charset="-128"/>
              </a:rPr>
              <a:t>IWeatherPublisher</a:t>
            </a:r>
            <a:r>
              <a:rPr lang="en-US" altLang="en-US" sz="2800" dirty="0">
                <a:solidFill>
                  <a:srgbClr val="C00000"/>
                </a:solidFill>
                <a:latin typeface="Arial Unicode MS" pitchFamily="34" charset="-128"/>
              </a:rPr>
              <a:t> </a:t>
            </a:r>
            <a:endParaRPr lang="en-US" dirty="0">
              <a:solidFill>
                <a:srgbClr val="C00000"/>
              </a:solidFill>
              <a:latin typeface="Arial" charset="0"/>
              <a:cs typeface="Arial" charset="0"/>
            </a:endParaRPr>
          </a:p>
        </p:txBody>
      </p:sp>
      <p:sp>
        <p:nvSpPr>
          <p:cNvPr id="4" name="Rectangle 3"/>
          <p:cNvSpPr txBox="1">
            <a:spLocks noChangeArrowheads="1"/>
          </p:cNvSpPr>
          <p:nvPr/>
        </p:nvSpPr>
        <p:spPr bwMode="auto">
          <a:xfrm>
            <a:off x="457200" y="1600200"/>
            <a:ext cx="8229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a:lnSpc>
                <a:spcPct val="80000"/>
              </a:lnSpc>
              <a:buFont typeface="Wingdings" pitchFamily="2" charset="2"/>
              <a:buNone/>
            </a:pPr>
            <a:r>
              <a:rPr lang="en-US" altLang="en-US" sz="1800" kern="0" smtClean="0">
                <a:solidFill>
                  <a:schemeClr val="hlink"/>
                </a:solidFill>
              </a:rPr>
              <a:t>public class</a:t>
            </a:r>
            <a:r>
              <a:rPr lang="en-US" altLang="en-US" sz="1800" kern="0" smtClean="0"/>
              <a:t> WeatherData : </a:t>
            </a:r>
            <a:r>
              <a:rPr lang="en-US" altLang="en-US" sz="1800" kern="0" smtClean="0">
                <a:latin typeface="Arial Unicode MS" pitchFamily="34" charset="-128"/>
              </a:rPr>
              <a:t>IWeatherPublisher </a:t>
            </a:r>
          </a:p>
          <a:p>
            <a:pPr>
              <a:lnSpc>
                <a:spcPct val="80000"/>
              </a:lnSpc>
              <a:buFont typeface="Wingdings" pitchFamily="2" charset="2"/>
              <a:buNone/>
            </a:pPr>
            <a:r>
              <a:rPr lang="en-US" altLang="en-US" sz="1800" kern="0" smtClean="0"/>
              <a:t>{</a:t>
            </a:r>
          </a:p>
          <a:p>
            <a:pPr>
              <a:lnSpc>
                <a:spcPct val="80000"/>
              </a:lnSpc>
              <a:buFont typeface="Wingdings" pitchFamily="2" charset="2"/>
              <a:buNone/>
            </a:pPr>
            <a:r>
              <a:rPr lang="en-US" altLang="en-US" sz="1800" kern="0" smtClean="0">
                <a:solidFill>
                  <a:schemeClr val="hlink"/>
                </a:solidFill>
              </a:rPr>
              <a:t>   private</a:t>
            </a:r>
            <a:r>
              <a:rPr lang="en-US" altLang="en-US" sz="1800" kern="0" smtClean="0"/>
              <a:t> IList&lt;</a:t>
            </a:r>
            <a:r>
              <a:rPr lang="en-US" altLang="en-US" sz="1800" kern="0" smtClean="0">
                <a:latin typeface="Arial Unicode MS" pitchFamily="34" charset="-128"/>
              </a:rPr>
              <a:t>IWeatherObserver&gt;</a:t>
            </a:r>
            <a:r>
              <a:rPr lang="en-US" altLang="en-US" sz="1800" kern="0" smtClean="0"/>
              <a:t> observers = </a:t>
            </a:r>
            <a:r>
              <a:rPr lang="en-US" altLang="en-US" sz="1800" kern="0" smtClean="0">
                <a:solidFill>
                  <a:schemeClr val="folHlink"/>
                </a:solidFill>
              </a:rPr>
              <a:t>new</a:t>
            </a:r>
            <a:r>
              <a:rPr lang="en-US" altLang="en-US" sz="1800" kern="0" smtClean="0"/>
              <a:t> List&lt;</a:t>
            </a:r>
            <a:r>
              <a:rPr lang="en-US" altLang="en-US" sz="1800" kern="0" smtClean="0">
                <a:latin typeface="Arial Unicode MS" pitchFamily="34" charset="-128"/>
              </a:rPr>
              <a:t>IWeatherObserver&gt;();</a:t>
            </a:r>
            <a:endParaRPr lang="en-US" altLang="en-US" sz="1800" kern="0" smtClean="0"/>
          </a:p>
          <a:p>
            <a:pPr>
              <a:lnSpc>
                <a:spcPct val="80000"/>
              </a:lnSpc>
              <a:buFont typeface="Wingdings" pitchFamily="2" charset="2"/>
              <a:buNone/>
            </a:pPr>
            <a:r>
              <a:rPr lang="en-US" altLang="en-US" sz="1800" kern="0" smtClean="0">
                <a:solidFill>
                  <a:schemeClr val="hlink"/>
                </a:solidFill>
              </a:rPr>
              <a:t>   private float</a:t>
            </a:r>
            <a:r>
              <a:rPr lang="en-US" altLang="en-US" sz="1800" kern="0" smtClean="0"/>
              <a:t> temperature;</a:t>
            </a:r>
          </a:p>
          <a:p>
            <a:pPr>
              <a:lnSpc>
                <a:spcPct val="80000"/>
              </a:lnSpc>
              <a:buFont typeface="Wingdings" pitchFamily="2" charset="2"/>
              <a:buNone/>
            </a:pPr>
            <a:r>
              <a:rPr lang="en-US" altLang="en-US" sz="1800" kern="0" smtClean="0">
                <a:solidFill>
                  <a:schemeClr val="hlink"/>
                </a:solidFill>
              </a:rPr>
              <a:t>   private float</a:t>
            </a:r>
            <a:r>
              <a:rPr lang="en-US" altLang="en-US" sz="1800" kern="0" smtClean="0"/>
              <a:t> humidity;</a:t>
            </a:r>
          </a:p>
          <a:p>
            <a:pPr>
              <a:lnSpc>
                <a:spcPct val="80000"/>
              </a:lnSpc>
              <a:buFont typeface="Wingdings" pitchFamily="2" charset="2"/>
              <a:buNone/>
            </a:pPr>
            <a:r>
              <a:rPr lang="en-US" altLang="en-US" sz="1800" kern="0" smtClean="0">
                <a:solidFill>
                  <a:schemeClr val="hlink"/>
                </a:solidFill>
              </a:rPr>
              <a:t>   private float</a:t>
            </a:r>
            <a:r>
              <a:rPr lang="en-US" altLang="en-US" sz="1800" kern="0" smtClean="0"/>
              <a:t> pressure;</a:t>
            </a:r>
          </a:p>
          <a:p>
            <a:pPr>
              <a:lnSpc>
                <a:spcPct val="80000"/>
              </a:lnSpc>
              <a:buFont typeface="Wingdings" pitchFamily="2" charset="2"/>
              <a:buNone/>
            </a:pPr>
            <a:r>
              <a:rPr lang="en-US" altLang="en-US" sz="1800" kern="0" smtClean="0"/>
              <a:t>	</a:t>
            </a:r>
          </a:p>
          <a:p>
            <a:pPr>
              <a:spcBef>
                <a:spcPct val="0"/>
              </a:spcBef>
              <a:buFontTx/>
              <a:buNone/>
            </a:pPr>
            <a:r>
              <a:rPr lang="en-US" altLang="en-US" sz="1800" kern="0" smtClean="0">
                <a:solidFill>
                  <a:schemeClr val="hlink"/>
                </a:solidFill>
                <a:latin typeface="Arial Unicode MS" pitchFamily="34" charset="-128"/>
              </a:rPr>
              <a:t>   public void</a:t>
            </a:r>
            <a:r>
              <a:rPr lang="en-US" altLang="en-US" sz="1800" kern="0" smtClean="0">
                <a:latin typeface="Arial Unicode MS" pitchFamily="34" charset="-128"/>
              </a:rPr>
              <a:t> AddSubscriber( IWeatherObserver subscriber ) </a:t>
            </a:r>
            <a:r>
              <a:rPr lang="en-US" altLang="en-US" sz="1800" kern="0" smtClean="0"/>
              <a:t>{</a:t>
            </a:r>
          </a:p>
          <a:p>
            <a:pPr>
              <a:spcBef>
                <a:spcPct val="0"/>
              </a:spcBef>
              <a:buFontTx/>
              <a:buNone/>
            </a:pPr>
            <a:r>
              <a:rPr lang="en-US" altLang="en-US" sz="1800" kern="0" smtClean="0"/>
              <a:t>	  observers.Add( </a:t>
            </a:r>
            <a:r>
              <a:rPr lang="en-US" altLang="en-US" sz="1800" kern="0" smtClean="0">
                <a:latin typeface="Arial Unicode MS" pitchFamily="34" charset="-128"/>
              </a:rPr>
              <a:t>subscriber </a:t>
            </a:r>
            <a:r>
              <a:rPr lang="en-US" altLang="en-US" sz="1800" kern="0" smtClean="0"/>
              <a:t>);</a:t>
            </a:r>
          </a:p>
          <a:p>
            <a:pPr>
              <a:spcBef>
                <a:spcPct val="0"/>
              </a:spcBef>
              <a:buFontTx/>
              <a:buNone/>
            </a:pPr>
            <a:r>
              <a:rPr lang="en-US" altLang="en-US" sz="1800" kern="0" smtClean="0"/>
              <a:t>   }</a:t>
            </a:r>
          </a:p>
          <a:p>
            <a:pPr>
              <a:lnSpc>
                <a:spcPct val="80000"/>
              </a:lnSpc>
              <a:buFont typeface="Wingdings" pitchFamily="2" charset="2"/>
              <a:buNone/>
            </a:pPr>
            <a:r>
              <a:rPr lang="en-US" altLang="en-US" sz="1800" kern="0" smtClean="0"/>
              <a:t>	</a:t>
            </a:r>
          </a:p>
          <a:p>
            <a:pPr>
              <a:lnSpc>
                <a:spcPct val="80000"/>
              </a:lnSpc>
              <a:buFont typeface="Wingdings" pitchFamily="2" charset="2"/>
              <a:buNone/>
            </a:pPr>
            <a:r>
              <a:rPr lang="en-US" altLang="en-US" sz="1800" kern="0" smtClean="0">
                <a:solidFill>
                  <a:schemeClr val="hlink"/>
                </a:solidFill>
                <a:latin typeface="Arial Unicode MS" pitchFamily="34" charset="-128"/>
              </a:rPr>
              <a:t>   public void</a:t>
            </a:r>
            <a:r>
              <a:rPr lang="en-US" altLang="en-US" sz="1800" kern="0" smtClean="0">
                <a:latin typeface="Arial Unicode MS" pitchFamily="34" charset="-128"/>
              </a:rPr>
              <a:t> RemoveSubscriber( IWeatherObserver subscriber ) {</a:t>
            </a:r>
          </a:p>
          <a:p>
            <a:pPr>
              <a:lnSpc>
                <a:spcPct val="80000"/>
              </a:lnSpc>
              <a:buFont typeface="Wingdings" pitchFamily="2" charset="2"/>
              <a:buNone/>
            </a:pPr>
            <a:r>
              <a:rPr lang="en-US" altLang="en-US" sz="1800" kern="0" smtClean="0"/>
              <a:t>       </a:t>
            </a:r>
            <a:r>
              <a:rPr lang="en-US" altLang="en-US" sz="1800" kern="0" smtClean="0">
                <a:solidFill>
                  <a:schemeClr val="hlink"/>
                </a:solidFill>
              </a:rPr>
              <a:t>if</a:t>
            </a:r>
            <a:r>
              <a:rPr lang="en-US" altLang="en-US" sz="1800" kern="0" smtClean="0"/>
              <a:t>( !observers.Contains(</a:t>
            </a:r>
            <a:r>
              <a:rPr lang="en-US" altLang="en-US" sz="1800" kern="0" smtClean="0">
                <a:latin typeface="Arial Unicode MS" pitchFamily="34" charset="-128"/>
              </a:rPr>
              <a:t>subscriber) </a:t>
            </a:r>
            <a:r>
              <a:rPr lang="en-US" altLang="en-US" sz="1800" kern="0" smtClean="0"/>
              <a:t>)</a:t>
            </a:r>
          </a:p>
          <a:p>
            <a:pPr>
              <a:lnSpc>
                <a:spcPct val="80000"/>
              </a:lnSpc>
              <a:buFont typeface="Wingdings" pitchFamily="2" charset="2"/>
              <a:buNone/>
            </a:pPr>
            <a:r>
              <a:rPr lang="en-US" altLang="en-US" sz="1800" kern="0" smtClean="0"/>
              <a:t>           </a:t>
            </a:r>
            <a:r>
              <a:rPr lang="en-US" altLang="en-US" sz="1800" kern="0" smtClean="0">
                <a:solidFill>
                  <a:schemeClr val="hlink"/>
                </a:solidFill>
              </a:rPr>
              <a:t>throw new</a:t>
            </a:r>
            <a:r>
              <a:rPr lang="en-US" altLang="en-US" sz="1800" kern="0" smtClean="0"/>
              <a:t> ArguementException</a:t>
            </a:r>
            <a:r>
              <a:rPr lang="en-US" altLang="en-US" sz="1800" kern="0" smtClean="0">
                <a:solidFill>
                  <a:srgbClr val="008000"/>
                </a:solidFill>
              </a:rPr>
              <a:t>(“Subscriber does not exist”</a:t>
            </a:r>
            <a:r>
              <a:rPr lang="en-US" altLang="en-US" sz="1800" kern="0" smtClean="0"/>
              <a:t>);</a:t>
            </a:r>
          </a:p>
          <a:p>
            <a:pPr>
              <a:lnSpc>
                <a:spcPct val="80000"/>
              </a:lnSpc>
              <a:buFont typeface="Wingdings" pitchFamily="2" charset="2"/>
              <a:buNone/>
            </a:pPr>
            <a:r>
              <a:rPr lang="en-US" altLang="en-US" sz="1800" kern="0" smtClean="0"/>
              <a:t>       observers.Remove(</a:t>
            </a:r>
            <a:r>
              <a:rPr lang="en-US" altLang="en-US" sz="1800" kern="0" smtClean="0">
                <a:latin typeface="Arial Unicode MS" pitchFamily="34" charset="-128"/>
              </a:rPr>
              <a:t>subscriber</a:t>
            </a:r>
            <a:r>
              <a:rPr lang="en-US" altLang="en-US" sz="1800" kern="0" smtClean="0"/>
              <a:t>);</a:t>
            </a:r>
          </a:p>
          <a:p>
            <a:pPr>
              <a:lnSpc>
                <a:spcPct val="80000"/>
              </a:lnSpc>
              <a:buFont typeface="Wingdings" pitchFamily="2" charset="2"/>
              <a:buNone/>
            </a:pPr>
            <a:r>
              <a:rPr lang="en-US" altLang="en-US" sz="1800" kern="0" smtClean="0"/>
              <a:t>   }</a:t>
            </a:r>
            <a:endParaRPr lang="en-US" altLang="en-US" sz="1800" kern="0" dirty="0" smtClean="0"/>
          </a:p>
        </p:txBody>
      </p:sp>
    </p:spTree>
    <p:extLst>
      <p:ext uri="{BB962C8B-B14F-4D97-AF65-F5344CB8AC3E}">
        <p14:creationId xmlns:p14="http://schemas.microsoft.com/office/powerpoint/2010/main" val="38893687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solidFill>
                  <a:srgbClr val="C00000"/>
                </a:solidFill>
                <a:latin typeface="Arial" charset="0"/>
                <a:cs typeface="Arial" charset="0"/>
              </a:rPr>
              <a:t>Abstraction</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Sample 1/2</a:t>
            </a:r>
            <a:endParaRPr lang="en-US" dirty="0" smtClean="0">
              <a:solidFill>
                <a:srgbClr val="C00000"/>
              </a:solidFill>
              <a:latin typeface="Arial" charset="0"/>
              <a:cs typeface="Arial" charset="0"/>
            </a:endParaRPr>
          </a:p>
        </p:txBody>
      </p:sp>
      <p:sp>
        <p:nvSpPr>
          <p:cNvPr id="17411" name="Content Placeholder 2"/>
          <p:cNvSpPr>
            <a:spLocks noGrp="1"/>
          </p:cNvSpPr>
          <p:nvPr>
            <p:ph idx="1"/>
          </p:nvPr>
        </p:nvSpPr>
        <p:spPr/>
        <p:txBody>
          <a:bodyPr/>
          <a:lstStyle/>
          <a:p>
            <a:pPr>
              <a:lnSpc>
                <a:spcPct val="80000"/>
              </a:lnSpc>
            </a:pPr>
            <a:r>
              <a:rPr lang="en-US" altLang="ja-JP" dirty="0" smtClean="0"/>
              <a:t>Object: Sport Car</a:t>
            </a:r>
          </a:p>
          <a:p>
            <a:pPr lvl="1">
              <a:lnSpc>
                <a:spcPct val="80000"/>
              </a:lnSpc>
            </a:pPr>
            <a:r>
              <a:rPr lang="en-US" altLang="ja-JP" dirty="0" smtClean="0"/>
              <a:t>Data: Information</a:t>
            </a:r>
          </a:p>
          <a:p>
            <a:pPr lvl="2">
              <a:lnSpc>
                <a:spcPct val="80000"/>
              </a:lnSpc>
            </a:pPr>
            <a:r>
              <a:rPr lang="en-US" altLang="ja-JP" dirty="0" smtClean="0"/>
              <a:t>Wheel: 4 wheels</a:t>
            </a:r>
          </a:p>
          <a:p>
            <a:pPr lvl="2">
              <a:lnSpc>
                <a:spcPct val="80000"/>
              </a:lnSpc>
            </a:pPr>
            <a:r>
              <a:rPr lang="en-US" altLang="ja-JP" dirty="0" smtClean="0"/>
              <a:t>Main color: Orange</a:t>
            </a:r>
          </a:p>
          <a:p>
            <a:pPr lvl="2">
              <a:lnSpc>
                <a:spcPct val="80000"/>
              </a:lnSpc>
            </a:pPr>
            <a:r>
              <a:rPr lang="en-US" altLang="ja-JP" dirty="0" smtClean="0"/>
              <a:t>Rear port: 2 ports</a:t>
            </a:r>
          </a:p>
          <a:p>
            <a:pPr lvl="2">
              <a:lnSpc>
                <a:spcPct val="80000"/>
              </a:lnSpc>
            </a:pPr>
            <a:r>
              <a:rPr lang="en-US" altLang="ja-JP" dirty="0" smtClean="0"/>
              <a:t>With upper window: Yes</a:t>
            </a:r>
          </a:p>
          <a:p>
            <a:pPr lvl="2">
              <a:lnSpc>
                <a:spcPct val="80000"/>
              </a:lnSpc>
            </a:pPr>
            <a:r>
              <a:rPr lang="en-US" altLang="ja-JP" dirty="0" smtClean="0"/>
              <a:t>Seat: 2 seats</a:t>
            </a:r>
          </a:p>
          <a:p>
            <a:pPr lvl="2">
              <a:lnSpc>
                <a:spcPct val="80000"/>
              </a:lnSpc>
            </a:pPr>
            <a:r>
              <a:rPr lang="en-US" altLang="ja-JP" dirty="0" smtClean="0"/>
              <a:t>Cylinder volume:2.1L</a:t>
            </a:r>
          </a:p>
          <a:p>
            <a:pPr lvl="1">
              <a:lnSpc>
                <a:spcPct val="80000"/>
              </a:lnSpc>
            </a:pPr>
            <a:r>
              <a:rPr lang="en-US" altLang="ja-JP" dirty="0" smtClean="0"/>
              <a:t>Action</a:t>
            </a:r>
          </a:p>
          <a:p>
            <a:pPr lvl="2">
              <a:lnSpc>
                <a:spcPct val="80000"/>
              </a:lnSpc>
            </a:pPr>
            <a:r>
              <a:rPr lang="en-US" altLang="ja-JP" dirty="0" smtClean="0"/>
              <a:t>Engine start</a:t>
            </a:r>
          </a:p>
          <a:p>
            <a:pPr lvl="2">
              <a:lnSpc>
                <a:spcPct val="80000"/>
              </a:lnSpc>
            </a:pPr>
            <a:r>
              <a:rPr lang="en-US" altLang="ja-JP" dirty="0" smtClean="0"/>
              <a:t>Speed up, Slow down</a:t>
            </a:r>
          </a:p>
          <a:p>
            <a:pPr lvl="2">
              <a:lnSpc>
                <a:spcPct val="80000"/>
              </a:lnSpc>
            </a:pPr>
            <a:r>
              <a:rPr lang="en-US" altLang="ja-JP" dirty="0" smtClean="0"/>
              <a:t>Turn left, turn right</a:t>
            </a:r>
          </a:p>
          <a:p>
            <a:pPr lvl="2">
              <a:lnSpc>
                <a:spcPct val="80000"/>
              </a:lnSpc>
            </a:pPr>
            <a:r>
              <a:rPr lang="en-US" altLang="ja-JP" dirty="0" smtClean="0"/>
              <a:t>Stop</a:t>
            </a:r>
          </a:p>
          <a:p>
            <a:pPr>
              <a:lnSpc>
                <a:spcPct val="80000"/>
              </a:lnSpc>
              <a:buFont typeface="Wingdings" pitchFamily="2" charset="2"/>
              <a:buNone/>
            </a:pPr>
            <a:r>
              <a:rPr lang="en-US" altLang="ja-JP" dirty="0" smtClean="0"/>
              <a:t> </a:t>
            </a:r>
          </a:p>
        </p:txBody>
      </p:sp>
      <p:pic>
        <p:nvPicPr>
          <p:cNvPr id="17412" name="Picture 3" descr="images.jpeg"/>
          <p:cNvPicPr>
            <a:picLocks noChangeAspect="1"/>
          </p:cNvPicPr>
          <p:nvPr/>
        </p:nvPicPr>
        <p:blipFill>
          <a:blip r:embed="rId2" cstate="print"/>
          <a:srcRect/>
          <a:stretch>
            <a:fillRect/>
          </a:stretch>
        </p:blipFill>
        <p:spPr bwMode="auto">
          <a:xfrm>
            <a:off x="4953000" y="1676400"/>
            <a:ext cx="3663950" cy="2438400"/>
          </a:xfrm>
          <a:prstGeom prst="rect">
            <a:avLst/>
          </a:prstGeom>
          <a:noFill/>
          <a:ln w="9525">
            <a:noFill/>
            <a:miter lim="800000"/>
            <a:headEnd/>
            <a:tailEnd/>
          </a:ln>
        </p:spPr>
      </p:pic>
    </p:spTree>
    <p:extLst>
      <p:ext uri="{BB962C8B-B14F-4D97-AF65-F5344CB8AC3E}">
        <p14:creationId xmlns:p14="http://schemas.microsoft.com/office/powerpoint/2010/main" val="118492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solidFill>
                  <a:srgbClr val="C00000"/>
                </a:solidFill>
              </a:rPr>
              <a:t>Implementing </a:t>
            </a:r>
            <a:r>
              <a:rPr lang="en-US" altLang="en-US" sz="2800" dirty="0" err="1">
                <a:solidFill>
                  <a:srgbClr val="C00000"/>
                </a:solidFill>
                <a:latin typeface="Arial Unicode MS" pitchFamily="34" charset="-128"/>
              </a:rPr>
              <a:t>IWeatherPublisher</a:t>
            </a:r>
            <a:r>
              <a:rPr lang="en-US" altLang="en-US" sz="2800" dirty="0">
                <a:solidFill>
                  <a:srgbClr val="C00000"/>
                </a:solidFill>
                <a:latin typeface="Arial Unicode MS" pitchFamily="34" charset="-128"/>
              </a:rPr>
              <a:t> </a:t>
            </a:r>
            <a:r>
              <a:rPr lang="en-US" altLang="en-US" sz="2800" dirty="0" smtClean="0">
                <a:solidFill>
                  <a:srgbClr val="C00000"/>
                </a:solidFill>
                <a:latin typeface="Arial Unicode MS" pitchFamily="34" charset="-128"/>
              </a:rPr>
              <a:t> </a:t>
            </a:r>
            <a:endParaRPr lang="en-US" dirty="0">
              <a:solidFill>
                <a:srgbClr val="C00000"/>
              </a:solidFill>
              <a:latin typeface="Arial" charset="0"/>
              <a:cs typeface="Arial" charset="0"/>
            </a:endParaRPr>
          </a:p>
        </p:txBody>
      </p:sp>
      <p:sp>
        <p:nvSpPr>
          <p:cNvPr id="5" name="Rectangle 3"/>
          <p:cNvSpPr txBox="1">
            <a:spLocks noChangeArrowheads="1"/>
          </p:cNvSpPr>
          <p:nvPr/>
        </p:nvSpPr>
        <p:spPr bwMode="auto">
          <a:xfrm>
            <a:off x="609600" y="1600200"/>
            <a:ext cx="7924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a:lnSpc>
                <a:spcPct val="80000"/>
              </a:lnSpc>
              <a:buFont typeface="Wingdings" pitchFamily="2" charset="2"/>
              <a:buNone/>
            </a:pPr>
            <a:r>
              <a:rPr lang="en-US" altLang="en-US" sz="1800" kern="0" smtClean="0"/>
              <a:t>	</a:t>
            </a:r>
            <a:r>
              <a:rPr lang="en-US" altLang="en-US" sz="1800" kern="0" smtClean="0">
                <a:solidFill>
                  <a:schemeClr val="folHlink"/>
                </a:solidFill>
              </a:rPr>
              <a:t>public void</a:t>
            </a:r>
            <a:r>
              <a:rPr lang="en-US" altLang="en-US" sz="1800" kern="0" smtClean="0"/>
              <a:t> SetMeasurements( </a:t>
            </a:r>
            <a:r>
              <a:rPr lang="en-US" altLang="en-US" sz="1800" kern="0" smtClean="0">
                <a:solidFill>
                  <a:schemeClr val="folHlink"/>
                </a:solidFill>
              </a:rPr>
              <a:t>float</a:t>
            </a:r>
            <a:r>
              <a:rPr lang="en-US" altLang="en-US" sz="1800" kern="0" smtClean="0"/>
              <a:t> temperature, </a:t>
            </a:r>
            <a:r>
              <a:rPr lang="en-US" altLang="en-US" sz="1800" kern="0" smtClean="0">
                <a:solidFill>
                  <a:schemeClr val="folHlink"/>
                </a:solidFill>
              </a:rPr>
              <a:t>float</a:t>
            </a:r>
            <a:r>
              <a:rPr lang="en-US" altLang="en-US" sz="1800" kern="0" smtClean="0"/>
              <a:t> humidity,</a:t>
            </a:r>
          </a:p>
          <a:p>
            <a:pPr>
              <a:lnSpc>
                <a:spcPct val="80000"/>
              </a:lnSpc>
              <a:buFont typeface="Wingdings" pitchFamily="2" charset="2"/>
              <a:buNone/>
            </a:pPr>
            <a:r>
              <a:rPr lang="en-US" altLang="en-US" sz="1800" kern="0" smtClean="0"/>
              <a:t> 			</a:t>
            </a:r>
            <a:r>
              <a:rPr lang="en-US" altLang="en-US" sz="1800" kern="0" smtClean="0">
                <a:solidFill>
                  <a:schemeClr val="folHlink"/>
                </a:solidFill>
              </a:rPr>
              <a:t>float</a:t>
            </a:r>
            <a:r>
              <a:rPr lang="en-US" altLang="en-US" sz="1800" kern="0" smtClean="0"/>
              <a:t> pressure) {</a:t>
            </a:r>
          </a:p>
          <a:p>
            <a:pPr>
              <a:lnSpc>
                <a:spcPct val="80000"/>
              </a:lnSpc>
              <a:buFont typeface="Wingdings" pitchFamily="2" charset="2"/>
              <a:buNone/>
            </a:pPr>
            <a:r>
              <a:rPr lang="en-US" altLang="en-US" sz="1800" kern="0" smtClean="0"/>
              <a:t>		</a:t>
            </a:r>
            <a:r>
              <a:rPr lang="en-US" altLang="en-US" sz="1800" kern="0" smtClean="0">
                <a:solidFill>
                  <a:schemeClr val="folHlink"/>
                </a:solidFill>
              </a:rPr>
              <a:t>this</a:t>
            </a:r>
            <a:r>
              <a:rPr lang="en-US" altLang="en-US" sz="1800" kern="0" smtClean="0"/>
              <a:t>.temperature = temperature;</a:t>
            </a:r>
          </a:p>
          <a:p>
            <a:pPr>
              <a:lnSpc>
                <a:spcPct val="80000"/>
              </a:lnSpc>
              <a:buFont typeface="Wingdings" pitchFamily="2" charset="2"/>
              <a:buNone/>
            </a:pPr>
            <a:r>
              <a:rPr lang="en-US" altLang="en-US" sz="1800" kern="0" smtClean="0"/>
              <a:t>		</a:t>
            </a:r>
            <a:r>
              <a:rPr lang="en-US" altLang="en-US" sz="1800" kern="0" smtClean="0">
                <a:solidFill>
                  <a:schemeClr val="folHlink"/>
                </a:solidFill>
              </a:rPr>
              <a:t>this</a:t>
            </a:r>
            <a:r>
              <a:rPr lang="en-US" altLang="en-US" sz="1800" kern="0" smtClean="0"/>
              <a:t>.humidity = humidity;</a:t>
            </a:r>
          </a:p>
          <a:p>
            <a:pPr>
              <a:lnSpc>
                <a:spcPct val="80000"/>
              </a:lnSpc>
              <a:buFont typeface="Wingdings" pitchFamily="2" charset="2"/>
              <a:buNone/>
            </a:pPr>
            <a:r>
              <a:rPr lang="en-US" altLang="en-US" sz="1800" kern="0" smtClean="0"/>
              <a:t>		</a:t>
            </a:r>
            <a:r>
              <a:rPr lang="en-US" altLang="en-US" sz="1800" kern="0" smtClean="0">
                <a:solidFill>
                  <a:schemeClr val="folHlink"/>
                </a:solidFill>
              </a:rPr>
              <a:t>this</a:t>
            </a:r>
            <a:r>
              <a:rPr lang="en-US" altLang="en-US" sz="1800" kern="0" smtClean="0"/>
              <a:t>.pressure = pressure;</a:t>
            </a:r>
          </a:p>
          <a:p>
            <a:pPr>
              <a:lnSpc>
                <a:spcPct val="80000"/>
              </a:lnSpc>
              <a:buFont typeface="Wingdings" pitchFamily="2" charset="2"/>
              <a:buNone/>
            </a:pPr>
            <a:r>
              <a:rPr lang="en-US" altLang="en-US" sz="1800" kern="0" smtClean="0"/>
              <a:t>		notifyObservers();</a:t>
            </a:r>
          </a:p>
          <a:p>
            <a:pPr>
              <a:lnSpc>
                <a:spcPct val="80000"/>
              </a:lnSpc>
              <a:buFont typeface="Wingdings" pitchFamily="2" charset="2"/>
              <a:buNone/>
            </a:pPr>
            <a:r>
              <a:rPr lang="en-US" altLang="en-US" sz="1800" kern="0" smtClean="0"/>
              <a:t>	}</a:t>
            </a:r>
          </a:p>
          <a:p>
            <a:pPr>
              <a:lnSpc>
                <a:spcPct val="80000"/>
              </a:lnSpc>
              <a:buFont typeface="Wingdings" pitchFamily="2" charset="2"/>
              <a:buNone/>
            </a:pPr>
            <a:r>
              <a:rPr lang="en-US" altLang="en-US" sz="1800" kern="0" smtClean="0"/>
              <a:t>	</a:t>
            </a:r>
            <a:r>
              <a:rPr lang="en-US" altLang="en-US" sz="1800" kern="0" smtClean="0">
                <a:solidFill>
                  <a:schemeClr val="folHlink"/>
                </a:solidFill>
              </a:rPr>
              <a:t>private void</a:t>
            </a:r>
            <a:r>
              <a:rPr lang="en-US" altLang="en-US" sz="1800" kern="0" smtClean="0"/>
              <a:t> NotifyObservers() {</a:t>
            </a:r>
          </a:p>
          <a:p>
            <a:pPr>
              <a:lnSpc>
                <a:spcPct val="80000"/>
              </a:lnSpc>
              <a:buFont typeface="Wingdings" pitchFamily="2" charset="2"/>
              <a:buNone/>
            </a:pPr>
            <a:r>
              <a:rPr lang="en-US" altLang="en-US" sz="1800" kern="0" smtClean="0"/>
              <a:t>		</a:t>
            </a:r>
            <a:r>
              <a:rPr lang="en-US" altLang="en-US" sz="1800" kern="0" smtClean="0">
                <a:solidFill>
                  <a:schemeClr val="folHlink"/>
                </a:solidFill>
              </a:rPr>
              <a:t>foreach</a:t>
            </a:r>
            <a:r>
              <a:rPr lang="en-US" altLang="en-US" sz="1800" kern="0" smtClean="0"/>
              <a:t> (</a:t>
            </a:r>
            <a:r>
              <a:rPr lang="en-US" altLang="en-US" sz="1800" kern="0" smtClean="0">
                <a:latin typeface="Arial Unicode MS" pitchFamily="34" charset="-128"/>
              </a:rPr>
              <a:t>IWeatherObserver observer </a:t>
            </a:r>
            <a:r>
              <a:rPr lang="en-US" altLang="en-US" sz="1800" kern="0" smtClean="0">
                <a:solidFill>
                  <a:schemeClr val="folHlink"/>
                </a:solidFill>
                <a:latin typeface="Arial Unicode MS" pitchFamily="34" charset="-128"/>
              </a:rPr>
              <a:t>in</a:t>
            </a:r>
            <a:r>
              <a:rPr lang="en-US" altLang="en-US" sz="1800" kern="0" smtClean="0">
                <a:latin typeface="Arial Unicode MS" pitchFamily="34" charset="-128"/>
              </a:rPr>
              <a:t> observers)</a:t>
            </a:r>
            <a:endParaRPr lang="en-US" altLang="en-US" sz="1800" kern="0" smtClean="0"/>
          </a:p>
          <a:p>
            <a:pPr>
              <a:lnSpc>
                <a:spcPct val="80000"/>
              </a:lnSpc>
              <a:buFont typeface="Wingdings" pitchFamily="2" charset="2"/>
              <a:buNone/>
            </a:pPr>
            <a:r>
              <a:rPr lang="en-US" altLang="en-US" sz="1800" kern="0" smtClean="0"/>
              <a:t>		{</a:t>
            </a:r>
          </a:p>
          <a:p>
            <a:pPr>
              <a:lnSpc>
                <a:spcPct val="80000"/>
              </a:lnSpc>
              <a:buFont typeface="Wingdings" pitchFamily="2" charset="2"/>
              <a:buNone/>
            </a:pPr>
            <a:r>
              <a:rPr lang="en-US" altLang="en-US" sz="1800" kern="0" smtClean="0"/>
              <a:t>			observer.Update( temperature, humidity, pressure );</a:t>
            </a:r>
          </a:p>
          <a:p>
            <a:pPr>
              <a:lnSpc>
                <a:spcPct val="80000"/>
              </a:lnSpc>
              <a:buFont typeface="Wingdings" pitchFamily="2" charset="2"/>
              <a:buNone/>
            </a:pPr>
            <a:r>
              <a:rPr lang="en-US" altLang="en-US" sz="1800" kern="0" smtClean="0"/>
              <a:t>		}</a:t>
            </a:r>
          </a:p>
          <a:p>
            <a:pPr>
              <a:lnSpc>
                <a:spcPct val="80000"/>
              </a:lnSpc>
              <a:buFont typeface="Wingdings" pitchFamily="2" charset="2"/>
              <a:buNone/>
            </a:pPr>
            <a:r>
              <a:rPr lang="en-US" altLang="en-US" sz="1800" kern="0" smtClean="0"/>
              <a:t>	}</a:t>
            </a:r>
          </a:p>
          <a:p>
            <a:pPr>
              <a:lnSpc>
                <a:spcPct val="80000"/>
              </a:lnSpc>
              <a:buFont typeface="Wingdings" pitchFamily="2" charset="2"/>
              <a:buNone/>
            </a:pPr>
            <a:r>
              <a:rPr lang="en-US" altLang="en-US" sz="1800" kern="0" smtClean="0"/>
              <a:t>	</a:t>
            </a:r>
          </a:p>
          <a:p>
            <a:pPr>
              <a:lnSpc>
                <a:spcPct val="80000"/>
              </a:lnSpc>
              <a:buFont typeface="Wingdings" pitchFamily="2" charset="2"/>
              <a:buNone/>
            </a:pPr>
            <a:r>
              <a:rPr lang="en-US" altLang="en-US" sz="1800" kern="0" smtClean="0"/>
              <a:t>	</a:t>
            </a:r>
            <a:r>
              <a:rPr lang="en-US" altLang="en-US" sz="1800" kern="0" smtClean="0">
                <a:solidFill>
                  <a:schemeClr val="bg2"/>
                </a:solidFill>
              </a:rPr>
              <a:t>// other WeatherData methods here - getters</a:t>
            </a:r>
            <a:r>
              <a:rPr lang="en-US" altLang="en-US" sz="1800" kern="0" smtClean="0"/>
              <a:t>	</a:t>
            </a:r>
          </a:p>
          <a:p>
            <a:pPr>
              <a:lnSpc>
                <a:spcPct val="80000"/>
              </a:lnSpc>
              <a:buFont typeface="Wingdings" pitchFamily="2" charset="2"/>
              <a:buNone/>
            </a:pPr>
            <a:r>
              <a:rPr lang="en-US" altLang="en-US" sz="1800" kern="0" smtClean="0"/>
              <a:t>}</a:t>
            </a:r>
            <a:endParaRPr lang="en-US" altLang="en-US" sz="1800" kern="0" dirty="0" smtClean="0"/>
          </a:p>
        </p:txBody>
      </p:sp>
    </p:spTree>
    <p:extLst>
      <p:ext uri="{BB962C8B-B14F-4D97-AF65-F5344CB8AC3E}">
        <p14:creationId xmlns:p14="http://schemas.microsoft.com/office/powerpoint/2010/main" val="12936474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solidFill>
                  <a:srgbClr val="C00000"/>
                </a:solidFill>
              </a:rPr>
              <a:t>Implementing Observers</a:t>
            </a:r>
            <a:endParaRPr lang="en-US" dirty="0">
              <a:solidFill>
                <a:srgbClr val="C00000"/>
              </a:solidFill>
              <a:latin typeface="Arial" charset="0"/>
              <a:cs typeface="Arial" charset="0"/>
            </a:endParaRPr>
          </a:p>
        </p:txBody>
      </p:sp>
      <p:sp>
        <p:nvSpPr>
          <p:cNvPr id="4" name="Rectangle 3"/>
          <p:cNvSpPr txBox="1">
            <a:spLocks noChangeArrowheads="1"/>
          </p:cNvSpPr>
          <p:nvPr/>
        </p:nvSpPr>
        <p:spPr bwMode="auto">
          <a:xfrm>
            <a:off x="457200" y="1600200"/>
            <a:ext cx="8229600" cy="506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a:lnSpc>
                <a:spcPct val="80000"/>
              </a:lnSpc>
              <a:buFont typeface="Wingdings" pitchFamily="2" charset="2"/>
              <a:buNone/>
            </a:pPr>
            <a:r>
              <a:rPr lang="en-US" altLang="en-US" sz="1600" kern="0" smtClean="0">
                <a:solidFill>
                  <a:schemeClr val="folHlink"/>
                </a:solidFill>
              </a:rPr>
              <a:t>public class</a:t>
            </a:r>
            <a:r>
              <a:rPr lang="en-US" altLang="en-US" sz="1600" kern="0" smtClean="0"/>
              <a:t> CurrentConditionsDisplay : </a:t>
            </a:r>
            <a:r>
              <a:rPr lang="en-US" altLang="en-US" sz="1800" kern="0" smtClean="0">
                <a:latin typeface="Arial Unicode MS" pitchFamily="34" charset="-128"/>
              </a:rPr>
              <a:t>IWeatherObserver </a:t>
            </a:r>
            <a:r>
              <a:rPr lang="en-US" altLang="en-US" sz="1600" kern="0" smtClean="0"/>
              <a:t>, DisplayElement {</a:t>
            </a:r>
          </a:p>
          <a:p>
            <a:pPr>
              <a:lnSpc>
                <a:spcPct val="80000"/>
              </a:lnSpc>
              <a:buFont typeface="Wingdings" pitchFamily="2" charset="2"/>
              <a:buNone/>
            </a:pPr>
            <a:r>
              <a:rPr lang="en-US" altLang="en-US" sz="1600" kern="0" smtClean="0"/>
              <a:t>	</a:t>
            </a:r>
            <a:r>
              <a:rPr lang="en-US" altLang="en-US" sz="1600" kern="0" smtClean="0">
                <a:solidFill>
                  <a:schemeClr val="folHlink"/>
                </a:solidFill>
              </a:rPr>
              <a:t>private float</a:t>
            </a:r>
            <a:r>
              <a:rPr lang="en-US" altLang="en-US" sz="1600" kern="0" smtClean="0"/>
              <a:t> temperature;</a:t>
            </a:r>
          </a:p>
          <a:p>
            <a:pPr>
              <a:lnSpc>
                <a:spcPct val="80000"/>
              </a:lnSpc>
              <a:buFont typeface="Wingdings" pitchFamily="2" charset="2"/>
              <a:buNone/>
            </a:pPr>
            <a:r>
              <a:rPr lang="en-US" altLang="en-US" sz="1600" kern="0" smtClean="0"/>
              <a:t>	</a:t>
            </a:r>
            <a:r>
              <a:rPr lang="en-US" altLang="en-US" sz="1600" kern="0" smtClean="0">
                <a:solidFill>
                  <a:schemeClr val="folHlink"/>
                </a:solidFill>
              </a:rPr>
              <a:t>private float</a:t>
            </a:r>
            <a:r>
              <a:rPr lang="en-US" altLang="en-US" sz="1600" kern="0" smtClean="0"/>
              <a:t> humidity;</a:t>
            </a:r>
          </a:p>
          <a:p>
            <a:pPr>
              <a:lnSpc>
                <a:spcPct val="80000"/>
              </a:lnSpc>
              <a:buFont typeface="Wingdings" pitchFamily="2" charset="2"/>
              <a:buNone/>
            </a:pPr>
            <a:r>
              <a:rPr lang="en-US" altLang="en-US" sz="1600" kern="0" smtClean="0"/>
              <a:t>	</a:t>
            </a:r>
          </a:p>
          <a:p>
            <a:pPr>
              <a:lnSpc>
                <a:spcPct val="80000"/>
              </a:lnSpc>
              <a:buFont typeface="Wingdings" pitchFamily="2" charset="2"/>
              <a:buNone/>
            </a:pPr>
            <a:r>
              <a:rPr lang="en-US" altLang="en-US" sz="1600" kern="0" smtClean="0"/>
              <a:t>	</a:t>
            </a:r>
            <a:r>
              <a:rPr lang="en-US" altLang="en-US" sz="1600" kern="0" smtClean="0">
                <a:solidFill>
                  <a:schemeClr val="folHlink"/>
                </a:solidFill>
              </a:rPr>
              <a:t>public</a:t>
            </a:r>
            <a:r>
              <a:rPr lang="en-US" altLang="en-US" sz="1600" kern="0" smtClean="0"/>
              <a:t> CurrentConditionsDisplay( </a:t>
            </a:r>
            <a:r>
              <a:rPr lang="en-US" altLang="en-US" sz="1600" kern="0" smtClean="0">
                <a:latin typeface="Arial Unicode MS" pitchFamily="34" charset="-128"/>
              </a:rPr>
              <a:t>IWeatherPublisher </a:t>
            </a:r>
            <a:r>
              <a:rPr lang="en-US" altLang="en-US" sz="1600" kern="0" smtClean="0"/>
              <a:t>weatherData ) {</a:t>
            </a:r>
          </a:p>
          <a:p>
            <a:pPr>
              <a:lnSpc>
                <a:spcPct val="80000"/>
              </a:lnSpc>
              <a:buFont typeface="Wingdings" pitchFamily="2" charset="2"/>
              <a:buNone/>
            </a:pPr>
            <a:r>
              <a:rPr lang="en-US" altLang="en-US" sz="1600" kern="0" smtClean="0"/>
              <a:t>		weatherData.</a:t>
            </a:r>
            <a:r>
              <a:rPr lang="en-US" altLang="en-US" sz="1600" kern="0" smtClean="0">
                <a:latin typeface="Arial Unicode MS" pitchFamily="34" charset="-128"/>
              </a:rPr>
              <a:t>AddSubscriber</a:t>
            </a:r>
            <a:r>
              <a:rPr lang="en-US" altLang="en-US" sz="1600" kern="0" smtClean="0"/>
              <a:t>( </a:t>
            </a:r>
            <a:r>
              <a:rPr lang="en-US" altLang="en-US" sz="1600" kern="0" smtClean="0">
                <a:solidFill>
                  <a:schemeClr val="folHlink"/>
                </a:solidFill>
              </a:rPr>
              <a:t>this</a:t>
            </a:r>
            <a:r>
              <a:rPr lang="en-US" altLang="en-US" sz="1600" kern="0" smtClean="0"/>
              <a:t> );</a:t>
            </a:r>
          </a:p>
          <a:p>
            <a:pPr>
              <a:lnSpc>
                <a:spcPct val="80000"/>
              </a:lnSpc>
              <a:buFont typeface="Wingdings" pitchFamily="2" charset="2"/>
              <a:buNone/>
            </a:pPr>
            <a:r>
              <a:rPr lang="en-US" altLang="en-US" sz="1600" kern="0" smtClean="0"/>
              <a:t>	}</a:t>
            </a:r>
          </a:p>
          <a:p>
            <a:pPr>
              <a:lnSpc>
                <a:spcPct val="80000"/>
              </a:lnSpc>
              <a:buFont typeface="Wingdings" pitchFamily="2" charset="2"/>
              <a:buNone/>
            </a:pPr>
            <a:r>
              <a:rPr lang="en-US" altLang="en-US" sz="1600" kern="0" smtClean="0"/>
              <a:t>	</a:t>
            </a:r>
          </a:p>
          <a:p>
            <a:pPr>
              <a:lnSpc>
                <a:spcPct val="80000"/>
              </a:lnSpc>
              <a:buFont typeface="Wingdings" pitchFamily="2" charset="2"/>
              <a:buNone/>
            </a:pPr>
            <a:r>
              <a:rPr lang="en-US" altLang="en-US" sz="1600" kern="0" smtClean="0"/>
              <a:t>	</a:t>
            </a:r>
            <a:r>
              <a:rPr lang="en-US" altLang="en-US" sz="1600" kern="0" smtClean="0">
                <a:solidFill>
                  <a:schemeClr val="folHlink"/>
                </a:solidFill>
              </a:rPr>
              <a:t>public void</a:t>
            </a:r>
            <a:r>
              <a:rPr lang="en-US" altLang="en-US" sz="1600" kern="0" smtClean="0"/>
              <a:t> Update( </a:t>
            </a:r>
            <a:r>
              <a:rPr lang="en-US" altLang="en-US" sz="1600" kern="0" smtClean="0">
                <a:solidFill>
                  <a:schemeClr val="folHlink"/>
                </a:solidFill>
              </a:rPr>
              <a:t>float</a:t>
            </a:r>
            <a:r>
              <a:rPr lang="en-US" altLang="en-US" sz="1600" kern="0" smtClean="0"/>
              <a:t> temperature, </a:t>
            </a:r>
            <a:r>
              <a:rPr lang="en-US" altLang="en-US" sz="1600" kern="0" smtClean="0">
                <a:solidFill>
                  <a:schemeClr val="folHlink"/>
                </a:solidFill>
              </a:rPr>
              <a:t>float</a:t>
            </a:r>
            <a:r>
              <a:rPr lang="en-US" altLang="en-US" sz="1600" kern="0" smtClean="0"/>
              <a:t> humidity, </a:t>
            </a:r>
            <a:r>
              <a:rPr lang="en-US" altLang="en-US" sz="1600" kern="0" smtClean="0">
                <a:solidFill>
                  <a:schemeClr val="folHlink"/>
                </a:solidFill>
              </a:rPr>
              <a:t>float</a:t>
            </a:r>
            <a:r>
              <a:rPr lang="en-US" altLang="en-US" sz="1600" kern="0" smtClean="0"/>
              <a:t> pressure ) {</a:t>
            </a:r>
          </a:p>
          <a:p>
            <a:pPr>
              <a:lnSpc>
                <a:spcPct val="80000"/>
              </a:lnSpc>
              <a:buFont typeface="Wingdings" pitchFamily="2" charset="2"/>
              <a:buNone/>
            </a:pPr>
            <a:r>
              <a:rPr lang="en-US" altLang="en-US" sz="1600" kern="0" smtClean="0"/>
              <a:t>		</a:t>
            </a:r>
            <a:r>
              <a:rPr lang="en-US" altLang="en-US" sz="1600" kern="0" smtClean="0">
                <a:solidFill>
                  <a:schemeClr val="folHlink"/>
                </a:solidFill>
              </a:rPr>
              <a:t>this</a:t>
            </a:r>
            <a:r>
              <a:rPr lang="en-US" altLang="en-US" sz="1600" kern="0" smtClean="0"/>
              <a:t>.temperature = temperature;</a:t>
            </a:r>
          </a:p>
          <a:p>
            <a:pPr>
              <a:lnSpc>
                <a:spcPct val="80000"/>
              </a:lnSpc>
              <a:buFont typeface="Wingdings" pitchFamily="2" charset="2"/>
              <a:buNone/>
            </a:pPr>
            <a:r>
              <a:rPr lang="en-US" altLang="en-US" sz="1600" kern="0" smtClean="0"/>
              <a:t>		</a:t>
            </a:r>
            <a:r>
              <a:rPr lang="en-US" altLang="en-US" sz="1600" kern="0" smtClean="0">
                <a:solidFill>
                  <a:schemeClr val="folHlink"/>
                </a:solidFill>
              </a:rPr>
              <a:t>this</a:t>
            </a:r>
            <a:r>
              <a:rPr lang="en-US" altLang="en-US" sz="1600" kern="0" smtClean="0"/>
              <a:t>.humidity = humidity;</a:t>
            </a:r>
          </a:p>
          <a:p>
            <a:pPr>
              <a:lnSpc>
                <a:spcPct val="80000"/>
              </a:lnSpc>
              <a:buFont typeface="Wingdings" pitchFamily="2" charset="2"/>
              <a:buNone/>
            </a:pPr>
            <a:r>
              <a:rPr lang="en-US" altLang="en-US" sz="1600" kern="0" smtClean="0"/>
              <a:t>		Display();</a:t>
            </a:r>
          </a:p>
          <a:p>
            <a:pPr>
              <a:lnSpc>
                <a:spcPct val="80000"/>
              </a:lnSpc>
              <a:buFont typeface="Wingdings" pitchFamily="2" charset="2"/>
              <a:buNone/>
            </a:pPr>
            <a:r>
              <a:rPr lang="en-US" altLang="en-US" sz="1600" kern="0" smtClean="0"/>
              <a:t>	}</a:t>
            </a:r>
          </a:p>
          <a:p>
            <a:pPr>
              <a:lnSpc>
                <a:spcPct val="80000"/>
              </a:lnSpc>
              <a:buFont typeface="Wingdings" pitchFamily="2" charset="2"/>
              <a:buNone/>
            </a:pPr>
            <a:r>
              <a:rPr lang="en-US" altLang="en-US" sz="1600" kern="0" smtClean="0"/>
              <a:t>	</a:t>
            </a:r>
          </a:p>
          <a:p>
            <a:pPr>
              <a:lnSpc>
                <a:spcPct val="80000"/>
              </a:lnSpc>
              <a:buFont typeface="Wingdings" pitchFamily="2" charset="2"/>
              <a:buNone/>
            </a:pPr>
            <a:r>
              <a:rPr lang="en-US" altLang="en-US" sz="1600" kern="0" smtClean="0"/>
              <a:t>	</a:t>
            </a:r>
            <a:r>
              <a:rPr lang="en-US" altLang="en-US" sz="1600" kern="0" smtClean="0">
                <a:solidFill>
                  <a:schemeClr val="folHlink"/>
                </a:solidFill>
              </a:rPr>
              <a:t>public void</a:t>
            </a:r>
            <a:r>
              <a:rPr lang="en-US" altLang="en-US" sz="1600" kern="0" smtClean="0"/>
              <a:t> Display() {</a:t>
            </a:r>
          </a:p>
          <a:p>
            <a:pPr>
              <a:lnSpc>
                <a:spcPct val="80000"/>
              </a:lnSpc>
              <a:buFont typeface="Wingdings" pitchFamily="2" charset="2"/>
              <a:buNone/>
            </a:pPr>
            <a:r>
              <a:rPr lang="en-US" altLang="en-US" sz="1600" kern="0" smtClean="0"/>
              <a:t>		System.Console.Writeline( </a:t>
            </a:r>
            <a:r>
              <a:rPr lang="en-US" altLang="en-US" sz="1600" kern="0" smtClean="0">
                <a:solidFill>
                  <a:srgbClr val="008000"/>
                </a:solidFill>
              </a:rPr>
              <a:t>"Current conditions: "</a:t>
            </a:r>
            <a:r>
              <a:rPr lang="en-US" altLang="en-US" sz="1600" kern="0" smtClean="0"/>
              <a:t> + temperature </a:t>
            </a:r>
          </a:p>
          <a:p>
            <a:pPr>
              <a:lnSpc>
                <a:spcPct val="80000"/>
              </a:lnSpc>
              <a:buFont typeface="Wingdings" pitchFamily="2" charset="2"/>
              <a:buNone/>
            </a:pPr>
            <a:r>
              <a:rPr lang="en-US" altLang="en-US" sz="1600" kern="0" smtClean="0"/>
              <a:t>			+ </a:t>
            </a:r>
            <a:r>
              <a:rPr lang="en-US" altLang="en-US" sz="1600" kern="0" smtClean="0">
                <a:solidFill>
                  <a:srgbClr val="008000"/>
                </a:solidFill>
              </a:rPr>
              <a:t>"F degrees and "</a:t>
            </a:r>
            <a:r>
              <a:rPr lang="en-US" altLang="en-US" sz="1600" kern="0" smtClean="0"/>
              <a:t> + humidity + </a:t>
            </a:r>
            <a:r>
              <a:rPr lang="en-US" altLang="en-US" sz="1600" kern="0" smtClean="0">
                <a:solidFill>
                  <a:srgbClr val="008000"/>
                </a:solidFill>
              </a:rPr>
              <a:t>"% humidity"</a:t>
            </a:r>
            <a:r>
              <a:rPr lang="en-US" altLang="en-US" sz="1600" kern="0" smtClean="0"/>
              <a:t>);</a:t>
            </a:r>
          </a:p>
          <a:p>
            <a:pPr>
              <a:lnSpc>
                <a:spcPct val="80000"/>
              </a:lnSpc>
              <a:buFont typeface="Wingdings" pitchFamily="2" charset="2"/>
              <a:buNone/>
            </a:pPr>
            <a:r>
              <a:rPr lang="en-US" altLang="en-US" sz="1600" kern="0" smtClean="0"/>
              <a:t>	}</a:t>
            </a:r>
          </a:p>
          <a:p>
            <a:pPr>
              <a:lnSpc>
                <a:spcPct val="80000"/>
              </a:lnSpc>
              <a:buFont typeface="Wingdings" pitchFamily="2" charset="2"/>
              <a:buNone/>
            </a:pPr>
            <a:r>
              <a:rPr lang="en-US" altLang="en-US" sz="1600" kern="0" smtClean="0"/>
              <a:t>}</a:t>
            </a:r>
            <a:endParaRPr lang="en-US" altLang="en-US" sz="1600" kern="0" dirty="0" smtClean="0"/>
          </a:p>
        </p:txBody>
      </p:sp>
    </p:spTree>
    <p:extLst>
      <p:ext uri="{BB962C8B-B14F-4D97-AF65-F5344CB8AC3E}">
        <p14:creationId xmlns:p14="http://schemas.microsoft.com/office/powerpoint/2010/main" val="16143414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solidFill>
                  <a:srgbClr val="C00000"/>
                </a:solidFill>
              </a:rPr>
              <a:t>Push vs Pull</a:t>
            </a:r>
            <a:endParaRPr lang="en-US" dirty="0">
              <a:solidFill>
                <a:srgbClr val="C00000"/>
              </a:solidFill>
              <a:latin typeface="Arial" charset="0"/>
              <a:cs typeface="Arial" charset="0"/>
            </a:endParaRPr>
          </a:p>
        </p:txBody>
      </p:sp>
      <p:sp>
        <p:nvSpPr>
          <p:cNvPr id="4" name="Rectangle 3"/>
          <p:cNvSpPr txBox="1">
            <a:spLocks noChangeArrowheads="1"/>
          </p:cNvSpPr>
          <p:nvPr/>
        </p:nvSpPr>
        <p:spPr bwMode="auto">
          <a:xfrm>
            <a:off x="457200" y="1600200"/>
            <a:ext cx="8229600" cy="506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a:lnSpc>
                <a:spcPct val="80000"/>
              </a:lnSpc>
            </a:pPr>
            <a:r>
              <a:rPr lang="en-US" altLang="en-US" sz="2000" dirty="0"/>
              <a:t>This solution </a:t>
            </a:r>
            <a:r>
              <a:rPr lang="en-US" altLang="en-US" sz="2000" b="1" i="1" dirty="0"/>
              <a:t>pushes</a:t>
            </a:r>
            <a:r>
              <a:rPr lang="en-US" altLang="en-US" sz="2000" dirty="0"/>
              <a:t> data to the observers</a:t>
            </a:r>
            <a:br>
              <a:rPr lang="en-US" altLang="en-US" sz="2000" dirty="0"/>
            </a:br>
            <a:endParaRPr lang="en-US" altLang="en-US" sz="2000" dirty="0"/>
          </a:p>
          <a:p>
            <a:pPr>
              <a:lnSpc>
                <a:spcPct val="80000"/>
              </a:lnSpc>
              <a:buNone/>
            </a:pPr>
            <a:r>
              <a:rPr lang="en-US" altLang="en-US" sz="1600" dirty="0"/>
              <a:t>	</a:t>
            </a:r>
            <a:r>
              <a:rPr lang="en-US" altLang="en-US" sz="1600" dirty="0">
                <a:solidFill>
                  <a:schemeClr val="folHlink"/>
                </a:solidFill>
              </a:rPr>
              <a:t>public void</a:t>
            </a:r>
            <a:r>
              <a:rPr lang="en-US" altLang="en-US" sz="1600" dirty="0"/>
              <a:t> Update( </a:t>
            </a:r>
            <a:r>
              <a:rPr lang="en-US" altLang="en-US" sz="1600" dirty="0">
                <a:solidFill>
                  <a:schemeClr val="folHlink"/>
                </a:solidFill>
              </a:rPr>
              <a:t>float</a:t>
            </a:r>
            <a:r>
              <a:rPr lang="en-US" altLang="en-US" sz="1600" dirty="0"/>
              <a:t> temperature, </a:t>
            </a:r>
            <a:r>
              <a:rPr lang="en-US" altLang="en-US" sz="1600" dirty="0">
                <a:solidFill>
                  <a:schemeClr val="folHlink"/>
                </a:solidFill>
              </a:rPr>
              <a:t>float</a:t>
            </a:r>
            <a:r>
              <a:rPr lang="en-US" altLang="en-US" sz="1600" dirty="0"/>
              <a:t> humidity, </a:t>
            </a:r>
            <a:r>
              <a:rPr lang="en-US" altLang="en-US" sz="1600" dirty="0">
                <a:solidFill>
                  <a:schemeClr val="folHlink"/>
                </a:solidFill>
              </a:rPr>
              <a:t>float</a:t>
            </a:r>
            <a:r>
              <a:rPr lang="en-US" altLang="en-US" sz="1600" dirty="0"/>
              <a:t> pressure) {</a:t>
            </a:r>
          </a:p>
          <a:p>
            <a:pPr>
              <a:lnSpc>
                <a:spcPct val="80000"/>
              </a:lnSpc>
              <a:buNone/>
            </a:pPr>
            <a:r>
              <a:rPr lang="en-US" altLang="en-US" sz="1600" dirty="0"/>
              <a:t>		</a:t>
            </a:r>
            <a:r>
              <a:rPr lang="en-US" altLang="en-US" sz="1600" dirty="0" err="1">
                <a:solidFill>
                  <a:schemeClr val="folHlink"/>
                </a:solidFill>
              </a:rPr>
              <a:t>this</a:t>
            </a:r>
            <a:r>
              <a:rPr lang="en-US" altLang="en-US" sz="1600" dirty="0" err="1"/>
              <a:t>.temperature</a:t>
            </a:r>
            <a:r>
              <a:rPr lang="en-US" altLang="en-US" sz="1600" dirty="0"/>
              <a:t> = temperature;</a:t>
            </a:r>
          </a:p>
          <a:p>
            <a:pPr>
              <a:lnSpc>
                <a:spcPct val="80000"/>
              </a:lnSpc>
              <a:buNone/>
            </a:pPr>
            <a:r>
              <a:rPr lang="en-US" altLang="en-US" sz="1600" dirty="0"/>
              <a:t>		</a:t>
            </a:r>
            <a:r>
              <a:rPr lang="en-US" altLang="en-US" sz="1600" dirty="0" err="1">
                <a:solidFill>
                  <a:schemeClr val="folHlink"/>
                </a:solidFill>
              </a:rPr>
              <a:t>this</a:t>
            </a:r>
            <a:r>
              <a:rPr lang="en-US" altLang="en-US" sz="1600" dirty="0" err="1"/>
              <a:t>.humidity</a:t>
            </a:r>
            <a:r>
              <a:rPr lang="en-US" altLang="en-US" sz="1600" dirty="0"/>
              <a:t> = humidity;</a:t>
            </a:r>
          </a:p>
          <a:p>
            <a:pPr>
              <a:lnSpc>
                <a:spcPct val="80000"/>
              </a:lnSpc>
              <a:buNone/>
            </a:pPr>
            <a:r>
              <a:rPr lang="en-US" altLang="en-US" sz="1600" dirty="0"/>
              <a:t>		Display();</a:t>
            </a:r>
          </a:p>
          <a:p>
            <a:pPr>
              <a:lnSpc>
                <a:spcPct val="80000"/>
              </a:lnSpc>
              <a:buNone/>
            </a:pPr>
            <a:r>
              <a:rPr lang="en-US" altLang="en-US" sz="1600" dirty="0"/>
              <a:t>	}</a:t>
            </a:r>
          </a:p>
          <a:p>
            <a:pPr>
              <a:lnSpc>
                <a:spcPct val="80000"/>
              </a:lnSpc>
            </a:pPr>
            <a:r>
              <a:rPr lang="en-US" altLang="en-US" sz="2000" dirty="0"/>
              <a:t>The observers may not use all of the data or may need different data?</a:t>
            </a:r>
          </a:p>
          <a:p>
            <a:pPr>
              <a:lnSpc>
                <a:spcPct val="80000"/>
              </a:lnSpc>
            </a:pPr>
            <a:r>
              <a:rPr lang="en-US" altLang="en-US" sz="2000" dirty="0"/>
              <a:t>Observers can </a:t>
            </a:r>
            <a:r>
              <a:rPr lang="en-US" altLang="en-US" sz="2000" b="1" i="1" dirty="0"/>
              <a:t>pull</a:t>
            </a:r>
            <a:r>
              <a:rPr lang="en-US" altLang="en-US" sz="2000" dirty="0"/>
              <a:t> the specific data they need from the subject</a:t>
            </a:r>
            <a:br>
              <a:rPr lang="en-US" altLang="en-US" sz="2000" dirty="0"/>
            </a:br>
            <a:endParaRPr lang="en-US" altLang="en-US" sz="2000" dirty="0"/>
          </a:p>
          <a:p>
            <a:pPr>
              <a:lnSpc>
                <a:spcPct val="80000"/>
              </a:lnSpc>
              <a:buNone/>
            </a:pPr>
            <a:r>
              <a:rPr lang="en-US" altLang="en-US" sz="1600" dirty="0"/>
              <a:t>	</a:t>
            </a:r>
            <a:r>
              <a:rPr lang="en-US" altLang="en-US" sz="1600" dirty="0">
                <a:solidFill>
                  <a:schemeClr val="folHlink"/>
                </a:solidFill>
              </a:rPr>
              <a:t>public void</a:t>
            </a:r>
            <a:r>
              <a:rPr lang="en-US" altLang="en-US" sz="1600" dirty="0"/>
              <a:t> Update( </a:t>
            </a:r>
            <a:r>
              <a:rPr lang="en-US" altLang="en-US" sz="1600" dirty="0" err="1">
                <a:latin typeface="Arial Unicode MS" pitchFamily="34" charset="-128"/>
              </a:rPr>
              <a:t>IWeatherPublisher</a:t>
            </a:r>
            <a:r>
              <a:rPr lang="en-US" altLang="en-US" sz="1600" dirty="0">
                <a:latin typeface="Arial Unicode MS" pitchFamily="34" charset="-128"/>
              </a:rPr>
              <a:t> </a:t>
            </a:r>
            <a:r>
              <a:rPr lang="en-US" altLang="en-US" sz="1600" dirty="0" err="1"/>
              <a:t>weatherData</a:t>
            </a:r>
            <a:r>
              <a:rPr lang="en-US" altLang="en-US" sz="1600" dirty="0"/>
              <a:t> ) {</a:t>
            </a:r>
          </a:p>
          <a:p>
            <a:pPr>
              <a:lnSpc>
                <a:spcPct val="80000"/>
              </a:lnSpc>
              <a:buNone/>
            </a:pPr>
            <a:r>
              <a:rPr lang="en-US" altLang="en-US" sz="1600" dirty="0"/>
              <a:t>		</a:t>
            </a:r>
            <a:r>
              <a:rPr lang="en-US" altLang="en-US" sz="1600" dirty="0" err="1">
                <a:solidFill>
                  <a:schemeClr val="folHlink"/>
                </a:solidFill>
              </a:rPr>
              <a:t>this</a:t>
            </a:r>
            <a:r>
              <a:rPr lang="en-US" altLang="en-US" sz="1600" dirty="0" err="1"/>
              <a:t>.temperature</a:t>
            </a:r>
            <a:r>
              <a:rPr lang="en-US" altLang="en-US" sz="1600" dirty="0"/>
              <a:t> = </a:t>
            </a:r>
            <a:r>
              <a:rPr lang="en-US" altLang="en-US" sz="1600" dirty="0" err="1"/>
              <a:t>weatherData.Temperature</a:t>
            </a:r>
            <a:r>
              <a:rPr lang="en-US" altLang="en-US" sz="1600" dirty="0"/>
              <a:t>;</a:t>
            </a:r>
          </a:p>
          <a:p>
            <a:pPr>
              <a:lnSpc>
                <a:spcPct val="80000"/>
              </a:lnSpc>
              <a:buNone/>
            </a:pPr>
            <a:r>
              <a:rPr lang="en-US" altLang="en-US" sz="1600" dirty="0"/>
              <a:t>		</a:t>
            </a:r>
            <a:r>
              <a:rPr lang="en-US" altLang="en-US" sz="1600" dirty="0" err="1">
                <a:solidFill>
                  <a:schemeClr val="folHlink"/>
                </a:solidFill>
              </a:rPr>
              <a:t>this</a:t>
            </a:r>
            <a:r>
              <a:rPr lang="en-US" altLang="en-US" sz="1600" dirty="0" err="1"/>
              <a:t>.humidity</a:t>
            </a:r>
            <a:r>
              <a:rPr lang="en-US" altLang="en-US" sz="1600" dirty="0"/>
              <a:t> = </a:t>
            </a:r>
            <a:r>
              <a:rPr lang="en-US" altLang="en-US" sz="1600" dirty="0" err="1"/>
              <a:t>weatherData.Humidity</a:t>
            </a:r>
            <a:r>
              <a:rPr lang="en-US" altLang="en-US" sz="1600" dirty="0"/>
              <a:t>;</a:t>
            </a:r>
          </a:p>
          <a:p>
            <a:pPr>
              <a:lnSpc>
                <a:spcPct val="80000"/>
              </a:lnSpc>
              <a:buNone/>
            </a:pPr>
            <a:r>
              <a:rPr lang="en-US" altLang="en-US" sz="1600" dirty="0"/>
              <a:t>		Display();</a:t>
            </a:r>
          </a:p>
          <a:p>
            <a:pPr>
              <a:lnSpc>
                <a:spcPct val="80000"/>
              </a:lnSpc>
              <a:buNone/>
            </a:pPr>
            <a:r>
              <a:rPr lang="en-US" altLang="en-US" sz="1600" dirty="0"/>
              <a:t>	}</a:t>
            </a:r>
          </a:p>
        </p:txBody>
      </p:sp>
    </p:spTree>
    <p:extLst>
      <p:ext uri="{BB962C8B-B14F-4D97-AF65-F5344CB8AC3E}">
        <p14:creationId xmlns:p14="http://schemas.microsoft.com/office/powerpoint/2010/main" val="30166470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solidFill>
                  <a:srgbClr val="C00000"/>
                </a:solidFill>
              </a:rPr>
              <a:t>Loose Coupling</a:t>
            </a:r>
            <a:endParaRPr lang="en-US" dirty="0">
              <a:solidFill>
                <a:srgbClr val="C00000"/>
              </a:solidFill>
              <a:latin typeface="Arial" charset="0"/>
              <a:cs typeface="Arial" charset="0"/>
            </a:endParaRPr>
          </a:p>
        </p:txBody>
      </p:sp>
      <p:sp>
        <p:nvSpPr>
          <p:cNvPr id="4" name="Rectangle 3"/>
          <p:cNvSpPr txBox="1">
            <a:spLocks noChangeArrowheads="1"/>
          </p:cNvSpPr>
          <p:nvPr/>
        </p:nvSpPr>
        <p:spPr bwMode="auto">
          <a:xfrm>
            <a:off x="457200" y="1600200"/>
            <a:ext cx="8229600" cy="506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r>
              <a:rPr lang="en-US" altLang="en-US" sz="2400" dirty="0"/>
              <a:t>When two objects are </a:t>
            </a:r>
            <a:r>
              <a:rPr lang="en-US" altLang="en-US" sz="2400" b="1" i="1" dirty="0"/>
              <a:t>loosely coupled</a:t>
            </a:r>
            <a:r>
              <a:rPr lang="en-US" altLang="en-US" sz="2400" dirty="0"/>
              <a:t>, they can interact, but have very little knowledge of each other.</a:t>
            </a:r>
          </a:p>
          <a:p>
            <a:r>
              <a:rPr lang="en-US" altLang="en-US" sz="2400" dirty="0"/>
              <a:t>The Observer Pattern provides an object design where subjects and observers are loosely coupled.</a:t>
            </a:r>
          </a:p>
          <a:p>
            <a:pPr lvl="1"/>
            <a:r>
              <a:rPr lang="en-US" altLang="en-US" dirty="0"/>
              <a:t>The only thing the subject knows about an observer is that it implements a certain interface</a:t>
            </a:r>
          </a:p>
          <a:p>
            <a:pPr lvl="1"/>
            <a:r>
              <a:rPr lang="en-US" altLang="en-US" dirty="0"/>
              <a:t>We can add new observers at any time.</a:t>
            </a:r>
          </a:p>
          <a:p>
            <a:pPr lvl="1"/>
            <a:r>
              <a:rPr lang="en-US" altLang="en-US" dirty="0"/>
              <a:t>We never need to modify the subject to add new types of observers.</a:t>
            </a:r>
          </a:p>
          <a:p>
            <a:pPr lvl="1"/>
            <a:r>
              <a:rPr lang="en-US" altLang="en-US" dirty="0"/>
              <a:t>We can reuse subjects or observers independently of each other.</a:t>
            </a:r>
          </a:p>
          <a:p>
            <a:pPr lvl="1"/>
            <a:r>
              <a:rPr lang="en-US" altLang="en-US" dirty="0"/>
              <a:t>Changes to either the subject or an observer will not affect the other.</a:t>
            </a:r>
          </a:p>
        </p:txBody>
      </p:sp>
    </p:spTree>
    <p:extLst>
      <p:ext uri="{BB962C8B-B14F-4D97-AF65-F5344CB8AC3E}">
        <p14:creationId xmlns:p14="http://schemas.microsoft.com/office/powerpoint/2010/main" val="16870599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smtClean="0">
                <a:solidFill>
                  <a:srgbClr val="C00000"/>
                </a:solidFill>
              </a:rPr>
              <a:t>Question &amp; Answer</a:t>
            </a:r>
            <a:endParaRPr lang="en-US" dirty="0">
              <a:solidFill>
                <a:srgbClr val="C00000"/>
              </a:solidFill>
              <a:latin typeface="Arial" charset="0"/>
              <a:cs typeface="Arial"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319528"/>
            <a:ext cx="3452640" cy="3767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3595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a:solidFill>
                  <a:srgbClr val="C00000"/>
                </a:solidFill>
                <a:latin typeface="Arial" charset="0"/>
                <a:cs typeface="Arial" charset="0"/>
              </a:rPr>
              <a:t>Abstraction</a:t>
            </a:r>
            <a:br>
              <a:rPr lang="en-US" dirty="0">
                <a:solidFill>
                  <a:srgbClr val="C00000"/>
                </a:solidFill>
                <a:latin typeface="Arial" charset="0"/>
                <a:cs typeface="Arial" charset="0"/>
              </a:rPr>
            </a:br>
            <a:r>
              <a:rPr lang="en-US" sz="2800" dirty="0">
                <a:solidFill>
                  <a:srgbClr val="C00000"/>
                </a:solidFill>
                <a:latin typeface="Arial" charset="0"/>
                <a:cs typeface="Arial" charset="0"/>
              </a:rPr>
              <a:t>Sample </a:t>
            </a:r>
            <a:r>
              <a:rPr lang="en-US" sz="2800" dirty="0" smtClean="0">
                <a:solidFill>
                  <a:srgbClr val="C00000"/>
                </a:solidFill>
                <a:latin typeface="Arial" charset="0"/>
                <a:cs typeface="Arial" charset="0"/>
              </a:rPr>
              <a:t>2/2</a:t>
            </a:r>
          </a:p>
        </p:txBody>
      </p:sp>
      <p:sp>
        <p:nvSpPr>
          <p:cNvPr id="3" name="Content Placeholder 2"/>
          <p:cNvSpPr>
            <a:spLocks noGrp="1"/>
          </p:cNvSpPr>
          <p:nvPr>
            <p:ph idx="1"/>
          </p:nvPr>
        </p:nvSpPr>
        <p:spPr>
          <a:xfrm>
            <a:off x="457200" y="1219200"/>
            <a:ext cx="4259263" cy="4906963"/>
          </a:xfrm>
        </p:spPr>
        <p:txBody>
          <a:bodyPr/>
          <a:lstStyle/>
          <a:p>
            <a:pPr>
              <a:lnSpc>
                <a:spcPct val="80000"/>
              </a:lnSpc>
              <a:defRPr/>
            </a:pPr>
            <a:r>
              <a:rPr lang="en-US" altLang="ja-JP" dirty="0" smtClean="0"/>
              <a:t>Car is described by:</a:t>
            </a:r>
          </a:p>
          <a:p>
            <a:pPr lvl="1">
              <a:lnSpc>
                <a:spcPct val="80000"/>
              </a:lnSpc>
              <a:defRPr/>
            </a:pPr>
            <a:r>
              <a:rPr lang="en-US" altLang="ja-JP" sz="2400" dirty="0" smtClean="0"/>
              <a:t>Number of wheels</a:t>
            </a:r>
          </a:p>
          <a:p>
            <a:pPr lvl="1">
              <a:lnSpc>
                <a:spcPct val="80000"/>
              </a:lnSpc>
              <a:defRPr/>
            </a:pPr>
            <a:r>
              <a:rPr lang="en-US" altLang="ja-JP" sz="2400" dirty="0" smtClean="0"/>
              <a:t>Main color</a:t>
            </a:r>
          </a:p>
          <a:p>
            <a:pPr lvl="1">
              <a:lnSpc>
                <a:spcPct val="80000"/>
              </a:lnSpc>
              <a:defRPr/>
            </a:pPr>
            <a:r>
              <a:rPr lang="en-US" altLang="ja-JP" sz="2400" dirty="0" smtClean="0"/>
              <a:t>Number of rear port</a:t>
            </a:r>
          </a:p>
          <a:p>
            <a:pPr lvl="1">
              <a:lnSpc>
                <a:spcPct val="80000"/>
              </a:lnSpc>
              <a:defRPr/>
            </a:pPr>
            <a:r>
              <a:rPr lang="en-US" altLang="ja-JP" sz="2400" dirty="0" smtClean="0"/>
              <a:t>With upper window or not</a:t>
            </a:r>
          </a:p>
          <a:p>
            <a:pPr lvl="1">
              <a:lnSpc>
                <a:spcPct val="80000"/>
              </a:lnSpc>
              <a:defRPr/>
            </a:pPr>
            <a:r>
              <a:rPr lang="en-US" altLang="ja-JP" sz="2400" dirty="0" smtClean="0"/>
              <a:t>Number of seats</a:t>
            </a:r>
          </a:p>
          <a:p>
            <a:pPr lvl="1">
              <a:lnSpc>
                <a:spcPct val="80000"/>
              </a:lnSpc>
              <a:defRPr/>
            </a:pPr>
            <a:r>
              <a:rPr lang="en-US" altLang="ja-JP" sz="2400" dirty="0" smtClean="0"/>
              <a:t>Cylinder volume</a:t>
            </a:r>
          </a:p>
          <a:p>
            <a:pPr lvl="1">
              <a:lnSpc>
                <a:spcPct val="80000"/>
              </a:lnSpc>
              <a:defRPr/>
            </a:pPr>
            <a:r>
              <a:rPr lang="en-US" altLang="ja-JP" sz="2400" dirty="0" smtClean="0"/>
              <a:t>Engine start</a:t>
            </a:r>
          </a:p>
          <a:p>
            <a:pPr lvl="1">
              <a:lnSpc>
                <a:spcPct val="80000"/>
              </a:lnSpc>
              <a:defRPr/>
            </a:pPr>
            <a:r>
              <a:rPr lang="en-US" altLang="ja-JP" sz="2400" dirty="0" smtClean="0"/>
              <a:t>Speed up</a:t>
            </a:r>
          </a:p>
          <a:p>
            <a:pPr lvl="1">
              <a:lnSpc>
                <a:spcPct val="80000"/>
              </a:lnSpc>
              <a:defRPr/>
            </a:pPr>
            <a:r>
              <a:rPr lang="en-US" altLang="ja-JP" sz="2400" dirty="0" smtClean="0"/>
              <a:t>Slow down</a:t>
            </a:r>
          </a:p>
          <a:p>
            <a:pPr lvl="1">
              <a:lnSpc>
                <a:spcPct val="80000"/>
              </a:lnSpc>
              <a:defRPr/>
            </a:pPr>
            <a:r>
              <a:rPr lang="en-US" altLang="ja-JP" sz="2400" dirty="0" smtClean="0"/>
              <a:t>Turn left</a:t>
            </a:r>
          </a:p>
          <a:p>
            <a:pPr lvl="1">
              <a:lnSpc>
                <a:spcPct val="80000"/>
              </a:lnSpc>
              <a:defRPr/>
            </a:pPr>
            <a:r>
              <a:rPr lang="en-US" altLang="ja-JP" sz="2400" dirty="0" smtClean="0"/>
              <a:t>Turn right</a:t>
            </a:r>
          </a:p>
          <a:p>
            <a:pPr lvl="1">
              <a:lnSpc>
                <a:spcPct val="80000"/>
              </a:lnSpc>
              <a:defRPr/>
            </a:pPr>
            <a:r>
              <a:rPr lang="en-US" altLang="ja-JP" sz="2400" dirty="0" smtClean="0"/>
              <a:t>Engine Stop</a:t>
            </a:r>
          </a:p>
        </p:txBody>
      </p:sp>
      <p:pic>
        <p:nvPicPr>
          <p:cNvPr id="18436" name="Picture 3" descr="images car 02.jpeg"/>
          <p:cNvPicPr>
            <a:picLocks noChangeAspect="1"/>
          </p:cNvPicPr>
          <p:nvPr/>
        </p:nvPicPr>
        <p:blipFill>
          <a:blip r:embed="rId3" cstate="print"/>
          <a:srcRect/>
          <a:stretch>
            <a:fillRect/>
          </a:stretch>
        </p:blipFill>
        <p:spPr bwMode="auto">
          <a:xfrm>
            <a:off x="4800600" y="1371600"/>
            <a:ext cx="3865563" cy="2895600"/>
          </a:xfrm>
          <a:prstGeom prst="rect">
            <a:avLst/>
          </a:prstGeom>
          <a:noFill/>
          <a:ln w="9525">
            <a:noFill/>
            <a:miter lim="800000"/>
            <a:headEnd/>
            <a:tailEnd/>
          </a:ln>
        </p:spPr>
      </p:pic>
      <p:sp>
        <p:nvSpPr>
          <p:cNvPr id="6" name="Left Arrow 5"/>
          <p:cNvSpPr/>
          <p:nvPr/>
        </p:nvSpPr>
        <p:spPr>
          <a:xfrm>
            <a:off x="4211638" y="4724400"/>
            <a:ext cx="4537075" cy="15843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438" name="TextBox 6"/>
          <p:cNvSpPr txBox="1">
            <a:spLocks noChangeArrowheads="1"/>
          </p:cNvSpPr>
          <p:nvPr/>
        </p:nvSpPr>
        <p:spPr bwMode="auto">
          <a:xfrm>
            <a:off x="4284663" y="5157788"/>
            <a:ext cx="4535487" cy="830997"/>
          </a:xfrm>
          <a:prstGeom prst="rect">
            <a:avLst/>
          </a:prstGeom>
          <a:noFill/>
          <a:ln w="9525">
            <a:noFill/>
            <a:miter lim="800000"/>
            <a:headEnd/>
            <a:tailEnd/>
          </a:ln>
        </p:spPr>
        <p:txBody>
          <a:bodyPr>
            <a:spAutoFit/>
          </a:bodyPr>
          <a:lstStyle/>
          <a:p>
            <a:pPr algn="ctr"/>
            <a:r>
              <a:rPr lang="en-US" sz="2400" dirty="0" smtClean="0"/>
              <a:t>Each car has its out data and actions</a:t>
            </a:r>
            <a:endParaRPr lang="en-US" sz="2400" dirty="0"/>
          </a:p>
        </p:txBody>
      </p:sp>
    </p:spTree>
    <p:extLst>
      <p:ext uri="{BB962C8B-B14F-4D97-AF65-F5344CB8AC3E}">
        <p14:creationId xmlns:p14="http://schemas.microsoft.com/office/powerpoint/2010/main" val="8541074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smtClean="0">
                <a:solidFill>
                  <a:srgbClr val="C00000"/>
                </a:solidFill>
                <a:latin typeface="Arial" charset="0"/>
                <a:cs typeface="Arial" charset="0"/>
              </a:rPr>
              <a:t>Abstraction</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What is an object?</a:t>
            </a:r>
            <a:endParaRPr lang="en-US" dirty="0" smtClean="0">
              <a:solidFill>
                <a:srgbClr val="C00000"/>
              </a:solidFill>
              <a:latin typeface="Arial" charset="0"/>
              <a:cs typeface="Arial" charset="0"/>
            </a:endParaRPr>
          </a:p>
        </p:txBody>
      </p:sp>
      <p:sp>
        <p:nvSpPr>
          <p:cNvPr id="3" name="Content Placeholder 2"/>
          <p:cNvSpPr>
            <a:spLocks noGrp="1"/>
          </p:cNvSpPr>
          <p:nvPr>
            <p:ph idx="1"/>
          </p:nvPr>
        </p:nvSpPr>
        <p:spPr>
          <a:xfrm>
            <a:off x="383395" y="1143000"/>
            <a:ext cx="7802880" cy="762000"/>
          </a:xfrm>
        </p:spPr>
        <p:txBody>
          <a:bodyPr>
            <a:normAutofit/>
          </a:bodyPr>
          <a:lstStyle/>
          <a:p>
            <a:r>
              <a:rPr lang="en-US" sz="2800" dirty="0" smtClean="0"/>
              <a:t>Represent an entity in the “real” world</a:t>
            </a:r>
          </a:p>
          <a:p>
            <a:endParaRPr lang="en-US" sz="2800" dirty="0" smtClean="0"/>
          </a:p>
          <a:p>
            <a:pPr>
              <a:buNone/>
            </a:pPr>
            <a:endParaRPr lang="en-US" sz="2800" dirty="0" smtClean="0"/>
          </a:p>
        </p:txBody>
      </p:sp>
      <p:pic>
        <p:nvPicPr>
          <p:cNvPr id="1026" name="Picture 2"/>
          <p:cNvPicPr>
            <a:picLocks noChangeAspect="1" noChangeArrowheads="1"/>
          </p:cNvPicPr>
          <p:nvPr/>
        </p:nvPicPr>
        <p:blipFill>
          <a:blip r:embed="rId3" cstate="print"/>
          <a:srcRect/>
          <a:stretch>
            <a:fillRect/>
          </a:stretch>
        </p:blipFill>
        <p:spPr bwMode="auto">
          <a:xfrm>
            <a:off x="6738475" y="4648200"/>
            <a:ext cx="2253125" cy="1143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cstate="print"/>
          <a:srcRect/>
          <a:stretch>
            <a:fillRect/>
          </a:stretch>
        </p:blipFill>
        <p:spPr bwMode="auto">
          <a:xfrm>
            <a:off x="3995275" y="1600200"/>
            <a:ext cx="1216526" cy="1143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cstate="print"/>
          <a:srcRect/>
          <a:stretch>
            <a:fillRect/>
          </a:stretch>
        </p:blipFill>
        <p:spPr bwMode="auto">
          <a:xfrm>
            <a:off x="1937875" y="1600200"/>
            <a:ext cx="1483469" cy="1143000"/>
          </a:xfrm>
          <a:prstGeom prst="rect">
            <a:avLst/>
          </a:prstGeom>
          <a:noFill/>
          <a:ln w="9525">
            <a:noFill/>
            <a:miter lim="800000"/>
            <a:headEnd/>
            <a:tailEnd/>
          </a:ln>
          <a:effectLst/>
        </p:spPr>
      </p:pic>
      <p:sp>
        <p:nvSpPr>
          <p:cNvPr id="7" name="Content Placeholder 2"/>
          <p:cNvSpPr txBox="1">
            <a:spLocks/>
          </p:cNvSpPr>
          <p:nvPr/>
        </p:nvSpPr>
        <p:spPr bwMode="auto">
          <a:xfrm>
            <a:off x="383395" y="2667000"/>
            <a:ext cx="780288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2800" b="0" i="0" u="none" strike="noStrike" kern="0" cap="none" spc="0" normalizeH="0" baseline="0" noProof="0" dirty="0" smtClean="0">
                <a:ln>
                  <a:noFill/>
                </a:ln>
                <a:effectLst/>
                <a:uLnTx/>
                <a:uFillTx/>
                <a:latin typeface="+mn-lt"/>
                <a:ea typeface="+mn-ea"/>
                <a:cs typeface="+mn-cs"/>
              </a:rPr>
              <a:t>Possesses operation (behavior) and attributes (data – state)</a:t>
            </a:r>
          </a:p>
        </p:txBody>
      </p:sp>
      <p:sp>
        <p:nvSpPr>
          <p:cNvPr id="8" name="Content Placeholder 2"/>
          <p:cNvSpPr txBox="1">
            <a:spLocks/>
          </p:cNvSpPr>
          <p:nvPr/>
        </p:nvSpPr>
        <p:spPr bwMode="auto">
          <a:xfrm>
            <a:off x="579120" y="4267200"/>
            <a:ext cx="780288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000" b="0" i="0" u="none" strike="noStrike" kern="0" cap="none" spc="0" normalizeH="0" baseline="0" noProof="0" dirty="0" smtClean="0">
                <a:ln>
                  <a:noFill/>
                </a:ln>
                <a:effectLst/>
                <a:uLnTx/>
                <a:uFillTx/>
                <a:latin typeface="+mn-lt"/>
                <a:sym typeface="Wingdings" pitchFamily="2" charset="2"/>
              </a:rPr>
              <a:t>Operation/Behavior  Method inside class</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None/>
              <a:tabLst/>
              <a:defRPr/>
            </a:pPr>
            <a:r>
              <a:rPr kumimoji="0" lang="en-US" sz="2000" b="0" i="0" u="none" strike="noStrike" kern="0" cap="none" spc="0" normalizeH="0" baseline="0" noProof="0" dirty="0" smtClean="0">
                <a:ln>
                  <a:noFill/>
                </a:ln>
                <a:effectLst/>
                <a:uLnTx/>
                <a:uFillTx/>
                <a:latin typeface="+mn-lt"/>
                <a:sym typeface="Wingdings" pitchFamily="2" charset="2"/>
              </a:rPr>
              <a:t>  Consists of things that the object know how to do</a:t>
            </a:r>
          </a:p>
        </p:txBody>
      </p:sp>
      <p:sp>
        <p:nvSpPr>
          <p:cNvPr id="9" name="Content Placeholder 2"/>
          <p:cNvSpPr txBox="1">
            <a:spLocks/>
          </p:cNvSpPr>
          <p:nvPr/>
        </p:nvSpPr>
        <p:spPr bwMode="auto">
          <a:xfrm>
            <a:off x="459595" y="5029200"/>
            <a:ext cx="780288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2800" b="0" i="0" u="none" strike="noStrike" kern="0" cap="none" spc="0" normalizeH="0" baseline="0" noProof="0" dirty="0" smtClean="0">
                <a:ln>
                  <a:noFill/>
                </a:ln>
                <a:effectLst/>
                <a:uLnTx/>
                <a:uFillTx/>
                <a:latin typeface="+mn-lt"/>
                <a:ea typeface="+mn-ea"/>
                <a:cs typeface="+mn-cs"/>
              </a:rPr>
              <a:t>Unique – Identifiable</a:t>
            </a:r>
          </a:p>
        </p:txBody>
      </p:sp>
      <p:sp>
        <p:nvSpPr>
          <p:cNvPr id="10" name="Content Placeholder 2"/>
          <p:cNvSpPr txBox="1">
            <a:spLocks/>
          </p:cNvSpPr>
          <p:nvPr/>
        </p:nvSpPr>
        <p:spPr bwMode="auto">
          <a:xfrm>
            <a:off x="459595" y="5638800"/>
            <a:ext cx="780288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2800" b="0" i="0" u="none" strike="noStrike" kern="0" cap="none" spc="0" normalizeH="0" baseline="0" noProof="0" dirty="0" smtClean="0">
                <a:ln>
                  <a:noFill/>
                </a:ln>
                <a:effectLst/>
                <a:uLnTx/>
                <a:uFillTx/>
                <a:latin typeface="+mn-lt"/>
                <a:ea typeface="+mn-ea"/>
                <a:cs typeface="+mn-cs"/>
              </a:rPr>
              <a:t>Is a “black box” which receives messages</a:t>
            </a:r>
            <a:endParaRPr kumimoji="0" lang="en-US" sz="2800" b="0" i="0" u="none" strike="noStrike" kern="0" cap="none" spc="0" normalizeH="0" baseline="0" noProof="0" dirty="0">
              <a:ln>
                <a:noFill/>
              </a:ln>
              <a:effectLst/>
              <a:uLnTx/>
              <a:uFillTx/>
              <a:latin typeface="+mn-lt"/>
              <a:ea typeface="+mn-ea"/>
              <a:cs typeface="+mn-cs"/>
            </a:endParaRPr>
          </a:p>
        </p:txBody>
      </p:sp>
      <p:sp>
        <p:nvSpPr>
          <p:cNvPr id="11" name="Content Placeholder 2"/>
          <p:cNvSpPr txBox="1">
            <a:spLocks/>
          </p:cNvSpPr>
          <p:nvPr/>
        </p:nvSpPr>
        <p:spPr bwMode="auto">
          <a:xfrm>
            <a:off x="566275" y="3505200"/>
            <a:ext cx="780288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000" b="0" i="0" u="none" strike="noStrike" kern="0" cap="none" spc="0" normalizeH="0" baseline="0" noProof="0" dirty="0" smtClean="0">
                <a:ln>
                  <a:noFill/>
                </a:ln>
                <a:effectLst/>
                <a:uLnTx/>
                <a:uFillTx/>
                <a:latin typeface="+mn-lt"/>
              </a:rPr>
              <a:t>Data </a:t>
            </a:r>
            <a:r>
              <a:rPr kumimoji="0" lang="en-US" sz="2000" b="0" i="0" u="none" strike="noStrike" kern="0" cap="none" spc="0" normalizeH="0" baseline="0" noProof="0" dirty="0" smtClean="0">
                <a:ln>
                  <a:noFill/>
                </a:ln>
                <a:effectLst/>
                <a:uLnTx/>
                <a:uFillTx/>
                <a:latin typeface="+mn-lt"/>
                <a:sym typeface="Wingdings" pitchFamily="2" charset="2"/>
              </a:rPr>
              <a:t> contain information describe </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None/>
              <a:tabLst/>
              <a:defRPr/>
            </a:pPr>
            <a:r>
              <a:rPr kumimoji="0" lang="en-US" sz="2000" b="0" i="0" u="none" strike="noStrike" kern="0" cap="none" spc="0" normalizeH="0" baseline="0" noProof="0" dirty="0" smtClean="0">
                <a:ln>
                  <a:noFill/>
                </a:ln>
                <a:effectLst/>
                <a:uLnTx/>
                <a:uFillTx/>
                <a:latin typeface="+mn-lt"/>
                <a:sym typeface="Wingdings" pitchFamily="2" charset="2"/>
              </a:rPr>
              <a:t>   the state of objects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2000"/>
                                        <p:tgtEl>
                                          <p:spTgt spid="1027"/>
                                        </p:tgtEl>
                                      </p:cBhvr>
                                    </p:animEffect>
                                  </p:childTnLst>
                                </p:cTn>
                              </p:par>
                              <p:par>
                                <p:cTn id="13" presetID="10" presetClass="entr" presetSubtype="0" fill="hold" nodeType="withEffect">
                                  <p:stCondLst>
                                    <p:cond delay="0"/>
                                  </p:stCondLst>
                                  <p:childTnLst>
                                    <p:set>
                                      <p:cBhvr>
                                        <p:cTn id="14" dur="1" fill="hold">
                                          <p:stCondLst>
                                            <p:cond delay="0"/>
                                          </p:stCondLst>
                                        </p:cTn>
                                        <p:tgtEl>
                                          <p:spTgt spid="1029"/>
                                        </p:tgtEl>
                                        <p:attrNameLst>
                                          <p:attrName>style.visibility</p:attrName>
                                        </p:attrNameLst>
                                      </p:cBhvr>
                                      <p:to>
                                        <p:strVal val="visible"/>
                                      </p:to>
                                    </p:set>
                                    <p:animEffect transition="in" filter="fade">
                                      <p:cBhvr>
                                        <p:cTn id="15" dur="2000"/>
                                        <p:tgtEl>
                                          <p:spTgt spid="10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20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fade">
                                      <p:cBhvr>
                                        <p:cTn id="25" dur="2000"/>
                                        <p:tgtEl>
                                          <p:spTgt spid="11">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xEl>
                                              <p:pRg st="1" end="1"/>
                                            </p:txEl>
                                          </p:spTgt>
                                        </p:tgtEl>
                                        <p:attrNameLst>
                                          <p:attrName>style.visibility</p:attrName>
                                        </p:attrNameLst>
                                      </p:cBhvr>
                                      <p:to>
                                        <p:strVal val="visible"/>
                                      </p:to>
                                    </p:set>
                                    <p:animEffect transition="in" filter="fade">
                                      <p:cBhvr>
                                        <p:cTn id="28" dur="2000"/>
                                        <p:tgtEl>
                                          <p:spTgt spid="11">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2000"/>
                                        <p:tgtEl>
                                          <p:spTgt spid="8">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xEl>
                                              <p:pRg st="1" end="1"/>
                                            </p:txEl>
                                          </p:spTgt>
                                        </p:tgtEl>
                                        <p:attrNameLst>
                                          <p:attrName>style.visibility</p:attrName>
                                        </p:attrNameLst>
                                      </p:cBhvr>
                                      <p:to>
                                        <p:strVal val="visible"/>
                                      </p:to>
                                    </p:set>
                                    <p:animEffect transition="in" filter="fade">
                                      <p:cBhvr>
                                        <p:cTn id="36" dur="2000"/>
                                        <p:tgtEl>
                                          <p:spTgt spid="8">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9">
                                            <p:txEl>
                                              <p:pRg st="0" end="0"/>
                                            </p:txEl>
                                          </p:spTgt>
                                        </p:tgtEl>
                                        <p:attrNameLst>
                                          <p:attrName>style.visibility</p:attrName>
                                        </p:attrNameLst>
                                      </p:cBhvr>
                                      <p:to>
                                        <p:strVal val="visible"/>
                                      </p:to>
                                    </p:set>
                                    <p:animEffect transition="in" filter="wipe(down)">
                                      <p:cBhvr>
                                        <p:cTn id="41" dur="500"/>
                                        <p:tgtEl>
                                          <p:spTgt spid="9">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0">
                                            <p:txEl>
                                              <p:pRg st="0" end="0"/>
                                            </p:txEl>
                                          </p:spTgt>
                                        </p:tgtEl>
                                        <p:attrNameLst>
                                          <p:attrName>style.visibility</p:attrName>
                                        </p:attrNameLst>
                                      </p:cBhvr>
                                      <p:to>
                                        <p:strVal val="visible"/>
                                      </p:to>
                                    </p:set>
                                    <p:animEffect transition="in" filter="fade">
                                      <p:cBhvr>
                                        <p:cTn id="46" dur="2000"/>
                                        <p:tgtEl>
                                          <p:spTgt spid="10">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026"/>
                                        </p:tgtEl>
                                        <p:attrNameLst>
                                          <p:attrName>style.visibility</p:attrName>
                                        </p:attrNameLst>
                                      </p:cBhvr>
                                      <p:to>
                                        <p:strVal val="visible"/>
                                      </p:to>
                                    </p:set>
                                    <p:animEffect transition="in" filter="fade">
                                      <p:cBhvr>
                                        <p:cTn id="51"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7" grpId="0" build="allAtOnce"/>
      <p:bldP spid="8" grpId="0" build="allAtOnce"/>
      <p:bldP spid="9" grpId="0" build="allAtOnce"/>
      <p:bldP spid="10" grpId="0" build="allAtOnce"/>
      <p:bldP spid="11"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p:txBody>
          <a:bodyPr/>
          <a:lstStyle/>
          <a:p>
            <a:r>
              <a:rPr lang="en-US" dirty="0" smtClean="0">
                <a:solidFill>
                  <a:srgbClr val="C00000"/>
                </a:solidFill>
                <a:latin typeface="Arial" charset="0"/>
                <a:cs typeface="Arial" charset="0"/>
              </a:rPr>
              <a:t>Abstraction</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What is a class?</a:t>
            </a:r>
            <a:endParaRPr lang="en-US" dirty="0" smtClean="0">
              <a:solidFill>
                <a:srgbClr val="C00000"/>
              </a:solidFill>
              <a:latin typeface="Arial" charset="0"/>
              <a:cs typeface="Arial" charset="0"/>
            </a:endParaRPr>
          </a:p>
        </p:txBody>
      </p:sp>
      <p:sp>
        <p:nvSpPr>
          <p:cNvPr id="3" name="Content Placeholder 2"/>
          <p:cNvSpPr>
            <a:spLocks noGrp="1"/>
          </p:cNvSpPr>
          <p:nvPr>
            <p:ph idx="1"/>
          </p:nvPr>
        </p:nvSpPr>
        <p:spPr>
          <a:xfrm>
            <a:off x="457200" y="1600200"/>
            <a:ext cx="8458200" cy="457200"/>
          </a:xfrm>
        </p:spPr>
        <p:txBody>
          <a:bodyPr>
            <a:normAutofit/>
          </a:bodyPr>
          <a:lstStyle/>
          <a:p>
            <a:r>
              <a:rPr lang="en-US" sz="2400" dirty="0" smtClean="0"/>
              <a:t>Class defines methods, variables for a kind of object</a:t>
            </a:r>
            <a:endParaRPr lang="en-US" sz="2400" dirty="0"/>
          </a:p>
        </p:txBody>
      </p:sp>
      <p:sp>
        <p:nvSpPr>
          <p:cNvPr id="12" name="Parallelogram 11"/>
          <p:cNvSpPr/>
          <p:nvPr/>
        </p:nvSpPr>
        <p:spPr>
          <a:xfrm>
            <a:off x="6324600" y="3810000"/>
            <a:ext cx="609600" cy="533400"/>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
        <p:nvSpPr>
          <p:cNvPr id="13" name="Rectangle 12"/>
          <p:cNvSpPr/>
          <p:nvPr/>
        </p:nvSpPr>
        <p:spPr>
          <a:xfrm>
            <a:off x="6400800" y="5562600"/>
            <a:ext cx="304800" cy="5334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schemeClr val="tx1"/>
              </a:solidFill>
            </a:endParaRPr>
          </a:p>
        </p:txBody>
      </p:sp>
      <p:sp>
        <p:nvSpPr>
          <p:cNvPr id="14" name="Freeform 13"/>
          <p:cNvSpPr/>
          <p:nvPr/>
        </p:nvSpPr>
        <p:spPr>
          <a:xfrm>
            <a:off x="6248400" y="4648200"/>
            <a:ext cx="762000" cy="533400"/>
          </a:xfrm>
          <a:custGeom>
            <a:avLst/>
            <a:gdLst>
              <a:gd name="connsiteX0" fmla="*/ 362310 w 1173193"/>
              <a:gd name="connsiteY0" fmla="*/ 0 h 966159"/>
              <a:gd name="connsiteX1" fmla="*/ 0 w 1173193"/>
              <a:gd name="connsiteY1" fmla="*/ 966159 h 966159"/>
              <a:gd name="connsiteX2" fmla="*/ 1173193 w 1173193"/>
              <a:gd name="connsiteY2" fmla="*/ 776378 h 966159"/>
              <a:gd name="connsiteX3" fmla="*/ 362310 w 1173193"/>
              <a:gd name="connsiteY3" fmla="*/ 0 h 966159"/>
            </a:gdLst>
            <a:ahLst/>
            <a:cxnLst>
              <a:cxn ang="0">
                <a:pos x="connsiteX0" y="connsiteY0"/>
              </a:cxn>
              <a:cxn ang="0">
                <a:pos x="connsiteX1" y="connsiteY1"/>
              </a:cxn>
              <a:cxn ang="0">
                <a:pos x="connsiteX2" y="connsiteY2"/>
              </a:cxn>
              <a:cxn ang="0">
                <a:pos x="connsiteX3" y="connsiteY3"/>
              </a:cxn>
            </a:cxnLst>
            <a:rect l="l" t="t" r="r" b="b"/>
            <a:pathLst>
              <a:path w="1173193" h="966159">
                <a:moveTo>
                  <a:pt x="362310" y="0"/>
                </a:moveTo>
                <a:lnTo>
                  <a:pt x="0" y="966159"/>
                </a:lnTo>
                <a:lnTo>
                  <a:pt x="1173193" y="776378"/>
                </a:lnTo>
                <a:lnTo>
                  <a:pt x="362310" y="0"/>
                </a:lnTo>
                <a:close/>
              </a:path>
            </a:pathLst>
          </a:cu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Content Placeholder 2"/>
          <p:cNvSpPr txBox="1">
            <a:spLocks/>
          </p:cNvSpPr>
          <p:nvPr/>
        </p:nvSpPr>
        <p:spPr>
          <a:xfrm>
            <a:off x="1905000" y="3733800"/>
            <a:ext cx="1905000" cy="2667000"/>
          </a:xfrm>
          <a:prstGeom prst="rect">
            <a:avLst/>
          </a:prstGeom>
        </p:spPr>
        <p:txBody>
          <a:bodyPr>
            <a:normAutofit fontScale="85000" lnSpcReduction="20000"/>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1" i="0" u="none" strike="noStrike" kern="1200" cap="none" spc="0" normalizeH="0" baseline="0" noProof="0" dirty="0" smtClean="0">
                <a:ln>
                  <a:noFill/>
                </a:ln>
                <a:effectLst/>
                <a:uLnTx/>
                <a:uFillTx/>
                <a:latin typeface="+mn-lt"/>
                <a:ea typeface="+mn-ea"/>
                <a:cs typeface="+mn-cs"/>
              </a:rPr>
              <a:t>Polygon</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0" i="1" u="none" strike="noStrike" kern="1200" cap="none" spc="0" normalizeH="0" baseline="0" noProof="0" dirty="0" smtClean="0">
                <a:ln>
                  <a:noFill/>
                </a:ln>
                <a:effectLst/>
                <a:uLnTx/>
                <a:uFillTx/>
                <a:latin typeface="+mn-lt"/>
                <a:ea typeface="+mn-ea"/>
                <a:cs typeface="+mn-cs"/>
              </a:rPr>
              <a:t>Attributes:</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effectLst/>
                <a:uLnTx/>
                <a:uFillTx/>
                <a:latin typeface="+mn-lt"/>
                <a:ea typeface="+mn-ea"/>
                <a:cs typeface="+mn-cs"/>
              </a:rPr>
              <a:t>  - vertices</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effectLst/>
                <a:uLnTx/>
                <a:uFillTx/>
                <a:latin typeface="+mn-lt"/>
                <a:ea typeface="+mn-ea"/>
                <a:cs typeface="+mn-cs"/>
              </a:rPr>
              <a:t>  - border color</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effectLst/>
                <a:uLnTx/>
                <a:uFillTx/>
                <a:latin typeface="+mn-lt"/>
                <a:ea typeface="+mn-ea"/>
                <a:cs typeface="+mn-cs"/>
              </a:rPr>
              <a:t>  - fill color</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0" i="1" u="none" strike="noStrike" kern="1200" cap="none" spc="0" normalizeH="0" baseline="0" noProof="0" dirty="0" smtClean="0">
                <a:ln>
                  <a:noFill/>
                </a:ln>
                <a:effectLst/>
                <a:uLnTx/>
                <a:uFillTx/>
                <a:latin typeface="+mn-lt"/>
                <a:ea typeface="+mn-ea"/>
                <a:cs typeface="+mn-cs"/>
              </a:rPr>
              <a:t>Operations:</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effectLst/>
                <a:uLnTx/>
                <a:uFillTx/>
                <a:latin typeface="+mn-lt"/>
                <a:ea typeface="+mn-ea"/>
                <a:cs typeface="+mn-cs"/>
              </a:rPr>
              <a:t>  - draw</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effectLst/>
                <a:uLnTx/>
                <a:uFillTx/>
                <a:latin typeface="+mn-lt"/>
                <a:ea typeface="+mn-ea"/>
                <a:cs typeface="+mn-cs"/>
              </a:rPr>
              <a:t>  - erase</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effectLst/>
                <a:uLnTx/>
                <a:uFillTx/>
                <a:latin typeface="+mn-lt"/>
                <a:ea typeface="+mn-ea"/>
                <a:cs typeface="+mn-cs"/>
              </a:rPr>
              <a:t>  - move</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000" b="0" i="0" u="none" strike="noStrike" kern="1200" cap="none" spc="0" normalizeH="0" baseline="0" noProof="0" dirty="0">
              <a:ln>
                <a:noFill/>
              </a:ln>
              <a:effectLst/>
              <a:uLnTx/>
              <a:uFillTx/>
              <a:latin typeface="+mn-lt"/>
              <a:ea typeface="+mn-ea"/>
              <a:cs typeface="+mn-cs"/>
            </a:endParaRPr>
          </a:p>
        </p:txBody>
      </p:sp>
      <p:cxnSp>
        <p:nvCxnSpPr>
          <p:cNvPr id="20" name="Straight Arrow Connector 19"/>
          <p:cNvCxnSpPr/>
          <p:nvPr/>
        </p:nvCxnSpPr>
        <p:spPr>
          <a:xfrm>
            <a:off x="3886200" y="5029200"/>
            <a:ext cx="2209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4191000" y="4648200"/>
            <a:ext cx="1236236" cy="369332"/>
          </a:xfrm>
          <a:prstGeom prst="rect">
            <a:avLst/>
          </a:prstGeom>
          <a:noFill/>
        </p:spPr>
        <p:txBody>
          <a:bodyPr wrap="none" rtlCol="0">
            <a:spAutoFit/>
          </a:bodyPr>
          <a:lstStyle/>
          <a:p>
            <a:r>
              <a:rPr lang="en-US" dirty="0" smtClean="0"/>
              <a:t>instantiate</a:t>
            </a:r>
            <a:endParaRPr lang="en-US" dirty="0"/>
          </a:p>
        </p:txBody>
      </p:sp>
      <p:cxnSp>
        <p:nvCxnSpPr>
          <p:cNvPr id="25" name="Straight Arrow Connector 24"/>
          <p:cNvCxnSpPr/>
          <p:nvPr/>
        </p:nvCxnSpPr>
        <p:spPr>
          <a:xfrm flipV="1">
            <a:off x="3886200" y="4191000"/>
            <a:ext cx="2133600" cy="609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3886200" y="5257800"/>
            <a:ext cx="2133600" cy="609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4190738" y="4114800"/>
            <a:ext cx="1236236" cy="369332"/>
          </a:xfrm>
          <a:prstGeom prst="rect">
            <a:avLst/>
          </a:prstGeom>
          <a:noFill/>
        </p:spPr>
        <p:txBody>
          <a:bodyPr wrap="none" rtlCol="0">
            <a:spAutoFit/>
          </a:bodyPr>
          <a:lstStyle/>
          <a:p>
            <a:r>
              <a:rPr lang="en-US" dirty="0" smtClean="0"/>
              <a:t>instantiate</a:t>
            </a:r>
            <a:endParaRPr lang="en-US" dirty="0"/>
          </a:p>
        </p:txBody>
      </p:sp>
      <p:sp>
        <p:nvSpPr>
          <p:cNvPr id="32" name="TextBox 31"/>
          <p:cNvSpPr txBox="1"/>
          <p:nvPr/>
        </p:nvSpPr>
        <p:spPr>
          <a:xfrm>
            <a:off x="4191000" y="5334000"/>
            <a:ext cx="1236236" cy="369332"/>
          </a:xfrm>
          <a:prstGeom prst="rect">
            <a:avLst/>
          </a:prstGeom>
          <a:noFill/>
        </p:spPr>
        <p:txBody>
          <a:bodyPr wrap="none" rtlCol="0">
            <a:spAutoFit/>
          </a:bodyPr>
          <a:lstStyle/>
          <a:p>
            <a:r>
              <a:rPr lang="en-US" dirty="0" smtClean="0"/>
              <a:t>instantiate</a:t>
            </a:r>
            <a:endParaRPr lang="en-US" dirty="0"/>
          </a:p>
        </p:txBody>
      </p:sp>
      <p:sp>
        <p:nvSpPr>
          <p:cNvPr id="15" name="Content Placeholder 2"/>
          <p:cNvSpPr txBox="1">
            <a:spLocks/>
          </p:cNvSpPr>
          <p:nvPr/>
        </p:nvSpPr>
        <p:spPr bwMode="auto">
          <a:xfrm>
            <a:off x="457200" y="1143000"/>
            <a:ext cx="84582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2400" b="0" i="0" u="none" strike="noStrike" kern="0" cap="none" spc="0" normalizeH="0" baseline="0" noProof="0" dirty="0" smtClean="0">
                <a:ln>
                  <a:noFill/>
                </a:ln>
                <a:effectLst/>
                <a:uLnTx/>
                <a:uFillTx/>
                <a:latin typeface="+mn-lt"/>
                <a:ea typeface="+mn-ea"/>
                <a:cs typeface="+mn-cs"/>
              </a:rPr>
              <a:t>Abstract description of a set of objects</a:t>
            </a:r>
          </a:p>
        </p:txBody>
      </p:sp>
      <p:sp>
        <p:nvSpPr>
          <p:cNvPr id="16" name="Content Placeholder 2"/>
          <p:cNvSpPr txBox="1">
            <a:spLocks/>
          </p:cNvSpPr>
          <p:nvPr/>
        </p:nvSpPr>
        <p:spPr bwMode="auto">
          <a:xfrm>
            <a:off x="457200" y="2438400"/>
            <a:ext cx="84582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2400" b="0" i="0" u="none" strike="noStrike" kern="0" cap="none" spc="0" normalizeH="0" baseline="0" noProof="0" dirty="0" smtClean="0">
                <a:ln>
                  <a:noFill/>
                </a:ln>
                <a:effectLst/>
                <a:uLnTx/>
                <a:uFillTx/>
                <a:latin typeface="+mn-lt"/>
                <a:ea typeface="+mn-ea"/>
                <a:cs typeface="+mn-cs"/>
              </a:rPr>
              <a:t>We actually write code for a class, not object</a:t>
            </a:r>
          </a:p>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2400" b="0" i="0" u="none" strike="noStrike" kern="0" cap="none" spc="0" normalizeH="0" baseline="0" noProof="0" dirty="0" smtClean="0">
                <a:ln>
                  <a:noFill/>
                </a:ln>
                <a:effectLst/>
                <a:uLnTx/>
                <a:uFillTx/>
                <a:latin typeface="+mn-lt"/>
                <a:ea typeface="+mn-ea"/>
                <a:cs typeface="+mn-cs"/>
              </a:rPr>
              <a:t>Use class as a </a:t>
            </a:r>
            <a:r>
              <a:rPr kumimoji="0" lang="en-US" sz="2400" b="1" i="0" u="none" strike="noStrike" kern="0" cap="none" spc="0" normalizeH="0" baseline="0" noProof="0" dirty="0" smtClean="0">
                <a:ln>
                  <a:noFill/>
                </a:ln>
                <a:effectLst/>
                <a:uLnTx/>
                <a:uFillTx/>
                <a:latin typeface="+mn-lt"/>
                <a:ea typeface="+mn-ea"/>
                <a:cs typeface="+mn-cs"/>
              </a:rPr>
              <a:t>blue-print</a:t>
            </a:r>
            <a:r>
              <a:rPr kumimoji="0" lang="en-US" sz="2400" b="0" i="0" u="none" strike="noStrike" kern="0" cap="none" spc="0" normalizeH="0" baseline="0" noProof="0" dirty="0" smtClean="0">
                <a:ln>
                  <a:noFill/>
                </a:ln>
                <a:effectLst/>
                <a:uLnTx/>
                <a:uFillTx/>
                <a:latin typeface="+mn-lt"/>
                <a:ea typeface="+mn-ea"/>
                <a:cs typeface="+mn-cs"/>
              </a:rPr>
              <a:t> to create (instantiate) an object</a:t>
            </a:r>
            <a:endParaRPr kumimoji="0" lang="en-US" sz="2400" b="0" i="0" u="none" strike="noStrike" kern="0" cap="none" spc="0" normalizeH="0" baseline="0" noProof="0" dirty="0">
              <a:ln>
                <a:noFill/>
              </a:ln>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20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animEffect transition="in" filter="fade">
                                      <p:cBhvr>
                                        <p:cTn id="17" dur="2000"/>
                                        <p:tgtEl>
                                          <p:spTgt spid="16">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xEl>
                                              <p:pRg st="1" end="1"/>
                                            </p:txEl>
                                          </p:spTgt>
                                        </p:tgtEl>
                                        <p:attrNameLst>
                                          <p:attrName>style.visibility</p:attrName>
                                        </p:attrNameLst>
                                      </p:cBhvr>
                                      <p:to>
                                        <p:strVal val="visible"/>
                                      </p:to>
                                    </p:set>
                                    <p:animEffect transition="in" filter="fade">
                                      <p:cBhvr>
                                        <p:cTn id="20" dur="2000"/>
                                        <p:tgtEl>
                                          <p:spTgt spid="1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9">
                                            <p:txEl>
                                              <p:pRg st="0" end="0"/>
                                            </p:txEl>
                                          </p:spTgt>
                                        </p:tgtEl>
                                        <p:attrNameLst>
                                          <p:attrName>style.visibility</p:attrName>
                                        </p:attrNameLst>
                                      </p:cBhvr>
                                      <p:to>
                                        <p:strVal val="visible"/>
                                      </p:to>
                                    </p:set>
                                    <p:animEffect transition="in" filter="fade">
                                      <p:cBhvr>
                                        <p:cTn id="25" dur="2000"/>
                                        <p:tgtEl>
                                          <p:spTgt spid="19">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xEl>
                                              <p:pRg st="1" end="1"/>
                                            </p:txEl>
                                          </p:spTgt>
                                        </p:tgtEl>
                                        <p:attrNameLst>
                                          <p:attrName>style.visibility</p:attrName>
                                        </p:attrNameLst>
                                      </p:cBhvr>
                                      <p:to>
                                        <p:strVal val="visible"/>
                                      </p:to>
                                    </p:set>
                                    <p:animEffect transition="in" filter="fade">
                                      <p:cBhvr>
                                        <p:cTn id="28" dur="2000"/>
                                        <p:tgtEl>
                                          <p:spTgt spid="19">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xEl>
                                              <p:pRg st="2" end="2"/>
                                            </p:txEl>
                                          </p:spTgt>
                                        </p:tgtEl>
                                        <p:attrNameLst>
                                          <p:attrName>style.visibility</p:attrName>
                                        </p:attrNameLst>
                                      </p:cBhvr>
                                      <p:to>
                                        <p:strVal val="visible"/>
                                      </p:to>
                                    </p:set>
                                    <p:animEffect transition="in" filter="fade">
                                      <p:cBhvr>
                                        <p:cTn id="31" dur="2000"/>
                                        <p:tgtEl>
                                          <p:spTgt spid="19">
                                            <p:txEl>
                                              <p:pRg st="2" end="2"/>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xEl>
                                              <p:pRg st="3" end="3"/>
                                            </p:txEl>
                                          </p:spTgt>
                                        </p:tgtEl>
                                        <p:attrNameLst>
                                          <p:attrName>style.visibility</p:attrName>
                                        </p:attrNameLst>
                                      </p:cBhvr>
                                      <p:to>
                                        <p:strVal val="visible"/>
                                      </p:to>
                                    </p:set>
                                    <p:animEffect transition="in" filter="fade">
                                      <p:cBhvr>
                                        <p:cTn id="34" dur="2000"/>
                                        <p:tgtEl>
                                          <p:spTgt spid="19">
                                            <p:txEl>
                                              <p:pRg st="3" end="3"/>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xEl>
                                              <p:pRg st="4" end="4"/>
                                            </p:txEl>
                                          </p:spTgt>
                                        </p:tgtEl>
                                        <p:attrNameLst>
                                          <p:attrName>style.visibility</p:attrName>
                                        </p:attrNameLst>
                                      </p:cBhvr>
                                      <p:to>
                                        <p:strVal val="visible"/>
                                      </p:to>
                                    </p:set>
                                    <p:animEffect transition="in" filter="fade">
                                      <p:cBhvr>
                                        <p:cTn id="37" dur="2000"/>
                                        <p:tgtEl>
                                          <p:spTgt spid="19">
                                            <p:txEl>
                                              <p:pRg st="4" end="4"/>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5" end="5"/>
                                            </p:txEl>
                                          </p:spTgt>
                                        </p:tgtEl>
                                        <p:attrNameLst>
                                          <p:attrName>style.visibility</p:attrName>
                                        </p:attrNameLst>
                                      </p:cBhvr>
                                      <p:to>
                                        <p:strVal val="visible"/>
                                      </p:to>
                                    </p:set>
                                    <p:animEffect transition="in" filter="fade">
                                      <p:cBhvr>
                                        <p:cTn id="40" dur="2000"/>
                                        <p:tgtEl>
                                          <p:spTgt spid="19">
                                            <p:txEl>
                                              <p:pRg st="5" end="5"/>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xEl>
                                              <p:pRg st="6" end="6"/>
                                            </p:txEl>
                                          </p:spTgt>
                                        </p:tgtEl>
                                        <p:attrNameLst>
                                          <p:attrName>style.visibility</p:attrName>
                                        </p:attrNameLst>
                                      </p:cBhvr>
                                      <p:to>
                                        <p:strVal val="visible"/>
                                      </p:to>
                                    </p:set>
                                    <p:animEffect transition="in" filter="fade">
                                      <p:cBhvr>
                                        <p:cTn id="43" dur="2000"/>
                                        <p:tgtEl>
                                          <p:spTgt spid="19">
                                            <p:txEl>
                                              <p:pRg st="6" end="6"/>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xEl>
                                              <p:pRg st="7" end="7"/>
                                            </p:txEl>
                                          </p:spTgt>
                                        </p:tgtEl>
                                        <p:attrNameLst>
                                          <p:attrName>style.visibility</p:attrName>
                                        </p:attrNameLst>
                                      </p:cBhvr>
                                      <p:to>
                                        <p:strVal val="visible"/>
                                      </p:to>
                                    </p:set>
                                    <p:animEffect transition="in" filter="fade">
                                      <p:cBhvr>
                                        <p:cTn id="46" dur="2000"/>
                                        <p:tgtEl>
                                          <p:spTgt spid="19">
                                            <p:txEl>
                                              <p:pRg st="7" end="7"/>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9">
                                            <p:txEl>
                                              <p:pRg st="8" end="8"/>
                                            </p:txEl>
                                          </p:spTgt>
                                        </p:tgtEl>
                                        <p:attrNameLst>
                                          <p:attrName>style.visibility</p:attrName>
                                        </p:attrNameLst>
                                      </p:cBhvr>
                                      <p:to>
                                        <p:strVal val="visible"/>
                                      </p:to>
                                    </p:set>
                                    <p:animEffect transition="in" filter="fade">
                                      <p:cBhvr>
                                        <p:cTn id="49" dur="2000"/>
                                        <p:tgtEl>
                                          <p:spTgt spid="19">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down)">
                                      <p:cBhvr>
                                        <p:cTn id="54" dur="500"/>
                                        <p:tgtEl>
                                          <p:spTgt spid="12"/>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down)">
                                      <p:cBhvr>
                                        <p:cTn id="57" dur="500"/>
                                        <p:tgtEl>
                                          <p:spTgt spid="13"/>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down)">
                                      <p:cBhvr>
                                        <p:cTn id="60" dur="500"/>
                                        <p:tgtEl>
                                          <p:spTgt spid="14"/>
                                        </p:tgtEl>
                                      </p:cBhvr>
                                    </p:animEffect>
                                  </p:childTnLst>
                                </p:cTn>
                              </p:par>
                              <p:par>
                                <p:cTn id="61" presetID="22" presetClass="entr" presetSubtype="4"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down)">
                                      <p:cBhvr>
                                        <p:cTn id="63" dur="500"/>
                                        <p:tgtEl>
                                          <p:spTgt spid="20"/>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down)">
                                      <p:cBhvr>
                                        <p:cTn id="66" dur="500"/>
                                        <p:tgtEl>
                                          <p:spTgt spid="21"/>
                                        </p:tgtEl>
                                      </p:cBhvr>
                                    </p:animEffect>
                                  </p:childTnLst>
                                </p:cTn>
                              </p:par>
                              <p:par>
                                <p:cTn id="67" presetID="22" presetClass="entr" presetSubtype="4" fill="hold"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down)">
                                      <p:cBhvr>
                                        <p:cTn id="69" dur="500"/>
                                        <p:tgtEl>
                                          <p:spTgt spid="25"/>
                                        </p:tgtEl>
                                      </p:cBhvr>
                                    </p:animEffect>
                                  </p:childTnLst>
                                </p:cTn>
                              </p:par>
                              <p:par>
                                <p:cTn id="70" presetID="22" presetClass="entr" presetSubtype="4" fill="hold"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wipe(down)">
                                      <p:cBhvr>
                                        <p:cTn id="72" dur="500"/>
                                        <p:tgtEl>
                                          <p:spTgt spid="30"/>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wipe(down)">
                                      <p:cBhvr>
                                        <p:cTn id="75" dur="500"/>
                                        <p:tgtEl>
                                          <p:spTgt spid="31"/>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wipe(down)">
                                      <p:cBhvr>
                                        <p:cTn id="7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12" grpId="0" animBg="1"/>
      <p:bldP spid="13" grpId="0" animBg="1"/>
      <p:bldP spid="14" grpId="0" animBg="1"/>
      <p:bldP spid="19" grpId="0" build="allAtOnce"/>
      <p:bldP spid="21" grpId="0"/>
      <p:bldP spid="31" grpId="0"/>
      <p:bldP spid="32" grpId="0"/>
      <p:bldP spid="15" grpId="0" build="allAtOnce"/>
      <p:bldP spid="16"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p:txBody>
          <a:bodyPr/>
          <a:lstStyle/>
          <a:p>
            <a:r>
              <a:rPr lang="en-US" dirty="0" smtClean="0">
                <a:solidFill>
                  <a:srgbClr val="C00000"/>
                </a:solidFill>
                <a:latin typeface="Arial" charset="0"/>
                <a:cs typeface="Arial" charset="0"/>
              </a:rPr>
              <a:t>Abstraction</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Class vs. Struct</a:t>
            </a:r>
            <a:endParaRPr lang="en-US" dirty="0" smtClean="0">
              <a:solidFill>
                <a:srgbClr val="C00000"/>
              </a:solidFill>
              <a:latin typeface="Arial" charset="0"/>
              <a:cs typeface="Arial" charset="0"/>
            </a:endParaRPr>
          </a:p>
        </p:txBody>
      </p:sp>
      <p:sp>
        <p:nvSpPr>
          <p:cNvPr id="2" name="Content Placeholder 1"/>
          <p:cNvSpPr>
            <a:spLocks noGrp="1"/>
          </p:cNvSpPr>
          <p:nvPr>
            <p:ph idx="1"/>
          </p:nvPr>
        </p:nvSpPr>
        <p:spPr>
          <a:xfrm>
            <a:off x="457200" y="1219201"/>
            <a:ext cx="8229600" cy="1752599"/>
          </a:xfrm>
        </p:spPr>
        <p:txBody>
          <a:bodyPr/>
          <a:lstStyle/>
          <a:p>
            <a:r>
              <a:rPr lang="en-GB" sz="2400" dirty="0"/>
              <a:t>A class or </a:t>
            </a:r>
            <a:r>
              <a:rPr lang="en-GB" sz="2400" dirty="0" err="1"/>
              <a:t>struct</a:t>
            </a:r>
            <a:r>
              <a:rPr lang="en-GB" sz="2400" dirty="0"/>
              <a:t> defines the template for an object</a:t>
            </a:r>
          </a:p>
          <a:p>
            <a:r>
              <a:rPr lang="en-GB" sz="2400" dirty="0"/>
              <a:t>A class represents a reference type</a:t>
            </a:r>
          </a:p>
          <a:p>
            <a:r>
              <a:rPr lang="en-GB" sz="2400" dirty="0"/>
              <a:t>A </a:t>
            </a:r>
            <a:r>
              <a:rPr lang="en-GB" sz="2400" dirty="0" err="1"/>
              <a:t>struct</a:t>
            </a:r>
            <a:r>
              <a:rPr lang="en-GB" sz="2400" dirty="0"/>
              <a:t> represent a value type</a:t>
            </a:r>
          </a:p>
          <a:p>
            <a:r>
              <a:rPr lang="en-GB" sz="2400" dirty="0"/>
              <a:t>Reference and value imply memory strategies</a:t>
            </a:r>
          </a:p>
          <a:p>
            <a:endParaRPr lang="en-GB" sz="2400" dirty="0"/>
          </a:p>
        </p:txBody>
      </p:sp>
      <p:graphicFrame>
        <p:nvGraphicFramePr>
          <p:cNvPr id="4" name="Table 3"/>
          <p:cNvGraphicFramePr>
            <a:graphicFrameLocks noGrp="1"/>
          </p:cNvGraphicFramePr>
          <p:nvPr>
            <p:extLst>
              <p:ext uri="{D42A27DB-BD31-4B8C-83A1-F6EECF244321}">
                <p14:modId xmlns:p14="http://schemas.microsoft.com/office/powerpoint/2010/main" val="692794656"/>
              </p:ext>
            </p:extLst>
          </p:nvPr>
        </p:nvGraphicFramePr>
        <p:xfrm>
          <a:off x="685800" y="3124200"/>
          <a:ext cx="8077200" cy="3230880"/>
        </p:xfrm>
        <a:graphic>
          <a:graphicData uri="http://schemas.openxmlformats.org/drawingml/2006/table">
            <a:tbl>
              <a:tblPr firstRow="1" bandRow="1">
                <a:tableStyleId>{5C22544A-7EE6-4342-B048-85BDC9FD1C3A}</a:tableStyleId>
              </a:tblPr>
              <a:tblGrid>
                <a:gridCol w="4038600"/>
                <a:gridCol w="4038600"/>
              </a:tblGrid>
              <a:tr h="370840">
                <a:tc>
                  <a:txBody>
                    <a:bodyPr/>
                    <a:lstStyle/>
                    <a:p>
                      <a:r>
                        <a:rPr lang="en-US" sz="2000" dirty="0" smtClean="0">
                          <a:solidFill>
                            <a:schemeClr val="tx1"/>
                          </a:solidFill>
                        </a:rPr>
                        <a:t>When</a:t>
                      </a:r>
                      <a:r>
                        <a:rPr lang="en-US" sz="2000" baseline="0" dirty="0" smtClean="0">
                          <a:solidFill>
                            <a:schemeClr val="tx1"/>
                          </a:solidFill>
                        </a:rPr>
                        <a:t> to use struct?</a:t>
                      </a:r>
                      <a:endParaRPr lang="en-GB" sz="2000" dirty="0">
                        <a:solidFill>
                          <a:schemeClr val="tx1"/>
                        </a:solidFill>
                      </a:endParaRPr>
                    </a:p>
                  </a:txBody>
                  <a:tcPr/>
                </a:tc>
                <a:tc>
                  <a:txBody>
                    <a:bodyPr/>
                    <a:lstStyle/>
                    <a:p>
                      <a:r>
                        <a:rPr lang="en-US" sz="2000" dirty="0" smtClean="0">
                          <a:solidFill>
                            <a:schemeClr val="tx1"/>
                          </a:solidFill>
                        </a:rPr>
                        <a:t>When to use class?</a:t>
                      </a:r>
                      <a:endParaRPr lang="en-GB" sz="2000" dirty="0">
                        <a:solidFill>
                          <a:schemeClr val="tx1"/>
                        </a:solidFill>
                      </a:endParaRPr>
                    </a:p>
                  </a:txBody>
                  <a:tcPr/>
                </a:tc>
              </a:tr>
              <a:tr h="370840">
                <a:tc>
                  <a:txBody>
                    <a:bodyPr/>
                    <a:lstStyle/>
                    <a:p>
                      <a:pPr marL="285750" indent="-285750">
                        <a:buFont typeface="Arial" panose="020B0604020202020204" pitchFamily="34" charset="0"/>
                        <a:buChar char="•"/>
                      </a:pPr>
                      <a:r>
                        <a:rPr lang="en-GB" sz="2000" dirty="0" smtClean="0"/>
                        <a:t>Instances of the type are small</a:t>
                      </a:r>
                    </a:p>
                    <a:p>
                      <a:pPr marL="285750" indent="-285750">
                        <a:buFont typeface="Arial" panose="020B0604020202020204" pitchFamily="34" charset="0"/>
                        <a:buChar char="•"/>
                      </a:pPr>
                      <a:r>
                        <a:rPr lang="en-GB" sz="2000" dirty="0" smtClean="0"/>
                        <a:t>The struct is commonly embedded in </a:t>
                      </a:r>
                      <a:r>
                        <a:rPr lang="en-GB" sz="2000" dirty="0" err="1" smtClean="0"/>
                        <a:t>onther</a:t>
                      </a:r>
                      <a:r>
                        <a:rPr lang="en-GB" sz="2000" dirty="0" smtClean="0"/>
                        <a:t> type</a:t>
                      </a:r>
                    </a:p>
                    <a:p>
                      <a:pPr marL="285750" indent="-285750">
                        <a:buFont typeface="Arial" panose="020B0604020202020204" pitchFamily="34" charset="0"/>
                        <a:buChar char="•"/>
                      </a:pPr>
                      <a:r>
                        <a:rPr lang="en-GB" sz="2000" dirty="0" smtClean="0"/>
                        <a:t>The struct logically represent a single value</a:t>
                      </a:r>
                    </a:p>
                    <a:p>
                      <a:pPr marL="285750" indent="-285750">
                        <a:buFont typeface="Arial" panose="020B0604020202020204" pitchFamily="34" charset="0"/>
                        <a:buChar char="•"/>
                      </a:pPr>
                      <a:r>
                        <a:rPr lang="en-GB" sz="2000" dirty="0" smtClean="0"/>
                        <a:t>It is rarely “boxed”</a:t>
                      </a:r>
                    </a:p>
                    <a:p>
                      <a:pPr marL="285750" indent="-285750">
                        <a:buFont typeface="Arial" panose="020B0604020202020204" pitchFamily="34" charset="0"/>
                        <a:buChar char="•"/>
                      </a:pPr>
                      <a:r>
                        <a:rPr lang="en-GB" sz="2000" dirty="0" err="1" smtClean="0"/>
                        <a:t>Structs</a:t>
                      </a:r>
                      <a:r>
                        <a:rPr lang="en-GB" sz="2000" dirty="0" smtClean="0"/>
                        <a:t> can have performance benefits in computational intensive applications</a:t>
                      </a:r>
                      <a:endParaRPr lang="en-GB" sz="2000" dirty="0"/>
                    </a:p>
                  </a:txBody>
                  <a:tcPr/>
                </a:tc>
                <a:tc>
                  <a:txBody>
                    <a:bodyPr/>
                    <a:lstStyle/>
                    <a:p>
                      <a:pPr marL="285750" indent="-285750">
                        <a:buFont typeface="Arial" panose="020B0604020202020204" pitchFamily="34" charset="0"/>
                        <a:buChar char="•"/>
                      </a:pPr>
                      <a:r>
                        <a:rPr lang="en-GB" sz="2000" dirty="0" smtClean="0"/>
                        <a:t>Defines a reference type</a:t>
                      </a:r>
                    </a:p>
                    <a:p>
                      <a:pPr marL="285750" indent="-285750">
                        <a:buFont typeface="Arial" panose="020B0604020202020204" pitchFamily="34" charset="0"/>
                        <a:buChar char="•"/>
                      </a:pPr>
                      <a:r>
                        <a:rPr lang="en-GB" sz="2000" dirty="0" smtClean="0"/>
                        <a:t>Can optionally be declared as:</a:t>
                      </a:r>
                    </a:p>
                    <a:p>
                      <a:pPr marL="742950" lvl="1" indent="-285750">
                        <a:buFont typeface="Wingdings" panose="05000000000000000000" pitchFamily="2" charset="2"/>
                        <a:buChar char="ü"/>
                      </a:pPr>
                      <a:r>
                        <a:rPr lang="en-GB" sz="2000" dirty="0" smtClean="0"/>
                        <a:t>Static</a:t>
                      </a:r>
                    </a:p>
                    <a:p>
                      <a:pPr marL="742950" lvl="1" indent="-285750">
                        <a:buFont typeface="Wingdings" panose="05000000000000000000" pitchFamily="2" charset="2"/>
                        <a:buChar char="ü"/>
                      </a:pPr>
                      <a:r>
                        <a:rPr lang="en-GB" sz="2000" dirty="0" smtClean="0"/>
                        <a:t>Abstract</a:t>
                      </a:r>
                    </a:p>
                    <a:p>
                      <a:pPr marL="742950" lvl="1" indent="-285750">
                        <a:buFont typeface="Wingdings" panose="05000000000000000000" pitchFamily="2" charset="2"/>
                        <a:buChar char="ü"/>
                      </a:pPr>
                      <a:r>
                        <a:rPr lang="en-GB" sz="2000" dirty="0" smtClean="0"/>
                        <a:t>sealed</a:t>
                      </a:r>
                    </a:p>
                    <a:p>
                      <a:endParaRPr lang="en-GB" sz="2000" dirty="0"/>
                    </a:p>
                  </a:txBody>
                  <a:tcPr/>
                </a:tc>
              </a:tr>
            </a:tbl>
          </a:graphicData>
        </a:graphic>
      </p:graphicFrame>
    </p:spTree>
    <p:extLst>
      <p:ext uri="{BB962C8B-B14F-4D97-AF65-F5344CB8AC3E}">
        <p14:creationId xmlns:p14="http://schemas.microsoft.com/office/powerpoint/2010/main" val="752436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Fs-Theme_2014">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5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3.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4.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5.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6.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7.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Fs-Theme_2014</Template>
  <TotalTime>7980</TotalTime>
  <Words>3876</Words>
  <Application>Microsoft Office PowerPoint</Application>
  <PresentationFormat>On-screen Show (4:3)</PresentationFormat>
  <Paragraphs>806</Paragraphs>
  <Slides>54</Slides>
  <Notes>33</Notes>
  <HiddenSlides>2</HiddenSlides>
  <MMClips>0</MMClips>
  <ScaleCrop>false</ScaleCrop>
  <HeadingPairs>
    <vt:vector size="8" baseType="variant">
      <vt:variant>
        <vt:lpstr>Fonts Used</vt:lpstr>
      </vt:variant>
      <vt:variant>
        <vt:i4>14</vt:i4>
      </vt:variant>
      <vt:variant>
        <vt:lpstr>Theme</vt:lpstr>
      </vt:variant>
      <vt:variant>
        <vt:i4>14</vt:i4>
      </vt:variant>
      <vt:variant>
        <vt:lpstr>Embedded OLE Servers</vt:lpstr>
      </vt:variant>
      <vt:variant>
        <vt:i4>2</vt:i4>
      </vt:variant>
      <vt:variant>
        <vt:lpstr>Slide Titles</vt:lpstr>
      </vt:variant>
      <vt:variant>
        <vt:i4>54</vt:i4>
      </vt:variant>
    </vt:vector>
  </HeadingPairs>
  <TitlesOfParts>
    <vt:vector size="84" baseType="lpstr">
      <vt:lpstr>Arial Unicode MS</vt:lpstr>
      <vt:lpstr>굴림</vt:lpstr>
      <vt:lpstr>ＭＳ Ｐゴシック</vt:lpstr>
      <vt:lpstr>ＭＳ Ｐゴシック</vt:lpstr>
      <vt:lpstr>PMingLiU</vt:lpstr>
      <vt:lpstr>Arial</vt:lpstr>
      <vt:lpstr>Calibri</vt:lpstr>
      <vt:lpstr>Courier New</vt:lpstr>
      <vt:lpstr>Monotype Sorts</vt:lpstr>
      <vt:lpstr>SEOptimist</vt:lpstr>
      <vt:lpstr>Tahoma</vt:lpstr>
      <vt:lpstr>Verdana</vt:lpstr>
      <vt:lpstr>Wingdings</vt:lpstr>
      <vt:lpstr>Wingdings 2</vt:lpstr>
      <vt:lpstr>Fs-Theme_2014</vt:lpstr>
      <vt:lpstr>ppt-model</vt:lpstr>
      <vt:lpstr>PPT08_EN</vt:lpstr>
      <vt:lpstr>blank</vt:lpstr>
      <vt:lpstr>1_Template_PPT08_EN</vt:lpstr>
      <vt:lpstr>F Theme-2014_1</vt:lpstr>
      <vt:lpstr>F Theme-2014_2</vt:lpstr>
      <vt:lpstr>1_PPT08_EN</vt:lpstr>
      <vt:lpstr>2_PPT08_EN</vt:lpstr>
      <vt:lpstr>1_1 Schneider Electric IT organization v11</vt:lpstr>
      <vt:lpstr>2_1 Schneider Electric IT organization v11</vt:lpstr>
      <vt:lpstr>5_Axis</vt:lpstr>
      <vt:lpstr>1_Capsules</vt:lpstr>
      <vt:lpstr>3_1 Schneider Electric IT organization v11</vt:lpstr>
      <vt:lpstr>CorelDRAW</vt:lpstr>
      <vt:lpstr>Chart</vt:lpstr>
      <vt:lpstr>Basic OOP in C#</vt:lpstr>
      <vt:lpstr>Course objectives</vt:lpstr>
      <vt:lpstr>Agenda</vt:lpstr>
      <vt:lpstr>Abstraction</vt:lpstr>
      <vt:lpstr>Abstraction Sample 1/2</vt:lpstr>
      <vt:lpstr>Abstraction Sample 2/2</vt:lpstr>
      <vt:lpstr>Abstraction What is an object?</vt:lpstr>
      <vt:lpstr>Abstraction What is a class?</vt:lpstr>
      <vt:lpstr>Abstraction Class vs. Struct</vt:lpstr>
      <vt:lpstr>Abstraction  Nested/Inner class</vt:lpstr>
      <vt:lpstr>Abstraction  Partial class</vt:lpstr>
      <vt:lpstr>Encapsulation</vt:lpstr>
      <vt:lpstr>Encapsulation Class, Member and Method</vt:lpstr>
      <vt:lpstr>Encapsulation Instantiate, Constructor</vt:lpstr>
      <vt:lpstr>Encapsulation Access Modifiers</vt:lpstr>
      <vt:lpstr>Inheritance</vt:lpstr>
      <vt:lpstr>Inheritance Inheritance – Extension</vt:lpstr>
      <vt:lpstr>Inheritance Advantages</vt:lpstr>
      <vt:lpstr>Inheritance this, base, sealed class</vt:lpstr>
      <vt:lpstr>Polymorphism</vt:lpstr>
      <vt:lpstr>Polymorphism Override - Feature Hiding</vt:lpstr>
      <vt:lpstr>Polymorphism Override - Feature Override</vt:lpstr>
      <vt:lpstr>Polymorphism Binding</vt:lpstr>
      <vt:lpstr>Polymorphism Static Binding</vt:lpstr>
      <vt:lpstr>Polymorphism Dynamic Binding</vt:lpstr>
      <vt:lpstr>Abstract Class &amp; Interface Abstract Class 1/2</vt:lpstr>
      <vt:lpstr>Abstract Class &amp; Interface Abstract Class 2/2</vt:lpstr>
      <vt:lpstr>Abstract Class &amp; Interface Interface 1/3</vt:lpstr>
      <vt:lpstr>Abstract Class &amp; Interface Interface 2/3</vt:lpstr>
      <vt:lpstr>Abstract Class &amp; Interface Interface 3/3</vt:lpstr>
      <vt:lpstr>Abstract Class &amp; Interface  Multi Inheritance</vt:lpstr>
      <vt:lpstr>Abstract Class &amp; Interface  Abstract Class vs. Interface </vt:lpstr>
      <vt:lpstr>Lesson Summary</vt:lpstr>
      <vt:lpstr>Introduce to Design Pattern</vt:lpstr>
      <vt:lpstr>Design Patterns</vt:lpstr>
      <vt:lpstr>What are Design Patterns ?</vt:lpstr>
      <vt:lpstr>Why Design Patterns ?</vt:lpstr>
      <vt:lpstr>Case Study</vt:lpstr>
      <vt:lpstr>Polling vs. Notification</vt:lpstr>
      <vt:lpstr>Observer Pattern</vt:lpstr>
      <vt:lpstr>A Problem</vt:lpstr>
      <vt:lpstr>A naive solution</vt:lpstr>
      <vt:lpstr>Problems with this Solution</vt:lpstr>
      <vt:lpstr>The Observer Pattern</vt:lpstr>
      <vt:lpstr>Key Players</vt:lpstr>
      <vt:lpstr>Code Example</vt:lpstr>
      <vt:lpstr>Consequences</vt:lpstr>
      <vt:lpstr>Implementing to Interfaces</vt:lpstr>
      <vt:lpstr>Implementing IWeatherPublisher </vt:lpstr>
      <vt:lpstr>Implementing IWeatherPublisher  </vt:lpstr>
      <vt:lpstr>Implementing Observers</vt:lpstr>
      <vt:lpstr>Push vs Pull</vt:lpstr>
      <vt:lpstr>Loose Coupling</vt:lpstr>
      <vt:lpstr>Question &amp; Answer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Material</dc:title>
  <dc:subject>1/1</dc:subject>
  <dc:creator>Nguyen Trung Kien</dc:creator>
  <cp:keywords>Training, Material</cp:keywords>
  <dc:description>Slide Learning Approach: Bỏ
Thêm sheet Hướng dẫn làm slide đào tạo (chú ý: sheet này sẽ phải xóa đi sau khi slide đào tạo được hoàn thành)
Thêm hướng dẫn vào các sheet Lesson Objective, Lesson Agenda, Reference
Thêm sheet Content Summary để tóm tắt nội dung sau mỗi phần
Lý do:
Thêm phần hướng dẫn bằng tiếng Việt để giúp người làm slide có thể hiểu đúng &amp; đủ nội dung yêu cầu của slide.
Thêm nội dung tổng kết giúp cho học viên có thể nắm bắt được đầy đủ trọng tâm bài giảng mà giảng viên truyền đạt</dc:description>
  <cp:lastModifiedBy>anhdung</cp:lastModifiedBy>
  <cp:revision>672</cp:revision>
  <dcterms:created xsi:type="dcterms:W3CDTF">2010-10-18T05:40:05Z</dcterms:created>
  <dcterms:modified xsi:type="dcterms:W3CDTF">2015-07-17T03:47:14Z</dcterms:modified>
  <cp:category>Template</cp:category>
  <cp:contentStatus>20/11/2012</cp:contentStatus>
</cp:coreProperties>
</file>