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6" autoAdjust="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BF854-F6B5-4E89-B67A-655943009662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ABBB8-B9B8-4CCD-8455-7DB6C4632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EF2294-245D-4E41-97BD-4403F91FD70C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C894698-8146-4F40-A4B7-C58B509B12D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D3B43-83E9-4D6C-AD4F-951EB9C767F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B1D0B-CFF3-4D9C-95A1-5C10DC2570C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E4A8BA-583A-423C-94F0-CB55582E53BE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E7C3B-3DF0-4761-9596-18E3D4DA468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B5D2B-7030-48F2-B442-FE01A1471B9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2310B_01A001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8063"/>
            <a:ext cx="7524750" cy="52197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latin typeface="Times New Roman" pitchFamily="18" charset="0"/>
              </a:rPr>
              <a:t>Unit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1:</a:t>
            </a:r>
            <a:b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</a:rPr>
              <a:t> Introduction to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ASP.NET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pPr marL="460375" indent="-460375"/>
            <a:r>
              <a:rPr lang="en-US" smtClean="0"/>
              <a:t>Lesson: </a:t>
            </a:r>
            <a:r>
              <a:rPr lang="en-US" smtClean="0">
                <a:solidFill>
                  <a:schemeClr val="tx1"/>
                </a:solidFill>
              </a:rPr>
              <a:t>Overview of ASP.NET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80000"/>
              </a:lnSpc>
            </a:pPr>
            <a:r>
              <a:rPr lang="en-US" smtClean="0"/>
              <a:t>What is ASP.NET?</a:t>
            </a:r>
          </a:p>
          <a:p>
            <a:pPr marL="457200" indent="-457200">
              <a:lnSpc>
                <a:spcPct val="80000"/>
              </a:lnSpc>
            </a:pPr>
            <a:r>
              <a:rPr lang="en-US" smtClean="0"/>
              <a:t>ASP.NET Web Application</a:t>
            </a:r>
          </a:p>
          <a:p>
            <a:pPr marL="457200" indent="-457200">
              <a:lnSpc>
                <a:spcPct val="80000"/>
              </a:lnSpc>
            </a:pPr>
            <a:r>
              <a:rPr lang="en-US" smtClean="0"/>
              <a:t>Multimedia: ASP.NET Execution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What is ASP.NET?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Evolutionary, more flexible successor to Active Server Pages</a:t>
            </a:r>
          </a:p>
          <a:p>
            <a:r>
              <a:rPr lang="en-US" dirty="0" smtClean="0"/>
              <a:t>Dynamic Web pages that can access server resources</a:t>
            </a:r>
          </a:p>
          <a:p>
            <a:r>
              <a:rPr lang="en-US" dirty="0" smtClean="0"/>
              <a:t>Server-side processing of Web Forms</a:t>
            </a:r>
          </a:p>
          <a:p>
            <a:r>
              <a:rPr lang="en-US" dirty="0" smtClean="0"/>
              <a:t>XML Web services let you create distributed Web applications</a:t>
            </a:r>
          </a:p>
          <a:p>
            <a:r>
              <a:rPr lang="en-US" dirty="0" smtClean="0"/>
              <a:t>Browser-independent</a:t>
            </a:r>
          </a:p>
          <a:p>
            <a:r>
              <a:rPr lang="en-US" dirty="0" smtClean="0"/>
              <a:t>Language-independent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124200" y="4572000"/>
            <a:ext cx="4953000" cy="114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2743200" y="1524000"/>
            <a:ext cx="5334000" cy="2971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ASP.NET Web Application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 rot="16200000">
            <a:off x="3810000" y="4648200"/>
            <a:ext cx="685800" cy="9906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3810000" y="48768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XML Data</a:t>
            </a:r>
          </a:p>
        </p:txBody>
      </p:sp>
      <p:sp>
        <p:nvSpPr>
          <p:cNvPr id="24583" name="AutoShape 10"/>
          <p:cNvSpPr>
            <a:spLocks noChangeArrowheads="1"/>
          </p:cNvSpPr>
          <p:nvPr/>
        </p:nvSpPr>
        <p:spPr bwMode="auto">
          <a:xfrm>
            <a:off x="4953000" y="4724400"/>
            <a:ext cx="1066800" cy="838200"/>
          </a:xfrm>
          <a:prstGeom prst="flowChartMagneticDisk">
            <a:avLst/>
          </a:prstGeom>
          <a:gradFill rotWithShape="1">
            <a:gsLst>
              <a:gs pos="0">
                <a:srgbClr val="838383"/>
              </a:gs>
              <a:gs pos="50000">
                <a:srgbClr val="CECECE"/>
              </a:gs>
              <a:gs pos="100000">
                <a:srgbClr val="838383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/>
              <a:t>Database</a:t>
            </a:r>
          </a:p>
        </p:txBody>
      </p:sp>
      <p:sp>
        <p:nvSpPr>
          <p:cNvPr id="24584" name="Line 24"/>
          <p:cNvSpPr>
            <a:spLocks noChangeShapeType="1"/>
          </p:cNvSpPr>
          <p:nvPr/>
        </p:nvSpPr>
        <p:spPr bwMode="auto">
          <a:xfrm flipH="1">
            <a:off x="3429000" y="4495800"/>
            <a:ext cx="4648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Cloud"/>
          <p:cNvSpPr>
            <a:spLocks noChangeAspect="1" noEditPoints="1" noChangeArrowheads="1"/>
          </p:cNvSpPr>
          <p:nvPr/>
        </p:nvSpPr>
        <p:spPr bwMode="auto">
          <a:xfrm flipH="1">
            <a:off x="838200" y="3124200"/>
            <a:ext cx="1371600" cy="9191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6078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800" b="1"/>
              <a:t>Internet</a:t>
            </a:r>
          </a:p>
        </p:txBody>
      </p:sp>
      <p:sp>
        <p:nvSpPr>
          <p:cNvPr id="36895" name="AutoShape 31"/>
          <p:cNvSpPr>
            <a:spLocks noChangeArrowheads="1"/>
          </p:cNvSpPr>
          <p:nvPr/>
        </p:nvSpPr>
        <p:spPr bwMode="auto">
          <a:xfrm rot="16200000">
            <a:off x="3886200" y="2057400"/>
            <a:ext cx="685800" cy="11430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7" name="Text Box 33"/>
          <p:cNvSpPr txBox="1">
            <a:spLocks noChangeArrowheads="1"/>
          </p:cNvSpPr>
          <p:nvPr/>
        </p:nvSpPr>
        <p:spPr bwMode="auto">
          <a:xfrm>
            <a:off x="3886200" y="2362200"/>
            <a:ext cx="76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Page1.</a:t>
            </a:r>
            <a:br>
              <a:rPr lang="en-US" sz="1600" b="1"/>
            </a:br>
            <a:r>
              <a:rPr lang="en-US" sz="1600" b="1"/>
              <a:t>aspx</a:t>
            </a:r>
          </a:p>
        </p:txBody>
      </p:sp>
      <p:sp>
        <p:nvSpPr>
          <p:cNvPr id="36898" name="AutoShape 34"/>
          <p:cNvSpPr>
            <a:spLocks noChangeArrowheads="1"/>
          </p:cNvSpPr>
          <p:nvPr/>
        </p:nvSpPr>
        <p:spPr bwMode="auto">
          <a:xfrm rot="16200000">
            <a:off x="3886200" y="2895600"/>
            <a:ext cx="685800" cy="11430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3886200" y="3152775"/>
            <a:ext cx="838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Page2.</a:t>
            </a:r>
            <a:br>
              <a:rPr lang="en-US" sz="1600" b="1"/>
            </a:br>
            <a:r>
              <a:rPr lang="en-US" sz="1600" b="1"/>
              <a:t>aspx</a:t>
            </a:r>
          </a:p>
        </p:txBody>
      </p:sp>
      <p:sp>
        <p:nvSpPr>
          <p:cNvPr id="36901" name="AutoShape 37"/>
          <p:cNvSpPr>
            <a:spLocks noChangeArrowheads="1"/>
          </p:cNvSpPr>
          <p:nvPr/>
        </p:nvSpPr>
        <p:spPr bwMode="auto">
          <a:xfrm>
            <a:off x="1143000" y="4724400"/>
            <a:ext cx="1295400" cy="76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/>
              <a:t>Web</a:t>
            </a:r>
            <a:br>
              <a:rPr lang="en-US" sz="2000" b="1"/>
            </a:br>
            <a:r>
              <a:rPr lang="en-US" sz="2000" b="1"/>
              <a:t>Services</a:t>
            </a:r>
            <a:endParaRPr lang="en-US" sz="2000"/>
          </a:p>
        </p:txBody>
      </p:sp>
      <p:sp>
        <p:nvSpPr>
          <p:cNvPr id="36903" name="AutoShape 39"/>
          <p:cNvSpPr>
            <a:spLocks noChangeArrowheads="1"/>
          </p:cNvSpPr>
          <p:nvPr/>
        </p:nvSpPr>
        <p:spPr bwMode="auto">
          <a:xfrm>
            <a:off x="6629400" y="4800600"/>
            <a:ext cx="1295400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Components</a:t>
            </a:r>
            <a:endParaRPr lang="en-US" sz="1800"/>
          </a:p>
        </p:txBody>
      </p:sp>
      <p:sp>
        <p:nvSpPr>
          <p:cNvPr id="24592" name="Oval 42"/>
          <p:cNvSpPr>
            <a:spLocks noChangeArrowheads="1"/>
          </p:cNvSpPr>
          <p:nvPr/>
        </p:nvSpPr>
        <p:spPr bwMode="auto">
          <a:xfrm>
            <a:off x="6324600" y="487680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43"/>
          <p:cNvSpPr>
            <a:spLocks noChangeShapeType="1"/>
          </p:cNvSpPr>
          <p:nvPr/>
        </p:nvSpPr>
        <p:spPr bwMode="auto">
          <a:xfrm>
            <a:off x="6477000" y="4953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8" name="AutoShape 44"/>
          <p:cNvSpPr>
            <a:spLocks noChangeArrowheads="1"/>
          </p:cNvSpPr>
          <p:nvPr/>
        </p:nvSpPr>
        <p:spPr bwMode="auto">
          <a:xfrm rot="16200000">
            <a:off x="5257800" y="1524000"/>
            <a:ext cx="685800" cy="11430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95" name="Text Box 45"/>
          <p:cNvSpPr txBox="1">
            <a:spLocks noChangeArrowheads="1"/>
          </p:cNvSpPr>
          <p:nvPr/>
        </p:nvSpPr>
        <p:spPr bwMode="auto">
          <a:xfrm>
            <a:off x="5143500" y="1793875"/>
            <a:ext cx="914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Web Forms</a:t>
            </a:r>
          </a:p>
        </p:txBody>
      </p:sp>
      <p:sp>
        <p:nvSpPr>
          <p:cNvPr id="36910" name="AutoShape 46"/>
          <p:cNvSpPr>
            <a:spLocks noChangeArrowheads="1"/>
          </p:cNvSpPr>
          <p:nvPr/>
        </p:nvSpPr>
        <p:spPr bwMode="auto">
          <a:xfrm rot="16200000">
            <a:off x="5181600" y="2438400"/>
            <a:ext cx="838200" cy="11430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97" name="Text Box 47"/>
          <p:cNvSpPr txBox="1">
            <a:spLocks noChangeArrowheads="1"/>
          </p:cNvSpPr>
          <p:nvPr/>
        </p:nvSpPr>
        <p:spPr bwMode="auto">
          <a:xfrm>
            <a:off x="5257800" y="2578100"/>
            <a:ext cx="990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Code-behind pages</a:t>
            </a:r>
          </a:p>
        </p:txBody>
      </p:sp>
      <p:sp>
        <p:nvSpPr>
          <p:cNvPr id="36912" name="AutoShape 48"/>
          <p:cNvSpPr>
            <a:spLocks noChangeArrowheads="1"/>
          </p:cNvSpPr>
          <p:nvPr/>
        </p:nvSpPr>
        <p:spPr bwMode="auto">
          <a:xfrm rot="16200000">
            <a:off x="5295900" y="3238500"/>
            <a:ext cx="685800" cy="12192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99" name="Text Box 49"/>
          <p:cNvSpPr txBox="1">
            <a:spLocks noChangeArrowheads="1"/>
          </p:cNvSpPr>
          <p:nvPr/>
        </p:nvSpPr>
        <p:spPr bwMode="auto">
          <a:xfrm>
            <a:off x="5257800" y="3533775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global.</a:t>
            </a:r>
            <a:br>
              <a:rPr lang="en-US" sz="1600" b="1"/>
            </a:br>
            <a:r>
              <a:rPr lang="en-US" sz="1600" b="1"/>
              <a:t>asax</a:t>
            </a:r>
          </a:p>
        </p:txBody>
      </p:sp>
      <p:sp>
        <p:nvSpPr>
          <p:cNvPr id="36914" name="AutoShape 50"/>
          <p:cNvSpPr>
            <a:spLocks noChangeArrowheads="1"/>
          </p:cNvSpPr>
          <p:nvPr/>
        </p:nvSpPr>
        <p:spPr bwMode="auto">
          <a:xfrm rot="16200000">
            <a:off x="6858000" y="1981200"/>
            <a:ext cx="685800" cy="11430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01" name="Text Box 51"/>
          <p:cNvSpPr txBox="1">
            <a:spLocks noChangeArrowheads="1"/>
          </p:cNvSpPr>
          <p:nvPr/>
        </p:nvSpPr>
        <p:spPr bwMode="auto">
          <a:xfrm>
            <a:off x="6858000" y="2286000"/>
            <a:ext cx="76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Web.</a:t>
            </a:r>
            <a:br>
              <a:rPr lang="en-US" sz="1600" b="1"/>
            </a:br>
            <a:r>
              <a:rPr lang="en-US" sz="1600" b="1"/>
              <a:t>config</a:t>
            </a:r>
          </a:p>
        </p:txBody>
      </p:sp>
      <p:sp>
        <p:nvSpPr>
          <p:cNvPr id="36916" name="AutoShape 52"/>
          <p:cNvSpPr>
            <a:spLocks noChangeArrowheads="1"/>
          </p:cNvSpPr>
          <p:nvPr/>
        </p:nvSpPr>
        <p:spPr bwMode="auto">
          <a:xfrm rot="16200000">
            <a:off x="6896100" y="2857500"/>
            <a:ext cx="685800" cy="12192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03" name="Text Box 53"/>
          <p:cNvSpPr txBox="1">
            <a:spLocks noChangeArrowheads="1"/>
          </p:cNvSpPr>
          <p:nvPr/>
        </p:nvSpPr>
        <p:spPr bwMode="auto">
          <a:xfrm>
            <a:off x="6781800" y="3200400"/>
            <a:ext cx="914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machine.</a:t>
            </a:r>
            <a:br>
              <a:rPr lang="en-US" sz="1600" b="1"/>
            </a:br>
            <a:r>
              <a:rPr lang="en-US" sz="1600" b="1"/>
              <a:t>config</a:t>
            </a:r>
          </a:p>
        </p:txBody>
      </p:sp>
      <p:sp>
        <p:nvSpPr>
          <p:cNvPr id="24604" name="Text Box 54"/>
          <p:cNvSpPr txBox="1">
            <a:spLocks noChangeArrowheads="1"/>
          </p:cNvSpPr>
          <p:nvPr/>
        </p:nvSpPr>
        <p:spPr bwMode="auto">
          <a:xfrm>
            <a:off x="4191000" y="1143000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ASP.NET Web Server</a:t>
            </a:r>
          </a:p>
        </p:txBody>
      </p:sp>
      <p:sp>
        <p:nvSpPr>
          <p:cNvPr id="24605" name="Line 59"/>
          <p:cNvSpPr>
            <a:spLocks noChangeShapeType="1"/>
          </p:cNvSpPr>
          <p:nvPr/>
        </p:nvSpPr>
        <p:spPr bwMode="auto">
          <a:xfrm>
            <a:off x="1752600" y="4038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Line 60"/>
          <p:cNvSpPr>
            <a:spLocks noChangeShapeType="1"/>
          </p:cNvSpPr>
          <p:nvPr/>
        </p:nvSpPr>
        <p:spPr bwMode="auto">
          <a:xfrm>
            <a:off x="1752600" y="2667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63"/>
          <p:cNvSpPr>
            <a:spLocks noChangeShapeType="1"/>
          </p:cNvSpPr>
          <p:nvPr/>
        </p:nvSpPr>
        <p:spPr bwMode="auto">
          <a:xfrm>
            <a:off x="2209800" y="3581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Text Box 64"/>
          <p:cNvSpPr txBox="1">
            <a:spLocks noChangeArrowheads="1"/>
          </p:cNvSpPr>
          <p:nvPr/>
        </p:nvSpPr>
        <p:spPr bwMode="auto">
          <a:xfrm rot="-5400000">
            <a:off x="1460500" y="2806700"/>
            <a:ext cx="2971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Output Cache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219200" y="1447800"/>
            <a:ext cx="1295400" cy="1295400"/>
            <a:chOff x="3364" y="2400"/>
            <a:chExt cx="930" cy="942"/>
          </a:xfrm>
        </p:grpSpPr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3364" y="3071"/>
              <a:ext cx="647" cy="271"/>
              <a:chOff x="1585" y="1673"/>
              <a:chExt cx="709" cy="297"/>
            </a:xfrm>
          </p:grpSpPr>
          <p:sp>
            <p:nvSpPr>
              <p:cNvPr id="24639" name="Freeform 69"/>
              <p:cNvSpPr>
                <a:spLocks/>
              </p:cNvSpPr>
              <p:nvPr/>
            </p:nvSpPr>
            <p:spPr bwMode="auto">
              <a:xfrm>
                <a:off x="1585" y="1673"/>
                <a:ext cx="709" cy="297"/>
              </a:xfrm>
              <a:custGeom>
                <a:avLst/>
                <a:gdLst>
                  <a:gd name="T0" fmla="*/ 576 w 872"/>
                  <a:gd name="T1" fmla="*/ 117 h 366"/>
                  <a:gd name="T2" fmla="*/ 576 w 872"/>
                  <a:gd name="T3" fmla="*/ 162 h 366"/>
                  <a:gd name="T4" fmla="*/ 451 w 872"/>
                  <a:gd name="T5" fmla="*/ 241 h 366"/>
                  <a:gd name="T6" fmla="*/ 0 w 872"/>
                  <a:gd name="T7" fmla="*/ 112 h 366"/>
                  <a:gd name="T8" fmla="*/ 0 w 872"/>
                  <a:gd name="T9" fmla="*/ 93 h 366"/>
                  <a:gd name="T10" fmla="*/ 152 w 872"/>
                  <a:gd name="T11" fmla="*/ 0 h 366"/>
                  <a:gd name="T12" fmla="*/ 576 w 872"/>
                  <a:gd name="T13" fmla="*/ 117 h 3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2"/>
                  <a:gd name="T22" fmla="*/ 0 h 366"/>
                  <a:gd name="T23" fmla="*/ 872 w 872"/>
                  <a:gd name="T24" fmla="*/ 366 h 3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2" h="366">
                    <a:moveTo>
                      <a:pt x="872" y="178"/>
                    </a:moveTo>
                    <a:lnTo>
                      <a:pt x="872" y="246"/>
                    </a:lnTo>
                    <a:lnTo>
                      <a:pt x="682" y="366"/>
                    </a:lnTo>
                    <a:lnTo>
                      <a:pt x="0" y="170"/>
                    </a:lnTo>
                    <a:lnTo>
                      <a:pt x="0" y="142"/>
                    </a:lnTo>
                    <a:lnTo>
                      <a:pt x="230" y="0"/>
                    </a:lnTo>
                    <a:lnTo>
                      <a:pt x="872" y="17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0" name="Freeform 70"/>
              <p:cNvSpPr>
                <a:spLocks/>
              </p:cNvSpPr>
              <p:nvPr/>
            </p:nvSpPr>
            <p:spPr bwMode="auto">
              <a:xfrm>
                <a:off x="1596" y="1679"/>
                <a:ext cx="690" cy="264"/>
              </a:xfrm>
              <a:custGeom>
                <a:avLst/>
                <a:gdLst>
                  <a:gd name="T0" fmla="*/ 561 w 848"/>
                  <a:gd name="T1" fmla="*/ 116 h 324"/>
                  <a:gd name="T2" fmla="*/ 143 w 848"/>
                  <a:gd name="T3" fmla="*/ 0 h 324"/>
                  <a:gd name="T4" fmla="*/ 0 w 848"/>
                  <a:gd name="T5" fmla="*/ 89 h 324"/>
                  <a:gd name="T6" fmla="*/ 441 w 848"/>
                  <a:gd name="T7" fmla="*/ 215 h 324"/>
                  <a:gd name="T8" fmla="*/ 561 w 848"/>
                  <a:gd name="T9" fmla="*/ 116 h 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8"/>
                  <a:gd name="T16" fmla="*/ 0 h 324"/>
                  <a:gd name="T17" fmla="*/ 848 w 848"/>
                  <a:gd name="T18" fmla="*/ 324 h 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8" h="324">
                    <a:moveTo>
                      <a:pt x="848" y="174"/>
                    </a:moveTo>
                    <a:lnTo>
                      <a:pt x="216" y="0"/>
                    </a:lnTo>
                    <a:lnTo>
                      <a:pt x="0" y="134"/>
                    </a:lnTo>
                    <a:lnTo>
                      <a:pt x="666" y="324"/>
                    </a:lnTo>
                    <a:lnTo>
                      <a:pt x="848" y="174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1" name="Freeform 71"/>
              <p:cNvSpPr>
                <a:spLocks/>
              </p:cNvSpPr>
              <p:nvPr/>
            </p:nvSpPr>
            <p:spPr bwMode="auto">
              <a:xfrm>
                <a:off x="1766" y="1694"/>
                <a:ext cx="388" cy="112"/>
              </a:xfrm>
              <a:custGeom>
                <a:avLst/>
                <a:gdLst>
                  <a:gd name="T0" fmla="*/ 0 w 477"/>
                  <a:gd name="T1" fmla="*/ 8 h 138"/>
                  <a:gd name="T2" fmla="*/ 302 w 477"/>
                  <a:gd name="T3" fmla="*/ 91 h 138"/>
                  <a:gd name="T4" fmla="*/ 316 w 477"/>
                  <a:gd name="T5" fmla="*/ 82 h 138"/>
                  <a:gd name="T6" fmla="*/ 13 w 477"/>
                  <a:gd name="T7" fmla="*/ 0 h 1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138"/>
                  <a:gd name="T14" fmla="*/ 477 w 477"/>
                  <a:gd name="T15" fmla="*/ 138 h 1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138">
                    <a:moveTo>
                      <a:pt x="0" y="12"/>
                    </a:moveTo>
                    <a:lnTo>
                      <a:pt x="456" y="138"/>
                    </a:lnTo>
                    <a:lnTo>
                      <a:pt x="477" y="125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Freeform 72"/>
              <p:cNvSpPr>
                <a:spLocks/>
              </p:cNvSpPr>
              <p:nvPr/>
            </p:nvSpPr>
            <p:spPr bwMode="auto">
              <a:xfrm>
                <a:off x="1654" y="1717"/>
                <a:ext cx="404" cy="143"/>
              </a:xfrm>
              <a:custGeom>
                <a:avLst/>
                <a:gdLst>
                  <a:gd name="T0" fmla="*/ 0 w 496"/>
                  <a:gd name="T1" fmla="*/ 43 h 177"/>
                  <a:gd name="T2" fmla="*/ 14 w 496"/>
                  <a:gd name="T3" fmla="*/ 48 h 177"/>
                  <a:gd name="T4" fmla="*/ 30 w 496"/>
                  <a:gd name="T5" fmla="*/ 40 h 177"/>
                  <a:gd name="T6" fmla="*/ 40 w 496"/>
                  <a:gd name="T7" fmla="*/ 43 h 177"/>
                  <a:gd name="T8" fmla="*/ 30 w 496"/>
                  <a:gd name="T9" fmla="*/ 53 h 177"/>
                  <a:gd name="T10" fmla="*/ 228 w 496"/>
                  <a:gd name="T11" fmla="*/ 107 h 177"/>
                  <a:gd name="T12" fmla="*/ 239 w 496"/>
                  <a:gd name="T13" fmla="*/ 99 h 177"/>
                  <a:gd name="T14" fmla="*/ 256 w 496"/>
                  <a:gd name="T15" fmla="*/ 103 h 177"/>
                  <a:gd name="T16" fmla="*/ 245 w 496"/>
                  <a:gd name="T17" fmla="*/ 111 h 177"/>
                  <a:gd name="T18" fmla="*/ 263 w 496"/>
                  <a:gd name="T19" fmla="*/ 116 h 177"/>
                  <a:gd name="T20" fmla="*/ 329 w 496"/>
                  <a:gd name="T21" fmla="*/ 69 h 177"/>
                  <a:gd name="T22" fmla="*/ 73 w 496"/>
                  <a:gd name="T23" fmla="*/ 0 h 1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6"/>
                  <a:gd name="T37" fmla="*/ 0 h 177"/>
                  <a:gd name="T38" fmla="*/ 496 w 496"/>
                  <a:gd name="T39" fmla="*/ 177 h 1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6" h="177">
                    <a:moveTo>
                      <a:pt x="0" y="66"/>
                    </a:moveTo>
                    <a:lnTo>
                      <a:pt x="21" y="73"/>
                    </a:lnTo>
                    <a:lnTo>
                      <a:pt x="45" y="61"/>
                    </a:lnTo>
                    <a:lnTo>
                      <a:pt x="60" y="66"/>
                    </a:lnTo>
                    <a:lnTo>
                      <a:pt x="45" y="80"/>
                    </a:lnTo>
                    <a:lnTo>
                      <a:pt x="344" y="163"/>
                    </a:lnTo>
                    <a:lnTo>
                      <a:pt x="360" y="151"/>
                    </a:lnTo>
                    <a:lnTo>
                      <a:pt x="386" y="158"/>
                    </a:lnTo>
                    <a:lnTo>
                      <a:pt x="370" y="170"/>
                    </a:lnTo>
                    <a:lnTo>
                      <a:pt x="396" y="177"/>
                    </a:lnTo>
                    <a:lnTo>
                      <a:pt x="496" y="106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Freeform 73"/>
              <p:cNvSpPr>
                <a:spLocks/>
              </p:cNvSpPr>
              <p:nvPr/>
            </p:nvSpPr>
            <p:spPr bwMode="auto">
              <a:xfrm>
                <a:off x="2044" y="1810"/>
                <a:ext cx="88" cy="35"/>
              </a:xfrm>
              <a:custGeom>
                <a:avLst/>
                <a:gdLst>
                  <a:gd name="T0" fmla="*/ 27 w 108"/>
                  <a:gd name="T1" fmla="*/ 0 h 44"/>
                  <a:gd name="T2" fmla="*/ 71 w 108"/>
                  <a:gd name="T3" fmla="*/ 11 h 44"/>
                  <a:gd name="T4" fmla="*/ 46 w 108"/>
                  <a:gd name="T5" fmla="*/ 27 h 44"/>
                  <a:gd name="T6" fmla="*/ 0 w 108"/>
                  <a:gd name="T7" fmla="*/ 16 h 44"/>
                  <a:gd name="T8" fmla="*/ 27 w 108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44"/>
                  <a:gd name="T17" fmla="*/ 108 w 10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44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Freeform 74"/>
              <p:cNvSpPr>
                <a:spLocks/>
              </p:cNvSpPr>
              <p:nvPr/>
            </p:nvSpPr>
            <p:spPr bwMode="auto">
              <a:xfrm>
                <a:off x="1994" y="1848"/>
                <a:ext cx="79" cy="34"/>
              </a:xfrm>
              <a:custGeom>
                <a:avLst/>
                <a:gdLst>
                  <a:gd name="T0" fmla="*/ 14 w 97"/>
                  <a:gd name="T1" fmla="*/ 5 h 42"/>
                  <a:gd name="T2" fmla="*/ 30 w 97"/>
                  <a:gd name="T3" fmla="*/ 7 h 42"/>
                  <a:gd name="T4" fmla="*/ 40 w 97"/>
                  <a:gd name="T5" fmla="*/ 0 h 42"/>
                  <a:gd name="T6" fmla="*/ 55 w 97"/>
                  <a:gd name="T7" fmla="*/ 5 h 42"/>
                  <a:gd name="T8" fmla="*/ 48 w 97"/>
                  <a:gd name="T9" fmla="*/ 12 h 42"/>
                  <a:gd name="T10" fmla="*/ 64 w 97"/>
                  <a:gd name="T11" fmla="*/ 16 h 42"/>
                  <a:gd name="T12" fmla="*/ 51 w 97"/>
                  <a:gd name="T13" fmla="*/ 27 h 42"/>
                  <a:gd name="T14" fmla="*/ 0 w 97"/>
                  <a:gd name="T15" fmla="*/ 14 h 42"/>
                  <a:gd name="T16" fmla="*/ 14 w 97"/>
                  <a:gd name="T17" fmla="*/ 5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7"/>
                  <a:gd name="T28" fmla="*/ 0 h 42"/>
                  <a:gd name="T29" fmla="*/ 97 w 97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7" h="42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Freeform 75"/>
              <p:cNvSpPr>
                <a:spLocks/>
              </p:cNvSpPr>
              <p:nvPr/>
            </p:nvSpPr>
            <p:spPr bwMode="auto">
              <a:xfrm>
                <a:off x="2073" y="1825"/>
                <a:ext cx="150" cy="80"/>
              </a:xfrm>
              <a:custGeom>
                <a:avLst/>
                <a:gdLst>
                  <a:gd name="T0" fmla="*/ 66 w 185"/>
                  <a:gd name="T1" fmla="*/ 0 h 97"/>
                  <a:gd name="T2" fmla="*/ 122 w 185"/>
                  <a:gd name="T3" fmla="*/ 15 h 97"/>
                  <a:gd name="T4" fmla="*/ 54 w 185"/>
                  <a:gd name="T5" fmla="*/ 66 h 97"/>
                  <a:gd name="T6" fmla="*/ 0 w 185"/>
                  <a:gd name="T7" fmla="*/ 50 h 97"/>
                  <a:gd name="T8" fmla="*/ 66 w 185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97"/>
                  <a:gd name="T17" fmla="*/ 185 w 185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97">
                    <a:moveTo>
                      <a:pt x="101" y="0"/>
                    </a:moveTo>
                    <a:lnTo>
                      <a:pt x="185" y="22"/>
                    </a:lnTo>
                    <a:lnTo>
                      <a:pt x="83" y="97"/>
                    </a:lnTo>
                    <a:lnTo>
                      <a:pt x="0" y="74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6"/>
            <p:cNvGrpSpPr>
              <a:grpSpLocks/>
            </p:cNvGrpSpPr>
            <p:nvPr/>
          </p:nvGrpSpPr>
          <p:grpSpPr bwMode="auto">
            <a:xfrm>
              <a:off x="3557" y="2818"/>
              <a:ext cx="696" cy="376"/>
              <a:chOff x="2614" y="1299"/>
              <a:chExt cx="763" cy="412"/>
            </a:xfrm>
          </p:grpSpPr>
          <p:sp>
            <p:nvSpPr>
              <p:cNvPr id="24625" name="Freeform 77"/>
              <p:cNvSpPr>
                <a:spLocks noChangeAspect="1"/>
              </p:cNvSpPr>
              <p:nvPr/>
            </p:nvSpPr>
            <p:spPr bwMode="auto">
              <a:xfrm>
                <a:off x="3113" y="1406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Freeform 78"/>
              <p:cNvSpPr>
                <a:spLocks noChangeAspect="1"/>
              </p:cNvSpPr>
              <p:nvPr/>
            </p:nvSpPr>
            <p:spPr bwMode="auto">
              <a:xfrm>
                <a:off x="2614" y="1299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Freeform 79"/>
              <p:cNvSpPr>
                <a:spLocks noChangeAspect="1"/>
              </p:cNvSpPr>
              <p:nvPr/>
            </p:nvSpPr>
            <p:spPr bwMode="auto">
              <a:xfrm>
                <a:off x="2614" y="1429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Freeform 80"/>
              <p:cNvSpPr>
                <a:spLocks noChangeAspect="1"/>
              </p:cNvSpPr>
              <p:nvPr/>
            </p:nvSpPr>
            <p:spPr bwMode="auto">
              <a:xfrm>
                <a:off x="2875" y="1529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Freeform 81"/>
              <p:cNvSpPr>
                <a:spLocks noChangeAspect="1" noChangeArrowheads="1"/>
              </p:cNvSpPr>
              <p:nvPr/>
            </p:nvSpPr>
            <p:spPr bwMode="auto">
              <a:xfrm>
                <a:off x="2879" y="1580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0" name="Freeform 82"/>
              <p:cNvSpPr>
                <a:spLocks/>
              </p:cNvSpPr>
              <p:nvPr/>
            </p:nvSpPr>
            <p:spPr bwMode="auto">
              <a:xfrm>
                <a:off x="2874" y="1528"/>
                <a:ext cx="196" cy="83"/>
              </a:xfrm>
              <a:custGeom>
                <a:avLst/>
                <a:gdLst>
                  <a:gd name="T0" fmla="*/ 0 w 270"/>
                  <a:gd name="T1" fmla="*/ 59 h 116"/>
                  <a:gd name="T2" fmla="*/ 1 w 270"/>
                  <a:gd name="T3" fmla="*/ 0 h 116"/>
                  <a:gd name="T4" fmla="*/ 142 w 270"/>
                  <a:gd name="T5" fmla="*/ 39 h 116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116"/>
                  <a:gd name="T11" fmla="*/ 270 w 270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1" name="Line 83"/>
              <p:cNvSpPr>
                <a:spLocks noChangeShapeType="1"/>
              </p:cNvSpPr>
              <p:nvPr/>
            </p:nvSpPr>
            <p:spPr bwMode="auto">
              <a:xfrm>
                <a:off x="2892" y="1556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2" name="Line 84"/>
              <p:cNvSpPr>
                <a:spLocks noChangeShapeType="1"/>
              </p:cNvSpPr>
              <p:nvPr/>
            </p:nvSpPr>
            <p:spPr bwMode="auto">
              <a:xfrm>
                <a:off x="3022" y="1634"/>
                <a:ext cx="29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3" name="Freeform 85"/>
              <p:cNvSpPr>
                <a:spLocks/>
              </p:cNvSpPr>
              <p:nvPr/>
            </p:nvSpPr>
            <p:spPr bwMode="auto">
              <a:xfrm>
                <a:off x="2940" y="1566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4" name="Line 86"/>
              <p:cNvSpPr>
                <a:spLocks noChangeShapeType="1"/>
              </p:cNvSpPr>
              <p:nvPr/>
            </p:nvSpPr>
            <p:spPr bwMode="auto">
              <a:xfrm>
                <a:off x="2627" y="1459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5" name="Line 87"/>
              <p:cNvSpPr>
                <a:spLocks noChangeShapeType="1"/>
              </p:cNvSpPr>
              <p:nvPr/>
            </p:nvSpPr>
            <p:spPr bwMode="auto">
              <a:xfrm>
                <a:off x="2627" y="1481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6" name="Line 88"/>
              <p:cNvSpPr>
                <a:spLocks noChangeShapeType="1"/>
              </p:cNvSpPr>
              <p:nvPr/>
            </p:nvSpPr>
            <p:spPr bwMode="auto">
              <a:xfrm>
                <a:off x="2627" y="1504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7" name="Line 89"/>
              <p:cNvSpPr>
                <a:spLocks noChangeShapeType="1"/>
              </p:cNvSpPr>
              <p:nvPr/>
            </p:nvSpPr>
            <p:spPr bwMode="auto">
              <a:xfrm>
                <a:off x="2627" y="1526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8" name="Freeform 90"/>
              <p:cNvSpPr>
                <a:spLocks/>
              </p:cNvSpPr>
              <p:nvPr/>
            </p:nvSpPr>
            <p:spPr bwMode="auto">
              <a:xfrm>
                <a:off x="2877" y="1588"/>
                <a:ext cx="198" cy="84"/>
              </a:xfrm>
              <a:custGeom>
                <a:avLst/>
                <a:gdLst>
                  <a:gd name="T0" fmla="*/ 0 w 275"/>
                  <a:gd name="T1" fmla="*/ 21 h 117"/>
                  <a:gd name="T2" fmla="*/ 143 w 275"/>
                  <a:gd name="T3" fmla="*/ 60 h 117"/>
                  <a:gd name="T4" fmla="*/ 143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91"/>
            <p:cNvGrpSpPr>
              <a:grpSpLocks/>
            </p:cNvGrpSpPr>
            <p:nvPr/>
          </p:nvGrpSpPr>
          <p:grpSpPr bwMode="auto">
            <a:xfrm>
              <a:off x="3643" y="2400"/>
              <a:ext cx="651" cy="613"/>
              <a:chOff x="2676" y="840"/>
              <a:chExt cx="714" cy="672"/>
            </a:xfrm>
          </p:grpSpPr>
          <p:sp>
            <p:nvSpPr>
              <p:cNvPr id="24614" name="Freeform 92"/>
              <p:cNvSpPr>
                <a:spLocks/>
              </p:cNvSpPr>
              <p:nvPr/>
            </p:nvSpPr>
            <p:spPr bwMode="auto">
              <a:xfrm>
                <a:off x="2730" y="127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Freeform 93"/>
              <p:cNvSpPr>
                <a:spLocks/>
              </p:cNvSpPr>
              <p:nvPr/>
            </p:nvSpPr>
            <p:spPr bwMode="auto">
              <a:xfrm>
                <a:off x="2737" y="128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6" name="Oval 94"/>
              <p:cNvSpPr>
                <a:spLocks noChangeArrowheads="1"/>
              </p:cNvSpPr>
              <p:nvPr/>
            </p:nvSpPr>
            <p:spPr bwMode="auto">
              <a:xfrm>
                <a:off x="2871" y="133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Freeform 95"/>
              <p:cNvSpPr>
                <a:spLocks/>
              </p:cNvSpPr>
              <p:nvPr/>
            </p:nvSpPr>
            <p:spPr bwMode="auto">
              <a:xfrm>
                <a:off x="2718" y="133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7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Freeform 96"/>
              <p:cNvSpPr>
                <a:spLocks noChangeAspect="1"/>
              </p:cNvSpPr>
              <p:nvPr/>
            </p:nvSpPr>
            <p:spPr bwMode="auto">
              <a:xfrm>
                <a:off x="2826" y="84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Freeform 97"/>
              <p:cNvSpPr>
                <a:spLocks noChangeAspect="1"/>
              </p:cNvSpPr>
              <p:nvPr/>
            </p:nvSpPr>
            <p:spPr bwMode="auto">
              <a:xfrm>
                <a:off x="3178" y="95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Freeform 98"/>
              <p:cNvSpPr>
                <a:spLocks noChangeAspect="1"/>
              </p:cNvSpPr>
              <p:nvPr/>
            </p:nvSpPr>
            <p:spPr bwMode="auto">
              <a:xfrm>
                <a:off x="2676" y="846"/>
                <a:ext cx="615" cy="172"/>
              </a:xfrm>
              <a:custGeom>
                <a:avLst/>
                <a:gdLst>
                  <a:gd name="T0" fmla="*/ 395 w 782"/>
                  <a:gd name="T1" fmla="*/ 135 h 219"/>
                  <a:gd name="T2" fmla="*/ 0 w 782"/>
                  <a:gd name="T3" fmla="*/ 42 h 219"/>
                  <a:gd name="T4" fmla="*/ 99 w 782"/>
                  <a:gd name="T5" fmla="*/ 0 h 219"/>
                  <a:gd name="T6" fmla="*/ 484 w 782"/>
                  <a:gd name="T7" fmla="*/ 86 h 219"/>
                  <a:gd name="T8" fmla="*/ 395 w 782"/>
                  <a:gd name="T9" fmla="*/ 135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Freeform 99"/>
              <p:cNvSpPr>
                <a:spLocks noChangeAspect="1"/>
              </p:cNvSpPr>
              <p:nvPr/>
            </p:nvSpPr>
            <p:spPr bwMode="auto">
              <a:xfrm>
                <a:off x="2676" y="89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Freeform 100"/>
              <p:cNvSpPr>
                <a:spLocks noChangeAspect="1"/>
              </p:cNvSpPr>
              <p:nvPr/>
            </p:nvSpPr>
            <p:spPr bwMode="auto">
              <a:xfrm>
                <a:off x="2715" y="94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5" name="Freeform 101"/>
              <p:cNvSpPr>
                <a:spLocks/>
              </p:cNvSpPr>
              <p:nvPr/>
            </p:nvSpPr>
            <p:spPr bwMode="auto">
              <a:xfrm>
                <a:off x="2741" y="978"/>
                <a:ext cx="371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24" name="Line 102"/>
              <p:cNvSpPr>
                <a:spLocks noChangeShapeType="1"/>
              </p:cNvSpPr>
              <p:nvPr/>
            </p:nvSpPr>
            <p:spPr bwMode="auto">
              <a:xfrm>
                <a:off x="2774" y="1011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610" name="Text Box 103"/>
          <p:cNvSpPr txBox="1">
            <a:spLocks noChangeArrowheads="1"/>
          </p:cNvSpPr>
          <p:nvPr/>
        </p:nvSpPr>
        <p:spPr bwMode="auto">
          <a:xfrm>
            <a:off x="762000" y="15240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Multimedia: ASP.NET Execution Model</a:t>
            </a:r>
            <a:endParaRPr lang="en-US" sz="24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5604" name="Picture 10" descr="mod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295400"/>
            <a:ext cx="5486400" cy="42672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25603" name="Picture 5" descr="MultiMedia"/>
          <p:cNvPicPr>
            <a:picLocks noChangeAspect="1" noChangeArrowheads="1"/>
          </p:cNvPicPr>
          <p:nvPr/>
        </p:nvPicPr>
        <p:blipFill>
          <a:blip r:embed="rId3" cstate="print"/>
          <a:srcRect l="725" r="1450" b="525"/>
          <a:stretch>
            <a:fillRect/>
          </a:stretch>
        </p:blipFill>
        <p:spPr bwMode="auto">
          <a:xfrm>
            <a:off x="758825" y="1127125"/>
            <a:ext cx="12827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4" name="Picture 6" descr="AnimationIcon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5257800"/>
            <a:ext cx="728662" cy="538162"/>
          </a:xfrm>
          <a:prstGeom prst="rect">
            <a:avLst/>
          </a:prstGeom>
          <a:noFill/>
          <a:effectLst>
            <a:outerShdw dist="53882" dir="2700000" algn="ctr" rotWithShape="0">
              <a:srgbClr val="808080"/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514600" y="5943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Demo: Lesson03.1_ASP.NET Execution </a:t>
            </a:r>
            <a:r>
              <a:rPr lang="en-US" sz="1600" dirty="0" smtClean="0"/>
              <a:t>model.swf</a:t>
            </a:r>
          </a:p>
          <a:p>
            <a:r>
              <a:rPr lang="en-US" sz="1600" dirty="0" smtClean="0"/>
              <a:t>	Lesson03.1_Client side and server side processing.swf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447800"/>
            <a:ext cx="822960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Run in IE: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sz="2400" dirty="0" smtClean="0"/>
              <a:t>Lesson03.1_ASP.NET Execution </a:t>
            </a:r>
            <a:r>
              <a:rPr lang="en-US" sz="2400" dirty="0" smtClean="0"/>
              <a:t>model.swf</a:t>
            </a:r>
          </a:p>
          <a:p>
            <a:pPr>
              <a:buNone/>
            </a:pPr>
            <a:r>
              <a:rPr lang="en-US" sz="2400" dirty="0" smtClean="0"/>
              <a:t>	 Lesson03.1_Client side and server side processing.swf</a:t>
            </a: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15</TotalTime>
  <Words>105</Words>
  <Application>Microsoft Office PowerPoint</Application>
  <PresentationFormat>On-screen Show (4:3)</PresentationFormat>
  <Paragraphs>39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FSOFTTemplate-</vt:lpstr>
      <vt:lpstr>Unit 1:  Introduction to ASP.NET</vt:lpstr>
      <vt:lpstr>Lesson: Overview of ASP.NET</vt:lpstr>
      <vt:lpstr>What is ASP.NET?</vt:lpstr>
      <vt:lpstr>ASP.NET Web Application</vt:lpstr>
      <vt:lpstr>Multimedia: ASP.NET Execution Model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4:  Overview of the Microsoft .NET Framework and ASP.NET</dc:title>
  <dc:creator>haipt</dc:creator>
  <cp:lastModifiedBy>tiennm</cp:lastModifiedBy>
  <cp:revision>4</cp:revision>
  <dcterms:created xsi:type="dcterms:W3CDTF">2011-03-23T16:45:54Z</dcterms:created>
  <dcterms:modified xsi:type="dcterms:W3CDTF">2014-01-20T04:22:45Z</dcterms:modified>
</cp:coreProperties>
</file>