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0.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1.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2.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3.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83" r:id="rId2"/>
    <p:sldMasterId id="2147483895" r:id="rId3"/>
    <p:sldMasterId id="2147483907" r:id="rId4"/>
    <p:sldMasterId id="2147483919" r:id="rId5"/>
    <p:sldMasterId id="2147483931" r:id="rId6"/>
    <p:sldMasterId id="2147483944" r:id="rId7"/>
    <p:sldMasterId id="2147483958" r:id="rId8"/>
    <p:sldMasterId id="2147483970" r:id="rId9"/>
    <p:sldMasterId id="2147483982" r:id="rId10"/>
    <p:sldMasterId id="2147483994" r:id="rId11"/>
    <p:sldMasterId id="2147484006" r:id="rId12"/>
    <p:sldMasterId id="2147484018" r:id="rId13"/>
    <p:sldMasterId id="2147484030" r:id="rId14"/>
  </p:sldMasterIdLst>
  <p:notesMasterIdLst>
    <p:notesMasterId r:id="rId42"/>
  </p:notesMasterIdLst>
  <p:handoutMasterIdLst>
    <p:handoutMasterId r:id="rId43"/>
  </p:handoutMasterIdLst>
  <p:sldIdLst>
    <p:sldId id="257" r:id="rId15"/>
    <p:sldId id="265" r:id="rId16"/>
    <p:sldId id="266" r:id="rId17"/>
    <p:sldId id="267" r:id="rId18"/>
    <p:sldId id="268" r:id="rId19"/>
    <p:sldId id="286" r:id="rId20"/>
    <p:sldId id="271" r:id="rId21"/>
    <p:sldId id="269" r:id="rId22"/>
    <p:sldId id="274" r:id="rId23"/>
    <p:sldId id="272" r:id="rId24"/>
    <p:sldId id="275" r:id="rId25"/>
    <p:sldId id="276" r:id="rId26"/>
    <p:sldId id="277" r:id="rId27"/>
    <p:sldId id="278" r:id="rId28"/>
    <p:sldId id="279" r:id="rId29"/>
    <p:sldId id="280" r:id="rId30"/>
    <p:sldId id="281" r:id="rId31"/>
    <p:sldId id="282" r:id="rId32"/>
    <p:sldId id="284" r:id="rId33"/>
    <p:sldId id="283" r:id="rId34"/>
    <p:sldId id="285" r:id="rId35"/>
    <p:sldId id="288" r:id="rId36"/>
    <p:sldId id="289" r:id="rId37"/>
    <p:sldId id="290" r:id="rId38"/>
    <p:sldId id="291" r:id="rId39"/>
    <p:sldId id="273" r:id="rId40"/>
    <p:sldId id="287" r:id="rId4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2" autoAdjust="0"/>
  </p:normalViewPr>
  <p:slideViewPr>
    <p:cSldViewPr>
      <p:cViewPr>
        <p:scale>
          <a:sx n="70" d="100"/>
          <a:sy n="70" d="100"/>
        </p:scale>
        <p:origin x="1368"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theme" Target="theme/theme1.xml"/><Relationship Id="rId20" Type="http://schemas.openxmlformats.org/officeDocument/2006/relationships/slide" Target="slides/slide6.xml"/><Relationship Id="rId4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9BF854-F6B5-4E89-B67A-655943009662}" type="datetimeFigureOut">
              <a:rPr lang="en-US" smtClean="0"/>
              <a:pPr/>
              <a:t>02/08/2015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5ABBB8-B9B8-4CCD-8455-7DB6C46329A7}" type="slidenum">
              <a:rPr lang="en-US" smtClean="0"/>
              <a:pPr/>
              <a:t>‹#›</a:t>
            </a:fld>
            <a:endParaRPr lang="en-US"/>
          </a:p>
        </p:txBody>
      </p:sp>
    </p:spTree>
    <p:extLst>
      <p:ext uri="{BB962C8B-B14F-4D97-AF65-F5344CB8AC3E}">
        <p14:creationId xmlns:p14="http://schemas.microsoft.com/office/powerpoint/2010/main" val="2916291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1EF2294-245D-4E41-97BD-4403F91FD70C}" type="datetimeFigureOut">
              <a:rPr lang="vi-VN"/>
              <a:pPr>
                <a:defRPr/>
              </a:pPr>
              <a:t>02/08/2015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C894698-8146-4F40-A4B7-C58B509B12DA}" type="slidenum">
              <a:rPr lang="vi-VN"/>
              <a:pPr>
                <a:defRPr/>
              </a:pPr>
              <a:t>‹#›</a:t>
            </a:fld>
            <a:endParaRPr lang="vi-VN"/>
          </a:p>
        </p:txBody>
      </p:sp>
    </p:spTree>
    <p:extLst>
      <p:ext uri="{BB962C8B-B14F-4D97-AF65-F5344CB8AC3E}">
        <p14:creationId xmlns:p14="http://schemas.microsoft.com/office/powerpoint/2010/main" val="194945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20D3B43-83E9-4D6C-AD4F-951EB9C767F9}" type="slidenum">
              <a:rPr lang="en-US" smtClean="0"/>
              <a:pPr/>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lnSpc>
                <a:spcPct val="80000"/>
              </a:lnSpc>
            </a:pPr>
            <a:endParaRPr lang="en-US" sz="1000" smtClean="0"/>
          </a:p>
        </p:txBody>
      </p:sp>
    </p:spTree>
    <p:extLst>
      <p:ext uri="{BB962C8B-B14F-4D97-AF65-F5344CB8AC3E}">
        <p14:creationId xmlns:p14="http://schemas.microsoft.com/office/powerpoint/2010/main" val="286297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84518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11</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164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605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6256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81014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Let's now add a View template to our project that we can use for our Index() method. To do this, right-click with your mouse somewhere in the middle of the Index method and click Add View...</a:t>
            </a:r>
          </a:p>
          <a:p>
            <a:r>
              <a:rPr lang="en-US" dirty="0" smtClean="0"/>
              <a:t>This will bring up the "Add View" dialog which provides us some options for how we want to create a view template that can be used by our Index method. For now, don't change anything, and just click the Add button.</a:t>
            </a:r>
          </a:p>
        </p:txBody>
      </p:sp>
    </p:spTree>
    <p:extLst>
      <p:ext uri="{BB962C8B-B14F-4D97-AF65-F5344CB8AC3E}">
        <p14:creationId xmlns:p14="http://schemas.microsoft.com/office/powerpoint/2010/main" val="736423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8206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491083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65729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5793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81B1D0B-CFF3-4D9C-95A1-5C10DC2570CE}" type="slidenum">
              <a:rPr lang="en-US" smtClean="0"/>
              <a:pPr/>
              <a:t>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70464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44694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21</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a:p>
            <a:r>
              <a:rPr lang="en-US" dirty="0" smtClean="0"/>
              <a:t>Return to the </a:t>
            </a:r>
            <a:r>
              <a:rPr lang="en-US" dirty="0" err="1" smtClean="0"/>
              <a:t>HelloWorldController.cs</a:t>
            </a:r>
            <a:r>
              <a:rPr lang="en-US" dirty="0" smtClean="0"/>
              <a:t> file and add a new "</a:t>
            </a:r>
            <a:r>
              <a:rPr lang="en-US" dirty="0" err="1" smtClean="0"/>
              <a:t>WelcomeViewModel</a:t>
            </a:r>
            <a:r>
              <a:rPr lang="en-US" dirty="0" smtClean="0"/>
              <a:t>" class and change the Welcome method inside your controller. Here is the complete </a:t>
            </a:r>
            <a:r>
              <a:rPr lang="en-US" dirty="0" err="1" smtClean="0"/>
              <a:t>HelloWorldController.cs</a:t>
            </a:r>
            <a:r>
              <a:rPr lang="en-US" dirty="0" smtClean="0"/>
              <a:t> with the new class in the same file.</a:t>
            </a:r>
          </a:p>
        </p:txBody>
      </p:sp>
    </p:spTree>
    <p:extLst>
      <p:ext uri="{BB962C8B-B14F-4D97-AF65-F5344CB8AC3E}">
        <p14:creationId xmlns:p14="http://schemas.microsoft.com/office/powerpoint/2010/main" val="43834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a:p>
            <a:r>
              <a:rPr lang="en-US" dirty="0" smtClean="0"/>
              <a:t>Return to the </a:t>
            </a:r>
            <a:r>
              <a:rPr lang="en-US" dirty="0" err="1" smtClean="0"/>
              <a:t>HelloWorldController.cs</a:t>
            </a:r>
            <a:r>
              <a:rPr lang="en-US" dirty="0" smtClean="0"/>
              <a:t> file and add a new "</a:t>
            </a:r>
            <a:r>
              <a:rPr lang="en-US" dirty="0" err="1" smtClean="0"/>
              <a:t>WelcomeViewModel</a:t>
            </a:r>
            <a:r>
              <a:rPr lang="en-US" dirty="0" smtClean="0"/>
              <a:t>" class and change the Welcome method inside your controller. Here is the complete </a:t>
            </a:r>
            <a:r>
              <a:rPr lang="en-US" dirty="0" err="1" smtClean="0"/>
              <a:t>HelloWorldController.cs</a:t>
            </a:r>
            <a:r>
              <a:rPr lang="en-US" dirty="0" smtClean="0"/>
              <a:t> with the new class in the same file.</a:t>
            </a:r>
          </a:p>
        </p:txBody>
      </p:sp>
    </p:spTree>
    <p:extLst>
      <p:ext uri="{BB962C8B-B14F-4D97-AF65-F5344CB8AC3E}">
        <p14:creationId xmlns:p14="http://schemas.microsoft.com/office/powerpoint/2010/main" val="409954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Right click in the Welcome method and select Add View. This time, we'll check "Create a strongly-typed view" and select our </a:t>
            </a:r>
            <a:r>
              <a:rPr lang="en-US" dirty="0" err="1" smtClean="0"/>
              <a:t>WelcomeViewModel</a:t>
            </a:r>
            <a:r>
              <a:rPr lang="en-US" dirty="0" smtClean="0"/>
              <a:t> class from the drop down list. This new view will only know about </a:t>
            </a:r>
            <a:r>
              <a:rPr lang="en-US" dirty="0" err="1" smtClean="0"/>
              <a:t>WelcomeViewModels</a:t>
            </a:r>
            <a:r>
              <a:rPr lang="en-US" dirty="0" smtClean="0"/>
              <a:t> and no other types of objects.</a:t>
            </a:r>
          </a:p>
          <a:p>
            <a:r>
              <a:rPr lang="en-US" i="1" dirty="0" smtClean="0"/>
              <a:t>NOTE: You'll need to have compiled once after adding your </a:t>
            </a:r>
            <a:r>
              <a:rPr lang="en-US" i="1" dirty="0" err="1" smtClean="0"/>
              <a:t>WelcomeViewModel</a:t>
            </a:r>
            <a:r>
              <a:rPr lang="en-US" i="1" dirty="0" smtClean="0"/>
              <a:t> for to show up in the drop down list.</a:t>
            </a:r>
            <a:endParaRPr lang="en-US" dirty="0" smtClean="0"/>
          </a:p>
          <a:p>
            <a:endParaRPr lang="en-US" dirty="0" smtClean="0"/>
          </a:p>
        </p:txBody>
      </p:sp>
    </p:spTree>
    <p:extLst>
      <p:ext uri="{BB962C8B-B14F-4D97-AF65-F5344CB8AC3E}">
        <p14:creationId xmlns:p14="http://schemas.microsoft.com/office/powerpoint/2010/main" val="808286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Also, notice while you're typing that because we told this View about the </a:t>
            </a:r>
            <a:r>
              <a:rPr lang="en-US" dirty="0" err="1" smtClean="0"/>
              <a:t>WelcomeViewModel</a:t>
            </a:r>
            <a:r>
              <a:rPr lang="en-US" dirty="0" smtClean="0"/>
              <a:t> (they are married, remember?) that we get helpful </a:t>
            </a:r>
            <a:r>
              <a:rPr lang="en-US" dirty="0" err="1" smtClean="0"/>
              <a:t>Intellisense</a:t>
            </a:r>
            <a:r>
              <a:rPr lang="en-US" dirty="0" smtClean="0"/>
              <a:t> each time we reference our Model object.</a:t>
            </a:r>
          </a:p>
        </p:txBody>
      </p:sp>
    </p:spTree>
    <p:extLst>
      <p:ext uri="{BB962C8B-B14F-4D97-AF65-F5344CB8AC3E}">
        <p14:creationId xmlns:p14="http://schemas.microsoft.com/office/powerpoint/2010/main" val="21309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Also, notice while you're typing that because we told this View about the </a:t>
            </a:r>
            <a:r>
              <a:rPr lang="en-US" dirty="0" err="1" smtClean="0"/>
              <a:t>WelcomeViewModel</a:t>
            </a:r>
            <a:r>
              <a:rPr lang="en-US" dirty="0" smtClean="0"/>
              <a:t> (they are married, remember?) that we get helpful </a:t>
            </a:r>
            <a:r>
              <a:rPr lang="en-US" dirty="0" err="1" smtClean="0"/>
              <a:t>Intellisense</a:t>
            </a:r>
            <a:r>
              <a:rPr lang="en-US" dirty="0" smtClean="0"/>
              <a:t> each time we reference our Model object.</a:t>
            </a:r>
          </a:p>
        </p:txBody>
      </p:sp>
    </p:spTree>
    <p:extLst>
      <p:ext uri="{BB962C8B-B14F-4D97-AF65-F5344CB8AC3E}">
        <p14:creationId xmlns:p14="http://schemas.microsoft.com/office/powerpoint/2010/main" val="1727071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Refer to this link to demo</a:t>
            </a:r>
          </a:p>
          <a:p>
            <a:endParaRPr lang="en-US" dirty="0" smtClean="0"/>
          </a:p>
          <a:p>
            <a:r>
              <a:rPr lang="en-US" dirty="0" smtClean="0"/>
              <a:t>http://www.asp.net/mvc/tutorials/older-versions/getting-started-with-mvc/getting-started-with-mvc-part1</a:t>
            </a:r>
          </a:p>
          <a:p>
            <a:endParaRPr lang="en-US" dirty="0" smtClean="0"/>
          </a:p>
        </p:txBody>
      </p:sp>
    </p:spTree>
    <p:extLst>
      <p:ext uri="{BB962C8B-B14F-4D97-AF65-F5344CB8AC3E}">
        <p14:creationId xmlns:p14="http://schemas.microsoft.com/office/powerpoint/2010/main" val="512189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3432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638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3084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782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5408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normAutofit fontScale="92500" lnSpcReduction="20000"/>
          </a:bodyPr>
          <a:lstStyle/>
          <a:p>
            <a:r>
              <a:rPr lang="en-US" dirty="0" smtClean="0">
                <a:effectLst/>
              </a:rPr>
              <a:t>The ASP.NET MVC framework provides the following features:</a:t>
            </a:r>
          </a:p>
          <a:p>
            <a:r>
              <a:rPr lang="en-US" dirty="0" smtClean="0">
                <a:effectLst/>
              </a:rPr>
              <a:t>Separation of application tasks (input logic, business logic, and UI logic), testability, and test-driven development (TDD). All core contracts in the MVC framework are interface-based and can be tested by using mock objects, which are simulated objects that imitate the behavior of actual objects in the application. You can unit-test the application without having to run the controllers in an ASP.NET process, which makes unit testing fast and flexible. You can use any unit-testing framework that is compatible with the .NET Framework.</a:t>
            </a:r>
          </a:p>
          <a:p>
            <a:r>
              <a:rPr lang="en-US" dirty="0" smtClean="0">
                <a:effectLst/>
              </a:rPr>
              <a:t>An extensible and pluggable framework. The components of the ASP.NET MVC framework are designed so that they can be easily replaced or customized. You can plug in your own view engine, URL routing policy, action-method parameter serialization, and other components. The ASP.NET MVC framework also supports the use of Dependency Injection (DI) and Inversion of Control (IOC) container models. DI enables you to inject objects into a class, instead of relying on the class to create the object itself. IOC specifies that if an object requires another object, the first objects should get the second object from an outside source such as a configuration file. This makes testing easier.</a:t>
            </a:r>
          </a:p>
          <a:p>
            <a:r>
              <a:rPr lang="en-US" dirty="0" smtClean="0">
                <a:effectLst/>
              </a:rPr>
              <a:t>Extensive support for ASP.NET routing, which is a powerful URL-mapping component that lets you build applications that have comprehensible and searchable URLs. URLs do not have to include file-name extensions, and are designed to support URL naming patterns that work well for search engine optimization (SEO) and representational state transfer (REST) addressing.</a:t>
            </a:r>
          </a:p>
          <a:p>
            <a:r>
              <a:rPr lang="en-US" dirty="0" smtClean="0">
                <a:effectLst/>
              </a:rPr>
              <a:t>Support for using the markup in existing ASP.NET page (.</a:t>
            </a:r>
            <a:r>
              <a:rPr lang="en-US" dirty="0" err="1" smtClean="0">
                <a:effectLst/>
              </a:rPr>
              <a:t>aspx</a:t>
            </a:r>
            <a:r>
              <a:rPr lang="en-US" dirty="0" smtClean="0">
                <a:effectLst/>
              </a:rPr>
              <a:t> files), user control (.</a:t>
            </a:r>
            <a:r>
              <a:rPr lang="en-US" dirty="0" err="1" smtClean="0">
                <a:effectLst/>
              </a:rPr>
              <a:t>ascx</a:t>
            </a:r>
            <a:r>
              <a:rPr lang="en-US" dirty="0" smtClean="0">
                <a:effectLst/>
              </a:rPr>
              <a:t> files), and master page (.master files) markup files as view templates. You can use existing ASP.NET features with the ASP.NET MVC framework, such as nested master pages, in-line expressions (&lt;%= %&gt;), declarative server controls, templates, data-binding, localization, and so on.</a:t>
            </a:r>
          </a:p>
          <a:p>
            <a:r>
              <a:rPr lang="en-US" dirty="0" smtClean="0">
                <a:effectLst/>
              </a:rPr>
              <a:t>Support for existing ASP.NET features. ASP.NET MVC lets you use features such as forms authentication and Windows authentication, URL authorization, membership and roles, output and data caching, session and profile state management, health monitoring, the configuration system, and the provider architecture.</a:t>
            </a:r>
          </a:p>
          <a:p>
            <a:endParaRPr lang="en-US" dirty="0" smtClean="0"/>
          </a:p>
        </p:txBody>
      </p:sp>
    </p:spTree>
    <p:extLst>
      <p:ext uri="{BB962C8B-B14F-4D97-AF65-F5344CB8AC3E}">
        <p14:creationId xmlns:p14="http://schemas.microsoft.com/office/powerpoint/2010/main" val="191766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A browser request gets mapped to a controller action through a feature of the ASP.NET framework called </a:t>
            </a:r>
            <a:r>
              <a:rPr lang="en-US" i="1" dirty="0" smtClean="0"/>
              <a:t>ASP.NET Routing</a:t>
            </a:r>
            <a:r>
              <a:rPr lang="en-US" dirty="0" smtClean="0"/>
              <a:t>. ASP.NET Routing is used by the ASP.NET MVC framework to </a:t>
            </a:r>
            <a:r>
              <a:rPr lang="en-US" i="1" dirty="0" smtClean="0"/>
              <a:t>route</a:t>
            </a:r>
            <a:r>
              <a:rPr lang="en-US" dirty="0" smtClean="0"/>
              <a:t> incoming requests to controller actions.</a:t>
            </a:r>
          </a:p>
          <a:p>
            <a:r>
              <a:rPr lang="en-US" dirty="0" smtClean="0"/>
              <a:t>ASP.NET Routing uses a route table to handle incoming requests. This route table is created when your web application first starts. The route table is setup in the </a:t>
            </a:r>
            <a:r>
              <a:rPr lang="en-US" dirty="0" err="1" smtClean="0"/>
              <a:t>Global.asax</a:t>
            </a:r>
            <a:r>
              <a:rPr lang="en-US" dirty="0" smtClean="0"/>
              <a:t> file. The default MVC </a:t>
            </a:r>
            <a:r>
              <a:rPr lang="en-US" dirty="0" err="1" smtClean="0"/>
              <a:t>Global.asax</a:t>
            </a:r>
            <a:r>
              <a:rPr lang="en-US" dirty="0" smtClean="0"/>
              <a:t> file is contained in Listing 1.</a:t>
            </a:r>
          </a:p>
          <a:p>
            <a:endParaRPr lang="en-US" dirty="0" smtClean="0"/>
          </a:p>
        </p:txBody>
      </p:sp>
    </p:spTree>
    <p:extLst>
      <p:ext uri="{BB962C8B-B14F-4D97-AF65-F5344CB8AC3E}">
        <p14:creationId xmlns:p14="http://schemas.microsoft.com/office/powerpoint/2010/main" val="182515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normAutofit fontScale="85000" lnSpcReduction="20000"/>
          </a:bodyPr>
          <a:lstStyle/>
          <a:p>
            <a:r>
              <a:rPr lang="en-US" dirty="0" smtClean="0"/>
              <a:t>The default route table consists of one route. This default route breaks all incoming requests into three segments (a URL segment is anything between forward slashes). The first segment is mapped to a controller name, the second segment is mapped to an action name, and the final segment is mapped to a parameter passed to the action named Id. </a:t>
            </a:r>
          </a:p>
          <a:p>
            <a:r>
              <a:rPr lang="en-US" dirty="0" smtClean="0"/>
              <a:t>For example, consider the following URL:</a:t>
            </a:r>
          </a:p>
          <a:p>
            <a:r>
              <a:rPr lang="en-US" dirty="0" smtClean="0"/>
              <a:t>/Product/Details/3 </a:t>
            </a:r>
          </a:p>
          <a:p>
            <a:r>
              <a:rPr lang="en-US" dirty="0" smtClean="0"/>
              <a:t>This URL is parsed into three parameters like this:</a:t>
            </a:r>
          </a:p>
          <a:p>
            <a:r>
              <a:rPr lang="en-US" dirty="0" smtClean="0"/>
              <a:t>Controller = Product</a:t>
            </a:r>
          </a:p>
          <a:p>
            <a:r>
              <a:rPr lang="en-US" dirty="0" smtClean="0"/>
              <a:t>Action = Details</a:t>
            </a:r>
          </a:p>
          <a:p>
            <a:r>
              <a:rPr lang="en-US" dirty="0" smtClean="0"/>
              <a:t>Id = 3</a:t>
            </a:r>
          </a:p>
          <a:p>
            <a:r>
              <a:rPr lang="en-US" dirty="0" smtClean="0"/>
              <a:t>The Default route defined in the </a:t>
            </a:r>
            <a:r>
              <a:rPr lang="en-US" dirty="0" err="1" smtClean="0"/>
              <a:t>Global.asax</a:t>
            </a:r>
            <a:r>
              <a:rPr lang="en-US" dirty="0" smtClean="0"/>
              <a:t> file includes default values for all three parameters. The default Controller is Home, the default Action is Index, and the default Id is an empty string. With these defaults in mind, consider how the following URL is parsed:</a:t>
            </a:r>
          </a:p>
          <a:p>
            <a:r>
              <a:rPr lang="en-US" dirty="0" smtClean="0"/>
              <a:t>/Employee</a:t>
            </a:r>
          </a:p>
          <a:p>
            <a:r>
              <a:rPr lang="en-US" dirty="0" smtClean="0"/>
              <a:t>This URL is parsed into three parameters like this:</a:t>
            </a:r>
          </a:p>
          <a:p>
            <a:r>
              <a:rPr lang="en-US" dirty="0" smtClean="0"/>
              <a:t>Controller = Employee</a:t>
            </a:r>
          </a:p>
          <a:p>
            <a:r>
              <a:rPr lang="en-US" dirty="0" smtClean="0"/>
              <a:t>Action = Index</a:t>
            </a:r>
          </a:p>
          <a:p>
            <a:r>
              <a:rPr lang="en-US" dirty="0" smtClean="0"/>
              <a:t>Id = ��</a:t>
            </a:r>
          </a:p>
          <a:p>
            <a:r>
              <a:rPr lang="en-US" dirty="0" smtClean="0"/>
              <a:t>Finally, if you open an ASP.NET MVC Application without supplying any URL (for example, </a:t>
            </a:r>
            <a:r>
              <a:rPr lang="en-US" dirty="0" smtClean="0">
                <a:hlinkClick r:id="rId3"/>
              </a:rPr>
              <a:t>http://localhost</a:t>
            </a:r>
            <a:r>
              <a:rPr lang="en-US" dirty="0" smtClean="0"/>
              <a:t>) then the URL is parsed like this:</a:t>
            </a:r>
          </a:p>
          <a:p>
            <a:r>
              <a:rPr lang="en-US" dirty="0" smtClean="0"/>
              <a:t>Controller = Home</a:t>
            </a:r>
          </a:p>
          <a:p>
            <a:r>
              <a:rPr lang="en-US" dirty="0" smtClean="0"/>
              <a:t>Action = Index</a:t>
            </a:r>
          </a:p>
          <a:p>
            <a:r>
              <a:rPr lang="en-US" dirty="0" smtClean="0"/>
              <a:t>Id = ��</a:t>
            </a:r>
          </a:p>
          <a:p>
            <a:r>
              <a:rPr lang="en-US" dirty="0" smtClean="0"/>
              <a:t>The request is routed to the Index() action on the </a:t>
            </a:r>
            <a:r>
              <a:rPr lang="en-US" dirty="0" err="1" smtClean="0"/>
              <a:t>HomeController</a:t>
            </a:r>
            <a:r>
              <a:rPr lang="en-US" dirty="0" smtClean="0"/>
              <a:t> </a:t>
            </a:r>
            <a:r>
              <a:rPr lang="en-US" smtClean="0"/>
              <a:t>class.</a:t>
            </a:r>
            <a:endParaRPr lang="en-US" dirty="0" smtClean="0"/>
          </a:p>
        </p:txBody>
      </p:sp>
    </p:spTree>
    <p:extLst>
      <p:ext uri="{BB962C8B-B14F-4D97-AF65-F5344CB8AC3E}">
        <p14:creationId xmlns:p14="http://schemas.microsoft.com/office/powerpoint/2010/main" val="3919683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107" name="Chart" r:id="rId4" imgW="6600749" imgH="4400702" progId="MSGraph.Chart.8">
                  <p:embed followColorScheme="full"/>
                </p:oleObj>
              </mc:Choice>
              <mc:Fallback>
                <p:oleObj name="Chart" r:id="rId4" imgW="6600749" imgH="4400702" progId="MSGraph.Chart.8">
                  <p:embed followColorScheme="full"/>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4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Text, and Conte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image" Target="../media/image3.emf"/><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10.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1.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vmlDrawing" Target="../drawings/vmlDrawing1.v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12.xml"/><Relationship Id="rId2" Type="http://schemas.openxmlformats.org/officeDocument/2006/relationships/slideLayout" Target="../slideLayouts/slideLayout144.xml"/><Relationship Id="rId16" Type="http://schemas.openxmlformats.org/officeDocument/2006/relationships/image" Target="../media/image9.emf"/><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oleObject" Target="../embeddings/oleObject1.bin"/><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1.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13.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14.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6.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5.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image" Target="../media/image8.png"/><Relationship Id="rId2" Type="http://schemas.openxmlformats.org/officeDocument/2006/relationships/slideLayout" Target="../slideLayouts/slideLayout87.xml"/><Relationship Id="rId16" Type="http://schemas.openxmlformats.org/officeDocument/2006/relationships/image" Target="../media/image7.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image" Target="../media/image4.png"/><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8.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9.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53" r:id="rId14"/>
    <p:sldLayoutId id="2147483854" r:id="rId15"/>
    <p:sldLayoutId id="2147483855" r:id="rId16"/>
    <p:sldLayoutId id="2147483856" r:id="rId17"/>
    <p:sldLayoutId id="2147483857" r:id="rId18"/>
    <p:sldLayoutId id="2147483858" r:id="rId19"/>
    <p:sldLayoutId id="2147483859" r:id="rId20"/>
    <p:sldLayoutId id="2147483860" r:id="rId21"/>
    <p:sldLayoutId id="2147483861" r:id="rId22"/>
    <p:sldLayoutId id="2147483862" r:id="rId23"/>
    <p:sldLayoutId id="2147483863" r:id="rId24"/>
    <p:sldLayoutId id="2147483864" r:id="rId25"/>
    <p:sldLayoutId id="2147483865" r:id="rId26"/>
    <p:sldLayoutId id="2147483866" r:id="rId27"/>
    <p:sldLayoutId id="2147483867" r:id="rId28"/>
    <p:sldLayoutId id="2147483868" r:id="rId29"/>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3083" name="CorelDRAW" r:id="rId15" imgW="6773760" imgH="6706440" progId="">
                  <p:embed/>
                </p:oleObj>
              </mc:Choice>
              <mc:Fallback>
                <p:oleObj name="CorelDRAW" r:id="rId15" imgW="6773760" imgH="6706440" progId="">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hyperlink" Target="http://i1.asp.net/common/www-css/i/mvcgettingstartedv5/AddControllerRightClick_2.png?cdn_id=2010-09-09-001" TargetMode="External"/><Relationship Id="rId2" Type="http://schemas.openxmlformats.org/officeDocument/2006/relationships/notesSlide" Target="../notesSlides/notesSlide11.xml"/><Relationship Id="rId1" Type="http://schemas.openxmlformats.org/officeDocument/2006/relationships/slideLayout" Target="../slideLayouts/slideLayout9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xx/HelloWorld" TargetMode="External"/><Relationship Id="rId2" Type="http://schemas.openxmlformats.org/officeDocument/2006/relationships/notesSlide" Target="../notesSlides/notesSlide16.xml"/><Relationship Id="rId1" Type="http://schemas.openxmlformats.org/officeDocument/2006/relationships/slideLayout" Target="../slideLayouts/slideLayout9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3" Type="http://schemas.openxmlformats.org/officeDocument/2006/relationships/hyperlink" Target="http://i1.asp.net/common/www-css/i/mvcgettingstartedv5/Welcome%20-%20Windows%20Internet%20Explorer%20(2)_2.png?cdn_id=2010-09-09-001" TargetMode="External"/><Relationship Id="rId2" Type="http://schemas.openxmlformats.org/officeDocument/2006/relationships/notesSlide" Target="../notesSlides/notesSlide25.xml"/><Relationship Id="rId1" Type="http://schemas.openxmlformats.org/officeDocument/2006/relationships/slideLayout" Target="../slideLayouts/slideLayout9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619250" y="1008063"/>
            <a:ext cx="7524750" cy="3106737"/>
          </a:xfrm>
          <a:prstGeom prst="rect">
            <a:avLst/>
          </a:prstGeom>
          <a:noFill/>
        </p:spPr>
        <p:txBody>
          <a:bodyPr lIns="90488" tIns="44450" rIns="90488" bIns="44450"/>
          <a:lstStyle/>
          <a:p>
            <a:pPr algn="ctr">
              <a:lnSpc>
                <a:spcPct val="95000"/>
              </a:lnSpc>
            </a:pPr>
            <a:r>
              <a:rPr lang="en-US" sz="5400" dirty="0" smtClean="0">
                <a:latin typeface="Times New Roman" pitchFamily="18" charset="0"/>
              </a:rPr>
              <a:t>Unit </a:t>
            </a:r>
            <a:r>
              <a:rPr lang="en-US" sz="5400" dirty="0" smtClean="0">
                <a:solidFill>
                  <a:schemeClr val="tx1"/>
                </a:solidFill>
                <a:latin typeface="Times New Roman" pitchFamily="18" charset="0"/>
              </a:rPr>
              <a:t>1:</a:t>
            </a:r>
            <a:br>
              <a:rPr lang="en-US" sz="5400" dirty="0" smtClean="0">
                <a:solidFill>
                  <a:schemeClr val="tx1"/>
                </a:solidFill>
                <a:latin typeface="Times New Roman" pitchFamily="18" charset="0"/>
              </a:rPr>
            </a:br>
            <a:r>
              <a:rPr lang="en-US" sz="5400" dirty="0" smtClean="0">
                <a:latin typeface="Times New Roman" pitchFamily="18" charset="0"/>
              </a:rPr>
              <a:t> Introduction to </a:t>
            </a:r>
            <a:r>
              <a:rPr lang="en-US" sz="5400" dirty="0" smtClean="0">
                <a:solidFill>
                  <a:schemeClr val="tx1"/>
                </a:solidFill>
                <a:latin typeface="Times New Roman" pitchFamily="18" charset="0"/>
              </a:rPr>
              <a:t>ASP.NET MVC</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Create new project</a:t>
            </a:r>
          </a:p>
        </p:txBody>
      </p:sp>
      <p:sp>
        <p:nvSpPr>
          <p:cNvPr id="23555" name="Rectangle 3"/>
          <p:cNvSpPr>
            <a:spLocks noGrp="1" noChangeArrowheads="1"/>
          </p:cNvSpPr>
          <p:nvPr>
            <p:ph type="body" idx="4294967295"/>
          </p:nvPr>
        </p:nvSpPr>
        <p:spPr bwMode="auto">
          <a:xfrm>
            <a:off x="2895600" y="1371600"/>
            <a:ext cx="6072187" cy="480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pPr>
            <a:r>
              <a:rPr lang="en-US" sz="2600" dirty="0" smtClean="0"/>
              <a:t>Step 1 : Open VS 2010 </a:t>
            </a:r>
          </a:p>
          <a:p>
            <a:pPr algn="just">
              <a:lnSpc>
                <a:spcPct val="110000"/>
              </a:lnSpc>
            </a:pPr>
            <a:r>
              <a:rPr lang="en-US" sz="2600" dirty="0"/>
              <a:t>Step 2 : Select Visual C# on the </a:t>
            </a:r>
            <a:r>
              <a:rPr lang="en-US" sz="2600" b="1" dirty="0"/>
              <a:t>left, then </a:t>
            </a:r>
            <a:r>
              <a:rPr lang="en-US" sz="2600" dirty="0"/>
              <a:t>pick "ASP.NET MVC 2 Web Application." Name your project </a:t>
            </a:r>
            <a:r>
              <a:rPr lang="en-US" sz="2600" dirty="0" smtClean="0"/>
              <a:t>“First MVC" </a:t>
            </a:r>
            <a:r>
              <a:rPr lang="en-US" sz="2600" dirty="0"/>
              <a:t>and click OK</a:t>
            </a:r>
            <a:r>
              <a:rPr lang="en-US" sz="2600" dirty="0" smtClean="0"/>
              <a:t>.</a:t>
            </a:r>
          </a:p>
          <a:p>
            <a:pPr algn="just">
              <a:lnSpc>
                <a:spcPct val="110000"/>
              </a:lnSpc>
            </a:pPr>
            <a:r>
              <a:rPr lang="en-US" sz="2600" dirty="0" smtClean="0"/>
              <a:t>If you want Unit Test Project check on Yes, if don’t need check on No </a:t>
            </a:r>
          </a:p>
          <a:p>
            <a:pPr algn="just">
              <a:lnSpc>
                <a:spcPct val="110000"/>
              </a:lnSpc>
            </a:pPr>
            <a:r>
              <a:rPr lang="en-US" sz="2600" dirty="0" smtClean="0"/>
              <a:t>Step 3 : </a:t>
            </a:r>
            <a:r>
              <a:rPr lang="en-US" sz="2600" dirty="0"/>
              <a:t>On the right-hand side is the Solution Explorer showing all the files </a:t>
            </a:r>
            <a:r>
              <a:rPr lang="en-US" sz="2600" dirty="0" smtClean="0"/>
              <a:t>and </a:t>
            </a:r>
            <a:r>
              <a:rPr lang="en-US" sz="2600" dirty="0"/>
              <a:t>folders in your </a:t>
            </a:r>
            <a:r>
              <a:rPr lang="en-US" sz="2600" dirty="0" smtClean="0"/>
              <a:t>application.</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257175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890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ddControllerRightClick">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419" y="4003965"/>
            <a:ext cx="6191250" cy="2295526"/>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- 1</a:t>
            </a:r>
          </a:p>
        </p:txBody>
      </p:sp>
      <p:sp>
        <p:nvSpPr>
          <p:cNvPr id="23555" name="Rectangle 3"/>
          <p:cNvSpPr>
            <a:spLocks noGrp="1" noChangeArrowheads="1"/>
          </p:cNvSpPr>
          <p:nvPr>
            <p:ph type="body" idx="4294967295"/>
          </p:nvPr>
        </p:nvSpPr>
        <p:spPr bwMode="auto">
          <a:xfrm>
            <a:off x="252413" y="1371600"/>
            <a:ext cx="8586787" cy="2819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dirty="0"/>
              <a:t>create a new controller by right-clicking the controllers folder in the solution Explorer and selecting Add Controller. </a:t>
            </a:r>
            <a:endParaRPr lang="en-US" sz="2800" dirty="0" smtClean="0"/>
          </a:p>
          <a:p>
            <a:pPr algn="just">
              <a:lnSpc>
                <a:spcPct val="120000"/>
              </a:lnSpc>
            </a:pPr>
            <a:r>
              <a:rPr lang="en-US" sz="2800" dirty="0"/>
              <a:t>Name your new controller "</a:t>
            </a:r>
            <a:r>
              <a:rPr lang="en-US" sz="2800" dirty="0" err="1"/>
              <a:t>HelloWorldController</a:t>
            </a:r>
            <a:r>
              <a:rPr lang="en-US" sz="2800" dirty="0"/>
              <a:t>" and click Add.</a:t>
            </a:r>
            <a:endParaRPr lang="en-US" sz="2800" dirty="0" smtClean="0"/>
          </a:p>
        </p:txBody>
      </p:sp>
    </p:spTree>
    <p:extLst>
      <p:ext uri="{BB962C8B-B14F-4D97-AF65-F5344CB8AC3E}">
        <p14:creationId xmlns:p14="http://schemas.microsoft.com/office/powerpoint/2010/main" val="115207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- 2</a:t>
            </a:r>
          </a:p>
        </p:txBody>
      </p:sp>
      <p:sp>
        <p:nvSpPr>
          <p:cNvPr id="23555" name="Rectangle 3"/>
          <p:cNvSpPr>
            <a:spLocks noGrp="1" noChangeArrowheads="1"/>
          </p:cNvSpPr>
          <p:nvPr>
            <p:ph type="body" idx="4294967295"/>
          </p:nvPr>
        </p:nvSpPr>
        <p:spPr bwMode="auto">
          <a:xfrm>
            <a:off x="404813" y="1295400"/>
            <a:ext cx="8739187" cy="2819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a:t>Create two new methods that look like this inside of your new public class </a:t>
            </a:r>
            <a:r>
              <a:rPr lang="en-US" sz="2800" dirty="0" err="1"/>
              <a:t>HelloWorldController</a:t>
            </a:r>
            <a:r>
              <a:rPr lang="en-US" sz="2800" dirty="0"/>
              <a:t>. We'll return a string of HTML directly from our controller as an example.</a:t>
            </a:r>
            <a:endParaRPr lang="en-US" sz="2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6781800" cy="3222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57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- 3</a:t>
            </a:r>
          </a:p>
        </p:txBody>
      </p:sp>
      <p:sp>
        <p:nvSpPr>
          <p:cNvPr id="23555" name="Rectangle 3"/>
          <p:cNvSpPr>
            <a:spLocks noGrp="1" noChangeArrowheads="1"/>
          </p:cNvSpPr>
          <p:nvPr>
            <p:ph type="body" idx="4294967295"/>
          </p:nvPr>
        </p:nvSpPr>
        <p:spPr bwMode="auto">
          <a:xfrm>
            <a:off x="404813" y="1295400"/>
            <a:ext cx="8739187" cy="838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t>Let's </a:t>
            </a:r>
            <a:r>
              <a:rPr lang="en-US" sz="2800" dirty="0"/>
              <a:t>visit </a:t>
            </a:r>
            <a:r>
              <a:rPr lang="en-US" sz="2800" b="1" dirty="0"/>
              <a:t>http://</a:t>
            </a:r>
            <a:r>
              <a:rPr lang="en-US" sz="2800" b="1" dirty="0" smtClean="0"/>
              <a:t>localhost:xx/HelloWorld</a:t>
            </a:r>
            <a:endParaRPr lang="en-US" sz="2800" dirty="0"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0"/>
            <a:ext cx="53054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38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- 4</a:t>
            </a:r>
          </a:p>
        </p:txBody>
      </p:sp>
      <p:sp>
        <p:nvSpPr>
          <p:cNvPr id="23555" name="Rectangle 3"/>
          <p:cNvSpPr>
            <a:spLocks noGrp="1" noChangeArrowheads="1"/>
          </p:cNvSpPr>
          <p:nvPr>
            <p:ph type="body" idx="4294967295"/>
          </p:nvPr>
        </p:nvSpPr>
        <p:spPr bwMode="auto">
          <a:xfrm>
            <a:off x="404813" y="1295400"/>
            <a:ext cx="8739187" cy="838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t>Let's </a:t>
            </a:r>
            <a:r>
              <a:rPr lang="en-US" sz="2800" dirty="0"/>
              <a:t>visit </a:t>
            </a:r>
            <a:r>
              <a:rPr lang="en-US" sz="2800" b="1" dirty="0"/>
              <a:t>http://localhost:xx/HelloWorld/Welcome.</a:t>
            </a:r>
            <a:endParaRPr lang="en-US" sz="2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58674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45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- 1</a:t>
            </a:r>
          </a:p>
        </p:txBody>
      </p:sp>
      <p:sp>
        <p:nvSpPr>
          <p:cNvPr id="23555" name="Rectangle 3"/>
          <p:cNvSpPr>
            <a:spLocks noGrp="1" noChangeArrowheads="1"/>
          </p:cNvSpPr>
          <p:nvPr>
            <p:ph type="body" idx="4294967295"/>
          </p:nvPr>
        </p:nvSpPr>
        <p:spPr bwMode="auto">
          <a:xfrm>
            <a:off x="404813" y="1295400"/>
            <a:ext cx="8739187" cy="99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a:t>Let's now change the Index method to instead look like this:</a:t>
            </a:r>
            <a:endParaRPr lang="en-US" sz="28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57437"/>
            <a:ext cx="57435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457200" y="3276600"/>
            <a:ext cx="8815553"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Let's now add a View template to our project that we can use for our Index() method. </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67200"/>
            <a:ext cx="42100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3"/>
          <p:cNvSpPr txBox="1">
            <a:spLocks noChangeArrowheads="1"/>
          </p:cNvSpPr>
          <p:nvPr/>
        </p:nvSpPr>
        <p:spPr bwMode="auto">
          <a:xfrm>
            <a:off x="404648" y="5544207"/>
            <a:ext cx="8815553"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This will bring up the "Add View" </a:t>
            </a:r>
            <a:r>
              <a:rPr lang="en-US" sz="2800" dirty="0" smtClean="0"/>
              <a:t>dialog, don’t change </a:t>
            </a:r>
            <a:r>
              <a:rPr lang="en-US" sz="2800" dirty="0"/>
              <a:t>anything, and just click the Add button.</a:t>
            </a:r>
          </a:p>
        </p:txBody>
      </p:sp>
    </p:spTree>
    <p:extLst>
      <p:ext uri="{BB962C8B-B14F-4D97-AF65-F5344CB8AC3E}">
        <p14:creationId xmlns:p14="http://schemas.microsoft.com/office/powerpoint/2010/main" val="1850697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- 2</a:t>
            </a:r>
          </a:p>
        </p:txBody>
      </p:sp>
      <p:sp>
        <p:nvSpPr>
          <p:cNvPr id="23555" name="Rectangle 3"/>
          <p:cNvSpPr>
            <a:spLocks noGrp="1" noChangeArrowheads="1"/>
          </p:cNvSpPr>
          <p:nvPr>
            <p:ph type="body" idx="4294967295"/>
          </p:nvPr>
        </p:nvSpPr>
        <p:spPr bwMode="auto">
          <a:xfrm>
            <a:off x="404813" y="1295400"/>
            <a:ext cx="8739187" cy="99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a:t>Let's visit </a:t>
            </a:r>
            <a:r>
              <a:rPr lang="en-US" sz="2800" b="1" dirty="0">
                <a:hlinkClick r:id="rId3"/>
              </a:rPr>
              <a:t>http://</a:t>
            </a:r>
            <a:r>
              <a:rPr lang="en-US" sz="2800" b="1" dirty="0" smtClean="0">
                <a:hlinkClick r:id="rId3"/>
              </a:rPr>
              <a:t>localhost:xx/HelloWorld</a:t>
            </a:r>
            <a:r>
              <a:rPr lang="en-US" sz="2800" b="1" dirty="0" smtClean="0"/>
              <a:t> </a:t>
            </a:r>
            <a:endParaRPr lang="en-US" sz="2800"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63722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845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- 3</a:t>
            </a:r>
          </a:p>
        </p:txBody>
      </p:sp>
      <p:sp>
        <p:nvSpPr>
          <p:cNvPr id="23555" name="Rectangle 3"/>
          <p:cNvSpPr>
            <a:spLocks noGrp="1" noChangeArrowheads="1"/>
          </p:cNvSpPr>
          <p:nvPr>
            <p:ph type="body" idx="4294967295"/>
          </p:nvPr>
        </p:nvSpPr>
        <p:spPr bwMode="auto">
          <a:xfrm>
            <a:off x="404813" y="1295400"/>
            <a:ext cx="8739187" cy="2667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b="1" dirty="0"/>
              <a:t>Changing Views and Master </a:t>
            </a:r>
            <a:r>
              <a:rPr lang="en-US" sz="2800" b="1" dirty="0" smtClean="0"/>
              <a:t>Pages</a:t>
            </a:r>
          </a:p>
          <a:p>
            <a:pPr lvl="1"/>
            <a:r>
              <a:rPr lang="en-US" sz="2400" dirty="0"/>
              <a:t>Go to the /Views/Shared folder in the Solution Explorer and open the </a:t>
            </a:r>
            <a:r>
              <a:rPr lang="en-US" sz="2400" dirty="0" err="1"/>
              <a:t>Site.Master</a:t>
            </a:r>
            <a:r>
              <a:rPr lang="en-US" sz="2400" dirty="0"/>
              <a:t> file. </a:t>
            </a:r>
            <a:endParaRPr lang="en-US" sz="2400" dirty="0" smtClean="0"/>
          </a:p>
          <a:p>
            <a:pPr lvl="1"/>
            <a:r>
              <a:rPr lang="en-US" sz="2400" dirty="0" smtClean="0"/>
              <a:t>This </a:t>
            </a:r>
            <a:r>
              <a:rPr lang="en-US" sz="2400" dirty="0"/>
              <a:t>file is called a Master Page and it's the shared "shell" that all our other pages use</a:t>
            </a:r>
            <a:r>
              <a:rPr lang="en-US" sz="2400" dirty="0" smtClean="0"/>
              <a:t>.</a:t>
            </a:r>
          </a:p>
          <a:p>
            <a:pPr lvl="1"/>
            <a:r>
              <a:rPr lang="en-US" sz="2400" dirty="0"/>
              <a:t>let's change the title of the Index page. </a:t>
            </a:r>
            <a:endParaRPr lang="en-US" sz="2400"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75" y="3912477"/>
            <a:ext cx="868924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963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- 3</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b="1" dirty="0"/>
              <a:t>Changing Views and Master </a:t>
            </a:r>
            <a:r>
              <a:rPr lang="en-US" sz="2800" b="1" dirty="0" smtClean="0"/>
              <a:t>Pages</a:t>
            </a:r>
          </a:p>
          <a:p>
            <a:pPr lvl="1"/>
            <a:r>
              <a:rPr lang="en-US" sz="2400" dirty="0"/>
              <a:t>Go to the /Views/Shared folder in the Solution Explorer and open the </a:t>
            </a:r>
            <a:r>
              <a:rPr lang="en-US" sz="2400" dirty="0" err="1"/>
              <a:t>Site.Master</a:t>
            </a:r>
            <a:r>
              <a:rPr lang="en-US" sz="2400" dirty="0"/>
              <a:t> file. </a:t>
            </a:r>
            <a:endParaRPr lang="en-US" sz="2400" dirty="0" smtClean="0"/>
          </a:p>
          <a:p>
            <a:pPr lvl="1"/>
            <a:r>
              <a:rPr lang="en-US" sz="2400" dirty="0" smtClean="0"/>
              <a:t>This </a:t>
            </a:r>
            <a:r>
              <a:rPr lang="en-US" sz="2400" dirty="0"/>
              <a:t>file is called a Master Page and it's the shared "shell" that all our other pages use</a:t>
            </a:r>
            <a:r>
              <a:rPr lang="en-US" sz="2400" dirty="0" smtClean="0"/>
              <a:t>.</a:t>
            </a:r>
          </a:p>
          <a:p>
            <a:pPr lvl="1"/>
            <a:r>
              <a:rPr lang="en-US" sz="2400" dirty="0"/>
              <a:t>That placeholder is where all the pages you create will show up, "wrapped" in the master page.</a:t>
            </a:r>
            <a:endParaRPr lang="en-US" sz="2400" dirty="0" smtClean="0"/>
          </a:p>
          <a:p>
            <a:pPr marL="457200" lvl="1" indent="0">
              <a:buNone/>
            </a:pPr>
            <a:endParaRPr lang="en-US" sz="2400" dirty="0" smtClean="0"/>
          </a:p>
        </p:txBody>
      </p:sp>
    </p:spTree>
    <p:extLst>
      <p:ext uri="{BB962C8B-B14F-4D97-AF65-F5344CB8AC3E}">
        <p14:creationId xmlns:p14="http://schemas.microsoft.com/office/powerpoint/2010/main" val="1423965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- 3</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83226"/>
            <a:ext cx="4724400" cy="531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138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54088" y="153988"/>
            <a:ext cx="8189912" cy="841375"/>
          </a:xfrm>
          <a:prstGeom prst="rect">
            <a:avLst/>
          </a:prstGeom>
        </p:spPr>
        <p:txBody>
          <a:bodyPr/>
          <a:lstStyle/>
          <a:p>
            <a:pPr marL="460375" indent="-460375"/>
            <a:r>
              <a:rPr lang="en-US" dirty="0" smtClean="0"/>
              <a:t>Lesson: </a:t>
            </a:r>
            <a:r>
              <a:rPr lang="en-US" dirty="0" smtClean="0">
                <a:solidFill>
                  <a:schemeClr val="tx1"/>
                </a:solidFill>
              </a:rPr>
              <a:t>ASP.NET MVC</a:t>
            </a:r>
          </a:p>
        </p:txBody>
      </p:sp>
      <p:sp>
        <p:nvSpPr>
          <p:cNvPr id="22531" name="Rectangle 3"/>
          <p:cNvSpPr>
            <a:spLocks noGrp="1" noChangeArrowheads="1"/>
          </p:cNvSpPr>
          <p:nvPr>
            <p:ph type="body" idx="4294967295"/>
          </p:nvPr>
        </p:nvSpPr>
        <p:spPr bwMode="auto">
          <a:xfrm>
            <a:off x="381000" y="1447800"/>
            <a:ext cx="8763000" cy="455612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b="1" dirty="0">
                <a:latin typeface="Arial" pitchFamily="34" charset="0"/>
              </a:rPr>
              <a:t>MVC Overview</a:t>
            </a:r>
          </a:p>
          <a:p>
            <a:r>
              <a:rPr lang="en-US" b="1" dirty="0">
                <a:latin typeface="Arial" pitchFamily="34" charset="0"/>
              </a:rPr>
              <a:t>ASP.NET MVC </a:t>
            </a:r>
            <a:r>
              <a:rPr lang="en-US" b="1" dirty="0" smtClean="0">
                <a:latin typeface="Arial" pitchFamily="34" charset="0"/>
              </a:rPr>
              <a:t>Overview</a:t>
            </a:r>
          </a:p>
          <a:p>
            <a:r>
              <a:rPr lang="en-US" b="1" dirty="0">
                <a:latin typeface="Arial" pitchFamily="34" charset="0"/>
              </a:rPr>
              <a:t>Features of the ASP.NET MVC Framework</a:t>
            </a:r>
          </a:p>
          <a:p>
            <a:r>
              <a:rPr lang="en-US" b="1" dirty="0">
                <a:latin typeface="Arial" pitchFamily="34" charset="0"/>
              </a:rPr>
              <a:t>Understanding ASP.NET </a:t>
            </a:r>
            <a:r>
              <a:rPr lang="en-US" b="1" dirty="0" smtClean="0">
                <a:latin typeface="Arial" pitchFamily="34" charset="0"/>
              </a:rPr>
              <a:t>Routing</a:t>
            </a:r>
            <a:endParaRPr lang="en-US" b="1" dirty="0">
              <a:latin typeface="Arial" pitchFamily="34" charset="0"/>
            </a:endParaRPr>
          </a:p>
          <a:p>
            <a:r>
              <a:rPr lang="en-US" b="1" dirty="0" smtClean="0">
                <a:latin typeface="Arial" pitchFamily="34" charset="0"/>
              </a:rPr>
              <a:t>How to create new ASP.NET MVC</a:t>
            </a:r>
          </a:p>
          <a:p>
            <a:r>
              <a:rPr lang="en-US" b="1" dirty="0" smtClean="0">
                <a:latin typeface="Arial" pitchFamily="34" charset="0"/>
              </a:rPr>
              <a:t>Q&amp;A</a:t>
            </a:r>
          </a:p>
          <a:p>
            <a:r>
              <a:rPr lang="en-US" b="1" dirty="0" smtClean="0">
                <a:latin typeface="Arial" pitchFamily="34" charset="0"/>
              </a:rPr>
              <a:t>Reference</a:t>
            </a:r>
          </a:p>
          <a:p>
            <a:endParaRPr lang="en-US" b="1" dirty="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- 4</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b="1" dirty="0"/>
              <a:t>Changing </a:t>
            </a:r>
            <a:r>
              <a:rPr lang="en-US" sz="2800" b="1" dirty="0" smtClean="0"/>
              <a:t>Title of the Index page</a:t>
            </a:r>
          </a:p>
          <a:p>
            <a:pPr lvl="1"/>
            <a:r>
              <a:rPr lang="en-US" sz="2400" dirty="0"/>
              <a:t>Open /</a:t>
            </a:r>
            <a:r>
              <a:rPr lang="en-US" sz="2400" dirty="0" err="1"/>
              <a:t>HelloWorld</a:t>
            </a:r>
            <a:r>
              <a:rPr lang="en-US" sz="2400" dirty="0"/>
              <a:t>/Index.aspx. </a:t>
            </a:r>
            <a:endParaRPr lang="en-US" sz="2400" dirty="0" smtClean="0"/>
          </a:p>
          <a:p>
            <a:pPr lvl="1"/>
            <a:r>
              <a:rPr lang="en-US" sz="2400" dirty="0" smtClean="0"/>
              <a:t>There's </a:t>
            </a:r>
            <a:r>
              <a:rPr lang="en-US" sz="2400" dirty="0"/>
              <a:t>two places to change. </a:t>
            </a:r>
            <a:endParaRPr lang="en-US" sz="2400" dirty="0" smtClean="0"/>
          </a:p>
          <a:p>
            <a:pPr lvl="2"/>
            <a:r>
              <a:rPr lang="en-US" sz="2000" dirty="0" smtClean="0"/>
              <a:t>First</a:t>
            </a:r>
            <a:r>
              <a:rPr lang="en-US" sz="2000" dirty="0"/>
              <a:t>, the Title that appears in the title of the browser</a:t>
            </a:r>
            <a:r>
              <a:rPr lang="en-US" sz="2000" dirty="0" smtClean="0"/>
              <a:t>,</a:t>
            </a:r>
          </a:p>
          <a:p>
            <a:pPr lvl="2"/>
            <a:r>
              <a:rPr lang="en-US" sz="2000" dirty="0" smtClean="0"/>
              <a:t>The </a:t>
            </a:r>
            <a:r>
              <a:rPr lang="en-US" sz="2000" dirty="0"/>
              <a:t>secondary header - that's H2 - as well. </a:t>
            </a:r>
            <a:endParaRPr lang="en-US" sz="2000" b="1" dirty="0" smtClean="0"/>
          </a:p>
          <a:p>
            <a:pPr marL="457200" lvl="1" indent="0">
              <a:buNone/>
            </a:pPr>
            <a:endParaRPr lang="en-US" sz="2400"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33800"/>
            <a:ext cx="66675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741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Change </a:t>
            </a:r>
            <a:r>
              <a:rPr lang="en-US" sz="2400" dirty="0"/>
              <a:t>the Welcome method inside your controller.</a:t>
            </a:r>
            <a:endParaRPr lang="en-US"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66770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531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Change </a:t>
            </a:r>
            <a:r>
              <a:rPr lang="en-US" sz="2400" dirty="0"/>
              <a:t>the Welcome method inside your controller.</a:t>
            </a:r>
            <a:endParaRPr lang="en-US"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66770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Now we need a Welcome View template</a:t>
            </a:r>
          </a:p>
        </p:txBody>
      </p:sp>
      <p:pic>
        <p:nvPicPr>
          <p:cNvPr id="163842" name="Picture 2" descr="Add View circled"/>
          <p:cNvPicPr>
            <a:picLocks noChangeAspect="1" noChangeArrowheads="1"/>
          </p:cNvPicPr>
          <p:nvPr/>
        </p:nvPicPr>
        <p:blipFill>
          <a:blip r:embed="rId3"/>
          <a:srcRect/>
          <a:stretch>
            <a:fillRect/>
          </a:stretch>
        </p:blipFill>
        <p:spPr bwMode="auto">
          <a:xfrm>
            <a:off x="2133600" y="1752600"/>
            <a:ext cx="4524375" cy="4467225"/>
          </a:xfrm>
          <a:prstGeom prst="rect">
            <a:avLst/>
          </a:prstGeom>
          <a:noFill/>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Add this code under the &lt;h2&gt; in your new Welcome.aspx.</a:t>
            </a:r>
          </a:p>
        </p:txBody>
      </p:sp>
      <p:pic>
        <p:nvPicPr>
          <p:cNvPr id="250882" name="Picture 2"/>
          <p:cNvPicPr>
            <a:picLocks noChangeAspect="1" noChangeArrowheads="1"/>
          </p:cNvPicPr>
          <p:nvPr/>
        </p:nvPicPr>
        <p:blipFill>
          <a:blip r:embed="rId3"/>
          <a:srcRect/>
          <a:stretch>
            <a:fillRect/>
          </a:stretch>
        </p:blipFill>
        <p:spPr bwMode="auto">
          <a:xfrm>
            <a:off x="914400" y="1908392"/>
            <a:ext cx="7924800" cy="834808"/>
          </a:xfrm>
          <a:prstGeom prst="rect">
            <a:avLst/>
          </a:prstGeom>
          <a:noFill/>
          <a:ln w="9525">
            <a:noFill/>
            <a:miter lim="800000"/>
            <a:headEnd/>
            <a:tailEnd/>
          </a:ln>
          <a:effectLst/>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pic>
        <p:nvPicPr>
          <p:cNvPr id="252930" name="Picture 2" descr="Welcome - Windows Internet Explorer">
            <a:hlinkClick r:id="rId3"/>
          </p:cNvPr>
          <p:cNvPicPr>
            <a:picLocks noChangeAspect="1" noChangeArrowheads="1"/>
          </p:cNvPicPr>
          <p:nvPr/>
        </p:nvPicPr>
        <p:blipFill>
          <a:blip r:embed="rId4"/>
          <a:srcRect/>
          <a:stretch>
            <a:fillRect/>
          </a:stretch>
        </p:blipFill>
        <p:spPr bwMode="auto">
          <a:xfrm>
            <a:off x="1676400" y="1524000"/>
            <a:ext cx="6191250" cy="4505326"/>
          </a:xfrm>
          <a:prstGeom prst="rect">
            <a:avLst/>
          </a:prstGeom>
          <a:noFill/>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Demo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519363"/>
            <a:ext cx="25146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116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Q&amp;A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38400"/>
            <a:ext cx="3444308"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924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MVC Overview</a:t>
            </a:r>
          </a:p>
        </p:txBody>
      </p:sp>
      <p:sp>
        <p:nvSpPr>
          <p:cNvPr id="23555" name="Rectangle 3"/>
          <p:cNvSpPr>
            <a:spLocks noGrp="1" noChangeArrowheads="1"/>
          </p:cNvSpPr>
          <p:nvPr>
            <p:ph type="body" idx="4294967295"/>
          </p:nvPr>
        </p:nvSpPr>
        <p:spPr bwMode="auto">
          <a:xfrm>
            <a:off x="228600" y="1371600"/>
            <a:ext cx="8610600" cy="487679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dirty="0"/>
              <a:t>The Model-View-Controller (MVC) architectural pattern separates an application into three main components: the model, the view, and the </a:t>
            </a:r>
            <a:r>
              <a:rPr lang="en-US" sz="2800" dirty="0" smtClean="0"/>
              <a:t>controller.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MVC Overview</a:t>
            </a:r>
          </a:p>
        </p:txBody>
      </p:sp>
      <p:sp>
        <p:nvSpPr>
          <p:cNvPr id="23555" name="Rectangle 3"/>
          <p:cNvSpPr>
            <a:spLocks noGrp="1" noChangeArrowheads="1"/>
          </p:cNvSpPr>
          <p:nvPr>
            <p:ph type="body" idx="4294967295"/>
          </p:nvPr>
        </p:nvSpPr>
        <p:spPr bwMode="auto">
          <a:xfrm>
            <a:off x="3505200" y="1295400"/>
            <a:ext cx="5410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r>
              <a:rPr lang="en-US" sz="2600" b="1" dirty="0"/>
              <a:t>Models</a:t>
            </a:r>
            <a:r>
              <a:rPr lang="en-US" sz="2600" dirty="0"/>
              <a:t>. Model objects are the parts of the application that implement the logic for </a:t>
            </a:r>
            <a:r>
              <a:rPr lang="en-US" sz="2600" dirty="0" smtClean="0"/>
              <a:t>the </a:t>
            </a:r>
            <a:r>
              <a:rPr lang="en-US" sz="2600" dirty="0"/>
              <a:t>application s data domain</a:t>
            </a:r>
            <a:r>
              <a:rPr lang="en-US" sz="2600" dirty="0" smtClean="0"/>
              <a:t>.</a:t>
            </a:r>
          </a:p>
          <a:p>
            <a:pPr algn="just"/>
            <a:r>
              <a:rPr lang="en-US" sz="2600" b="1" dirty="0"/>
              <a:t>Views</a:t>
            </a:r>
            <a:r>
              <a:rPr lang="en-US" sz="2600" dirty="0"/>
              <a:t>. Views are the components that display the application s user interface (UI). </a:t>
            </a:r>
            <a:endParaRPr lang="en-US" sz="2600" dirty="0" smtClean="0"/>
          </a:p>
          <a:p>
            <a:pPr algn="just"/>
            <a:r>
              <a:rPr lang="en-US" sz="2600" b="1" dirty="0"/>
              <a:t>Controllers</a:t>
            </a:r>
            <a:r>
              <a:rPr lang="en-US" sz="2600" dirty="0"/>
              <a:t>. Controllers are the components that handle user interaction, work with the model, and ultimately select a view to render that displays UI</a:t>
            </a:r>
            <a:endParaRPr lang="en-US" sz="2600" dirty="0" smtClean="0"/>
          </a:p>
        </p:txBody>
      </p:sp>
      <p:pic>
        <p:nvPicPr>
          <p:cNvPr id="5" name="Content Placeholder 3" descr="C:\Documents and Settings\tannm3\Desktop\IC263184.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782" y="2057400"/>
            <a:ext cx="3560618" cy="3657600"/>
          </a:xfrm>
          <a:prstGeom prst="rect">
            <a:avLst/>
          </a:prstGeom>
          <a:noFill/>
          <a:ln>
            <a:noFill/>
          </a:ln>
        </p:spPr>
      </p:pic>
    </p:spTree>
    <p:extLst>
      <p:ext uri="{BB962C8B-B14F-4D97-AF65-F5344CB8AC3E}">
        <p14:creationId xmlns:p14="http://schemas.microsoft.com/office/powerpoint/2010/main" val="97080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ASP.NET MVC Overview</a:t>
            </a:r>
            <a:endParaRPr lang="en-US" dirty="0" smtClean="0"/>
          </a:p>
        </p:txBody>
      </p:sp>
      <p:sp>
        <p:nvSpPr>
          <p:cNvPr id="23555" name="Rectangle 3"/>
          <p:cNvSpPr>
            <a:spLocks noGrp="1" noChangeArrowheads="1"/>
          </p:cNvSpPr>
          <p:nvPr>
            <p:ph type="body" idx="4294967295"/>
          </p:nvPr>
        </p:nvSpPr>
        <p:spPr bwMode="auto">
          <a:xfrm>
            <a:off x="304800" y="1371600"/>
            <a:ext cx="8534400" cy="487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smtClean="0"/>
              <a:t>The ASP.NET MVC framework provides an alternative to the ASP.NET Web Forms pattern for creating MVC-based Web applications. </a:t>
            </a:r>
          </a:p>
          <a:p>
            <a:pPr algn="just">
              <a:lnSpc>
                <a:spcPct val="120000"/>
              </a:lnSpc>
            </a:pPr>
            <a:r>
              <a:rPr lang="en-US" sz="2800" smtClean="0"/>
              <a:t>The ASP.NET MVC framework is a lightweight, highly testable presentation framework that (as with Web Forms-based applications) is integrated with existing ASP.NET features, such as master pages and membership-based authentication.</a:t>
            </a:r>
            <a:endParaRPr lang="en-US" sz="2800" dirty="0" smtClean="0"/>
          </a:p>
        </p:txBody>
      </p:sp>
    </p:spTree>
    <p:extLst>
      <p:ext uri="{BB962C8B-B14F-4D97-AF65-F5344CB8AC3E}">
        <p14:creationId xmlns:p14="http://schemas.microsoft.com/office/powerpoint/2010/main" val="549743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ASP.NET MVC </a:t>
            </a:r>
            <a:r>
              <a:rPr lang="en-US" dirty="0" smtClean="0"/>
              <a:t>Overview</a:t>
            </a:r>
            <a:br>
              <a:rPr lang="en-US" dirty="0" smtClean="0"/>
            </a:br>
            <a:r>
              <a:rPr lang="en-US" dirty="0" smtClean="0"/>
              <a:t>Working Model</a:t>
            </a:r>
          </a:p>
        </p:txBody>
      </p:sp>
      <p:pic>
        <p:nvPicPr>
          <p:cNvPr id="161794" name="Picture 2"/>
          <p:cNvPicPr>
            <a:picLocks noChangeAspect="1" noChangeArrowheads="1"/>
          </p:cNvPicPr>
          <p:nvPr/>
        </p:nvPicPr>
        <p:blipFill>
          <a:blip r:embed="rId3"/>
          <a:srcRect/>
          <a:stretch>
            <a:fillRect/>
          </a:stretch>
        </p:blipFill>
        <p:spPr bwMode="auto">
          <a:xfrm>
            <a:off x="2514600" y="1295400"/>
            <a:ext cx="4195482" cy="4953000"/>
          </a:xfrm>
          <a:prstGeom prst="rect">
            <a:avLst/>
          </a:prstGeom>
          <a:noFill/>
          <a:ln w="9525">
            <a:noFill/>
            <a:miter lim="800000"/>
            <a:headEnd/>
            <a:tailEnd/>
          </a:ln>
          <a:effectLst/>
        </p:spPr>
      </p:pic>
    </p:spTree>
    <p:extLst>
      <p:ext uri="{BB962C8B-B14F-4D97-AF65-F5344CB8AC3E}">
        <p14:creationId xmlns:p14="http://schemas.microsoft.com/office/powerpoint/2010/main" val="4229684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Features of the ASP.NET MVC </a:t>
            </a:r>
            <a:endParaRPr lang="en-US" dirty="0" smtClean="0"/>
          </a:p>
        </p:txBody>
      </p:sp>
      <p:sp>
        <p:nvSpPr>
          <p:cNvPr id="23555" name="Rectangle 3"/>
          <p:cNvSpPr>
            <a:spLocks noGrp="1" noChangeArrowheads="1"/>
          </p:cNvSpPr>
          <p:nvPr>
            <p:ph type="body" idx="4294967295"/>
          </p:nvPr>
        </p:nvSpPr>
        <p:spPr bwMode="auto">
          <a:xfrm>
            <a:off x="228600" y="1307090"/>
            <a:ext cx="8610600" cy="494131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spcBef>
                <a:spcPts val="600"/>
              </a:spcBef>
            </a:pPr>
            <a:r>
              <a:rPr lang="en-US" sz="2400" dirty="0"/>
              <a:t>Separation of application tasks (input logic, business logic, and UI logic), testability, and test-driven development (TDD</a:t>
            </a:r>
            <a:r>
              <a:rPr lang="en-US" sz="2400" dirty="0" smtClean="0"/>
              <a:t>).</a:t>
            </a:r>
          </a:p>
          <a:p>
            <a:pPr algn="just">
              <a:lnSpc>
                <a:spcPct val="110000"/>
              </a:lnSpc>
              <a:spcBef>
                <a:spcPts val="600"/>
              </a:spcBef>
            </a:pPr>
            <a:r>
              <a:rPr lang="en-US" sz="2400" dirty="0"/>
              <a:t>An </a:t>
            </a:r>
            <a:r>
              <a:rPr lang="en-US" sz="2400" dirty="0" smtClean="0"/>
              <a:t>extensible </a:t>
            </a:r>
            <a:r>
              <a:rPr lang="en-US" sz="2400" dirty="0"/>
              <a:t>and pluggable </a:t>
            </a:r>
            <a:r>
              <a:rPr lang="en-US" sz="2400" dirty="0" smtClean="0"/>
              <a:t>framework.</a:t>
            </a:r>
          </a:p>
          <a:p>
            <a:pPr algn="just">
              <a:lnSpc>
                <a:spcPct val="110000"/>
              </a:lnSpc>
              <a:spcBef>
                <a:spcPts val="600"/>
              </a:spcBef>
            </a:pPr>
            <a:r>
              <a:rPr lang="en-US" sz="2400" dirty="0"/>
              <a:t>Extensive support for ASP.NET routing, which is a powerful URL-mapping component that lets you build applications that have comprehensible and searchable URLs</a:t>
            </a:r>
            <a:r>
              <a:rPr lang="en-US" sz="2400" dirty="0" smtClean="0"/>
              <a:t>.</a:t>
            </a:r>
          </a:p>
          <a:p>
            <a:pPr algn="just">
              <a:lnSpc>
                <a:spcPct val="110000"/>
              </a:lnSpc>
              <a:spcBef>
                <a:spcPts val="600"/>
              </a:spcBef>
            </a:pPr>
            <a:r>
              <a:rPr lang="en-US" sz="2400" dirty="0"/>
              <a:t>Support for using the markup in existing ASP.NET page (.</a:t>
            </a:r>
            <a:r>
              <a:rPr lang="en-US" sz="2400" dirty="0" err="1"/>
              <a:t>aspx</a:t>
            </a:r>
            <a:r>
              <a:rPr lang="en-US" sz="2400" dirty="0"/>
              <a:t> files), user control (.</a:t>
            </a:r>
            <a:r>
              <a:rPr lang="en-US" sz="2400" dirty="0" err="1"/>
              <a:t>ascx</a:t>
            </a:r>
            <a:r>
              <a:rPr lang="en-US" sz="2400" dirty="0"/>
              <a:t> files), and master page (.master files) markup files as view </a:t>
            </a:r>
            <a:r>
              <a:rPr lang="en-US" sz="2400" dirty="0" smtClean="0"/>
              <a:t>templates.</a:t>
            </a:r>
          </a:p>
          <a:p>
            <a:pPr algn="just">
              <a:lnSpc>
                <a:spcPct val="110000"/>
              </a:lnSpc>
              <a:spcBef>
                <a:spcPts val="600"/>
              </a:spcBef>
            </a:pPr>
            <a:r>
              <a:rPr lang="en-US" sz="2400" dirty="0"/>
              <a:t>Support for existing ASP.NET </a:t>
            </a:r>
            <a:r>
              <a:rPr lang="en-US" sz="2400" dirty="0" smtClean="0"/>
              <a:t>features</a:t>
            </a:r>
            <a:r>
              <a:rPr lang="en-US" sz="2800" dirty="0" smtClean="0"/>
              <a:t>.</a:t>
            </a:r>
          </a:p>
        </p:txBody>
      </p:sp>
    </p:spTree>
    <p:extLst>
      <p:ext uri="{BB962C8B-B14F-4D97-AF65-F5344CB8AC3E}">
        <p14:creationId xmlns:p14="http://schemas.microsoft.com/office/powerpoint/2010/main" val="3635983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Understanding ASP.NET Routing</a:t>
            </a:r>
            <a:endParaRPr lang="en-US" dirty="0" smtClean="0"/>
          </a:p>
        </p:txBody>
      </p:sp>
      <p:sp>
        <p:nvSpPr>
          <p:cNvPr id="23555" name="Rectangle 3"/>
          <p:cNvSpPr>
            <a:spLocks noGrp="1" noChangeArrowheads="1"/>
          </p:cNvSpPr>
          <p:nvPr>
            <p:ph type="body" idx="4294967295"/>
          </p:nvPr>
        </p:nvSpPr>
        <p:spPr bwMode="auto">
          <a:xfrm>
            <a:off x="300038" y="1371600"/>
            <a:ext cx="8539162" cy="487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dirty="0"/>
              <a:t>A browser request gets mapped to a controller action through a feature of the ASP.NET framework called </a:t>
            </a:r>
            <a:r>
              <a:rPr lang="en-US" sz="2800" i="1" dirty="0"/>
              <a:t>ASP.NET </a:t>
            </a:r>
            <a:r>
              <a:rPr lang="en-US" sz="2800" i="1" dirty="0" smtClean="0"/>
              <a:t>Routing.</a:t>
            </a:r>
          </a:p>
          <a:p>
            <a:pPr algn="just">
              <a:lnSpc>
                <a:spcPct val="120000"/>
              </a:lnSpc>
            </a:pPr>
            <a:r>
              <a:rPr lang="en-US" sz="2800" dirty="0"/>
              <a:t>ASP.NET Routing uses a route table to handle incoming requests</a:t>
            </a:r>
            <a:r>
              <a:rPr lang="en-US" sz="2800" dirty="0" smtClean="0"/>
              <a:t>.</a:t>
            </a:r>
          </a:p>
          <a:p>
            <a:pPr algn="just">
              <a:lnSpc>
                <a:spcPct val="120000"/>
              </a:lnSpc>
            </a:pPr>
            <a:r>
              <a:rPr lang="en-US" sz="2800" dirty="0"/>
              <a:t>The route table is setup in the </a:t>
            </a:r>
            <a:r>
              <a:rPr lang="en-US" sz="2800" b="1" dirty="0" err="1"/>
              <a:t>Global.asax</a:t>
            </a:r>
            <a:r>
              <a:rPr lang="en-US" sz="2800" dirty="0"/>
              <a:t> file.</a:t>
            </a:r>
            <a:endParaRPr lang="en-US" sz="2800" dirty="0" smtClean="0"/>
          </a:p>
        </p:txBody>
      </p:sp>
    </p:spTree>
    <p:extLst>
      <p:ext uri="{BB962C8B-B14F-4D97-AF65-F5344CB8AC3E}">
        <p14:creationId xmlns:p14="http://schemas.microsoft.com/office/powerpoint/2010/main" val="1879831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Understanding ASP.NET Routing</a:t>
            </a:r>
            <a:endParaRPr lang="en-US" dirty="0" smtClean="0"/>
          </a:p>
        </p:txBody>
      </p:sp>
      <p:sp>
        <p:nvSpPr>
          <p:cNvPr id="23555" name="Rectangle 3"/>
          <p:cNvSpPr>
            <a:spLocks noGrp="1" noChangeArrowheads="1"/>
          </p:cNvSpPr>
          <p:nvPr>
            <p:ph type="body" idx="4294967295"/>
          </p:nvPr>
        </p:nvSpPr>
        <p:spPr bwMode="auto">
          <a:xfrm>
            <a:off x="5105401" y="1295400"/>
            <a:ext cx="3809999" cy="493893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pPr>
            <a:r>
              <a:rPr lang="en-US" sz="2600" dirty="0"/>
              <a:t>When an ASP.NET application first starts, the </a:t>
            </a:r>
            <a:r>
              <a:rPr lang="en-US" sz="2600" dirty="0" err="1"/>
              <a:t>Application_Start</a:t>
            </a:r>
            <a:r>
              <a:rPr lang="en-US" sz="2600" dirty="0"/>
              <a:t>() method is called. In Listing 1, this method calls the </a:t>
            </a:r>
            <a:r>
              <a:rPr lang="en-US" sz="2600" dirty="0" err="1"/>
              <a:t>RegisterRoutes</a:t>
            </a:r>
            <a:r>
              <a:rPr lang="en-US" sz="2600" dirty="0"/>
              <a:t>() method and the </a:t>
            </a:r>
            <a:r>
              <a:rPr lang="en-US" sz="2600" dirty="0" err="1"/>
              <a:t>RegisterRoutes</a:t>
            </a:r>
            <a:r>
              <a:rPr lang="en-US" sz="2600" dirty="0"/>
              <a:t>() method creates the default route table.</a:t>
            </a:r>
            <a:endParaRPr lang="en-US" sz="26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1" y="1357532"/>
            <a:ext cx="521165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760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486</TotalTime>
  <Words>1890</Words>
  <Application>Microsoft Office PowerPoint</Application>
  <PresentationFormat>On-screen Show (4:3)</PresentationFormat>
  <Paragraphs>145</Paragraphs>
  <Slides>27</Slides>
  <Notes>27</Notes>
  <HiddenSlides>0</HiddenSlides>
  <MMClips>0</MMClips>
  <ScaleCrop>false</ScaleCrop>
  <HeadingPairs>
    <vt:vector size="8" baseType="variant">
      <vt:variant>
        <vt:lpstr>Fonts Used</vt:lpstr>
      </vt:variant>
      <vt:variant>
        <vt:i4>7</vt:i4>
      </vt:variant>
      <vt:variant>
        <vt:lpstr>Theme</vt:lpstr>
      </vt:variant>
      <vt:variant>
        <vt:i4>14</vt:i4>
      </vt:variant>
      <vt:variant>
        <vt:lpstr>Embedded OLE Servers</vt:lpstr>
      </vt:variant>
      <vt:variant>
        <vt:i4>2</vt:i4>
      </vt:variant>
      <vt:variant>
        <vt:lpstr>Slide Titles</vt:lpstr>
      </vt:variant>
      <vt:variant>
        <vt:i4>27</vt:i4>
      </vt:variant>
    </vt:vector>
  </HeadingPairs>
  <TitlesOfParts>
    <vt:vector size="50" baseType="lpstr">
      <vt:lpstr>PMingLiU</vt:lpstr>
      <vt:lpstr>Arial</vt:lpstr>
      <vt:lpstr>Calibri</vt:lpstr>
      <vt:lpstr>Courier New</vt:lpstr>
      <vt:lpstr>SEOptimist</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Unit 1:  Introduction to ASP.NET MVC</vt:lpstr>
      <vt:lpstr>Lesson: ASP.NET MVC</vt:lpstr>
      <vt:lpstr>MVC Overview</vt:lpstr>
      <vt:lpstr>MVC Overview</vt:lpstr>
      <vt:lpstr>ASP.NET MVC Overview</vt:lpstr>
      <vt:lpstr>ASP.NET MVC Overview Working Model</vt:lpstr>
      <vt:lpstr>Features of the ASP.NET MVC </vt:lpstr>
      <vt:lpstr>Understanding ASP.NET Routing</vt:lpstr>
      <vt:lpstr>Understanding ASP.NET Routing</vt:lpstr>
      <vt:lpstr>How to create new ASP.NET MVC Create new project</vt:lpstr>
      <vt:lpstr>How to create new ASP.NET MVC Adding a Controller - 1</vt:lpstr>
      <vt:lpstr>How to create new ASP.NET MVC Adding a Controller - 2</vt:lpstr>
      <vt:lpstr>How to create new ASP.NET MVC Adding a Controller - 3</vt:lpstr>
      <vt:lpstr>How to create new ASP.NET MVC Adding a Controller - 4</vt:lpstr>
      <vt:lpstr>How to create new ASP.NET MVC Adding a View - 1</vt:lpstr>
      <vt:lpstr>How to create new ASP.NET MVC Adding a View - 2</vt:lpstr>
      <vt:lpstr>How to create new ASP.NET MVC Adding a View - 3</vt:lpstr>
      <vt:lpstr>How to create new ASP.NET MVC Adding a View - 3</vt:lpstr>
      <vt:lpstr>How to create new ASP.NET MVC Adding a View - 3</vt:lpstr>
      <vt:lpstr>How to create new ASP.NET MVC Adding a View - 4</vt:lpstr>
      <vt:lpstr>How to create new ASP.NET MVC Parsing a ViewModel </vt:lpstr>
      <vt:lpstr>How to create new ASP.NET MVC Parsing a ViewModel </vt:lpstr>
      <vt:lpstr>How to create new ASP.NET MVC Parsing a ViewModel </vt:lpstr>
      <vt:lpstr>How to create new ASP.NET MVC Parsing a ViewModel </vt:lpstr>
      <vt:lpstr>How to create new ASP.NET MVC Parsing a ViewModel </vt:lpstr>
      <vt:lpstr>Demo</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Overview of the Microsoft .NET Framework and ASP.NET</dc:title>
  <dc:creator>haipt</dc:creator>
  <cp:lastModifiedBy>anhdung</cp:lastModifiedBy>
  <cp:revision>55</cp:revision>
  <dcterms:created xsi:type="dcterms:W3CDTF">2011-03-23T16:45:54Z</dcterms:created>
  <dcterms:modified xsi:type="dcterms:W3CDTF">2015-08-02T15:34:29Z</dcterms:modified>
</cp:coreProperties>
</file>