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Override6.xml" ContentType="application/vnd.openxmlformats-officedocument.themeOverride+xml"/>
  <Override PartName="/ppt/slideLayouts/slideLayout154.xml" ContentType="application/vnd.openxmlformats-officedocument.presentationml.slideLayout+xml"/>
  <Default Extension="emf" ContentType="image/x-emf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heme/theme15.xml" ContentType="application/vnd.openxmlformats-officedocument.theme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Override7.xml" ContentType="application/vnd.openxmlformats-officedocument.themeOverride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  <p:sldMasterId id="2147483883" r:id="rId2"/>
    <p:sldMasterId id="2147483895" r:id="rId3"/>
    <p:sldMasterId id="2147483907" r:id="rId4"/>
    <p:sldMasterId id="2147483919" r:id="rId5"/>
    <p:sldMasterId id="2147483931" r:id="rId6"/>
    <p:sldMasterId id="2147483944" r:id="rId7"/>
    <p:sldMasterId id="2147483958" r:id="rId8"/>
    <p:sldMasterId id="2147483970" r:id="rId9"/>
    <p:sldMasterId id="2147483982" r:id="rId10"/>
    <p:sldMasterId id="2147483994" r:id="rId11"/>
    <p:sldMasterId id="2147484006" r:id="rId12"/>
    <p:sldMasterId id="2147484018" r:id="rId13"/>
    <p:sldMasterId id="2147484030" r:id="rId14"/>
  </p:sldMasterIdLst>
  <p:notesMasterIdLst>
    <p:notesMasterId r:id="rId36"/>
  </p:notesMasterIdLst>
  <p:handoutMasterIdLst>
    <p:handoutMasterId r:id="rId37"/>
  </p:handoutMasterIdLst>
  <p:sldIdLst>
    <p:sldId id="257" r:id="rId15"/>
    <p:sldId id="265" r:id="rId16"/>
    <p:sldId id="268" r:id="rId17"/>
    <p:sldId id="286" r:id="rId18"/>
    <p:sldId id="289" r:id="rId19"/>
    <p:sldId id="269" r:id="rId20"/>
    <p:sldId id="291" r:id="rId21"/>
    <p:sldId id="293" r:id="rId22"/>
    <p:sldId id="294" r:id="rId23"/>
    <p:sldId id="272" r:id="rId24"/>
    <p:sldId id="295" r:id="rId25"/>
    <p:sldId id="296" r:id="rId26"/>
    <p:sldId id="298" r:id="rId27"/>
    <p:sldId id="302" r:id="rId28"/>
    <p:sldId id="299" r:id="rId29"/>
    <p:sldId id="301" r:id="rId30"/>
    <p:sldId id="304" r:id="rId31"/>
    <p:sldId id="305" r:id="rId32"/>
    <p:sldId id="273" r:id="rId33"/>
    <p:sldId id="287" r:id="rId34"/>
    <p:sldId id="297" r:id="rId3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639" autoAdjust="0"/>
  </p:normalViewPr>
  <p:slideViewPr>
    <p:cSldViewPr>
      <p:cViewPr varScale="1">
        <p:scale>
          <a:sx n="65" d="100"/>
          <a:sy n="65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F854-F6B5-4E89-B67A-655943009662}" type="datetimeFigureOut">
              <a:rPr lang="en-US" smtClean="0"/>
              <a:pPr/>
              <a:t>11/24/2005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ABBB8-B9B8-4CCD-8455-7DB6C46329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29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EF2294-245D-4E41-97BD-4403F91FD70C}" type="datetimeFigureOut">
              <a:rPr lang="vi-VN"/>
              <a:pPr>
                <a:defRPr/>
              </a:pPr>
              <a:t>24/11/2005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C894698-8146-4F40-A4B7-C58B509B12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4945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kipedia:Please_clarif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D3B43-83E9-4D6C-AD4F-951EB9C767F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endParaRPr lang="en-US" sz="10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above how variables can span multiple server code blocks – the “message” variable defined within the multi-line @{ } block, for example, is also being used within the @message code block.  This is conceptually the same as the &lt;% %&gt; and &lt;%= %&gt; syntax within .</a:t>
            </a:r>
            <a:r>
              <a:rPr lang="en-US" dirty="0" err="1" smtClean="0"/>
              <a:t>aspx</a:t>
            </a:r>
            <a:r>
              <a:rPr lang="en-US" dirty="0" smtClean="0"/>
              <a:t> markup files.</a:t>
            </a:r>
          </a:p>
          <a:p>
            <a:r>
              <a:rPr lang="en-US" u="sng" dirty="0" smtClean="0"/>
              <a:t>Multi-Token Statements</a:t>
            </a:r>
            <a:endParaRPr lang="en-US" dirty="0" smtClean="0"/>
          </a:p>
          <a:p>
            <a:r>
              <a:rPr lang="en-US" dirty="0" smtClean="0"/>
              <a:t>The @( ) syntax enables a code block to have multiple tokens.  For example, we could re-write the above code to concatenate a string and the number together within a @( code ) block: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</a:t>
            </a:r>
            <a:r>
              <a:rPr lang="en-US" baseline="0" dirty="0" smtClean="0"/>
              <a:t> to this http://weblogs.asp.net/scottgu/archive/2010/07/02/introducing-razor.aspx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select another view engine then file and master page names are changed appropriately.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ASP.NET MVC 3 supports </a:t>
            </a:r>
            <a:r>
              <a:rPr lang="en-US" dirty="0" err="1" smtClean="0"/>
              <a:t>DataAnnotations</a:t>
            </a:r>
            <a:r>
              <a:rPr lang="en-US" dirty="0" smtClean="0"/>
              <a:t> metadata attributes such as </a:t>
            </a:r>
            <a:r>
              <a:rPr lang="en-US" dirty="0" err="1" smtClean="0"/>
              <a:t>DisplayAttribute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New Project dialog includes a checkbox enable HTML 5 versions of project templates. These templates leverage </a:t>
            </a:r>
            <a:r>
              <a:rPr lang="en-US" dirty="0" err="1" smtClean="0"/>
              <a:t>Modernizr</a:t>
            </a:r>
            <a:r>
              <a:rPr lang="en-US" dirty="0" smtClean="0"/>
              <a:t> 1.7 to provide compatibility support for HTML 5 and CSS 3 in down-level browsers.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this link</a:t>
            </a:r>
            <a:r>
              <a:rPr lang="en-US" baseline="0" dirty="0" smtClean="0"/>
              <a:t> for more details about other features</a:t>
            </a:r>
          </a:p>
          <a:p>
            <a:endParaRPr lang="en-US" baseline="0" dirty="0" smtClean="0"/>
          </a:p>
          <a:p>
            <a:r>
              <a:rPr lang="en-US" dirty="0" smtClean="0"/>
              <a:t>http://www.asp.net/mvc/mvc3#BM_Other_New_Features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Refer to this link to </a:t>
            </a:r>
            <a:r>
              <a:rPr lang="en-US" dirty="0" smtClean="0"/>
              <a:t>demo </a:t>
            </a:r>
          </a:p>
          <a:p>
            <a:r>
              <a:rPr lang="en-US" dirty="0" smtClean="0"/>
              <a:t>http://www.asp.net/mvc/tutorials/getting-started-with-aspnet-mvc3/cs/intro-to-aspnet-mvc-3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1B1D0B-CFF3-4D9C-95A1-5C10DC2570C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The Razor syntax is a template markup syntax, based on the C# programming language, that enables the programmer to use an HTML construction workflow</a:t>
            </a:r>
            <a:r>
              <a:rPr lang="en-US" baseline="30000" dirty="0" smtClean="0"/>
              <a:t>[</a:t>
            </a:r>
            <a:r>
              <a:rPr lang="en-US" i="1" baseline="30000" dirty="0" smtClean="0">
                <a:hlinkClick r:id="rId3" action="ppaction://hlinkfile" tooltip="Wikipedia:Please clarify"/>
              </a:rPr>
              <a:t>clarification needed</a:t>
            </a:r>
            <a:r>
              <a:rPr lang="en-US" baseline="30000" dirty="0" smtClean="0"/>
              <a:t>]</a:t>
            </a:r>
            <a:r>
              <a:rPr lang="en-US" dirty="0" smtClean="0"/>
              <a:t>. Instead of using the ASP.NET .ASPX markup syntax with &lt;%= %&gt; symbols to indicate code blocks, Razor syntax starts code blocks with a @ character and does not require explicit closing of the code-block.</a:t>
            </a:r>
          </a:p>
          <a:p>
            <a:endParaRPr lang="en-US" dirty="0" smtClean="0"/>
          </a:p>
          <a:p>
            <a:r>
              <a:rPr lang="en-US" dirty="0" smtClean="0"/>
              <a:t>@model syntax for specifying the type being passed to the view. </a:t>
            </a:r>
          </a:p>
          <a:p>
            <a:r>
              <a:rPr lang="en-US" dirty="0" smtClean="0"/>
              <a:t>@* *@ comment syntax. </a:t>
            </a:r>
          </a:p>
          <a:p>
            <a:r>
              <a:rPr lang="en-US" dirty="0" smtClean="0"/>
              <a:t>The ability to specify defaults (such as </a:t>
            </a:r>
            <a:r>
              <a:rPr lang="en-US" dirty="0" err="1" smtClean="0"/>
              <a:t>layoutpage</a:t>
            </a:r>
            <a:r>
              <a:rPr lang="en-US" dirty="0" smtClean="0"/>
              <a:t>) once for an entire site.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Html.Raw</a:t>
            </a:r>
            <a:r>
              <a:rPr lang="en-US" dirty="0" smtClean="0"/>
              <a:t> method for displaying text without HTML-encoding it. </a:t>
            </a:r>
          </a:p>
          <a:p>
            <a:r>
              <a:rPr lang="en-US" dirty="0" smtClean="0"/>
              <a:t>Support for sharing code among multiple views (</a:t>
            </a:r>
            <a:r>
              <a:rPr lang="en-US" i="1" dirty="0" smtClean="0"/>
              <a:t>_</a:t>
            </a:r>
            <a:r>
              <a:rPr lang="en-US" i="1" dirty="0" err="1" smtClean="0"/>
              <a:t>viewstart.cshtml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smtClean="0"/>
              <a:t>_</a:t>
            </a:r>
            <a:r>
              <a:rPr lang="en-US" i="1" dirty="0" err="1" smtClean="0"/>
              <a:t>viewstart.vbhtml</a:t>
            </a:r>
            <a:r>
              <a:rPr lang="en-US" dirty="0" smtClean="0"/>
              <a:t> files).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4698-8146-4F40-A4B7-C58B509B12DA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C08EC-1239-4ED1-8C57-A0DB4389754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21069744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88816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09695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7733847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699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68209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77705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711396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597594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809834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2833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11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62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320045246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4132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9645017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5232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8118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9402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4391242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3822850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1583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09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5535275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1401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7448989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8608505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195684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9669417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1298567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077797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65273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6823113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38481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3200082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212254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55297523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79576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7989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55340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3302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99980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83288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6128599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8717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9411229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23038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49820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4101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2125145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9282-9DE2-47B7-9267-DAA2D029F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484841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88169-CB5C-463D-BFA5-97B8E2516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2458645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CB49-9E81-4F4A-8522-C72AD9CAE34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4877951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0441-E728-4829-AE72-6FFFFF9153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7105589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266-BCB2-4096-8C78-7D73E2B02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7890184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6E3A-165E-4F7D-977A-C461D70656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63079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30D86-292A-41F4-8541-D920DDAB0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51563994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F980C-52E7-4BA5-8F97-27C9FCC328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8904768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B2995-9CDE-4B77-AC58-20F0CD625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65592370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35D4-47E0-461E-85E9-9EFCE37BE7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53597259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5BF87B-7BD1-4F0E-A0F4-A6A5136D21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1104563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5D16-2158-4117-BE9C-DAD0469D3F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86591022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AB206-5F66-47A2-82E6-25174CF5C5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0608322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86399-7036-439F-A8CD-2AC7D1D134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8525502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87EE5-E934-46CA-B434-B486E1F923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8406657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8754-43E5-44E3-B146-DC64A45288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8165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9239-7422-4B73-9EB2-C9655701B1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4198452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C0A-B21E-4ADB-A9EF-EFB3B68B24B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4958366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AA4D-4CC4-45E5-8CA1-DED081B8D9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75241997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BFF3C-3B76-46DF-9426-14CB6E8B9F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4196025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B2515-40AF-46E9-B533-0BA47D4FE3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0830268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08110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96106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4840901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688923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76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67691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06422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7794244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0798257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26061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043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632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56955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latin typeface="SEOptimist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34074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76221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60621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918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9151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621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03670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61150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378002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10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2873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1058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357628025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956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5894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02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8782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65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696994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102108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188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220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4105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7442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5045189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810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180497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7666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1931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457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42806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26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665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371450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9954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5288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17281912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7464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973749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1042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5527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3410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159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72380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603943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193000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4970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1267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C1006-1559-41CB-A890-5E0B6A0F99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403825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976FA-51EF-41C5-94A6-65BEE7E675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795760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A88A-BB52-41D4-A739-C8B0648604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622897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0175-17F0-4ABA-B5AC-0697D7F4CE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477266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6842-B2BA-4BF2-ADF3-F78EDE9411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5290171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DCB-EA91-4DE2-9A72-99D6828014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3917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084093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DBBE3-93AA-49B1-AAFF-77CD1A4065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50407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B6301-0AD5-49E2-A190-5C6A2E4BD2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6423100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9A84C-C118-4667-8A26-1D88C6972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89744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7C30-192F-4EEE-AAB7-F796334472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601080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2671716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381750"/>
            <a:ext cx="1295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AB7C5-0EEB-4202-8169-575F847238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755352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F4B8-FEFF-4060-83FD-725E7C487E8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359554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tabLst/>
              <a:defRPr/>
            </a:lvl1pPr>
          </a:lstStyle>
          <a:p>
            <a:pPr>
              <a:defRPr/>
            </a:pPr>
            <a:fld id="{573F15EC-E95E-4468-87C4-3E082D25249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4024818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9E66-C49C-424F-A72A-4AB48A0C58F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215196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77E8-D3C0-4549-9D8A-4CED898BA95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44506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798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7490-C966-428B-A5B1-F84995DF4E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5749985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F7546-E05F-479F-9773-35A7B062AB5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2132759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789F8-0FF2-484E-AB7D-0B050BB74B6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9251866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0F08-190A-4504-81B1-8F6D8B90B7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72007283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428EE-0E3C-4603-953D-C3F46DDBC84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5863417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87B75-B404-46A8-852E-F14686F3160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208184599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42884042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7553527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505-1C57-4E93-B142-F4A860D24E6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39320008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2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/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49 w 526"/>
                <a:gd name="T17" fmla="*/ 179 h 275"/>
                <a:gd name="T18" fmla="*/ 221 w 526"/>
                <a:gd name="T19" fmla="*/ 143 h 275"/>
                <a:gd name="T20" fmla="*/ 263 w 526"/>
                <a:gd name="T21" fmla="*/ 120 h 275"/>
                <a:gd name="T22" fmla="*/ 311 w 526"/>
                <a:gd name="T23" fmla="*/ 96 h 275"/>
                <a:gd name="T24" fmla="*/ 417 w 526"/>
                <a:gd name="T25" fmla="*/ 48 h 275"/>
                <a:gd name="T26" fmla="*/ 466 w 526"/>
                <a:gd name="T27" fmla="*/ 30 h 275"/>
                <a:gd name="T28" fmla="*/ 502 w 526"/>
                <a:gd name="T29" fmla="*/ 12 h 275"/>
                <a:gd name="T30" fmla="*/ 526 w 526"/>
                <a:gd name="T31" fmla="*/ 6 h 275"/>
                <a:gd name="T32" fmla="*/ 544 w 526"/>
                <a:gd name="T33" fmla="*/ 0 h 275"/>
                <a:gd name="T34" fmla="*/ 550 w 526"/>
                <a:gd name="T35" fmla="*/ 0 h 275"/>
                <a:gd name="T36" fmla="*/ 544 w 526"/>
                <a:gd name="T37" fmla="*/ 6 h 275"/>
                <a:gd name="T38" fmla="*/ 532 w 526"/>
                <a:gd name="T39" fmla="*/ 12 h 275"/>
                <a:gd name="T40" fmla="*/ 508 w 526"/>
                <a:gd name="T41" fmla="*/ 24 h 275"/>
                <a:gd name="T42" fmla="*/ 484 w 526"/>
                <a:gd name="T43" fmla="*/ 42 h 275"/>
                <a:gd name="T44" fmla="*/ 460 w 526"/>
                <a:gd name="T45" fmla="*/ 54 h 275"/>
                <a:gd name="T46" fmla="*/ 417 w 526"/>
                <a:gd name="T47" fmla="*/ 78 h 275"/>
                <a:gd name="T48" fmla="*/ 352 w 526"/>
                <a:gd name="T49" fmla="*/ 108 h 275"/>
                <a:gd name="T50" fmla="*/ 287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2 w 718"/>
                <a:gd name="T17" fmla="*/ 228 h 306"/>
                <a:gd name="T18" fmla="*/ 138 w 718"/>
                <a:gd name="T19" fmla="*/ 228 h 306"/>
                <a:gd name="T20" fmla="*/ 156 w 718"/>
                <a:gd name="T21" fmla="*/ 222 h 306"/>
                <a:gd name="T22" fmla="*/ 180 w 718"/>
                <a:gd name="T23" fmla="*/ 216 h 306"/>
                <a:gd name="T24" fmla="*/ 210 w 718"/>
                <a:gd name="T25" fmla="*/ 204 h 306"/>
                <a:gd name="T26" fmla="*/ 287 w 718"/>
                <a:gd name="T27" fmla="*/ 180 h 306"/>
                <a:gd name="T28" fmla="*/ 395 w 718"/>
                <a:gd name="T29" fmla="*/ 156 h 306"/>
                <a:gd name="T30" fmla="*/ 485 w 718"/>
                <a:gd name="T31" fmla="*/ 126 h 306"/>
                <a:gd name="T32" fmla="*/ 568 w 718"/>
                <a:gd name="T33" fmla="*/ 102 h 306"/>
                <a:gd name="T34" fmla="*/ 598 w 718"/>
                <a:gd name="T35" fmla="*/ 90 h 306"/>
                <a:gd name="T36" fmla="*/ 640 w 718"/>
                <a:gd name="T37" fmla="*/ 84 h 306"/>
                <a:gd name="T38" fmla="*/ 658 w 718"/>
                <a:gd name="T39" fmla="*/ 78 h 306"/>
                <a:gd name="T40" fmla="*/ 664 w 718"/>
                <a:gd name="T41" fmla="*/ 72 h 306"/>
                <a:gd name="T42" fmla="*/ 670 w 718"/>
                <a:gd name="T43" fmla="*/ 66 h 306"/>
                <a:gd name="T44" fmla="*/ 688 w 718"/>
                <a:gd name="T45" fmla="*/ 60 h 306"/>
                <a:gd name="T46" fmla="*/ 730 w 718"/>
                <a:gd name="T47" fmla="*/ 30 h 306"/>
                <a:gd name="T48" fmla="*/ 748 w 718"/>
                <a:gd name="T49" fmla="*/ 18 h 306"/>
                <a:gd name="T50" fmla="*/ 754 w 718"/>
                <a:gd name="T51" fmla="*/ 6 h 306"/>
                <a:gd name="T52" fmla="*/ 748 w 718"/>
                <a:gd name="T53" fmla="*/ 0 h 306"/>
                <a:gd name="T54" fmla="*/ 724 w 718"/>
                <a:gd name="T55" fmla="*/ 0 h 306"/>
                <a:gd name="T56" fmla="*/ 664 w 718"/>
                <a:gd name="T57" fmla="*/ 0 h 306"/>
                <a:gd name="T58" fmla="*/ 606 w 718"/>
                <a:gd name="T59" fmla="*/ 0 h 306"/>
                <a:gd name="T60" fmla="*/ 568 w 718"/>
                <a:gd name="T61" fmla="*/ 0 h 306"/>
                <a:gd name="T62" fmla="*/ 538 w 718"/>
                <a:gd name="T63" fmla="*/ 18 h 306"/>
                <a:gd name="T64" fmla="*/ 509 w 718"/>
                <a:gd name="T65" fmla="*/ 42 h 306"/>
                <a:gd name="T66" fmla="*/ 491 w 718"/>
                <a:gd name="T67" fmla="*/ 54 h 306"/>
                <a:gd name="T68" fmla="*/ 473 w 718"/>
                <a:gd name="T69" fmla="*/ 60 h 306"/>
                <a:gd name="T70" fmla="*/ 449 w 718"/>
                <a:gd name="T71" fmla="*/ 60 h 306"/>
                <a:gd name="T72" fmla="*/ 413 w 718"/>
                <a:gd name="T73" fmla="*/ 66 h 306"/>
                <a:gd name="T74" fmla="*/ 359 w 718"/>
                <a:gd name="T75" fmla="*/ 84 h 306"/>
                <a:gd name="T76" fmla="*/ 323 w 718"/>
                <a:gd name="T77" fmla="*/ 108 h 306"/>
                <a:gd name="T78" fmla="*/ 299 w 718"/>
                <a:gd name="T79" fmla="*/ 126 h 306"/>
                <a:gd name="T80" fmla="*/ 287 w 718"/>
                <a:gd name="T81" fmla="*/ 132 h 306"/>
                <a:gd name="T82" fmla="*/ 269 w 718"/>
                <a:gd name="T83" fmla="*/ 138 h 306"/>
                <a:gd name="T84" fmla="*/ 233 w 718"/>
                <a:gd name="T85" fmla="*/ 138 h 306"/>
                <a:gd name="T86" fmla="*/ 198 w 718"/>
                <a:gd name="T87" fmla="*/ 138 h 306"/>
                <a:gd name="T88" fmla="*/ 192 w 718"/>
                <a:gd name="T89" fmla="*/ 138 h 306"/>
                <a:gd name="T90" fmla="*/ 186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25 w 2392"/>
                <a:gd name="T1" fmla="*/ 54 h 881"/>
                <a:gd name="T2" fmla="*/ 2277 w 2392"/>
                <a:gd name="T3" fmla="*/ 54 h 881"/>
                <a:gd name="T4" fmla="*/ 2231 w 2392"/>
                <a:gd name="T5" fmla="*/ 66 h 881"/>
                <a:gd name="T6" fmla="*/ 2105 w 2392"/>
                <a:gd name="T7" fmla="*/ 101 h 881"/>
                <a:gd name="T8" fmla="*/ 2040 w 2392"/>
                <a:gd name="T9" fmla="*/ 119 h 881"/>
                <a:gd name="T10" fmla="*/ 1932 w 2392"/>
                <a:gd name="T11" fmla="*/ 167 h 881"/>
                <a:gd name="T12" fmla="*/ 1908 w 2392"/>
                <a:gd name="T13" fmla="*/ 245 h 881"/>
                <a:gd name="T14" fmla="*/ 1914 w 2392"/>
                <a:gd name="T15" fmla="*/ 305 h 881"/>
                <a:gd name="T16" fmla="*/ 1830 w 2392"/>
                <a:gd name="T17" fmla="*/ 317 h 881"/>
                <a:gd name="T18" fmla="*/ 1659 w 2392"/>
                <a:gd name="T19" fmla="*/ 263 h 881"/>
                <a:gd name="T20" fmla="*/ 1567 w 2392"/>
                <a:gd name="T21" fmla="*/ 257 h 881"/>
                <a:gd name="T22" fmla="*/ 1459 w 2392"/>
                <a:gd name="T23" fmla="*/ 311 h 881"/>
                <a:gd name="T24" fmla="*/ 1391 w 2392"/>
                <a:gd name="T25" fmla="*/ 353 h 881"/>
                <a:gd name="T26" fmla="*/ 1361 w 2392"/>
                <a:gd name="T27" fmla="*/ 359 h 881"/>
                <a:gd name="T28" fmla="*/ 1262 w 2392"/>
                <a:gd name="T29" fmla="*/ 371 h 881"/>
                <a:gd name="T30" fmla="*/ 1208 w 2392"/>
                <a:gd name="T31" fmla="*/ 365 h 881"/>
                <a:gd name="T32" fmla="*/ 1101 w 2392"/>
                <a:gd name="T33" fmla="*/ 371 h 881"/>
                <a:gd name="T34" fmla="*/ 993 w 2392"/>
                <a:gd name="T35" fmla="*/ 383 h 881"/>
                <a:gd name="T36" fmla="*/ 957 w 2392"/>
                <a:gd name="T37" fmla="*/ 401 h 881"/>
                <a:gd name="T38" fmla="*/ 855 w 2392"/>
                <a:gd name="T39" fmla="*/ 419 h 881"/>
                <a:gd name="T40" fmla="*/ 814 w 2392"/>
                <a:gd name="T41" fmla="*/ 419 h 881"/>
                <a:gd name="T42" fmla="*/ 688 w 2392"/>
                <a:gd name="T43" fmla="*/ 437 h 881"/>
                <a:gd name="T44" fmla="*/ 622 w 2392"/>
                <a:gd name="T45" fmla="*/ 473 h 881"/>
                <a:gd name="T46" fmla="*/ 527 w 2392"/>
                <a:gd name="T47" fmla="*/ 467 h 881"/>
                <a:gd name="T48" fmla="*/ 443 w 2392"/>
                <a:gd name="T49" fmla="*/ 491 h 881"/>
                <a:gd name="T50" fmla="*/ 425 w 2392"/>
                <a:gd name="T51" fmla="*/ 539 h 881"/>
                <a:gd name="T52" fmla="*/ 359 w 2392"/>
                <a:gd name="T53" fmla="*/ 569 h 881"/>
                <a:gd name="T54" fmla="*/ 234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5 w 2392"/>
                <a:gd name="T65" fmla="*/ 653 h 881"/>
                <a:gd name="T66" fmla="*/ 497 w 2392"/>
                <a:gd name="T67" fmla="*/ 569 h 881"/>
                <a:gd name="T68" fmla="*/ 592 w 2392"/>
                <a:gd name="T69" fmla="*/ 521 h 881"/>
                <a:gd name="T70" fmla="*/ 670 w 2392"/>
                <a:gd name="T71" fmla="*/ 515 h 881"/>
                <a:gd name="T72" fmla="*/ 909 w 2392"/>
                <a:gd name="T73" fmla="*/ 461 h 881"/>
                <a:gd name="T74" fmla="*/ 1196 w 2392"/>
                <a:gd name="T75" fmla="*/ 425 h 881"/>
                <a:gd name="T76" fmla="*/ 1340 w 2392"/>
                <a:gd name="T77" fmla="*/ 461 h 881"/>
                <a:gd name="T78" fmla="*/ 1477 w 2392"/>
                <a:gd name="T79" fmla="*/ 533 h 881"/>
                <a:gd name="T80" fmla="*/ 1495 w 2392"/>
                <a:gd name="T81" fmla="*/ 617 h 881"/>
                <a:gd name="T82" fmla="*/ 1436 w 2392"/>
                <a:gd name="T83" fmla="*/ 653 h 881"/>
                <a:gd name="T84" fmla="*/ 1274 w 2392"/>
                <a:gd name="T85" fmla="*/ 701 h 881"/>
                <a:gd name="T86" fmla="*/ 1160 w 2392"/>
                <a:gd name="T87" fmla="*/ 755 h 881"/>
                <a:gd name="T88" fmla="*/ 1113 w 2392"/>
                <a:gd name="T89" fmla="*/ 809 h 881"/>
                <a:gd name="T90" fmla="*/ 1125 w 2392"/>
                <a:gd name="T91" fmla="*/ 869 h 881"/>
                <a:gd name="T92" fmla="*/ 1154 w 2392"/>
                <a:gd name="T93" fmla="*/ 881 h 881"/>
                <a:gd name="T94" fmla="*/ 1256 w 2392"/>
                <a:gd name="T95" fmla="*/ 869 h 881"/>
                <a:gd name="T96" fmla="*/ 1448 w 2392"/>
                <a:gd name="T97" fmla="*/ 857 h 881"/>
                <a:gd name="T98" fmla="*/ 1501 w 2392"/>
                <a:gd name="T99" fmla="*/ 851 h 881"/>
                <a:gd name="T100" fmla="*/ 1543 w 2392"/>
                <a:gd name="T101" fmla="*/ 833 h 881"/>
                <a:gd name="T102" fmla="*/ 1747 w 2392"/>
                <a:gd name="T103" fmla="*/ 743 h 881"/>
                <a:gd name="T104" fmla="*/ 1878 w 2392"/>
                <a:gd name="T105" fmla="*/ 689 h 881"/>
                <a:gd name="T106" fmla="*/ 1958 w 2392"/>
                <a:gd name="T107" fmla="*/ 581 h 881"/>
                <a:gd name="T108" fmla="*/ 2123 w 2392"/>
                <a:gd name="T109" fmla="*/ 389 h 881"/>
                <a:gd name="T110" fmla="*/ 2297 w 2392"/>
                <a:gd name="T111" fmla="*/ 269 h 881"/>
                <a:gd name="T112" fmla="*/ 2345 w 2392"/>
                <a:gd name="T113" fmla="*/ 239 h 881"/>
                <a:gd name="T114" fmla="*/ 2488 w 2392"/>
                <a:gd name="T115" fmla="*/ 0 h 881"/>
                <a:gd name="T116" fmla="*/ 239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707561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image" Target="../media/image10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8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C0EDBDD-DF76-4725-BD15-C6676EE777E0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5" name="Picture 1060" descr="BackGround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60" descr="BackGround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200"/>
              <a:t>©</a:t>
            </a:r>
            <a:r>
              <a:rPr lang="en-US" altLang="ja-JP" sz="100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ja-JP" sz="1000"/>
              <a:t>04e-BM/NS/HDCV/FSOFT v2/3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53" r:id="rId14"/>
    <p:sldLayoutId id="2147483854" r:id="rId15"/>
    <p:sldLayoutId id="2147483855" r:id="rId16"/>
    <p:sldLayoutId id="2147483856" r:id="rId17"/>
    <p:sldLayoutId id="2147483857" r:id="rId18"/>
    <p:sldLayoutId id="2147483858" r:id="rId19"/>
    <p:sldLayoutId id="2147483859" r:id="rId20"/>
    <p:sldLayoutId id="2147483860" r:id="rId21"/>
    <p:sldLayoutId id="2147483861" r:id="rId22"/>
    <p:sldLayoutId id="2147483862" r:id="rId23"/>
    <p:sldLayoutId id="2147483863" r:id="rId24"/>
    <p:sldLayoutId id="2147483864" r:id="rId25"/>
    <p:sldLayoutId id="2147483865" r:id="rId26"/>
    <p:sldLayoutId id="2147483866" r:id="rId27"/>
    <p:sldLayoutId id="2147483867" r:id="rId28"/>
    <p:sldLayoutId id="2147483868" r:id="rId2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A7E7E06-1658-4873-BD60-03BD9741CD95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3C7BB17-07A6-42C4-BBF1-E3A69BAF4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3077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bg2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/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C3DCFB7-A0D8-420E-B291-50989D199F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F42ECDC4-9611-4B6A-8D57-EB0C27C54D6B}" type="slidenum">
              <a:rPr kumimoji="0" lang="fr-FR" altLang="ja-JP" sz="800" smtClean="0">
                <a:latin typeface="SEOptimist"/>
              </a:rPr>
              <a:pPr>
                <a:defRPr/>
              </a:pPr>
              <a:t>‹#›</a:t>
            </a:fld>
            <a:endParaRPr kumimoji="0" lang="fr-FR" altLang="ja-JP" sz="800" smtClean="0">
              <a:latin typeface="SEOptimist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8EA0342-F9CF-4A14-9E5B-3830C515C0D7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D448EAED-FD51-4323-B105-DAE3CE47353A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24E88B38-D794-46ED-B642-46CC5DE2FE9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82C85054-8C69-4F66-A5D2-94D20F8CF3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A8A1465-60C4-41FA-884E-82C3586E817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14FD86C4-3143-4373-83E0-0AA3484F1ACC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CB93C00E-DF5A-4FCF-916A-7DC95476ED6B}" type="slidenum">
              <a:rPr kumimoji="0" lang="fr-FR" altLang="ja-JP" sz="800" smtClean="0"/>
              <a:pPr>
                <a:defRPr/>
              </a:pPr>
              <a:t>‹#›</a:t>
            </a:fld>
            <a:endParaRPr kumimoji="0" lang="fr-FR" altLang="ja-JP" sz="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/>
              <a:t>Chiến lược phát triển Doanh nghiệp vừa và nhỏ Việt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blogs/scottgu/image_48111F51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viewengin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22.png"/><Relationship Id="rId5" Type="http://schemas.openxmlformats.org/officeDocument/2006/relationships/hyperlink" Target="http://ndjango.org/" TargetMode="External"/><Relationship Id="rId4" Type="http://schemas.openxmlformats.org/officeDocument/2006/relationships/hyperlink" Target="http://code.google.com/p/nhaml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scottgu/archive/2010/07/02/introducing-razor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2.xml"/><Relationship Id="rId4" Type="http://schemas.openxmlformats.org/officeDocument/2006/relationships/hyperlink" Target="http://www.asp.net/mvc/mvc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1008063"/>
            <a:ext cx="7524750" cy="3106737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latin typeface="Times New Roman" pitchFamily="18" charset="0"/>
              </a:rPr>
              <a:t>Unit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1:</a:t>
            </a:r>
            <a:b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 smtClean="0">
                <a:latin typeface="Times New Roman" pitchFamily="18" charset="0"/>
              </a:rPr>
              <a:t> Introduction to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ASP.NET 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MVC 3</a:t>
            </a:r>
            <a:endParaRPr lang="en-US" sz="54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5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Razor View Engine - </a:t>
            </a:r>
            <a:r>
              <a:rPr lang="en-US" dirty="0" smtClean="0"/>
              <a:t>Loops </a:t>
            </a:r>
            <a:r>
              <a:rPr lang="en-US" dirty="0" smtClean="0"/>
              <a:t>and Nested HTML Sample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1" y="1295400"/>
            <a:ext cx="8915400" cy="5181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dirty="0" smtClean="0"/>
          </a:p>
        </p:txBody>
      </p:sp>
      <p:pic>
        <p:nvPicPr>
          <p:cNvPr id="5" name="Picture 6" descr="image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54" y="2286000"/>
            <a:ext cx="8723146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768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</a:t>
            </a:r>
            <a:r>
              <a:rPr lang="en-US" u="sng" dirty="0" smtClean="0"/>
              <a:t>I</a:t>
            </a:r>
            <a:r>
              <a:rPr lang="en-US" dirty="0" smtClean="0"/>
              <a:t>f-Blocks and Multi-line Statements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915400" cy="498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934200"/>
              </a:tblGrid>
              <a:tr h="2438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Statements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51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Multi-line Statements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9858" name="Picture 2" descr="http://weblogs.asp.net/blogs/scottgu/image_118F85D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9649" y="1219200"/>
            <a:ext cx="6964351" cy="2438400"/>
          </a:xfrm>
          <a:prstGeom prst="rect">
            <a:avLst/>
          </a:prstGeom>
          <a:noFill/>
        </p:spPr>
      </p:pic>
      <p:pic>
        <p:nvPicPr>
          <p:cNvPr id="249860" name="Picture 4" descr="http://weblogs.asp.net/blogs/scottgu/image_5DE7197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733800"/>
            <a:ext cx="6172200" cy="2490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</a:t>
            </a:r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Integrating Content and </a:t>
            </a:r>
            <a:r>
              <a:rPr lang="en-US" b="1" dirty="0" smtClean="0"/>
              <a:t>Code</a:t>
            </a:r>
          </a:p>
          <a:p>
            <a:r>
              <a:rPr lang="en-US" b="1" dirty="0" smtClean="0"/>
              <a:t>Layout/</a:t>
            </a:r>
            <a:r>
              <a:rPr lang="en-US" b="1" dirty="0" err="1" smtClean="0"/>
              <a:t>MasterPage</a:t>
            </a:r>
            <a:r>
              <a:rPr lang="en-US" b="1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b="1" dirty="0" smtClean="0"/>
              <a:t>Encapsulation and Re-Use with HTML </a:t>
            </a:r>
            <a:r>
              <a:rPr lang="en-US" b="1" dirty="0" smtClean="0"/>
              <a:t>Helpers</a:t>
            </a:r>
          </a:p>
          <a:p>
            <a:r>
              <a:rPr lang="en-US" b="1" dirty="0" smtClean="0"/>
              <a:t>Visual Studio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pPr lvl="1"/>
            <a:r>
              <a:rPr lang="en-US" dirty="0" smtClean="0">
                <a:latin typeface="Arial" pitchFamily="34" charset="0"/>
              </a:rPr>
              <a:t>Multi View Engine Support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3733800" cy="4754563"/>
          </a:xfrm>
        </p:spPr>
        <p:txBody>
          <a:bodyPr/>
          <a:lstStyle/>
          <a:p>
            <a:r>
              <a:rPr lang="en-US" dirty="0" smtClean="0"/>
              <a:t>There will be two out-of-box view engines: </a:t>
            </a:r>
            <a:endParaRPr lang="en-US" dirty="0" smtClean="0"/>
          </a:p>
          <a:p>
            <a:pPr lvl="1"/>
            <a:r>
              <a:rPr lang="en-US" dirty="0" smtClean="0"/>
              <a:t>ASPX-based </a:t>
            </a:r>
            <a:r>
              <a:rPr lang="en-US" dirty="0" smtClean="0"/>
              <a:t>views </a:t>
            </a:r>
            <a:endParaRPr lang="en-US" dirty="0" smtClean="0"/>
          </a:p>
          <a:p>
            <a:pPr lvl="1"/>
            <a:r>
              <a:rPr lang="en-US" dirty="0" smtClean="0"/>
              <a:t>Razor-based views</a:t>
            </a:r>
          </a:p>
          <a:p>
            <a:pPr lvl="1"/>
            <a:r>
              <a:rPr lang="en-US" dirty="0" smtClean="0"/>
              <a:t>an open-source view </a:t>
            </a:r>
            <a:r>
              <a:rPr lang="en-US" dirty="0" smtClean="0"/>
              <a:t>engine </a:t>
            </a:r>
            <a:r>
              <a:rPr lang="en-US" dirty="0" smtClean="0"/>
              <a:t>such as </a:t>
            </a:r>
            <a:r>
              <a:rPr lang="en-US" dirty="0" smtClean="0">
                <a:hlinkClick r:id="rId3"/>
              </a:rPr>
              <a:t>Spark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NHaml</a:t>
            </a:r>
            <a:r>
              <a:rPr lang="en-US" dirty="0" smtClean="0"/>
              <a:t>, or </a:t>
            </a:r>
            <a:r>
              <a:rPr lang="en-US" dirty="0" err="1" smtClean="0">
                <a:hlinkClick r:id="rId5"/>
              </a:rPr>
              <a:t>NDjango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257026" name="Picture 2" descr="http://www.dzone.com/sites/all/files/aspnetmvc3addviewaspx_09BE508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1371600"/>
            <a:ext cx="4724400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Model Validation Improvements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DataAnnotations</a:t>
            </a:r>
            <a:r>
              <a:rPr lang="en-US" b="1" dirty="0" smtClean="0"/>
              <a:t>  </a:t>
            </a:r>
            <a:r>
              <a:rPr lang="en-US" b="1" dirty="0" smtClean="0"/>
              <a:t>Metadata </a:t>
            </a:r>
            <a:r>
              <a:rPr lang="en-US" b="1" dirty="0" smtClean="0"/>
              <a:t>Attributes</a:t>
            </a:r>
          </a:p>
          <a:p>
            <a:r>
              <a:rPr lang="en-US" b="1" dirty="0" err="1" smtClean="0"/>
              <a:t>ValidationAttribute</a:t>
            </a:r>
            <a:r>
              <a:rPr lang="en-US" b="1" dirty="0" smtClean="0"/>
              <a:t> Class</a:t>
            </a:r>
          </a:p>
          <a:p>
            <a:r>
              <a:rPr lang="en-US" b="1" dirty="0" smtClean="0"/>
              <a:t>Validation Interfaces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err="1" smtClean="0"/>
              <a:t>ViewBag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Accessible via properties</a:t>
            </a:r>
          </a:p>
          <a:p>
            <a:r>
              <a:rPr lang="en-US" dirty="0" smtClean="0"/>
              <a:t>Properties map to </a:t>
            </a:r>
            <a:r>
              <a:rPr lang="en-US" dirty="0" err="1" smtClean="0"/>
              <a:t>ViewData</a:t>
            </a:r>
            <a:r>
              <a:rPr lang="en-US" dirty="0" smtClean="0"/>
              <a:t> entries</a:t>
            </a:r>
          </a:p>
          <a:p>
            <a:r>
              <a:rPr lang="en-US" dirty="0" smtClean="0"/>
              <a:t>Late-bound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429000"/>
            <a:ext cx="7010400" cy="19812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3200" b="1" dirty="0" smtClean="0">
                <a:solidFill>
                  <a:schemeClr val="tx1"/>
                </a:solidFill>
              </a:rPr>
              <a:t>&lt;head&gt;</a:t>
            </a:r>
          </a:p>
          <a:p>
            <a:r>
              <a:rPr lang="nn-NO" sz="3200" b="1" dirty="0">
                <a:solidFill>
                  <a:schemeClr val="tx1"/>
                </a:solidFill>
              </a:rPr>
              <a:t>	</a:t>
            </a:r>
            <a:r>
              <a:rPr lang="nn-NO" sz="3200" b="1" dirty="0" smtClean="0">
                <a:solidFill>
                  <a:schemeClr val="tx1"/>
                </a:solidFill>
              </a:rPr>
              <a:t>&lt;title&gt;</a:t>
            </a:r>
            <a:r>
              <a:rPr lang="nn-NO" sz="3200" b="1" dirty="0" smtClean="0">
                <a:solidFill>
                  <a:srgbClr val="FF0000"/>
                </a:solidFill>
              </a:rPr>
              <a:t>@ViewBag.Title</a:t>
            </a:r>
            <a:r>
              <a:rPr lang="nn-NO" sz="3200" b="1" dirty="0" smtClean="0">
                <a:solidFill>
                  <a:schemeClr val="tx1"/>
                </a:solidFill>
              </a:rPr>
              <a:t>&lt;title&gt;</a:t>
            </a:r>
            <a:endParaRPr lang="nn-NO" sz="3200" b="1" dirty="0">
              <a:solidFill>
                <a:schemeClr val="tx1"/>
              </a:solidFill>
            </a:endParaRPr>
          </a:p>
          <a:p>
            <a:r>
              <a:rPr lang="nn-NO" sz="3200" b="1" dirty="0" smtClean="0">
                <a:solidFill>
                  <a:schemeClr val="tx1"/>
                </a:solidFill>
              </a:rPr>
              <a:t>&lt;/head&gt;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7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HttpNotFoundResult</a:t>
            </a:r>
            <a:endParaRPr lang="en-US" dirty="0" smtClean="0"/>
          </a:p>
          <a:p>
            <a:r>
              <a:rPr lang="en-US" dirty="0" err="1" smtClean="0"/>
              <a:t>RedirectResult</a:t>
            </a:r>
            <a:endParaRPr lang="en-US" dirty="0" smtClean="0"/>
          </a:p>
          <a:p>
            <a:r>
              <a:rPr lang="en-US" dirty="0" err="1" smtClean="0"/>
              <a:t>HttpStatusCodeResult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71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HTML 5 Project Templates</a:t>
            </a:r>
            <a:r>
              <a:rPr lang="en-US" dirty="0" smtClean="0">
                <a:latin typeface="Arial" pitchFamily="34" charset="0"/>
              </a:rPr>
              <a:t/>
            </a:r>
            <a:br>
              <a:rPr lang="en-US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Project dialog includes a checkbox enable HTML 5 versions of project templates.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 err="1" smtClean="0"/>
              <a:t>NuGet</a:t>
            </a:r>
            <a:r>
              <a:rPr lang="en-US" b="1" dirty="0" smtClean="0"/>
              <a:t> </a:t>
            </a:r>
            <a:r>
              <a:rPr lang="en-US" b="1" dirty="0" smtClean="0"/>
              <a:t>Integration</a:t>
            </a:r>
          </a:p>
          <a:p>
            <a:r>
              <a:rPr lang="en-US" b="1" dirty="0" smtClean="0"/>
              <a:t>Partial-Page Output </a:t>
            </a:r>
            <a:r>
              <a:rPr lang="en-US" b="1" dirty="0" smtClean="0"/>
              <a:t>Caching</a:t>
            </a:r>
          </a:p>
          <a:p>
            <a:r>
              <a:rPr lang="en-US" b="1" dirty="0" smtClean="0"/>
              <a:t>Granular Control over Request </a:t>
            </a:r>
            <a:r>
              <a:rPr lang="en-US" b="1" dirty="0" smtClean="0"/>
              <a:t>Validation</a:t>
            </a:r>
          </a:p>
          <a:p>
            <a:r>
              <a:rPr lang="en-US" b="1" dirty="0" smtClean="0"/>
              <a:t>Extensible "New Project" Dialog </a:t>
            </a:r>
            <a:r>
              <a:rPr lang="en-US" b="1" dirty="0" smtClean="0"/>
              <a:t>Box</a:t>
            </a:r>
          </a:p>
          <a:p>
            <a:r>
              <a:rPr lang="en-US" b="1" dirty="0" smtClean="0"/>
              <a:t>Template Scaffolding </a:t>
            </a:r>
            <a:r>
              <a:rPr lang="en-US" b="1" dirty="0" smtClean="0"/>
              <a:t>Improvements</a:t>
            </a:r>
          </a:p>
          <a:p>
            <a:r>
              <a:rPr lang="en-US" b="1" dirty="0" smtClean="0"/>
              <a:t>New Overloads for "</a:t>
            </a:r>
            <a:r>
              <a:rPr lang="en-US" b="1" dirty="0" err="1" smtClean="0"/>
              <a:t>Html.LabelFor</a:t>
            </a:r>
            <a:r>
              <a:rPr lang="en-US" b="1" dirty="0" smtClean="0"/>
              <a:t>" and "</a:t>
            </a:r>
            <a:r>
              <a:rPr lang="en-US" b="1" dirty="0" err="1" smtClean="0"/>
              <a:t>Html.LabelForModel</a:t>
            </a:r>
            <a:r>
              <a:rPr lang="en-US" b="1" dirty="0" smtClean="0"/>
              <a:t>“</a:t>
            </a:r>
          </a:p>
          <a:p>
            <a:r>
              <a:rPr lang="en-US" b="1" dirty="0" err="1" smtClean="0"/>
              <a:t>Sessionless</a:t>
            </a:r>
            <a:r>
              <a:rPr lang="en-US" b="1" dirty="0" smtClean="0"/>
              <a:t> Controller </a:t>
            </a:r>
            <a:r>
              <a:rPr lang="en-US" b="1" dirty="0" smtClean="0"/>
              <a:t>Support</a:t>
            </a:r>
          </a:p>
          <a:p>
            <a:r>
              <a:rPr lang="en-US" b="1" dirty="0" smtClean="0"/>
              <a:t>New "</a:t>
            </a:r>
            <a:r>
              <a:rPr lang="en-US" b="1" dirty="0" err="1" smtClean="0"/>
              <a:t>AdditionalMetadataAttribute</a:t>
            </a:r>
            <a:r>
              <a:rPr lang="en-US" b="1" dirty="0" smtClean="0"/>
              <a:t>" </a:t>
            </a:r>
            <a:r>
              <a:rPr lang="en-US" b="1" dirty="0" smtClean="0"/>
              <a:t>Class</a:t>
            </a:r>
          </a:p>
          <a:p>
            <a:r>
              <a:rPr lang="en-US" b="1" dirty="0" err="1" smtClean="0"/>
              <a:t>AccountController</a:t>
            </a:r>
            <a:r>
              <a:rPr lang="en-US" b="1" dirty="0" smtClean="0"/>
              <a:t> </a:t>
            </a:r>
            <a:r>
              <a:rPr lang="en-US" b="1" dirty="0" smtClean="0"/>
              <a:t>improvements</a:t>
            </a:r>
          </a:p>
          <a:p>
            <a:r>
              <a:rPr lang="en-US" b="1" dirty="0" smtClean="0"/>
              <a:t>New Intranet Project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Demo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519363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21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pPr marL="460375" indent="-460375"/>
            <a:r>
              <a:rPr lang="en-US" dirty="0" smtClean="0"/>
              <a:t>Lesson: </a:t>
            </a:r>
            <a:r>
              <a:rPr lang="en-US" dirty="0" smtClean="0">
                <a:solidFill>
                  <a:schemeClr val="tx1"/>
                </a:solidFill>
              </a:rPr>
              <a:t>ASP.NET </a:t>
            </a:r>
            <a:r>
              <a:rPr lang="en-US" dirty="0" smtClean="0">
                <a:solidFill>
                  <a:schemeClr val="tx1"/>
                </a:solidFill>
              </a:rPr>
              <a:t>MVC 3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143000"/>
            <a:ext cx="8763000" cy="541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latin typeface="Arial" pitchFamily="34" charset="0"/>
              </a:rPr>
              <a:t>ASP.NET </a:t>
            </a:r>
            <a:r>
              <a:rPr lang="en-US" b="1" dirty="0">
                <a:latin typeface="Arial" pitchFamily="34" charset="0"/>
              </a:rPr>
              <a:t>MVC </a:t>
            </a:r>
            <a:r>
              <a:rPr lang="en-US" b="1" dirty="0" smtClean="0">
                <a:latin typeface="Arial" pitchFamily="34" charset="0"/>
              </a:rPr>
              <a:t>Overview</a:t>
            </a:r>
          </a:p>
          <a:p>
            <a:r>
              <a:rPr lang="en-US" b="1" dirty="0" smtClean="0">
                <a:latin typeface="Arial" pitchFamily="34" charset="0"/>
              </a:rPr>
              <a:t>What’s new in ASP.NET MVC 3</a:t>
            </a:r>
            <a:endParaRPr lang="en-US" b="1" dirty="0" smtClean="0">
              <a:latin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</a:rPr>
              <a:t>Razor View Engine</a:t>
            </a:r>
          </a:p>
          <a:p>
            <a:pPr lvl="1"/>
            <a:r>
              <a:rPr lang="en-US" b="1" dirty="0" smtClean="0">
                <a:latin typeface="Arial" pitchFamily="34" charset="0"/>
              </a:rPr>
              <a:t>Multi View Engine Support</a:t>
            </a:r>
          </a:p>
          <a:p>
            <a:pPr lvl="1"/>
            <a:r>
              <a:rPr lang="en-US" b="1" dirty="0" smtClean="0"/>
              <a:t>Model Validation </a:t>
            </a:r>
            <a:r>
              <a:rPr lang="en-US" b="1" dirty="0" smtClean="0"/>
              <a:t>Improvements</a:t>
            </a:r>
          </a:p>
          <a:p>
            <a:pPr lvl="1"/>
            <a:r>
              <a:rPr lang="en-US" b="1" dirty="0" smtClean="0">
                <a:latin typeface="Arial" pitchFamily="34" charset="0"/>
              </a:rPr>
              <a:t>Dynamic </a:t>
            </a:r>
            <a:r>
              <a:rPr lang="en-US" b="1" dirty="0" err="1" smtClean="0">
                <a:latin typeface="Arial" pitchFamily="34" charset="0"/>
              </a:rPr>
              <a:t>ViewBag</a:t>
            </a:r>
            <a:endParaRPr lang="en-US" b="1" dirty="0" smtClean="0">
              <a:latin typeface="Arial" pitchFamily="34" charset="0"/>
            </a:endParaRPr>
          </a:p>
          <a:p>
            <a:pPr lvl="1"/>
            <a:r>
              <a:rPr lang="en-US" b="1" dirty="0" smtClean="0">
                <a:latin typeface="Arial" pitchFamily="34" charset="0"/>
              </a:rPr>
              <a:t>New Action Results</a:t>
            </a:r>
          </a:p>
          <a:p>
            <a:pPr lvl="1"/>
            <a:r>
              <a:rPr lang="en-US" b="1" dirty="0" smtClean="0"/>
              <a:t>HTML 5 Project </a:t>
            </a:r>
            <a:r>
              <a:rPr lang="en-US" b="1" dirty="0" smtClean="0"/>
              <a:t>Templates</a:t>
            </a:r>
          </a:p>
          <a:p>
            <a:pPr lvl="1"/>
            <a:r>
              <a:rPr lang="en-US" b="1" dirty="0" smtClean="0">
                <a:latin typeface="Arial" pitchFamily="34" charset="0"/>
              </a:rPr>
              <a:t>Other</a:t>
            </a:r>
          </a:p>
          <a:p>
            <a:r>
              <a:rPr lang="en-US" b="1" dirty="0" smtClean="0">
                <a:latin typeface="Arial" pitchFamily="34" charset="0"/>
              </a:rPr>
              <a:t>Demo</a:t>
            </a:r>
            <a:endParaRPr lang="en-US" b="1" dirty="0" smtClean="0">
              <a:latin typeface="Arial" pitchFamily="34" charset="0"/>
            </a:endParaRPr>
          </a:p>
          <a:p>
            <a:r>
              <a:rPr lang="en-US" b="1" dirty="0" smtClean="0">
                <a:latin typeface="Arial" pitchFamily="34" charset="0"/>
              </a:rPr>
              <a:t>Q&amp;A</a:t>
            </a:r>
          </a:p>
          <a:p>
            <a:r>
              <a:rPr lang="en-US" b="1" dirty="0" smtClean="0">
                <a:latin typeface="Arial" pitchFamily="34" charset="0"/>
              </a:rPr>
              <a:t>Reference</a:t>
            </a:r>
          </a:p>
          <a:p>
            <a:endParaRPr lang="en-US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Q&amp;A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44430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29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28600"/>
            <a:ext cx="81899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</a:t>
            </a:r>
            <a:endParaRPr kumimoji="1" lang="en-US" sz="27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600200"/>
            <a:ext cx="8189913" cy="4800600"/>
          </a:xfrm>
          <a:prstGeom prst="rect">
            <a:avLst/>
          </a:prstGeom>
        </p:spPr>
        <p:txBody>
          <a:bodyPr anchor="t"/>
          <a:lstStyle/>
          <a:p>
            <a:pPr marL="514350" indent="-514350" algn="l"/>
            <a:r>
              <a:rPr lang="en-US" dirty="0" smtClean="0">
                <a:hlinkClick r:id="rId3"/>
              </a:rPr>
              <a:t> 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weblogs.asp.net/scottgu/archive/2010/07/02/introducing-razor.aspx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www.asp.net/mvc/mvc3</a:t>
            </a:r>
            <a:r>
              <a:rPr lang="en-US" dirty="0" smtClean="0"/>
              <a:t>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429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ASP.NET MVC Overview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28638" y="1143000"/>
            <a:ext cx="8615362" cy="541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/>
              <a:t>The ASP.NET MVC framework provides an alternative to the ASP.NET Web Forms pattern for creating MVC-based Web applications. </a:t>
            </a:r>
          </a:p>
          <a:p>
            <a:r>
              <a:rPr lang="en-US" sz="2800" smtClean="0"/>
              <a:t>The ASP.NET MVC framework is a lightweight, highly testable presentation framework that (as with Web Forms-based applications) is integrated with existing ASP.NET features, such as master pages and membership-based authentication.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549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>Working Model</a:t>
            </a:r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219200"/>
            <a:ext cx="41148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96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new in ASP.NET MVC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415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Razor View Engine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3907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Multiple View Engine Support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2676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Validation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3168" y="1219200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Dynamic </a:t>
            </a:r>
            <a:r>
              <a:rPr lang="en-US" dirty="0" err="1" smtClean="0">
                <a:solidFill>
                  <a:srgbClr val="002060"/>
                </a:solidFill>
              </a:rPr>
              <a:t>ViewBag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415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Global Filters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3907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New </a:t>
            </a:r>
            <a:r>
              <a:rPr lang="en-US" dirty="0" err="1" smtClean="0">
                <a:solidFill>
                  <a:srgbClr val="002060"/>
                </a:solidFill>
              </a:rPr>
              <a:t>ActionResults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2676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Dialog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93168" y="2508738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VBHTML Support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415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Task-based Helpers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3907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Improved Dependency Injection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12676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Porting MVC Script Libraries to </a:t>
            </a:r>
            <a:r>
              <a:rPr lang="en-US" dirty="0" err="1">
                <a:solidFill>
                  <a:srgbClr val="002060"/>
                </a:solidFill>
              </a:rPr>
              <a:t>j</a:t>
            </a:r>
            <a:r>
              <a:rPr lang="en-US" dirty="0" err="1" smtClean="0">
                <a:solidFill>
                  <a:srgbClr val="002060"/>
                </a:solidFill>
              </a:rPr>
              <a:t>Query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93168" y="3774831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Granular </a:t>
            </a:r>
            <a:r>
              <a:rPr lang="en-US" dirty="0" err="1" smtClean="0">
                <a:solidFill>
                  <a:srgbClr val="002060"/>
                </a:solidFill>
              </a:rPr>
              <a:t>ValidateInput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415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Add View Dialog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43907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Dialog Extensibility Improvements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2676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Improved Caching Support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93168" y="5052646"/>
            <a:ext cx="1992923" cy="1137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JSON Binding Support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1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153988"/>
            <a:ext cx="8189912" cy="841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Razor View Engine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28638" y="1143000"/>
            <a:ext cx="8615362" cy="541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smtClean="0"/>
              <a:t>Razor</a:t>
            </a:r>
            <a:r>
              <a:rPr lang="en-US" sz="2800" dirty="0" smtClean="0"/>
              <a:t> is an ASP.NET programming syntax used to create dynamic web pages with the C# or Visual Basic .NET programming languages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using the ASP.NET .ASPX markup syntax with &lt;%= %&gt; symbols to indicate code blocks, Razor syntax starts code blocks with a @ character and does not require explicit closing of the code-block.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798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</a:t>
            </a:r>
            <a:r>
              <a:rPr lang="en-US" dirty="0" smtClean="0"/>
              <a:t>Syntax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915400" cy="483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934200"/>
              </a:tblGrid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Web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551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Razor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2824" name="Picture 8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371600"/>
            <a:ext cx="6934200" cy="2133600"/>
          </a:xfrm>
          <a:prstGeom prst="rect">
            <a:avLst/>
          </a:prstGeom>
          <a:noFill/>
        </p:spPr>
      </p:pic>
      <p:pic>
        <p:nvPicPr>
          <p:cNvPr id="162826" name="Picture 10" descr="http://weblogs.asp.net/blogs/scottgu/image_3276E6B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505199"/>
            <a:ext cx="6934200" cy="25238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247810" name="Picture 2" descr="http://weblogs.asp.net/blogs/scottgu/image_28DE9E4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752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28675"/>
          </a:xfrm>
        </p:spPr>
        <p:txBody>
          <a:bodyPr/>
          <a:lstStyle/>
          <a:p>
            <a:r>
              <a:rPr lang="en-US" dirty="0" smtClean="0"/>
              <a:t>Razor View Engine - Loops and Nested HTML Sample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915400" cy="498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934200"/>
              </a:tblGrid>
              <a:tr h="2438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Web 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2551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Razor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219200"/>
            <a:ext cx="6858000" cy="2438400"/>
          </a:xfrm>
          <a:prstGeom prst="rect">
            <a:avLst/>
          </a:prstGeom>
          <a:noFill/>
        </p:spPr>
      </p:pic>
      <p:pic>
        <p:nvPicPr>
          <p:cNvPr id="7" name="Picture 4" descr="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733800"/>
            <a:ext cx="68580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15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583</TotalTime>
  <Words>572</Words>
  <Application>Microsoft Office PowerPoint</Application>
  <PresentationFormat>On-screen Show (4:3)</PresentationFormat>
  <Paragraphs>132</Paragraphs>
  <Slides>21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Fs-Theme_2014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Unit 1:  Introduction to ASP.NET MVC 3</vt:lpstr>
      <vt:lpstr>Lesson: ASP.NET MVC 3</vt:lpstr>
      <vt:lpstr>ASP.NET MVC Overview</vt:lpstr>
      <vt:lpstr>ASP.NET MVC Overview Working Model</vt:lpstr>
      <vt:lpstr>What’s new in ASP.NET MVC 3</vt:lpstr>
      <vt:lpstr>Razor View Engine</vt:lpstr>
      <vt:lpstr>Razor View Engine - Syntax</vt:lpstr>
      <vt:lpstr>Results</vt:lpstr>
      <vt:lpstr>Razor View Engine - Loops and Nested HTML Sample</vt:lpstr>
      <vt:lpstr>Razor View Engine - Loops and Nested HTML Sample</vt:lpstr>
      <vt:lpstr>Razor View Engine - If-Blocks and Multi-line Statements</vt:lpstr>
      <vt:lpstr>Razor View Engine - Others</vt:lpstr>
      <vt:lpstr>Multi View Engine Support</vt:lpstr>
      <vt:lpstr>Model Validation Improvements</vt:lpstr>
      <vt:lpstr>Dynamic ViewBag</vt:lpstr>
      <vt:lpstr>New Action Results</vt:lpstr>
      <vt:lpstr>HTML 5 Project Templates </vt:lpstr>
      <vt:lpstr>Others</vt:lpstr>
      <vt:lpstr>Demo</vt:lpstr>
      <vt:lpstr>Q&amp;A</vt:lpstr>
      <vt:lpstr> http://weblogs.asp.net/scottgu/archive/2010/07/02/introducing-razor.aspx   http://www.asp.net/mvc/mvc3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 Overview of the Microsoft .NET Framework and ASP.NET</dc:title>
  <dc:creator>haipt</dc:creator>
  <cp:lastModifiedBy>User</cp:lastModifiedBy>
  <cp:revision>62</cp:revision>
  <dcterms:created xsi:type="dcterms:W3CDTF">2011-03-23T16:45:54Z</dcterms:created>
  <dcterms:modified xsi:type="dcterms:W3CDTF">2005-11-24T00:21:38Z</dcterms:modified>
</cp:coreProperties>
</file>