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86" r:id="rId2"/>
  </p:sldMasterIdLst>
  <p:notesMasterIdLst>
    <p:notesMasterId r:id="rId27"/>
  </p:notesMasterIdLst>
  <p:handoutMasterIdLst>
    <p:handoutMasterId r:id="rId28"/>
  </p:handoutMasterIdLst>
  <p:sldIdLst>
    <p:sldId id="256" r:id="rId3"/>
    <p:sldId id="754" r:id="rId4"/>
    <p:sldId id="757" r:id="rId5"/>
    <p:sldId id="759" r:id="rId6"/>
    <p:sldId id="760" r:id="rId7"/>
    <p:sldId id="761" r:id="rId8"/>
    <p:sldId id="762" r:id="rId9"/>
    <p:sldId id="758" r:id="rId10"/>
    <p:sldId id="763" r:id="rId11"/>
    <p:sldId id="765" r:id="rId12"/>
    <p:sldId id="764" r:id="rId13"/>
    <p:sldId id="766" r:id="rId14"/>
    <p:sldId id="767" r:id="rId15"/>
    <p:sldId id="768" r:id="rId16"/>
    <p:sldId id="769" r:id="rId17"/>
    <p:sldId id="770" r:id="rId18"/>
    <p:sldId id="772" r:id="rId19"/>
    <p:sldId id="773" r:id="rId20"/>
    <p:sldId id="774" r:id="rId21"/>
    <p:sldId id="771" r:id="rId22"/>
    <p:sldId id="776" r:id="rId23"/>
    <p:sldId id="775" r:id="rId24"/>
    <p:sldId id="777" r:id="rId25"/>
    <p:sldId id="778" r:id="rId26"/>
  </p:sldIdLst>
  <p:sldSz cx="9144000" cy="6858000" type="screen4x3"/>
  <p:notesSz cx="6858000" cy="9144000"/>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55" autoAdjust="0"/>
    <p:restoredTop sz="80678" autoAdjust="0"/>
  </p:normalViewPr>
  <p:slideViewPr>
    <p:cSldViewPr>
      <p:cViewPr varScale="1">
        <p:scale>
          <a:sx n="66" d="100"/>
          <a:sy n="66" d="100"/>
        </p:scale>
        <p:origin x="1614" y="66"/>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721725"/>
            <a:ext cx="2330450" cy="457200"/>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892175" y="152400"/>
            <a:ext cx="5108575" cy="246221"/>
          </a:xfrm>
          <a:prstGeom prst="rect">
            <a:avLst/>
          </a:prstGeom>
          <a:noFill/>
        </p:spPr>
        <p:txBody>
          <a:bodyPr>
            <a:spAutoFit/>
          </a:bodyPr>
          <a:lstStyle/>
          <a:p>
            <a:pPr>
              <a:defRPr/>
            </a:pPr>
            <a:r>
              <a:rPr lang="en-US" sz="1000" b="0" i="1" err="1" smtClean="0">
                <a:latin typeface="Times New Roman" pitchFamily="18" charset="0"/>
                <a:ea typeface="+mn-ea"/>
                <a:cs typeface="Times New Roman" pitchFamily="18" charset="0"/>
              </a:rPr>
              <a:t>Chương</a:t>
            </a:r>
            <a:r>
              <a:rPr lang="en-US" sz="1000" b="0" i="1" smtClean="0">
                <a:latin typeface="Times New Roman" pitchFamily="18" charset="0"/>
                <a:ea typeface="+mn-ea"/>
                <a:cs typeface="Times New Roman" pitchFamily="18" charset="0"/>
              </a:rPr>
              <a:t> </a:t>
            </a:r>
            <a:r>
              <a:rPr lang="en-US" sz="1000" b="0" i="1" err="1" smtClean="0">
                <a:latin typeface="Times New Roman" pitchFamily="18" charset="0"/>
                <a:ea typeface="+mn-ea"/>
                <a:cs typeface="Times New Roman" pitchFamily="18" charset="0"/>
              </a:rPr>
              <a:t>trình</a:t>
            </a:r>
            <a:r>
              <a:rPr lang="en-US" sz="1000" b="0" i="1" smtClean="0">
                <a:latin typeface="Times New Roman" pitchFamily="18" charset="0"/>
                <a:ea typeface="+mn-ea"/>
                <a:cs typeface="Times New Roman" pitchFamily="18" charset="0"/>
              </a:rPr>
              <a:t> </a:t>
            </a:r>
            <a:r>
              <a:rPr lang="en-US" sz="1000" b="0" i="1" err="1" smtClean="0">
                <a:latin typeface="Times New Roman" pitchFamily="18" charset="0"/>
                <a:ea typeface="+mn-ea"/>
                <a:cs typeface="Times New Roman" pitchFamily="18" charset="0"/>
              </a:rPr>
              <a:t>đào</a:t>
            </a:r>
            <a:r>
              <a:rPr lang="en-US" sz="1000" b="0" i="1" smtClean="0">
                <a:latin typeface="Times New Roman" pitchFamily="18" charset="0"/>
                <a:ea typeface="+mn-ea"/>
                <a:cs typeface="Times New Roman" pitchFamily="18" charset="0"/>
              </a:rPr>
              <a:t> </a:t>
            </a:r>
            <a:r>
              <a:rPr lang="en-US" sz="1000" b="0" i="1" err="1" smtClean="0">
                <a:latin typeface="Times New Roman" pitchFamily="18" charset="0"/>
                <a:ea typeface="+mn-ea"/>
                <a:cs typeface="Times New Roman" pitchFamily="18" charset="0"/>
              </a:rPr>
              <a:t>tạo</a:t>
            </a:r>
            <a:r>
              <a:rPr lang="en-US" sz="1000" b="0" i="1">
                <a:latin typeface="Times New Roman" pitchFamily="18" charset="0"/>
                <a:ea typeface="+mn-ea"/>
                <a:cs typeface="Times New Roman" pitchFamily="18" charset="0"/>
              </a:rPr>
              <a:t> </a:t>
            </a:r>
            <a:r>
              <a:rPr lang="en-US" sz="1000" b="0" i="1" smtClean="0">
                <a:latin typeface="Times New Roman" pitchFamily="18" charset="0"/>
                <a:ea typeface="+mn-ea"/>
                <a:cs typeface="Times New Roman" pitchFamily="18" charset="0"/>
              </a:rPr>
              <a:t>“</a:t>
            </a:r>
            <a:r>
              <a:rPr lang="en-US" sz="1000" b="0" i="1" err="1" smtClean="0">
                <a:latin typeface="Times New Roman" pitchFamily="18" charset="0"/>
                <a:ea typeface="+mn-ea"/>
                <a:cs typeface="Times New Roman" pitchFamily="18" charset="0"/>
              </a:rPr>
              <a:t>Lập</a:t>
            </a:r>
            <a:r>
              <a:rPr lang="en-US" sz="1000" b="0" i="1" smtClean="0">
                <a:latin typeface="Times New Roman" pitchFamily="18" charset="0"/>
                <a:ea typeface="+mn-ea"/>
                <a:cs typeface="Times New Roman" pitchFamily="18" charset="0"/>
              </a:rPr>
              <a:t> </a:t>
            </a:r>
            <a:r>
              <a:rPr lang="en-US" sz="1000" b="0" i="1" err="1" smtClean="0">
                <a:latin typeface="Times New Roman" pitchFamily="18" charset="0"/>
                <a:ea typeface="+mn-ea"/>
                <a:cs typeface="Times New Roman" pitchFamily="18" charset="0"/>
              </a:rPr>
              <a:t>trình</a:t>
            </a:r>
            <a:r>
              <a:rPr lang="en-US" sz="1000" b="0" i="1" smtClean="0">
                <a:latin typeface="Times New Roman" pitchFamily="18" charset="0"/>
                <a:ea typeface="+mn-ea"/>
                <a:cs typeface="Times New Roman" pitchFamily="18" charset="0"/>
              </a:rPr>
              <a:t>  ASP.NET </a:t>
            </a:r>
            <a:r>
              <a:rPr lang="en-US" sz="1000" b="0" i="1" err="1" smtClean="0">
                <a:latin typeface="Times New Roman" pitchFamily="18" charset="0"/>
                <a:ea typeface="+mn-ea"/>
                <a:cs typeface="Times New Roman" pitchFamily="18" charset="0"/>
              </a:rPr>
              <a:t>trên</a:t>
            </a:r>
            <a:r>
              <a:rPr lang="en-US" sz="1000" b="0" i="1" smtClean="0">
                <a:latin typeface="Times New Roman" pitchFamily="18" charset="0"/>
                <a:ea typeface="+mn-ea"/>
                <a:cs typeface="Times New Roman" pitchFamily="18" charset="0"/>
              </a:rPr>
              <a:t> Web”</a:t>
            </a:r>
          </a:p>
        </p:txBody>
      </p:sp>
      <p:sp>
        <p:nvSpPr>
          <p:cNvPr id="7" name="TextBox 6"/>
          <p:cNvSpPr txBox="1"/>
          <p:nvPr/>
        </p:nvSpPr>
        <p:spPr>
          <a:xfrm>
            <a:off x="893763" y="8931275"/>
            <a:ext cx="5857875" cy="246221"/>
          </a:xfrm>
          <a:prstGeom prst="rect">
            <a:avLst/>
          </a:prstGeom>
          <a:noFill/>
        </p:spPr>
        <p:txBody>
          <a:bodyPr>
            <a:spAutoFit/>
          </a:bodyPr>
          <a:lstStyle/>
          <a:p>
            <a:pPr>
              <a:defRPr/>
            </a:pPr>
            <a:r>
              <a:rPr lang="en-US" sz="1000" b="0" i="1" err="1">
                <a:latin typeface="Times New Roman" pitchFamily="18" charset="0"/>
                <a:ea typeface="+mn-ea"/>
                <a:cs typeface="Times New Roman" pitchFamily="18" charset="0"/>
              </a:rPr>
              <a:t>Trung</a:t>
            </a:r>
            <a:r>
              <a:rPr lang="en-US" sz="1000" b="0" i="1">
                <a:latin typeface="Times New Roman" pitchFamily="18" charset="0"/>
                <a:ea typeface="+mn-ea"/>
                <a:cs typeface="Times New Roman" pitchFamily="18" charset="0"/>
              </a:rPr>
              <a:t> </a:t>
            </a:r>
            <a:r>
              <a:rPr lang="en-US" sz="1000" b="0" i="1" err="1">
                <a:latin typeface="Times New Roman" pitchFamily="18" charset="0"/>
                <a:ea typeface="+mn-ea"/>
                <a:cs typeface="Times New Roman" pitchFamily="18" charset="0"/>
              </a:rPr>
              <a:t>tâm</a:t>
            </a:r>
            <a:r>
              <a:rPr lang="en-US" sz="1000" b="0" i="1">
                <a:latin typeface="Times New Roman" pitchFamily="18" charset="0"/>
                <a:ea typeface="+mn-ea"/>
                <a:cs typeface="Times New Roman" pitchFamily="18" charset="0"/>
              </a:rPr>
              <a:t> </a:t>
            </a:r>
            <a:r>
              <a:rPr lang="en-US" sz="1000" b="0" i="1" err="1">
                <a:latin typeface="Times New Roman" pitchFamily="18" charset="0"/>
                <a:ea typeface="+mn-ea"/>
                <a:cs typeface="Times New Roman" pitchFamily="18" charset="0"/>
              </a:rPr>
              <a:t>Đào</a:t>
            </a:r>
            <a:r>
              <a:rPr lang="en-US" sz="1000" b="0" i="1">
                <a:latin typeface="Times New Roman" pitchFamily="18" charset="0"/>
                <a:ea typeface="+mn-ea"/>
                <a:cs typeface="Times New Roman" pitchFamily="18" charset="0"/>
              </a:rPr>
              <a:t> </a:t>
            </a:r>
            <a:r>
              <a:rPr lang="en-US" sz="1000" b="0" i="1" err="1">
                <a:latin typeface="Times New Roman" pitchFamily="18" charset="0"/>
                <a:ea typeface="+mn-ea"/>
                <a:cs typeface="Times New Roman" pitchFamily="18" charset="0"/>
              </a:rPr>
              <a:t>tạo</a:t>
            </a:r>
            <a:r>
              <a:rPr lang="en-US" sz="1000" b="0" i="1">
                <a:latin typeface="Times New Roman" pitchFamily="18" charset="0"/>
                <a:ea typeface="+mn-ea"/>
                <a:cs typeface="Times New Roman" pitchFamily="18" charset="0"/>
              </a:rPr>
              <a:t> </a:t>
            </a:r>
            <a:r>
              <a:rPr lang="en-US" sz="1000" b="0" i="1" err="1">
                <a:latin typeface="Times New Roman" pitchFamily="18" charset="0"/>
                <a:ea typeface="+mn-ea"/>
                <a:cs typeface="Times New Roman" pitchFamily="18" charset="0"/>
              </a:rPr>
              <a:t>Bưu</a:t>
            </a:r>
            <a:r>
              <a:rPr lang="en-US" sz="1000" b="0" i="1">
                <a:latin typeface="Times New Roman" pitchFamily="18" charset="0"/>
                <a:ea typeface="+mn-ea"/>
                <a:cs typeface="Times New Roman" pitchFamily="18" charset="0"/>
              </a:rPr>
              <a:t> </a:t>
            </a:r>
            <a:r>
              <a:rPr lang="en-US" sz="1000" b="0" i="1" err="1">
                <a:latin typeface="Times New Roman" pitchFamily="18" charset="0"/>
                <a:ea typeface="+mn-ea"/>
                <a:cs typeface="Times New Roman" pitchFamily="18" charset="0"/>
              </a:rPr>
              <a:t>chính</a:t>
            </a:r>
            <a:r>
              <a:rPr lang="en-US" sz="1000" b="0" i="1">
                <a:latin typeface="Times New Roman" pitchFamily="18" charset="0"/>
                <a:ea typeface="+mn-ea"/>
                <a:cs typeface="Times New Roman" pitchFamily="18" charset="0"/>
              </a:rPr>
              <a:t> </a:t>
            </a:r>
            <a:r>
              <a:rPr lang="en-US" sz="1000" b="0" i="1" err="1">
                <a:latin typeface="Times New Roman" pitchFamily="18" charset="0"/>
                <a:ea typeface="+mn-ea"/>
                <a:cs typeface="Times New Roman" pitchFamily="18" charset="0"/>
              </a:rPr>
              <a:t>Viễn</a:t>
            </a:r>
            <a:r>
              <a:rPr lang="en-US" sz="1000" b="0" i="1">
                <a:latin typeface="Times New Roman" pitchFamily="18" charset="0"/>
                <a:ea typeface="+mn-ea"/>
                <a:cs typeface="Times New Roman" pitchFamily="18" charset="0"/>
              </a:rPr>
              <a:t> </a:t>
            </a:r>
            <a:r>
              <a:rPr lang="en-US" sz="1000" b="0" i="1" err="1">
                <a:latin typeface="Times New Roman" pitchFamily="18" charset="0"/>
                <a:ea typeface="+mn-ea"/>
                <a:cs typeface="Times New Roman" pitchFamily="18" charset="0"/>
              </a:rPr>
              <a:t>thông</a:t>
            </a:r>
            <a:r>
              <a:rPr lang="en-US" sz="1000" b="0" i="1">
                <a:latin typeface="Times New Roman" pitchFamily="18" charset="0"/>
                <a:ea typeface="+mn-ea"/>
                <a:cs typeface="Times New Roman" pitchFamily="18" charset="0"/>
              </a:rPr>
              <a:t> </a:t>
            </a:r>
            <a:r>
              <a:rPr lang="en-US" sz="1000" b="0" i="1" smtClean="0">
                <a:latin typeface="Times New Roman" pitchFamily="18" charset="0"/>
                <a:ea typeface="+mn-ea"/>
                <a:cs typeface="Times New Roman" pitchFamily="18" charset="0"/>
              </a:rPr>
              <a:t>II</a:t>
            </a:r>
            <a:endParaRPr lang="en-US" sz="1000" b="0" i="1">
              <a:latin typeface="Times New Roman" pitchFamily="18" charset="0"/>
              <a:ea typeface="+mn-ea"/>
              <a:cs typeface="Times New Roman" pitchFamily="18" charset="0"/>
            </a:endParaRPr>
          </a:p>
        </p:txBody>
      </p:sp>
      <p:cxnSp>
        <p:nvCxnSpPr>
          <p:cNvPr id="9" name="Straight Connector 8"/>
          <p:cNvCxnSpPr/>
          <p:nvPr/>
        </p:nvCxnSpPr>
        <p:spPr>
          <a:xfrm>
            <a:off x="982663" y="455613"/>
            <a:ext cx="52863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0125" y="8839200"/>
            <a:ext cx="5286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r>
              <a:rPr lang="vi-VN" smtClean="0"/>
              <a:t>Chương trình đào tạo "Quản trị cơ sở dữ liệu Oracle"</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01/07/2015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3505200" cy="457200"/>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Trung tâm đào tạo Bưu chính Viễn thông </a:t>
            </a:r>
            <a:r>
              <a:rPr lang="en-US" smtClean="0"/>
              <a:t>I</a:t>
            </a:r>
            <a:r>
              <a:rPr lang="vi-VN" smtClean="0"/>
              <a:t>I</a:t>
            </a: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smtClean="0"/>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smtClean="0"/>
          </a:p>
        </p:txBody>
      </p:sp>
      <p:sp>
        <p:nvSpPr>
          <p:cNvPr id="153605" name="Footer Placeholder 4"/>
          <p:cNvSpPr>
            <a:spLocks noGrp="1"/>
          </p:cNvSpPr>
          <p:nvPr>
            <p:ph type="ftr" sz="quarter" idx="4"/>
          </p:nvPr>
        </p:nvSpPr>
        <p:spPr bwMode="auto">
          <a:ln>
            <a:miter lim="800000"/>
            <a:headEnd/>
            <a:tailEnd/>
          </a:ln>
        </p:spPr>
        <p:txBody>
          <a:bodyPr/>
          <a:lstStyle/>
          <a:p>
            <a:pPr>
              <a:defRPr/>
            </a:pPr>
            <a:r>
              <a:rPr lang="vi-VN" smtClean="0"/>
              <a:t>Trung tâm đào tạo Bưu chính Viễn thông I</a:t>
            </a:r>
          </a:p>
        </p:txBody>
      </p:sp>
      <p:sp>
        <p:nvSpPr>
          <p:cNvPr id="153606" name="Header Placeholder 5"/>
          <p:cNvSpPr>
            <a:spLocks noGrp="1"/>
          </p:cNvSpPr>
          <p:nvPr>
            <p:ph type="hdr" sz="quarter"/>
          </p:nvPr>
        </p:nvSpPr>
        <p:spPr bwMode="auto">
          <a:ln>
            <a:miter lim="800000"/>
            <a:headEnd/>
            <a:tailEnd/>
          </a:ln>
        </p:spPr>
        <p:txBody>
          <a:bodyPr/>
          <a:lstStyle/>
          <a:p>
            <a:pPr>
              <a:defRPr/>
            </a:pPr>
            <a:r>
              <a:rPr lang="vi-VN" smtClean="0"/>
              <a:t>Chương trình đào tạo "Quản trị cơ sở dữ liệu Oracle"</a:t>
            </a:r>
          </a:p>
        </p:txBody>
      </p:sp>
    </p:spTree>
    <p:extLst>
      <p:ext uri="{BB962C8B-B14F-4D97-AF65-F5344CB8AC3E}">
        <p14:creationId xmlns:p14="http://schemas.microsoft.com/office/powerpoint/2010/main" val="360587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18</a:t>
            </a:fld>
            <a:endParaRPr lang="vi-VN"/>
          </a:p>
        </p:txBody>
      </p:sp>
    </p:spTree>
    <p:extLst>
      <p:ext uri="{BB962C8B-B14F-4D97-AF65-F5344CB8AC3E}">
        <p14:creationId xmlns:p14="http://schemas.microsoft.com/office/powerpoint/2010/main" val="58234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19</a:t>
            </a:fld>
            <a:endParaRPr lang="vi-VN"/>
          </a:p>
        </p:txBody>
      </p:sp>
    </p:spTree>
    <p:extLst>
      <p:ext uri="{BB962C8B-B14F-4D97-AF65-F5344CB8AC3E}">
        <p14:creationId xmlns:p14="http://schemas.microsoft.com/office/powerpoint/2010/main" val="1415844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20</a:t>
            </a:fld>
            <a:endParaRPr lang="vi-VN"/>
          </a:p>
        </p:txBody>
      </p:sp>
    </p:spTree>
    <p:extLst>
      <p:ext uri="{BB962C8B-B14F-4D97-AF65-F5344CB8AC3E}">
        <p14:creationId xmlns:p14="http://schemas.microsoft.com/office/powerpoint/2010/main" val="1405223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21</a:t>
            </a:fld>
            <a:endParaRPr lang="vi-VN"/>
          </a:p>
        </p:txBody>
      </p:sp>
    </p:spTree>
    <p:extLst>
      <p:ext uri="{BB962C8B-B14F-4D97-AF65-F5344CB8AC3E}">
        <p14:creationId xmlns:p14="http://schemas.microsoft.com/office/powerpoint/2010/main" val="3890787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spcBef>
                <a:spcPts val="300"/>
              </a:spcBef>
              <a:spcAft>
                <a:spcPts val="300"/>
              </a:spcAft>
            </a:pPr>
            <a:r>
              <a:rPr lang="en-US" sz="2800" kern="1200" smtClean="0">
                <a:solidFill>
                  <a:schemeClr val="tx1"/>
                </a:solidFill>
                <a:latin typeface="+mn-lt"/>
                <a:ea typeface="ＭＳ Ｐゴシック" charset="-128"/>
                <a:cs typeface="Tahoma" charset="0"/>
              </a:rPr>
              <a:t>Library </a:t>
            </a:r>
          </a:p>
          <a:p>
            <a:pPr lvl="1" algn="just">
              <a:lnSpc>
                <a:spcPct val="120000"/>
              </a:lnSpc>
              <a:spcBef>
                <a:spcPts val="300"/>
              </a:spcBef>
              <a:spcAft>
                <a:spcPts val="300"/>
              </a:spcAft>
            </a:pPr>
            <a:r>
              <a:rPr lang="en-US" sz="2400" kern="1200" smtClean="0">
                <a:solidFill>
                  <a:schemeClr val="tx1"/>
                </a:solidFill>
                <a:latin typeface="+mn-lt"/>
                <a:ea typeface="ＭＳ Ｐゴシック" charset="-128"/>
                <a:cs typeface="Tahoma" charset="0"/>
              </a:rPr>
              <a:t>Class library</a:t>
            </a:r>
          </a:p>
          <a:p>
            <a:pPr lvl="1" algn="just">
              <a:lnSpc>
                <a:spcPct val="120000"/>
              </a:lnSpc>
              <a:spcBef>
                <a:spcPts val="300"/>
              </a:spcBef>
              <a:spcAft>
                <a:spcPts val="300"/>
              </a:spcAft>
            </a:pPr>
            <a:r>
              <a:rPr lang="en-US" sz="2400" kern="1200" smtClean="0">
                <a:solidFill>
                  <a:schemeClr val="tx1"/>
                </a:solidFill>
                <a:latin typeface="+mn-lt"/>
                <a:ea typeface="ＭＳ Ｐゴシック" charset="-128"/>
                <a:cs typeface="Tahoma" charset="0"/>
              </a:rPr>
              <a:t>Windows control library</a:t>
            </a:r>
          </a:p>
          <a:p>
            <a:pPr lvl="1" algn="just">
              <a:lnSpc>
                <a:spcPct val="120000"/>
              </a:lnSpc>
              <a:spcBef>
                <a:spcPts val="300"/>
              </a:spcBef>
              <a:spcAft>
                <a:spcPts val="300"/>
              </a:spcAft>
            </a:pPr>
            <a:r>
              <a:rPr lang="en-US" sz="2400" kern="1200" smtClean="0">
                <a:solidFill>
                  <a:schemeClr val="tx1"/>
                </a:solidFill>
                <a:latin typeface="+mn-lt"/>
                <a:ea typeface="ＭＳ Ｐゴシック" charset="-128"/>
                <a:cs typeface="Tahoma" charset="0"/>
              </a:rPr>
              <a:t>Web control library</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22</a:t>
            </a:fld>
            <a:endParaRPr lang="vi-VN"/>
          </a:p>
        </p:txBody>
      </p:sp>
    </p:spTree>
    <p:extLst>
      <p:ext uri="{BB962C8B-B14F-4D97-AF65-F5344CB8AC3E}">
        <p14:creationId xmlns:p14="http://schemas.microsoft.com/office/powerpoint/2010/main" val="4172320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23</a:t>
            </a:fld>
            <a:endParaRPr lang="vi-VN"/>
          </a:p>
        </p:txBody>
      </p:sp>
    </p:spTree>
    <p:extLst>
      <p:ext uri="{BB962C8B-B14F-4D97-AF65-F5344CB8AC3E}">
        <p14:creationId xmlns:p14="http://schemas.microsoft.com/office/powerpoint/2010/main" val="704169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24</a:t>
            </a:fld>
            <a:endParaRPr lang="vi-VN"/>
          </a:p>
        </p:txBody>
      </p:sp>
    </p:spTree>
    <p:extLst>
      <p:ext uri="{BB962C8B-B14F-4D97-AF65-F5344CB8AC3E}">
        <p14:creationId xmlns:p14="http://schemas.microsoft.com/office/powerpoint/2010/main" val="186995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.NET Platform</a:t>
            </a:r>
          </a:p>
          <a:p>
            <a:pPr lvl="1"/>
            <a:r>
              <a:rPr lang="en-US" smtClean="0"/>
              <a:t>.NET Platform là một tập các công cụ và công nghệ giúp xây dựng </a:t>
            </a:r>
            <a:r>
              <a:rPr lang="en-US" smtClean="0">
                <a:solidFill>
                  <a:schemeClr val="hlink"/>
                </a:solidFill>
              </a:rPr>
              <a:t>dễ dàng</a:t>
            </a:r>
            <a:r>
              <a:rPr lang="en-US" smtClean="0"/>
              <a:t> các </a:t>
            </a:r>
            <a:r>
              <a:rPr lang="en-US" smtClean="0">
                <a:solidFill>
                  <a:schemeClr val="hlink"/>
                </a:solidFill>
              </a:rPr>
              <a:t>ứng dụng Internet</a:t>
            </a:r>
            <a:r>
              <a:rPr lang="en-US" smtClean="0"/>
              <a:t>. </a:t>
            </a:r>
          </a:p>
          <a:p>
            <a:r>
              <a:rPr lang="en-US" smtClean="0"/>
              <a:t>Mục đích của .NET Platform</a:t>
            </a:r>
          </a:p>
          <a:p>
            <a:pPr lvl="1"/>
            <a:r>
              <a:rPr lang="en-US" smtClean="0"/>
              <a:t>Đơn giản hóa việc phát triển các ứng dụng trong môi trường phân bố của Internet</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a:t>
            </a:fld>
            <a:endParaRPr lang="vi-VN"/>
          </a:p>
        </p:txBody>
      </p:sp>
    </p:spTree>
    <p:extLst>
      <p:ext uri="{BB962C8B-B14F-4D97-AF65-F5344CB8AC3E}">
        <p14:creationId xmlns:p14="http://schemas.microsoft.com/office/powerpoint/2010/main" val="114352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spcBef>
                <a:spcPts val="0"/>
              </a:spcBef>
            </a:pPr>
            <a:r>
              <a:rPr lang="vi-VN" sz="1200" b="0" smtClean="0">
                <a:solidFill>
                  <a:schemeClr val="tx1">
                    <a:lumMod val="50000"/>
                  </a:schemeClr>
                </a:solidFill>
              </a:rPr>
              <a:t>Chương trình nền tảng cho công nghệ .NET</a:t>
            </a:r>
            <a:endParaRPr lang="en-US" sz="1200" b="0" smtClean="0">
              <a:solidFill>
                <a:schemeClr val="tx1">
                  <a:lumMod val="50000"/>
                </a:schemeClr>
              </a:solidFill>
            </a:endParaRPr>
          </a:p>
          <a:p>
            <a:pPr algn="just">
              <a:lnSpc>
                <a:spcPct val="120000"/>
              </a:lnSpc>
              <a:spcBef>
                <a:spcPts val="0"/>
              </a:spcBef>
            </a:pPr>
            <a:r>
              <a:rPr lang="vi-VN" sz="1200" b="0" smtClean="0">
                <a:solidFill>
                  <a:schemeClr val="tx1">
                    <a:lumMod val="50000"/>
                  </a:schemeClr>
                </a:solidFill>
              </a:rPr>
              <a:t>Cung cấp tập hợp class library thường dùng</a:t>
            </a:r>
            <a:endParaRPr lang="en-US" sz="1200" b="0" smtClean="0">
              <a:solidFill>
                <a:schemeClr val="tx1">
                  <a:lumMod val="50000"/>
                </a:schemeClr>
              </a:solidFill>
            </a:endParaRPr>
          </a:p>
          <a:p>
            <a:pPr algn="just">
              <a:lnSpc>
                <a:spcPct val="120000"/>
              </a:lnSpc>
              <a:spcBef>
                <a:spcPts val="0"/>
              </a:spcBef>
            </a:pPr>
            <a:r>
              <a:rPr lang="vi-VN" sz="1200" b="0" smtClean="0">
                <a:solidFill>
                  <a:schemeClr val="tx1">
                    <a:lumMod val="50000"/>
                  </a:schemeClr>
                </a:solidFill>
              </a:rPr>
              <a:t>Quản lý sự thực thi của các chương trình .NET</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a:t>
            </a:fld>
            <a:endParaRPr lang="vi-VN"/>
          </a:p>
        </p:txBody>
      </p:sp>
    </p:spTree>
    <p:extLst>
      <p:ext uri="{BB962C8B-B14F-4D97-AF65-F5344CB8AC3E}">
        <p14:creationId xmlns:p14="http://schemas.microsoft.com/office/powerpoint/2010/main" val="2091674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Độc lập ngôn ngữ (hổ trợ nhiều ngôn ngữ lập trình)</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5</a:t>
            </a:fld>
            <a:endParaRPr lang="vi-VN"/>
          </a:p>
        </p:txBody>
      </p:sp>
    </p:spTree>
    <p:extLst>
      <p:ext uri="{BB962C8B-B14F-4D97-AF65-F5344CB8AC3E}">
        <p14:creationId xmlns:p14="http://schemas.microsoft.com/office/powerpoint/2010/main" val="313643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200" smtClean="0"/>
              <a:t>CLR là </a:t>
            </a:r>
            <a:r>
              <a:rPr lang="en-US" sz="2200" smtClean="0">
                <a:solidFill>
                  <a:schemeClr val="hlink"/>
                </a:solidFill>
              </a:rPr>
              <a:t>môi trường thực thi cho</a:t>
            </a:r>
            <a:r>
              <a:rPr lang="en-US" sz="2200" smtClean="0"/>
              <a:t> </a:t>
            </a:r>
            <a:r>
              <a:rPr lang="en-US" sz="2200" smtClean="0">
                <a:solidFill>
                  <a:schemeClr val="hlink"/>
                </a:solidFill>
              </a:rPr>
              <a:t>ngôn ngữ chung</a:t>
            </a:r>
            <a:r>
              <a:rPr lang="en-US" sz="2200" smtClean="0"/>
              <a:t> và các </a:t>
            </a:r>
            <a:r>
              <a:rPr lang="en-US" sz="2200" smtClean="0">
                <a:solidFill>
                  <a:schemeClr val="hlink"/>
                </a:solidFill>
              </a:rPr>
              <a:t>dịch vụ</a:t>
            </a:r>
            <a:r>
              <a:rPr lang="en-US" sz="2200" smtClean="0"/>
              <a:t> trong quá trình thực thi</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200" smtClean="0"/>
              <a:t>Ví dụ một số dịch vụ CLR</a:t>
            </a:r>
          </a:p>
          <a:p>
            <a:pPr marL="342900" marR="0" lvl="1" indent="-342900" algn="l" defTabSz="914400" rtl="0" eaLnBrk="0" fontAlgn="base" latinLnBrk="0" hangingPunct="0">
              <a:lnSpc>
                <a:spcPct val="100000"/>
              </a:lnSpc>
              <a:spcBef>
                <a:spcPct val="30000"/>
              </a:spcBef>
              <a:spcAft>
                <a:spcPct val="0"/>
              </a:spcAft>
              <a:buClrTx/>
              <a:buSzTx/>
              <a:buFontTx/>
              <a:buChar char="-"/>
              <a:tabLst/>
              <a:defRPr/>
            </a:pPr>
            <a:r>
              <a:rPr lang="en-US" sz="2000" smtClean="0"/>
              <a:t>Biên dịch</a:t>
            </a:r>
          </a:p>
          <a:p>
            <a:pPr marL="342900" marR="0" lvl="1" indent="-342900" algn="l" defTabSz="914400" rtl="0" eaLnBrk="0" fontAlgn="base" latinLnBrk="0" hangingPunct="0">
              <a:lnSpc>
                <a:spcPct val="100000"/>
              </a:lnSpc>
              <a:spcBef>
                <a:spcPct val="30000"/>
              </a:spcBef>
              <a:spcAft>
                <a:spcPct val="0"/>
              </a:spcAft>
              <a:buClrTx/>
              <a:buSzTx/>
              <a:buFontTx/>
              <a:buChar char="-"/>
              <a:tabLst/>
              <a:defRPr/>
            </a:pPr>
            <a:r>
              <a:rPr lang="en-US" sz="2000" smtClean="0"/>
              <a:t>Quản lý bộ nhớ</a:t>
            </a:r>
          </a:p>
          <a:p>
            <a:pPr marL="342900" marR="0" lvl="1" indent="-342900" algn="l" defTabSz="914400" rtl="0" eaLnBrk="0" fontAlgn="base" latinLnBrk="0" hangingPunct="0">
              <a:lnSpc>
                <a:spcPct val="100000"/>
              </a:lnSpc>
              <a:spcBef>
                <a:spcPct val="30000"/>
              </a:spcBef>
              <a:spcAft>
                <a:spcPct val="0"/>
              </a:spcAft>
              <a:buClrTx/>
              <a:buSzTx/>
              <a:buFontTx/>
              <a:buChar char="-"/>
              <a:tabLst/>
              <a:defRPr/>
            </a:pPr>
            <a:r>
              <a:rPr lang="en-US" sz="2000" smtClean="0"/>
              <a:t>Quản lý thread</a:t>
            </a:r>
          </a:p>
          <a:p>
            <a:pPr marL="342900" marR="0" lvl="1" indent="-342900" algn="l" defTabSz="914400" rtl="0" eaLnBrk="0" fontAlgn="base" latinLnBrk="0" hangingPunct="0">
              <a:lnSpc>
                <a:spcPct val="100000"/>
              </a:lnSpc>
              <a:spcBef>
                <a:spcPct val="30000"/>
              </a:spcBef>
              <a:spcAft>
                <a:spcPct val="0"/>
              </a:spcAft>
              <a:buClrTx/>
              <a:buSzTx/>
              <a:buFontTx/>
              <a:buChar char="-"/>
              <a:tabLst/>
              <a:defRPr/>
            </a:pPr>
            <a:r>
              <a:rPr lang="en-US" sz="2000" smtClean="0"/>
              <a:t>Quản lý ngoại lệ</a:t>
            </a:r>
          </a:p>
          <a:p>
            <a:pPr marL="342900" marR="0" lvl="1" indent="-342900" algn="l" defTabSz="914400" rtl="0" eaLnBrk="0" fontAlgn="base" latinLnBrk="0" hangingPunct="0">
              <a:lnSpc>
                <a:spcPct val="100000"/>
              </a:lnSpc>
              <a:spcBef>
                <a:spcPct val="30000"/>
              </a:spcBef>
              <a:spcAft>
                <a:spcPct val="0"/>
              </a:spcAft>
              <a:buClrTx/>
              <a:buSzTx/>
              <a:buFontTx/>
              <a:buChar char="-"/>
              <a:tabLst/>
              <a:defRPr/>
            </a:pPr>
            <a:r>
              <a:rPr lang="en-US" sz="2000" smtClean="0"/>
              <a:t>Bảo mật</a:t>
            </a:r>
          </a:p>
          <a:p>
            <a:pPr marL="342900" marR="0" lvl="1" indent="-342900" algn="l" defTabSz="914400" rtl="0" eaLnBrk="0" fontAlgn="base" latinLnBrk="0" hangingPunct="0">
              <a:lnSpc>
                <a:spcPct val="100000"/>
              </a:lnSpc>
              <a:spcBef>
                <a:spcPct val="30000"/>
              </a:spcBef>
              <a:spcAft>
                <a:spcPct val="0"/>
              </a:spcAft>
              <a:buClrTx/>
              <a:buSzTx/>
              <a:buFontTx/>
              <a:buChar char="-"/>
              <a:tabLst/>
              <a:defRPr/>
            </a:pPr>
            <a:r>
              <a:rPr lang="en-US" sz="2000" smtClean="0"/>
              <a:t>Kiểm tra an toàn kiểu</a:t>
            </a:r>
          </a:p>
          <a:p>
            <a:pPr marL="342900" marR="0" lvl="1" indent="-342900" algn="l" defTabSz="914400" rtl="0" eaLnBrk="0" fontAlgn="base" latinLnBrk="0" hangingPunct="0">
              <a:lnSpc>
                <a:spcPct val="100000"/>
              </a:lnSpc>
              <a:spcBef>
                <a:spcPct val="30000"/>
              </a:spcBef>
              <a:spcAft>
                <a:spcPct val="0"/>
              </a:spcAft>
              <a:buClrTx/>
              <a:buSzTx/>
              <a:buFontTx/>
              <a:buChar char="-"/>
              <a:tabLst/>
              <a:defRPr/>
            </a:pPr>
            <a:r>
              <a:rPr lang="en-US" sz="2000" smtClean="0"/>
              <a:t>…</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11</a:t>
            </a:fld>
            <a:endParaRPr lang="vi-VN"/>
          </a:p>
        </p:txBody>
      </p:sp>
    </p:spTree>
    <p:extLst>
      <p:ext uri="{BB962C8B-B14F-4D97-AF65-F5344CB8AC3E}">
        <p14:creationId xmlns:p14="http://schemas.microsoft.com/office/powerpoint/2010/main" val="98914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eaLnBrk="1" hangingPunct="1">
              <a:buFontTx/>
              <a:buNone/>
            </a:pPr>
            <a:r>
              <a:rPr lang="en-US" altLang="en-US" smtClean="0"/>
              <a:t>Mô hình thực thi của CLR</a:t>
            </a:r>
          </a:p>
          <a:p>
            <a:pPr eaLnBrk="1" hangingPunct="1">
              <a:buFontTx/>
              <a:buChar char="-"/>
            </a:pPr>
            <a:r>
              <a:rPr lang="en-US" altLang="en-US" smtClean="0"/>
              <a:t>Managed Code is code that is run and executed under a strict context of the CLR.</a:t>
            </a:r>
          </a:p>
          <a:p>
            <a:pPr eaLnBrk="1" hangingPunct="1">
              <a:buFontTx/>
              <a:buChar char="-"/>
            </a:pPr>
            <a:r>
              <a:rPr lang="en-US" altLang="en-US" smtClean="0"/>
              <a:t>Managed Code is packaged in a deployable unit called an Assembly.</a:t>
            </a:r>
          </a:p>
          <a:p>
            <a:pPr eaLnBrk="1" hangingPunct="1">
              <a:buFontTx/>
              <a:buChar char="-"/>
            </a:pPr>
            <a:r>
              <a:rPr lang="en-US" altLang="en-US" smtClean="0"/>
              <a:t>Assemblies are self-contained and expose type information through Metadata and Manifest</a:t>
            </a:r>
          </a:p>
          <a:p>
            <a:endParaRPr lang="en-US" smtClean="0"/>
          </a:p>
          <a:p>
            <a:pPr algn="just" eaLnBrk="1" hangingPunct="1">
              <a:lnSpc>
                <a:spcPct val="120000"/>
              </a:lnSpc>
            </a:pPr>
            <a:r>
              <a:rPr lang="vi-VN" altLang="en-US" u="sng" smtClean="0">
                <a:solidFill>
                  <a:srgbClr val="0000FF"/>
                </a:solidFill>
              </a:rPr>
              <a:t>I</a:t>
            </a:r>
            <a:r>
              <a:rPr lang="en-US" altLang="en-US" smtClean="0">
                <a:solidFill>
                  <a:srgbClr val="0000FF"/>
                </a:solidFill>
              </a:rPr>
              <a:t>ntermediate </a:t>
            </a:r>
            <a:r>
              <a:rPr lang="vi-VN" altLang="en-US" u="sng" smtClean="0">
                <a:solidFill>
                  <a:srgbClr val="0000FF"/>
                </a:solidFill>
              </a:rPr>
              <a:t>L</a:t>
            </a:r>
            <a:r>
              <a:rPr lang="en-US" altLang="en-US" smtClean="0">
                <a:solidFill>
                  <a:srgbClr val="0000FF"/>
                </a:solidFill>
              </a:rPr>
              <a:t>anguage</a:t>
            </a:r>
            <a:r>
              <a:rPr lang="vi-VN" altLang="en-US" smtClean="0">
                <a:solidFill>
                  <a:srgbClr val="0000FF"/>
                </a:solidFill>
              </a:rPr>
              <a:t> </a:t>
            </a:r>
            <a:r>
              <a:rPr lang="en-US" altLang="en-US" smtClean="0">
                <a:solidFill>
                  <a:srgbClr val="0000FF"/>
                </a:solidFill>
              </a:rPr>
              <a:t>(IL)</a:t>
            </a:r>
            <a:endParaRPr lang="vi-VN" altLang="en-US" smtClean="0">
              <a:solidFill>
                <a:srgbClr val="0000FF"/>
              </a:solidFill>
            </a:endParaRPr>
          </a:p>
          <a:p>
            <a:pPr lvl="1" algn="just" eaLnBrk="1" hangingPunct="1">
              <a:lnSpc>
                <a:spcPct val="120000"/>
              </a:lnSpc>
            </a:pPr>
            <a:r>
              <a:rPr lang="vi-VN" altLang="en-US" smtClean="0"/>
              <a:t>Abstracted assembly language </a:t>
            </a:r>
          </a:p>
          <a:p>
            <a:pPr lvl="1" algn="just" eaLnBrk="1" hangingPunct="1">
              <a:lnSpc>
                <a:spcPct val="120000"/>
              </a:lnSpc>
            </a:pPr>
            <a:r>
              <a:rPr lang="vi-VN" altLang="en-US" smtClean="0"/>
              <a:t>Ý tưởng về mã Java byte</a:t>
            </a:r>
          </a:p>
          <a:p>
            <a:pPr lvl="1" algn="just" eaLnBrk="1" hangingPunct="1">
              <a:lnSpc>
                <a:spcPct val="120000"/>
              </a:lnSpc>
            </a:pPr>
            <a:r>
              <a:rPr lang="vi-VN" altLang="en-US" smtClean="0"/>
              <a:t>Mã cấp thấp cú pháp đơn giản </a:t>
            </a:r>
            <a:r>
              <a:rPr lang="en-US" altLang="en-US" smtClean="0">
                <a:sym typeface="Wingdings" pitchFamily="2" charset="2"/>
              </a:rPr>
              <a:t></a:t>
            </a:r>
            <a:r>
              <a:rPr lang="vi-VN" altLang="en-US" smtClean="0"/>
              <a:t> quá trình dịch sang mã máy nhanh hơn</a:t>
            </a:r>
          </a:p>
          <a:p>
            <a:pPr algn="just" eaLnBrk="1" hangingPunct="1">
              <a:lnSpc>
                <a:spcPct val="120000"/>
              </a:lnSpc>
            </a:pPr>
            <a:r>
              <a:rPr lang="vi-VN" altLang="en-US" smtClean="0">
                <a:solidFill>
                  <a:srgbClr val="0000FF"/>
                </a:solidFill>
              </a:rPr>
              <a:t>CLR chuyển IL thành mã máy lúc runtime</a:t>
            </a:r>
          </a:p>
          <a:p>
            <a:pPr lvl="1" algn="just" eaLnBrk="1" hangingPunct="1">
              <a:lnSpc>
                <a:spcPct val="120000"/>
              </a:lnSpc>
            </a:pPr>
            <a:r>
              <a:rPr lang="vi-VN" altLang="en-US" smtClean="0"/>
              <a:t>Sự chuyển này gọi là </a:t>
            </a:r>
            <a:r>
              <a:rPr lang="vi-VN" altLang="en-US" smtClean="0">
                <a:solidFill>
                  <a:srgbClr val="FF0000"/>
                </a:solidFill>
              </a:rPr>
              <a:t>Just – In – Time </a:t>
            </a:r>
            <a:r>
              <a:rPr lang="vi-VN" altLang="en-US" smtClean="0"/>
              <a:t>Compilation hay JIT compiling</a:t>
            </a:r>
            <a:endParaRPr lang="en-US" altLang="en-US" smtClean="0"/>
          </a:p>
          <a:p>
            <a:endParaRPr lang="en-US" smtClean="0"/>
          </a:p>
          <a:p>
            <a:pPr>
              <a:lnSpc>
                <a:spcPct val="90000"/>
              </a:lnSpc>
            </a:pPr>
            <a:r>
              <a:rPr lang="en-US" sz="2000" smtClean="0"/>
              <a:t>Trình biên dịch JIT</a:t>
            </a:r>
          </a:p>
          <a:p>
            <a:pPr lvl="1">
              <a:lnSpc>
                <a:spcPct val="90000"/>
              </a:lnSpc>
            </a:pPr>
            <a:r>
              <a:rPr lang="en-US" sz="2000" smtClean="0"/>
              <a:t>Trình biên dịch JIT là trình biên dịch lúc thực thi với nhiệm vụ chuyển đổi MSIL (assemplies) sang native code. </a:t>
            </a:r>
          </a:p>
          <a:p>
            <a:pPr>
              <a:lnSpc>
                <a:spcPct val="90000"/>
              </a:lnSpc>
            </a:pPr>
            <a:r>
              <a:rPr lang="en-US" sz="2000" smtClean="0"/>
              <a:t>Đặc điểm cơ bản của JIT</a:t>
            </a:r>
          </a:p>
          <a:p>
            <a:pPr lvl="1">
              <a:lnSpc>
                <a:spcPct val="90000"/>
              </a:lnSpc>
            </a:pPr>
            <a:r>
              <a:rPr lang="en-US" sz="2000" smtClean="0"/>
              <a:t>JIP độc lập ngôn ngữ lập trình</a:t>
            </a:r>
          </a:p>
          <a:p>
            <a:pPr lvl="1">
              <a:lnSpc>
                <a:spcPct val="90000"/>
              </a:lnSpc>
            </a:pPr>
            <a:r>
              <a:rPr lang="en-US" sz="2000" smtClean="0"/>
              <a:t>JIT phụ thuộc kiến trúc CPU</a:t>
            </a:r>
          </a:p>
          <a:p>
            <a:pPr lvl="1">
              <a:lnSpc>
                <a:spcPct val="90000"/>
              </a:lnSpc>
            </a:pPr>
            <a:r>
              <a:rPr lang="en-US" sz="2000" smtClean="0"/>
              <a:t>JIP biên dịch cho mỗi phương thức lần đầu tiên chạy</a:t>
            </a:r>
          </a:p>
          <a:p>
            <a:pPr lvl="1">
              <a:lnSpc>
                <a:spcPct val="90000"/>
              </a:lnSpc>
            </a:pPr>
            <a:r>
              <a:rPr lang="en-US" sz="2000" smtClean="0"/>
              <a:t>Native code được lưu lại để dùng lại sau này</a:t>
            </a:r>
          </a:p>
          <a:p>
            <a:pPr>
              <a:lnSpc>
                <a:spcPct val="90000"/>
              </a:lnSpc>
            </a:pPr>
            <a:r>
              <a:rPr lang="en-US" sz="2000" smtClean="0"/>
              <a:t>CLR cung cấp 3 trình biên dịch JIT để chuyển MSIL sang native code: </a:t>
            </a:r>
          </a:p>
          <a:p>
            <a:pPr lvl="1">
              <a:lnSpc>
                <a:spcPct val="90000"/>
              </a:lnSpc>
            </a:pPr>
            <a:r>
              <a:rPr lang="en-US" sz="2000" smtClean="0"/>
              <a:t>EconoJIT</a:t>
            </a:r>
          </a:p>
          <a:p>
            <a:pPr lvl="1">
              <a:lnSpc>
                <a:spcPct val="90000"/>
              </a:lnSpc>
            </a:pPr>
            <a:r>
              <a:rPr lang="en-US" sz="2000" smtClean="0"/>
              <a:t>JIT </a:t>
            </a:r>
          </a:p>
          <a:p>
            <a:pPr lvl="1">
              <a:lnSpc>
                <a:spcPct val="90000"/>
              </a:lnSpc>
            </a:pPr>
            <a:r>
              <a:rPr lang="en-US" sz="2000" smtClean="0"/>
              <a:t>optJIT</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13</a:t>
            </a:fld>
            <a:endParaRPr lang="vi-VN"/>
          </a:p>
        </p:txBody>
      </p:sp>
    </p:spTree>
    <p:extLst>
      <p:ext uri="{BB962C8B-B14F-4D97-AF65-F5344CB8AC3E}">
        <p14:creationId xmlns:p14="http://schemas.microsoft.com/office/powerpoint/2010/main" val="1559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20000"/>
              </a:lnSpc>
            </a:pPr>
            <a:r>
              <a:rPr lang="vi-VN" altLang="en-US" smtClean="0">
                <a:solidFill>
                  <a:srgbClr val="0000FF"/>
                </a:solidFill>
              </a:rPr>
              <a:t>CLR chuyển IL thành mã máy lúc runtime</a:t>
            </a:r>
          </a:p>
          <a:p>
            <a:pPr lvl="1" algn="just" eaLnBrk="1" hangingPunct="1">
              <a:lnSpc>
                <a:spcPct val="120000"/>
              </a:lnSpc>
            </a:pPr>
            <a:r>
              <a:rPr lang="vi-VN" altLang="en-US" smtClean="0"/>
              <a:t>Sự chuyển này gọi là </a:t>
            </a:r>
            <a:r>
              <a:rPr lang="vi-VN" altLang="en-US" smtClean="0">
                <a:solidFill>
                  <a:srgbClr val="FF0000"/>
                </a:solidFill>
              </a:rPr>
              <a:t>Just – In – Time </a:t>
            </a:r>
            <a:r>
              <a:rPr lang="vi-VN" altLang="en-US" smtClean="0"/>
              <a:t>Compilation hay JIT compiling</a:t>
            </a:r>
            <a:endParaRPr lang="en-US" altLang="en-US"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15</a:t>
            </a:fld>
            <a:endParaRPr lang="vi-VN"/>
          </a:p>
        </p:txBody>
      </p:sp>
    </p:spTree>
    <p:extLst>
      <p:ext uri="{BB962C8B-B14F-4D97-AF65-F5344CB8AC3E}">
        <p14:creationId xmlns:p14="http://schemas.microsoft.com/office/powerpoint/2010/main" val="4588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smtClean="0">
                <a:latin typeface="Times New Roman" pitchFamily="18" charset="0"/>
                <a:cs typeface="Times New Roman" pitchFamily="18" charset="0"/>
              </a:rPr>
              <a:t>Visual Studio .NET </a:t>
            </a:r>
            <a:r>
              <a:rPr lang="en-US" b="0" smtClean="0">
                <a:solidFill>
                  <a:srgbClr val="FF0000"/>
                </a:solidFill>
                <a:latin typeface="Times New Roman" pitchFamily="18" charset="0"/>
                <a:cs typeface="Times New Roman" pitchFamily="18" charset="0"/>
              </a:rPr>
              <a:t>I</a:t>
            </a:r>
            <a:r>
              <a:rPr lang="en-US" b="0" smtClean="0">
                <a:latin typeface="Times New Roman" pitchFamily="18" charset="0"/>
                <a:cs typeface="Times New Roman" pitchFamily="18" charset="0"/>
              </a:rPr>
              <a:t>ntegrated </a:t>
            </a:r>
            <a:r>
              <a:rPr lang="en-US" b="0" smtClean="0">
                <a:solidFill>
                  <a:srgbClr val="FF0000"/>
                </a:solidFill>
                <a:latin typeface="Times New Roman" pitchFamily="18" charset="0"/>
                <a:cs typeface="Times New Roman" pitchFamily="18" charset="0"/>
              </a:rPr>
              <a:t>D</a:t>
            </a:r>
            <a:r>
              <a:rPr lang="en-US" b="0" smtClean="0">
                <a:latin typeface="Times New Roman" pitchFamily="18" charset="0"/>
                <a:cs typeface="Times New Roman" pitchFamily="18" charset="0"/>
              </a:rPr>
              <a:t>evelopment </a:t>
            </a:r>
            <a:r>
              <a:rPr lang="en-US" b="0" smtClean="0">
                <a:solidFill>
                  <a:srgbClr val="FF0000"/>
                </a:solidFill>
                <a:latin typeface="Times New Roman" pitchFamily="18" charset="0"/>
                <a:cs typeface="Times New Roman" pitchFamily="18" charset="0"/>
              </a:rPr>
              <a:t>E</a:t>
            </a:r>
            <a:r>
              <a:rPr lang="en-US" b="0" smtClean="0">
                <a:latin typeface="Times New Roman" pitchFamily="18" charset="0"/>
                <a:cs typeface="Times New Roman" pitchFamily="18" charset="0"/>
              </a:rPr>
              <a:t>nvironment (IDE) </a:t>
            </a:r>
            <a:endParaRPr lang="en-US"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16</a:t>
            </a:fld>
            <a:endParaRPr lang="vi-VN"/>
          </a:p>
        </p:txBody>
      </p:sp>
    </p:spTree>
    <p:extLst>
      <p:ext uri="{BB962C8B-B14F-4D97-AF65-F5344CB8AC3E}">
        <p14:creationId xmlns:p14="http://schemas.microsoft.com/office/powerpoint/2010/main" val="299204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17</a:t>
            </a:fld>
            <a:endParaRPr lang="vi-VN"/>
          </a:p>
        </p:txBody>
      </p:sp>
    </p:spTree>
    <p:extLst>
      <p:ext uri="{BB962C8B-B14F-4D97-AF65-F5344CB8AC3E}">
        <p14:creationId xmlns:p14="http://schemas.microsoft.com/office/powerpoint/2010/main" val="954686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smtClean="0"/>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smtClean="0"/>
              <a:t>Click icon to add table</a:t>
            </a:r>
            <a:endParaRPr lang="vi-VN" noProof="0" smtClean="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766762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sldNum="0"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gif"/><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685800" y="2438400"/>
            <a:ext cx="7772400" cy="18288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r>
              <a:rPr lang="nl-NL" sz="5400" b="1">
                <a:solidFill>
                  <a:srgbClr val="222268"/>
                </a:solidFill>
                <a:effectLst>
                  <a:outerShdw blurRad="38100" dist="38100" dir="2700000" algn="tl">
                    <a:srgbClr val="C0C0C0"/>
                  </a:outerShdw>
                </a:effectLst>
                <a:cs typeface="Tahoma" charset="0"/>
              </a:rPr>
              <a:t>Giới thiệu Microsoft .NET Platform</a:t>
            </a:r>
            <a:endParaRPr lang="vi-VN" sz="5400" b="1" smtClean="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4163163" y="5334000"/>
            <a:ext cx="4267200" cy="685800"/>
          </a:xfrm>
          <a:prstGeom prst="rect">
            <a:avLst/>
          </a:prstGeom>
        </p:spPr>
        <p:txBody>
          <a:bodyPr>
            <a:normAutofit/>
          </a:bodyPr>
          <a:lstStyle/>
          <a:p>
            <a:pPr eaLnBrk="1" hangingPunct="1"/>
            <a:r>
              <a:rPr lang="en-US" b="1" err="1" smtClean="0">
                <a:latin typeface="Times New Roman" pitchFamily="18" charset="0"/>
                <a:cs typeface="Times New Roman" pitchFamily="18" charset="0"/>
              </a:rPr>
              <a:t>ThS</a:t>
            </a:r>
            <a:r>
              <a:rPr lang="en-US" b="1" smtClean="0">
                <a:latin typeface="Times New Roman" pitchFamily="18" charset="0"/>
                <a:cs typeface="Times New Roman" pitchFamily="18" charset="0"/>
              </a:rPr>
              <a:t>. </a:t>
            </a:r>
            <a:r>
              <a:rPr lang="en-US" b="1" err="1" smtClean="0">
                <a:latin typeface="Times New Roman" pitchFamily="18" charset="0"/>
                <a:cs typeface="Times New Roman" pitchFamily="18" charset="0"/>
              </a:rPr>
              <a:t>Trần</a:t>
            </a:r>
            <a:r>
              <a:rPr lang="en-US" b="1" smtClean="0">
                <a:latin typeface="Times New Roman" pitchFamily="18" charset="0"/>
                <a:cs typeface="Times New Roman" pitchFamily="18" charset="0"/>
              </a:rPr>
              <a:t> </a:t>
            </a:r>
            <a:r>
              <a:rPr lang="en-US" b="1" err="1" smtClean="0">
                <a:latin typeface="Times New Roman" pitchFamily="18" charset="0"/>
                <a:cs typeface="Times New Roman" pitchFamily="18" charset="0"/>
              </a:rPr>
              <a:t>Anh</a:t>
            </a:r>
            <a:r>
              <a:rPr lang="en-US" b="1" smtClean="0">
                <a:latin typeface="Times New Roman" pitchFamily="18" charset="0"/>
                <a:cs typeface="Times New Roman" pitchFamily="18" charset="0"/>
              </a:rPr>
              <a:t> </a:t>
            </a:r>
            <a:r>
              <a:rPr lang="en-US" b="1" err="1" smtClean="0">
                <a:latin typeface="Times New Roman" pitchFamily="18" charset="0"/>
                <a:cs typeface="Times New Roman" pitchFamily="18" charset="0"/>
              </a:rPr>
              <a:t>Dũng</a:t>
            </a:r>
            <a:endParaRPr lang="vi-VN" b="1" smtClean="0">
              <a:latin typeface="Times New Roman" pitchFamily="18" charset="0"/>
              <a:cs typeface="Times New Roman" pitchFamily="18" charset="0"/>
            </a:endParaRPr>
          </a:p>
        </p:txBody>
      </p:sp>
      <p:pic>
        <p:nvPicPr>
          <p:cNvPr id="2" name="Picture 1"/>
          <p:cNvPicPr>
            <a:picLocks noChangeAspect="1"/>
          </p:cNvPicPr>
          <p:nvPr/>
        </p:nvPicPr>
        <p:blipFill>
          <a:blip r:embed="rId3"/>
          <a:stretch>
            <a:fillRect/>
          </a:stretch>
        </p:blipFill>
        <p:spPr>
          <a:xfrm>
            <a:off x="2667000" y="304800"/>
            <a:ext cx="5486400" cy="185273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ChangeArrowheads="1"/>
          </p:cNvSpPr>
          <p:nvPr/>
        </p:nvSpPr>
        <p:spPr bwMode="auto">
          <a:xfrm>
            <a:off x="1171575" y="5475287"/>
            <a:ext cx="3581400" cy="465138"/>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pPr>
            <a:r>
              <a:rPr lang="en-US" sz="2400">
                <a:solidFill>
                  <a:schemeClr val="bg1"/>
                </a:solidFill>
              </a:rPr>
              <a:t>Windows</a:t>
            </a:r>
          </a:p>
        </p:txBody>
      </p:sp>
      <p:sp>
        <p:nvSpPr>
          <p:cNvPr id="8" name="Rectangle 17"/>
          <p:cNvSpPr>
            <a:spLocks noChangeArrowheads="1"/>
          </p:cNvSpPr>
          <p:nvPr/>
        </p:nvSpPr>
        <p:spPr bwMode="auto">
          <a:xfrm>
            <a:off x="4905375" y="5475287"/>
            <a:ext cx="1828800" cy="465138"/>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pPr>
            <a:r>
              <a:rPr lang="en-US" sz="2400">
                <a:solidFill>
                  <a:schemeClr val="bg1"/>
                </a:solidFill>
              </a:rPr>
              <a:t>LINUX</a:t>
            </a:r>
          </a:p>
        </p:txBody>
      </p:sp>
      <p:sp>
        <p:nvSpPr>
          <p:cNvPr id="9" name="Rectangle 18"/>
          <p:cNvSpPr>
            <a:spLocks noChangeArrowheads="1"/>
          </p:cNvSpPr>
          <p:nvPr/>
        </p:nvSpPr>
        <p:spPr bwMode="auto">
          <a:xfrm>
            <a:off x="1171575" y="4170362"/>
            <a:ext cx="5562600" cy="1150938"/>
          </a:xfrm>
          <a:prstGeom prst="rect">
            <a:avLst/>
          </a:prstGeom>
          <a:gradFill rotWithShape="0">
            <a:gsLst>
              <a:gs pos="0">
                <a:schemeClr val="hlink">
                  <a:gamma/>
                  <a:shade val="72941"/>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pPr>
            <a:r>
              <a:rPr lang="en-US" sz="2400">
                <a:solidFill>
                  <a:schemeClr val="bg1"/>
                </a:solidFill>
              </a:rPr>
              <a:t>Common Language Runtime</a:t>
            </a:r>
          </a:p>
        </p:txBody>
      </p:sp>
      <p:sp>
        <p:nvSpPr>
          <p:cNvPr id="10" name="Rectangle 19"/>
          <p:cNvSpPr>
            <a:spLocks noChangeArrowheads="1"/>
          </p:cNvSpPr>
          <p:nvPr/>
        </p:nvSpPr>
        <p:spPr bwMode="auto">
          <a:xfrm>
            <a:off x="1171575" y="2895600"/>
            <a:ext cx="5562600" cy="1066800"/>
          </a:xfrm>
          <a:prstGeom prst="rect">
            <a:avLst/>
          </a:prstGeom>
          <a:gradFill rotWithShape="1">
            <a:gsLst>
              <a:gs pos="0">
                <a:srgbClr val="7575D1">
                  <a:gamma/>
                  <a:shade val="57255"/>
                  <a:invGamma/>
                </a:srgbClr>
              </a:gs>
              <a:gs pos="100000">
                <a:srgbClr val="7575D1"/>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7575D1"/>
            </a:extrusionClr>
            <a:contourClr>
              <a:srgbClr val="7575D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pPr>
            <a:r>
              <a:rPr lang="en-US" sz="2400">
                <a:solidFill>
                  <a:schemeClr val="bg1"/>
                </a:solidFill>
              </a:rPr>
              <a:t>Framework Class Library</a:t>
            </a:r>
          </a:p>
        </p:txBody>
      </p:sp>
      <p:sp>
        <p:nvSpPr>
          <p:cNvPr id="11" name="Rectangle 20"/>
          <p:cNvSpPr>
            <a:spLocks noChangeArrowheads="1"/>
          </p:cNvSpPr>
          <p:nvPr/>
        </p:nvSpPr>
        <p:spPr bwMode="auto">
          <a:xfrm>
            <a:off x="1171575" y="2209800"/>
            <a:ext cx="5562600" cy="492125"/>
          </a:xfrm>
          <a:prstGeom prst="rect">
            <a:avLst/>
          </a:prstGeom>
          <a:gradFill rotWithShape="1">
            <a:gsLst>
              <a:gs pos="0">
                <a:srgbClr val="00E000">
                  <a:gamma/>
                  <a:shade val="63529"/>
                  <a:invGamma/>
                </a:srgbClr>
              </a:gs>
              <a:gs pos="100000">
                <a:srgbClr val="00E00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E000"/>
            </a:extrusionClr>
            <a:contourClr>
              <a:srgbClr val="00E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pPr>
            <a:r>
              <a:rPr lang="en-US" sz="2400">
                <a:solidFill>
                  <a:schemeClr val="bg1"/>
                </a:solidFill>
              </a:rPr>
              <a:t>Common Language Specification</a:t>
            </a:r>
          </a:p>
        </p:txBody>
      </p:sp>
      <p:sp>
        <p:nvSpPr>
          <p:cNvPr id="12" name="Rectangle 21"/>
          <p:cNvSpPr>
            <a:spLocks noChangeArrowheads="1"/>
          </p:cNvSpPr>
          <p:nvPr/>
        </p:nvSpPr>
        <p:spPr bwMode="auto">
          <a:xfrm>
            <a:off x="1171575" y="1524000"/>
            <a:ext cx="914400" cy="449263"/>
          </a:xfrm>
          <a:prstGeom prst="rect">
            <a:avLst/>
          </a:prstGeom>
          <a:gradFill rotWithShape="1">
            <a:gsLst>
              <a:gs pos="0">
                <a:srgbClr val="00E000">
                  <a:gamma/>
                  <a:shade val="63529"/>
                  <a:invGamma/>
                </a:srgbClr>
              </a:gs>
              <a:gs pos="100000">
                <a:srgbClr val="00E00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E000"/>
            </a:extrusionClr>
            <a:contourClr>
              <a:srgbClr val="00E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nSpc>
                <a:spcPct val="85000"/>
              </a:lnSpc>
              <a:spcBef>
                <a:spcPct val="0"/>
              </a:spcBef>
            </a:pPr>
            <a:r>
              <a:rPr lang="en-US" sz="1200">
                <a:solidFill>
                  <a:schemeClr val="bg1"/>
                </a:solidFill>
              </a:rPr>
              <a:t>Microsoft </a:t>
            </a:r>
          </a:p>
          <a:p>
            <a:pPr>
              <a:lnSpc>
                <a:spcPct val="85000"/>
              </a:lnSpc>
              <a:spcBef>
                <a:spcPct val="0"/>
              </a:spcBef>
            </a:pPr>
            <a:r>
              <a:rPr lang="en-US" sz="1200">
                <a:solidFill>
                  <a:schemeClr val="bg1"/>
                </a:solidFill>
              </a:rPr>
              <a:t>    Visual Basic</a:t>
            </a:r>
            <a:r>
              <a:rPr lang="en-US" sz="1200" baseline="30000">
                <a:solidFill>
                  <a:schemeClr val="bg1"/>
                </a:solidFill>
                <a:cs typeface="Arial" panose="020B0604020202020204" pitchFamily="34" charset="0"/>
              </a:rPr>
              <a:t>®</a:t>
            </a:r>
          </a:p>
          <a:p>
            <a:pPr>
              <a:lnSpc>
                <a:spcPct val="85000"/>
              </a:lnSpc>
              <a:spcBef>
                <a:spcPct val="0"/>
              </a:spcBef>
            </a:pPr>
            <a:r>
              <a:rPr lang="en-US" sz="1200">
                <a:solidFill>
                  <a:schemeClr val="bg1"/>
                </a:solidFill>
              </a:rPr>
              <a:t> .NET</a:t>
            </a:r>
            <a:endParaRPr lang="en-US" sz="1200" baseline="30000">
              <a:solidFill>
                <a:schemeClr val="bg1"/>
              </a:solidFill>
              <a:cs typeface="Arial" panose="020B0604020202020204" pitchFamily="34" charset="0"/>
            </a:endParaRPr>
          </a:p>
        </p:txBody>
      </p:sp>
      <p:sp>
        <p:nvSpPr>
          <p:cNvPr id="13" name="Rectangle 22"/>
          <p:cNvSpPr>
            <a:spLocks noChangeArrowheads="1"/>
          </p:cNvSpPr>
          <p:nvPr/>
        </p:nvSpPr>
        <p:spPr bwMode="auto">
          <a:xfrm>
            <a:off x="2238375" y="1524000"/>
            <a:ext cx="914400" cy="449263"/>
          </a:xfrm>
          <a:prstGeom prst="rect">
            <a:avLst/>
          </a:prstGeom>
          <a:gradFill rotWithShape="1">
            <a:gsLst>
              <a:gs pos="0">
                <a:srgbClr val="00E000">
                  <a:gamma/>
                  <a:shade val="63529"/>
                  <a:invGamma/>
                </a:srgbClr>
              </a:gs>
              <a:gs pos="100000">
                <a:srgbClr val="00E00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E000"/>
            </a:extrusionClr>
            <a:contourClr>
              <a:srgbClr val="00E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pPr>
            <a:r>
              <a:rPr lang="en-US" sz="2400">
                <a:solidFill>
                  <a:schemeClr val="bg1"/>
                </a:solidFill>
              </a:rPr>
              <a:t>C++</a:t>
            </a:r>
          </a:p>
        </p:txBody>
      </p:sp>
      <p:sp>
        <p:nvSpPr>
          <p:cNvPr id="14" name="Rectangle 23"/>
          <p:cNvSpPr>
            <a:spLocks noChangeArrowheads="1"/>
          </p:cNvSpPr>
          <p:nvPr/>
        </p:nvSpPr>
        <p:spPr bwMode="auto">
          <a:xfrm>
            <a:off x="3305175" y="1524000"/>
            <a:ext cx="914400" cy="449263"/>
          </a:xfrm>
          <a:prstGeom prst="rect">
            <a:avLst/>
          </a:prstGeom>
          <a:gradFill rotWithShape="1">
            <a:gsLst>
              <a:gs pos="0">
                <a:srgbClr val="00E000">
                  <a:gamma/>
                  <a:shade val="63529"/>
                  <a:invGamma/>
                </a:srgbClr>
              </a:gs>
              <a:gs pos="100000">
                <a:srgbClr val="00E00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E000"/>
            </a:extrusionClr>
            <a:contourClr>
              <a:srgbClr val="00E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pPr>
            <a:r>
              <a:rPr lang="en-US" sz="2400">
                <a:solidFill>
                  <a:schemeClr val="bg1"/>
                </a:solidFill>
              </a:rPr>
              <a:t>C#</a:t>
            </a:r>
          </a:p>
        </p:txBody>
      </p:sp>
      <p:sp>
        <p:nvSpPr>
          <p:cNvPr id="15" name="Rectangle 24"/>
          <p:cNvSpPr>
            <a:spLocks noChangeArrowheads="1"/>
          </p:cNvSpPr>
          <p:nvPr/>
        </p:nvSpPr>
        <p:spPr bwMode="auto">
          <a:xfrm>
            <a:off x="4371975" y="1524000"/>
            <a:ext cx="1143000" cy="449263"/>
          </a:xfrm>
          <a:prstGeom prst="rect">
            <a:avLst/>
          </a:prstGeom>
          <a:gradFill rotWithShape="1">
            <a:gsLst>
              <a:gs pos="0">
                <a:srgbClr val="00E000">
                  <a:gamma/>
                  <a:shade val="63529"/>
                  <a:invGamma/>
                </a:srgbClr>
              </a:gs>
              <a:gs pos="100000">
                <a:srgbClr val="00E00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E000"/>
            </a:extrusionClr>
            <a:contourClr>
              <a:srgbClr val="00E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pPr>
            <a:r>
              <a:rPr lang="en-US" sz="1400">
                <a:solidFill>
                  <a:schemeClr val="bg1"/>
                </a:solidFill>
              </a:rPr>
              <a:t>Microsoft </a:t>
            </a:r>
          </a:p>
          <a:p>
            <a:pPr>
              <a:spcBef>
                <a:spcPct val="0"/>
              </a:spcBef>
            </a:pPr>
            <a:r>
              <a:rPr lang="en-US" sz="1400">
                <a:solidFill>
                  <a:schemeClr val="bg1"/>
                </a:solidFill>
              </a:rPr>
              <a:t>JScript</a:t>
            </a:r>
            <a:r>
              <a:rPr lang="en-US" sz="1400" baseline="30000">
                <a:solidFill>
                  <a:schemeClr val="bg1"/>
                </a:solidFill>
                <a:cs typeface="Arial" panose="020B0604020202020204" pitchFamily="34" charset="0"/>
              </a:rPr>
              <a:t>®</a:t>
            </a:r>
          </a:p>
        </p:txBody>
      </p:sp>
      <p:sp>
        <p:nvSpPr>
          <p:cNvPr id="16" name="Rectangle 25"/>
          <p:cNvSpPr>
            <a:spLocks noChangeArrowheads="1"/>
          </p:cNvSpPr>
          <p:nvPr/>
        </p:nvSpPr>
        <p:spPr bwMode="auto">
          <a:xfrm>
            <a:off x="5667375" y="1524000"/>
            <a:ext cx="1066800" cy="449263"/>
          </a:xfrm>
          <a:prstGeom prst="rect">
            <a:avLst/>
          </a:prstGeom>
          <a:gradFill rotWithShape="1">
            <a:gsLst>
              <a:gs pos="0">
                <a:srgbClr val="00E000">
                  <a:gamma/>
                  <a:shade val="63529"/>
                  <a:invGamma/>
                </a:srgbClr>
              </a:gs>
              <a:gs pos="100000">
                <a:srgbClr val="00E00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E000"/>
            </a:extrusionClr>
            <a:contourClr>
              <a:srgbClr val="00E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pPr>
            <a:r>
              <a:rPr lang="en-US" sz="2400">
                <a:solidFill>
                  <a:schemeClr val="bg1"/>
                </a:solidFill>
              </a:rPr>
              <a:t>…</a:t>
            </a:r>
          </a:p>
        </p:txBody>
      </p:sp>
      <p:sp>
        <p:nvSpPr>
          <p:cNvPr id="17" name="Rectangle 26"/>
          <p:cNvSpPr>
            <a:spLocks noChangeArrowheads="1"/>
          </p:cNvSpPr>
          <p:nvPr/>
        </p:nvSpPr>
        <p:spPr bwMode="auto">
          <a:xfrm>
            <a:off x="7038975" y="1481137"/>
            <a:ext cx="1343025" cy="4462463"/>
          </a:xfrm>
          <a:prstGeom prst="rect">
            <a:avLst/>
          </a:prstGeom>
          <a:gradFill rotWithShape="1">
            <a:gsLst>
              <a:gs pos="0">
                <a:srgbClr val="3399FF">
                  <a:gamma/>
                  <a:shade val="54118"/>
                  <a:invGamma/>
                </a:srgbClr>
              </a:gs>
              <a:gs pos="100000">
                <a:srgbClr val="3399FF"/>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399FF"/>
            </a:extrusionClr>
            <a:contourClr>
              <a:srgbClr val="3399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flatTx/>
          </a:bodyPr>
          <a:lstStyle/>
          <a:p>
            <a:pPr>
              <a:spcBef>
                <a:spcPct val="0"/>
              </a:spcBef>
            </a:pPr>
            <a:r>
              <a:rPr lang="en-US" sz="2300">
                <a:solidFill>
                  <a:schemeClr val="bg1"/>
                </a:solidFill>
              </a:rPr>
              <a:t>Microsoft Visual Studio</a:t>
            </a:r>
            <a:r>
              <a:rPr lang="en-US" sz="2300" baseline="30000">
                <a:solidFill>
                  <a:schemeClr val="bg1"/>
                </a:solidFill>
                <a:cs typeface="Arial" panose="020B0604020202020204" pitchFamily="34" charset="0"/>
              </a:rPr>
              <a:t>®</a:t>
            </a:r>
            <a:r>
              <a:rPr lang="en-US" sz="2300">
                <a:solidFill>
                  <a:schemeClr val="bg1"/>
                </a:solidFill>
              </a:rPr>
              <a:t> .NET</a:t>
            </a:r>
          </a:p>
        </p:txBody>
      </p:sp>
      <p:sp>
        <p:nvSpPr>
          <p:cNvPr id="18" name="AutoShape 27"/>
          <p:cNvSpPr>
            <a:spLocks/>
          </p:cNvSpPr>
          <p:nvPr/>
        </p:nvSpPr>
        <p:spPr bwMode="auto">
          <a:xfrm>
            <a:off x="790575" y="2798762"/>
            <a:ext cx="304800" cy="2514600"/>
          </a:xfrm>
          <a:prstGeom prst="leftBrace">
            <a:avLst>
              <a:gd name="adj1" fmla="val 68750"/>
              <a:gd name="adj2"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8DB7A6"/>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n-US"/>
          </a:p>
        </p:txBody>
      </p:sp>
      <p:sp>
        <p:nvSpPr>
          <p:cNvPr id="19" name="Text Box 28"/>
          <p:cNvSpPr txBox="1">
            <a:spLocks noChangeArrowheads="1"/>
          </p:cNvSpPr>
          <p:nvPr/>
        </p:nvSpPr>
        <p:spPr bwMode="auto">
          <a:xfrm rot="16200000">
            <a:off x="-324643" y="3837780"/>
            <a:ext cx="1987550" cy="366713"/>
          </a:xfrm>
          <a:prstGeom prst="rect">
            <a:avLst/>
          </a:prstGeom>
          <a:noFill/>
          <a:ln>
            <a:noFill/>
          </a:ln>
          <a:effectLst/>
          <a:extLst>
            <a:ext uri="{909E8E84-426E-40DD-AFC4-6F175D3DCCD1}">
              <a14:hiddenFill xmlns:a14="http://schemas.microsoft.com/office/drawing/2010/main">
                <a:solidFill>
                  <a:srgbClr val="8DB7A6"/>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r>
              <a:rPr lang="en-US" sz="1800">
                <a:solidFill>
                  <a:schemeClr val="tx1"/>
                </a:solidFill>
                <a:effectLst>
                  <a:outerShdw blurRad="38100" dist="38100" dir="2700000" algn="tl">
                    <a:srgbClr val="C0C0C0"/>
                  </a:outerShdw>
                </a:effectLst>
              </a:rPr>
              <a:t>.NET Framework</a:t>
            </a:r>
          </a:p>
        </p:txBody>
      </p:sp>
      <p:sp>
        <p:nvSpPr>
          <p:cNvPr id="20" name="Rectangle 2"/>
          <p:cNvSpPr>
            <a:spLocks noGrp="1" noChangeArrowheads="1"/>
          </p:cNvSpPr>
          <p:nvPr>
            <p:ph type="title"/>
          </p:nvPr>
        </p:nvSpPr>
        <p:spPr bwMode="auto">
          <a:xfrm>
            <a:off x="457200" y="122237"/>
            <a:ext cx="77724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Giới thiệu .NET Framework</a:t>
            </a:r>
            <a:endParaRPr lang="en-US" sz="4000" b="1" smtClean="0">
              <a:solidFill>
                <a:schemeClr val="tx1"/>
              </a:solidFill>
              <a:cs typeface="Tahoma" charset="0"/>
            </a:endParaRPr>
          </a:p>
        </p:txBody>
      </p:sp>
    </p:spTree>
    <p:extLst>
      <p:ext uri="{BB962C8B-B14F-4D97-AF65-F5344CB8AC3E}">
        <p14:creationId xmlns:p14="http://schemas.microsoft.com/office/powerpoint/2010/main" val="3905795397"/>
      </p:ext>
    </p:extLst>
  </p:cSld>
  <p:clrMapOvr>
    <a:masterClrMapping/>
  </p:clrMapOvr>
  <p:transition advClick="0">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3800" b="1">
                <a:solidFill>
                  <a:schemeClr val="tx1"/>
                </a:solidFill>
                <a:cs typeface="Tahoma" charset="0"/>
              </a:rPr>
              <a:t>Common Language Runtime</a:t>
            </a:r>
            <a:endParaRPr lang="en-US" sz="3800" b="1" smtClean="0">
              <a:solidFill>
                <a:schemeClr val="tx1"/>
              </a:solidFill>
              <a:cs typeface="Tahoma" charset="0"/>
            </a:endParaRPr>
          </a:p>
        </p:txBody>
      </p:sp>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FF0000"/>
                </a:solidFill>
                <a:latin typeface="+mj-lt"/>
                <a:cs typeface="Tahoma" charset="0"/>
              </a:rPr>
              <a:t>C</a:t>
            </a:r>
            <a:r>
              <a:rPr lang="vi-VN" sz="2800">
                <a:latin typeface="+mj-lt"/>
                <a:cs typeface="Tahoma" charset="0"/>
              </a:rPr>
              <a:t>ommon </a:t>
            </a:r>
            <a:r>
              <a:rPr lang="vi-VN" sz="2800">
                <a:solidFill>
                  <a:srgbClr val="FF0000"/>
                </a:solidFill>
                <a:latin typeface="+mj-lt"/>
                <a:cs typeface="Tahoma" charset="0"/>
              </a:rPr>
              <a:t>L</a:t>
            </a:r>
            <a:r>
              <a:rPr lang="vi-VN" sz="2800">
                <a:latin typeface="+mj-lt"/>
                <a:cs typeface="Tahoma" charset="0"/>
              </a:rPr>
              <a:t>anguage </a:t>
            </a:r>
            <a:r>
              <a:rPr lang="vi-VN" sz="2800">
                <a:solidFill>
                  <a:srgbClr val="FF0000"/>
                </a:solidFill>
                <a:latin typeface="+mj-lt"/>
                <a:cs typeface="Tahoma" charset="0"/>
              </a:rPr>
              <a:t>R</a:t>
            </a:r>
            <a:r>
              <a:rPr lang="vi-VN" sz="2800">
                <a:latin typeface="+mj-lt"/>
                <a:cs typeface="Tahoma" charset="0"/>
              </a:rPr>
              <a:t>untime (CLR</a:t>
            </a:r>
            <a:r>
              <a:rPr lang="vi-VN" sz="2800" smtClean="0">
                <a:latin typeface="+mj-lt"/>
                <a:cs typeface="Tahoma" charset="0"/>
              </a:rPr>
              <a:t>):</a:t>
            </a:r>
            <a:endParaRPr lang="en-US" sz="2800" smtClean="0">
              <a:latin typeface="+mj-lt"/>
              <a:cs typeface="Tahoma" charset="0"/>
            </a:endParaRPr>
          </a:p>
          <a:p>
            <a:pPr lvl="1" algn="just">
              <a:lnSpc>
                <a:spcPct val="120000"/>
              </a:lnSpc>
              <a:spcBef>
                <a:spcPts val="300"/>
              </a:spcBef>
              <a:spcAft>
                <a:spcPts val="300"/>
              </a:spcAft>
            </a:pPr>
            <a:r>
              <a:rPr lang="vi-VN" smtClean="0">
                <a:latin typeface="+mj-lt"/>
                <a:cs typeface="Tahoma" charset="0"/>
              </a:rPr>
              <a:t>Môi </a:t>
            </a:r>
            <a:r>
              <a:rPr lang="vi-VN">
                <a:latin typeface="+mj-lt"/>
                <a:cs typeface="Tahoma" charset="0"/>
              </a:rPr>
              <a:t>trường để cho tất cả các ứng dụng viết trên .NET chạy.</a:t>
            </a:r>
          </a:p>
          <a:p>
            <a:pPr lvl="1" algn="just">
              <a:lnSpc>
                <a:spcPct val="120000"/>
              </a:lnSpc>
              <a:spcBef>
                <a:spcPts val="300"/>
              </a:spcBef>
              <a:spcAft>
                <a:spcPts val="300"/>
              </a:spcAft>
            </a:pPr>
            <a:r>
              <a:rPr lang="vi-VN">
                <a:latin typeface="+mj-lt"/>
                <a:cs typeface="Tahoma" charset="0"/>
              </a:rPr>
              <a:t>CLR hỗ trợ nhiều ngôn ngữ và cung cấp các công cụ dùng chung cho các ngôn ngữ lập trình khác nhau, giúp cho việc tương tác qua lại giữa các ngôn ngữ lập trình khác nhau dễ dàng hơn</a:t>
            </a:r>
            <a:r>
              <a:rPr lang="vi-VN" smtClean="0">
                <a:latin typeface="+mj-lt"/>
                <a:cs typeface="Tahoma" charset="0"/>
              </a:rPr>
              <a:t>.</a:t>
            </a:r>
            <a:endParaRPr lang="en-US" smtClean="0">
              <a:latin typeface="+mj-lt"/>
              <a:cs typeface="Tahoma" charset="0"/>
            </a:endParaRPr>
          </a:p>
          <a:p>
            <a:pPr lvl="1" algn="just">
              <a:lnSpc>
                <a:spcPct val="120000"/>
              </a:lnSpc>
              <a:spcBef>
                <a:spcPts val="300"/>
              </a:spcBef>
              <a:spcAft>
                <a:spcPts val="300"/>
              </a:spcAft>
            </a:pPr>
            <a:r>
              <a:rPr lang="en-US">
                <a:latin typeface="+mj-lt"/>
                <a:cs typeface="Tahoma" charset="0"/>
              </a:rPr>
              <a:t>Cung cấp các </a:t>
            </a:r>
            <a:r>
              <a:rPr lang="en-US">
                <a:solidFill>
                  <a:srgbClr val="0000FF"/>
                </a:solidFill>
                <a:latin typeface="+mj-lt"/>
                <a:cs typeface="Tahoma" charset="0"/>
              </a:rPr>
              <a:t>dịch vụ </a:t>
            </a:r>
            <a:r>
              <a:rPr lang="en-US">
                <a:latin typeface="+mj-lt"/>
                <a:cs typeface="Tahoma" charset="0"/>
              </a:rPr>
              <a:t>trong quá trình </a:t>
            </a:r>
            <a:r>
              <a:rPr lang="en-US" smtClean="0">
                <a:latin typeface="+mj-lt"/>
                <a:cs typeface="Tahoma" charset="0"/>
              </a:rPr>
              <a:t>thực thi</a:t>
            </a:r>
          </a:p>
        </p:txBody>
      </p:sp>
    </p:spTree>
    <p:extLst>
      <p:ext uri="{BB962C8B-B14F-4D97-AF65-F5344CB8AC3E}">
        <p14:creationId xmlns:p14="http://schemas.microsoft.com/office/powerpoint/2010/main" val="3282806252"/>
      </p:ext>
    </p:extLst>
  </p:cSld>
  <p:clrMapOvr>
    <a:masterClrMapping/>
  </p:clrMapOvr>
  <p:transition advClick="0">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1524000" y="1219200"/>
            <a:ext cx="5715000" cy="4648200"/>
          </a:xfrm>
          <a:prstGeom prst="rect">
            <a:avLst/>
          </a:prstGeom>
          <a:solidFill>
            <a:srgbClr val="777777">
              <a:alpha val="38039"/>
            </a:srgbClr>
          </a:solidFill>
          <a:ln w="28575" algn="ctr">
            <a:noFill/>
            <a:miter lim="800000"/>
            <a:headEnd/>
            <a:tailEnd/>
          </a:ln>
        </p:spPr>
        <p:txBody>
          <a:bodyPr wrap="none" anchor="ctr"/>
          <a:lstStyle/>
          <a:p>
            <a:endParaRPr lang="en-US"/>
          </a:p>
        </p:txBody>
      </p:sp>
      <p:grpSp>
        <p:nvGrpSpPr>
          <p:cNvPr id="8" name="Group 4"/>
          <p:cNvGrpSpPr>
            <a:grpSpLocks/>
          </p:cNvGrpSpPr>
          <p:nvPr/>
        </p:nvGrpSpPr>
        <p:grpSpPr bwMode="auto">
          <a:xfrm>
            <a:off x="4572000" y="3048000"/>
            <a:ext cx="893763" cy="1066800"/>
            <a:chOff x="1401" y="1801"/>
            <a:chExt cx="947" cy="1223"/>
          </a:xfrm>
        </p:grpSpPr>
        <p:pic>
          <p:nvPicPr>
            <p:cNvPr id="9" name="Picture 5" descr="BD18200_"/>
            <p:cNvPicPr>
              <a:picLocks noChangeAspect="1" noChangeArrowheads="1"/>
            </p:cNvPicPr>
            <p:nvPr/>
          </p:nvPicPr>
          <p:blipFill>
            <a:blip r:embed="rId2" cstate="print"/>
            <a:srcRect/>
            <a:stretch>
              <a:fillRect/>
            </a:stretch>
          </p:blipFill>
          <p:spPr bwMode="auto">
            <a:xfrm>
              <a:off x="1401" y="1801"/>
              <a:ext cx="947" cy="1223"/>
            </a:xfrm>
            <a:prstGeom prst="rect">
              <a:avLst/>
            </a:prstGeom>
            <a:noFill/>
            <a:ln w="9525">
              <a:noFill/>
              <a:miter lim="800000"/>
              <a:headEnd/>
              <a:tailEnd/>
            </a:ln>
          </p:spPr>
        </p:pic>
        <p:sp>
          <p:nvSpPr>
            <p:cNvPr id="10" name="Text Box 6"/>
            <p:cNvSpPr txBox="1">
              <a:spLocks noChangeArrowheads="1"/>
            </p:cNvSpPr>
            <p:nvPr/>
          </p:nvSpPr>
          <p:spPr bwMode="auto">
            <a:xfrm>
              <a:off x="1440" y="2065"/>
              <a:ext cx="815" cy="349"/>
            </a:xfrm>
            <a:prstGeom prst="rect">
              <a:avLst/>
            </a:prstGeom>
            <a:noFill/>
            <a:ln w="28575" algn="ctr">
              <a:noFill/>
              <a:miter lim="800000"/>
              <a:headEnd/>
              <a:tailEnd/>
            </a:ln>
          </p:spPr>
          <p:txBody>
            <a:bodyPr>
              <a:spAutoFit/>
            </a:bodyPr>
            <a:lstStyle/>
            <a:p>
              <a:pPr eaLnBrk="0" hangingPunct="0">
                <a:spcBef>
                  <a:spcPct val="50000"/>
                </a:spcBef>
              </a:pPr>
              <a:r>
                <a:rPr lang="en-US" sz="1400">
                  <a:solidFill>
                    <a:srgbClr val="000000"/>
                  </a:solidFill>
                </a:rPr>
                <a:t>MS IL</a:t>
              </a:r>
            </a:p>
          </p:txBody>
        </p:sp>
      </p:grpSp>
      <p:grpSp>
        <p:nvGrpSpPr>
          <p:cNvPr id="11" name="Group 7"/>
          <p:cNvGrpSpPr>
            <a:grpSpLocks/>
          </p:cNvGrpSpPr>
          <p:nvPr/>
        </p:nvGrpSpPr>
        <p:grpSpPr bwMode="auto">
          <a:xfrm>
            <a:off x="6019800" y="3048000"/>
            <a:ext cx="914400" cy="1066800"/>
            <a:chOff x="1488" y="3023"/>
            <a:chExt cx="1008" cy="1194"/>
          </a:xfrm>
        </p:grpSpPr>
        <p:pic>
          <p:nvPicPr>
            <p:cNvPr id="12" name="Picture 8" descr="BD18252_"/>
            <p:cNvPicPr>
              <a:picLocks noChangeAspect="1" noChangeArrowheads="1"/>
            </p:cNvPicPr>
            <p:nvPr/>
          </p:nvPicPr>
          <p:blipFill>
            <a:blip r:embed="rId3" cstate="print"/>
            <a:srcRect/>
            <a:stretch>
              <a:fillRect/>
            </a:stretch>
          </p:blipFill>
          <p:spPr bwMode="auto">
            <a:xfrm>
              <a:off x="1488" y="3023"/>
              <a:ext cx="1008" cy="1194"/>
            </a:xfrm>
            <a:prstGeom prst="rect">
              <a:avLst/>
            </a:prstGeom>
            <a:noFill/>
            <a:ln w="9525">
              <a:noFill/>
              <a:miter lim="800000"/>
              <a:headEnd/>
              <a:tailEnd/>
            </a:ln>
          </p:spPr>
        </p:pic>
        <p:sp>
          <p:nvSpPr>
            <p:cNvPr id="13" name="Text Box 9"/>
            <p:cNvSpPr txBox="1">
              <a:spLocks noChangeArrowheads="1"/>
            </p:cNvSpPr>
            <p:nvPr/>
          </p:nvSpPr>
          <p:spPr bwMode="auto">
            <a:xfrm>
              <a:off x="1488" y="3505"/>
              <a:ext cx="719" cy="341"/>
            </a:xfrm>
            <a:prstGeom prst="rect">
              <a:avLst/>
            </a:prstGeom>
            <a:noFill/>
            <a:ln w="28575" algn="ctr">
              <a:noFill/>
              <a:miter lim="800000"/>
              <a:headEnd/>
              <a:tailEnd/>
            </a:ln>
          </p:spPr>
          <p:txBody>
            <a:bodyPr>
              <a:spAutoFit/>
            </a:bodyPr>
            <a:lstStyle/>
            <a:p>
              <a:pPr eaLnBrk="0" hangingPunct="0">
                <a:spcBef>
                  <a:spcPct val="50000"/>
                </a:spcBef>
              </a:pPr>
              <a:r>
                <a:rPr lang="en-US" sz="1400">
                  <a:solidFill>
                    <a:srgbClr val="000000"/>
                  </a:solidFill>
                </a:rPr>
                <a:t>CLR</a:t>
              </a:r>
            </a:p>
          </p:txBody>
        </p:sp>
      </p:grpSp>
      <p:sp>
        <p:nvSpPr>
          <p:cNvPr id="14" name="Line 10"/>
          <p:cNvSpPr>
            <a:spLocks noChangeShapeType="1"/>
          </p:cNvSpPr>
          <p:nvPr/>
        </p:nvSpPr>
        <p:spPr bwMode="auto">
          <a:xfrm>
            <a:off x="5486400" y="3657600"/>
            <a:ext cx="533400" cy="0"/>
          </a:xfrm>
          <a:prstGeom prst="line">
            <a:avLst/>
          </a:prstGeom>
          <a:noFill/>
          <a:ln w="28575">
            <a:solidFill>
              <a:schemeClr val="tx1"/>
            </a:solidFill>
            <a:round/>
            <a:headEnd/>
            <a:tailEnd type="triangle" w="med" len="med"/>
          </a:ln>
        </p:spPr>
        <p:txBody>
          <a:bodyPr wrap="none" anchor="ctr"/>
          <a:lstStyle/>
          <a:p>
            <a:endParaRPr lang="en-US"/>
          </a:p>
        </p:txBody>
      </p:sp>
      <p:sp>
        <p:nvSpPr>
          <p:cNvPr id="15" name="Line 11"/>
          <p:cNvSpPr>
            <a:spLocks noChangeShapeType="1"/>
          </p:cNvSpPr>
          <p:nvPr/>
        </p:nvSpPr>
        <p:spPr bwMode="auto">
          <a:xfrm>
            <a:off x="6934200" y="3657600"/>
            <a:ext cx="533400" cy="0"/>
          </a:xfrm>
          <a:prstGeom prst="line">
            <a:avLst/>
          </a:prstGeom>
          <a:noFill/>
          <a:ln w="28575">
            <a:solidFill>
              <a:schemeClr val="tx1"/>
            </a:solidFill>
            <a:round/>
            <a:headEnd/>
            <a:tailEnd type="triangle" w="med" len="med"/>
          </a:ln>
        </p:spPr>
        <p:txBody>
          <a:bodyPr wrap="none" anchor="ctr"/>
          <a:lstStyle/>
          <a:p>
            <a:endParaRPr lang="en-US"/>
          </a:p>
        </p:txBody>
      </p:sp>
      <p:sp>
        <p:nvSpPr>
          <p:cNvPr id="16" name="Rectangle 12"/>
          <p:cNvSpPr>
            <a:spLocks noChangeArrowheads="1"/>
          </p:cNvSpPr>
          <p:nvPr/>
        </p:nvSpPr>
        <p:spPr bwMode="auto">
          <a:xfrm>
            <a:off x="3300413" y="4938713"/>
            <a:ext cx="990600" cy="609600"/>
          </a:xfrm>
          <a:prstGeom prst="rect">
            <a:avLst/>
          </a:prstGeom>
          <a:solidFill>
            <a:srgbClr val="008000">
              <a:alpha val="27058"/>
            </a:srgbClr>
          </a:solidFill>
          <a:ln w="28575" algn="ctr">
            <a:noFill/>
            <a:miter lim="800000"/>
            <a:headEnd/>
            <a:tailEnd/>
          </a:ln>
        </p:spPr>
        <p:txBody>
          <a:bodyPr anchor="ctr"/>
          <a:lstStyle/>
          <a:p>
            <a:pPr eaLnBrk="0" hangingPunct="0"/>
            <a:r>
              <a:rPr lang="en-US" sz="1400"/>
              <a:t>C++ Compiler</a:t>
            </a:r>
          </a:p>
        </p:txBody>
      </p:sp>
      <p:sp>
        <p:nvSpPr>
          <p:cNvPr id="17" name="Line 13"/>
          <p:cNvSpPr>
            <a:spLocks noChangeShapeType="1"/>
          </p:cNvSpPr>
          <p:nvPr/>
        </p:nvSpPr>
        <p:spPr bwMode="auto">
          <a:xfrm>
            <a:off x="2724150" y="5257800"/>
            <a:ext cx="533400" cy="0"/>
          </a:xfrm>
          <a:prstGeom prst="line">
            <a:avLst/>
          </a:prstGeom>
          <a:noFill/>
          <a:ln w="28575">
            <a:solidFill>
              <a:schemeClr val="tx1"/>
            </a:solidFill>
            <a:round/>
            <a:headEnd/>
            <a:tailEnd type="triangle" w="med" len="med"/>
          </a:ln>
        </p:spPr>
        <p:txBody>
          <a:bodyPr wrap="none" anchor="ctr"/>
          <a:lstStyle/>
          <a:p>
            <a:endParaRPr lang="en-US"/>
          </a:p>
        </p:txBody>
      </p:sp>
      <p:sp>
        <p:nvSpPr>
          <p:cNvPr id="18" name="Line 14"/>
          <p:cNvSpPr>
            <a:spLocks noChangeShapeType="1"/>
          </p:cNvSpPr>
          <p:nvPr/>
        </p:nvSpPr>
        <p:spPr bwMode="auto">
          <a:xfrm>
            <a:off x="2743200" y="1752600"/>
            <a:ext cx="533400" cy="0"/>
          </a:xfrm>
          <a:prstGeom prst="line">
            <a:avLst/>
          </a:prstGeom>
          <a:noFill/>
          <a:ln w="28575">
            <a:solidFill>
              <a:schemeClr val="tx1"/>
            </a:solidFill>
            <a:round/>
            <a:headEnd/>
            <a:tailEnd type="triangle" w="med" len="med"/>
          </a:ln>
        </p:spPr>
        <p:txBody>
          <a:bodyPr wrap="none" anchor="ctr"/>
          <a:lstStyle/>
          <a:p>
            <a:endParaRPr lang="en-US"/>
          </a:p>
        </p:txBody>
      </p:sp>
      <p:sp>
        <p:nvSpPr>
          <p:cNvPr id="19" name="Rectangle 15"/>
          <p:cNvSpPr>
            <a:spLocks noChangeArrowheads="1"/>
          </p:cNvSpPr>
          <p:nvPr/>
        </p:nvSpPr>
        <p:spPr bwMode="auto">
          <a:xfrm>
            <a:off x="3276600" y="1447800"/>
            <a:ext cx="990600" cy="609600"/>
          </a:xfrm>
          <a:prstGeom prst="rect">
            <a:avLst/>
          </a:prstGeom>
          <a:solidFill>
            <a:srgbClr val="008000">
              <a:alpha val="27058"/>
            </a:srgbClr>
          </a:solidFill>
          <a:ln w="28575" algn="ctr">
            <a:noFill/>
            <a:miter lim="800000"/>
            <a:headEnd/>
            <a:tailEnd/>
          </a:ln>
        </p:spPr>
        <p:txBody>
          <a:bodyPr anchor="ctr"/>
          <a:lstStyle/>
          <a:p>
            <a:pPr eaLnBrk="0" hangingPunct="0"/>
            <a:r>
              <a:rPr lang="en-US" sz="1400"/>
              <a:t>C# Compiler</a:t>
            </a:r>
          </a:p>
        </p:txBody>
      </p:sp>
      <p:sp>
        <p:nvSpPr>
          <p:cNvPr id="20" name="Rectangle 16"/>
          <p:cNvSpPr>
            <a:spLocks noChangeArrowheads="1"/>
          </p:cNvSpPr>
          <p:nvPr/>
        </p:nvSpPr>
        <p:spPr bwMode="auto">
          <a:xfrm>
            <a:off x="3300413" y="3795713"/>
            <a:ext cx="990600" cy="609600"/>
          </a:xfrm>
          <a:prstGeom prst="rect">
            <a:avLst/>
          </a:prstGeom>
          <a:solidFill>
            <a:srgbClr val="008000">
              <a:alpha val="27058"/>
            </a:srgbClr>
          </a:solidFill>
          <a:ln w="28575" algn="ctr">
            <a:noFill/>
            <a:miter lim="800000"/>
            <a:headEnd/>
            <a:tailEnd/>
          </a:ln>
        </p:spPr>
        <p:txBody>
          <a:bodyPr anchor="ctr"/>
          <a:lstStyle/>
          <a:p>
            <a:pPr eaLnBrk="0" hangingPunct="0"/>
            <a:r>
              <a:rPr lang="en-US" sz="1400"/>
              <a:t>J# .NET Compiler</a:t>
            </a:r>
          </a:p>
        </p:txBody>
      </p:sp>
      <p:sp>
        <p:nvSpPr>
          <p:cNvPr id="21" name="Line 17"/>
          <p:cNvSpPr>
            <a:spLocks noChangeShapeType="1"/>
          </p:cNvSpPr>
          <p:nvPr/>
        </p:nvSpPr>
        <p:spPr bwMode="auto">
          <a:xfrm>
            <a:off x="2743200" y="4114800"/>
            <a:ext cx="533400" cy="0"/>
          </a:xfrm>
          <a:prstGeom prst="line">
            <a:avLst/>
          </a:prstGeom>
          <a:noFill/>
          <a:ln w="28575">
            <a:solidFill>
              <a:schemeClr val="tx1"/>
            </a:solidFill>
            <a:round/>
            <a:headEnd/>
            <a:tailEnd type="triangle" w="med" len="med"/>
          </a:ln>
        </p:spPr>
        <p:txBody>
          <a:bodyPr wrap="none" anchor="ctr"/>
          <a:lstStyle/>
          <a:p>
            <a:endParaRPr lang="en-US"/>
          </a:p>
        </p:txBody>
      </p:sp>
      <p:sp>
        <p:nvSpPr>
          <p:cNvPr id="22" name="AutoShape 18"/>
          <p:cNvSpPr>
            <a:spLocks noChangeArrowheads="1"/>
          </p:cNvSpPr>
          <p:nvPr/>
        </p:nvSpPr>
        <p:spPr bwMode="auto">
          <a:xfrm>
            <a:off x="1752600" y="1294638"/>
            <a:ext cx="1066800" cy="914400"/>
          </a:xfrm>
          <a:prstGeom prst="verticalScroll">
            <a:avLst>
              <a:gd name="adj" fmla="val 12500"/>
            </a:avLst>
          </a:prstGeom>
          <a:gradFill rotWithShape="0">
            <a:gsLst>
              <a:gs pos="0">
                <a:srgbClr val="FFFFFF">
                  <a:gamma/>
                  <a:shade val="46275"/>
                  <a:invGamma/>
                </a:srgbClr>
              </a:gs>
              <a:gs pos="50000">
                <a:srgbClr val="FFFFFF">
                  <a:alpha val="16000"/>
                </a:srgbClr>
              </a:gs>
              <a:gs pos="100000">
                <a:srgbClr val="FFFFFF">
                  <a:gamma/>
                  <a:shade val="46275"/>
                  <a:invGamma/>
                </a:srgbClr>
              </a:gs>
            </a:gsLst>
            <a:lin ang="5400000" scaled="1"/>
          </a:gradFill>
          <a:ln w="9525">
            <a:solidFill>
              <a:srgbClr val="FFFFFF"/>
            </a:solidFill>
            <a:round/>
            <a:headEnd/>
            <a:tailEnd/>
          </a:ln>
          <a:effectLst/>
        </p:spPr>
        <p:txBody>
          <a:bodyPr wrap="none" anchor="ctr"/>
          <a:lstStyle/>
          <a:p>
            <a:pPr>
              <a:defRPr/>
            </a:pPr>
            <a:r>
              <a:rPr lang="en-US" sz="1400">
                <a:latin typeface="Arial" charset="0"/>
                <a:cs typeface="Arial" charset="0"/>
              </a:rPr>
              <a:t>CT </a:t>
            </a:r>
          </a:p>
          <a:p>
            <a:pPr>
              <a:defRPr/>
            </a:pPr>
            <a:r>
              <a:rPr lang="en-US" sz="1400">
                <a:latin typeface="Arial" charset="0"/>
                <a:cs typeface="Arial" charset="0"/>
              </a:rPr>
              <a:t>C#.NET</a:t>
            </a:r>
          </a:p>
        </p:txBody>
      </p:sp>
      <p:sp>
        <p:nvSpPr>
          <p:cNvPr id="23" name="AutoShape 19"/>
          <p:cNvSpPr>
            <a:spLocks noChangeArrowheads="1"/>
          </p:cNvSpPr>
          <p:nvPr/>
        </p:nvSpPr>
        <p:spPr bwMode="auto">
          <a:xfrm>
            <a:off x="1752600" y="2437638"/>
            <a:ext cx="1066800" cy="914400"/>
          </a:xfrm>
          <a:prstGeom prst="verticalScroll">
            <a:avLst>
              <a:gd name="adj" fmla="val 12500"/>
            </a:avLst>
          </a:prstGeom>
          <a:gradFill rotWithShape="0">
            <a:gsLst>
              <a:gs pos="0">
                <a:srgbClr val="FFFFFF">
                  <a:gamma/>
                  <a:shade val="46275"/>
                  <a:invGamma/>
                </a:srgbClr>
              </a:gs>
              <a:gs pos="50000">
                <a:srgbClr val="FFFFFF">
                  <a:alpha val="16000"/>
                </a:srgbClr>
              </a:gs>
              <a:gs pos="100000">
                <a:srgbClr val="FFFFFF">
                  <a:gamma/>
                  <a:shade val="46275"/>
                  <a:invGamma/>
                </a:srgbClr>
              </a:gs>
            </a:gsLst>
            <a:lin ang="5400000" scaled="1"/>
          </a:gradFill>
          <a:ln w="9525">
            <a:solidFill>
              <a:srgbClr val="FFFFFF"/>
            </a:solidFill>
            <a:round/>
            <a:headEnd/>
            <a:tailEnd/>
          </a:ln>
          <a:effectLst/>
        </p:spPr>
        <p:txBody>
          <a:bodyPr wrap="none" anchor="ctr"/>
          <a:lstStyle/>
          <a:p>
            <a:pPr>
              <a:defRPr/>
            </a:pPr>
            <a:r>
              <a:rPr lang="en-US" sz="1400">
                <a:latin typeface="Arial" charset="0"/>
                <a:cs typeface="Arial" charset="0"/>
              </a:rPr>
              <a:t>CT </a:t>
            </a:r>
          </a:p>
          <a:p>
            <a:pPr>
              <a:defRPr/>
            </a:pPr>
            <a:r>
              <a:rPr lang="en-US" sz="1400">
                <a:latin typeface="Arial" charset="0"/>
                <a:cs typeface="Arial" charset="0"/>
              </a:rPr>
              <a:t>VB.NET</a:t>
            </a:r>
          </a:p>
        </p:txBody>
      </p:sp>
      <p:sp>
        <p:nvSpPr>
          <p:cNvPr id="24" name="AutoShape 20"/>
          <p:cNvSpPr>
            <a:spLocks noChangeArrowheads="1"/>
          </p:cNvSpPr>
          <p:nvPr/>
        </p:nvSpPr>
        <p:spPr bwMode="auto">
          <a:xfrm>
            <a:off x="1733550" y="4876038"/>
            <a:ext cx="1066800" cy="914400"/>
          </a:xfrm>
          <a:prstGeom prst="verticalScroll">
            <a:avLst>
              <a:gd name="adj" fmla="val 12500"/>
            </a:avLst>
          </a:prstGeom>
          <a:gradFill rotWithShape="0">
            <a:gsLst>
              <a:gs pos="0">
                <a:srgbClr val="FFFFFF">
                  <a:gamma/>
                  <a:shade val="46275"/>
                  <a:invGamma/>
                </a:srgbClr>
              </a:gs>
              <a:gs pos="50000">
                <a:srgbClr val="FFFFFF">
                  <a:alpha val="16000"/>
                </a:srgbClr>
              </a:gs>
              <a:gs pos="100000">
                <a:srgbClr val="FFFFFF">
                  <a:gamma/>
                  <a:shade val="46275"/>
                  <a:invGamma/>
                </a:srgbClr>
              </a:gs>
            </a:gsLst>
            <a:lin ang="5400000" scaled="1"/>
          </a:gradFill>
          <a:ln w="9525">
            <a:solidFill>
              <a:srgbClr val="FFFFFF"/>
            </a:solidFill>
            <a:round/>
            <a:headEnd/>
            <a:tailEnd/>
          </a:ln>
          <a:effectLst/>
        </p:spPr>
        <p:txBody>
          <a:bodyPr wrap="none" anchor="ctr"/>
          <a:lstStyle/>
          <a:p>
            <a:pPr>
              <a:defRPr/>
            </a:pPr>
            <a:r>
              <a:rPr lang="en-US" sz="1400">
                <a:latin typeface="Arial" charset="0"/>
                <a:cs typeface="Arial" charset="0"/>
              </a:rPr>
              <a:t>CT </a:t>
            </a:r>
          </a:p>
          <a:p>
            <a:pPr>
              <a:defRPr/>
            </a:pPr>
            <a:r>
              <a:rPr lang="en-US" sz="1400">
                <a:latin typeface="Arial" charset="0"/>
                <a:cs typeface="Arial" charset="0"/>
              </a:rPr>
              <a:t>C++.NET</a:t>
            </a:r>
          </a:p>
        </p:txBody>
      </p:sp>
      <p:sp>
        <p:nvSpPr>
          <p:cNvPr id="25" name="WordArt 21"/>
          <p:cNvSpPr>
            <a:spLocks noChangeArrowheads="1" noChangeShapeType="1" noTextEdit="1"/>
          </p:cNvSpPr>
          <p:nvPr/>
        </p:nvSpPr>
        <p:spPr bwMode="auto">
          <a:xfrm>
            <a:off x="4876800" y="1252538"/>
            <a:ext cx="2209800" cy="1109662"/>
          </a:xfrm>
          <a:prstGeom prst="rect">
            <a:avLst/>
          </a:prstGeom>
        </p:spPr>
        <p:txBody>
          <a:bodyPr wrap="none" fromWordArt="1">
            <a:prstTxWarp prst="textSlantUp">
              <a:avLst>
                <a:gd name="adj" fmla="val 55556"/>
              </a:avLst>
            </a:prstTxWarp>
          </a:bodyPr>
          <a:lstStyle/>
          <a:p>
            <a:r>
              <a:rPr lang="en-US" sz="3600" kern="10">
                <a:ln w="9525">
                  <a:solidFill>
                    <a:srgbClr val="000000"/>
                  </a:solidFill>
                  <a:round/>
                  <a:headEnd/>
                  <a:tailEnd/>
                </a:ln>
                <a:solidFill>
                  <a:srgbClr val="FF0000"/>
                </a:solidFill>
                <a:latin typeface="Arial Black"/>
              </a:rPr>
              <a:t>.NET Framework</a:t>
            </a:r>
          </a:p>
        </p:txBody>
      </p:sp>
      <p:sp>
        <p:nvSpPr>
          <p:cNvPr id="26" name="AutoShape 22"/>
          <p:cNvSpPr>
            <a:spLocks noChangeArrowheads="1"/>
          </p:cNvSpPr>
          <p:nvPr/>
        </p:nvSpPr>
        <p:spPr bwMode="auto">
          <a:xfrm>
            <a:off x="1752600" y="3656838"/>
            <a:ext cx="1066800" cy="914400"/>
          </a:xfrm>
          <a:prstGeom prst="verticalScroll">
            <a:avLst>
              <a:gd name="adj" fmla="val 12500"/>
            </a:avLst>
          </a:prstGeom>
          <a:gradFill rotWithShape="0">
            <a:gsLst>
              <a:gs pos="0">
                <a:srgbClr val="FFFFFF">
                  <a:gamma/>
                  <a:shade val="46275"/>
                  <a:invGamma/>
                </a:srgbClr>
              </a:gs>
              <a:gs pos="50000">
                <a:srgbClr val="FFFFFF">
                  <a:alpha val="16000"/>
                </a:srgbClr>
              </a:gs>
              <a:gs pos="100000">
                <a:srgbClr val="FFFFFF">
                  <a:gamma/>
                  <a:shade val="46275"/>
                  <a:invGamma/>
                </a:srgbClr>
              </a:gs>
            </a:gsLst>
            <a:lin ang="5400000" scaled="1"/>
          </a:gradFill>
          <a:ln w="9525">
            <a:solidFill>
              <a:srgbClr val="FFFFFF"/>
            </a:solidFill>
            <a:round/>
            <a:headEnd/>
            <a:tailEnd/>
          </a:ln>
          <a:effectLst/>
        </p:spPr>
        <p:txBody>
          <a:bodyPr wrap="none" anchor="ctr"/>
          <a:lstStyle/>
          <a:p>
            <a:pPr>
              <a:defRPr/>
            </a:pPr>
            <a:r>
              <a:rPr lang="en-US" sz="1400">
                <a:latin typeface="Arial" charset="0"/>
                <a:cs typeface="Arial" charset="0"/>
              </a:rPr>
              <a:t>CT </a:t>
            </a:r>
          </a:p>
          <a:p>
            <a:pPr>
              <a:defRPr/>
            </a:pPr>
            <a:r>
              <a:rPr lang="en-US" sz="1400">
                <a:latin typeface="Arial" charset="0"/>
                <a:cs typeface="Arial" charset="0"/>
              </a:rPr>
              <a:t>J#.NET</a:t>
            </a:r>
          </a:p>
        </p:txBody>
      </p:sp>
      <p:sp>
        <p:nvSpPr>
          <p:cNvPr id="27" name="Rectangle 23"/>
          <p:cNvSpPr>
            <a:spLocks noChangeArrowheads="1"/>
          </p:cNvSpPr>
          <p:nvPr/>
        </p:nvSpPr>
        <p:spPr bwMode="auto">
          <a:xfrm>
            <a:off x="3300413" y="2576513"/>
            <a:ext cx="990600" cy="609600"/>
          </a:xfrm>
          <a:prstGeom prst="rect">
            <a:avLst/>
          </a:prstGeom>
          <a:solidFill>
            <a:srgbClr val="008000">
              <a:alpha val="27058"/>
            </a:srgbClr>
          </a:solidFill>
          <a:ln w="28575" algn="ctr">
            <a:noFill/>
            <a:miter lim="800000"/>
            <a:headEnd/>
            <a:tailEnd/>
          </a:ln>
        </p:spPr>
        <p:txBody>
          <a:bodyPr anchor="ctr"/>
          <a:lstStyle/>
          <a:p>
            <a:pPr eaLnBrk="0" hangingPunct="0"/>
            <a:r>
              <a:rPr lang="en-US" sz="1400"/>
              <a:t>VB .NET Compiler</a:t>
            </a:r>
          </a:p>
        </p:txBody>
      </p:sp>
      <p:sp>
        <p:nvSpPr>
          <p:cNvPr id="28" name="Line 24"/>
          <p:cNvSpPr>
            <a:spLocks noChangeShapeType="1"/>
          </p:cNvSpPr>
          <p:nvPr/>
        </p:nvSpPr>
        <p:spPr bwMode="auto">
          <a:xfrm>
            <a:off x="2743200" y="2895600"/>
            <a:ext cx="533400" cy="0"/>
          </a:xfrm>
          <a:prstGeom prst="line">
            <a:avLst/>
          </a:prstGeom>
          <a:noFill/>
          <a:ln w="28575">
            <a:solidFill>
              <a:schemeClr val="tx1"/>
            </a:solidFill>
            <a:round/>
            <a:headEnd/>
            <a:tailEnd type="triangle" w="med" len="med"/>
          </a:ln>
        </p:spPr>
        <p:txBody>
          <a:bodyPr wrap="none" anchor="ctr"/>
          <a:lstStyle/>
          <a:p>
            <a:endParaRPr lang="en-US"/>
          </a:p>
        </p:txBody>
      </p:sp>
      <p:sp>
        <p:nvSpPr>
          <p:cNvPr id="29" name="Line 25"/>
          <p:cNvSpPr>
            <a:spLocks noChangeShapeType="1"/>
          </p:cNvSpPr>
          <p:nvPr/>
        </p:nvSpPr>
        <p:spPr bwMode="auto">
          <a:xfrm>
            <a:off x="4267200" y="1828800"/>
            <a:ext cx="685800" cy="1219200"/>
          </a:xfrm>
          <a:prstGeom prst="line">
            <a:avLst/>
          </a:prstGeom>
          <a:noFill/>
          <a:ln w="9525">
            <a:solidFill>
              <a:schemeClr val="tx1"/>
            </a:solidFill>
            <a:round/>
            <a:headEnd/>
            <a:tailEnd type="triangle" w="med" len="med"/>
          </a:ln>
        </p:spPr>
        <p:txBody>
          <a:bodyPr/>
          <a:lstStyle/>
          <a:p>
            <a:endParaRPr lang="en-US"/>
          </a:p>
        </p:txBody>
      </p:sp>
      <p:sp>
        <p:nvSpPr>
          <p:cNvPr id="30" name="Line 26"/>
          <p:cNvSpPr>
            <a:spLocks noChangeShapeType="1"/>
          </p:cNvSpPr>
          <p:nvPr/>
        </p:nvSpPr>
        <p:spPr bwMode="auto">
          <a:xfrm>
            <a:off x="4267200" y="2895600"/>
            <a:ext cx="304800" cy="609600"/>
          </a:xfrm>
          <a:prstGeom prst="line">
            <a:avLst/>
          </a:prstGeom>
          <a:noFill/>
          <a:ln w="9525">
            <a:solidFill>
              <a:schemeClr val="tx1"/>
            </a:solidFill>
            <a:round/>
            <a:headEnd/>
            <a:tailEnd type="triangle" w="med" len="med"/>
          </a:ln>
        </p:spPr>
        <p:txBody>
          <a:bodyPr/>
          <a:lstStyle/>
          <a:p>
            <a:endParaRPr lang="en-US"/>
          </a:p>
        </p:txBody>
      </p:sp>
      <p:sp>
        <p:nvSpPr>
          <p:cNvPr id="31" name="Line 27"/>
          <p:cNvSpPr>
            <a:spLocks noChangeShapeType="1"/>
          </p:cNvSpPr>
          <p:nvPr/>
        </p:nvSpPr>
        <p:spPr bwMode="auto">
          <a:xfrm flipV="1">
            <a:off x="4267200" y="3505200"/>
            <a:ext cx="304800" cy="609600"/>
          </a:xfrm>
          <a:prstGeom prst="line">
            <a:avLst/>
          </a:prstGeom>
          <a:noFill/>
          <a:ln w="9525">
            <a:solidFill>
              <a:schemeClr val="tx1"/>
            </a:solidFill>
            <a:round/>
            <a:headEnd/>
            <a:tailEnd type="triangle" w="med" len="med"/>
          </a:ln>
        </p:spPr>
        <p:txBody>
          <a:bodyPr/>
          <a:lstStyle/>
          <a:p>
            <a:endParaRPr lang="en-US"/>
          </a:p>
        </p:txBody>
      </p:sp>
      <p:sp>
        <p:nvSpPr>
          <p:cNvPr id="32" name="Line 28"/>
          <p:cNvSpPr>
            <a:spLocks noChangeShapeType="1"/>
          </p:cNvSpPr>
          <p:nvPr/>
        </p:nvSpPr>
        <p:spPr bwMode="auto">
          <a:xfrm flipV="1">
            <a:off x="4267200" y="4114800"/>
            <a:ext cx="762000" cy="1143000"/>
          </a:xfrm>
          <a:prstGeom prst="line">
            <a:avLst/>
          </a:prstGeom>
          <a:noFill/>
          <a:ln w="9525">
            <a:solidFill>
              <a:schemeClr val="tx1"/>
            </a:solidFill>
            <a:round/>
            <a:headEnd/>
            <a:tailEnd type="triangle" w="med" len="med"/>
          </a:ln>
        </p:spPr>
        <p:txBody>
          <a:bodyPr/>
          <a:lstStyle/>
          <a:p>
            <a:endParaRPr lang="en-US"/>
          </a:p>
        </p:txBody>
      </p:sp>
      <p:pic>
        <p:nvPicPr>
          <p:cNvPr id="33" name="Picture 29" descr="j0434843[1]"/>
          <p:cNvPicPr>
            <a:picLocks noChangeAspect="1" noChangeArrowheads="1"/>
          </p:cNvPicPr>
          <p:nvPr/>
        </p:nvPicPr>
        <p:blipFill>
          <a:blip r:embed="rId4" cstate="print"/>
          <a:srcRect/>
          <a:stretch>
            <a:fillRect/>
          </a:stretch>
        </p:blipFill>
        <p:spPr bwMode="auto">
          <a:xfrm>
            <a:off x="7315200" y="2743200"/>
            <a:ext cx="1676400" cy="1676400"/>
          </a:xfrm>
          <a:prstGeom prst="rect">
            <a:avLst/>
          </a:prstGeom>
          <a:noFill/>
          <a:ln w="9525">
            <a:noFill/>
            <a:miter lim="800000"/>
            <a:headEnd/>
            <a:tailEnd/>
          </a:ln>
        </p:spPr>
      </p:pic>
      <p:sp>
        <p:nvSpPr>
          <p:cNvPr id="34" name="Text Box 30"/>
          <p:cNvSpPr txBox="1">
            <a:spLocks noChangeArrowheads="1"/>
          </p:cNvSpPr>
          <p:nvPr/>
        </p:nvSpPr>
        <p:spPr bwMode="auto">
          <a:xfrm rot="21012687">
            <a:off x="7772400" y="3048000"/>
            <a:ext cx="1082675" cy="1004888"/>
          </a:xfrm>
          <a:prstGeom prst="rect">
            <a:avLst/>
          </a:prstGeom>
          <a:noFill/>
          <a:ln w="9525">
            <a:noFill/>
            <a:miter lim="800000"/>
            <a:headEnd/>
            <a:tailEnd/>
          </a:ln>
        </p:spPr>
        <p:txBody>
          <a:bodyPr>
            <a:spAutoFit/>
          </a:bodyPr>
          <a:lstStyle/>
          <a:p>
            <a:r>
              <a:rPr lang="en-US" sz="1400">
                <a:solidFill>
                  <a:srgbClr val="FF3300"/>
                </a:solidFill>
              </a:rPr>
              <a:t>1011010</a:t>
            </a:r>
          </a:p>
          <a:p>
            <a:r>
              <a:rPr lang="en-US" sz="1400">
                <a:solidFill>
                  <a:srgbClr val="FF3300"/>
                </a:solidFill>
              </a:rPr>
              <a:t>1011010</a:t>
            </a:r>
          </a:p>
          <a:p>
            <a:r>
              <a:rPr lang="en-US" sz="1400">
                <a:solidFill>
                  <a:srgbClr val="FF3300"/>
                </a:solidFill>
              </a:rPr>
              <a:t>1011010</a:t>
            </a:r>
          </a:p>
          <a:p>
            <a:endParaRPr lang="en-US"/>
          </a:p>
        </p:txBody>
      </p:sp>
      <p:pic>
        <p:nvPicPr>
          <p:cNvPr id="35" name="Picture 31" descr="j0435714[1]"/>
          <p:cNvPicPr>
            <a:picLocks noChangeAspect="1" noChangeArrowheads="1"/>
          </p:cNvPicPr>
          <p:nvPr/>
        </p:nvPicPr>
        <p:blipFill>
          <a:blip r:embed="rId5" cstate="print"/>
          <a:srcRect/>
          <a:stretch>
            <a:fillRect/>
          </a:stretch>
        </p:blipFill>
        <p:spPr bwMode="auto">
          <a:xfrm>
            <a:off x="392113" y="2819400"/>
            <a:ext cx="750887" cy="1295400"/>
          </a:xfrm>
          <a:prstGeom prst="rect">
            <a:avLst/>
          </a:prstGeom>
          <a:noFill/>
          <a:ln w="9525">
            <a:noFill/>
            <a:miter lim="800000"/>
            <a:headEnd/>
            <a:tailEnd/>
          </a:ln>
        </p:spPr>
      </p:pic>
      <p:sp>
        <p:nvSpPr>
          <p:cNvPr id="36" name="Line 32"/>
          <p:cNvSpPr>
            <a:spLocks noChangeShapeType="1"/>
          </p:cNvSpPr>
          <p:nvPr/>
        </p:nvSpPr>
        <p:spPr bwMode="auto">
          <a:xfrm flipV="1">
            <a:off x="1066800" y="1676400"/>
            <a:ext cx="685800" cy="1447800"/>
          </a:xfrm>
          <a:prstGeom prst="line">
            <a:avLst/>
          </a:prstGeom>
          <a:noFill/>
          <a:ln w="9525">
            <a:solidFill>
              <a:schemeClr val="tx1"/>
            </a:solidFill>
            <a:round/>
            <a:headEnd/>
            <a:tailEnd type="triangle" w="med" len="med"/>
          </a:ln>
        </p:spPr>
        <p:txBody>
          <a:bodyPr/>
          <a:lstStyle/>
          <a:p>
            <a:endParaRPr lang="en-US"/>
          </a:p>
        </p:txBody>
      </p:sp>
      <p:sp>
        <p:nvSpPr>
          <p:cNvPr id="37" name="Line 33"/>
          <p:cNvSpPr>
            <a:spLocks noChangeShapeType="1"/>
          </p:cNvSpPr>
          <p:nvPr/>
        </p:nvSpPr>
        <p:spPr bwMode="auto">
          <a:xfrm flipV="1">
            <a:off x="1295400" y="2895600"/>
            <a:ext cx="457200" cy="457200"/>
          </a:xfrm>
          <a:prstGeom prst="line">
            <a:avLst/>
          </a:prstGeom>
          <a:noFill/>
          <a:ln w="9525">
            <a:solidFill>
              <a:schemeClr val="tx1"/>
            </a:solidFill>
            <a:round/>
            <a:headEnd/>
            <a:tailEnd type="triangle" w="med" len="med"/>
          </a:ln>
        </p:spPr>
        <p:txBody>
          <a:bodyPr/>
          <a:lstStyle/>
          <a:p>
            <a:endParaRPr lang="en-US"/>
          </a:p>
        </p:txBody>
      </p:sp>
      <p:sp>
        <p:nvSpPr>
          <p:cNvPr id="38" name="Line 34"/>
          <p:cNvSpPr>
            <a:spLocks noChangeShapeType="1"/>
          </p:cNvSpPr>
          <p:nvPr/>
        </p:nvSpPr>
        <p:spPr bwMode="auto">
          <a:xfrm>
            <a:off x="1295400" y="3657600"/>
            <a:ext cx="457200" cy="533400"/>
          </a:xfrm>
          <a:prstGeom prst="line">
            <a:avLst/>
          </a:prstGeom>
          <a:noFill/>
          <a:ln w="9525">
            <a:solidFill>
              <a:schemeClr val="tx1"/>
            </a:solidFill>
            <a:round/>
            <a:headEnd/>
            <a:tailEnd type="triangle" w="med" len="med"/>
          </a:ln>
        </p:spPr>
        <p:txBody>
          <a:bodyPr/>
          <a:lstStyle/>
          <a:p>
            <a:endParaRPr lang="en-US"/>
          </a:p>
        </p:txBody>
      </p:sp>
      <p:sp>
        <p:nvSpPr>
          <p:cNvPr id="39" name="Line 35"/>
          <p:cNvSpPr>
            <a:spLocks noChangeShapeType="1"/>
          </p:cNvSpPr>
          <p:nvPr/>
        </p:nvSpPr>
        <p:spPr bwMode="auto">
          <a:xfrm>
            <a:off x="1066800" y="4267200"/>
            <a:ext cx="685800" cy="1143000"/>
          </a:xfrm>
          <a:prstGeom prst="line">
            <a:avLst/>
          </a:prstGeom>
          <a:noFill/>
          <a:ln w="9525">
            <a:solidFill>
              <a:schemeClr val="tx1"/>
            </a:solidFill>
            <a:round/>
            <a:headEnd/>
            <a:tailEnd type="triangle" w="med" len="med"/>
          </a:ln>
        </p:spPr>
        <p:txBody>
          <a:bodyPr/>
          <a:lstStyle/>
          <a:p>
            <a:endParaRPr lang="en-US"/>
          </a:p>
        </p:txBody>
      </p:sp>
      <p:sp>
        <p:nvSpPr>
          <p:cNvPr id="40" name="Text Box 37"/>
          <p:cNvSpPr txBox="1">
            <a:spLocks noChangeArrowheads="1"/>
          </p:cNvSpPr>
          <p:nvPr/>
        </p:nvSpPr>
        <p:spPr bwMode="auto">
          <a:xfrm>
            <a:off x="76200" y="2514601"/>
            <a:ext cx="1524000" cy="301621"/>
          </a:xfrm>
          <a:prstGeom prst="rect">
            <a:avLst/>
          </a:prstGeom>
          <a:noFill/>
          <a:ln w="12700" algn="ctr">
            <a:noFill/>
            <a:miter lim="800000"/>
            <a:headEnd/>
            <a:tailEnd/>
          </a:ln>
        </p:spPr>
        <p:txBody>
          <a:bodyPr wrap="square">
            <a:spAutoFit/>
          </a:bodyPr>
          <a:lstStyle/>
          <a:p>
            <a:pPr eaLnBrk="0" hangingPunct="0">
              <a:lnSpc>
                <a:spcPct val="85000"/>
              </a:lnSpc>
              <a:spcBef>
                <a:spcPct val="20000"/>
              </a:spcBef>
              <a:defRPr/>
            </a:pPr>
            <a:r>
              <a:rPr lang="en-US" sz="1600" dirty="0">
                <a:effectLst>
                  <a:outerShdw blurRad="38100" dist="38100" dir="2700000" algn="tl">
                    <a:srgbClr val="000000">
                      <a:alpha val="43137"/>
                    </a:srgbClr>
                  </a:outerShdw>
                </a:effectLst>
                <a:latin typeface="Segoe" pitchFamily="34" charset="0"/>
                <a:cs typeface="Arial" charset="0"/>
              </a:rPr>
              <a:t>Programmer</a:t>
            </a:r>
          </a:p>
        </p:txBody>
      </p:sp>
      <p:sp>
        <p:nvSpPr>
          <p:cNvPr id="41" name="Rectangle 8"/>
          <p:cNvSpPr>
            <a:spLocks noChangeArrowheads="1"/>
          </p:cNvSpPr>
          <p:nvPr/>
        </p:nvSpPr>
        <p:spPr bwMode="auto">
          <a:xfrm>
            <a:off x="1295400" y="5943599"/>
            <a:ext cx="6238875" cy="427039"/>
          </a:xfrm>
          <a:prstGeom prst="rect">
            <a:avLst/>
          </a:prstGeom>
          <a:solidFill>
            <a:srgbClr val="FFFFFF"/>
          </a:solidFill>
          <a:ln w="9525">
            <a:solidFill>
              <a:srgbClr val="000000"/>
            </a:solidFill>
            <a:miter lim="800000"/>
            <a:headEnd/>
            <a:tailEnd/>
          </a:ln>
        </p:spPr>
        <p:txBody>
          <a:bodyPr/>
          <a:lstStyle/>
          <a:p>
            <a:pPr algn="ctr" eaLnBrk="0" hangingPunct="0"/>
            <a:r>
              <a:rPr lang="en-US" b="1" i="1">
                <a:latin typeface="Verdana" pitchFamily="34" charset="0"/>
              </a:rPr>
              <a:t>Microsoft Intermediate Language (MSIL)</a:t>
            </a:r>
          </a:p>
        </p:txBody>
      </p:sp>
      <p:sp>
        <p:nvSpPr>
          <p:cNvPr id="42"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3800" b="1">
                <a:solidFill>
                  <a:schemeClr val="tx1"/>
                </a:solidFill>
                <a:cs typeface="Tahoma" charset="0"/>
              </a:rPr>
              <a:t>Common Language Runtime</a:t>
            </a:r>
            <a:endParaRPr lang="en-US" sz="3800" b="1" smtClean="0">
              <a:solidFill>
                <a:schemeClr val="tx1"/>
              </a:solidFill>
              <a:cs typeface="Tahoma" charset="0"/>
            </a:endParaRPr>
          </a:p>
        </p:txBody>
      </p:sp>
    </p:spTree>
    <p:extLst>
      <p:ext uri="{BB962C8B-B14F-4D97-AF65-F5344CB8AC3E}">
        <p14:creationId xmlns:p14="http://schemas.microsoft.com/office/powerpoint/2010/main" val="1133007634"/>
      </p:ext>
    </p:extLst>
  </p:cSld>
  <p:clrMapOvr>
    <a:masterClrMapping/>
  </p:clrMapOvr>
  <p:transition advClick="0">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1"/>
          <p:cNvGrpSpPr>
            <a:grpSpLocks/>
          </p:cNvGrpSpPr>
          <p:nvPr/>
        </p:nvGrpSpPr>
        <p:grpSpPr bwMode="auto">
          <a:xfrm>
            <a:off x="463550" y="1524000"/>
            <a:ext cx="8305800" cy="4913313"/>
            <a:chOff x="463550" y="1524000"/>
            <a:chExt cx="8305800" cy="4913313"/>
          </a:xfrm>
        </p:grpSpPr>
        <p:sp>
          <p:nvSpPr>
            <p:cNvPr id="39" name="AutoShape 2"/>
            <p:cNvSpPr>
              <a:spLocks noChangeArrowheads="1"/>
            </p:cNvSpPr>
            <p:nvPr/>
          </p:nvSpPr>
          <p:spPr bwMode="auto">
            <a:xfrm>
              <a:off x="1835150" y="1524000"/>
              <a:ext cx="990600" cy="304800"/>
            </a:xfrm>
            <a:prstGeom prst="roundRect">
              <a:avLst>
                <a:gd name="adj" fmla="val 0"/>
              </a:avLst>
            </a:prstGeom>
            <a:gradFill rotWithShape="0">
              <a:gsLst>
                <a:gs pos="78000">
                  <a:srgbClr val="00B050"/>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B050"/>
              </a:extrusionClr>
              <a:contourClr>
                <a:srgbClr val="00B050"/>
              </a:contourClr>
            </a:sp3d>
          </p:spPr>
          <p:txBody>
            <a:bodyPr wrap="none" anchor="ctr">
              <a:flatTx/>
            </a:bodyPr>
            <a:lstStyle/>
            <a:p>
              <a:pPr algn="ctr" eaLnBrk="1" hangingPunct="1">
                <a:defRPr/>
              </a:pPr>
              <a:r>
                <a:rPr lang="en-US" sz="1600" b="1">
                  <a:solidFill>
                    <a:srgbClr val="000000"/>
                  </a:solidFill>
                  <a:latin typeface="Arial" charset="0"/>
                  <a:cs typeface="Arial" charset="0"/>
                </a:rPr>
                <a:t>VB</a:t>
              </a:r>
            </a:p>
          </p:txBody>
        </p:sp>
        <p:sp>
          <p:nvSpPr>
            <p:cNvPr id="40" name="Text Box 3"/>
            <p:cNvSpPr txBox="1">
              <a:spLocks noChangeArrowheads="1"/>
            </p:cNvSpPr>
            <p:nvPr/>
          </p:nvSpPr>
          <p:spPr bwMode="auto">
            <a:xfrm>
              <a:off x="463550" y="1560513"/>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eaLnBrk="1" hangingPunct="1">
                <a:spcBef>
                  <a:spcPct val="0"/>
                </a:spcBef>
                <a:buFontTx/>
                <a:buNone/>
              </a:pPr>
              <a:r>
                <a:rPr lang="en-GB" altLang="en-US" sz="2000" b="1"/>
                <a:t>Source code</a:t>
              </a:r>
            </a:p>
          </p:txBody>
        </p:sp>
        <p:sp>
          <p:nvSpPr>
            <p:cNvPr id="41" name="AutoShape 4"/>
            <p:cNvSpPr>
              <a:spLocks noChangeArrowheads="1"/>
            </p:cNvSpPr>
            <p:nvPr/>
          </p:nvSpPr>
          <p:spPr bwMode="auto">
            <a:xfrm>
              <a:off x="1835150" y="2057400"/>
              <a:ext cx="990600" cy="341313"/>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sz="1600" b="1">
                  <a:solidFill>
                    <a:srgbClr val="000000"/>
                  </a:solidFill>
                  <a:latin typeface="Arial" charset="0"/>
                  <a:cs typeface="Arial" charset="0"/>
                </a:rPr>
                <a:t>Compiler</a:t>
              </a:r>
            </a:p>
          </p:txBody>
        </p:sp>
        <p:sp>
          <p:nvSpPr>
            <p:cNvPr id="42" name="AutoShape 5"/>
            <p:cNvSpPr>
              <a:spLocks noChangeArrowheads="1"/>
            </p:cNvSpPr>
            <p:nvPr/>
          </p:nvSpPr>
          <p:spPr bwMode="auto">
            <a:xfrm>
              <a:off x="5187950" y="1524000"/>
              <a:ext cx="990600" cy="304800"/>
            </a:xfrm>
            <a:prstGeom prst="roundRect">
              <a:avLst>
                <a:gd name="adj" fmla="val 0"/>
              </a:avLst>
            </a:prstGeom>
            <a:gradFill rotWithShape="0">
              <a:gsLst>
                <a:gs pos="78000">
                  <a:srgbClr val="00B050"/>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B050"/>
              </a:extrusionClr>
              <a:contourClr>
                <a:srgbClr val="00B050"/>
              </a:contourClr>
            </a:sp3d>
          </p:spPr>
          <p:txBody>
            <a:bodyPr wrap="none" anchor="ctr">
              <a:flatTx/>
            </a:bodyPr>
            <a:lstStyle/>
            <a:p>
              <a:pPr algn="ctr" eaLnBrk="1" hangingPunct="1">
                <a:defRPr/>
              </a:pPr>
              <a:r>
                <a:rPr lang="en-US" sz="1600" b="1">
                  <a:solidFill>
                    <a:srgbClr val="000000"/>
                  </a:solidFill>
                  <a:latin typeface="Arial" charset="0"/>
                  <a:cs typeface="Arial" charset="0"/>
                </a:rPr>
                <a:t>C++</a:t>
              </a:r>
            </a:p>
          </p:txBody>
        </p:sp>
        <p:sp>
          <p:nvSpPr>
            <p:cNvPr id="43" name="AutoShape 6"/>
            <p:cNvSpPr>
              <a:spLocks noChangeArrowheads="1"/>
            </p:cNvSpPr>
            <p:nvPr/>
          </p:nvSpPr>
          <p:spPr bwMode="auto">
            <a:xfrm>
              <a:off x="3511550" y="1524000"/>
              <a:ext cx="990600" cy="304800"/>
            </a:xfrm>
            <a:prstGeom prst="roundRect">
              <a:avLst>
                <a:gd name="adj" fmla="val 0"/>
              </a:avLst>
            </a:prstGeom>
            <a:gradFill rotWithShape="0">
              <a:gsLst>
                <a:gs pos="78000">
                  <a:srgbClr val="00B050"/>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B050"/>
              </a:extrusionClr>
              <a:contourClr>
                <a:srgbClr val="00B050"/>
              </a:contourClr>
            </a:sp3d>
          </p:spPr>
          <p:txBody>
            <a:bodyPr wrap="none" anchor="ctr">
              <a:flatTx/>
            </a:bodyPr>
            <a:lstStyle/>
            <a:p>
              <a:pPr algn="ctr" eaLnBrk="1" hangingPunct="1">
                <a:defRPr/>
              </a:pPr>
              <a:r>
                <a:rPr lang="en-US" sz="1600" b="1">
                  <a:solidFill>
                    <a:srgbClr val="000000"/>
                  </a:solidFill>
                  <a:latin typeface="Arial" charset="0"/>
                  <a:cs typeface="Arial" charset="0"/>
                </a:rPr>
                <a:t>C#</a:t>
              </a:r>
            </a:p>
          </p:txBody>
        </p:sp>
        <p:sp>
          <p:nvSpPr>
            <p:cNvPr id="44" name="AutoShape 7"/>
            <p:cNvSpPr>
              <a:spLocks noChangeArrowheads="1"/>
            </p:cNvSpPr>
            <p:nvPr/>
          </p:nvSpPr>
          <p:spPr bwMode="auto">
            <a:xfrm>
              <a:off x="5187950" y="2057400"/>
              <a:ext cx="990600" cy="341313"/>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sz="1600" b="1">
                  <a:solidFill>
                    <a:srgbClr val="000000"/>
                  </a:solidFill>
                  <a:latin typeface="Arial" charset="0"/>
                  <a:cs typeface="Arial" charset="0"/>
                </a:rPr>
                <a:t>Compiler</a:t>
              </a:r>
            </a:p>
          </p:txBody>
        </p:sp>
        <p:sp>
          <p:nvSpPr>
            <p:cNvPr id="45" name="AutoShape 8"/>
            <p:cNvSpPr>
              <a:spLocks noChangeArrowheads="1"/>
            </p:cNvSpPr>
            <p:nvPr/>
          </p:nvSpPr>
          <p:spPr bwMode="auto">
            <a:xfrm>
              <a:off x="3511550" y="2057400"/>
              <a:ext cx="990600" cy="341313"/>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sz="1600" b="1">
                  <a:solidFill>
                    <a:srgbClr val="000000"/>
                  </a:solidFill>
                  <a:latin typeface="Arial" charset="0"/>
                  <a:cs typeface="Arial" charset="0"/>
                </a:rPr>
                <a:t>Compiler</a:t>
              </a:r>
            </a:p>
          </p:txBody>
        </p:sp>
        <p:sp>
          <p:nvSpPr>
            <p:cNvPr id="46" name="AutoShape 9"/>
            <p:cNvSpPr>
              <a:spLocks noChangeArrowheads="1"/>
            </p:cNvSpPr>
            <p:nvPr/>
          </p:nvSpPr>
          <p:spPr bwMode="auto">
            <a:xfrm>
              <a:off x="3511550" y="2743200"/>
              <a:ext cx="990600" cy="569913"/>
            </a:xfrm>
            <a:prstGeom prst="roundRect">
              <a:avLst>
                <a:gd name="adj" fmla="val 0"/>
              </a:avLst>
            </a:prstGeom>
            <a:gradFill rotWithShape="0">
              <a:gsLst>
                <a:gs pos="73000">
                  <a:srgbClr val="00B0F0"/>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5">
                  <a:lumMod val="50000"/>
                </a:schemeClr>
              </a:extrusionClr>
            </a:sp3d>
          </p:spPr>
          <p:txBody>
            <a:bodyPr wrap="none" anchor="ctr">
              <a:flatTx/>
            </a:bodyPr>
            <a:lstStyle/>
            <a:p>
              <a:pPr algn="ctr" eaLnBrk="1" hangingPunct="1">
                <a:defRPr/>
              </a:pPr>
              <a:r>
                <a:rPr lang="en-US" sz="1600" b="1">
                  <a:solidFill>
                    <a:srgbClr val="000000"/>
                  </a:solidFill>
                  <a:latin typeface="Arial" charset="0"/>
                  <a:cs typeface="Arial" charset="0"/>
                </a:rPr>
                <a:t>Assembly</a:t>
              </a:r>
            </a:p>
            <a:p>
              <a:pPr algn="ctr" eaLnBrk="1" hangingPunct="1">
                <a:defRPr/>
              </a:pPr>
              <a:r>
                <a:rPr lang="en-US" sz="1600" b="1">
                  <a:solidFill>
                    <a:srgbClr val="000000"/>
                  </a:solidFill>
                  <a:latin typeface="Arial" charset="0"/>
                  <a:cs typeface="Arial" charset="0"/>
                </a:rPr>
                <a:t>IL Code</a:t>
              </a:r>
            </a:p>
          </p:txBody>
        </p:sp>
        <p:sp>
          <p:nvSpPr>
            <p:cNvPr id="47" name="AutoShape 10"/>
            <p:cNvSpPr>
              <a:spLocks noChangeArrowheads="1"/>
            </p:cNvSpPr>
            <p:nvPr/>
          </p:nvSpPr>
          <p:spPr bwMode="auto">
            <a:xfrm>
              <a:off x="5187950" y="2743200"/>
              <a:ext cx="990600" cy="569913"/>
            </a:xfrm>
            <a:prstGeom prst="roundRect">
              <a:avLst>
                <a:gd name="adj" fmla="val 0"/>
              </a:avLst>
            </a:prstGeom>
            <a:gradFill rotWithShape="0">
              <a:gsLst>
                <a:gs pos="73000">
                  <a:srgbClr val="00B0F0"/>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5">
                  <a:lumMod val="50000"/>
                </a:schemeClr>
              </a:extrusionClr>
            </a:sp3d>
          </p:spPr>
          <p:txBody>
            <a:bodyPr wrap="none" anchor="ctr">
              <a:flatTx/>
            </a:bodyPr>
            <a:lstStyle/>
            <a:p>
              <a:pPr algn="ctr" eaLnBrk="1" hangingPunct="1">
                <a:defRPr/>
              </a:pPr>
              <a:r>
                <a:rPr lang="en-US" sz="1600" b="1">
                  <a:solidFill>
                    <a:srgbClr val="000000"/>
                  </a:solidFill>
                  <a:latin typeface="Arial" charset="0"/>
                  <a:cs typeface="Arial" charset="0"/>
                </a:rPr>
                <a:t>Assembly</a:t>
              </a:r>
            </a:p>
            <a:p>
              <a:pPr algn="ctr" eaLnBrk="1" hangingPunct="1">
                <a:defRPr/>
              </a:pPr>
              <a:r>
                <a:rPr lang="en-US" sz="1600" b="1">
                  <a:solidFill>
                    <a:srgbClr val="000000"/>
                  </a:solidFill>
                  <a:latin typeface="Arial" charset="0"/>
                  <a:cs typeface="Arial" charset="0"/>
                </a:rPr>
                <a:t>IL Code</a:t>
              </a:r>
            </a:p>
          </p:txBody>
        </p:sp>
        <p:sp>
          <p:nvSpPr>
            <p:cNvPr id="48" name="AutoShape 11"/>
            <p:cNvSpPr>
              <a:spLocks noChangeArrowheads="1"/>
            </p:cNvSpPr>
            <p:nvPr/>
          </p:nvSpPr>
          <p:spPr bwMode="auto">
            <a:xfrm>
              <a:off x="1835150" y="2743200"/>
              <a:ext cx="990600" cy="569913"/>
            </a:xfrm>
            <a:prstGeom prst="roundRect">
              <a:avLst>
                <a:gd name="adj" fmla="val 0"/>
              </a:avLst>
            </a:prstGeom>
            <a:gradFill rotWithShape="0">
              <a:gsLst>
                <a:gs pos="73000">
                  <a:srgbClr val="00B0F0"/>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5">
                  <a:lumMod val="50000"/>
                </a:schemeClr>
              </a:extrusionClr>
            </a:sp3d>
          </p:spPr>
          <p:txBody>
            <a:bodyPr wrap="none" anchor="ctr">
              <a:flatTx/>
            </a:bodyPr>
            <a:lstStyle/>
            <a:p>
              <a:pPr algn="ctr" eaLnBrk="1" hangingPunct="1">
                <a:defRPr/>
              </a:pPr>
              <a:r>
                <a:rPr lang="en-US" sz="1600" b="1">
                  <a:solidFill>
                    <a:srgbClr val="000000"/>
                  </a:solidFill>
                  <a:latin typeface="Arial" charset="0"/>
                  <a:cs typeface="Arial" charset="0"/>
                </a:rPr>
                <a:t>Assembly</a:t>
              </a:r>
            </a:p>
            <a:p>
              <a:pPr algn="ctr" eaLnBrk="1" hangingPunct="1">
                <a:defRPr/>
              </a:pPr>
              <a:r>
                <a:rPr lang="en-US" sz="1600" b="1">
                  <a:solidFill>
                    <a:srgbClr val="000000"/>
                  </a:solidFill>
                  <a:latin typeface="Arial" charset="0"/>
                  <a:cs typeface="Arial" charset="0"/>
                </a:rPr>
                <a:t>IL Code</a:t>
              </a:r>
            </a:p>
          </p:txBody>
        </p:sp>
        <p:sp>
          <p:nvSpPr>
            <p:cNvPr id="49" name="AutoShape 12"/>
            <p:cNvSpPr>
              <a:spLocks noChangeArrowheads="1"/>
            </p:cNvSpPr>
            <p:nvPr/>
          </p:nvSpPr>
          <p:spPr bwMode="auto">
            <a:xfrm>
              <a:off x="844550" y="5751513"/>
              <a:ext cx="7924800" cy="6858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lgn="ctr" eaLnBrk="1" hangingPunct="1">
                <a:defRPr/>
              </a:pPr>
              <a:r>
                <a:rPr lang="en-GB" sz="2000" b="1">
                  <a:solidFill>
                    <a:srgbClr val="000000"/>
                  </a:solidFill>
                  <a:latin typeface="Arial" charset="0"/>
                  <a:cs typeface="Arial" charset="0"/>
                </a:rPr>
                <a:t>Operating System Services - Windows</a:t>
              </a:r>
            </a:p>
          </p:txBody>
        </p:sp>
        <p:sp>
          <p:nvSpPr>
            <p:cNvPr id="50" name="AutoShape 13"/>
            <p:cNvSpPr>
              <a:spLocks noChangeArrowheads="1"/>
            </p:cNvSpPr>
            <p:nvPr/>
          </p:nvSpPr>
          <p:spPr bwMode="auto">
            <a:xfrm>
              <a:off x="920750" y="3541713"/>
              <a:ext cx="7842250" cy="16002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lgn="l" eaLnBrk="1" hangingPunct="1">
                <a:defRPr/>
              </a:pPr>
              <a:r>
                <a:rPr lang="en-GB" sz="2000" b="1">
                  <a:solidFill>
                    <a:srgbClr val="000000"/>
                  </a:solidFill>
                  <a:latin typeface="Arial" charset="0"/>
                  <a:cs typeface="Arial" charset="0"/>
                </a:rPr>
                <a:t>Common Language Runtime</a:t>
              </a:r>
            </a:p>
          </p:txBody>
        </p:sp>
        <p:sp>
          <p:nvSpPr>
            <p:cNvPr id="51" name="Line 14"/>
            <p:cNvSpPr>
              <a:spLocks noChangeShapeType="1"/>
            </p:cNvSpPr>
            <p:nvPr/>
          </p:nvSpPr>
          <p:spPr bwMode="auto">
            <a:xfrm>
              <a:off x="2368550" y="3313113"/>
              <a:ext cx="0" cy="5334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15"/>
            <p:cNvSpPr>
              <a:spLocks noChangeShapeType="1"/>
            </p:cNvSpPr>
            <p:nvPr/>
          </p:nvSpPr>
          <p:spPr bwMode="auto">
            <a:xfrm>
              <a:off x="5721350" y="3313113"/>
              <a:ext cx="0" cy="5334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6"/>
            <p:cNvSpPr>
              <a:spLocks noChangeShapeType="1"/>
            </p:cNvSpPr>
            <p:nvPr/>
          </p:nvSpPr>
          <p:spPr bwMode="auto">
            <a:xfrm>
              <a:off x="4044950" y="3313113"/>
              <a:ext cx="0" cy="5334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 name="AutoShape 17"/>
            <p:cNvSpPr>
              <a:spLocks noChangeArrowheads="1"/>
            </p:cNvSpPr>
            <p:nvPr/>
          </p:nvSpPr>
          <p:spPr bwMode="auto">
            <a:xfrm>
              <a:off x="1223963" y="4427538"/>
              <a:ext cx="3048000" cy="609600"/>
            </a:xfrm>
            <a:prstGeom prst="roundRect">
              <a:avLst>
                <a:gd name="adj" fmla="val 7708"/>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b="1">
                  <a:solidFill>
                    <a:srgbClr val="000000"/>
                  </a:solidFill>
                  <a:latin typeface="Arial" charset="0"/>
                  <a:cs typeface="Arial" charset="0"/>
                </a:rPr>
                <a:t>JIT Compiler</a:t>
              </a:r>
            </a:p>
          </p:txBody>
        </p:sp>
        <p:sp>
          <p:nvSpPr>
            <p:cNvPr id="55" name="AutoShape 18"/>
            <p:cNvSpPr>
              <a:spLocks noChangeArrowheads="1"/>
            </p:cNvSpPr>
            <p:nvPr/>
          </p:nvSpPr>
          <p:spPr bwMode="auto">
            <a:xfrm>
              <a:off x="914399" y="5294313"/>
              <a:ext cx="3357563" cy="417514"/>
            </a:xfrm>
            <a:prstGeom prst="cube">
              <a:avLst>
                <a:gd name="adj" fmla="val 25000"/>
              </a:avLst>
            </a:prstGeom>
            <a:gradFill rotWithShape="0">
              <a:gsLst>
                <a:gs pos="0">
                  <a:schemeClr val="folHlink"/>
                </a:gs>
                <a:gs pos="100000">
                  <a:schemeClr val="folHlink">
                    <a:gamma/>
                    <a:shade val="46275"/>
                    <a:invGamma/>
                  </a:schemeClr>
                </a:gs>
              </a:gsLst>
              <a:lin ang="5400000" scaled="1"/>
            </a:gradFill>
            <a:ln w="12700">
              <a:noFill/>
              <a:miter lim="800000"/>
              <a:headEnd/>
              <a:tailEnd/>
            </a:ln>
            <a:effectLst/>
          </p:spPr>
          <p:txBody>
            <a:bodyPr wrap="none" anchor="ctr"/>
            <a:lstStyle/>
            <a:p>
              <a:pPr algn="ctr" eaLnBrk="1" hangingPunct="1">
                <a:defRPr/>
              </a:pPr>
              <a:r>
                <a:rPr lang="en-GB" sz="1600" b="1">
                  <a:solidFill>
                    <a:srgbClr val="000000"/>
                  </a:solidFill>
                  <a:latin typeface="Arial" charset="0"/>
                  <a:cs typeface="Arial" charset="0"/>
                </a:rPr>
                <a:t>Native Code</a:t>
              </a:r>
            </a:p>
          </p:txBody>
        </p:sp>
        <p:sp>
          <p:nvSpPr>
            <p:cNvPr id="56" name="Line 19"/>
            <p:cNvSpPr>
              <a:spLocks noChangeShapeType="1"/>
            </p:cNvSpPr>
            <p:nvPr/>
          </p:nvSpPr>
          <p:spPr bwMode="auto">
            <a:xfrm>
              <a:off x="4425950" y="5675313"/>
              <a:ext cx="0" cy="381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round/>
                  <a:headEnd/>
                  <a:tailEnd type="triangle" w="med" len="med"/>
                </a14:hiddenLine>
              </a:ext>
            </a:extLst>
          </p:spPr>
          <p:txBody>
            <a:bodyPr wrap="none" anchor="ctr"/>
            <a:lstStyle/>
            <a:p>
              <a:endParaRPr lang="en-US"/>
            </a:p>
          </p:txBody>
        </p:sp>
        <p:sp>
          <p:nvSpPr>
            <p:cNvPr id="57" name="Text Box 20"/>
            <p:cNvSpPr txBox="1">
              <a:spLocks noChangeArrowheads="1"/>
            </p:cNvSpPr>
            <p:nvPr/>
          </p:nvSpPr>
          <p:spPr bwMode="auto">
            <a:xfrm>
              <a:off x="463550" y="2779713"/>
              <a:ext cx="1285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eaLnBrk="1" hangingPunct="1">
                <a:spcBef>
                  <a:spcPct val="0"/>
                </a:spcBef>
                <a:buFontTx/>
                <a:buNone/>
              </a:pPr>
              <a:r>
                <a:rPr lang="en-GB" altLang="en-US" sz="2000" b="1"/>
                <a:t>Managed</a:t>
              </a:r>
            </a:p>
            <a:p>
              <a:pPr eaLnBrk="1" hangingPunct="1">
                <a:spcBef>
                  <a:spcPct val="0"/>
                </a:spcBef>
                <a:buFontTx/>
                <a:buNone/>
              </a:pPr>
              <a:r>
                <a:rPr lang="en-GB" altLang="en-US" sz="2000" b="1"/>
                <a:t>code</a:t>
              </a:r>
            </a:p>
          </p:txBody>
        </p:sp>
        <p:sp>
          <p:nvSpPr>
            <p:cNvPr id="58" name="Line 21"/>
            <p:cNvSpPr>
              <a:spLocks noChangeShapeType="1"/>
            </p:cNvSpPr>
            <p:nvPr/>
          </p:nvSpPr>
          <p:spPr bwMode="auto">
            <a:xfrm>
              <a:off x="2368550" y="2398713"/>
              <a:ext cx="0" cy="2286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22"/>
            <p:cNvSpPr>
              <a:spLocks noChangeShapeType="1"/>
            </p:cNvSpPr>
            <p:nvPr/>
          </p:nvSpPr>
          <p:spPr bwMode="auto">
            <a:xfrm>
              <a:off x="4044950" y="2398713"/>
              <a:ext cx="0" cy="2286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23"/>
            <p:cNvSpPr>
              <a:spLocks noChangeShapeType="1"/>
            </p:cNvSpPr>
            <p:nvPr/>
          </p:nvSpPr>
          <p:spPr bwMode="auto">
            <a:xfrm>
              <a:off x="5721350" y="2398713"/>
              <a:ext cx="0" cy="2286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27"/>
            <p:cNvSpPr>
              <a:spLocks noChangeShapeType="1"/>
            </p:cNvSpPr>
            <p:nvPr/>
          </p:nvSpPr>
          <p:spPr bwMode="auto">
            <a:xfrm flipH="1">
              <a:off x="2647950" y="5037138"/>
              <a:ext cx="0" cy="3810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28"/>
            <p:cNvSpPr>
              <a:spLocks noChangeShapeType="1"/>
            </p:cNvSpPr>
            <p:nvPr/>
          </p:nvSpPr>
          <p:spPr bwMode="auto">
            <a:xfrm flipH="1">
              <a:off x="5264150" y="5141913"/>
              <a:ext cx="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type="triangle" w="med" len="med"/>
                </a14:hiddenLine>
              </a:ext>
            </a:extLst>
          </p:spPr>
          <p:txBody>
            <a:bodyPr wrap="none" anchor="ctr"/>
            <a:lstStyle/>
            <a:p>
              <a:endParaRPr lang="en-US"/>
            </a:p>
          </p:txBody>
        </p:sp>
        <p:sp>
          <p:nvSpPr>
            <p:cNvPr id="63" name="Text Box 30"/>
            <p:cNvSpPr txBox="1">
              <a:spLocks noChangeArrowheads="1"/>
            </p:cNvSpPr>
            <p:nvPr/>
          </p:nvSpPr>
          <p:spPr bwMode="auto">
            <a:xfrm>
              <a:off x="5280025" y="3992563"/>
              <a:ext cx="27971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eaLnBrk="1" hangingPunct="1">
                <a:spcBef>
                  <a:spcPct val="0"/>
                </a:spcBef>
                <a:buFontTx/>
                <a:buNone/>
              </a:pPr>
              <a:r>
                <a:rPr lang="en-US" altLang="en-US" sz="1600" b="1"/>
                <a:t>Class Loading and Layout</a:t>
              </a:r>
            </a:p>
            <a:p>
              <a:pPr eaLnBrk="1" hangingPunct="1">
                <a:spcBef>
                  <a:spcPct val="0"/>
                </a:spcBef>
                <a:buFontTx/>
                <a:buNone/>
              </a:pPr>
              <a:r>
                <a:rPr lang="en-US" altLang="en-US" sz="1600" b="1"/>
                <a:t>Execution support</a:t>
              </a:r>
            </a:p>
            <a:p>
              <a:pPr eaLnBrk="1" hangingPunct="1">
                <a:spcBef>
                  <a:spcPct val="0"/>
                </a:spcBef>
                <a:buFontTx/>
                <a:buNone/>
              </a:pPr>
              <a:r>
                <a:rPr lang="en-US" altLang="en-US" sz="1600" b="1"/>
                <a:t>Garbage Collection</a:t>
              </a:r>
            </a:p>
            <a:p>
              <a:pPr eaLnBrk="1" hangingPunct="1">
                <a:spcBef>
                  <a:spcPct val="0"/>
                </a:spcBef>
                <a:buFontTx/>
                <a:buNone/>
              </a:pPr>
              <a:r>
                <a:rPr lang="en-US" altLang="en-US" sz="1600" b="1"/>
                <a:t>Security</a:t>
              </a:r>
            </a:p>
          </p:txBody>
        </p:sp>
        <p:sp>
          <p:nvSpPr>
            <p:cNvPr id="64" name="AutoShape 5"/>
            <p:cNvSpPr>
              <a:spLocks noChangeArrowheads="1"/>
            </p:cNvSpPr>
            <p:nvPr/>
          </p:nvSpPr>
          <p:spPr bwMode="auto">
            <a:xfrm>
              <a:off x="6781800" y="1524000"/>
              <a:ext cx="990600" cy="304800"/>
            </a:xfrm>
            <a:prstGeom prst="roundRect">
              <a:avLst>
                <a:gd name="adj" fmla="val 0"/>
              </a:avLst>
            </a:prstGeom>
            <a:gradFill rotWithShape="0">
              <a:gsLst>
                <a:gs pos="78000">
                  <a:srgbClr val="00B050"/>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B050"/>
              </a:extrusionClr>
              <a:contourClr>
                <a:srgbClr val="00B050"/>
              </a:contourClr>
            </a:sp3d>
          </p:spPr>
          <p:txBody>
            <a:bodyPr wrap="none" anchor="ctr">
              <a:flatTx/>
            </a:bodyPr>
            <a:lstStyle/>
            <a:p>
              <a:pPr algn="ctr" eaLnBrk="1" hangingPunct="1">
                <a:defRPr/>
              </a:pPr>
              <a:r>
                <a:rPr lang="en-US" sz="1600" b="1">
                  <a:solidFill>
                    <a:srgbClr val="000000"/>
                  </a:solidFill>
                  <a:latin typeface="Arial" charset="0"/>
                  <a:cs typeface="Arial" charset="0"/>
                </a:rPr>
                <a:t>…</a:t>
              </a:r>
            </a:p>
          </p:txBody>
        </p:sp>
        <p:sp>
          <p:nvSpPr>
            <p:cNvPr id="65" name="AutoShape 7"/>
            <p:cNvSpPr>
              <a:spLocks noChangeArrowheads="1"/>
            </p:cNvSpPr>
            <p:nvPr/>
          </p:nvSpPr>
          <p:spPr bwMode="auto">
            <a:xfrm>
              <a:off x="6781800" y="2057400"/>
              <a:ext cx="990600" cy="341313"/>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sz="1600" b="1">
                  <a:solidFill>
                    <a:srgbClr val="000000"/>
                  </a:solidFill>
                  <a:latin typeface="Arial" charset="0"/>
                  <a:cs typeface="Arial" charset="0"/>
                </a:rPr>
                <a:t>…</a:t>
              </a:r>
            </a:p>
          </p:txBody>
        </p:sp>
        <p:sp>
          <p:nvSpPr>
            <p:cNvPr id="66" name="AutoShape 10"/>
            <p:cNvSpPr>
              <a:spLocks noChangeArrowheads="1"/>
            </p:cNvSpPr>
            <p:nvPr/>
          </p:nvSpPr>
          <p:spPr bwMode="auto">
            <a:xfrm>
              <a:off x="6781800" y="2743200"/>
              <a:ext cx="990600" cy="569913"/>
            </a:xfrm>
            <a:prstGeom prst="roundRect">
              <a:avLst>
                <a:gd name="adj" fmla="val 0"/>
              </a:avLst>
            </a:prstGeom>
            <a:gradFill rotWithShape="0">
              <a:gsLst>
                <a:gs pos="73000">
                  <a:srgbClr val="00B0F0"/>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5">
                  <a:lumMod val="50000"/>
                </a:schemeClr>
              </a:extrusionClr>
            </a:sp3d>
          </p:spPr>
          <p:txBody>
            <a:bodyPr wrap="none" anchor="ctr">
              <a:flatTx/>
            </a:bodyPr>
            <a:lstStyle/>
            <a:p>
              <a:pPr algn="ctr" eaLnBrk="1" hangingPunct="1">
                <a:defRPr/>
              </a:pPr>
              <a:r>
                <a:rPr lang="en-US" sz="1600" b="1">
                  <a:solidFill>
                    <a:srgbClr val="000000"/>
                  </a:solidFill>
                  <a:latin typeface="Arial" charset="0"/>
                  <a:cs typeface="Arial" charset="0"/>
                </a:rPr>
                <a:t>…</a:t>
              </a:r>
            </a:p>
          </p:txBody>
        </p:sp>
        <p:sp>
          <p:nvSpPr>
            <p:cNvPr id="67" name="Line 15"/>
            <p:cNvSpPr>
              <a:spLocks noChangeShapeType="1"/>
            </p:cNvSpPr>
            <p:nvPr/>
          </p:nvSpPr>
          <p:spPr bwMode="auto">
            <a:xfrm>
              <a:off x="7315200" y="3313113"/>
              <a:ext cx="0" cy="5334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3"/>
            <p:cNvSpPr>
              <a:spLocks noChangeShapeType="1"/>
            </p:cNvSpPr>
            <p:nvPr/>
          </p:nvSpPr>
          <p:spPr bwMode="auto">
            <a:xfrm>
              <a:off x="7315200" y="2398713"/>
              <a:ext cx="0" cy="2286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5"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3800" b="1">
                <a:solidFill>
                  <a:schemeClr val="tx1"/>
                </a:solidFill>
                <a:cs typeface="Tahoma" charset="0"/>
              </a:rPr>
              <a:t>Common Language Runtime</a:t>
            </a:r>
            <a:endParaRPr lang="en-US" sz="3800" b="1" smtClean="0">
              <a:solidFill>
                <a:schemeClr val="tx1"/>
              </a:solidFill>
              <a:cs typeface="Tahoma" charset="0"/>
            </a:endParaRPr>
          </a:p>
        </p:txBody>
      </p:sp>
    </p:spTree>
    <p:extLst>
      <p:ext uri="{BB962C8B-B14F-4D97-AF65-F5344CB8AC3E}">
        <p14:creationId xmlns:p14="http://schemas.microsoft.com/office/powerpoint/2010/main" val="939862837"/>
      </p:ext>
    </p:extLst>
  </p:cSld>
  <p:clrMapOvr>
    <a:masterClrMapping/>
  </p:clrMapOvr>
  <p:transition advClick="0">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Đặc điểm </a:t>
            </a:r>
            <a:r>
              <a:rPr lang="en-US" sz="2800" smtClean="0">
                <a:solidFill>
                  <a:srgbClr val="0000FF"/>
                </a:solidFill>
                <a:latin typeface="+mj-lt"/>
                <a:cs typeface="Tahoma" charset="0"/>
              </a:rPr>
              <a:t>của CLR:</a:t>
            </a:r>
          </a:p>
          <a:p>
            <a:pPr lvl="1" algn="just">
              <a:lnSpc>
                <a:spcPct val="120000"/>
              </a:lnSpc>
              <a:spcBef>
                <a:spcPts val="300"/>
              </a:spcBef>
              <a:spcAft>
                <a:spcPts val="300"/>
              </a:spcAft>
            </a:pPr>
            <a:r>
              <a:rPr lang="vi-VN">
                <a:latin typeface="+mj-lt"/>
                <a:cs typeface="Tahoma" charset="0"/>
              </a:rPr>
              <a:t>Tự động quản lý bộ nhớ</a:t>
            </a:r>
          </a:p>
          <a:p>
            <a:pPr lvl="1" algn="just">
              <a:lnSpc>
                <a:spcPct val="120000"/>
              </a:lnSpc>
              <a:spcBef>
                <a:spcPts val="300"/>
              </a:spcBef>
              <a:spcAft>
                <a:spcPts val="300"/>
              </a:spcAft>
            </a:pPr>
            <a:r>
              <a:rPr lang="vi-VN">
                <a:latin typeface="+mj-lt"/>
                <a:cs typeface="Tahoma" charset="0"/>
              </a:rPr>
              <a:t>Hệ thống kiểu dữ liệu dùng chung giữa các ngôn ngữ lập trình</a:t>
            </a:r>
          </a:p>
          <a:p>
            <a:pPr lvl="1" algn="just">
              <a:lnSpc>
                <a:spcPct val="120000"/>
              </a:lnSpc>
              <a:spcBef>
                <a:spcPts val="300"/>
              </a:spcBef>
              <a:spcAft>
                <a:spcPts val="300"/>
              </a:spcAft>
            </a:pPr>
            <a:r>
              <a:rPr lang="vi-VN">
                <a:latin typeface="+mj-lt"/>
                <a:cs typeface="Tahoma" charset="0"/>
              </a:rPr>
              <a:t>Tính tương tác giữa các ngôn ngữ</a:t>
            </a:r>
          </a:p>
          <a:p>
            <a:pPr lvl="1" algn="just">
              <a:lnSpc>
                <a:spcPct val="120000"/>
              </a:lnSpc>
              <a:spcBef>
                <a:spcPts val="300"/>
              </a:spcBef>
              <a:spcAft>
                <a:spcPts val="300"/>
              </a:spcAft>
            </a:pPr>
            <a:r>
              <a:rPr lang="vi-VN">
                <a:latin typeface="+mj-lt"/>
                <a:cs typeface="Tahoma" charset="0"/>
              </a:rPr>
              <a:t>Độc lập với cấu trúc phần cứng bên dưới</a:t>
            </a:r>
          </a:p>
          <a:p>
            <a:pPr lvl="1" algn="just">
              <a:lnSpc>
                <a:spcPct val="120000"/>
              </a:lnSpc>
              <a:spcBef>
                <a:spcPts val="300"/>
              </a:spcBef>
              <a:spcAft>
                <a:spcPts val="300"/>
              </a:spcAft>
            </a:pPr>
            <a:r>
              <a:rPr lang="vi-VN">
                <a:latin typeface="+mj-lt"/>
                <a:cs typeface="Tahoma" charset="0"/>
              </a:rPr>
              <a:t>Cơ chế bảo mật hệ thống</a:t>
            </a:r>
          </a:p>
          <a:p>
            <a:pPr lvl="1" algn="just">
              <a:lnSpc>
                <a:spcPct val="120000"/>
              </a:lnSpc>
              <a:spcBef>
                <a:spcPts val="300"/>
              </a:spcBef>
              <a:spcAft>
                <a:spcPts val="300"/>
              </a:spcAft>
            </a:pPr>
            <a:r>
              <a:rPr lang="vi-VN">
                <a:latin typeface="+mj-lt"/>
                <a:cs typeface="Tahoma" charset="0"/>
              </a:rPr>
              <a:t>An toàn kiểu dữ liệu</a:t>
            </a:r>
            <a:endParaRPr lang="en-US" smtClean="0">
              <a:latin typeface="+mj-lt"/>
              <a:cs typeface="Tahoma" charset="0"/>
            </a:endParaRPr>
          </a:p>
        </p:txBody>
      </p:sp>
      <p:sp>
        <p:nvSpPr>
          <p:cNvPr id="5"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3800" b="1">
                <a:solidFill>
                  <a:schemeClr val="tx1"/>
                </a:solidFill>
                <a:cs typeface="Tahoma" charset="0"/>
              </a:rPr>
              <a:t>Common Language Runtime</a:t>
            </a:r>
            <a:endParaRPr lang="en-US" sz="3800" b="1" smtClean="0">
              <a:solidFill>
                <a:schemeClr val="tx1"/>
              </a:solidFill>
              <a:cs typeface="Tahoma" charset="0"/>
            </a:endParaRPr>
          </a:p>
        </p:txBody>
      </p:sp>
    </p:spTree>
    <p:extLst>
      <p:ext uri="{BB962C8B-B14F-4D97-AF65-F5344CB8AC3E}">
        <p14:creationId xmlns:p14="http://schemas.microsoft.com/office/powerpoint/2010/main" val="3731589076"/>
      </p:ext>
    </p:extLst>
  </p:cSld>
  <p:clrMapOvr>
    <a:masterClrMapping/>
  </p:clrMapOvr>
  <p:transition advClick="0">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MS </a:t>
            </a:r>
            <a:r>
              <a:rPr lang="vi-VN" sz="2800">
                <a:solidFill>
                  <a:srgbClr val="FF0000"/>
                </a:solidFill>
                <a:latin typeface="+mj-lt"/>
                <a:cs typeface="Tahoma" charset="0"/>
              </a:rPr>
              <a:t>I</a:t>
            </a:r>
            <a:r>
              <a:rPr lang="vi-VN" sz="2800">
                <a:solidFill>
                  <a:srgbClr val="0000FF"/>
                </a:solidFill>
                <a:latin typeface="+mj-lt"/>
                <a:cs typeface="Tahoma" charset="0"/>
              </a:rPr>
              <a:t>ntermediate </a:t>
            </a:r>
            <a:r>
              <a:rPr lang="vi-VN" sz="2800">
                <a:solidFill>
                  <a:srgbClr val="FF0000"/>
                </a:solidFill>
                <a:latin typeface="+mj-lt"/>
                <a:cs typeface="Tahoma" charset="0"/>
              </a:rPr>
              <a:t>L</a:t>
            </a:r>
            <a:r>
              <a:rPr lang="vi-VN" sz="2800">
                <a:solidFill>
                  <a:srgbClr val="0000FF"/>
                </a:solidFill>
                <a:latin typeface="+mj-lt"/>
                <a:cs typeface="Tahoma" charset="0"/>
              </a:rPr>
              <a:t>anguage (IL</a:t>
            </a:r>
            <a:r>
              <a:rPr lang="vi-VN" sz="2800" smtClean="0">
                <a:solidFill>
                  <a:srgbClr val="0000FF"/>
                </a:solidFill>
                <a:latin typeface="+mj-lt"/>
                <a:cs typeface="Tahoma" charset="0"/>
              </a:rPr>
              <a:t>)</a:t>
            </a:r>
            <a:r>
              <a:rPr lang="en-US" sz="2800" smtClean="0">
                <a:solidFill>
                  <a:srgbClr val="0000FF"/>
                </a:solidFill>
                <a:latin typeface="+mj-lt"/>
                <a:cs typeface="Tahoma" charset="0"/>
              </a:rPr>
              <a:t>:</a:t>
            </a:r>
          </a:p>
          <a:p>
            <a:pPr lvl="1" algn="just">
              <a:lnSpc>
                <a:spcPct val="120000"/>
              </a:lnSpc>
              <a:spcBef>
                <a:spcPts val="300"/>
              </a:spcBef>
              <a:spcAft>
                <a:spcPts val="300"/>
              </a:spcAft>
            </a:pPr>
            <a:r>
              <a:rPr lang="vi-VN">
                <a:latin typeface="+mj-lt"/>
                <a:cs typeface="Tahoma" charset="0"/>
              </a:rPr>
              <a:t>MSIL là tập các lệnh, mã lệnh cấp thấp do Microsoft sáng tạo </a:t>
            </a:r>
            <a:r>
              <a:rPr lang="vi-VN" smtClean="0">
                <a:latin typeface="+mj-lt"/>
                <a:cs typeface="Tahoma" charset="0"/>
              </a:rPr>
              <a:t>ra</a:t>
            </a:r>
            <a:endParaRPr lang="vi-VN">
              <a:latin typeface="+mj-lt"/>
              <a:cs typeface="Tahoma" charset="0"/>
            </a:endParaRPr>
          </a:p>
          <a:p>
            <a:pPr lvl="1" algn="just">
              <a:lnSpc>
                <a:spcPct val="120000"/>
              </a:lnSpc>
              <a:spcBef>
                <a:spcPts val="300"/>
              </a:spcBef>
              <a:spcAft>
                <a:spcPts val="300"/>
              </a:spcAft>
            </a:pPr>
            <a:r>
              <a:rPr lang="vi-VN">
                <a:latin typeface="+mj-lt"/>
                <a:cs typeface="Tahoma" charset="0"/>
              </a:rPr>
              <a:t>Các source code được viết bằng nhiều loại ngôn ngữ khác nhau đều phải dịch sang </a:t>
            </a:r>
            <a:r>
              <a:rPr lang="vi-VN" smtClean="0">
                <a:latin typeface="+mj-lt"/>
                <a:cs typeface="Tahoma" charset="0"/>
              </a:rPr>
              <a:t>MSIL</a:t>
            </a:r>
            <a:endParaRPr lang="vi-VN">
              <a:latin typeface="+mj-lt"/>
              <a:cs typeface="Tahoma" charset="0"/>
            </a:endParaRPr>
          </a:p>
          <a:p>
            <a:pPr lvl="1" algn="just">
              <a:lnSpc>
                <a:spcPct val="120000"/>
              </a:lnSpc>
              <a:spcBef>
                <a:spcPts val="300"/>
              </a:spcBef>
              <a:spcAft>
                <a:spcPts val="300"/>
              </a:spcAft>
            </a:pPr>
            <a:r>
              <a:rPr lang="vi-VN">
                <a:latin typeface="+mj-lt"/>
                <a:cs typeface="Tahoma" charset="0"/>
              </a:rPr>
              <a:t>Mã cấp thấp cú pháp đơn giản </a:t>
            </a:r>
            <a:r>
              <a:rPr lang="en-US" smtClean="0">
                <a:latin typeface="+mj-lt"/>
                <a:cs typeface="Tahoma" charset="0"/>
                <a:sym typeface="Wingdings" panose="05000000000000000000" pitchFamily="2" charset="2"/>
              </a:rPr>
              <a:t></a:t>
            </a:r>
            <a:r>
              <a:rPr lang="vi-VN" smtClean="0">
                <a:latin typeface="+mj-lt"/>
                <a:cs typeface="Tahoma" charset="0"/>
              </a:rPr>
              <a:t>quá </a:t>
            </a:r>
            <a:r>
              <a:rPr lang="vi-VN">
                <a:latin typeface="+mj-lt"/>
                <a:cs typeface="Tahoma" charset="0"/>
              </a:rPr>
              <a:t>trình dịch sang mã máy nhanh </a:t>
            </a:r>
            <a:r>
              <a:rPr lang="vi-VN" smtClean="0">
                <a:latin typeface="+mj-lt"/>
                <a:cs typeface="Tahoma" charset="0"/>
              </a:rPr>
              <a:t>hơn</a:t>
            </a:r>
            <a:endParaRPr lang="en-US" smtClean="0">
              <a:latin typeface="+mj-lt"/>
              <a:cs typeface="Tahoma" charset="0"/>
            </a:endParaRPr>
          </a:p>
          <a:p>
            <a:pPr lvl="1" algn="just">
              <a:lnSpc>
                <a:spcPct val="120000"/>
              </a:lnSpc>
              <a:spcBef>
                <a:spcPts val="300"/>
              </a:spcBef>
              <a:spcAft>
                <a:spcPts val="300"/>
              </a:spcAft>
            </a:pPr>
            <a:r>
              <a:rPr lang="en-US">
                <a:latin typeface="+mj-lt"/>
                <a:cs typeface="Tahoma" charset="0"/>
              </a:rPr>
              <a:t>CLR chuyển IL thành mã máy lúc </a:t>
            </a:r>
            <a:r>
              <a:rPr lang="en-US" smtClean="0">
                <a:latin typeface="+mj-lt"/>
                <a:cs typeface="Tahoma" charset="0"/>
              </a:rPr>
              <a:t>runtime</a:t>
            </a:r>
          </a:p>
        </p:txBody>
      </p:sp>
      <p:sp>
        <p:nvSpPr>
          <p:cNvPr id="5"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3800" b="1">
                <a:solidFill>
                  <a:schemeClr val="tx1"/>
                </a:solidFill>
                <a:cs typeface="Tahoma" charset="0"/>
              </a:rPr>
              <a:t>Common Language Runtime</a:t>
            </a:r>
            <a:endParaRPr lang="en-US" sz="3800" b="1" smtClean="0">
              <a:solidFill>
                <a:schemeClr val="tx1"/>
              </a:solidFill>
              <a:cs typeface="Tahoma" charset="0"/>
            </a:endParaRPr>
          </a:p>
        </p:txBody>
      </p:sp>
    </p:spTree>
    <p:extLst>
      <p:ext uri="{BB962C8B-B14F-4D97-AF65-F5344CB8AC3E}">
        <p14:creationId xmlns:p14="http://schemas.microsoft.com/office/powerpoint/2010/main" val="3153701085"/>
      </p:ext>
    </p:extLst>
  </p:cSld>
  <p:clrMapOvr>
    <a:masterClrMapping/>
  </p:clrMapOvr>
  <p:transition advClick="0">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Visual studio.NET IDE</a:t>
            </a:r>
            <a:endParaRPr lang="en-US" sz="4000" b="1" smtClean="0">
              <a:solidFill>
                <a:schemeClr val="tx1"/>
              </a:solidFill>
              <a:cs typeface="Tahoma" charset="0"/>
            </a:endParaRPr>
          </a:p>
        </p:txBody>
      </p:sp>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Visual Studio .NET </a:t>
            </a:r>
            <a:r>
              <a:rPr lang="en-US" sz="2800" smtClean="0">
                <a:solidFill>
                  <a:srgbClr val="0000FF"/>
                </a:solidFill>
                <a:latin typeface="+mj-lt"/>
                <a:cs typeface="Tahoma" charset="0"/>
              </a:rPr>
              <a:t>IDE</a:t>
            </a:r>
            <a:r>
              <a:rPr lang="vi-VN" sz="2800" smtClean="0">
                <a:solidFill>
                  <a:srgbClr val="0000FF"/>
                </a:solidFill>
                <a:latin typeface="+mj-lt"/>
                <a:cs typeface="Tahoma" charset="0"/>
              </a:rPr>
              <a:t> </a:t>
            </a:r>
            <a:r>
              <a:rPr lang="vi-VN" sz="2800">
                <a:latin typeface="+mj-lt"/>
                <a:cs typeface="Tahoma" charset="0"/>
              </a:rPr>
              <a:t>cung cấp một giao diện dùng chung để phát triển nhiều loại dự án khác nhau.</a:t>
            </a:r>
          </a:p>
          <a:p>
            <a:pPr algn="just">
              <a:lnSpc>
                <a:spcPct val="120000"/>
              </a:lnSpc>
              <a:spcBef>
                <a:spcPts val="300"/>
              </a:spcBef>
              <a:spcAft>
                <a:spcPts val="300"/>
              </a:spcAft>
            </a:pPr>
            <a:r>
              <a:rPr lang="vi-VN" sz="2800">
                <a:latin typeface="+mj-lt"/>
                <a:cs typeface="Tahoma" charset="0"/>
              </a:rPr>
              <a:t>Cung cấp môi trường để thiết kế, viết code, kiểm tra và sửa lỗi khi phát triển ứng dụng</a:t>
            </a:r>
          </a:p>
          <a:p>
            <a:pPr algn="just">
              <a:lnSpc>
                <a:spcPct val="120000"/>
              </a:lnSpc>
              <a:spcBef>
                <a:spcPts val="300"/>
              </a:spcBef>
              <a:spcAft>
                <a:spcPts val="300"/>
              </a:spcAft>
            </a:pPr>
            <a:r>
              <a:rPr lang="vi-VN" sz="2800">
                <a:latin typeface="+mj-lt"/>
                <a:cs typeface="Tahoma" charset="0"/>
              </a:rPr>
              <a:t>Các thành phần của Visual Studio .NET IDE</a:t>
            </a:r>
          </a:p>
          <a:p>
            <a:pPr algn="just">
              <a:lnSpc>
                <a:spcPct val="120000"/>
              </a:lnSpc>
              <a:spcBef>
                <a:spcPts val="300"/>
              </a:spcBef>
              <a:spcAft>
                <a:spcPts val="300"/>
              </a:spcAft>
            </a:pPr>
            <a:r>
              <a:rPr lang="vi-VN" sz="2800">
                <a:latin typeface="+mj-lt"/>
                <a:cs typeface="Tahoma" charset="0"/>
              </a:rPr>
              <a:t>Dự án và giải pháp</a:t>
            </a:r>
          </a:p>
          <a:p>
            <a:pPr algn="just">
              <a:lnSpc>
                <a:spcPct val="120000"/>
              </a:lnSpc>
              <a:spcBef>
                <a:spcPts val="300"/>
              </a:spcBef>
              <a:spcAft>
                <a:spcPts val="300"/>
              </a:spcAft>
            </a:pPr>
            <a:r>
              <a:rPr lang="vi-VN" sz="2800">
                <a:latin typeface="+mj-lt"/>
                <a:cs typeface="Tahoma" charset="0"/>
              </a:rPr>
              <a:t>Giao diện của các thành phần</a:t>
            </a:r>
            <a:endParaRPr lang="en-US" sz="2800" smtClean="0">
              <a:latin typeface="+mj-lt"/>
              <a:cs typeface="Tahoma" charset="0"/>
            </a:endParaRPr>
          </a:p>
        </p:txBody>
      </p:sp>
    </p:spTree>
    <p:extLst>
      <p:ext uri="{BB962C8B-B14F-4D97-AF65-F5344CB8AC3E}">
        <p14:creationId xmlns:p14="http://schemas.microsoft.com/office/powerpoint/2010/main" val="1028174167"/>
      </p:ext>
    </p:extLst>
  </p:cSld>
  <p:clrMapOvr>
    <a:masterClrMapping/>
  </p:clrMapOvr>
  <p:transition advClick="0">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154466889"/>
              </p:ext>
            </p:extLst>
          </p:nvPr>
        </p:nvGraphicFramePr>
        <p:xfrm>
          <a:off x="304800" y="1066798"/>
          <a:ext cx="8686800" cy="5410201"/>
        </p:xfrm>
        <a:graphic>
          <a:graphicData uri="http://schemas.openxmlformats.org/drawingml/2006/table">
            <a:tbl>
              <a:tblPr/>
              <a:tblGrid>
                <a:gridCol w="1905000"/>
                <a:gridCol w="1676400"/>
                <a:gridCol w="1066800"/>
                <a:gridCol w="2301240"/>
                <a:gridCol w="1737360"/>
              </a:tblGrid>
              <a:tr h="968929">
                <a:tc>
                  <a:txBody>
                    <a:bodyPr/>
                    <a:lstStyle/>
                    <a:p>
                      <a:pPr algn="ctr"/>
                      <a:r>
                        <a:rPr lang="en-US" sz="2000" dirty="0">
                          <a:effectLst/>
                          <a:latin typeface="Times New Roman" panose="02020603050405020304" pitchFamily="18" charset="0"/>
                          <a:cs typeface="Times New Roman" panose="02020603050405020304" pitchFamily="18" charset="0"/>
                        </a:rPr>
                        <a:t>Product name</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000">
                          <a:effectLst/>
                          <a:latin typeface="Times New Roman" panose="02020603050405020304" pitchFamily="18" charset="0"/>
                          <a:cs typeface="Times New Roman" panose="02020603050405020304" pitchFamily="18" charset="0"/>
                        </a:rPr>
                        <a:t>Codename</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000">
                          <a:effectLst/>
                          <a:latin typeface="Times New Roman" panose="02020603050405020304" pitchFamily="18" charset="0"/>
                          <a:cs typeface="Times New Roman" panose="02020603050405020304" pitchFamily="18" charset="0"/>
                        </a:rPr>
                        <a:t>Internal</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version</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000">
                          <a:effectLst/>
                          <a:latin typeface="Times New Roman" panose="02020603050405020304" pitchFamily="18" charset="0"/>
                          <a:cs typeface="Times New Roman" panose="02020603050405020304" pitchFamily="18" charset="0"/>
                        </a:rPr>
                        <a:t>Supported .NET</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Framework versions</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000">
                          <a:effectLst/>
                          <a:latin typeface="Times New Roman" panose="02020603050405020304" pitchFamily="18" charset="0"/>
                          <a:cs typeface="Times New Roman" panose="02020603050405020304" pitchFamily="18" charset="0"/>
                        </a:rPr>
                        <a:t>Release date</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60739">
                <a:tc>
                  <a:txBody>
                    <a:bodyPr/>
                    <a:lstStyle/>
                    <a:p>
                      <a:r>
                        <a:rPr lang="en-US" sz="2000" dirty="0">
                          <a:effectLst/>
                          <a:latin typeface="Times New Roman" panose="02020603050405020304" pitchFamily="18" charset="0"/>
                          <a:cs typeface="Times New Roman" panose="02020603050405020304" pitchFamily="18" charset="0"/>
                        </a:rPr>
                        <a:t>Visual Studio</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US" sz="2000">
                          <a:effectLst/>
                          <a:latin typeface="Times New Roman" panose="02020603050405020304" pitchFamily="18" charset="0"/>
                          <a:cs typeface="Times New Roman" panose="02020603050405020304" pitchFamily="18" charset="0"/>
                        </a:rPr>
                        <a:t>N/A</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CECEC"/>
                    </a:solidFill>
                  </a:tcPr>
                </a:tc>
                <a:tc>
                  <a:txBody>
                    <a:bodyPr/>
                    <a:lstStyle/>
                    <a:p>
                      <a:pPr algn="r"/>
                      <a:r>
                        <a:rPr lang="en-US" sz="2000">
                          <a:effectLst/>
                          <a:latin typeface="Times New Roman" panose="02020603050405020304" pitchFamily="18" charset="0"/>
                          <a:cs typeface="Times New Roman" panose="02020603050405020304" pitchFamily="18" charset="0"/>
                        </a:rPr>
                        <a:t>4.0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US" sz="2000">
                          <a:effectLst/>
                          <a:latin typeface="Times New Roman" panose="02020603050405020304" pitchFamily="18" charset="0"/>
                          <a:cs typeface="Times New Roman" panose="02020603050405020304" pitchFamily="18" charset="0"/>
                        </a:rPr>
                        <a:t>N/A</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CECEC"/>
                    </a:solidFill>
                  </a:tcPr>
                </a:tc>
                <a:tc>
                  <a:txBody>
                    <a:bodyPr/>
                    <a:lstStyle/>
                    <a:p>
                      <a:r>
                        <a:rPr lang="en-US" sz="2000">
                          <a:effectLst/>
                          <a:latin typeface="Times New Roman" panose="02020603050405020304" pitchFamily="18" charset="0"/>
                          <a:cs typeface="Times New Roman" panose="02020603050405020304" pitchFamily="18" charset="0"/>
                        </a:rPr>
                        <a:t>April 1995</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60739">
                <a:tc>
                  <a:txBody>
                    <a:bodyPr/>
                    <a:lstStyle/>
                    <a:p>
                      <a:r>
                        <a:rPr lang="en-US" sz="2000" dirty="0">
                          <a:effectLst/>
                          <a:latin typeface="Times New Roman" panose="02020603050405020304" pitchFamily="18" charset="0"/>
                          <a:cs typeface="Times New Roman" panose="02020603050405020304" pitchFamily="18" charset="0"/>
                        </a:rPr>
                        <a:t>Visual Studio 97</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dirty="0">
                          <a:effectLst/>
                          <a:latin typeface="Times New Roman" panose="02020603050405020304" pitchFamily="18" charset="0"/>
                          <a:cs typeface="Times New Roman" panose="02020603050405020304" pitchFamily="18" charset="0"/>
                        </a:rPr>
                        <a:t>Boston</a:t>
                      </a:r>
                      <a:endParaRPr lang="en-US" sz="2000" dirty="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a:effectLst/>
                          <a:latin typeface="Times New Roman" panose="02020603050405020304" pitchFamily="18" charset="0"/>
                          <a:cs typeface="Times New Roman" panose="02020603050405020304" pitchFamily="18" charset="0"/>
                        </a:rPr>
                        <a:t>5.0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US" sz="2000">
                          <a:effectLst/>
                          <a:latin typeface="Times New Roman" panose="02020603050405020304" pitchFamily="18" charset="0"/>
                          <a:cs typeface="Times New Roman" panose="02020603050405020304" pitchFamily="18" charset="0"/>
                        </a:rPr>
                        <a:t>N/A</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CECEC"/>
                    </a:solidFill>
                  </a:tcPr>
                </a:tc>
                <a:tc>
                  <a:txBody>
                    <a:bodyPr/>
                    <a:lstStyle/>
                    <a:p>
                      <a:r>
                        <a:rPr lang="en-US" sz="2000">
                          <a:effectLst/>
                          <a:latin typeface="Times New Roman" panose="02020603050405020304" pitchFamily="18" charset="0"/>
                          <a:cs typeface="Times New Roman" panose="02020603050405020304" pitchFamily="18" charset="0"/>
                        </a:rPr>
                        <a:t>February 1997</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60739">
                <a:tc>
                  <a:txBody>
                    <a:bodyPr/>
                    <a:lstStyle/>
                    <a:p>
                      <a:r>
                        <a:rPr lang="en-US" sz="2000" dirty="0">
                          <a:effectLst/>
                          <a:latin typeface="Times New Roman" panose="02020603050405020304" pitchFamily="18" charset="0"/>
                          <a:cs typeface="Times New Roman" panose="02020603050405020304" pitchFamily="18" charset="0"/>
                        </a:rPr>
                        <a:t>Visual Studio 6.0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dirty="0">
                          <a:effectLst/>
                          <a:latin typeface="Times New Roman" panose="02020603050405020304" pitchFamily="18" charset="0"/>
                          <a:cs typeface="Times New Roman" panose="02020603050405020304" pitchFamily="18" charset="0"/>
                        </a:rPr>
                        <a:t>Aspen</a:t>
                      </a:r>
                      <a:endParaRPr lang="en-US" sz="2000" dirty="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a:effectLst/>
                          <a:latin typeface="Times New Roman" panose="02020603050405020304" pitchFamily="18" charset="0"/>
                          <a:cs typeface="Times New Roman" panose="02020603050405020304" pitchFamily="18" charset="0"/>
                        </a:rPr>
                        <a:t>6.0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US" sz="2000">
                          <a:effectLst/>
                          <a:latin typeface="Times New Roman" panose="02020603050405020304" pitchFamily="18" charset="0"/>
                          <a:cs typeface="Times New Roman" panose="02020603050405020304" pitchFamily="18" charset="0"/>
                        </a:rPr>
                        <a:t>N/A</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CECEC"/>
                    </a:solidFill>
                  </a:tcPr>
                </a:tc>
                <a:tc>
                  <a:txBody>
                    <a:bodyPr/>
                    <a:lstStyle/>
                    <a:p>
                      <a:r>
                        <a:rPr lang="en-US" sz="2000">
                          <a:effectLst/>
                          <a:latin typeface="Times New Roman" panose="02020603050405020304" pitchFamily="18" charset="0"/>
                          <a:cs typeface="Times New Roman" panose="02020603050405020304" pitchFamily="18" charset="0"/>
                        </a:rPr>
                        <a:t>June 1998</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671811">
                <a:tc>
                  <a:txBody>
                    <a:bodyPr/>
                    <a:lstStyle/>
                    <a:p>
                      <a:r>
                        <a:rPr lang="en-US" sz="2000">
                          <a:effectLst/>
                          <a:latin typeface="Times New Roman" panose="02020603050405020304" pitchFamily="18" charset="0"/>
                          <a:cs typeface="Times New Roman" panose="02020603050405020304" pitchFamily="18" charset="0"/>
                        </a:rPr>
                        <a:t>Visual Studio .NET (2002)</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dirty="0">
                          <a:effectLst/>
                          <a:latin typeface="Times New Roman" panose="02020603050405020304" pitchFamily="18" charset="0"/>
                          <a:cs typeface="Times New Roman" panose="02020603050405020304" pitchFamily="18" charset="0"/>
                        </a:rPr>
                        <a:t>Rainier</a:t>
                      </a:r>
                      <a:endParaRPr lang="en-US" sz="2000" dirty="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a:effectLst/>
                          <a:latin typeface="Times New Roman" panose="02020603050405020304" pitchFamily="18" charset="0"/>
                          <a:cs typeface="Times New Roman" panose="02020603050405020304" pitchFamily="18" charset="0"/>
                        </a:rPr>
                        <a:t>7.0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a:effectLst/>
                          <a:latin typeface="Times New Roman" panose="02020603050405020304" pitchFamily="18" charset="0"/>
                          <a:cs typeface="Times New Roman" panose="02020603050405020304" pitchFamily="18" charset="0"/>
                        </a:rPr>
                        <a:t>1.0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a:effectLst/>
                          <a:latin typeface="Times New Roman" panose="02020603050405020304" pitchFamily="18" charset="0"/>
                          <a:cs typeface="Times New Roman" panose="02020603050405020304" pitchFamily="18" charset="0"/>
                        </a:rPr>
                        <a:t>February 13, 2002</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671811">
                <a:tc>
                  <a:txBody>
                    <a:bodyPr/>
                    <a:lstStyle/>
                    <a:p>
                      <a:r>
                        <a:rPr lang="en-US" sz="2000">
                          <a:effectLst/>
                          <a:latin typeface="Times New Roman" panose="02020603050405020304" pitchFamily="18" charset="0"/>
                          <a:cs typeface="Times New Roman" panose="02020603050405020304" pitchFamily="18" charset="0"/>
                        </a:rPr>
                        <a:t>Visual Studio .NET 2003</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dirty="0">
                          <a:effectLst/>
                          <a:latin typeface="Times New Roman" panose="02020603050405020304" pitchFamily="18" charset="0"/>
                          <a:cs typeface="Times New Roman" panose="02020603050405020304" pitchFamily="18" charset="0"/>
                        </a:rPr>
                        <a:t>Everett</a:t>
                      </a:r>
                      <a:endParaRPr lang="en-US" sz="2000" dirty="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dirty="0">
                          <a:effectLst/>
                          <a:latin typeface="Times New Roman" panose="02020603050405020304" pitchFamily="18" charset="0"/>
                          <a:cs typeface="Times New Roman" panose="02020603050405020304" pitchFamily="18" charset="0"/>
                        </a:rPr>
                        <a:t>7.1</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a:effectLst/>
                          <a:latin typeface="Times New Roman" panose="02020603050405020304" pitchFamily="18" charset="0"/>
                          <a:cs typeface="Times New Roman" panose="02020603050405020304" pitchFamily="18" charset="0"/>
                        </a:rPr>
                        <a:t>1.1</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a:effectLst/>
                          <a:latin typeface="Times New Roman" panose="02020603050405020304" pitchFamily="18" charset="0"/>
                          <a:cs typeface="Times New Roman" panose="02020603050405020304" pitchFamily="18" charset="0"/>
                        </a:rPr>
                        <a:t>April 24, 2003</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671811">
                <a:tc>
                  <a:txBody>
                    <a:bodyPr/>
                    <a:lstStyle/>
                    <a:p>
                      <a:r>
                        <a:rPr lang="en-US" sz="2000">
                          <a:effectLst/>
                          <a:latin typeface="Times New Roman" panose="02020603050405020304" pitchFamily="18" charset="0"/>
                          <a:cs typeface="Times New Roman" panose="02020603050405020304" pitchFamily="18" charset="0"/>
                        </a:rPr>
                        <a:t>Visual Studio 2005</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dirty="0">
                          <a:effectLst/>
                          <a:latin typeface="Times New Roman" panose="02020603050405020304" pitchFamily="18" charset="0"/>
                          <a:cs typeface="Times New Roman" panose="02020603050405020304" pitchFamily="18" charset="0"/>
                        </a:rPr>
                        <a:t>Whidbey</a:t>
                      </a:r>
                      <a:endParaRPr lang="en-US" sz="2000" dirty="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dirty="0">
                          <a:effectLst/>
                          <a:latin typeface="Times New Roman" panose="02020603050405020304" pitchFamily="18" charset="0"/>
                          <a:cs typeface="Times New Roman" panose="02020603050405020304" pitchFamily="18" charset="0"/>
                        </a:rPr>
                        <a:t>8.0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a:effectLst/>
                          <a:latin typeface="Times New Roman" panose="02020603050405020304" pitchFamily="18" charset="0"/>
                          <a:cs typeface="Times New Roman" panose="02020603050405020304" pitchFamily="18" charset="0"/>
                        </a:rPr>
                        <a:t>2.0, 3.0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a:effectLst/>
                          <a:latin typeface="Times New Roman" panose="02020603050405020304" pitchFamily="18" charset="0"/>
                          <a:cs typeface="Times New Roman" panose="02020603050405020304" pitchFamily="18" charset="0"/>
                        </a:rPr>
                        <a:t>November 7, 2005</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671811">
                <a:tc>
                  <a:txBody>
                    <a:bodyPr/>
                    <a:lstStyle/>
                    <a:p>
                      <a:r>
                        <a:rPr lang="en-US" sz="2000">
                          <a:effectLst/>
                          <a:latin typeface="Times New Roman" panose="02020603050405020304" pitchFamily="18" charset="0"/>
                          <a:cs typeface="Times New Roman" panose="02020603050405020304" pitchFamily="18" charset="0"/>
                        </a:rPr>
                        <a:t>Visual Studio 2008</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a:effectLst/>
                          <a:latin typeface="Times New Roman" panose="02020603050405020304" pitchFamily="18" charset="0"/>
                          <a:cs typeface="Times New Roman" panose="02020603050405020304" pitchFamily="18" charset="0"/>
                        </a:rPr>
                        <a:t>Orcas</a:t>
                      </a:r>
                      <a:endParaRPr lang="en-US" sz="200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dirty="0">
                          <a:effectLst/>
                          <a:latin typeface="Times New Roman" panose="02020603050405020304" pitchFamily="18" charset="0"/>
                          <a:cs typeface="Times New Roman" panose="02020603050405020304" pitchFamily="18" charset="0"/>
                        </a:rPr>
                        <a:t>9.0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a:effectLst/>
                          <a:latin typeface="Times New Roman" panose="02020603050405020304" pitchFamily="18" charset="0"/>
                          <a:cs typeface="Times New Roman" panose="02020603050405020304" pitchFamily="18" charset="0"/>
                        </a:rPr>
                        <a:t>2.0, 3.0, 3.5</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a:effectLst/>
                          <a:latin typeface="Times New Roman" panose="02020603050405020304" pitchFamily="18" charset="0"/>
                          <a:cs typeface="Times New Roman" panose="02020603050405020304" pitchFamily="18" charset="0"/>
                        </a:rPr>
                        <a:t>November 19, 2007</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671811">
                <a:tc>
                  <a:txBody>
                    <a:bodyPr/>
                    <a:lstStyle/>
                    <a:p>
                      <a:r>
                        <a:rPr lang="en-US" sz="2000">
                          <a:effectLst/>
                          <a:latin typeface="Times New Roman" panose="02020603050405020304" pitchFamily="18" charset="0"/>
                          <a:cs typeface="Times New Roman" panose="02020603050405020304" pitchFamily="18" charset="0"/>
                        </a:rPr>
                        <a:t>Visual Studio 2010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a:effectLst/>
                          <a:latin typeface="Times New Roman" panose="02020603050405020304" pitchFamily="18" charset="0"/>
                          <a:cs typeface="Times New Roman" panose="02020603050405020304" pitchFamily="18" charset="0"/>
                        </a:rPr>
                        <a:t>Dev10</a:t>
                      </a:r>
                      <a:r>
                        <a:rPr lang="en-US" sz="2000">
                          <a:effectLst/>
                          <a:latin typeface="Times New Roman" panose="02020603050405020304" pitchFamily="18" charset="0"/>
                          <a:cs typeface="Times New Roman" panose="02020603050405020304" pitchFamily="18" charset="0"/>
                        </a:rPr>
                        <a:t>/</a:t>
                      </a:r>
                      <a:r>
                        <a:rPr lang="en-US" sz="2000" i="1">
                          <a:effectLst/>
                          <a:latin typeface="Times New Roman" panose="02020603050405020304" pitchFamily="18" charset="0"/>
                          <a:cs typeface="Times New Roman" panose="02020603050405020304" pitchFamily="18" charset="0"/>
                        </a:rPr>
                        <a:t>Rosario</a:t>
                      </a:r>
                      <a:endParaRPr lang="en-US" sz="200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dirty="0">
                          <a:effectLst/>
                          <a:latin typeface="Times New Roman" panose="02020603050405020304" pitchFamily="18" charset="0"/>
                          <a:cs typeface="Times New Roman" panose="02020603050405020304" pitchFamily="18" charset="0"/>
                        </a:rPr>
                        <a:t>10.0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dirty="0">
                          <a:effectLst/>
                          <a:latin typeface="Times New Roman" panose="02020603050405020304" pitchFamily="18" charset="0"/>
                          <a:cs typeface="Times New Roman" panose="02020603050405020304" pitchFamily="18" charset="0"/>
                        </a:rPr>
                        <a:t>2.0, 3.0, 3.5, 4.0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dirty="0">
                          <a:effectLst/>
                          <a:latin typeface="Times New Roman" panose="02020603050405020304" pitchFamily="18" charset="0"/>
                          <a:cs typeface="Times New Roman" panose="02020603050405020304" pitchFamily="18" charset="0"/>
                        </a:rPr>
                        <a:t>April 12, 2010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Visual studio.NET IDE</a:t>
            </a:r>
            <a:endParaRPr lang="en-US" sz="4000" b="1" smtClean="0">
              <a:solidFill>
                <a:schemeClr val="tx1"/>
              </a:solidFill>
              <a:cs typeface="Tahoma" charset="0"/>
            </a:endParaRPr>
          </a:p>
        </p:txBody>
      </p:sp>
    </p:spTree>
    <p:extLst>
      <p:ext uri="{BB962C8B-B14F-4D97-AF65-F5344CB8AC3E}">
        <p14:creationId xmlns:p14="http://schemas.microsoft.com/office/powerpoint/2010/main" val="160718758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21290638"/>
              </p:ext>
            </p:extLst>
          </p:nvPr>
        </p:nvGraphicFramePr>
        <p:xfrm>
          <a:off x="304800" y="1143000"/>
          <a:ext cx="8686800" cy="3962400"/>
        </p:xfrm>
        <a:graphic>
          <a:graphicData uri="http://schemas.openxmlformats.org/drawingml/2006/table">
            <a:tbl>
              <a:tblPr/>
              <a:tblGrid>
                <a:gridCol w="1737360"/>
                <a:gridCol w="1737360"/>
                <a:gridCol w="1173480"/>
                <a:gridCol w="2301240"/>
                <a:gridCol w="1737360"/>
              </a:tblGrid>
              <a:tr h="1052985">
                <a:tc>
                  <a:txBody>
                    <a:bodyPr/>
                    <a:lstStyle/>
                    <a:p>
                      <a:pPr algn="ctr"/>
                      <a:r>
                        <a:rPr lang="en-US" sz="2000" dirty="0">
                          <a:effectLst/>
                          <a:latin typeface="Times New Roman" panose="02020603050405020304" pitchFamily="18" charset="0"/>
                          <a:cs typeface="Times New Roman" panose="02020603050405020304" pitchFamily="18" charset="0"/>
                        </a:rPr>
                        <a:t>Product name</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000">
                          <a:effectLst/>
                          <a:latin typeface="Times New Roman" panose="02020603050405020304" pitchFamily="18" charset="0"/>
                          <a:cs typeface="Times New Roman" panose="02020603050405020304" pitchFamily="18" charset="0"/>
                        </a:rPr>
                        <a:t>Codename</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000">
                          <a:effectLst/>
                          <a:latin typeface="Times New Roman" panose="02020603050405020304" pitchFamily="18" charset="0"/>
                          <a:cs typeface="Times New Roman" panose="02020603050405020304" pitchFamily="18" charset="0"/>
                        </a:rPr>
                        <a:t>Internal</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version</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000">
                          <a:effectLst/>
                          <a:latin typeface="Times New Roman" panose="02020603050405020304" pitchFamily="18" charset="0"/>
                          <a:cs typeface="Times New Roman" panose="02020603050405020304" pitchFamily="18" charset="0"/>
                        </a:rPr>
                        <a:t>Supported .NET</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Framework versions</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000">
                          <a:effectLst/>
                          <a:latin typeface="Times New Roman" panose="02020603050405020304" pitchFamily="18" charset="0"/>
                          <a:cs typeface="Times New Roman" panose="02020603050405020304" pitchFamily="18" charset="0"/>
                        </a:rPr>
                        <a:t>Release date</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841051">
                <a:tc>
                  <a:txBody>
                    <a:bodyPr/>
                    <a:lstStyle/>
                    <a:p>
                      <a:r>
                        <a:rPr lang="en-US" sz="2000" dirty="0">
                          <a:effectLst/>
                          <a:latin typeface="Times New Roman" panose="02020603050405020304" pitchFamily="18" charset="0"/>
                          <a:cs typeface="Times New Roman" panose="02020603050405020304" pitchFamily="18" charset="0"/>
                        </a:rPr>
                        <a:t>Visual Studio 2012</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a:effectLst/>
                          <a:latin typeface="Times New Roman" panose="02020603050405020304" pitchFamily="18" charset="0"/>
                          <a:cs typeface="Times New Roman" panose="02020603050405020304" pitchFamily="18" charset="0"/>
                        </a:rPr>
                        <a:t>Dev11</a:t>
                      </a:r>
                      <a:endParaRPr lang="en-US" sz="200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dirty="0">
                          <a:effectLst/>
                          <a:latin typeface="Times New Roman" panose="02020603050405020304" pitchFamily="18" charset="0"/>
                          <a:cs typeface="Times New Roman" panose="02020603050405020304" pitchFamily="18" charset="0"/>
                        </a:rPr>
                        <a:t>11.0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dirty="0">
                          <a:effectLst/>
                          <a:latin typeface="Times New Roman" panose="02020603050405020304" pitchFamily="18" charset="0"/>
                          <a:cs typeface="Times New Roman" panose="02020603050405020304" pitchFamily="18" charset="0"/>
                        </a:rPr>
                        <a:t>2.0, 3.0, 3.5, 4.0, 4.5, 4.5.1, 4.5.2</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a:effectLst/>
                          <a:latin typeface="Times New Roman" panose="02020603050405020304" pitchFamily="18" charset="0"/>
                          <a:cs typeface="Times New Roman" panose="02020603050405020304" pitchFamily="18" charset="0"/>
                        </a:rPr>
                        <a:t>September 12, 2012</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841051">
                <a:tc>
                  <a:txBody>
                    <a:bodyPr/>
                    <a:lstStyle/>
                    <a:p>
                      <a:r>
                        <a:rPr lang="en-US" sz="2000">
                          <a:effectLst/>
                          <a:latin typeface="Times New Roman" panose="02020603050405020304" pitchFamily="18" charset="0"/>
                          <a:cs typeface="Times New Roman" panose="02020603050405020304" pitchFamily="18" charset="0"/>
                        </a:rPr>
                        <a:t>Visual Studio 2013</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a:effectLst/>
                          <a:latin typeface="Times New Roman" panose="02020603050405020304" pitchFamily="18" charset="0"/>
                          <a:cs typeface="Times New Roman" panose="02020603050405020304" pitchFamily="18" charset="0"/>
                        </a:rPr>
                        <a:t>Dev12</a:t>
                      </a:r>
                      <a:endParaRPr lang="en-US" sz="200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a:effectLst/>
                          <a:latin typeface="Times New Roman" panose="02020603050405020304" pitchFamily="18" charset="0"/>
                          <a:cs typeface="Times New Roman" panose="02020603050405020304" pitchFamily="18" charset="0"/>
                        </a:rPr>
                        <a:t>12.0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dirty="0">
                          <a:effectLst/>
                          <a:latin typeface="Times New Roman" panose="02020603050405020304" pitchFamily="18" charset="0"/>
                          <a:cs typeface="Times New Roman" panose="02020603050405020304" pitchFamily="18" charset="0"/>
                        </a:rPr>
                        <a:t>2.0, 3.0, 3.5, 4.0, 4.5, 4.5.1, 4.5.2</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dirty="0">
                          <a:effectLst/>
                          <a:latin typeface="Times New Roman" panose="02020603050405020304" pitchFamily="18" charset="0"/>
                          <a:cs typeface="Times New Roman" panose="02020603050405020304" pitchFamily="18" charset="0"/>
                        </a:rPr>
                        <a:t>October 17, 2013</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227313">
                <a:tc>
                  <a:txBody>
                    <a:bodyPr/>
                    <a:lstStyle/>
                    <a:p>
                      <a:r>
                        <a:rPr lang="en-US" sz="2000" dirty="0">
                          <a:effectLst/>
                          <a:latin typeface="Times New Roman" panose="02020603050405020304" pitchFamily="18" charset="0"/>
                          <a:cs typeface="Times New Roman" panose="02020603050405020304" pitchFamily="18" charset="0"/>
                        </a:rPr>
                        <a:t>Visual Studio </a:t>
                      </a:r>
                      <a:r>
                        <a:rPr lang="en-US" sz="2000" dirty="0" smtClean="0">
                          <a:effectLst/>
                          <a:latin typeface="Times New Roman" panose="02020603050405020304" pitchFamily="18" charset="0"/>
                          <a:cs typeface="Times New Roman" panose="02020603050405020304" pitchFamily="18" charset="0"/>
                        </a:rPr>
                        <a:t>2015 Preview</a:t>
                      </a:r>
                      <a:endParaRPr lang="en-US" sz="2000" dirty="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i="1">
                          <a:effectLst/>
                          <a:latin typeface="Times New Roman" panose="02020603050405020304" pitchFamily="18" charset="0"/>
                          <a:cs typeface="Times New Roman" panose="02020603050405020304" pitchFamily="18" charset="0"/>
                        </a:rPr>
                        <a:t>Visual Studio "14"</a:t>
                      </a:r>
                      <a:endParaRPr lang="en-US" sz="200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r"/>
                      <a:r>
                        <a:rPr lang="en-US" sz="2000" dirty="0">
                          <a:effectLst/>
                          <a:latin typeface="Times New Roman" panose="02020603050405020304" pitchFamily="18" charset="0"/>
                          <a:cs typeface="Times New Roman" panose="02020603050405020304" pitchFamily="18" charset="0"/>
                        </a:rPr>
                        <a:t>14.0</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dirty="0">
                          <a:effectLst/>
                          <a:latin typeface="Times New Roman" panose="02020603050405020304" pitchFamily="18" charset="0"/>
                          <a:cs typeface="Times New Roman" panose="02020603050405020304" pitchFamily="18" charset="0"/>
                        </a:rPr>
                        <a:t>2.0, 3.0, 3.5, 4.0, 4.5, 4.5.1, 4.5.2, 4.6</a:t>
                      </a: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2000" dirty="0" smtClean="0">
                          <a:effectLst/>
                          <a:latin typeface="Times New Roman" panose="02020603050405020304" pitchFamily="18" charset="0"/>
                          <a:cs typeface="Times New Roman" panose="02020603050405020304" pitchFamily="18" charset="0"/>
                        </a:rPr>
                        <a:t>November 12, 2014</a:t>
                      </a:r>
                      <a:endParaRPr lang="en-US" sz="2000" dirty="0">
                        <a:effectLst/>
                        <a:latin typeface="Times New Roman" panose="02020603050405020304" pitchFamily="18" charset="0"/>
                        <a:cs typeface="Times New Roman" panose="02020603050405020304" pitchFamily="18" charset="0"/>
                      </a:endParaRPr>
                    </a:p>
                  </a:txBody>
                  <a:tcPr marL="48666" marR="48666" marT="24333" marB="24333"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pic>
        <p:nvPicPr>
          <p:cNvPr id="2" name="Picture 1"/>
          <p:cNvPicPr>
            <a:picLocks noChangeAspect="1"/>
          </p:cNvPicPr>
          <p:nvPr/>
        </p:nvPicPr>
        <p:blipFill>
          <a:blip r:embed="rId3"/>
          <a:stretch>
            <a:fillRect/>
          </a:stretch>
        </p:blipFill>
        <p:spPr>
          <a:xfrm>
            <a:off x="1905000" y="5257800"/>
            <a:ext cx="5257800" cy="1260545"/>
          </a:xfrm>
          <a:prstGeom prst="rect">
            <a:avLst/>
          </a:prstGeom>
        </p:spPr>
      </p:pic>
      <p:sp>
        <p:nvSpPr>
          <p:cNvPr id="7"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Visual studio.NET IDE</a:t>
            </a:r>
            <a:endParaRPr lang="en-US" sz="4000" b="1" smtClean="0">
              <a:solidFill>
                <a:schemeClr val="tx1"/>
              </a:solidFill>
              <a:cs typeface="Tahoma" charset="0"/>
            </a:endParaRPr>
          </a:p>
        </p:txBody>
      </p:sp>
    </p:spTree>
    <p:extLst>
      <p:ext uri="{BB962C8B-B14F-4D97-AF65-F5344CB8AC3E}">
        <p14:creationId xmlns:p14="http://schemas.microsoft.com/office/powerpoint/2010/main" val="390013751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Dự án và giải </a:t>
            </a:r>
            <a:r>
              <a:rPr lang="vi-VN" sz="2800" smtClean="0">
                <a:solidFill>
                  <a:srgbClr val="0000FF"/>
                </a:solidFill>
                <a:latin typeface="+mj-lt"/>
                <a:cs typeface="Tahoma" charset="0"/>
              </a:rPr>
              <a:t>pháp</a:t>
            </a:r>
            <a:r>
              <a:rPr lang="en-US" sz="2800" smtClean="0">
                <a:solidFill>
                  <a:srgbClr val="0000FF"/>
                </a:solidFill>
                <a:latin typeface="+mj-lt"/>
                <a:cs typeface="Tahoma" charset="0"/>
              </a:rPr>
              <a:t>:</a:t>
            </a:r>
            <a:endParaRPr lang="vi-VN" sz="2800">
              <a:solidFill>
                <a:srgbClr val="0000FF"/>
              </a:solidFill>
              <a:latin typeface="+mj-lt"/>
              <a:cs typeface="Tahoma" charset="0"/>
            </a:endParaRPr>
          </a:p>
          <a:p>
            <a:pPr lvl="1" algn="just">
              <a:lnSpc>
                <a:spcPct val="120000"/>
              </a:lnSpc>
              <a:spcBef>
                <a:spcPts val="300"/>
              </a:spcBef>
              <a:spcAft>
                <a:spcPts val="300"/>
              </a:spcAft>
            </a:pPr>
            <a:r>
              <a:rPr lang="vi-VN">
                <a:latin typeface="+mj-lt"/>
                <a:cs typeface="Tahoma" charset="0"/>
              </a:rPr>
              <a:t>Trong visual studio .NET ứng dụng được tạo thành từ nhiều phần tử ví dụ như file, thư mục</a:t>
            </a:r>
          </a:p>
          <a:p>
            <a:pPr lvl="1" algn="just">
              <a:lnSpc>
                <a:spcPct val="120000"/>
              </a:lnSpc>
              <a:spcBef>
                <a:spcPts val="300"/>
              </a:spcBef>
              <a:spcAft>
                <a:spcPts val="300"/>
              </a:spcAft>
            </a:pPr>
            <a:r>
              <a:rPr lang="vi-VN">
                <a:latin typeface="+mj-lt"/>
                <a:cs typeface="Tahoma" charset="0"/>
              </a:rPr>
              <a:t>Để tổ chức các phần tử .NET cung cấp dự án và giải pháp</a:t>
            </a:r>
          </a:p>
          <a:p>
            <a:pPr lvl="1" algn="just">
              <a:lnSpc>
                <a:spcPct val="120000"/>
              </a:lnSpc>
              <a:spcBef>
                <a:spcPts val="300"/>
              </a:spcBef>
              <a:spcAft>
                <a:spcPts val="300"/>
              </a:spcAft>
            </a:pPr>
            <a:r>
              <a:rPr lang="vi-VN">
                <a:latin typeface="+mj-lt"/>
                <a:cs typeface="Tahoma" charset="0"/>
              </a:rPr>
              <a:t>Dự án (project): cho phép xây dựng, dịch và sửa lỗi các thành phần tạo nên ứng dụng.</a:t>
            </a:r>
          </a:p>
          <a:p>
            <a:pPr lvl="1" algn="just">
              <a:lnSpc>
                <a:spcPct val="120000"/>
              </a:lnSpc>
              <a:spcBef>
                <a:spcPts val="300"/>
              </a:spcBef>
              <a:spcAft>
                <a:spcPts val="300"/>
              </a:spcAft>
            </a:pPr>
            <a:r>
              <a:rPr lang="vi-VN">
                <a:latin typeface="+mj-lt"/>
                <a:cs typeface="Tahoma" charset="0"/>
              </a:rPr>
              <a:t>Giải pháp (Solution): Bao gồm một hay nhiều project</a:t>
            </a:r>
          </a:p>
        </p:txBody>
      </p:sp>
      <p:sp>
        <p:nvSpPr>
          <p:cNvPr id="5"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Visual studio.NET IDE</a:t>
            </a:r>
            <a:endParaRPr lang="en-US" sz="4000" b="1" smtClean="0">
              <a:solidFill>
                <a:schemeClr val="tx1"/>
              </a:solidFill>
              <a:cs typeface="Tahoma" charset="0"/>
            </a:endParaRPr>
          </a:p>
        </p:txBody>
      </p:sp>
    </p:spTree>
    <p:extLst>
      <p:ext uri="{BB962C8B-B14F-4D97-AF65-F5344CB8AC3E}">
        <p14:creationId xmlns:p14="http://schemas.microsoft.com/office/powerpoint/2010/main" val="3700533592"/>
      </p:ext>
    </p:extLst>
  </p:cSld>
  <p:clrMapOvr>
    <a:masterClrMapping/>
  </p:clrMapOvr>
  <p:transition advClick="0">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icro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75" y="3732213"/>
            <a:ext cx="4746625"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err="1" smtClean="0">
                <a:solidFill>
                  <a:schemeClr val="tx1"/>
                </a:solidFill>
                <a:cs typeface="Tahoma" charset="0"/>
              </a:rPr>
              <a:t>Nội</a:t>
            </a:r>
            <a:r>
              <a:rPr lang="en-US" sz="4000" b="1" smtClean="0">
                <a:solidFill>
                  <a:schemeClr val="tx1"/>
                </a:solidFill>
                <a:cs typeface="Tahoma" charset="0"/>
              </a:rPr>
              <a:t> dung</a:t>
            </a:r>
          </a:p>
        </p:txBody>
      </p:sp>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Giới thiệu .NET Platform</a:t>
            </a:r>
          </a:p>
          <a:p>
            <a:pPr algn="just">
              <a:lnSpc>
                <a:spcPct val="120000"/>
              </a:lnSpc>
              <a:spcBef>
                <a:spcPts val="300"/>
              </a:spcBef>
              <a:spcAft>
                <a:spcPts val="300"/>
              </a:spcAft>
            </a:pPr>
            <a:r>
              <a:rPr lang="vi-VN" sz="2800">
                <a:latin typeface="+mj-lt"/>
                <a:cs typeface="Tahoma" charset="0"/>
              </a:rPr>
              <a:t>Giới thiệu .NET Framework</a:t>
            </a:r>
          </a:p>
          <a:p>
            <a:pPr algn="just">
              <a:lnSpc>
                <a:spcPct val="120000"/>
              </a:lnSpc>
              <a:spcBef>
                <a:spcPts val="300"/>
              </a:spcBef>
              <a:spcAft>
                <a:spcPts val="300"/>
              </a:spcAft>
            </a:pPr>
            <a:r>
              <a:rPr lang="en-US" sz="2800" smtClean="0">
                <a:latin typeface="+mj-lt"/>
                <a:cs typeface="Tahoma" charset="0"/>
              </a:rPr>
              <a:t>Visual </a:t>
            </a:r>
            <a:r>
              <a:rPr lang="en-US" sz="2800">
                <a:latin typeface="+mj-lt"/>
                <a:cs typeface="Tahoma" charset="0"/>
              </a:rPr>
              <a:t>studio.NET IDE</a:t>
            </a:r>
          </a:p>
          <a:p>
            <a:pPr algn="just">
              <a:lnSpc>
                <a:spcPct val="120000"/>
              </a:lnSpc>
              <a:spcBef>
                <a:spcPts val="300"/>
              </a:spcBef>
              <a:spcAft>
                <a:spcPts val="300"/>
              </a:spcAft>
            </a:pPr>
            <a:r>
              <a:rPr lang="vi-VN" sz="2800" smtClean="0">
                <a:latin typeface="+mj-lt"/>
                <a:cs typeface="Tahoma" charset="0"/>
              </a:rPr>
              <a:t>Các </a:t>
            </a:r>
            <a:r>
              <a:rPr lang="vi-VN" sz="2800">
                <a:latin typeface="+mj-lt"/>
                <a:cs typeface="Tahoma" charset="0"/>
              </a:rPr>
              <a:t>loại ứng dụng có thể viết với .NET</a:t>
            </a:r>
          </a:p>
          <a:p>
            <a:pPr algn="just">
              <a:lnSpc>
                <a:spcPct val="120000"/>
              </a:lnSpc>
              <a:spcBef>
                <a:spcPts val="300"/>
              </a:spcBef>
              <a:spcAft>
                <a:spcPts val="300"/>
              </a:spcAft>
            </a:pPr>
            <a:r>
              <a:rPr lang="vi-VN" sz="2800">
                <a:latin typeface="+mj-lt"/>
                <a:cs typeface="Tahoma" charset="0"/>
              </a:rPr>
              <a:t>Quá trình tạo, biên dịch và chạy chương </a:t>
            </a:r>
            <a:r>
              <a:rPr lang="vi-VN" sz="2800" smtClean="0">
                <a:latin typeface="+mj-lt"/>
                <a:cs typeface="Tahoma" charset="0"/>
              </a:rPr>
              <a:t>trình</a:t>
            </a:r>
            <a:r>
              <a:rPr lang="en-US" sz="2800">
                <a:latin typeface="+mj-lt"/>
                <a:cs typeface="Tahoma" charset="0"/>
              </a:rPr>
              <a:t> </a:t>
            </a:r>
            <a:r>
              <a:rPr lang="en-US" sz="2800" smtClean="0">
                <a:latin typeface="+mj-lt"/>
                <a:cs typeface="Tahoma" charset="0"/>
              </a:rPr>
              <a:t>với </a:t>
            </a:r>
            <a:r>
              <a:rPr lang="en-US" sz="2800">
                <a:latin typeface="+mj-lt"/>
                <a:cs typeface="Tahoma" charset="0"/>
              </a:rPr>
              <a:t>.net</a:t>
            </a:r>
            <a:endParaRPr lang="en-US" sz="2800" smtClean="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33687381"/>
      </p:ext>
    </p:extLst>
  </p:cSld>
  <p:clrMapOvr>
    <a:masterClrMapping/>
  </p:clrMapOvr>
  <p:transition advClick="0">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m02 Blank 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62200"/>
            <a:ext cx="5830888"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428625" y="248285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400">
                <a:solidFill>
                  <a:schemeClr val="tx1"/>
                </a:solidFill>
                <a:latin typeface="Arial Narrow" panose="020B0606020202030204" pitchFamily="34" charset="0"/>
              </a:rPr>
              <a:t>Toolbox</a:t>
            </a:r>
          </a:p>
        </p:txBody>
      </p:sp>
      <p:sp>
        <p:nvSpPr>
          <p:cNvPr id="8" name="Line 6"/>
          <p:cNvSpPr>
            <a:spLocks noChangeShapeType="1"/>
          </p:cNvSpPr>
          <p:nvPr/>
        </p:nvSpPr>
        <p:spPr bwMode="auto">
          <a:xfrm>
            <a:off x="1666875" y="2711450"/>
            <a:ext cx="412750" cy="3810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7"/>
          <p:cNvSpPr txBox="1">
            <a:spLocks noChangeArrowheads="1"/>
          </p:cNvSpPr>
          <p:nvPr/>
        </p:nvSpPr>
        <p:spPr bwMode="auto">
          <a:xfrm>
            <a:off x="617538" y="575945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pPr>
            <a:r>
              <a:rPr lang="en-US" sz="2400">
                <a:solidFill>
                  <a:schemeClr val="tx1"/>
                </a:solidFill>
                <a:latin typeface="Arial Narrow" panose="020B0606020202030204" pitchFamily="34" charset="0"/>
              </a:rPr>
              <a:t>Task List</a:t>
            </a:r>
          </a:p>
        </p:txBody>
      </p:sp>
      <p:sp>
        <p:nvSpPr>
          <p:cNvPr id="10" name="Text Box 8"/>
          <p:cNvSpPr txBox="1">
            <a:spLocks noChangeArrowheads="1"/>
          </p:cNvSpPr>
          <p:nvPr/>
        </p:nvSpPr>
        <p:spPr bwMode="auto">
          <a:xfrm>
            <a:off x="7239000" y="2286000"/>
            <a:ext cx="1198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400">
                <a:solidFill>
                  <a:schemeClr val="tx1"/>
                </a:solidFill>
                <a:latin typeface="Arial Narrow" panose="020B0606020202030204" pitchFamily="34" charset="0"/>
              </a:rPr>
              <a:t>Solution</a:t>
            </a:r>
            <a:br>
              <a:rPr lang="en-US" sz="2400">
                <a:solidFill>
                  <a:schemeClr val="tx1"/>
                </a:solidFill>
                <a:latin typeface="Arial Narrow" panose="020B0606020202030204" pitchFamily="34" charset="0"/>
              </a:rPr>
            </a:br>
            <a:r>
              <a:rPr lang="en-US" sz="2400">
                <a:solidFill>
                  <a:schemeClr val="tx1"/>
                </a:solidFill>
                <a:latin typeface="Arial Narrow" panose="020B0606020202030204" pitchFamily="34" charset="0"/>
              </a:rPr>
              <a:t>Explorer</a:t>
            </a:r>
          </a:p>
        </p:txBody>
      </p:sp>
      <p:sp>
        <p:nvSpPr>
          <p:cNvPr id="11" name="Line 9"/>
          <p:cNvSpPr>
            <a:spLocks noChangeShapeType="1"/>
          </p:cNvSpPr>
          <p:nvPr/>
        </p:nvSpPr>
        <p:spPr bwMode="auto">
          <a:xfrm flipH="1">
            <a:off x="6537325" y="2514600"/>
            <a:ext cx="777875" cy="42545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0"/>
          <p:cNvSpPr txBox="1">
            <a:spLocks noChangeArrowheads="1"/>
          </p:cNvSpPr>
          <p:nvPr/>
        </p:nvSpPr>
        <p:spPr bwMode="auto">
          <a:xfrm>
            <a:off x="6454775" y="575945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sz="2400">
                <a:solidFill>
                  <a:schemeClr val="tx1"/>
                </a:solidFill>
                <a:latin typeface="Arial Narrow" panose="020B0606020202030204" pitchFamily="34" charset="0"/>
              </a:rPr>
              <a:t>Dynamic Help</a:t>
            </a:r>
          </a:p>
        </p:txBody>
      </p:sp>
      <p:sp>
        <p:nvSpPr>
          <p:cNvPr id="13" name="Line 11"/>
          <p:cNvSpPr>
            <a:spLocks noChangeShapeType="1"/>
          </p:cNvSpPr>
          <p:nvPr/>
        </p:nvSpPr>
        <p:spPr bwMode="auto">
          <a:xfrm flipH="1">
            <a:off x="6557963" y="4403725"/>
            <a:ext cx="495300" cy="4572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12"/>
          <p:cNvSpPr txBox="1">
            <a:spLocks noChangeArrowheads="1"/>
          </p:cNvSpPr>
          <p:nvPr/>
        </p:nvSpPr>
        <p:spPr bwMode="auto">
          <a:xfrm>
            <a:off x="428625" y="1416050"/>
            <a:ext cx="1976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400">
                <a:solidFill>
                  <a:schemeClr val="tx1"/>
                </a:solidFill>
                <a:latin typeface="Arial Narrow" panose="020B0606020202030204" pitchFamily="34" charset="0"/>
              </a:rPr>
              <a:t>Editor/Browser</a:t>
            </a:r>
          </a:p>
        </p:txBody>
      </p:sp>
      <p:sp>
        <p:nvSpPr>
          <p:cNvPr id="15" name="Line 13"/>
          <p:cNvSpPr>
            <a:spLocks noChangeShapeType="1"/>
          </p:cNvSpPr>
          <p:nvPr/>
        </p:nvSpPr>
        <p:spPr bwMode="auto">
          <a:xfrm>
            <a:off x="2574925" y="1644650"/>
            <a:ext cx="742950" cy="1066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4"/>
          <p:cNvSpPr txBox="1">
            <a:spLocks noChangeArrowheads="1"/>
          </p:cNvSpPr>
          <p:nvPr/>
        </p:nvSpPr>
        <p:spPr bwMode="auto">
          <a:xfrm>
            <a:off x="7115175" y="4159250"/>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400">
                <a:solidFill>
                  <a:schemeClr val="tx1"/>
                </a:solidFill>
                <a:latin typeface="Arial Narrow" panose="020B0606020202030204" pitchFamily="34" charset="0"/>
              </a:rPr>
              <a:t>Properties</a:t>
            </a:r>
          </a:p>
        </p:txBody>
      </p:sp>
      <p:sp>
        <p:nvSpPr>
          <p:cNvPr id="17" name="Text Box 15"/>
          <p:cNvSpPr txBox="1">
            <a:spLocks noChangeArrowheads="1"/>
          </p:cNvSpPr>
          <p:nvPr/>
        </p:nvSpPr>
        <p:spPr bwMode="auto">
          <a:xfrm>
            <a:off x="228600" y="4419600"/>
            <a:ext cx="1198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0"/>
              </a:spcBef>
            </a:pPr>
            <a:r>
              <a:rPr lang="en-US" sz="2400">
                <a:solidFill>
                  <a:schemeClr val="tx1"/>
                </a:solidFill>
                <a:latin typeface="Arial Narrow" panose="020B0606020202030204" pitchFamily="34" charset="0"/>
              </a:rPr>
              <a:t>Server</a:t>
            </a:r>
            <a:br>
              <a:rPr lang="en-US" sz="2400">
                <a:solidFill>
                  <a:schemeClr val="tx1"/>
                </a:solidFill>
                <a:latin typeface="Arial Narrow" panose="020B0606020202030204" pitchFamily="34" charset="0"/>
              </a:rPr>
            </a:br>
            <a:r>
              <a:rPr lang="en-US" sz="2400">
                <a:solidFill>
                  <a:schemeClr val="tx1"/>
                </a:solidFill>
                <a:latin typeface="Arial Narrow" panose="020B0606020202030204" pitchFamily="34" charset="0"/>
              </a:rPr>
              <a:t>Explorer</a:t>
            </a:r>
          </a:p>
        </p:txBody>
      </p:sp>
      <p:sp>
        <p:nvSpPr>
          <p:cNvPr id="18" name="Line 16"/>
          <p:cNvSpPr>
            <a:spLocks noChangeShapeType="1"/>
          </p:cNvSpPr>
          <p:nvPr/>
        </p:nvSpPr>
        <p:spPr bwMode="auto">
          <a:xfrm>
            <a:off x="1295400" y="4724400"/>
            <a:ext cx="762000" cy="2571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p:cNvSpPr>
            <a:spLocks noChangeShapeType="1"/>
          </p:cNvSpPr>
          <p:nvPr/>
        </p:nvSpPr>
        <p:spPr bwMode="auto">
          <a:xfrm flipV="1">
            <a:off x="1831975" y="5454650"/>
            <a:ext cx="495300" cy="3810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p:cNvSpPr>
            <a:spLocks noChangeShapeType="1"/>
          </p:cNvSpPr>
          <p:nvPr/>
        </p:nvSpPr>
        <p:spPr bwMode="auto">
          <a:xfrm flipH="1" flipV="1">
            <a:off x="6289675" y="5607050"/>
            <a:ext cx="165100" cy="3810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19"/>
          <p:cNvSpPr txBox="1">
            <a:spLocks noChangeArrowheads="1"/>
          </p:cNvSpPr>
          <p:nvPr/>
        </p:nvSpPr>
        <p:spPr bwMode="auto">
          <a:xfrm>
            <a:off x="4745038" y="1416050"/>
            <a:ext cx="203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400">
                <a:solidFill>
                  <a:schemeClr val="tx1"/>
                </a:solidFill>
                <a:latin typeface="Arial Narrow" panose="020B0606020202030204" pitchFamily="34" charset="0"/>
              </a:rPr>
              <a:t>Object Browser</a:t>
            </a:r>
          </a:p>
        </p:txBody>
      </p:sp>
      <p:sp>
        <p:nvSpPr>
          <p:cNvPr id="22" name="Line 20"/>
          <p:cNvSpPr>
            <a:spLocks noChangeShapeType="1"/>
          </p:cNvSpPr>
          <p:nvPr/>
        </p:nvSpPr>
        <p:spPr bwMode="auto">
          <a:xfrm flipH="1">
            <a:off x="4225925" y="1644650"/>
            <a:ext cx="577850" cy="7620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Rectangle 2"/>
          <p:cNvSpPr>
            <a:spLocks noGrp="1" noChangeArrowheads="1"/>
          </p:cNvSpPr>
          <p:nvPr>
            <p:ph type="title"/>
          </p:nvPr>
        </p:nvSpPr>
        <p:spPr bwMode="auto">
          <a:xfrm>
            <a:off x="457200" y="122237"/>
            <a:ext cx="76962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Visual studio.NET IDE</a:t>
            </a:r>
            <a:endParaRPr lang="en-US" sz="4000" b="1" smtClean="0">
              <a:solidFill>
                <a:schemeClr val="tx1"/>
              </a:solidFill>
              <a:cs typeface="Tahoma" charset="0"/>
            </a:endParaRPr>
          </a:p>
        </p:txBody>
      </p:sp>
    </p:spTree>
    <p:extLst>
      <p:ext uri="{BB962C8B-B14F-4D97-AF65-F5344CB8AC3E}">
        <p14:creationId xmlns:p14="http://schemas.microsoft.com/office/powerpoint/2010/main" val="443700654"/>
      </p:ext>
    </p:extLst>
  </p:cSld>
  <p:clrMapOvr>
    <a:masterClrMapping/>
  </p:clrMapOvr>
  <p:transition advClick="0">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37853"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Các loại ứng dụng</a:t>
            </a:r>
            <a:endParaRPr lang="en-US" sz="4000" b="1" smtClean="0">
              <a:solidFill>
                <a:schemeClr val="tx1"/>
              </a:solidFill>
              <a:cs typeface="Tahoma" charset="0"/>
            </a:endParaRPr>
          </a:p>
        </p:txBody>
      </p:sp>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Desktop application </a:t>
            </a:r>
          </a:p>
          <a:p>
            <a:pPr lvl="1" algn="just">
              <a:lnSpc>
                <a:spcPct val="120000"/>
              </a:lnSpc>
              <a:spcBef>
                <a:spcPts val="300"/>
              </a:spcBef>
              <a:spcAft>
                <a:spcPts val="300"/>
              </a:spcAft>
            </a:pPr>
            <a:r>
              <a:rPr lang="en-US" sz="2400">
                <a:latin typeface="+mj-lt"/>
                <a:cs typeface="Tahoma" charset="0"/>
              </a:rPr>
              <a:t>Windows Form</a:t>
            </a:r>
          </a:p>
          <a:p>
            <a:pPr lvl="1" algn="just">
              <a:lnSpc>
                <a:spcPct val="120000"/>
              </a:lnSpc>
              <a:spcBef>
                <a:spcPts val="300"/>
              </a:spcBef>
              <a:spcAft>
                <a:spcPts val="300"/>
              </a:spcAft>
            </a:pPr>
            <a:r>
              <a:rPr lang="en-US" sz="2400">
                <a:latin typeface="+mj-lt"/>
                <a:cs typeface="Tahoma" charset="0"/>
              </a:rPr>
              <a:t>Console Application</a:t>
            </a:r>
          </a:p>
          <a:p>
            <a:pPr algn="just">
              <a:lnSpc>
                <a:spcPct val="120000"/>
              </a:lnSpc>
              <a:spcBef>
                <a:spcPts val="300"/>
              </a:spcBef>
              <a:spcAft>
                <a:spcPts val="300"/>
              </a:spcAft>
            </a:pPr>
            <a:r>
              <a:rPr lang="en-US" sz="2800">
                <a:latin typeface="+mj-lt"/>
                <a:cs typeface="Tahoma" charset="0"/>
              </a:rPr>
              <a:t>Web application (ASP.NET)</a:t>
            </a:r>
          </a:p>
          <a:p>
            <a:pPr algn="just">
              <a:lnSpc>
                <a:spcPct val="120000"/>
              </a:lnSpc>
              <a:spcBef>
                <a:spcPts val="300"/>
              </a:spcBef>
              <a:spcAft>
                <a:spcPts val="300"/>
              </a:spcAft>
            </a:pPr>
            <a:r>
              <a:rPr lang="en-US" sz="2800">
                <a:latin typeface="+mj-lt"/>
                <a:cs typeface="Tahoma" charset="0"/>
              </a:rPr>
              <a:t>Services</a:t>
            </a:r>
          </a:p>
          <a:p>
            <a:pPr lvl="1" algn="just">
              <a:lnSpc>
                <a:spcPct val="120000"/>
              </a:lnSpc>
              <a:spcBef>
                <a:spcPts val="300"/>
              </a:spcBef>
              <a:spcAft>
                <a:spcPts val="300"/>
              </a:spcAft>
            </a:pPr>
            <a:r>
              <a:rPr lang="en-US" sz="2400">
                <a:latin typeface="+mj-lt"/>
                <a:cs typeface="Tahoma" charset="0"/>
              </a:rPr>
              <a:t>ASP.NET Web service</a:t>
            </a:r>
          </a:p>
          <a:p>
            <a:pPr lvl="1" algn="just">
              <a:lnSpc>
                <a:spcPct val="120000"/>
              </a:lnSpc>
              <a:spcBef>
                <a:spcPts val="300"/>
              </a:spcBef>
              <a:spcAft>
                <a:spcPts val="300"/>
              </a:spcAft>
            </a:pPr>
            <a:r>
              <a:rPr lang="en-US" sz="2400">
                <a:latin typeface="+mj-lt"/>
                <a:cs typeface="Tahoma" charset="0"/>
              </a:rPr>
              <a:t>Windows Service</a:t>
            </a:r>
          </a:p>
          <a:p>
            <a:pPr algn="just">
              <a:lnSpc>
                <a:spcPct val="120000"/>
              </a:lnSpc>
              <a:spcBef>
                <a:spcPts val="300"/>
              </a:spcBef>
              <a:spcAft>
                <a:spcPts val="300"/>
              </a:spcAft>
            </a:pPr>
            <a:r>
              <a:rPr lang="en-US" sz="2800">
                <a:latin typeface="+mj-lt"/>
                <a:cs typeface="Tahoma" charset="0"/>
              </a:rPr>
              <a:t>Library </a:t>
            </a:r>
          </a:p>
          <a:p>
            <a:pPr algn="just">
              <a:lnSpc>
                <a:spcPct val="120000"/>
              </a:lnSpc>
              <a:spcBef>
                <a:spcPts val="300"/>
              </a:spcBef>
              <a:spcAft>
                <a:spcPts val="300"/>
              </a:spcAft>
            </a:pPr>
            <a:r>
              <a:rPr lang="en-US" sz="2800" smtClean="0">
                <a:latin typeface="+mj-lt"/>
                <a:cs typeface="Tahoma" charset="0"/>
              </a:rPr>
              <a:t>…</a:t>
            </a:r>
          </a:p>
        </p:txBody>
      </p:sp>
      <p:pic>
        <p:nvPicPr>
          <p:cNvPr id="2" name="Picture 1"/>
          <p:cNvPicPr>
            <a:picLocks noChangeAspect="1"/>
          </p:cNvPicPr>
          <p:nvPr/>
        </p:nvPicPr>
        <p:blipFill>
          <a:blip r:embed="rId3"/>
          <a:stretch>
            <a:fillRect/>
          </a:stretch>
        </p:blipFill>
        <p:spPr>
          <a:xfrm>
            <a:off x="4572000" y="1246188"/>
            <a:ext cx="4335905" cy="1497012"/>
          </a:xfrm>
          <a:prstGeom prst="rect">
            <a:avLst/>
          </a:prstGeom>
        </p:spPr>
      </p:pic>
      <p:pic>
        <p:nvPicPr>
          <p:cNvPr id="5" name="Picture 4"/>
          <p:cNvPicPr>
            <a:picLocks noChangeAspect="1"/>
          </p:cNvPicPr>
          <p:nvPr/>
        </p:nvPicPr>
        <p:blipFill>
          <a:blip r:embed="rId4"/>
          <a:stretch>
            <a:fillRect/>
          </a:stretch>
        </p:blipFill>
        <p:spPr>
          <a:xfrm>
            <a:off x="6022142" y="2667000"/>
            <a:ext cx="2867025" cy="2466975"/>
          </a:xfrm>
          <a:prstGeom prst="rect">
            <a:avLst/>
          </a:prstGeom>
        </p:spPr>
      </p:pic>
      <p:pic>
        <p:nvPicPr>
          <p:cNvPr id="2050" name="Picture 2" descr="http://t2.gstatic.com/images?q=tbn:ANd9GcTKdCkY0-bLXIoTL8pyblynUO5bnR8d33KVo15TleSslZKyQjG05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572000"/>
            <a:ext cx="2184088" cy="21840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ukhbinder.files.wordpress.com/2012/01/dll-in-fortra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139" y="5133975"/>
            <a:ext cx="1622114" cy="162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242289"/>
      </p:ext>
    </p:extLst>
  </p:cSld>
  <p:clrMapOvr>
    <a:masterClrMapping/>
  </p:clrMapOvr>
  <p:transition advClick="0">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Tạo các project .NET</a:t>
            </a:r>
          </a:p>
        </p:txBody>
      </p:sp>
      <p:pic>
        <p:nvPicPr>
          <p:cNvPr id="3" name="Picture 2"/>
          <p:cNvPicPr>
            <a:picLocks noChangeAspect="1"/>
          </p:cNvPicPr>
          <p:nvPr/>
        </p:nvPicPr>
        <p:blipFill>
          <a:blip r:embed="rId3"/>
          <a:stretch>
            <a:fillRect/>
          </a:stretch>
        </p:blipFill>
        <p:spPr>
          <a:xfrm>
            <a:off x="152400" y="911656"/>
            <a:ext cx="8839200" cy="5931104"/>
          </a:xfrm>
          <a:prstGeom prst="rect">
            <a:avLst/>
          </a:prstGeom>
        </p:spPr>
      </p:pic>
    </p:spTree>
    <p:extLst>
      <p:ext uri="{BB962C8B-B14F-4D97-AF65-F5344CB8AC3E}">
        <p14:creationId xmlns:p14="http://schemas.microsoft.com/office/powerpoint/2010/main" val="2074318745"/>
      </p:ext>
    </p:extLst>
  </p:cSld>
  <p:clrMapOvr>
    <a:masterClrMapping/>
  </p:clrMapOvr>
  <p:transition advClick="0">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Q &amp; A</a:t>
            </a:r>
            <a:endParaRPr lang="en-US" sz="4000" b="1">
              <a:solidFill>
                <a:schemeClr val="tx1"/>
              </a:solidFill>
              <a:cs typeface="Tahoma" charset="0"/>
            </a:endParaRPr>
          </a:p>
        </p:txBody>
      </p:sp>
      <p:grpSp>
        <p:nvGrpSpPr>
          <p:cNvPr id="4" name="Group 4"/>
          <p:cNvGrpSpPr>
            <a:grpSpLocks/>
          </p:cNvGrpSpPr>
          <p:nvPr/>
        </p:nvGrpSpPr>
        <p:grpSpPr bwMode="auto">
          <a:xfrm>
            <a:off x="2538640" y="1143000"/>
            <a:ext cx="4471760" cy="5486400"/>
            <a:chOff x="2208" y="768"/>
            <a:chExt cx="1170" cy="2517"/>
          </a:xfrm>
        </p:grpSpPr>
        <p:sp>
          <p:nvSpPr>
            <p:cNvPr id="5" name="AutoShape 5"/>
            <p:cNvSpPr>
              <a:spLocks noChangeAspect="1" noChangeArrowheads="1" noTextEdit="1"/>
            </p:cNvSpPr>
            <p:nvPr/>
          </p:nvSpPr>
          <p:spPr bwMode="auto">
            <a:xfrm>
              <a:off x="2208" y="768"/>
              <a:ext cx="1170" cy="2517"/>
            </a:xfrm>
            <a:prstGeom prst="rect">
              <a:avLst/>
            </a:prstGeom>
            <a:noFill/>
            <a:ln w="9525">
              <a:noFill/>
              <a:miter lim="800000"/>
              <a:headEnd/>
              <a:tailEnd/>
            </a:ln>
          </p:spPr>
          <p:txBody>
            <a:bodyPr/>
            <a:lstStyle/>
            <a:p>
              <a:endParaRPr lang="en-US"/>
            </a:p>
          </p:txBody>
        </p:sp>
        <p:sp>
          <p:nvSpPr>
            <p:cNvPr id="6"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w="9525">
              <a:noFill/>
              <a:round/>
              <a:headEnd/>
              <a:tailEnd/>
            </a:ln>
          </p:spPr>
          <p:txBody>
            <a:bodyPr/>
            <a:lstStyle/>
            <a:p>
              <a:endParaRPr lang="en-US"/>
            </a:p>
          </p:txBody>
        </p:sp>
        <p:sp>
          <p:nvSpPr>
            <p:cNvPr id="7"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w="9525">
              <a:noFill/>
              <a:round/>
              <a:headEnd/>
              <a:tailEnd/>
            </a:ln>
          </p:spPr>
          <p:txBody>
            <a:bodyPr/>
            <a:lstStyle/>
            <a:p>
              <a:endParaRPr lang="en-US"/>
            </a:p>
          </p:txBody>
        </p:sp>
        <p:sp>
          <p:nvSpPr>
            <p:cNvPr id="8"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w="9525">
              <a:noFill/>
              <a:round/>
              <a:headEnd/>
              <a:tailEnd/>
            </a:ln>
          </p:spPr>
          <p:txBody>
            <a:bodyPr/>
            <a:lstStyle/>
            <a:p>
              <a:endParaRPr lang="en-US"/>
            </a:p>
          </p:txBody>
        </p:sp>
        <p:sp>
          <p:nvSpPr>
            <p:cNvPr id="9"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w="9525">
              <a:noFill/>
              <a:round/>
              <a:headEnd/>
              <a:tailEnd/>
            </a:ln>
          </p:spPr>
          <p:txBody>
            <a:bodyPr/>
            <a:lstStyle/>
            <a:p>
              <a:endParaRPr lang="en-US"/>
            </a:p>
          </p:txBody>
        </p:sp>
        <p:sp>
          <p:nvSpPr>
            <p:cNvPr id="10"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w="9525">
              <a:noFill/>
              <a:round/>
              <a:headEnd/>
              <a:tailEnd/>
            </a:ln>
          </p:spPr>
          <p:txBody>
            <a:bodyPr/>
            <a:lstStyle/>
            <a:p>
              <a:endParaRPr lang="en-US"/>
            </a:p>
          </p:txBody>
        </p:sp>
        <p:sp>
          <p:nvSpPr>
            <p:cNvPr id="11"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w="9525">
              <a:noFill/>
              <a:round/>
              <a:headEnd/>
              <a:tailEnd/>
            </a:ln>
          </p:spPr>
          <p:txBody>
            <a:bodyPr/>
            <a:lstStyle/>
            <a:p>
              <a:endParaRPr lang="en-US"/>
            </a:p>
          </p:txBody>
        </p:sp>
        <p:sp>
          <p:nvSpPr>
            <p:cNvPr id="12"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w="9525">
              <a:noFill/>
              <a:round/>
              <a:headEnd/>
              <a:tailEnd/>
            </a:ln>
          </p:spPr>
          <p:txBody>
            <a:bodyPr/>
            <a:lstStyle/>
            <a:p>
              <a:endParaRPr lang="en-US"/>
            </a:p>
          </p:txBody>
        </p:sp>
        <p:sp>
          <p:nvSpPr>
            <p:cNvPr id="13"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w="9525">
              <a:noFill/>
              <a:round/>
              <a:headEnd/>
              <a:tailEnd/>
            </a:ln>
          </p:spPr>
          <p:txBody>
            <a:bodyPr/>
            <a:lstStyle/>
            <a:p>
              <a:endParaRPr lang="en-US"/>
            </a:p>
          </p:txBody>
        </p:sp>
      </p:grpSp>
    </p:spTree>
    <p:extLst>
      <p:ext uri="{BB962C8B-B14F-4D97-AF65-F5344CB8AC3E}">
        <p14:creationId xmlns:p14="http://schemas.microsoft.com/office/powerpoint/2010/main" val="2581254867"/>
      </p:ext>
    </p:extLst>
  </p:cSld>
  <p:clrMapOvr>
    <a:masterClrMapping/>
  </p:clrMapOvr>
  <p:transition advClick="0">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75" y="3732213"/>
            <a:ext cx="4746625"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bwMode="auto">
          <a:xfrm>
            <a:off x="457200" y="152400"/>
            <a:ext cx="7696200" cy="782638"/>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err="1">
                <a:solidFill>
                  <a:schemeClr val="tx1"/>
                </a:solidFill>
                <a:cs typeface="Tahoma" charset="0"/>
              </a:rPr>
              <a:t>Giới</a:t>
            </a:r>
            <a:r>
              <a:rPr lang="en-US" sz="4000" b="1" dirty="0">
                <a:solidFill>
                  <a:schemeClr val="tx1"/>
                </a:solidFill>
                <a:cs typeface="Tahoma" charset="0"/>
              </a:rPr>
              <a:t> </a:t>
            </a:r>
            <a:r>
              <a:rPr lang="en-US" sz="4000" b="1" dirty="0" err="1">
                <a:solidFill>
                  <a:schemeClr val="tx1"/>
                </a:solidFill>
                <a:cs typeface="Tahoma" charset="0"/>
              </a:rPr>
              <a:t>thiệu</a:t>
            </a:r>
            <a:r>
              <a:rPr lang="en-US" sz="4000" b="1" dirty="0">
                <a:solidFill>
                  <a:schemeClr val="tx1"/>
                </a:solidFill>
                <a:cs typeface="Tahoma" charset="0"/>
              </a:rPr>
              <a:t> .</a:t>
            </a:r>
            <a:r>
              <a:rPr lang="en-US" sz="4000" b="1" dirty="0" smtClean="0">
                <a:solidFill>
                  <a:schemeClr val="tx1"/>
                </a:solidFill>
                <a:cs typeface="Tahoma" charset="0"/>
              </a:rPr>
              <a:t>NET Platform</a:t>
            </a:r>
          </a:p>
        </p:txBody>
      </p:sp>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.NET bao gồm một bộ đầy đủ các công cụ giúp tạo và cài đặt các ứng dụng, .NET bao gồm:</a:t>
            </a:r>
          </a:p>
          <a:p>
            <a:pPr lvl="1" algn="just">
              <a:lnSpc>
                <a:spcPct val="120000"/>
              </a:lnSpc>
              <a:spcBef>
                <a:spcPts val="300"/>
              </a:spcBef>
              <a:spcAft>
                <a:spcPts val="300"/>
              </a:spcAft>
            </a:pPr>
            <a:r>
              <a:rPr lang="en-US" sz="2400">
                <a:latin typeface="+mj-lt"/>
                <a:cs typeface="Tahoma" charset="0"/>
              </a:rPr>
              <a:t>Sản phẩm của .NET</a:t>
            </a:r>
          </a:p>
          <a:p>
            <a:pPr lvl="2" algn="just">
              <a:lnSpc>
                <a:spcPct val="120000"/>
              </a:lnSpc>
              <a:spcBef>
                <a:spcPts val="300"/>
              </a:spcBef>
              <a:spcAft>
                <a:spcPts val="300"/>
              </a:spcAft>
            </a:pPr>
            <a:r>
              <a:rPr lang="en-US">
                <a:latin typeface="+mj-lt"/>
                <a:cs typeface="Tahoma" charset="0"/>
              </a:rPr>
              <a:t>Visual studio.NET IDE</a:t>
            </a:r>
          </a:p>
          <a:p>
            <a:pPr lvl="2" algn="just">
              <a:lnSpc>
                <a:spcPct val="120000"/>
              </a:lnSpc>
              <a:spcBef>
                <a:spcPts val="300"/>
              </a:spcBef>
              <a:spcAft>
                <a:spcPts val="300"/>
              </a:spcAft>
            </a:pPr>
            <a:r>
              <a:rPr lang="en-US">
                <a:latin typeface="+mj-lt"/>
                <a:cs typeface="Tahoma" charset="0"/>
              </a:rPr>
              <a:t>Ngôn ngữ lập trình: C#, </a:t>
            </a:r>
            <a:r>
              <a:rPr lang="en-US" smtClean="0">
                <a:latin typeface="+mj-lt"/>
                <a:cs typeface="Tahoma" charset="0"/>
              </a:rPr>
              <a:t>VB.NET ,…</a:t>
            </a:r>
            <a:endParaRPr lang="en-US">
              <a:latin typeface="+mj-lt"/>
              <a:cs typeface="Tahoma" charset="0"/>
            </a:endParaRPr>
          </a:p>
          <a:p>
            <a:pPr lvl="1" algn="just">
              <a:lnSpc>
                <a:spcPct val="120000"/>
              </a:lnSpc>
              <a:spcBef>
                <a:spcPts val="300"/>
              </a:spcBef>
              <a:spcAft>
                <a:spcPts val="300"/>
              </a:spcAft>
            </a:pPr>
            <a:r>
              <a:rPr lang="en-US" sz="2400">
                <a:latin typeface="+mj-lt"/>
                <a:cs typeface="Tahoma" charset="0"/>
              </a:rPr>
              <a:t>Dịch vụ web của .NET</a:t>
            </a:r>
          </a:p>
          <a:p>
            <a:pPr lvl="1" algn="just">
              <a:lnSpc>
                <a:spcPct val="120000"/>
              </a:lnSpc>
              <a:spcBef>
                <a:spcPts val="300"/>
              </a:spcBef>
              <a:spcAft>
                <a:spcPts val="300"/>
              </a:spcAft>
            </a:pPr>
            <a:r>
              <a:rPr lang="en-US" sz="2400">
                <a:latin typeface="+mj-lt"/>
                <a:cs typeface="Tahoma" charset="0"/>
              </a:rPr>
              <a:t>.NET Framework</a:t>
            </a:r>
            <a:endParaRPr lang="en-US" sz="2400" smtClean="0">
              <a:latin typeface="+mj-lt"/>
              <a:cs typeface="Tahoma" charset="0"/>
            </a:endParaRPr>
          </a:p>
        </p:txBody>
      </p:sp>
      <p:pic>
        <p:nvPicPr>
          <p:cNvPr id="5122" name="Picture 2" descr="http://www.komputerswiat.pl/media/2011/69/1773178/visual-studio-logo-p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105400"/>
            <a:ext cx="48768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22599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75" y="3732213"/>
            <a:ext cx="4746625"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bwMode="auto">
          <a:xfrm>
            <a:off x="522514" y="122237"/>
            <a:ext cx="7707086"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Giới thiệu .NET Framework</a:t>
            </a:r>
            <a:endParaRPr lang="en-US" sz="4000" b="1" smtClean="0">
              <a:solidFill>
                <a:schemeClr val="tx1"/>
              </a:solidFill>
              <a:cs typeface="Tahoma" charset="0"/>
            </a:endParaRPr>
          </a:p>
        </p:txBody>
      </p:sp>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dirty="0">
                <a:latin typeface="+mj-lt"/>
                <a:cs typeface="Tahoma" charset="0"/>
              </a:rPr>
              <a:t>Microsoft .NET Framework là môi trường chung cho việc xây dựng, triển khai và chạy các ứng dụng </a:t>
            </a:r>
          </a:p>
          <a:p>
            <a:pPr lvl="1" algn="just">
              <a:lnSpc>
                <a:spcPct val="120000"/>
              </a:lnSpc>
              <a:spcBef>
                <a:spcPts val="300"/>
              </a:spcBef>
              <a:spcAft>
                <a:spcPts val="300"/>
              </a:spcAft>
            </a:pPr>
            <a:r>
              <a:rPr lang="vi-VN" dirty="0">
                <a:solidFill>
                  <a:srgbClr val="0000FF"/>
                </a:solidFill>
                <a:latin typeface="+mj-lt"/>
                <a:cs typeface="Tahoma" charset="0"/>
              </a:rPr>
              <a:t>Không gắn chặt vào hệ điều hành </a:t>
            </a:r>
          </a:p>
          <a:p>
            <a:pPr lvl="1" algn="just">
              <a:lnSpc>
                <a:spcPct val="120000"/>
              </a:lnSpc>
              <a:spcBef>
                <a:spcPts val="300"/>
              </a:spcBef>
              <a:spcAft>
                <a:spcPts val="300"/>
              </a:spcAft>
            </a:pPr>
            <a:r>
              <a:rPr lang="vi-VN" dirty="0">
                <a:solidFill>
                  <a:srgbClr val="0000FF"/>
                </a:solidFill>
                <a:latin typeface="+mj-lt"/>
                <a:cs typeface="Tahoma" charset="0"/>
              </a:rPr>
              <a:t>Không gắn chặt vào ngôn ngữ </a:t>
            </a:r>
          </a:p>
          <a:p>
            <a:pPr lvl="1" algn="just">
              <a:lnSpc>
                <a:spcPct val="120000"/>
              </a:lnSpc>
              <a:spcBef>
                <a:spcPts val="300"/>
              </a:spcBef>
              <a:spcAft>
                <a:spcPts val="300"/>
              </a:spcAft>
            </a:pPr>
            <a:r>
              <a:rPr lang="vi-VN" dirty="0">
                <a:latin typeface="+mj-lt"/>
                <a:cs typeface="Tahoma" charset="0"/>
              </a:rPr>
              <a:t>Nhiều tiện ích khác giúp cho việc phát triển các ứng dụng nhanh, hiệu quả hơn.</a:t>
            </a:r>
            <a:endParaRPr lang="en-US" dirty="0" smtClean="0">
              <a:latin typeface="+mj-lt"/>
              <a:cs typeface="Tahoma" charset="0"/>
            </a:endParaRPr>
          </a:p>
        </p:txBody>
      </p:sp>
    </p:spTree>
    <p:extLst>
      <p:ext uri="{BB962C8B-B14F-4D97-AF65-F5344CB8AC3E}">
        <p14:creationId xmlns:p14="http://schemas.microsoft.com/office/powerpoint/2010/main" val="200256602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75" y="3732213"/>
            <a:ext cx="4746625"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p:cNvSpPr>
            <a:spLocks noGrp="1" noChangeArrowheads="1"/>
          </p:cNvSpPr>
          <p:nvPr>
            <p:ph idx="1"/>
          </p:nvPr>
        </p:nvSpPr>
        <p:spPr bwMode="auto">
          <a:xfrm>
            <a:off x="381000" y="1285875"/>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Các mục đích thiết kế .NET </a:t>
            </a:r>
            <a:r>
              <a:rPr lang="vi-VN" sz="2800" smtClean="0">
                <a:latin typeface="+mj-lt"/>
                <a:cs typeface="Tahoma" charset="0"/>
              </a:rPr>
              <a:t>Framework</a:t>
            </a:r>
            <a:r>
              <a:rPr lang="en-US" sz="2800" smtClean="0">
                <a:latin typeface="+mj-lt"/>
                <a:cs typeface="Tahoma" charset="0"/>
              </a:rPr>
              <a:t>:</a:t>
            </a:r>
            <a:endParaRPr lang="vi-VN" sz="2800">
              <a:latin typeface="+mj-lt"/>
              <a:cs typeface="Tahoma" charset="0"/>
            </a:endParaRPr>
          </a:p>
          <a:p>
            <a:pPr lvl="1" algn="just">
              <a:lnSpc>
                <a:spcPct val="120000"/>
              </a:lnSpc>
              <a:spcBef>
                <a:spcPts val="300"/>
              </a:spcBef>
              <a:spcAft>
                <a:spcPts val="300"/>
              </a:spcAft>
            </a:pPr>
            <a:r>
              <a:rPr lang="vi-VN">
                <a:solidFill>
                  <a:srgbClr val="0000FF"/>
                </a:solidFill>
                <a:latin typeface="+mj-lt"/>
                <a:cs typeface="Tahoma" charset="0"/>
              </a:rPr>
              <a:t>Mô hình lập trình thống nhất</a:t>
            </a:r>
          </a:p>
          <a:p>
            <a:pPr lvl="1" algn="just">
              <a:lnSpc>
                <a:spcPct val="120000"/>
              </a:lnSpc>
              <a:spcBef>
                <a:spcPts val="300"/>
              </a:spcBef>
              <a:spcAft>
                <a:spcPts val="300"/>
              </a:spcAft>
            </a:pPr>
            <a:r>
              <a:rPr lang="vi-VN">
                <a:latin typeface="+mj-lt"/>
                <a:cs typeface="Tahoma" charset="0"/>
              </a:rPr>
              <a:t>Đơn giản việc phát triển ứng dụng</a:t>
            </a:r>
          </a:p>
          <a:p>
            <a:pPr lvl="1" algn="just">
              <a:lnSpc>
                <a:spcPct val="120000"/>
              </a:lnSpc>
              <a:spcBef>
                <a:spcPts val="300"/>
              </a:spcBef>
              <a:spcAft>
                <a:spcPts val="300"/>
              </a:spcAft>
            </a:pPr>
            <a:r>
              <a:rPr lang="vi-VN">
                <a:latin typeface="+mj-lt"/>
                <a:cs typeface="Tahoma" charset="0"/>
              </a:rPr>
              <a:t>Môi trường thực thi code an toàn</a:t>
            </a:r>
          </a:p>
          <a:p>
            <a:pPr lvl="1" algn="just">
              <a:lnSpc>
                <a:spcPct val="120000"/>
              </a:lnSpc>
              <a:spcBef>
                <a:spcPts val="300"/>
              </a:spcBef>
              <a:spcAft>
                <a:spcPts val="300"/>
              </a:spcAft>
            </a:pPr>
            <a:r>
              <a:rPr lang="vi-VN">
                <a:solidFill>
                  <a:srgbClr val="0066FF"/>
                </a:solidFill>
                <a:latin typeface="+mj-lt"/>
                <a:cs typeface="Tahoma" charset="0"/>
              </a:rPr>
              <a:t>Độc lập ngôn </a:t>
            </a:r>
            <a:r>
              <a:rPr lang="vi-VN" smtClean="0">
                <a:solidFill>
                  <a:srgbClr val="0066FF"/>
                </a:solidFill>
                <a:latin typeface="+mj-lt"/>
                <a:cs typeface="Tahoma" charset="0"/>
              </a:rPr>
              <a:t>ngữ</a:t>
            </a:r>
            <a:endParaRPr lang="vi-VN">
              <a:solidFill>
                <a:srgbClr val="0066FF"/>
              </a:solidFill>
              <a:latin typeface="+mj-lt"/>
              <a:cs typeface="Tahoma" charset="0"/>
            </a:endParaRPr>
          </a:p>
          <a:p>
            <a:pPr lvl="1" algn="just">
              <a:lnSpc>
                <a:spcPct val="120000"/>
              </a:lnSpc>
              <a:spcBef>
                <a:spcPts val="300"/>
              </a:spcBef>
              <a:spcAft>
                <a:spcPts val="300"/>
              </a:spcAft>
            </a:pPr>
            <a:r>
              <a:rPr lang="vi-VN">
                <a:latin typeface="+mj-lt"/>
                <a:cs typeface="Tahoma" charset="0"/>
              </a:rPr>
              <a:t>Hỗ trợ XML Web Service (Dựa trên các công nghệ chuẩn: HTTP, XML, SOAP)</a:t>
            </a:r>
            <a:endParaRPr lang="en-US" smtClean="0">
              <a:latin typeface="+mj-lt"/>
              <a:cs typeface="Tahoma" charset="0"/>
            </a:endParaRPr>
          </a:p>
        </p:txBody>
      </p:sp>
      <p:sp>
        <p:nvSpPr>
          <p:cNvPr id="6" name="Rectangle 2"/>
          <p:cNvSpPr>
            <a:spLocks noGrp="1" noChangeArrowheads="1"/>
          </p:cNvSpPr>
          <p:nvPr>
            <p:ph type="title"/>
          </p:nvPr>
        </p:nvSpPr>
        <p:spPr bwMode="auto">
          <a:xfrm>
            <a:off x="522514" y="122237"/>
            <a:ext cx="7707086"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Giới thiệu .NET Framework</a:t>
            </a:r>
            <a:endParaRPr lang="en-US" sz="4000" b="1" smtClean="0">
              <a:solidFill>
                <a:schemeClr val="tx1"/>
              </a:solidFill>
              <a:cs typeface="Tahoma" charset="0"/>
            </a:endParaRPr>
          </a:p>
        </p:txBody>
      </p:sp>
    </p:spTree>
    <p:extLst>
      <p:ext uri="{BB962C8B-B14F-4D97-AF65-F5344CB8AC3E}">
        <p14:creationId xmlns:p14="http://schemas.microsoft.com/office/powerpoint/2010/main" val="382786607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22237"/>
            <a:ext cx="7696200" cy="715963"/>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Các mô </a:t>
            </a:r>
            <a:r>
              <a:rPr lang="en-US" sz="4000" b="1">
                <a:solidFill>
                  <a:schemeClr val="tx1"/>
                </a:solidFill>
                <a:cs typeface="Tahoma" charset="0"/>
              </a:rPr>
              <a:t>hình lập </a:t>
            </a:r>
            <a:r>
              <a:rPr lang="en-US" sz="4000" b="1" smtClean="0">
                <a:solidFill>
                  <a:schemeClr val="tx1"/>
                </a:solidFill>
                <a:cs typeface="Tahoma" charset="0"/>
              </a:rPr>
              <a:t>trình</a:t>
            </a:r>
          </a:p>
        </p:txBody>
      </p:sp>
      <p:sp>
        <p:nvSpPr>
          <p:cNvPr id="7" name="AutoShape 4"/>
          <p:cNvSpPr>
            <a:spLocks noChangeArrowheads="1"/>
          </p:cNvSpPr>
          <p:nvPr/>
        </p:nvSpPr>
        <p:spPr bwMode="auto">
          <a:xfrm>
            <a:off x="228600" y="4852988"/>
            <a:ext cx="2819400" cy="835025"/>
          </a:xfrm>
          <a:prstGeom prst="cube">
            <a:avLst>
              <a:gd name="adj" fmla="val 25000"/>
            </a:avLst>
          </a:prstGeom>
          <a:gradFill rotWithShape="0">
            <a:gsLst>
              <a:gs pos="0">
                <a:srgbClr val="00CC66">
                  <a:gamma/>
                  <a:shade val="66275"/>
                  <a:invGamma/>
                </a:srgbClr>
              </a:gs>
              <a:gs pos="100000">
                <a:srgbClr val="00CC66">
                  <a:alpha val="25000"/>
                </a:srgbClr>
              </a:gs>
            </a:gsLst>
            <a:lin ang="5400000" scaled="1"/>
          </a:gradFill>
          <a:ln w="12700">
            <a:noFill/>
            <a:miter lim="800000"/>
            <a:headEnd type="none" w="sm" len="sm"/>
            <a:tailEnd type="none" w="sm" len="sm"/>
          </a:ln>
          <a:effectLst/>
        </p:spPr>
        <p:txBody>
          <a:bodyPr wrap="none" anchor="ctr"/>
          <a:lstStyle/>
          <a:p>
            <a:pPr algn="ctr" eaLnBrk="1" hangingPunct="1">
              <a:defRPr/>
            </a:pPr>
            <a:r>
              <a:rPr lang="en-US" sz="3200">
                <a:latin typeface="Arial" charset="0"/>
                <a:cs typeface="Arial" charset="0"/>
              </a:rPr>
              <a:t>MSVBVM</a:t>
            </a:r>
          </a:p>
        </p:txBody>
      </p:sp>
      <p:sp>
        <p:nvSpPr>
          <p:cNvPr id="8" name="AutoShape 5"/>
          <p:cNvSpPr>
            <a:spLocks noChangeArrowheads="1"/>
          </p:cNvSpPr>
          <p:nvPr/>
        </p:nvSpPr>
        <p:spPr bwMode="auto">
          <a:xfrm>
            <a:off x="3048000" y="4865688"/>
            <a:ext cx="2819400" cy="835025"/>
          </a:xfrm>
          <a:prstGeom prst="cube">
            <a:avLst>
              <a:gd name="adj" fmla="val 25000"/>
            </a:avLst>
          </a:prstGeom>
          <a:gradFill rotWithShape="0">
            <a:gsLst>
              <a:gs pos="0">
                <a:srgbClr val="333399">
                  <a:gamma/>
                  <a:shade val="66275"/>
                  <a:invGamma/>
                </a:srgbClr>
              </a:gs>
              <a:gs pos="100000">
                <a:srgbClr val="333399">
                  <a:alpha val="25000"/>
                </a:srgbClr>
              </a:gs>
            </a:gsLst>
            <a:lin ang="5400000" scaled="1"/>
          </a:gradFill>
          <a:ln w="12700">
            <a:noFill/>
            <a:miter lim="800000"/>
            <a:headEnd type="none" w="sm" len="sm"/>
            <a:tailEnd type="none" w="sm" len="sm"/>
          </a:ln>
          <a:effectLst/>
        </p:spPr>
        <p:txBody>
          <a:bodyPr wrap="none" anchor="ctr"/>
          <a:lstStyle/>
          <a:p>
            <a:pPr algn="ctr" eaLnBrk="1" hangingPunct="1">
              <a:defRPr/>
            </a:pPr>
            <a:r>
              <a:rPr lang="en-US" sz="3200">
                <a:latin typeface="Arial" charset="0"/>
                <a:cs typeface="Arial" charset="0"/>
              </a:rPr>
              <a:t>MSVCRT</a:t>
            </a:r>
          </a:p>
        </p:txBody>
      </p:sp>
      <p:sp>
        <p:nvSpPr>
          <p:cNvPr id="9" name="AutoShape 6"/>
          <p:cNvSpPr>
            <a:spLocks noChangeArrowheads="1"/>
          </p:cNvSpPr>
          <p:nvPr/>
        </p:nvSpPr>
        <p:spPr bwMode="auto">
          <a:xfrm>
            <a:off x="5907088" y="4865688"/>
            <a:ext cx="2932112" cy="835025"/>
          </a:xfrm>
          <a:prstGeom prst="cube">
            <a:avLst>
              <a:gd name="adj" fmla="val 25000"/>
            </a:avLst>
          </a:prstGeom>
          <a:gradFill rotWithShape="0">
            <a:gsLst>
              <a:gs pos="0">
                <a:srgbClr val="FF9900">
                  <a:gamma/>
                  <a:shade val="66275"/>
                  <a:invGamma/>
                </a:srgbClr>
              </a:gs>
              <a:gs pos="100000">
                <a:srgbClr val="FF9900">
                  <a:alpha val="25000"/>
                </a:srgbClr>
              </a:gs>
            </a:gsLst>
            <a:lin ang="5400000" scaled="1"/>
          </a:gradFill>
          <a:ln w="12700">
            <a:noFill/>
            <a:miter lim="800000"/>
            <a:headEnd type="none" w="sm" len="sm"/>
            <a:tailEnd type="none" w="sm" len="sm"/>
          </a:ln>
          <a:effectLst/>
        </p:spPr>
        <p:txBody>
          <a:bodyPr wrap="none" anchor="ctr"/>
          <a:lstStyle/>
          <a:p>
            <a:pPr algn="ctr" eaLnBrk="1" hangingPunct="1">
              <a:defRPr/>
            </a:pPr>
            <a:r>
              <a:rPr lang="en-US" sz="3200">
                <a:latin typeface="Arial" charset="0"/>
                <a:cs typeface="Arial" charset="0"/>
              </a:rPr>
              <a:t>MSJVM</a:t>
            </a:r>
          </a:p>
        </p:txBody>
      </p:sp>
      <p:sp>
        <p:nvSpPr>
          <p:cNvPr id="10" name="AutoShape 8"/>
          <p:cNvSpPr>
            <a:spLocks noChangeArrowheads="1"/>
          </p:cNvSpPr>
          <p:nvPr/>
        </p:nvSpPr>
        <p:spPr bwMode="auto">
          <a:xfrm>
            <a:off x="6088063" y="2733675"/>
            <a:ext cx="2782887" cy="1933575"/>
          </a:xfrm>
          <a:prstGeom prst="cube">
            <a:avLst>
              <a:gd name="adj" fmla="val 12866"/>
            </a:avLst>
          </a:prstGeom>
          <a:gradFill rotWithShape="0">
            <a:gsLst>
              <a:gs pos="0">
                <a:srgbClr val="FF9900">
                  <a:gamma/>
                  <a:shade val="66275"/>
                  <a:invGamma/>
                </a:srgbClr>
              </a:gs>
              <a:gs pos="100000">
                <a:srgbClr val="FF9900">
                  <a:alpha val="25000"/>
                </a:srgbClr>
              </a:gs>
            </a:gsLst>
            <a:lin ang="5400000" scaled="1"/>
          </a:gradFill>
          <a:ln w="12700">
            <a:noFill/>
            <a:miter lim="800000"/>
            <a:headEnd type="none" w="sm" len="sm"/>
            <a:tailEnd type="none" w="sm" len="sm"/>
          </a:ln>
          <a:effectLst/>
        </p:spPr>
        <p:txBody>
          <a:bodyPr wrap="none" anchor="ctr"/>
          <a:lstStyle/>
          <a:p>
            <a:pPr algn="ctr" eaLnBrk="1" hangingPunct="1">
              <a:defRPr/>
            </a:pPr>
            <a:r>
              <a:rPr lang="en-US" sz="2400">
                <a:latin typeface="Arial" charset="0"/>
                <a:cs typeface="Arial" charset="0"/>
              </a:rPr>
              <a:t>Java SDK</a:t>
            </a:r>
          </a:p>
        </p:txBody>
      </p:sp>
      <p:sp>
        <p:nvSpPr>
          <p:cNvPr id="11" name="AutoShape 9"/>
          <p:cNvSpPr>
            <a:spLocks noChangeArrowheads="1"/>
          </p:cNvSpPr>
          <p:nvPr/>
        </p:nvSpPr>
        <p:spPr bwMode="auto">
          <a:xfrm>
            <a:off x="3211513" y="2767013"/>
            <a:ext cx="2782887" cy="1933575"/>
          </a:xfrm>
          <a:prstGeom prst="cube">
            <a:avLst>
              <a:gd name="adj" fmla="val 12866"/>
            </a:avLst>
          </a:prstGeom>
          <a:gradFill rotWithShape="0">
            <a:gsLst>
              <a:gs pos="0">
                <a:srgbClr val="333399">
                  <a:gamma/>
                  <a:shade val="66275"/>
                  <a:invGamma/>
                </a:srgbClr>
              </a:gs>
              <a:gs pos="100000">
                <a:srgbClr val="333399">
                  <a:alpha val="25000"/>
                </a:srgbClr>
              </a:gs>
            </a:gsLst>
            <a:lin ang="5400000" scaled="1"/>
          </a:gradFill>
          <a:ln w="12700">
            <a:noFill/>
            <a:miter lim="800000"/>
            <a:headEnd type="none" w="sm" len="sm"/>
            <a:tailEnd type="none" w="sm" len="sm"/>
          </a:ln>
          <a:effectLst/>
        </p:spPr>
        <p:txBody>
          <a:bodyPr wrap="none" anchor="ctr"/>
          <a:lstStyle/>
          <a:p>
            <a:pPr algn="ctr" eaLnBrk="1" hangingPunct="1">
              <a:defRPr/>
            </a:pPr>
            <a:r>
              <a:rPr lang="en-US" sz="2400">
                <a:latin typeface="Arial" charset="0"/>
                <a:cs typeface="Arial" charset="0"/>
              </a:rPr>
              <a:t>MFC / WIN32 API</a:t>
            </a:r>
          </a:p>
        </p:txBody>
      </p:sp>
      <p:sp>
        <p:nvSpPr>
          <p:cNvPr id="12" name="AutoShape 10"/>
          <p:cNvSpPr>
            <a:spLocks noChangeArrowheads="1"/>
          </p:cNvSpPr>
          <p:nvPr/>
        </p:nvSpPr>
        <p:spPr bwMode="auto">
          <a:xfrm>
            <a:off x="323850" y="2792413"/>
            <a:ext cx="2782888" cy="1933575"/>
          </a:xfrm>
          <a:prstGeom prst="cube">
            <a:avLst>
              <a:gd name="adj" fmla="val 12866"/>
            </a:avLst>
          </a:prstGeom>
          <a:gradFill rotWithShape="0">
            <a:gsLst>
              <a:gs pos="0">
                <a:srgbClr val="00CC66">
                  <a:gamma/>
                  <a:shade val="66275"/>
                  <a:invGamma/>
                </a:srgbClr>
              </a:gs>
              <a:gs pos="100000">
                <a:srgbClr val="00CC66">
                  <a:alpha val="25000"/>
                </a:srgbClr>
              </a:gs>
            </a:gsLst>
            <a:lin ang="5400000" scaled="1"/>
          </a:gradFill>
          <a:ln w="12700">
            <a:noFill/>
            <a:miter lim="800000"/>
            <a:headEnd type="none" w="sm" len="sm"/>
            <a:tailEnd type="none" w="sm" len="sm"/>
          </a:ln>
          <a:effectLst/>
        </p:spPr>
        <p:txBody>
          <a:bodyPr wrap="none" anchor="ctr"/>
          <a:lstStyle/>
          <a:p>
            <a:pPr algn="ctr" eaLnBrk="1" hangingPunct="1">
              <a:defRPr/>
            </a:pPr>
            <a:r>
              <a:rPr lang="en-US" sz="2400">
                <a:latin typeface="Arial" charset="0"/>
                <a:cs typeface="Arial" charset="0"/>
              </a:rPr>
              <a:t>VB Lang. API</a:t>
            </a:r>
          </a:p>
        </p:txBody>
      </p:sp>
      <p:sp>
        <p:nvSpPr>
          <p:cNvPr id="13" name="AutoShape 12"/>
          <p:cNvSpPr>
            <a:spLocks noChangeArrowheads="1"/>
          </p:cNvSpPr>
          <p:nvPr/>
        </p:nvSpPr>
        <p:spPr bwMode="auto">
          <a:xfrm>
            <a:off x="6296025" y="1752600"/>
            <a:ext cx="2551113" cy="769938"/>
          </a:xfrm>
          <a:prstGeom prst="cube">
            <a:avLst>
              <a:gd name="adj" fmla="val 38333"/>
            </a:avLst>
          </a:prstGeom>
          <a:gradFill rotWithShape="0">
            <a:gsLst>
              <a:gs pos="0">
                <a:srgbClr val="FF9900">
                  <a:gamma/>
                  <a:shade val="66275"/>
                  <a:invGamma/>
                </a:srgbClr>
              </a:gs>
              <a:gs pos="100000">
                <a:srgbClr val="FF9900">
                  <a:alpha val="25000"/>
                </a:srgbClr>
              </a:gs>
            </a:gsLst>
            <a:lin ang="5400000" scaled="1"/>
          </a:gradFill>
          <a:ln w="12700">
            <a:noFill/>
            <a:miter lim="800000"/>
            <a:headEnd type="none" w="sm" len="sm"/>
            <a:tailEnd type="none" w="sm" len="sm"/>
          </a:ln>
          <a:effectLst/>
        </p:spPr>
        <p:txBody>
          <a:bodyPr wrap="none" anchor="ctr"/>
          <a:lstStyle/>
          <a:p>
            <a:pPr algn="ctr" eaLnBrk="1" hangingPunct="1">
              <a:defRPr/>
            </a:pPr>
            <a:r>
              <a:rPr lang="en-US" sz="2400">
                <a:latin typeface="Arial" charset="0"/>
                <a:cs typeface="Arial" charset="0"/>
              </a:rPr>
              <a:t>VJ++</a:t>
            </a:r>
          </a:p>
        </p:txBody>
      </p:sp>
      <p:sp>
        <p:nvSpPr>
          <p:cNvPr id="14" name="AutoShape 13"/>
          <p:cNvSpPr>
            <a:spLocks noChangeArrowheads="1"/>
          </p:cNvSpPr>
          <p:nvPr/>
        </p:nvSpPr>
        <p:spPr bwMode="auto">
          <a:xfrm>
            <a:off x="3460750" y="1785938"/>
            <a:ext cx="2711450" cy="769937"/>
          </a:xfrm>
          <a:prstGeom prst="cube">
            <a:avLst>
              <a:gd name="adj" fmla="val 38333"/>
            </a:avLst>
          </a:prstGeom>
          <a:gradFill rotWithShape="0">
            <a:gsLst>
              <a:gs pos="0">
                <a:srgbClr val="333399">
                  <a:gamma/>
                  <a:shade val="66275"/>
                  <a:invGamma/>
                </a:srgbClr>
              </a:gs>
              <a:gs pos="100000">
                <a:srgbClr val="333399">
                  <a:alpha val="25000"/>
                </a:srgbClr>
              </a:gs>
            </a:gsLst>
            <a:lin ang="5400000" scaled="1"/>
          </a:gradFill>
          <a:ln w="12700">
            <a:noFill/>
            <a:miter lim="800000"/>
            <a:headEnd type="none" w="sm" len="sm"/>
            <a:tailEnd type="none" w="sm" len="sm"/>
          </a:ln>
          <a:effectLst/>
        </p:spPr>
        <p:txBody>
          <a:bodyPr wrap="none" anchor="ctr"/>
          <a:lstStyle/>
          <a:p>
            <a:pPr algn="ctr" eaLnBrk="1" hangingPunct="1">
              <a:defRPr/>
            </a:pPr>
            <a:r>
              <a:rPr lang="en-US" sz="2400">
                <a:latin typeface="Arial" charset="0"/>
                <a:cs typeface="Arial" charset="0"/>
              </a:rPr>
              <a:t>VC++</a:t>
            </a:r>
          </a:p>
        </p:txBody>
      </p:sp>
      <p:sp>
        <p:nvSpPr>
          <p:cNvPr id="15" name="AutoShape 14"/>
          <p:cNvSpPr>
            <a:spLocks noChangeArrowheads="1"/>
          </p:cNvSpPr>
          <p:nvPr/>
        </p:nvSpPr>
        <p:spPr bwMode="auto">
          <a:xfrm>
            <a:off x="565150" y="1811338"/>
            <a:ext cx="2711450" cy="769937"/>
          </a:xfrm>
          <a:prstGeom prst="cube">
            <a:avLst>
              <a:gd name="adj" fmla="val 38333"/>
            </a:avLst>
          </a:prstGeom>
          <a:gradFill rotWithShape="0">
            <a:gsLst>
              <a:gs pos="0">
                <a:srgbClr val="00CC66">
                  <a:gamma/>
                  <a:shade val="66275"/>
                  <a:invGamma/>
                </a:srgbClr>
              </a:gs>
              <a:gs pos="100000">
                <a:srgbClr val="00CC66">
                  <a:alpha val="25000"/>
                </a:srgbClr>
              </a:gs>
            </a:gsLst>
            <a:lin ang="5400000" scaled="1"/>
          </a:gradFill>
          <a:ln w="12700">
            <a:noFill/>
            <a:miter lim="800000"/>
            <a:headEnd type="none" w="sm" len="sm"/>
            <a:tailEnd type="none" w="sm" len="sm"/>
          </a:ln>
          <a:effectLst/>
        </p:spPr>
        <p:txBody>
          <a:bodyPr wrap="none" anchor="ctr"/>
          <a:lstStyle/>
          <a:p>
            <a:pPr algn="ctr" eaLnBrk="1" hangingPunct="1">
              <a:defRPr/>
            </a:pPr>
            <a:r>
              <a:rPr lang="en-US" sz="2400">
                <a:latin typeface="Arial" charset="0"/>
                <a:cs typeface="Arial" charset="0"/>
              </a:rPr>
              <a:t>VB</a:t>
            </a:r>
          </a:p>
        </p:txBody>
      </p:sp>
    </p:spTree>
    <p:extLst>
      <p:ext uri="{BB962C8B-B14F-4D97-AF65-F5344CB8AC3E}">
        <p14:creationId xmlns:p14="http://schemas.microsoft.com/office/powerpoint/2010/main" val="71599803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4)">
                                      <p:cBhvr>
                                        <p:cTn id="21" dur="2000"/>
                                        <p:tgtEl>
                                          <p:spTgt spid="8"/>
                                        </p:tgtEl>
                                      </p:cBhvr>
                                    </p:animEffect>
                                  </p:childTnLst>
                                </p:cTn>
                              </p:par>
                              <p:par>
                                <p:cTn id="22" presetID="21"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4)">
                                      <p:cBhvr>
                                        <p:cTn id="24" dur="2000"/>
                                        <p:tgtEl>
                                          <p:spTgt spid="11"/>
                                        </p:tgtEl>
                                      </p:cBhvr>
                                    </p:animEffect>
                                  </p:childTnLst>
                                </p:cTn>
                              </p:par>
                              <p:par>
                                <p:cTn id="25" presetID="21"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heel(4)">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edge">
                                      <p:cBhvr>
                                        <p:cTn id="32" dur="2000"/>
                                        <p:tgtEl>
                                          <p:spTgt spid="9"/>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edge">
                                      <p:cBhvr>
                                        <p:cTn id="35" dur="2000"/>
                                        <p:tgtEl>
                                          <p:spTgt spid="10"/>
                                        </p:tgtEl>
                                      </p:cBhvr>
                                    </p:animEffect>
                                  </p:childTnLst>
                                </p:cTn>
                              </p:par>
                              <p:par>
                                <p:cTn id="36" presetID="2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edge">
                                      <p:cBhvr>
                                        <p:cTn id="38"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726848"/>
          </a:xfrm>
          <a:noFill/>
          <a:ln>
            <a:miter lim="800000"/>
            <a:headEnd/>
            <a:tailEnd/>
          </a:ln>
        </p:spPr>
        <p:txBody>
          <a:bodyPr vert="horz" wrap="square" lIns="91440" tIns="45720" rIns="91440" bIns="45720" numCol="1" anchor="t" anchorCtr="0" compatLnSpc="1">
            <a:prstTxWarp prst="textNoShape">
              <a:avLst/>
            </a:prstTxWarp>
          </a:bodyPr>
          <a:lstStyle/>
          <a:p>
            <a:r>
              <a:rPr lang="en-US" sz="3900" b="1">
                <a:solidFill>
                  <a:schemeClr val="tx1"/>
                </a:solidFill>
                <a:cs typeface="Tahoma" charset="0"/>
              </a:rPr>
              <a:t>Mô hình lập trình trong .NET</a:t>
            </a:r>
            <a:endParaRPr lang="en-US" sz="3900" b="1" smtClean="0">
              <a:solidFill>
                <a:schemeClr val="tx1"/>
              </a:solidFill>
              <a:cs typeface="Tahoma" charset="0"/>
            </a:endParaRPr>
          </a:p>
        </p:txBody>
      </p:sp>
      <p:grpSp>
        <p:nvGrpSpPr>
          <p:cNvPr id="7" name="Group 3"/>
          <p:cNvGrpSpPr>
            <a:grpSpLocks/>
          </p:cNvGrpSpPr>
          <p:nvPr/>
        </p:nvGrpSpPr>
        <p:grpSpPr bwMode="auto">
          <a:xfrm>
            <a:off x="123825" y="5248275"/>
            <a:ext cx="8872538" cy="847725"/>
            <a:chOff x="108" y="3647"/>
            <a:chExt cx="5589" cy="534"/>
          </a:xfrm>
        </p:grpSpPr>
        <p:sp>
          <p:nvSpPr>
            <p:cNvPr id="8" name="AutoShape 4"/>
            <p:cNvSpPr>
              <a:spLocks noChangeArrowheads="1"/>
            </p:cNvSpPr>
            <p:nvPr/>
          </p:nvSpPr>
          <p:spPr bwMode="auto">
            <a:xfrm>
              <a:off x="108" y="3647"/>
              <a:ext cx="1928" cy="526"/>
            </a:xfrm>
            <a:prstGeom prst="cube">
              <a:avLst>
                <a:gd name="adj" fmla="val 25000"/>
              </a:avLst>
            </a:prstGeom>
            <a:gradFill rotWithShape="0">
              <a:gsLst>
                <a:gs pos="0">
                  <a:srgbClr val="00CC66">
                    <a:gamma/>
                    <a:shade val="66275"/>
                    <a:invGamma/>
                  </a:srgbClr>
                </a:gs>
                <a:gs pos="100000">
                  <a:srgbClr val="00CC66">
                    <a:alpha val="25000"/>
                  </a:srgbClr>
                </a:gs>
              </a:gsLst>
              <a:lin ang="5400000" scaled="1"/>
            </a:gradFill>
            <a:ln w="12700">
              <a:solidFill>
                <a:schemeClr val="tx1"/>
              </a:solidFill>
              <a:miter lim="800000"/>
              <a:headEnd type="none" w="sm" len="sm"/>
              <a:tailEnd type="none" w="sm" len="sm"/>
            </a:ln>
            <a:effectLst/>
          </p:spPr>
          <p:txBody>
            <a:bodyPr wrap="none" anchor="ctr"/>
            <a:lstStyle/>
            <a:p>
              <a:pPr algn="ctr" eaLnBrk="1" hangingPunct="1">
                <a:defRPr/>
              </a:pPr>
              <a:r>
                <a:rPr lang="en-US" sz="2800">
                  <a:effectLst>
                    <a:outerShdw blurRad="38100" dist="38100" dir="2700000" algn="tl">
                      <a:srgbClr val="000000"/>
                    </a:outerShdw>
                  </a:effectLst>
                  <a:latin typeface="Arial" charset="0"/>
                  <a:cs typeface="Arial" charset="0"/>
                </a:rPr>
                <a:t>MSVBVM</a:t>
              </a:r>
            </a:p>
          </p:txBody>
        </p:sp>
        <p:sp>
          <p:nvSpPr>
            <p:cNvPr id="9" name="AutoShape 5"/>
            <p:cNvSpPr>
              <a:spLocks noChangeArrowheads="1"/>
            </p:cNvSpPr>
            <p:nvPr/>
          </p:nvSpPr>
          <p:spPr bwMode="auto">
            <a:xfrm>
              <a:off x="1936" y="3655"/>
              <a:ext cx="1929" cy="526"/>
            </a:xfrm>
            <a:prstGeom prst="cube">
              <a:avLst>
                <a:gd name="adj" fmla="val 25000"/>
              </a:avLst>
            </a:prstGeom>
            <a:gradFill rotWithShape="0">
              <a:gsLst>
                <a:gs pos="0">
                  <a:srgbClr val="333399">
                    <a:gamma/>
                    <a:shade val="66275"/>
                    <a:invGamma/>
                  </a:srgbClr>
                </a:gs>
                <a:gs pos="100000">
                  <a:srgbClr val="333399">
                    <a:alpha val="25000"/>
                  </a:srgbClr>
                </a:gs>
              </a:gsLst>
              <a:lin ang="5400000" scaled="1"/>
            </a:gradFill>
            <a:ln w="12700">
              <a:solidFill>
                <a:schemeClr val="tx1"/>
              </a:solidFill>
              <a:miter lim="800000"/>
              <a:headEnd type="none" w="sm" len="sm"/>
              <a:tailEnd type="none" w="sm" len="sm"/>
            </a:ln>
            <a:effectLst/>
          </p:spPr>
          <p:txBody>
            <a:bodyPr wrap="none" anchor="ctr"/>
            <a:lstStyle/>
            <a:p>
              <a:pPr algn="ctr" eaLnBrk="1" hangingPunct="1">
                <a:defRPr/>
              </a:pPr>
              <a:r>
                <a:rPr lang="en-US" sz="3600">
                  <a:effectLst>
                    <a:outerShdw blurRad="38100" dist="38100" dir="2700000" algn="tl">
                      <a:srgbClr val="000000"/>
                    </a:outerShdw>
                  </a:effectLst>
                  <a:latin typeface="Arial" charset="0"/>
                  <a:cs typeface="Arial" charset="0"/>
                </a:rPr>
                <a:t>MSVCRT</a:t>
              </a:r>
            </a:p>
          </p:txBody>
        </p:sp>
        <p:sp>
          <p:nvSpPr>
            <p:cNvPr id="10" name="AutoShape 6"/>
            <p:cNvSpPr>
              <a:spLocks noChangeArrowheads="1"/>
            </p:cNvSpPr>
            <p:nvPr/>
          </p:nvSpPr>
          <p:spPr bwMode="auto">
            <a:xfrm>
              <a:off x="3769" y="3655"/>
              <a:ext cx="1928" cy="526"/>
            </a:xfrm>
            <a:prstGeom prst="cube">
              <a:avLst>
                <a:gd name="adj" fmla="val 25000"/>
              </a:avLst>
            </a:prstGeom>
            <a:gradFill rotWithShape="0">
              <a:gsLst>
                <a:gs pos="0">
                  <a:srgbClr val="FF9900">
                    <a:gamma/>
                    <a:shade val="66275"/>
                    <a:invGamma/>
                  </a:srgbClr>
                </a:gs>
                <a:gs pos="100000">
                  <a:srgbClr val="FF9900">
                    <a:alpha val="25000"/>
                  </a:srgbClr>
                </a:gs>
              </a:gsLst>
              <a:lin ang="5400000" scaled="1"/>
            </a:gradFill>
            <a:ln w="12700">
              <a:solidFill>
                <a:schemeClr val="tx1"/>
              </a:solidFill>
              <a:miter lim="800000"/>
              <a:headEnd type="none" w="sm" len="sm"/>
              <a:tailEnd type="none" w="sm" len="sm"/>
            </a:ln>
            <a:effectLst/>
          </p:spPr>
          <p:txBody>
            <a:bodyPr wrap="none" anchor="ctr"/>
            <a:lstStyle/>
            <a:p>
              <a:pPr algn="ctr" eaLnBrk="1" hangingPunct="1">
                <a:defRPr/>
              </a:pPr>
              <a:r>
                <a:rPr lang="en-US" sz="3600">
                  <a:effectLst>
                    <a:outerShdw blurRad="38100" dist="38100" dir="2700000" algn="tl">
                      <a:srgbClr val="000000"/>
                    </a:outerShdw>
                  </a:effectLst>
                  <a:latin typeface="Arial" charset="0"/>
                  <a:cs typeface="Arial" charset="0"/>
                </a:rPr>
                <a:t>MSJVM</a:t>
              </a:r>
            </a:p>
          </p:txBody>
        </p:sp>
      </p:grpSp>
      <p:grpSp>
        <p:nvGrpSpPr>
          <p:cNvPr id="11" name="Group 7"/>
          <p:cNvGrpSpPr>
            <a:grpSpLocks/>
          </p:cNvGrpSpPr>
          <p:nvPr/>
        </p:nvGrpSpPr>
        <p:grpSpPr bwMode="auto">
          <a:xfrm>
            <a:off x="352425" y="2984500"/>
            <a:ext cx="8547100" cy="1992312"/>
            <a:chOff x="252" y="2312"/>
            <a:chExt cx="5384" cy="1255"/>
          </a:xfrm>
        </p:grpSpPr>
        <p:sp>
          <p:nvSpPr>
            <p:cNvPr id="12" name="AutoShape 8"/>
            <p:cNvSpPr>
              <a:spLocks noChangeArrowheads="1"/>
            </p:cNvSpPr>
            <p:nvPr/>
          </p:nvSpPr>
          <p:spPr bwMode="auto">
            <a:xfrm>
              <a:off x="3883" y="2312"/>
              <a:ext cx="1753" cy="1218"/>
            </a:xfrm>
            <a:prstGeom prst="cube">
              <a:avLst>
                <a:gd name="adj" fmla="val 12866"/>
              </a:avLst>
            </a:prstGeom>
            <a:gradFill rotWithShape="0">
              <a:gsLst>
                <a:gs pos="0">
                  <a:srgbClr val="FF9900">
                    <a:gamma/>
                    <a:shade val="66275"/>
                    <a:invGamma/>
                  </a:srgbClr>
                </a:gs>
                <a:gs pos="100000">
                  <a:srgbClr val="FF9900">
                    <a:alpha val="25000"/>
                  </a:srgbClr>
                </a:gs>
              </a:gsLst>
              <a:lin ang="5400000" scaled="1"/>
            </a:gradFill>
            <a:ln w="12700">
              <a:solidFill>
                <a:schemeClr val="tx1"/>
              </a:solidFill>
              <a:miter lim="800000"/>
              <a:headEnd type="none" w="sm" len="sm"/>
              <a:tailEnd type="none" w="sm" len="sm"/>
            </a:ln>
            <a:effectLst/>
          </p:spPr>
          <p:txBody>
            <a:bodyPr wrap="none" anchor="ctr"/>
            <a:lstStyle/>
            <a:p>
              <a:pPr algn="ctr" eaLnBrk="1" hangingPunct="1">
                <a:defRPr/>
              </a:pPr>
              <a:r>
                <a:rPr lang="en-US" sz="2000">
                  <a:effectLst>
                    <a:outerShdw blurRad="38100" dist="38100" dir="2700000" algn="tl">
                      <a:srgbClr val="000000"/>
                    </a:outerShdw>
                  </a:effectLst>
                  <a:latin typeface="Arial" charset="0"/>
                  <a:cs typeface="Arial" charset="0"/>
                </a:rPr>
                <a:t>Java SDK</a:t>
              </a:r>
            </a:p>
          </p:txBody>
        </p:sp>
        <p:sp>
          <p:nvSpPr>
            <p:cNvPr id="13" name="AutoShape 9"/>
            <p:cNvSpPr>
              <a:spLocks noChangeArrowheads="1"/>
            </p:cNvSpPr>
            <p:nvPr/>
          </p:nvSpPr>
          <p:spPr bwMode="auto">
            <a:xfrm>
              <a:off x="2071" y="2333"/>
              <a:ext cx="1753" cy="1218"/>
            </a:xfrm>
            <a:prstGeom prst="cube">
              <a:avLst>
                <a:gd name="adj" fmla="val 12866"/>
              </a:avLst>
            </a:prstGeom>
            <a:gradFill rotWithShape="0">
              <a:gsLst>
                <a:gs pos="0">
                  <a:srgbClr val="333399">
                    <a:gamma/>
                    <a:shade val="66275"/>
                    <a:invGamma/>
                  </a:srgbClr>
                </a:gs>
                <a:gs pos="100000">
                  <a:srgbClr val="333399">
                    <a:alpha val="25000"/>
                  </a:srgbClr>
                </a:gs>
              </a:gsLst>
              <a:lin ang="5400000" scaled="1"/>
            </a:gradFill>
            <a:ln w="12700">
              <a:solidFill>
                <a:schemeClr val="tx1"/>
              </a:solidFill>
              <a:miter lim="800000"/>
              <a:headEnd type="none" w="sm" len="sm"/>
              <a:tailEnd type="none" w="sm" len="sm"/>
            </a:ln>
            <a:effectLst/>
          </p:spPr>
          <p:txBody>
            <a:bodyPr wrap="none" anchor="ctr"/>
            <a:lstStyle/>
            <a:p>
              <a:pPr algn="ctr" eaLnBrk="1" hangingPunct="1">
                <a:defRPr/>
              </a:pPr>
              <a:r>
                <a:rPr lang="en-US" sz="2000">
                  <a:effectLst>
                    <a:outerShdw blurRad="38100" dist="38100" dir="2700000" algn="tl">
                      <a:srgbClr val="000000"/>
                    </a:outerShdw>
                  </a:effectLst>
                  <a:latin typeface="Arial" charset="0"/>
                  <a:cs typeface="Arial" charset="0"/>
                </a:rPr>
                <a:t>MFC / WIN32 API</a:t>
              </a:r>
            </a:p>
          </p:txBody>
        </p:sp>
        <p:sp>
          <p:nvSpPr>
            <p:cNvPr id="14" name="AutoShape 10"/>
            <p:cNvSpPr>
              <a:spLocks noChangeArrowheads="1"/>
            </p:cNvSpPr>
            <p:nvPr/>
          </p:nvSpPr>
          <p:spPr bwMode="auto">
            <a:xfrm>
              <a:off x="252" y="2349"/>
              <a:ext cx="1753" cy="1218"/>
            </a:xfrm>
            <a:prstGeom prst="cube">
              <a:avLst>
                <a:gd name="adj" fmla="val 12866"/>
              </a:avLst>
            </a:prstGeom>
            <a:gradFill rotWithShape="0">
              <a:gsLst>
                <a:gs pos="0">
                  <a:srgbClr val="00CC66">
                    <a:gamma/>
                    <a:shade val="66275"/>
                    <a:invGamma/>
                  </a:srgbClr>
                </a:gs>
                <a:gs pos="100000">
                  <a:srgbClr val="00CC66">
                    <a:alpha val="25000"/>
                  </a:srgbClr>
                </a:gs>
              </a:gsLst>
              <a:lin ang="5400000" scaled="1"/>
            </a:gradFill>
            <a:ln w="12700">
              <a:solidFill>
                <a:schemeClr val="tx1"/>
              </a:solidFill>
              <a:miter lim="800000"/>
              <a:headEnd type="none" w="sm" len="sm"/>
              <a:tailEnd type="none" w="sm" len="sm"/>
            </a:ln>
            <a:effectLst/>
          </p:spPr>
          <p:txBody>
            <a:bodyPr wrap="none" anchor="ctr"/>
            <a:lstStyle/>
            <a:p>
              <a:pPr algn="ctr" eaLnBrk="1" hangingPunct="1">
                <a:defRPr/>
              </a:pPr>
              <a:r>
                <a:rPr lang="en-US" sz="2000">
                  <a:effectLst>
                    <a:outerShdw blurRad="38100" dist="38100" dir="2700000" algn="tl">
                      <a:srgbClr val="000000"/>
                    </a:outerShdw>
                  </a:effectLst>
                  <a:latin typeface="Arial" charset="0"/>
                  <a:cs typeface="Arial" charset="0"/>
                </a:rPr>
                <a:t>VB Lang. API</a:t>
              </a:r>
            </a:p>
          </p:txBody>
        </p:sp>
      </p:grpSp>
      <p:grpSp>
        <p:nvGrpSpPr>
          <p:cNvPr id="15" name="Group 11"/>
          <p:cNvGrpSpPr>
            <a:grpSpLocks/>
          </p:cNvGrpSpPr>
          <p:nvPr/>
        </p:nvGrpSpPr>
        <p:grpSpPr bwMode="auto">
          <a:xfrm>
            <a:off x="593725" y="1754187"/>
            <a:ext cx="8281988" cy="828675"/>
            <a:chOff x="404" y="1694"/>
            <a:chExt cx="5217" cy="522"/>
          </a:xfrm>
        </p:grpSpPr>
        <p:sp>
          <p:nvSpPr>
            <p:cNvPr id="16" name="AutoShape 12"/>
            <p:cNvSpPr>
              <a:spLocks noChangeArrowheads="1"/>
            </p:cNvSpPr>
            <p:nvPr/>
          </p:nvSpPr>
          <p:spPr bwMode="auto">
            <a:xfrm>
              <a:off x="4014" y="1694"/>
              <a:ext cx="1607" cy="485"/>
            </a:xfrm>
            <a:prstGeom prst="cube">
              <a:avLst>
                <a:gd name="adj" fmla="val 38333"/>
              </a:avLst>
            </a:prstGeom>
            <a:gradFill rotWithShape="0">
              <a:gsLst>
                <a:gs pos="0">
                  <a:srgbClr val="FF9900">
                    <a:gamma/>
                    <a:shade val="66275"/>
                    <a:invGamma/>
                  </a:srgbClr>
                </a:gs>
                <a:gs pos="100000">
                  <a:srgbClr val="FF9900">
                    <a:alpha val="25000"/>
                  </a:srgbClr>
                </a:gs>
              </a:gsLst>
              <a:lin ang="5400000" scaled="1"/>
            </a:gradFill>
            <a:ln w="12700">
              <a:solidFill>
                <a:schemeClr val="tx1"/>
              </a:solidFill>
              <a:miter lim="800000"/>
              <a:headEnd type="none" w="sm" len="sm"/>
              <a:tailEnd type="none" w="sm" len="sm"/>
            </a:ln>
            <a:effectLst/>
          </p:spPr>
          <p:txBody>
            <a:bodyPr wrap="none" anchor="ctr"/>
            <a:lstStyle/>
            <a:p>
              <a:pPr algn="ctr" eaLnBrk="1" hangingPunct="1">
                <a:defRPr/>
              </a:pPr>
              <a:r>
                <a:rPr lang="en-US" sz="2000">
                  <a:effectLst>
                    <a:outerShdw blurRad="38100" dist="38100" dir="2700000" algn="tl">
                      <a:srgbClr val="000000"/>
                    </a:outerShdw>
                  </a:effectLst>
                  <a:latin typeface="Arial" charset="0"/>
                  <a:cs typeface="Arial" charset="0"/>
                </a:rPr>
                <a:t>VJ++</a:t>
              </a:r>
            </a:p>
          </p:txBody>
        </p:sp>
        <p:sp>
          <p:nvSpPr>
            <p:cNvPr id="17" name="AutoShape 13"/>
            <p:cNvSpPr>
              <a:spLocks noChangeArrowheads="1"/>
            </p:cNvSpPr>
            <p:nvPr/>
          </p:nvSpPr>
          <p:spPr bwMode="auto">
            <a:xfrm>
              <a:off x="2228" y="1715"/>
              <a:ext cx="1608" cy="485"/>
            </a:xfrm>
            <a:prstGeom prst="cube">
              <a:avLst>
                <a:gd name="adj" fmla="val 38333"/>
              </a:avLst>
            </a:prstGeom>
            <a:gradFill rotWithShape="0">
              <a:gsLst>
                <a:gs pos="0">
                  <a:srgbClr val="333399">
                    <a:gamma/>
                    <a:shade val="66275"/>
                    <a:invGamma/>
                  </a:srgbClr>
                </a:gs>
                <a:gs pos="100000">
                  <a:srgbClr val="333399">
                    <a:alpha val="25000"/>
                  </a:srgbClr>
                </a:gs>
              </a:gsLst>
              <a:lin ang="5400000" scaled="1"/>
            </a:gradFill>
            <a:ln w="12700">
              <a:solidFill>
                <a:schemeClr val="tx1"/>
              </a:solidFill>
              <a:miter lim="800000"/>
              <a:headEnd type="none" w="sm" len="sm"/>
              <a:tailEnd type="none" w="sm" len="sm"/>
            </a:ln>
            <a:effectLst/>
          </p:spPr>
          <p:txBody>
            <a:bodyPr wrap="none" anchor="ctr"/>
            <a:lstStyle/>
            <a:p>
              <a:pPr algn="ctr" eaLnBrk="1" hangingPunct="1">
                <a:defRPr/>
              </a:pPr>
              <a:r>
                <a:rPr lang="en-US" sz="2000">
                  <a:effectLst>
                    <a:outerShdw blurRad="38100" dist="38100" dir="2700000" algn="tl">
                      <a:srgbClr val="000000"/>
                    </a:outerShdw>
                  </a:effectLst>
                  <a:latin typeface="Arial" charset="0"/>
                  <a:cs typeface="Arial" charset="0"/>
                </a:rPr>
                <a:t>VC++</a:t>
              </a:r>
            </a:p>
          </p:txBody>
        </p:sp>
        <p:sp>
          <p:nvSpPr>
            <p:cNvPr id="18" name="AutoShape 14"/>
            <p:cNvSpPr>
              <a:spLocks noChangeArrowheads="1"/>
            </p:cNvSpPr>
            <p:nvPr/>
          </p:nvSpPr>
          <p:spPr bwMode="auto">
            <a:xfrm>
              <a:off x="404" y="1731"/>
              <a:ext cx="1607" cy="485"/>
            </a:xfrm>
            <a:prstGeom prst="cube">
              <a:avLst>
                <a:gd name="adj" fmla="val 38333"/>
              </a:avLst>
            </a:prstGeom>
            <a:gradFill rotWithShape="0">
              <a:gsLst>
                <a:gs pos="0">
                  <a:srgbClr val="00CC66">
                    <a:gamma/>
                    <a:shade val="66275"/>
                    <a:invGamma/>
                  </a:srgbClr>
                </a:gs>
                <a:gs pos="100000">
                  <a:srgbClr val="00CC66">
                    <a:alpha val="25000"/>
                  </a:srgbClr>
                </a:gs>
              </a:gsLst>
              <a:lin ang="5400000" scaled="1"/>
            </a:gradFill>
            <a:ln w="12700">
              <a:solidFill>
                <a:schemeClr val="tx1"/>
              </a:solidFill>
              <a:miter lim="800000"/>
              <a:headEnd type="none" w="sm" len="sm"/>
              <a:tailEnd type="none" w="sm" len="sm"/>
            </a:ln>
            <a:effectLst/>
          </p:spPr>
          <p:txBody>
            <a:bodyPr wrap="none" anchor="ctr"/>
            <a:lstStyle/>
            <a:p>
              <a:pPr algn="ctr" eaLnBrk="1" hangingPunct="1">
                <a:defRPr/>
              </a:pPr>
              <a:r>
                <a:rPr lang="en-US" sz="2000">
                  <a:effectLst>
                    <a:outerShdw blurRad="38100" dist="38100" dir="2700000" algn="tl">
                      <a:srgbClr val="000000"/>
                    </a:outerShdw>
                  </a:effectLst>
                  <a:latin typeface="Arial" charset="0"/>
                  <a:cs typeface="Arial" charset="0"/>
                </a:rPr>
                <a:t>VB</a:t>
              </a:r>
            </a:p>
          </p:txBody>
        </p:sp>
      </p:grpSp>
      <p:sp>
        <p:nvSpPr>
          <p:cNvPr id="19" name="Rectangle 15"/>
          <p:cNvSpPr>
            <a:spLocks noChangeArrowheads="1"/>
          </p:cNvSpPr>
          <p:nvPr/>
        </p:nvSpPr>
        <p:spPr bwMode="auto">
          <a:xfrm>
            <a:off x="76200" y="5257800"/>
            <a:ext cx="8804275" cy="762000"/>
          </a:xfrm>
          <a:prstGeom prst="rect">
            <a:avLst/>
          </a:prstGeom>
          <a:gradFill rotWithShape="0">
            <a:gsLst>
              <a:gs pos="0">
                <a:srgbClr val="CD1805">
                  <a:alpha val="25000"/>
                </a:srgbClr>
              </a:gs>
              <a:gs pos="100000">
                <a:schemeClr val="bg2"/>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CD1805"/>
            </a:extrusionClr>
            <a:contourClr>
              <a:srgbClr val="CD1805"/>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a:solidFill>
                  <a:schemeClr val="tx1"/>
                </a:solidFill>
              </a:rPr>
              <a:t>Common Language Runtime</a:t>
            </a:r>
          </a:p>
        </p:txBody>
      </p:sp>
      <p:grpSp>
        <p:nvGrpSpPr>
          <p:cNvPr id="20" name="Group 16"/>
          <p:cNvGrpSpPr>
            <a:grpSpLocks/>
          </p:cNvGrpSpPr>
          <p:nvPr/>
        </p:nvGrpSpPr>
        <p:grpSpPr bwMode="auto">
          <a:xfrm>
            <a:off x="209550" y="2981325"/>
            <a:ext cx="8499475" cy="2022475"/>
            <a:chOff x="288" y="2004"/>
            <a:chExt cx="3504" cy="1536"/>
          </a:xfrm>
        </p:grpSpPr>
        <p:sp>
          <p:nvSpPr>
            <p:cNvPr id="21" name="Rectangle 17"/>
            <p:cNvSpPr>
              <a:spLocks noChangeArrowheads="1"/>
            </p:cNvSpPr>
            <p:nvPr/>
          </p:nvSpPr>
          <p:spPr bwMode="auto">
            <a:xfrm>
              <a:off x="288" y="3156"/>
              <a:ext cx="3504" cy="384"/>
            </a:xfrm>
            <a:prstGeom prst="rect">
              <a:avLst/>
            </a:prstGeom>
            <a:gradFill rotWithShape="0">
              <a:gsLst>
                <a:gs pos="0">
                  <a:srgbClr val="CC00CC">
                    <a:alpha val="25000"/>
                  </a:srgbClr>
                </a:gs>
                <a:gs pos="100000">
                  <a:schemeClr val="bg2"/>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CC00CC"/>
              </a:extrusionClr>
              <a:contourClr>
                <a:srgbClr val="CC00CC"/>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smtClean="0">
                  <a:solidFill>
                    <a:schemeClr val="tx1"/>
                  </a:solidFill>
                </a:rPr>
                <a:t>.NET </a:t>
              </a:r>
              <a:r>
                <a:rPr lang="en-US" altLang="en-US">
                  <a:solidFill>
                    <a:schemeClr val="tx1"/>
                  </a:solidFill>
                </a:rPr>
                <a:t>Framework Base Class Library</a:t>
              </a:r>
            </a:p>
          </p:txBody>
        </p:sp>
        <p:sp>
          <p:nvSpPr>
            <p:cNvPr id="22" name="Rectangle 18"/>
            <p:cNvSpPr>
              <a:spLocks noChangeArrowheads="1"/>
            </p:cNvSpPr>
            <p:nvPr/>
          </p:nvSpPr>
          <p:spPr bwMode="auto">
            <a:xfrm>
              <a:off x="288" y="2676"/>
              <a:ext cx="3504" cy="384"/>
            </a:xfrm>
            <a:prstGeom prst="rect">
              <a:avLst/>
            </a:prstGeom>
            <a:gradFill rotWithShape="0">
              <a:gsLst>
                <a:gs pos="0">
                  <a:srgbClr val="CC00CC">
                    <a:alpha val="25000"/>
                  </a:srgbClr>
                </a:gs>
                <a:gs pos="100000">
                  <a:schemeClr val="bg2"/>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CC00CC"/>
              </a:extrusionClr>
              <a:contourClr>
                <a:srgbClr val="CC00CC"/>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a:solidFill>
                    <a:schemeClr val="tx1"/>
                  </a:solidFill>
                </a:rPr>
                <a:t>ADO.NET: Data &amp; XML</a:t>
              </a:r>
            </a:p>
          </p:txBody>
        </p:sp>
        <p:sp>
          <p:nvSpPr>
            <p:cNvPr id="23" name="Rectangle 19"/>
            <p:cNvSpPr>
              <a:spLocks noChangeArrowheads="1"/>
            </p:cNvSpPr>
            <p:nvPr/>
          </p:nvSpPr>
          <p:spPr bwMode="auto">
            <a:xfrm>
              <a:off x="288" y="2004"/>
              <a:ext cx="1728" cy="576"/>
            </a:xfrm>
            <a:prstGeom prst="rect">
              <a:avLst/>
            </a:prstGeom>
            <a:gradFill rotWithShape="0">
              <a:gsLst>
                <a:gs pos="0">
                  <a:srgbClr val="CC00CC">
                    <a:alpha val="25000"/>
                  </a:srgbClr>
                </a:gs>
                <a:gs pos="100000">
                  <a:schemeClr val="bg2"/>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CC00CC"/>
              </a:extrusionClr>
              <a:contourClr>
                <a:srgbClr val="CC00CC"/>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a:solidFill>
                    <a:schemeClr val="tx1"/>
                  </a:solidFill>
                </a:rPr>
                <a:t>XML Web Services</a:t>
              </a:r>
            </a:p>
            <a:p>
              <a:pPr algn="ctr" eaLnBrk="1" hangingPunct="1">
                <a:spcBef>
                  <a:spcPct val="0"/>
                </a:spcBef>
                <a:buFontTx/>
                <a:buNone/>
              </a:pPr>
              <a:endParaRPr lang="en-US" altLang="en-US">
                <a:solidFill>
                  <a:schemeClr val="tx1"/>
                </a:solidFill>
              </a:endParaRPr>
            </a:p>
          </p:txBody>
        </p:sp>
        <p:sp>
          <p:nvSpPr>
            <p:cNvPr id="24" name="Rectangle 20"/>
            <p:cNvSpPr>
              <a:spLocks noChangeArrowheads="1"/>
            </p:cNvSpPr>
            <p:nvPr/>
          </p:nvSpPr>
          <p:spPr bwMode="auto">
            <a:xfrm>
              <a:off x="2112" y="2004"/>
              <a:ext cx="1680" cy="576"/>
            </a:xfrm>
            <a:prstGeom prst="rect">
              <a:avLst/>
            </a:prstGeom>
            <a:gradFill rotWithShape="0">
              <a:gsLst>
                <a:gs pos="0">
                  <a:srgbClr val="CC00CC">
                    <a:alpha val="25000"/>
                  </a:srgbClr>
                </a:gs>
                <a:gs pos="100000">
                  <a:schemeClr val="bg2"/>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CC00CC"/>
              </a:extrusionClr>
              <a:contourClr>
                <a:srgbClr val="CC00CC"/>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smtClean="0">
                  <a:solidFill>
                    <a:schemeClr val="tx1"/>
                  </a:solidFill>
                </a:rPr>
                <a:t>…</a:t>
              </a:r>
              <a:endParaRPr lang="en-US" altLang="en-US">
                <a:solidFill>
                  <a:schemeClr val="tx1"/>
                </a:solidFill>
              </a:endParaRPr>
            </a:p>
            <a:p>
              <a:pPr algn="ctr" eaLnBrk="1" hangingPunct="1">
                <a:spcBef>
                  <a:spcPct val="0"/>
                </a:spcBef>
                <a:buFontTx/>
                <a:buNone/>
              </a:pPr>
              <a:endParaRPr lang="en-US" altLang="en-US">
                <a:solidFill>
                  <a:schemeClr val="tx1"/>
                </a:solidFill>
              </a:endParaRPr>
            </a:p>
          </p:txBody>
        </p:sp>
      </p:grpSp>
      <p:grpSp>
        <p:nvGrpSpPr>
          <p:cNvPr id="25" name="Group 21"/>
          <p:cNvGrpSpPr>
            <a:grpSpLocks/>
          </p:cNvGrpSpPr>
          <p:nvPr/>
        </p:nvGrpSpPr>
        <p:grpSpPr bwMode="auto">
          <a:xfrm>
            <a:off x="295275" y="1828800"/>
            <a:ext cx="8374063" cy="790575"/>
            <a:chOff x="288" y="1566"/>
            <a:chExt cx="3504" cy="384"/>
          </a:xfrm>
        </p:grpSpPr>
        <p:sp>
          <p:nvSpPr>
            <p:cNvPr id="26" name="Rectangle 22"/>
            <p:cNvSpPr>
              <a:spLocks noChangeArrowheads="1"/>
            </p:cNvSpPr>
            <p:nvPr/>
          </p:nvSpPr>
          <p:spPr bwMode="auto">
            <a:xfrm>
              <a:off x="288" y="1566"/>
              <a:ext cx="576" cy="384"/>
            </a:xfrm>
            <a:prstGeom prst="rect">
              <a:avLst/>
            </a:prstGeom>
            <a:gradFill rotWithShape="0">
              <a:gsLst>
                <a:gs pos="0">
                  <a:schemeClr val="bg2"/>
                </a:gs>
                <a:gs pos="100000">
                  <a:srgbClr val="2CE666">
                    <a:alpha val="25000"/>
                  </a:srgbClr>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2CE666"/>
              </a:extrusionClr>
              <a:contourClr>
                <a:schemeClr val="bg2"/>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a:solidFill>
                    <a:schemeClr val="tx1"/>
                  </a:solidFill>
                </a:rPr>
                <a:t>VB</a:t>
              </a:r>
            </a:p>
          </p:txBody>
        </p:sp>
        <p:sp>
          <p:nvSpPr>
            <p:cNvPr id="27" name="Rectangle 23"/>
            <p:cNvSpPr>
              <a:spLocks noChangeArrowheads="1"/>
            </p:cNvSpPr>
            <p:nvPr/>
          </p:nvSpPr>
          <p:spPr bwMode="auto">
            <a:xfrm>
              <a:off x="960" y="1566"/>
              <a:ext cx="576" cy="384"/>
            </a:xfrm>
            <a:prstGeom prst="rect">
              <a:avLst/>
            </a:prstGeom>
            <a:gradFill rotWithShape="0">
              <a:gsLst>
                <a:gs pos="0">
                  <a:schemeClr val="bg2"/>
                </a:gs>
                <a:gs pos="100000">
                  <a:srgbClr val="2CE666">
                    <a:alpha val="25000"/>
                  </a:srgbClr>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2CE666"/>
              </a:extrusionClr>
              <a:contourClr>
                <a:schemeClr val="bg2"/>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a:solidFill>
                    <a:schemeClr val="tx1"/>
                  </a:solidFill>
                </a:rPr>
                <a:t>C++</a:t>
              </a:r>
            </a:p>
          </p:txBody>
        </p:sp>
        <p:sp>
          <p:nvSpPr>
            <p:cNvPr id="28" name="Rectangle 24"/>
            <p:cNvSpPr>
              <a:spLocks noChangeArrowheads="1"/>
            </p:cNvSpPr>
            <p:nvPr/>
          </p:nvSpPr>
          <p:spPr bwMode="auto">
            <a:xfrm>
              <a:off x="1632" y="1566"/>
              <a:ext cx="576" cy="384"/>
            </a:xfrm>
            <a:prstGeom prst="rect">
              <a:avLst/>
            </a:prstGeom>
            <a:gradFill rotWithShape="0">
              <a:gsLst>
                <a:gs pos="0">
                  <a:schemeClr val="bg2"/>
                </a:gs>
                <a:gs pos="100000">
                  <a:srgbClr val="2CE666">
                    <a:alpha val="25000"/>
                  </a:srgbClr>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2CE666"/>
              </a:extrusionClr>
              <a:contourClr>
                <a:schemeClr val="bg2"/>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a:solidFill>
                    <a:schemeClr val="tx1"/>
                  </a:solidFill>
                </a:rPr>
                <a:t>C#</a:t>
              </a:r>
            </a:p>
          </p:txBody>
        </p:sp>
        <p:sp>
          <p:nvSpPr>
            <p:cNvPr id="29" name="Rectangle 25"/>
            <p:cNvSpPr>
              <a:spLocks noChangeArrowheads="1"/>
            </p:cNvSpPr>
            <p:nvPr/>
          </p:nvSpPr>
          <p:spPr bwMode="auto">
            <a:xfrm>
              <a:off x="2304" y="1566"/>
              <a:ext cx="720" cy="384"/>
            </a:xfrm>
            <a:prstGeom prst="rect">
              <a:avLst/>
            </a:prstGeom>
            <a:gradFill rotWithShape="0">
              <a:gsLst>
                <a:gs pos="0">
                  <a:schemeClr val="bg2"/>
                </a:gs>
                <a:gs pos="100000">
                  <a:srgbClr val="2CE666">
                    <a:alpha val="25000"/>
                  </a:srgbClr>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2CE666"/>
              </a:extrusionClr>
              <a:contourClr>
                <a:schemeClr val="bg2"/>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a:solidFill>
                    <a:schemeClr val="tx1"/>
                  </a:solidFill>
                </a:rPr>
                <a:t>JScript</a:t>
              </a:r>
            </a:p>
          </p:txBody>
        </p:sp>
        <p:sp>
          <p:nvSpPr>
            <p:cNvPr id="30" name="Rectangle 26"/>
            <p:cNvSpPr>
              <a:spLocks noChangeArrowheads="1"/>
            </p:cNvSpPr>
            <p:nvPr/>
          </p:nvSpPr>
          <p:spPr bwMode="auto">
            <a:xfrm>
              <a:off x="3120" y="1566"/>
              <a:ext cx="672" cy="384"/>
            </a:xfrm>
            <a:prstGeom prst="rect">
              <a:avLst/>
            </a:prstGeom>
            <a:gradFill rotWithShape="0">
              <a:gsLst>
                <a:gs pos="0">
                  <a:schemeClr val="bg2"/>
                </a:gs>
                <a:gs pos="100000">
                  <a:srgbClr val="2CE666">
                    <a:alpha val="25000"/>
                  </a:srgbClr>
                </a:gs>
              </a:gsLst>
              <a:lin ang="5400000" scaled="1"/>
            </a:gradFill>
            <a:ln w="9525">
              <a:miter lim="800000"/>
              <a:headEnd/>
              <a:tailEnd/>
            </a:ln>
            <a:scene3d>
              <a:camera prst="legacyObliqueTopRight"/>
              <a:lightRig rig="legacyFlat3" dir="b"/>
            </a:scene3d>
            <a:sp3d extrusionH="582600" prstMaterial="legacyMatte">
              <a:bevelT w="13500" h="13500" prst="angle"/>
              <a:bevelB w="13500" h="13500" prst="angle"/>
              <a:extrusionClr>
                <a:srgbClr val="2CE666"/>
              </a:extrusionClr>
              <a:contourClr>
                <a:schemeClr val="bg2"/>
              </a:contourClr>
            </a:sp3d>
          </p:spPr>
          <p:txBody>
            <a:bodyPr wrap="none" anchor="ctr">
              <a:flatTx/>
            </a:bodyPr>
            <a:lstStyle>
              <a:lvl1pPr>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ctr" eaLnBrk="1" hangingPunct="1">
                <a:spcBef>
                  <a:spcPct val="0"/>
                </a:spcBef>
                <a:buFontTx/>
                <a:buNone/>
              </a:pPr>
              <a:r>
                <a:rPr lang="en-US" altLang="en-US">
                  <a:solidFill>
                    <a:schemeClr val="tx1"/>
                  </a:solidFill>
                  <a:latin typeface="Times New Roman" panose="02020603050405020304" pitchFamily="18" charset="0"/>
                </a:rPr>
                <a:t>…</a:t>
              </a:r>
              <a:endParaRPr lang="en-US" altLang="en-US">
                <a:solidFill>
                  <a:schemeClr val="tx1"/>
                </a:solidFill>
              </a:endParaRPr>
            </a:p>
          </p:txBody>
        </p:sp>
      </p:grpSp>
    </p:spTree>
    <p:extLst>
      <p:ext uri="{BB962C8B-B14F-4D97-AF65-F5344CB8AC3E}">
        <p14:creationId xmlns:p14="http://schemas.microsoft.com/office/powerpoint/2010/main" val="539800643"/>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par>
                                <p:cTn id="8" presetID="1" presetClass="exit" presetSubtype="0" fill="hold" nodeType="with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diamond(in)">
                                      <p:cBhvr>
                                        <p:cTn id="14" dur="2000"/>
                                        <p:tgtEl>
                                          <p:spTgt spid="20"/>
                                        </p:tgtEl>
                                      </p:cBhvr>
                                    </p:animEffec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amond(in)">
                                      <p:cBhvr>
                                        <p:cTn id="21" dur="2000"/>
                                        <p:tgtEl>
                                          <p:spTgt spid="25"/>
                                        </p:tgtEl>
                                      </p:cBhvr>
                                    </p:animEffect>
                                  </p:childTnLst>
                                </p:cTn>
                              </p:par>
                              <p:par>
                                <p:cTn id="22" presetID="1" presetClass="exit" presetSubtype="0" fill="hold" nodeType="with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5"/>
          <p:cNvSpPr>
            <a:spLocks/>
          </p:cNvSpPr>
          <p:nvPr/>
        </p:nvSpPr>
        <p:spPr bwMode="auto">
          <a:xfrm rot="999949">
            <a:off x="7229420" y="1288838"/>
            <a:ext cx="1066800" cy="339725"/>
          </a:xfrm>
          <a:custGeom>
            <a:avLst/>
            <a:gdLst/>
            <a:ahLst/>
            <a:cxnLst>
              <a:cxn ang="0">
                <a:pos x="0" y="304"/>
              </a:cxn>
              <a:cxn ang="0">
                <a:pos x="568" y="0"/>
              </a:cxn>
            </a:cxnLst>
            <a:rect l="0" t="0" r="r" b="b"/>
            <a:pathLst>
              <a:path w="568" h="304">
                <a:moveTo>
                  <a:pt x="0" y="304"/>
                </a:moveTo>
                <a:cubicBezTo>
                  <a:pt x="208" y="72"/>
                  <a:pt x="478" y="30"/>
                  <a:pt x="568" y="0"/>
                </a:cubicBezTo>
              </a:path>
            </a:pathLst>
          </a:custGeom>
          <a:noFill/>
          <a:ln w="76200" cap="flat" cmpd="sng">
            <a:solidFill>
              <a:schemeClr val="hlink"/>
            </a:solidFill>
            <a:prstDash val="solid"/>
            <a:round/>
            <a:headEnd type="none" w="sm" len="sm"/>
            <a:tailEnd type="triangle" w="med" len="med"/>
          </a:ln>
          <a:effectLst>
            <a:prstShdw prst="shdw17" dist="17961" dir="2700000">
              <a:schemeClr val="hlink">
                <a:gamma/>
                <a:shade val="60000"/>
                <a:invGamma/>
              </a:schemeClr>
            </a:prstShdw>
          </a:effectLst>
        </p:spPr>
        <p:txBody>
          <a:bodyPr wrap="none" anchor="ctr"/>
          <a:lstStyle/>
          <a:p>
            <a:pPr>
              <a:defRPr/>
            </a:pPr>
            <a:endParaRPr lang="en-US">
              <a:latin typeface="Arial" charset="0"/>
              <a:cs typeface="Arial" charset="0"/>
            </a:endParaRPr>
          </a:p>
        </p:txBody>
      </p:sp>
      <p:sp>
        <p:nvSpPr>
          <p:cNvPr id="9218" name="Rectangle 2"/>
          <p:cNvSpPr>
            <a:spLocks noGrp="1" noChangeArrowheads="1"/>
          </p:cNvSpPr>
          <p:nvPr>
            <p:ph type="title"/>
          </p:nvPr>
        </p:nvSpPr>
        <p:spPr bwMode="auto">
          <a:xfrm>
            <a:off x="457200" y="122237"/>
            <a:ext cx="77724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Giới thiệu .NET Framework</a:t>
            </a:r>
            <a:endParaRPr lang="en-US" sz="4000" b="1" smtClean="0">
              <a:solidFill>
                <a:schemeClr val="tx1"/>
              </a:solidFill>
              <a:cs typeface="Tahoma" charset="0"/>
            </a:endParaRPr>
          </a:p>
        </p:txBody>
      </p:sp>
      <p:sp>
        <p:nvSpPr>
          <p:cNvPr id="34" name="Freeform 4"/>
          <p:cNvSpPr>
            <a:spLocks/>
          </p:cNvSpPr>
          <p:nvPr/>
        </p:nvSpPr>
        <p:spPr bwMode="auto">
          <a:xfrm>
            <a:off x="1676400" y="2727325"/>
            <a:ext cx="1622425" cy="3033713"/>
          </a:xfrm>
          <a:custGeom>
            <a:avLst/>
            <a:gdLst/>
            <a:ahLst/>
            <a:cxnLst>
              <a:cxn ang="0">
                <a:pos x="0" y="1808"/>
              </a:cxn>
              <a:cxn ang="0">
                <a:pos x="976" y="0"/>
              </a:cxn>
            </a:cxnLst>
            <a:rect l="0" t="0" r="r" b="b"/>
            <a:pathLst>
              <a:path w="976" h="1808">
                <a:moveTo>
                  <a:pt x="0" y="1808"/>
                </a:moveTo>
                <a:cubicBezTo>
                  <a:pt x="163" y="1506"/>
                  <a:pt x="813" y="301"/>
                  <a:pt x="976" y="0"/>
                </a:cubicBezTo>
              </a:path>
            </a:pathLst>
          </a:custGeom>
          <a:noFill/>
          <a:ln w="76200" cap="flat" cmpd="sng">
            <a:solidFill>
              <a:schemeClr val="hlink"/>
            </a:solidFill>
            <a:prstDash val="solid"/>
            <a:round/>
            <a:headEnd type="none" w="sm" len="sm"/>
            <a:tailEnd type="triangle" w="med" len="med"/>
          </a:ln>
          <a:effectLst>
            <a:prstShdw prst="shdw17" dist="17961" dir="2700000">
              <a:schemeClr val="hlink">
                <a:gamma/>
                <a:shade val="60000"/>
                <a:invGamma/>
              </a:schemeClr>
            </a:prstShdw>
          </a:effectLst>
        </p:spPr>
        <p:txBody>
          <a:bodyPr wrap="none" anchor="ctr"/>
          <a:lstStyle/>
          <a:p>
            <a:pPr eaLnBrk="1" hangingPunct="1">
              <a:defRPr/>
            </a:pPr>
            <a:endParaRPr lang="en-US">
              <a:latin typeface="Arial" charset="0"/>
              <a:cs typeface="Arial" charset="0"/>
            </a:endParaRPr>
          </a:p>
        </p:txBody>
      </p:sp>
      <p:sp>
        <p:nvSpPr>
          <p:cNvPr id="35" name="Freeform 5"/>
          <p:cNvSpPr>
            <a:spLocks/>
          </p:cNvSpPr>
          <p:nvPr/>
        </p:nvSpPr>
        <p:spPr bwMode="auto">
          <a:xfrm>
            <a:off x="4038600" y="1676400"/>
            <a:ext cx="1066800" cy="339725"/>
          </a:xfrm>
          <a:custGeom>
            <a:avLst/>
            <a:gdLst/>
            <a:ahLst/>
            <a:cxnLst>
              <a:cxn ang="0">
                <a:pos x="0" y="304"/>
              </a:cxn>
              <a:cxn ang="0">
                <a:pos x="568" y="0"/>
              </a:cxn>
            </a:cxnLst>
            <a:rect l="0" t="0" r="r" b="b"/>
            <a:pathLst>
              <a:path w="568" h="304">
                <a:moveTo>
                  <a:pt x="0" y="304"/>
                </a:moveTo>
                <a:cubicBezTo>
                  <a:pt x="208" y="72"/>
                  <a:pt x="478" y="30"/>
                  <a:pt x="568" y="0"/>
                </a:cubicBezTo>
              </a:path>
            </a:pathLst>
          </a:custGeom>
          <a:noFill/>
          <a:ln w="76200" cap="flat" cmpd="sng">
            <a:solidFill>
              <a:schemeClr val="hlink"/>
            </a:solidFill>
            <a:prstDash val="solid"/>
            <a:round/>
            <a:headEnd type="none" w="sm" len="sm"/>
            <a:tailEnd type="triangle" w="med" len="med"/>
          </a:ln>
          <a:effectLst>
            <a:prstShdw prst="shdw17" dist="17961" dir="2700000">
              <a:schemeClr val="hlink">
                <a:gamma/>
                <a:shade val="60000"/>
                <a:invGamma/>
              </a:schemeClr>
            </a:prstShdw>
          </a:effectLst>
        </p:spPr>
        <p:txBody>
          <a:bodyPr wrap="none" anchor="ctr"/>
          <a:lstStyle/>
          <a:p>
            <a:pPr eaLnBrk="1" hangingPunct="1">
              <a:defRPr/>
            </a:pPr>
            <a:endParaRPr lang="en-US">
              <a:latin typeface="Arial" charset="0"/>
              <a:cs typeface="Arial" charset="0"/>
            </a:endParaRPr>
          </a:p>
        </p:txBody>
      </p:sp>
      <p:grpSp>
        <p:nvGrpSpPr>
          <p:cNvPr id="36" name="Group 7"/>
          <p:cNvGrpSpPr>
            <a:grpSpLocks/>
          </p:cNvGrpSpPr>
          <p:nvPr/>
        </p:nvGrpSpPr>
        <p:grpSpPr bwMode="auto">
          <a:xfrm>
            <a:off x="250825" y="1279525"/>
            <a:ext cx="7064375" cy="5567363"/>
            <a:chOff x="158" y="624"/>
            <a:chExt cx="4450" cy="3507"/>
          </a:xfrm>
        </p:grpSpPr>
        <p:sp>
          <p:nvSpPr>
            <p:cNvPr id="37" name="Text Box 8"/>
            <p:cNvSpPr txBox="1">
              <a:spLocks noChangeArrowheads="1"/>
            </p:cNvSpPr>
            <p:nvPr/>
          </p:nvSpPr>
          <p:spPr bwMode="auto">
            <a:xfrm rot="16200000">
              <a:off x="-224" y="2205"/>
              <a:ext cx="1013" cy="250"/>
            </a:xfrm>
            <a:prstGeom prst="rect">
              <a:avLst/>
            </a:prstGeom>
            <a:noFill/>
            <a:ln w="28575" algn="ctr">
              <a:noFill/>
              <a:miter lim="800000"/>
              <a:headEnd type="none" w="sm" len="sm"/>
              <a:tailEnd type="none" w="sm" len="sm"/>
            </a:ln>
            <a:effectLst/>
          </p:spPr>
          <p:txBody>
            <a:bodyPr wrap="none">
              <a:spAutoFit/>
            </a:bodyPr>
            <a:lstStyle/>
            <a:p>
              <a:pPr algn="ctr" eaLnBrk="1" hangingPunct="1">
                <a:defRPr/>
              </a:pPr>
              <a:r>
                <a:rPr lang="en-US" sz="2000">
                  <a:latin typeface="Arial" charset="0"/>
                  <a:cs typeface="Arial" charset="0"/>
                </a:rPr>
                <a:t>Capabilities</a:t>
              </a:r>
            </a:p>
          </p:txBody>
        </p:sp>
        <p:sp>
          <p:nvSpPr>
            <p:cNvPr id="38" name="Text Box 9"/>
            <p:cNvSpPr txBox="1">
              <a:spLocks noChangeArrowheads="1"/>
            </p:cNvSpPr>
            <p:nvPr/>
          </p:nvSpPr>
          <p:spPr bwMode="auto">
            <a:xfrm>
              <a:off x="2398" y="3898"/>
              <a:ext cx="453" cy="233"/>
            </a:xfrm>
            <a:prstGeom prst="rect">
              <a:avLst/>
            </a:prstGeom>
            <a:noFill/>
            <a:ln w="28575" algn="ctr">
              <a:noFill/>
              <a:miter lim="800000"/>
              <a:headEnd type="none" w="sm" len="sm"/>
              <a:tailEnd type="none" w="sm" len="sm"/>
            </a:ln>
            <a:effectLst/>
          </p:spPr>
          <p:txBody>
            <a:bodyPr wrap="none">
              <a:spAutoFit/>
            </a:bodyPr>
            <a:lstStyle/>
            <a:p>
              <a:pPr algn="ctr" eaLnBrk="1" hangingPunct="1">
                <a:defRPr/>
              </a:pPr>
              <a:r>
                <a:rPr lang="en-US">
                  <a:latin typeface="Arial" charset="0"/>
                  <a:cs typeface="Arial" charset="0"/>
                </a:rPr>
                <a:t>Time</a:t>
              </a:r>
            </a:p>
          </p:txBody>
        </p:sp>
        <p:sp>
          <p:nvSpPr>
            <p:cNvPr id="39" name="Freeform 10"/>
            <p:cNvSpPr>
              <a:spLocks/>
            </p:cNvSpPr>
            <p:nvPr/>
          </p:nvSpPr>
          <p:spPr bwMode="auto">
            <a:xfrm>
              <a:off x="422" y="624"/>
              <a:ext cx="4186" cy="3312"/>
            </a:xfrm>
            <a:custGeom>
              <a:avLst/>
              <a:gdLst>
                <a:gd name="T0" fmla="*/ 0 w 2784"/>
                <a:gd name="T1" fmla="*/ 0 h 3024"/>
                <a:gd name="T2" fmla="*/ 0 w 2784"/>
                <a:gd name="T3" fmla="*/ 9864 h 3024"/>
                <a:gd name="T4" fmla="*/ 558951 w 2784"/>
                <a:gd name="T5" fmla="*/ 9864 h 3024"/>
                <a:gd name="T6" fmla="*/ 0 60000 65536"/>
                <a:gd name="T7" fmla="*/ 0 60000 65536"/>
                <a:gd name="T8" fmla="*/ 0 60000 65536"/>
                <a:gd name="T9" fmla="*/ 0 w 2784"/>
                <a:gd name="T10" fmla="*/ 0 h 3024"/>
                <a:gd name="T11" fmla="*/ 2784 w 2784"/>
                <a:gd name="T12" fmla="*/ 3024 h 3024"/>
              </a:gdLst>
              <a:ahLst/>
              <a:cxnLst>
                <a:cxn ang="T6">
                  <a:pos x="T0" y="T1"/>
                </a:cxn>
                <a:cxn ang="T7">
                  <a:pos x="T2" y="T3"/>
                </a:cxn>
                <a:cxn ang="T8">
                  <a:pos x="T4" y="T5"/>
                </a:cxn>
              </a:cxnLst>
              <a:rect l="T9" t="T10" r="T11" b="T12"/>
              <a:pathLst>
                <a:path w="2784" h="3024">
                  <a:moveTo>
                    <a:pt x="0" y="0"/>
                  </a:moveTo>
                  <a:lnTo>
                    <a:pt x="0" y="3024"/>
                  </a:lnTo>
                  <a:lnTo>
                    <a:pt x="2784" y="3024"/>
                  </a:lnTo>
                </a:path>
              </a:pathLst>
            </a:custGeom>
            <a:noFill/>
            <a:ln w="28575">
              <a:solidFill>
                <a:schemeClr val="tx2"/>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0" name="Group 11"/>
          <p:cNvGrpSpPr>
            <a:grpSpLocks/>
          </p:cNvGrpSpPr>
          <p:nvPr/>
        </p:nvGrpSpPr>
        <p:grpSpPr bwMode="auto">
          <a:xfrm>
            <a:off x="685800" y="5470525"/>
            <a:ext cx="1443038" cy="1014413"/>
            <a:chOff x="432" y="3264"/>
            <a:chExt cx="909" cy="639"/>
          </a:xfrm>
        </p:grpSpPr>
        <p:pic>
          <p:nvPicPr>
            <p:cNvPr id="4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3264"/>
              <a:ext cx="909"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pic>
        <p:pic>
          <p:nvPicPr>
            <p:cNvPr id="4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 y="3361"/>
              <a:ext cx="480"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pic>
      </p:grpSp>
      <p:grpSp>
        <p:nvGrpSpPr>
          <p:cNvPr id="43" name="Group 15"/>
          <p:cNvGrpSpPr>
            <a:grpSpLocks/>
          </p:cNvGrpSpPr>
          <p:nvPr/>
        </p:nvGrpSpPr>
        <p:grpSpPr bwMode="auto">
          <a:xfrm>
            <a:off x="1066800" y="4098925"/>
            <a:ext cx="1443038" cy="1014413"/>
            <a:chOff x="667" y="2395"/>
            <a:chExt cx="909" cy="639"/>
          </a:xfrm>
        </p:grpSpPr>
        <p:pic>
          <p:nvPicPr>
            <p:cNvPr id="4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 y="2395"/>
              <a:ext cx="909"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pic>
        <p:pic>
          <p:nvPicPr>
            <p:cNvPr id="45"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 y="2476"/>
              <a:ext cx="470"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pic>
      </p:grpSp>
      <p:grpSp>
        <p:nvGrpSpPr>
          <p:cNvPr id="46" name="Group 29"/>
          <p:cNvGrpSpPr>
            <a:grpSpLocks/>
          </p:cNvGrpSpPr>
          <p:nvPr/>
        </p:nvGrpSpPr>
        <p:grpSpPr bwMode="auto">
          <a:xfrm>
            <a:off x="1681163" y="2795588"/>
            <a:ext cx="1443037" cy="1014412"/>
            <a:chOff x="986" y="1679"/>
            <a:chExt cx="909" cy="639"/>
          </a:xfrm>
        </p:grpSpPr>
        <p:pic>
          <p:nvPicPr>
            <p:cNvPr id="47"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 y="1679"/>
              <a:ext cx="909"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pic>
        <p:pic>
          <p:nvPicPr>
            <p:cNvPr id="48" name="Picture 31" descr="DESK386-with-Windows3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4" y="1716"/>
              <a:ext cx="42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 name="Group 32"/>
          <p:cNvGrpSpPr>
            <a:grpSpLocks/>
          </p:cNvGrpSpPr>
          <p:nvPr/>
        </p:nvGrpSpPr>
        <p:grpSpPr bwMode="auto">
          <a:xfrm>
            <a:off x="4648200" y="650875"/>
            <a:ext cx="3276600" cy="2625725"/>
            <a:chOff x="2784" y="134"/>
            <a:chExt cx="2064" cy="1654"/>
          </a:xfrm>
        </p:grpSpPr>
        <p:grpSp>
          <p:nvGrpSpPr>
            <p:cNvPr id="50" name="Group 33"/>
            <p:cNvGrpSpPr>
              <a:grpSpLocks/>
            </p:cNvGrpSpPr>
            <p:nvPr/>
          </p:nvGrpSpPr>
          <p:grpSpPr bwMode="auto">
            <a:xfrm>
              <a:off x="2784" y="134"/>
              <a:ext cx="2064" cy="1654"/>
              <a:chOff x="2784" y="134"/>
              <a:chExt cx="2064" cy="1654"/>
            </a:xfrm>
          </p:grpSpPr>
          <p:pic>
            <p:nvPicPr>
              <p:cNvPr id="52"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134"/>
                <a:ext cx="2064" cy="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pic>
          <p:pic>
            <p:nvPicPr>
              <p:cNvPr id="53"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470"/>
                <a:ext cx="1536"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pic>
        </p:grpSp>
        <p:pic>
          <p:nvPicPr>
            <p:cNvPr id="51" name="Picture 42" descr="HP E-PC w Windows XP  Media Player musi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7" y="677"/>
              <a:ext cx="54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 name="Group 45"/>
          <p:cNvGrpSpPr>
            <a:grpSpLocks/>
          </p:cNvGrpSpPr>
          <p:nvPr/>
        </p:nvGrpSpPr>
        <p:grpSpPr bwMode="auto">
          <a:xfrm>
            <a:off x="3124200" y="1828800"/>
            <a:ext cx="1443038" cy="1014413"/>
            <a:chOff x="1539" y="1033"/>
            <a:chExt cx="909" cy="639"/>
          </a:xfrm>
        </p:grpSpPr>
        <p:pic>
          <p:nvPicPr>
            <p:cNvPr id="55"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 y="1033"/>
              <a:ext cx="909"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pic>
        <p:sp>
          <p:nvSpPr>
            <p:cNvPr id="56" name="Line 47"/>
            <p:cNvSpPr>
              <a:spLocks noChangeShapeType="1"/>
            </p:cNvSpPr>
            <p:nvPr/>
          </p:nvSpPr>
          <p:spPr bwMode="auto">
            <a:xfrm flipV="1">
              <a:off x="1824" y="1296"/>
              <a:ext cx="384" cy="144"/>
            </a:xfrm>
            <a:prstGeom prst="line">
              <a:avLst/>
            </a:prstGeom>
            <a:noFill/>
            <a:ln w="28575" cap="rnd">
              <a:solidFill>
                <a:schemeClr val="tx1"/>
              </a:solidFill>
              <a:prstDash val="sysDot"/>
              <a:round/>
              <a:headEnd type="none" w="sm" len="sm"/>
              <a:tailEnd type="none" w="sm" len="sm"/>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57" name="Picture 48" descr="DESK4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0" y="1068"/>
              <a:ext cx="480" cy="51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lgn="ctr">
                  <a:solidFill>
                    <a:srgbClr val="000000"/>
                  </a:solidFill>
                  <a:prstDash val="sysDot"/>
                  <a:miter lim="800000"/>
                  <a:headEnd type="none" w="sm" len="sm"/>
                  <a:tailEnd type="none" w="sm" len="sm"/>
                </a14:hiddenLine>
              </a:ext>
            </a:extLst>
          </p:spPr>
        </p:pic>
        <p:pic>
          <p:nvPicPr>
            <p:cNvPr id="58" name="Picture 49" descr="NCR_SERV_19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2" y="1104"/>
              <a:ext cx="283" cy="45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lgn="ctr">
                  <a:solidFill>
                    <a:srgbClr val="000000"/>
                  </a:solidFill>
                  <a:prstDash val="sysDot"/>
                  <a:miter lim="800000"/>
                  <a:headEnd type="none" w="sm" len="sm"/>
                  <a:tailEnd type="none" w="sm" len="sm"/>
                </a14:hiddenLine>
              </a:ext>
            </a:extLst>
          </p:spPr>
        </p:pic>
      </p:grpSp>
      <p:sp>
        <p:nvSpPr>
          <p:cNvPr id="59" name="TextBox 58"/>
          <p:cNvSpPr txBox="1"/>
          <p:nvPr/>
        </p:nvSpPr>
        <p:spPr>
          <a:xfrm>
            <a:off x="2133600" y="5638800"/>
            <a:ext cx="1336675" cy="830263"/>
          </a:xfrm>
          <a:prstGeom prst="rect">
            <a:avLst/>
          </a:prstGeom>
          <a:noFill/>
        </p:spPr>
        <p:txBody>
          <a:bodyPr wrap="none">
            <a:spAutoFit/>
          </a:bodyPr>
          <a:lstStyle/>
          <a:p>
            <a:pPr eaLnBrk="1" hangingPunct="1">
              <a:defRPr/>
            </a:pPr>
            <a:r>
              <a:rPr lang="en-US" sz="2800" dirty="0">
                <a:solidFill>
                  <a:srgbClr val="7030A0"/>
                </a:solidFill>
                <a:effectLst>
                  <a:outerShdw blurRad="38100" dist="38100" dir="2700000" algn="tl">
                    <a:srgbClr val="000000">
                      <a:alpha val="43137"/>
                    </a:srgbClr>
                  </a:outerShdw>
                </a:effectLst>
                <a:latin typeface="Arial" charset="0"/>
                <a:cs typeface="Arial" charset="0"/>
              </a:rPr>
              <a:t>.</a:t>
            </a:r>
            <a:r>
              <a:rPr lang="en-US" sz="200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NET 1.0 </a:t>
            </a:r>
          </a:p>
          <a:p>
            <a:pPr eaLnBrk="1" hangingPunct="1">
              <a:defRPr/>
            </a:pPr>
            <a:r>
              <a:rPr lang="en-US" sz="2000" dirty="0">
                <a:latin typeface="Times New Roman" pitchFamily="18" charset="0"/>
                <a:cs typeface="Times New Roman" pitchFamily="18" charset="0"/>
              </a:rPr>
              <a:t>(Feb-2002)</a:t>
            </a:r>
          </a:p>
        </p:txBody>
      </p:sp>
      <p:sp>
        <p:nvSpPr>
          <p:cNvPr id="60" name="TextBox 59"/>
          <p:cNvSpPr txBox="1"/>
          <p:nvPr/>
        </p:nvSpPr>
        <p:spPr>
          <a:xfrm>
            <a:off x="2667000" y="4267200"/>
            <a:ext cx="2354263" cy="1016000"/>
          </a:xfrm>
          <a:prstGeom prst="rect">
            <a:avLst/>
          </a:prstGeom>
          <a:noFill/>
        </p:spPr>
        <p:txBody>
          <a:bodyPr wrap="none">
            <a:spAutoFit/>
          </a:bodyPr>
          <a:lstStyle/>
          <a:p>
            <a:pPr eaLnBrk="1" hangingPunct="1">
              <a:defRPr/>
            </a:pPr>
            <a:r>
              <a:rPr lang="en-US" sz="20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.NET 1.1 </a:t>
            </a:r>
            <a:r>
              <a:rPr lang="en-US" sz="2000" dirty="0">
                <a:latin typeface="Times New Roman" pitchFamily="18" charset="0"/>
                <a:cs typeface="Times New Roman" pitchFamily="18" charset="0"/>
              </a:rPr>
              <a:t>(Apr-2003)</a:t>
            </a:r>
          </a:p>
          <a:p>
            <a:pPr eaLnBrk="1" hangingPunct="1">
              <a:defRPr/>
            </a:pPr>
            <a:r>
              <a:rPr lang="en-US" sz="2000" dirty="0">
                <a:latin typeface="Times New Roman" pitchFamily="18" charset="0"/>
                <a:cs typeface="Times New Roman" pitchFamily="18" charset="0"/>
              </a:rPr>
              <a:t>VS .NET 2003</a:t>
            </a:r>
          </a:p>
          <a:p>
            <a:pPr eaLnBrk="1" hangingPunct="1">
              <a:defRPr/>
            </a:pPr>
            <a:r>
              <a:rPr lang="en-US" sz="2000" dirty="0">
                <a:latin typeface="Times New Roman" pitchFamily="18" charset="0"/>
                <a:cs typeface="Times New Roman" pitchFamily="18" charset="0"/>
              </a:rPr>
              <a:t>Default: Server 2003</a:t>
            </a:r>
          </a:p>
        </p:txBody>
      </p:sp>
      <p:sp>
        <p:nvSpPr>
          <p:cNvPr id="61" name="TextBox 60"/>
          <p:cNvSpPr txBox="1"/>
          <p:nvPr/>
        </p:nvSpPr>
        <p:spPr>
          <a:xfrm>
            <a:off x="3048000" y="3276600"/>
            <a:ext cx="2403475" cy="708025"/>
          </a:xfrm>
          <a:prstGeom prst="rect">
            <a:avLst/>
          </a:prstGeom>
          <a:noFill/>
        </p:spPr>
        <p:txBody>
          <a:bodyPr wrap="none">
            <a:spAutoFit/>
          </a:bodyPr>
          <a:lstStyle/>
          <a:p>
            <a:pPr eaLnBrk="1" hangingPunct="1">
              <a:defRPr/>
            </a:pPr>
            <a:r>
              <a:rPr lang="en-US" sz="20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.NET 2.0 </a:t>
            </a:r>
            <a:r>
              <a:rPr lang="en-US" sz="2000" dirty="0">
                <a:latin typeface="Times New Roman" pitchFamily="18" charset="0"/>
                <a:cs typeface="Times New Roman" pitchFamily="18" charset="0"/>
              </a:rPr>
              <a:t>(Nov-2005)</a:t>
            </a:r>
          </a:p>
          <a:p>
            <a:pPr eaLnBrk="1" hangingPunct="1">
              <a:defRPr/>
            </a:pPr>
            <a:r>
              <a:rPr lang="en-US" sz="2000" dirty="0">
                <a:latin typeface="Times New Roman" pitchFamily="18" charset="0"/>
                <a:cs typeface="Times New Roman" pitchFamily="18" charset="0"/>
              </a:rPr>
              <a:t>VS.NET 2005 </a:t>
            </a:r>
          </a:p>
        </p:txBody>
      </p:sp>
      <p:sp>
        <p:nvSpPr>
          <p:cNvPr id="62" name="TextBox 61"/>
          <p:cNvSpPr txBox="1"/>
          <p:nvPr/>
        </p:nvSpPr>
        <p:spPr>
          <a:xfrm>
            <a:off x="1066800" y="1371600"/>
            <a:ext cx="2514600" cy="1016000"/>
          </a:xfrm>
          <a:prstGeom prst="rect">
            <a:avLst/>
          </a:prstGeom>
          <a:noFill/>
        </p:spPr>
        <p:txBody>
          <a:bodyPr>
            <a:spAutoFit/>
          </a:bodyPr>
          <a:lstStyle/>
          <a:p>
            <a:pPr eaLnBrk="1" hangingPunct="1">
              <a:defRPr/>
            </a:pPr>
            <a:r>
              <a:rPr lang="en-US" sz="20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.NET 3.0</a:t>
            </a:r>
            <a:r>
              <a:rPr lang="en-US" sz="2000" dirty="0">
                <a:latin typeface="Times New Roman" pitchFamily="18" charset="0"/>
                <a:cs typeface="Times New Roman" pitchFamily="18" charset="0"/>
              </a:rPr>
              <a:t> (Nov-2006)</a:t>
            </a:r>
          </a:p>
          <a:p>
            <a:pPr eaLnBrk="1" hangingPunct="1">
              <a:defRPr/>
            </a:pPr>
            <a:r>
              <a:rPr lang="en-US" sz="2000" dirty="0">
                <a:latin typeface="Times New Roman" pitchFamily="18" charset="0"/>
                <a:cs typeface="Times New Roman" pitchFamily="18" charset="0"/>
              </a:rPr>
              <a:t>Default: Windows Vista, Server 2008</a:t>
            </a:r>
          </a:p>
        </p:txBody>
      </p:sp>
      <p:sp>
        <p:nvSpPr>
          <p:cNvPr id="63" name="TextBox 62"/>
          <p:cNvSpPr txBox="1"/>
          <p:nvPr/>
        </p:nvSpPr>
        <p:spPr>
          <a:xfrm>
            <a:off x="6096000" y="2886075"/>
            <a:ext cx="2403475" cy="1016000"/>
          </a:xfrm>
          <a:prstGeom prst="rect">
            <a:avLst/>
          </a:prstGeom>
          <a:noFill/>
        </p:spPr>
        <p:txBody>
          <a:bodyPr wrap="none">
            <a:spAutoFit/>
          </a:bodyPr>
          <a:lstStyle/>
          <a:p>
            <a:pPr eaLnBrk="1" hangingPunct="1">
              <a:defRPr/>
            </a:pPr>
            <a:r>
              <a:rPr lang="en-US" sz="2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.NET 3.5 </a:t>
            </a:r>
            <a:r>
              <a:rPr lang="en-US" sz="2000" dirty="0">
                <a:latin typeface="Times New Roman" pitchFamily="18" charset="0"/>
                <a:cs typeface="Times New Roman" pitchFamily="18" charset="0"/>
              </a:rPr>
              <a:t>(Nov-2007)</a:t>
            </a:r>
          </a:p>
          <a:p>
            <a:pPr eaLnBrk="1" hangingPunct="1">
              <a:defRPr/>
            </a:pPr>
            <a:r>
              <a:rPr lang="en-US" sz="2000" dirty="0">
                <a:latin typeface="Times New Roman" pitchFamily="18" charset="0"/>
                <a:cs typeface="Times New Roman" pitchFamily="18" charset="0"/>
              </a:rPr>
              <a:t>VS.NET 2008</a:t>
            </a:r>
          </a:p>
          <a:p>
            <a:pPr eaLnBrk="1" hangingPunct="1">
              <a:defRPr/>
            </a:pPr>
            <a:r>
              <a:rPr lang="en-US" sz="2000" dirty="0">
                <a:latin typeface="Times New Roman" pitchFamily="18" charset="0"/>
                <a:cs typeface="Times New Roman" pitchFamily="18" charset="0"/>
              </a:rPr>
              <a:t>Default: Windows 7</a:t>
            </a:r>
          </a:p>
        </p:txBody>
      </p:sp>
      <p:pic>
        <p:nvPicPr>
          <p:cNvPr id="64" name="Picture 36" descr="j0295184"/>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6047423" y="4495800"/>
            <a:ext cx="20637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229600" y="1143000"/>
            <a:ext cx="745272" cy="646331"/>
          </a:xfrm>
          <a:prstGeom prst="rect">
            <a:avLst/>
          </a:prstGeom>
          <a:noFill/>
        </p:spPr>
        <p:txBody>
          <a:bodyPr wrap="square" rtlCol="0">
            <a:spAutoFit/>
          </a:bodyPr>
          <a:lstStyle/>
          <a:p>
            <a:r>
              <a:rPr lang="en-US" sz="3600" smtClean="0">
                <a:solidFill>
                  <a:srgbClr val="FF0000"/>
                </a:solidFill>
              </a:rPr>
              <a:t>?</a:t>
            </a:r>
            <a:endParaRPr lang="en-US" sz="3600">
              <a:solidFill>
                <a:srgbClr val="FF0000"/>
              </a:solidFill>
            </a:endParaRPr>
          </a:p>
        </p:txBody>
      </p:sp>
    </p:spTree>
    <p:extLst>
      <p:ext uri="{BB962C8B-B14F-4D97-AF65-F5344CB8AC3E}">
        <p14:creationId xmlns:p14="http://schemas.microsoft.com/office/powerpoint/2010/main" val="2296927132"/>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childTnLst>
                          </p:cTn>
                        </p:par>
                        <p:par>
                          <p:cTn id="8" fill="hold">
                            <p:stCondLst>
                              <p:cond delay="1000"/>
                            </p:stCondLst>
                            <p:childTnLst>
                              <p:par>
                                <p:cTn id="9" presetID="22" presetClass="entr" presetSubtype="4" fill="hold" nodeType="afterEffect">
                                  <p:stCondLst>
                                    <p:cond delay="100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0"/>
                                        <p:tgtEl>
                                          <p:spTgt spid="34"/>
                                        </p:tgtEl>
                                      </p:cBhvr>
                                    </p:animEffect>
                                  </p:childTnLst>
                                </p:cTn>
                              </p:par>
                              <p:par>
                                <p:cTn id="12" presetID="22" presetClass="entr" presetSubtype="8" fill="hold" nodeType="withEffect">
                                  <p:stCondLst>
                                    <p:cond delay="500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1200"/>
                                        <p:tgtEl>
                                          <p:spTgt spid="35"/>
                                        </p:tgtEl>
                                      </p:cBhvr>
                                    </p:animEffect>
                                  </p:childTnLst>
                                </p:cTn>
                              </p:par>
                            </p:childTnLst>
                          </p:cTn>
                        </p:par>
                        <p:par>
                          <p:cTn id="15" fill="hold">
                            <p:stCondLst>
                              <p:cond delay="7200"/>
                            </p:stCondLst>
                            <p:childTnLst>
                              <p:par>
                                <p:cTn id="16" presetID="10" presetClass="entr" presetSubtype="0"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1000"/>
                                        <p:tgtEl>
                                          <p:spTgt spid="49"/>
                                        </p:tgtEl>
                                      </p:cBhvr>
                                    </p:animEffect>
                                  </p:childTnLst>
                                </p:cTn>
                              </p:par>
                            </p:childTnLst>
                          </p:cTn>
                        </p:par>
                        <p:par>
                          <p:cTn id="19" fill="hold">
                            <p:stCondLst>
                              <p:cond delay="8200"/>
                            </p:stCondLst>
                            <p:childTnLst>
                              <p:par>
                                <p:cTn id="20" presetID="22" presetClass="entr" presetSubtype="8" fill="hold" nodeType="after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left)">
                                      <p:cBhvr>
                                        <p:cTn id="22" dur="1200"/>
                                        <p:tgtEl>
                                          <p:spTgt spid="65"/>
                                        </p:tgtEl>
                                      </p:cBhvr>
                                    </p:animEffect>
                                  </p:childTnLst>
                                </p:cTn>
                              </p:par>
                            </p:childTnLst>
                          </p:cTn>
                        </p:par>
                        <p:par>
                          <p:cTn id="23" fill="hold">
                            <p:stCondLst>
                              <p:cond delay="9400"/>
                            </p:stCondLst>
                            <p:childTnLst>
                              <p:par>
                                <p:cTn id="24" presetID="10"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38200"/>
            <a:ext cx="6019800" cy="5982018"/>
          </a:xfrm>
          <a:prstGeom prst="rect">
            <a:avLst/>
          </a:prstGeom>
        </p:spPr>
      </p:pic>
      <p:sp>
        <p:nvSpPr>
          <p:cNvPr id="5" name="Rectangle 2"/>
          <p:cNvSpPr>
            <a:spLocks noGrp="1" noChangeArrowheads="1"/>
          </p:cNvSpPr>
          <p:nvPr>
            <p:ph type="title"/>
          </p:nvPr>
        </p:nvSpPr>
        <p:spPr bwMode="auto">
          <a:xfrm>
            <a:off x="457200" y="122237"/>
            <a:ext cx="77724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Giới thiệu .NET Framework</a:t>
            </a:r>
            <a:endParaRPr lang="en-US" sz="4000" b="1" smtClean="0">
              <a:solidFill>
                <a:schemeClr val="tx1"/>
              </a:solidFill>
              <a:cs typeface="Tahoma" charset="0"/>
            </a:endParaRPr>
          </a:p>
        </p:txBody>
      </p:sp>
    </p:spTree>
    <p:extLst>
      <p:ext uri="{BB962C8B-B14F-4D97-AF65-F5344CB8AC3E}">
        <p14:creationId xmlns:p14="http://schemas.microsoft.com/office/powerpoint/2010/main" val="469032059"/>
      </p:ext>
    </p:extLst>
  </p:cSld>
  <p:clrMapOvr>
    <a:masterClrMapping/>
  </p:clrMapOvr>
  <p:transition advClick="0">
    <p:wheel spokes="1"/>
  </p:transition>
  <p:timing>
    <p:tnLst>
      <p:par>
        <p:cTn id="1" dur="indefinite" restart="never" nodeType="tmRoot"/>
      </p:par>
    </p:tn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213</TotalTime>
  <Words>1812</Words>
  <Application>Microsoft Office PowerPoint</Application>
  <PresentationFormat>On-screen Show (4:3)</PresentationFormat>
  <Paragraphs>352</Paragraphs>
  <Slides>24</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ＭＳ Ｐゴシック</vt:lpstr>
      <vt:lpstr>Arial</vt:lpstr>
      <vt:lpstr>Arial Black</vt:lpstr>
      <vt:lpstr>Arial Narrow</vt:lpstr>
      <vt:lpstr>Calibri</vt:lpstr>
      <vt:lpstr>Segoe</vt:lpstr>
      <vt:lpstr>Tahoma</vt:lpstr>
      <vt:lpstr>Times New Roman</vt:lpstr>
      <vt:lpstr>Verdana</vt:lpstr>
      <vt:lpstr>Wingdings</vt:lpstr>
      <vt:lpstr>VNPT template</vt:lpstr>
      <vt:lpstr>Custom Design</vt:lpstr>
      <vt:lpstr>Giới thiệu Microsoft .NET Platform</vt:lpstr>
      <vt:lpstr>Nội dung</vt:lpstr>
      <vt:lpstr>Giới thiệu .NET Platform</vt:lpstr>
      <vt:lpstr>Giới thiệu .NET Framework</vt:lpstr>
      <vt:lpstr>Giới thiệu .NET Framework</vt:lpstr>
      <vt:lpstr>Các mô hình lập trình</vt:lpstr>
      <vt:lpstr>Mô hình lập trình trong .NET</vt:lpstr>
      <vt:lpstr>Giới thiệu .NET Framework</vt:lpstr>
      <vt:lpstr>Giới thiệu .NET Framework</vt:lpstr>
      <vt:lpstr>Giới thiệu .NET Framework</vt:lpstr>
      <vt:lpstr>Common Language Runtime</vt:lpstr>
      <vt:lpstr>Common Language Runtime</vt:lpstr>
      <vt:lpstr>Common Language Runtime</vt:lpstr>
      <vt:lpstr>Common Language Runtime</vt:lpstr>
      <vt:lpstr>Common Language Runtime</vt:lpstr>
      <vt:lpstr>Visual studio.NET IDE</vt:lpstr>
      <vt:lpstr>Visual studio.NET IDE</vt:lpstr>
      <vt:lpstr>Visual studio.NET IDE</vt:lpstr>
      <vt:lpstr>Visual studio.NET IDE</vt:lpstr>
      <vt:lpstr>PowerPoint Presentation</vt:lpstr>
      <vt:lpstr>Visual studio.NET IDE</vt:lpstr>
      <vt:lpstr>Các loại ứng dụng</vt:lpstr>
      <vt:lpstr>Tạo các project .NET</vt:lpstr>
      <vt:lpstr>Q &amp; A</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anhdung</cp:lastModifiedBy>
  <cp:revision>41</cp:revision>
  <dcterms:created xsi:type="dcterms:W3CDTF">2010-09-29T06:57:02Z</dcterms:created>
  <dcterms:modified xsi:type="dcterms:W3CDTF">2015-07-01T08:15:16Z</dcterms:modified>
</cp:coreProperties>
</file>