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86" r:id="rId2"/>
  </p:sldMasterIdLst>
  <p:notesMasterIdLst>
    <p:notesMasterId r:id="rId103"/>
  </p:notesMasterIdLst>
  <p:handoutMasterIdLst>
    <p:handoutMasterId r:id="rId104"/>
  </p:handoutMasterIdLst>
  <p:sldIdLst>
    <p:sldId id="256" r:id="rId3"/>
    <p:sldId id="754" r:id="rId4"/>
    <p:sldId id="757" r:id="rId5"/>
    <p:sldId id="758" r:id="rId6"/>
    <p:sldId id="759" r:id="rId7"/>
    <p:sldId id="760" r:id="rId8"/>
    <p:sldId id="761" r:id="rId9"/>
    <p:sldId id="762" r:id="rId10"/>
    <p:sldId id="765" r:id="rId11"/>
    <p:sldId id="766" r:id="rId12"/>
    <p:sldId id="763" r:id="rId13"/>
    <p:sldId id="767" r:id="rId14"/>
    <p:sldId id="768" r:id="rId15"/>
    <p:sldId id="764" r:id="rId16"/>
    <p:sldId id="769" r:id="rId17"/>
    <p:sldId id="771" r:id="rId18"/>
    <p:sldId id="770" r:id="rId19"/>
    <p:sldId id="772" r:id="rId20"/>
    <p:sldId id="773" r:id="rId21"/>
    <p:sldId id="776" r:id="rId22"/>
    <p:sldId id="777" r:id="rId23"/>
    <p:sldId id="774" r:id="rId24"/>
    <p:sldId id="775" r:id="rId25"/>
    <p:sldId id="778" r:id="rId26"/>
    <p:sldId id="779" r:id="rId27"/>
    <p:sldId id="782" r:id="rId28"/>
    <p:sldId id="784" r:id="rId29"/>
    <p:sldId id="783" r:id="rId30"/>
    <p:sldId id="780" r:id="rId31"/>
    <p:sldId id="781" r:id="rId32"/>
    <p:sldId id="785" r:id="rId33"/>
    <p:sldId id="786" r:id="rId34"/>
    <p:sldId id="789" r:id="rId35"/>
    <p:sldId id="787" r:id="rId36"/>
    <p:sldId id="788" r:id="rId37"/>
    <p:sldId id="790" r:id="rId38"/>
    <p:sldId id="791" r:id="rId39"/>
    <p:sldId id="794" r:id="rId40"/>
    <p:sldId id="792" r:id="rId41"/>
    <p:sldId id="793" r:id="rId42"/>
    <p:sldId id="799" r:id="rId43"/>
    <p:sldId id="795" r:id="rId44"/>
    <p:sldId id="800" r:id="rId45"/>
    <p:sldId id="801" r:id="rId46"/>
    <p:sldId id="796" r:id="rId47"/>
    <p:sldId id="797" r:id="rId48"/>
    <p:sldId id="798" r:id="rId49"/>
    <p:sldId id="802" r:id="rId50"/>
    <p:sldId id="803" r:id="rId51"/>
    <p:sldId id="804" r:id="rId52"/>
    <p:sldId id="809" r:id="rId53"/>
    <p:sldId id="805" r:id="rId54"/>
    <p:sldId id="806" r:id="rId55"/>
    <p:sldId id="810" r:id="rId56"/>
    <p:sldId id="811" r:id="rId57"/>
    <p:sldId id="807" r:id="rId58"/>
    <p:sldId id="808" r:id="rId59"/>
    <p:sldId id="812" r:id="rId60"/>
    <p:sldId id="813" r:id="rId61"/>
    <p:sldId id="815" r:id="rId62"/>
    <p:sldId id="814" r:id="rId63"/>
    <p:sldId id="816" r:id="rId64"/>
    <p:sldId id="817" r:id="rId65"/>
    <p:sldId id="819" r:id="rId66"/>
    <p:sldId id="820" r:id="rId67"/>
    <p:sldId id="818" r:id="rId68"/>
    <p:sldId id="821" r:id="rId69"/>
    <p:sldId id="822" r:id="rId70"/>
    <p:sldId id="825" r:id="rId71"/>
    <p:sldId id="823" r:id="rId72"/>
    <p:sldId id="828" r:id="rId73"/>
    <p:sldId id="824" r:id="rId74"/>
    <p:sldId id="826" r:id="rId75"/>
    <p:sldId id="827" r:id="rId76"/>
    <p:sldId id="829" r:id="rId77"/>
    <p:sldId id="830" r:id="rId78"/>
    <p:sldId id="831" r:id="rId79"/>
    <p:sldId id="832" r:id="rId80"/>
    <p:sldId id="835" r:id="rId81"/>
    <p:sldId id="833" r:id="rId82"/>
    <p:sldId id="834" r:id="rId83"/>
    <p:sldId id="836" r:id="rId84"/>
    <p:sldId id="839" r:id="rId85"/>
    <p:sldId id="837" r:id="rId86"/>
    <p:sldId id="840" r:id="rId87"/>
    <p:sldId id="841" r:id="rId88"/>
    <p:sldId id="838" r:id="rId89"/>
    <p:sldId id="842" r:id="rId90"/>
    <p:sldId id="845" r:id="rId91"/>
    <p:sldId id="843" r:id="rId92"/>
    <p:sldId id="844" r:id="rId93"/>
    <p:sldId id="846" r:id="rId94"/>
    <p:sldId id="847" r:id="rId95"/>
    <p:sldId id="848" r:id="rId96"/>
    <p:sldId id="849" r:id="rId97"/>
    <p:sldId id="852" r:id="rId98"/>
    <p:sldId id="850" r:id="rId99"/>
    <p:sldId id="851" r:id="rId100"/>
    <p:sldId id="853" r:id="rId101"/>
    <p:sldId id="854" r:id="rId102"/>
  </p:sldIdLst>
  <p:sldSz cx="9144000" cy="6858000" type="screen4x3"/>
  <p:notesSz cx="6858000" cy="9144000"/>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a:srgbClr val="0066FF"/>
    <a:srgbClr val="CC3300"/>
    <a:srgbClr val="D3F9E7"/>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5" autoAdjust="0"/>
    <p:restoredTop sz="78502" autoAdjust="0"/>
  </p:normalViewPr>
  <p:slideViewPr>
    <p:cSldViewPr>
      <p:cViewPr varScale="1">
        <p:scale>
          <a:sx n="67" d="100"/>
          <a:sy n="67" d="100"/>
        </p:scale>
        <p:origin x="1566" y="78"/>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721725"/>
            <a:ext cx="2330450" cy="457200"/>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892175" y="152400"/>
            <a:ext cx="5108575" cy="246221"/>
          </a:xfrm>
          <a:prstGeom prst="rect">
            <a:avLst/>
          </a:prstGeom>
          <a:noFill/>
        </p:spPr>
        <p:txBody>
          <a:bodyPr>
            <a:spAutoFit/>
          </a:bodyPr>
          <a:lstStyle/>
          <a:p>
            <a:pPr>
              <a:defRPr/>
            </a:pPr>
            <a:r>
              <a:rPr lang="en-US" sz="1000" b="0" i="1" dirty="0" err="1" smtClean="0">
                <a:latin typeface="Times New Roman" pitchFamily="18" charset="0"/>
                <a:ea typeface="+mn-ea"/>
                <a:cs typeface="Times New Roman" pitchFamily="18" charset="0"/>
              </a:rPr>
              <a:t>Chương</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đào</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a:t>
            </a:r>
            <a:r>
              <a:rPr lang="en-US" sz="1000" b="0" i="1" dirty="0" err="1" smtClean="0">
                <a:latin typeface="Times New Roman" pitchFamily="18" charset="0"/>
                <a:ea typeface="+mn-ea"/>
                <a:cs typeface="Times New Roman" pitchFamily="18" charset="0"/>
              </a:rPr>
              <a:t>Lập</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ASP.NET </a:t>
            </a:r>
            <a:r>
              <a:rPr lang="en-US" sz="1000" b="0" i="1" dirty="0" err="1" smtClean="0">
                <a:latin typeface="Times New Roman" pitchFamily="18" charset="0"/>
                <a:ea typeface="+mn-ea"/>
                <a:cs typeface="Times New Roman" pitchFamily="18" charset="0"/>
              </a:rPr>
              <a:t>trên</a:t>
            </a:r>
            <a:r>
              <a:rPr lang="en-US" sz="1000" b="0" i="1" dirty="0" smtClean="0">
                <a:latin typeface="Times New Roman" pitchFamily="18" charset="0"/>
                <a:ea typeface="+mn-ea"/>
                <a:cs typeface="Times New Roman" pitchFamily="18" charset="0"/>
              </a:rPr>
              <a:t> Web”</a:t>
            </a:r>
          </a:p>
        </p:txBody>
      </p:sp>
      <p:sp>
        <p:nvSpPr>
          <p:cNvPr id="7" name="TextBox 6"/>
          <p:cNvSpPr txBox="1"/>
          <p:nvPr/>
        </p:nvSpPr>
        <p:spPr>
          <a:xfrm>
            <a:off x="893763" y="8931275"/>
            <a:ext cx="5857875" cy="246221"/>
          </a:xfrm>
          <a:prstGeom prst="rect">
            <a:avLst/>
          </a:prstGeom>
          <a:noFill/>
        </p:spPr>
        <p:txBody>
          <a:bodyPr>
            <a:spAutoFit/>
          </a:bodyPr>
          <a:lstStyle/>
          <a:p>
            <a:pPr>
              <a:defRPr/>
            </a:pPr>
            <a:r>
              <a:rPr lang="en-US" sz="1000" b="0" i="1" dirty="0" err="1">
                <a:latin typeface="Times New Roman" pitchFamily="18" charset="0"/>
                <a:ea typeface="+mn-ea"/>
                <a:cs typeface="Times New Roman" pitchFamily="18" charset="0"/>
              </a:rPr>
              <a:t>Trung</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tâm</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Đào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Bưu</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chính</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Viễn</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thông</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II</a:t>
            </a:r>
            <a:endParaRPr lang="en-US" sz="1000" b="0" i="1" dirty="0">
              <a:latin typeface="Times New Roman" pitchFamily="18" charset="0"/>
              <a:ea typeface="+mn-ea"/>
              <a:cs typeface="Times New Roman" pitchFamily="18" charset="0"/>
            </a:endParaRPr>
          </a:p>
        </p:txBody>
      </p:sp>
      <p:cxnSp>
        <p:nvCxnSpPr>
          <p:cNvPr id="9" name="Straight Connector 8"/>
          <p:cNvCxnSpPr/>
          <p:nvPr/>
        </p:nvCxnSpPr>
        <p:spPr>
          <a:xfrm>
            <a:off x="982663" y="455613"/>
            <a:ext cx="52863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0125" y="8839200"/>
            <a:ext cx="5286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r>
              <a:rPr lang="vi-VN" smtClean="0"/>
              <a:t>Chương trình đào tạo "Quản trị cơ sở dữ liệu Oracle"</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06/07/2015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3505200" cy="457200"/>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dirty="0"/>
              <a:t>Trung tâm đào tạo Bưu chính Viễn thông </a:t>
            </a:r>
            <a:r>
              <a:rPr lang="en-US" dirty="0" smtClean="0"/>
              <a:t>I</a:t>
            </a:r>
            <a:r>
              <a:rPr lang="vi-VN" dirty="0" smtClean="0"/>
              <a:t>I</a:t>
            </a:r>
            <a:endParaRPr lang="vi-V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smtClean="0"/>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smtClean="0"/>
          </a:p>
        </p:txBody>
      </p:sp>
      <p:sp>
        <p:nvSpPr>
          <p:cNvPr id="153605" name="Footer Placeholder 4"/>
          <p:cNvSpPr>
            <a:spLocks noGrp="1"/>
          </p:cNvSpPr>
          <p:nvPr>
            <p:ph type="ftr" sz="quarter" idx="4"/>
          </p:nvPr>
        </p:nvSpPr>
        <p:spPr bwMode="auto">
          <a:ln>
            <a:miter lim="800000"/>
            <a:headEnd/>
            <a:tailEnd/>
          </a:ln>
        </p:spPr>
        <p:txBody>
          <a:bodyPr/>
          <a:lstStyle/>
          <a:p>
            <a:pPr>
              <a:defRPr/>
            </a:pPr>
            <a:r>
              <a:rPr lang="vi-VN" smtClean="0"/>
              <a:t>Trung tâm đào tạo Bưu chính Viễn thông I</a:t>
            </a:r>
          </a:p>
        </p:txBody>
      </p:sp>
      <p:sp>
        <p:nvSpPr>
          <p:cNvPr id="153606" name="Header Placeholder 5"/>
          <p:cNvSpPr>
            <a:spLocks noGrp="1"/>
          </p:cNvSpPr>
          <p:nvPr>
            <p:ph type="hdr" sz="quarter"/>
          </p:nvPr>
        </p:nvSpPr>
        <p:spPr bwMode="auto">
          <a:ln>
            <a:miter lim="800000"/>
            <a:headEnd/>
            <a:tailEnd/>
          </a:ln>
        </p:spPr>
        <p:txBody>
          <a:bodyPr/>
          <a:lstStyle/>
          <a:p>
            <a:pPr>
              <a:defRPr/>
            </a:pPr>
            <a:r>
              <a:rPr lang="vi-VN" smtClean="0"/>
              <a:t>Chương trình đào tạo "Quản trị cơ sở dữ liệu Oracle"</a:t>
            </a:r>
          </a:p>
        </p:txBody>
      </p:sp>
    </p:spTree>
    <p:extLst>
      <p:ext uri="{BB962C8B-B14F-4D97-AF65-F5344CB8AC3E}">
        <p14:creationId xmlns:p14="http://schemas.microsoft.com/office/powerpoint/2010/main" val="360587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44</a:t>
            </a:fld>
            <a:endParaRPr lang="vi-VN"/>
          </a:p>
        </p:txBody>
      </p:sp>
    </p:spTree>
    <p:extLst>
      <p:ext uri="{BB962C8B-B14F-4D97-AF65-F5344CB8AC3E}">
        <p14:creationId xmlns:p14="http://schemas.microsoft.com/office/powerpoint/2010/main" val="601089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break</a:t>
            </a:r>
          </a:p>
          <a:p>
            <a:r>
              <a:rPr lang="vi-VN" smtClean="0"/>
              <a:t>Thoát khỏi vòng lặp, thoát rẽ nhánh</a:t>
            </a:r>
          </a:p>
          <a:p>
            <a:endParaRPr lang="vi-VN" smtClean="0"/>
          </a:p>
          <a:p>
            <a:r>
              <a:rPr lang="vi-VN" smtClean="0"/>
              <a:t>continue</a:t>
            </a:r>
          </a:p>
          <a:p>
            <a:r>
              <a:rPr lang="vi-VN" smtClean="0"/>
              <a:t>Qua bước lặp kế</a:t>
            </a:r>
          </a:p>
          <a:p>
            <a:endParaRPr lang="vi-VN" smtClean="0"/>
          </a:p>
          <a:p>
            <a:r>
              <a:rPr lang="vi-VN" smtClean="0"/>
              <a:t>goto</a:t>
            </a:r>
          </a:p>
          <a:p>
            <a:r>
              <a:rPr lang="vi-VN" smtClean="0"/>
              <a:t>Nhảy đến nhãn </a:t>
            </a:r>
          </a:p>
          <a:p>
            <a:r>
              <a:rPr lang="vi-VN" smtClean="0"/>
              <a:t>Sử dụng goto case &lt;expression&gt;, trong switch</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45</a:t>
            </a:fld>
            <a:endParaRPr lang="vi-VN"/>
          </a:p>
        </p:txBody>
      </p:sp>
    </p:spTree>
    <p:extLst>
      <p:ext uri="{BB962C8B-B14F-4D97-AF65-F5344CB8AC3E}">
        <p14:creationId xmlns:p14="http://schemas.microsoft.com/office/powerpoint/2010/main" val="997170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Lớp luôn là kiểu dữ liệu tham chiếu trong C#</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49</a:t>
            </a:fld>
            <a:endParaRPr lang="vi-VN"/>
          </a:p>
        </p:txBody>
      </p:sp>
    </p:spTree>
    <p:extLst>
      <p:ext uri="{BB962C8B-B14F-4D97-AF65-F5344CB8AC3E}">
        <p14:creationId xmlns:p14="http://schemas.microsoft.com/office/powerpoint/2010/main" val="349468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pPr>
            <a:r>
              <a:rPr lang="vi-VN" smtClean="0"/>
              <a:t>Khai báo </a:t>
            </a:r>
          </a:p>
          <a:p>
            <a:pPr lvl="1" algn="just" eaLnBrk="1" hangingPunct="1">
              <a:lnSpc>
                <a:spcPct val="120000"/>
              </a:lnSpc>
            </a:pPr>
            <a:r>
              <a:rPr lang="vi-VN" smtClean="0"/>
              <a:t>Trong thân lớp</a:t>
            </a:r>
          </a:p>
          <a:p>
            <a:pPr lvl="2" algn="just" eaLnBrk="1" hangingPunct="1">
              <a:lnSpc>
                <a:spcPct val="120000"/>
              </a:lnSpc>
            </a:pPr>
            <a:r>
              <a:rPr lang="vi-VN" smtClean="0"/>
              <a:t>Giống như thuộc tính</a:t>
            </a:r>
          </a:p>
          <a:p>
            <a:pPr lvl="1" algn="just" eaLnBrk="1" hangingPunct="1">
              <a:lnSpc>
                <a:spcPct val="120000"/>
              </a:lnSpc>
            </a:pPr>
            <a:r>
              <a:rPr lang="vi-VN" smtClean="0"/>
              <a:t>Trong thân phương thức</a:t>
            </a:r>
          </a:p>
          <a:p>
            <a:pPr lvl="1" algn="just" eaLnBrk="1" hangingPunct="1">
              <a:lnSpc>
                <a:spcPct val="120000"/>
              </a:lnSpc>
            </a:pPr>
            <a:r>
              <a:rPr lang="vi-VN" smtClean="0"/>
              <a:t>Tương tự như biến</a:t>
            </a:r>
          </a:p>
          <a:p>
            <a:pPr algn="just" eaLnBrk="1" hangingPunct="1">
              <a:lnSpc>
                <a:spcPct val="120000"/>
              </a:lnSpc>
            </a:pPr>
            <a:r>
              <a:rPr lang="vi-VN" smtClean="0"/>
              <a:t>Khởi tạo</a:t>
            </a:r>
          </a:p>
          <a:p>
            <a:pPr lvl="1" algn="just" eaLnBrk="1" hangingPunct="1">
              <a:lnSpc>
                <a:spcPct val="120000"/>
              </a:lnSpc>
            </a:pPr>
            <a:r>
              <a:rPr lang="vi-VN" smtClean="0"/>
              <a:t>Bằng lệnh </a:t>
            </a:r>
            <a:r>
              <a:rPr lang="vi-VN" smtClean="0">
                <a:solidFill>
                  <a:srgbClr val="0000FF"/>
                </a:solidFill>
              </a:rPr>
              <a:t>new</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52</a:t>
            </a:fld>
            <a:endParaRPr lang="vi-VN"/>
          </a:p>
        </p:txBody>
      </p:sp>
    </p:spTree>
    <p:extLst>
      <p:ext uri="{BB962C8B-B14F-4D97-AF65-F5344CB8AC3E}">
        <p14:creationId xmlns:p14="http://schemas.microsoft.com/office/powerpoint/2010/main" val="1819812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56</a:t>
            </a:fld>
            <a:endParaRPr lang="vi-VN"/>
          </a:p>
        </p:txBody>
      </p:sp>
    </p:spTree>
    <p:extLst>
      <p:ext uri="{BB962C8B-B14F-4D97-AF65-F5344CB8AC3E}">
        <p14:creationId xmlns:p14="http://schemas.microsoft.com/office/powerpoint/2010/main" val="695707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pPr>
            <a:r>
              <a:rPr lang="vi-VN" smtClean="0"/>
              <a:t>Thực hiện nhiệm vụ “clean” khi đối tượng bị hủy</a:t>
            </a:r>
          </a:p>
          <a:p>
            <a:pPr lvl="1" algn="just" eaLnBrk="1" hangingPunct="1">
              <a:lnSpc>
                <a:spcPct val="120000"/>
              </a:lnSpc>
            </a:pPr>
            <a:r>
              <a:rPr lang="vi-VN" smtClean="0"/>
              <a:t>Trùng tên lớp và có dấu “~” phía trước</a:t>
            </a:r>
          </a:p>
          <a:p>
            <a:pPr lvl="1" algn="just" eaLnBrk="1" hangingPunct="1">
              <a:lnSpc>
                <a:spcPct val="120000"/>
              </a:lnSpc>
            </a:pPr>
            <a:r>
              <a:rPr lang="vi-VN" smtClean="0"/>
              <a:t>Không có tham số và access modifier </a:t>
            </a:r>
          </a:p>
          <a:p>
            <a:pPr algn="just" eaLnBrk="1" hangingPunct="1">
              <a:lnSpc>
                <a:spcPct val="120000"/>
              </a:lnSpc>
            </a:pPr>
            <a:r>
              <a:rPr lang="vi-VN" smtClean="0"/>
              <a:t>Mỗi lớp chỉ có 1 destructor</a:t>
            </a:r>
            <a:endParaRPr lang="en-US" smtClean="0"/>
          </a:p>
          <a:p>
            <a:endParaRPr lang="en-US"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57</a:t>
            </a:fld>
            <a:endParaRPr lang="vi-VN"/>
          </a:p>
        </p:txBody>
      </p:sp>
    </p:spTree>
    <p:extLst>
      <p:ext uri="{BB962C8B-B14F-4D97-AF65-F5344CB8AC3E}">
        <p14:creationId xmlns:p14="http://schemas.microsoft.com/office/powerpoint/2010/main" val="800946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Bên ngoài có thể dùng như field (dùng trong biểu thức)</a:t>
            </a:r>
            <a:endParaRPr lang="en-US" sz="1200" kern="1200" smtClean="0">
              <a:solidFill>
                <a:schemeClr val="tx1"/>
              </a:solidFill>
              <a:latin typeface="+mn-lt"/>
              <a:ea typeface="ＭＳ Ｐゴシック" charset="-128"/>
              <a:cs typeface="Tahoma"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60</a:t>
            </a:fld>
            <a:endParaRPr lang="vi-VN"/>
          </a:p>
        </p:txBody>
      </p:sp>
    </p:spTree>
    <p:extLst>
      <p:ext uri="{BB962C8B-B14F-4D97-AF65-F5344CB8AC3E}">
        <p14:creationId xmlns:p14="http://schemas.microsoft.com/office/powerpoint/2010/main" val="339934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mn-lt"/>
                <a:cs typeface="Arial" pitchFamily="34" charset="0"/>
              </a:rPr>
              <a:t>Kế thừa cho phép </a:t>
            </a:r>
            <a:r>
              <a:rPr lang="vi-VN" sz="1200" smtClean="0">
                <a:solidFill>
                  <a:srgbClr val="FF3300"/>
                </a:solidFill>
                <a:latin typeface="+mn-lt"/>
                <a:cs typeface="Arial" pitchFamily="34" charset="0"/>
              </a:rPr>
              <a:t>xây dựng lớp mới từ lớp đã có</a:t>
            </a:r>
            <a:r>
              <a:rPr lang="vi-VN" sz="1200" smtClean="0">
                <a:solidFill>
                  <a:schemeClr val="tx1">
                    <a:lumMod val="95000"/>
                    <a:lumOff val="5000"/>
                  </a:schemeClr>
                </a:solidFill>
                <a:latin typeface="+mn-lt"/>
                <a:cs typeface="Arial" pitchFamily="34" charset="0"/>
              </a:rPr>
              <a:t>.</a:t>
            </a:r>
            <a:endParaRPr lang="en-US" sz="1200" smtClean="0">
              <a:solidFill>
                <a:schemeClr val="tx1">
                  <a:lumMod val="95000"/>
                  <a:lumOff val="5000"/>
                </a:schemeClr>
              </a:solidFill>
              <a:latin typeface="+mn-lt"/>
              <a:cs typeface="Arial" pitchFamily="34" charset="0"/>
            </a:endParaRP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mn-lt"/>
                <a:cs typeface="Arial" pitchFamily="34" charset="0"/>
              </a:rPr>
              <a:t>Lớp mới gọi là </a:t>
            </a:r>
            <a:r>
              <a:rPr lang="vi-VN" sz="2400" smtClean="0">
                <a:solidFill>
                  <a:srgbClr val="FF3300"/>
                </a:solidFill>
                <a:latin typeface="+mn-lt"/>
                <a:cs typeface="Arial" pitchFamily="34" charset="0"/>
              </a:rPr>
              <a:t>lớp con</a:t>
            </a:r>
            <a:r>
              <a:rPr lang="vi-VN" sz="2400" smtClean="0">
                <a:solidFill>
                  <a:schemeClr val="tx1">
                    <a:lumMod val="95000"/>
                    <a:lumOff val="5000"/>
                  </a:schemeClr>
                </a:solidFill>
                <a:latin typeface="+mn-lt"/>
                <a:cs typeface="Arial" pitchFamily="34" charset="0"/>
              </a:rPr>
              <a:t> </a:t>
            </a:r>
            <a:r>
              <a:rPr lang="vi-VN" sz="2400" smtClean="0">
                <a:solidFill>
                  <a:srgbClr val="FF3300"/>
                </a:solidFill>
                <a:latin typeface="+mn-lt"/>
                <a:cs typeface="Arial" pitchFamily="34" charset="0"/>
              </a:rPr>
              <a:t>(subclass) </a:t>
            </a:r>
            <a:r>
              <a:rPr lang="vi-VN" sz="2400" smtClean="0">
                <a:solidFill>
                  <a:schemeClr val="tx1">
                    <a:lumMod val="95000"/>
                    <a:lumOff val="5000"/>
                  </a:schemeClr>
                </a:solidFill>
                <a:latin typeface="+mn-lt"/>
                <a:cs typeface="Arial" pitchFamily="34" charset="0"/>
              </a:rPr>
              <a:t>hay </a:t>
            </a:r>
            <a:r>
              <a:rPr lang="vi-VN" sz="2400" smtClean="0">
                <a:solidFill>
                  <a:srgbClr val="FF3300"/>
                </a:solidFill>
                <a:latin typeface="+mn-lt"/>
                <a:cs typeface="Arial" pitchFamily="34" charset="0"/>
              </a:rPr>
              <a:t>lớp dẫn xuất (derived class)</a:t>
            </a:r>
          </a:p>
          <a:p>
            <a:pPr lvl="1" algn="just">
              <a:lnSpc>
                <a:spcPct val="130000"/>
              </a:lnSpc>
              <a:spcBef>
                <a:spcPts val="300"/>
              </a:spcBef>
              <a:spcAft>
                <a:spcPts val="300"/>
              </a:spcAft>
              <a:buFont typeface="Wingdings" pitchFamily="2" charset="2"/>
              <a:buChar char="§"/>
            </a:pPr>
            <a:r>
              <a:rPr lang="vi-VN" sz="2400" smtClean="0">
                <a:solidFill>
                  <a:schemeClr val="tx1">
                    <a:lumMod val="95000"/>
                    <a:lumOff val="5000"/>
                  </a:schemeClr>
                </a:solidFill>
                <a:latin typeface="+mn-lt"/>
                <a:cs typeface="Arial" pitchFamily="34" charset="0"/>
              </a:rPr>
              <a:t>Lớp đã có gọi là </a:t>
            </a:r>
            <a:r>
              <a:rPr lang="vi-VN" sz="2400" smtClean="0">
                <a:solidFill>
                  <a:srgbClr val="0070C0"/>
                </a:solidFill>
                <a:latin typeface="+mn-lt"/>
                <a:cs typeface="Arial" pitchFamily="34" charset="0"/>
              </a:rPr>
              <a:t>lớp cha (superclass) </a:t>
            </a:r>
            <a:r>
              <a:rPr lang="vi-VN" sz="2400" smtClean="0">
                <a:solidFill>
                  <a:schemeClr val="tx1">
                    <a:lumMod val="95000"/>
                    <a:lumOff val="5000"/>
                  </a:schemeClr>
                </a:solidFill>
                <a:latin typeface="+mn-lt"/>
                <a:cs typeface="Arial" pitchFamily="34" charset="0"/>
              </a:rPr>
              <a:t>hay </a:t>
            </a:r>
            <a:r>
              <a:rPr lang="vi-VN" sz="2400" smtClean="0">
                <a:solidFill>
                  <a:srgbClr val="0070C0"/>
                </a:solidFill>
                <a:latin typeface="+mn-lt"/>
                <a:cs typeface="Arial" pitchFamily="34" charset="0"/>
              </a:rPr>
              <a:t>lớp cơ sở (base class)</a:t>
            </a:r>
            <a:r>
              <a:rPr lang="vi-VN" sz="2400" smtClean="0">
                <a:solidFill>
                  <a:schemeClr val="tx1">
                    <a:lumMod val="95000"/>
                    <a:lumOff val="5000"/>
                  </a:schemeClr>
                </a:solidFill>
                <a:latin typeface="+mn-lt"/>
                <a:cs typeface="Arial" pitchFamily="34" charset="0"/>
              </a:rPr>
              <a:t>.</a:t>
            </a:r>
          </a:p>
          <a:p>
            <a:pPr algn="just">
              <a:lnSpc>
                <a:spcPct val="130000"/>
              </a:lnSpc>
              <a:spcBef>
                <a:spcPts val="300"/>
              </a:spcBef>
              <a:spcAft>
                <a:spcPts val="300"/>
              </a:spcAft>
              <a:buFont typeface="Wingdings" pitchFamily="2" charset="2"/>
              <a:buChar char="v"/>
            </a:pPr>
            <a:endParaRPr lang="vi-VN" sz="1200" smtClean="0">
              <a:solidFill>
                <a:schemeClr val="tx1">
                  <a:lumMod val="95000"/>
                  <a:lumOff val="5000"/>
                </a:schemeClr>
              </a:solidFill>
              <a:latin typeface="+mn-lt"/>
              <a:cs typeface="Arial" pitchFamily="34" charset="0"/>
            </a:endParaRPr>
          </a:p>
          <a:p>
            <a:pPr algn="just">
              <a:lnSpc>
                <a:spcPct val="130000"/>
              </a:lnSpc>
              <a:spcBef>
                <a:spcPts val="300"/>
              </a:spcBef>
              <a:spcAft>
                <a:spcPts val="300"/>
              </a:spcAft>
              <a:buFont typeface="Wingdings" pitchFamily="2" charset="2"/>
              <a:buChar char="v"/>
            </a:pPr>
            <a:r>
              <a:rPr lang="vi-VN" sz="1200" smtClean="0">
                <a:solidFill>
                  <a:schemeClr val="tx1">
                    <a:lumMod val="95000"/>
                    <a:lumOff val="5000"/>
                  </a:schemeClr>
                </a:solidFill>
                <a:latin typeface="+mn-lt"/>
                <a:cs typeface="Arial" pitchFamily="34" charset="0"/>
              </a:rPr>
              <a:t>Kế thừa cho phép tổ chức các lớp </a:t>
            </a:r>
            <a:r>
              <a:rPr lang="vi-VN" sz="1200" smtClean="0">
                <a:solidFill>
                  <a:srgbClr val="0070C0"/>
                </a:solidFill>
                <a:latin typeface="+mn-lt"/>
                <a:cs typeface="Arial" pitchFamily="34" charset="0"/>
              </a:rPr>
              <a:t>chia sẻ mã chương trình chung</a:t>
            </a:r>
            <a:r>
              <a:rPr lang="vi-VN" sz="1200" smtClean="0">
                <a:solidFill>
                  <a:schemeClr val="tx1">
                    <a:lumMod val="95000"/>
                    <a:lumOff val="5000"/>
                  </a:schemeClr>
                </a:solidFill>
                <a:latin typeface="+mn-lt"/>
                <a:cs typeface="Arial" pitchFamily="34" charset="0"/>
              </a:rPr>
              <a:t>, nhờ vậy có thể dễ dàng sửa chữa, nâng cấp hệ thống.</a:t>
            </a:r>
            <a:endParaRPr lang="en-US" sz="1200" smtClean="0">
              <a:solidFill>
                <a:schemeClr val="tx1">
                  <a:lumMod val="95000"/>
                  <a:lumOff val="5000"/>
                </a:schemeClr>
              </a:solidFill>
              <a:latin typeface="+mn-lt"/>
              <a:cs typeface="Arial" pitchFamily="34" charset="0"/>
            </a:endParaRPr>
          </a:p>
          <a:p>
            <a:pPr algn="just">
              <a:lnSpc>
                <a:spcPct val="130000"/>
              </a:lnSpc>
              <a:spcBef>
                <a:spcPts val="300"/>
              </a:spcBef>
              <a:spcAft>
                <a:spcPts val="300"/>
              </a:spcAft>
              <a:buFont typeface="Wingdings" pitchFamily="2" charset="2"/>
              <a:buChar char="v"/>
            </a:pPr>
            <a:endParaRPr lang="en-US" sz="1200" smtClean="0">
              <a:solidFill>
                <a:schemeClr val="tx1">
                  <a:lumMod val="95000"/>
                  <a:lumOff val="5000"/>
                </a:schemeClr>
              </a:solidFill>
              <a:latin typeface="+mn-lt"/>
              <a:cs typeface="Arial" pitchFamily="34" charset="0"/>
            </a:endParaRPr>
          </a:p>
          <a:p>
            <a:pPr algn="just">
              <a:lnSpc>
                <a:spcPct val="130000"/>
              </a:lnSpc>
              <a:spcBef>
                <a:spcPts val="300"/>
              </a:spcBef>
              <a:spcAft>
                <a:spcPts val="300"/>
              </a:spcAft>
              <a:buFont typeface="Wingdings" pitchFamily="2" charset="2"/>
              <a:buChar char="v"/>
            </a:pPr>
            <a:endParaRPr lang="en-US" sz="1100" smtClean="0">
              <a:solidFill>
                <a:schemeClr val="tx1">
                  <a:lumMod val="95000"/>
                  <a:lumOff val="5000"/>
                </a:schemeClr>
              </a:solidFill>
              <a:latin typeface="Arial" pitchFamily="34" charset="0"/>
              <a:cs typeface="Arial" pitchFamily="34"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61</a:t>
            </a:fld>
            <a:endParaRPr lang="vi-VN"/>
          </a:p>
        </p:txBody>
      </p:sp>
    </p:spTree>
    <p:extLst>
      <p:ext uri="{BB962C8B-B14F-4D97-AF65-F5344CB8AC3E}">
        <p14:creationId xmlns:p14="http://schemas.microsoft.com/office/powerpoint/2010/main" val="307217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pPr>
            <a:r>
              <a:rPr lang="en-US" smtClean="0">
                <a:latin typeface="Arial (Body)"/>
              </a:rPr>
              <a:t>Từ khóa </a:t>
            </a:r>
            <a:r>
              <a:rPr lang="vi-VN" smtClean="0">
                <a:solidFill>
                  <a:srgbClr val="0000FF"/>
                </a:solidFill>
                <a:latin typeface="Arial (Body)"/>
              </a:rPr>
              <a:t>virtual</a:t>
            </a:r>
            <a:r>
              <a:rPr lang="vi-VN" smtClean="0">
                <a:latin typeface="Arial (Body)"/>
              </a:rPr>
              <a:t> được dùng để định nghĩa phương thức h</a:t>
            </a:r>
            <a:r>
              <a:rPr lang="en-US" smtClean="0">
                <a:latin typeface="Arial (Body)"/>
              </a:rPr>
              <a:t>ỗ</a:t>
            </a:r>
            <a:r>
              <a:rPr lang="vi-VN" smtClean="0">
                <a:latin typeface="Arial (Body)"/>
              </a:rPr>
              <a:t> trợ đa hình</a:t>
            </a:r>
            <a:r>
              <a:rPr lang="en-US" smtClean="0">
                <a:latin typeface="Arial (Body)"/>
              </a:rPr>
              <a:t>.</a:t>
            </a:r>
            <a:endParaRPr lang="vi-VN" smtClean="0">
              <a:latin typeface="Arial (Body)"/>
            </a:endParaRPr>
          </a:p>
          <a:p>
            <a:pPr algn="just">
              <a:lnSpc>
                <a:spcPct val="120000"/>
              </a:lnSpc>
            </a:pPr>
            <a:r>
              <a:rPr lang="vi-VN" smtClean="0">
                <a:latin typeface="Arial (Body)"/>
              </a:rPr>
              <a:t>Các lớp con tự lo hiện thực phiên bản của riêng mình của phương thức </a:t>
            </a:r>
            <a:r>
              <a:rPr lang="vi-VN" smtClean="0">
                <a:solidFill>
                  <a:srgbClr val="0000FF"/>
                </a:solidFill>
                <a:latin typeface="Arial (Body)"/>
              </a:rPr>
              <a:t>virtual</a:t>
            </a:r>
            <a:r>
              <a:rPr lang="vi-VN" smtClean="0">
                <a:latin typeface="Arial (Body)"/>
              </a:rPr>
              <a:t> bằng cách dùng từ khóa </a:t>
            </a:r>
            <a:r>
              <a:rPr lang="vi-VN" smtClean="0">
                <a:solidFill>
                  <a:srgbClr val="0000FF"/>
                </a:solidFill>
                <a:latin typeface="Arial (Body)"/>
              </a:rPr>
              <a:t>override</a:t>
            </a:r>
            <a:r>
              <a:rPr lang="en-US" smtClean="0">
                <a:solidFill>
                  <a:srgbClr val="0000FF"/>
                </a:solidFill>
                <a:latin typeface="Arial (Body)"/>
              </a:rPr>
              <a:t>.</a:t>
            </a:r>
            <a:endParaRPr lang="en-US" smtClean="0"/>
          </a:p>
          <a:p>
            <a:pPr eaLnBrk="1" hangingPunct="1">
              <a:buFontTx/>
              <a:buNone/>
            </a:pPr>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64</a:t>
            </a:fld>
            <a:endParaRPr lang="vi-VN"/>
          </a:p>
        </p:txBody>
      </p:sp>
    </p:spTree>
    <p:extLst>
      <p:ext uri="{BB962C8B-B14F-4D97-AF65-F5344CB8AC3E}">
        <p14:creationId xmlns:p14="http://schemas.microsoft.com/office/powerpoint/2010/main" val="795307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Char char="-"/>
            </a:pPr>
            <a:r>
              <a:rPr lang="en-US" smtClean="0">
                <a:latin typeface="Arial" charset="0"/>
                <a:cs typeface="Arial" charset="0"/>
              </a:rPr>
              <a:t>Hai phương thức phải: cùng tên, cùng kiểu và số lượng tham số, cùng kiểu trả về</a:t>
            </a:r>
          </a:p>
          <a:p>
            <a:pPr eaLnBrk="1" hangingPunct="1">
              <a:buFontTx/>
              <a:buChar char="-"/>
            </a:pPr>
            <a:r>
              <a:rPr lang="en-US" smtClean="0">
                <a:latin typeface="Arial" charset="0"/>
                <a:cs typeface="Arial" charset="0"/>
              </a:rPr>
              <a:t>Chỉ có thể override phương thức virtual</a:t>
            </a:r>
          </a:p>
          <a:p>
            <a:pPr eaLnBrk="1" hangingPunct="1">
              <a:buFontTx/>
              <a:buChar char="-"/>
            </a:pPr>
            <a:r>
              <a:rPr lang="en-US" smtClean="0">
                <a:latin typeface="Arial" charset="0"/>
                <a:cs typeface="Arial" charset="0"/>
              </a:rPr>
              <a:t>override ngầm hiểu là virtual </a:t>
            </a:r>
            <a:r>
              <a:rPr lang="en-US" smtClean="0">
                <a:latin typeface="Arial" charset="0"/>
                <a:cs typeface="Arial" charset="0"/>
                <a:sym typeface="Wingdings" pitchFamily="2" charset="2"/>
              </a:rPr>
              <a:t> có thể override ở những phương thức con tiếp theo</a:t>
            </a:r>
          </a:p>
          <a:p>
            <a:pPr eaLnBrk="1" hangingPunct="1">
              <a:buFontTx/>
              <a:buChar char="-"/>
            </a:pPr>
            <a:r>
              <a:rPr lang="vi-VN" smtClean="0">
                <a:latin typeface="Arial" charset="0"/>
                <a:cs typeface="Arial" charset="0"/>
              </a:rPr>
              <a:t>Phương thức </a:t>
            </a:r>
            <a:r>
              <a:rPr lang="vi-VN" smtClean="0">
                <a:solidFill>
                  <a:srgbClr val="0000FF"/>
                </a:solidFill>
                <a:latin typeface="Arial" charset="0"/>
                <a:cs typeface="Arial" charset="0"/>
              </a:rPr>
              <a:t>private</a:t>
            </a:r>
            <a:r>
              <a:rPr lang="vi-VN" smtClean="0">
                <a:latin typeface="Arial" charset="0"/>
                <a:cs typeface="Arial" charset="0"/>
              </a:rPr>
              <a:t> không thể là </a:t>
            </a:r>
            <a:r>
              <a:rPr lang="vi-VN" smtClean="0">
                <a:solidFill>
                  <a:srgbClr val="0000FF"/>
                </a:solidFill>
                <a:latin typeface="Arial" charset="0"/>
                <a:cs typeface="Arial" charset="0"/>
              </a:rPr>
              <a:t>virtual</a:t>
            </a:r>
            <a:r>
              <a:rPr lang="vi-VN" smtClean="0">
                <a:latin typeface="Arial" charset="0"/>
                <a:cs typeface="Arial" charset="0"/>
              </a:rPr>
              <a:t> hay </a:t>
            </a:r>
            <a:r>
              <a:rPr lang="vi-VN" smtClean="0">
                <a:solidFill>
                  <a:srgbClr val="0000FF"/>
                </a:solidFill>
                <a:latin typeface="Arial" charset="0"/>
                <a:cs typeface="Arial" charset="0"/>
              </a:rPr>
              <a:t>override</a:t>
            </a:r>
            <a:r>
              <a:rPr lang="en-US" smtClean="0">
                <a:latin typeface="Arial" charset="0"/>
                <a:cs typeface="Arial" charset="0"/>
              </a:rPr>
              <a:t>.</a:t>
            </a:r>
          </a:p>
          <a:p>
            <a:endParaRPr lang="en-US" smtClean="0"/>
          </a:p>
          <a:p>
            <a:endParaRPr lang="en-US"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65</a:t>
            </a:fld>
            <a:endParaRPr lang="vi-VN"/>
          </a:p>
        </p:txBody>
      </p:sp>
    </p:spTree>
    <p:extLst>
      <p:ext uri="{BB962C8B-B14F-4D97-AF65-F5344CB8AC3E}">
        <p14:creationId xmlns:p14="http://schemas.microsoft.com/office/powerpoint/2010/main" val="44564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pPr>
            <a:r>
              <a:rPr lang="vi-VN" smtClean="0"/>
              <a:t>Ngôn ngữ ra đời cùng với .NET</a:t>
            </a:r>
          </a:p>
          <a:p>
            <a:pPr lvl="1" algn="just" eaLnBrk="1" hangingPunct="1">
              <a:lnSpc>
                <a:spcPct val="120000"/>
              </a:lnSpc>
            </a:pPr>
            <a:r>
              <a:rPr lang="vi-VN" smtClean="0"/>
              <a:t>Kết hợp C++ và Java</a:t>
            </a:r>
          </a:p>
          <a:p>
            <a:pPr lvl="1" algn="just" eaLnBrk="1" hangingPunct="1">
              <a:lnSpc>
                <a:spcPct val="120000"/>
              </a:lnSpc>
            </a:pPr>
            <a:r>
              <a:rPr lang="vi-VN" smtClean="0"/>
              <a:t>Hướng đối tượng</a:t>
            </a:r>
          </a:p>
          <a:p>
            <a:pPr lvl="1" algn="just" eaLnBrk="1" hangingPunct="1">
              <a:lnSpc>
                <a:spcPct val="120000"/>
              </a:lnSpc>
            </a:pPr>
            <a:r>
              <a:rPr lang="vi-VN" smtClean="0"/>
              <a:t>Hướng thành phần</a:t>
            </a:r>
            <a:endParaRPr lang="en-US"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a:t>
            </a:fld>
            <a:endParaRPr lang="vi-VN"/>
          </a:p>
        </p:txBody>
      </p:sp>
    </p:spTree>
    <p:extLst>
      <p:ext uri="{BB962C8B-B14F-4D97-AF65-F5344CB8AC3E}">
        <p14:creationId xmlns:p14="http://schemas.microsoft.com/office/powerpoint/2010/main" val="605854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Thành viên trừu tượng không thể là static</a:t>
            </a:r>
            <a:endParaRPr lang="en-US" sz="1200" kern="1200" smtClean="0">
              <a:solidFill>
                <a:schemeClr val="tx1"/>
              </a:solidFill>
              <a:latin typeface="+mn-lt"/>
              <a:ea typeface="ＭＳ Ｐゴシック" charset="-128"/>
              <a:cs typeface="Tahoma"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Phương thức của </a:t>
            </a:r>
            <a:r>
              <a:rPr lang="en-US" sz="1200" kern="1200" smtClean="0">
                <a:solidFill>
                  <a:schemeClr val="tx1"/>
                </a:solidFill>
                <a:latin typeface="+mn-lt"/>
                <a:ea typeface="ＭＳ Ｐゴシック" charset="-128"/>
                <a:cs typeface="Tahoma" charset="0"/>
              </a:rPr>
              <a:t>l</a:t>
            </a:r>
            <a:r>
              <a:rPr lang="vi-VN" sz="1200" kern="1200" smtClean="0">
                <a:solidFill>
                  <a:schemeClr val="tx1"/>
                </a:solidFill>
                <a:latin typeface="+mn-lt"/>
                <a:ea typeface="ＭＳ Ｐゴシック" charset="-128"/>
                <a:cs typeface="Tahoma" charset="0"/>
              </a:rPr>
              <a:t>ớp trừu tượng không thể private</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Nếu một lớp có phương thức abstract thì nó cũng là lớp abstract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66</a:t>
            </a:fld>
            <a:endParaRPr lang="vi-VN"/>
          </a:p>
        </p:txBody>
      </p:sp>
    </p:spTree>
    <p:extLst>
      <p:ext uri="{BB962C8B-B14F-4D97-AF65-F5344CB8AC3E}">
        <p14:creationId xmlns:p14="http://schemas.microsoft.com/office/powerpoint/2010/main" val="1653731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Khi một lớp thực thi một giao diện, thì lớp này báo cho các thành phần client biết rằng lớp này có hỗ trợ các phương thức, thuộc tính, sự kiện và các chỉ mục khai báo trong giao diện.</a:t>
            </a:r>
          </a:p>
          <a:p>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Một lớp đối tượng có thể đưa ra cùng lúc nhiều giao diện để các chương trình bên ngoài truy xuất</a:t>
            </a:r>
            <a:endParaRPr lang="en-US" sz="1200" kern="1200" smtClean="0">
              <a:solidFill>
                <a:schemeClr val="tx1"/>
              </a:solidFill>
              <a:latin typeface="+mn-lt"/>
              <a:ea typeface="ＭＳ Ｐゴシック" charset="-128"/>
              <a:cs typeface="Tahoma"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68</a:t>
            </a:fld>
            <a:endParaRPr lang="vi-VN"/>
          </a:p>
        </p:txBody>
      </p:sp>
    </p:spTree>
    <p:extLst>
      <p:ext uri="{BB962C8B-B14F-4D97-AF65-F5344CB8AC3E}">
        <p14:creationId xmlns:p14="http://schemas.microsoft.com/office/powerpoint/2010/main" val="1720382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20000"/>
              </a:lnSpc>
            </a:pPr>
            <a:r>
              <a:rPr lang="vi-VN" smtClean="0"/>
              <a:t>Một giao diện thì không có Constructor </a:t>
            </a:r>
          </a:p>
          <a:p>
            <a:pPr algn="just" eaLnBrk="1" hangingPunct="1">
              <a:lnSpc>
                <a:spcPct val="120000"/>
              </a:lnSpc>
            </a:pPr>
            <a:r>
              <a:rPr lang="vi-VN" smtClean="0"/>
              <a:t>Một giao diện thì không cho phép chứa các phương thức nạp chồng.</a:t>
            </a:r>
          </a:p>
          <a:p>
            <a:pPr algn="just" eaLnBrk="1" hangingPunct="1">
              <a:lnSpc>
                <a:spcPct val="120000"/>
              </a:lnSpc>
            </a:pPr>
            <a:r>
              <a:rPr lang="vi-VN" smtClean="0"/>
              <a:t>Nó cũng không cho phép khai báo những bổ từ trên các thành phần trong khi định nghĩa một giao diện. </a:t>
            </a:r>
          </a:p>
          <a:p>
            <a:pPr algn="just" eaLnBrk="1" hangingPunct="1">
              <a:lnSpc>
                <a:spcPct val="120000"/>
              </a:lnSpc>
            </a:pPr>
            <a:r>
              <a:rPr lang="vi-VN" smtClean="0"/>
              <a:t>Các thành phần bên trong một giao diện luôn luôn là public và không thể khai báo virtual hay static.</a:t>
            </a:r>
            <a:endParaRPr lang="en-US" smtClean="0"/>
          </a:p>
          <a:p>
            <a:pPr algn="just" eaLnBrk="1" hangingPunct="1">
              <a:lnSpc>
                <a:spcPct val="120000"/>
              </a:lnSpc>
            </a:pPr>
            <a:r>
              <a:rPr lang="en-US" smtClean="0"/>
              <a:t>Sự kế thừa interface phải đặt sau sự kế thừa lớp</a:t>
            </a:r>
            <a:endParaRPr lang="vi-VN"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69</a:t>
            </a:fld>
            <a:endParaRPr lang="vi-VN"/>
          </a:p>
        </p:txBody>
      </p:sp>
    </p:spTree>
    <p:extLst>
      <p:ext uri="{BB962C8B-B14F-4D97-AF65-F5344CB8AC3E}">
        <p14:creationId xmlns:p14="http://schemas.microsoft.com/office/powerpoint/2010/main" val="2257360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vi-VN" sz="1200" smtClean="0">
                <a:solidFill>
                  <a:srgbClr val="FF0000"/>
                </a:solidFill>
              </a:rPr>
              <a:t>Abstract</a:t>
            </a:r>
            <a:r>
              <a:rPr lang="vi-VN" sz="1200" smtClean="0"/>
              <a:t>: phản ánh </a:t>
            </a:r>
            <a:r>
              <a:rPr lang="vi-VN" sz="1200" smtClean="0">
                <a:solidFill>
                  <a:srgbClr val="0000FF"/>
                </a:solidFill>
              </a:rPr>
              <a:t>tất cả đặc điểm </a:t>
            </a:r>
            <a:r>
              <a:rPr lang="vi-VN" sz="1200" smtClean="0"/>
              <a:t>(kể cả cấu trúc nội tại) chung nhất của một tập đối tượng nào đó. </a:t>
            </a:r>
          </a:p>
          <a:p>
            <a:pPr algn="just"/>
            <a:r>
              <a:rPr lang="vi-VN" sz="1200" smtClean="0">
                <a:solidFill>
                  <a:srgbClr val="FF0000"/>
                </a:solidFill>
              </a:rPr>
              <a:t>Interface</a:t>
            </a:r>
            <a:r>
              <a:rPr lang="vi-VN" sz="1200" smtClean="0"/>
              <a:t>: phản ánh </a:t>
            </a:r>
            <a:r>
              <a:rPr lang="vi-VN" sz="1200" smtClean="0">
                <a:solidFill>
                  <a:srgbClr val="0000FF"/>
                </a:solidFill>
              </a:rPr>
              <a:t>một phần đặc điểm </a:t>
            </a:r>
            <a:r>
              <a:rPr lang="vi-VN" sz="1200" smtClean="0"/>
              <a:t>(bên ngoài) của một loại đối tượng. Hai đối tượng về mặt bản chất có thể rất khác nhau nhưng vẫn có thể có chung một phần đặc điểm nào đó giống nhau. </a:t>
            </a:r>
          </a:p>
          <a:p>
            <a:pPr algn="just"/>
            <a:r>
              <a:rPr lang="vi-VN" sz="1200" smtClean="0"/>
              <a:t>Ví dụ: xe hơi Toyota và học sinh đều có tính chất chung là di chuyển được</a:t>
            </a:r>
            <a:endParaRPr lang="en-US" sz="1200" smtClean="0"/>
          </a:p>
          <a:p>
            <a:endParaRPr lang="en-US" smtClean="0"/>
          </a:p>
          <a:p>
            <a:pPr algn="just" fontAlgn="auto">
              <a:spcAft>
                <a:spcPts val="0"/>
              </a:spcAft>
            </a:pPr>
            <a:r>
              <a:rPr lang="vi-VN" sz="1200" b="0" smtClean="0"/>
              <a:t>Một class chỉ được thừa kế từ một lớp cơ sở</a:t>
            </a:r>
            <a:r>
              <a:rPr lang="en-US" sz="1200" b="0" smtClean="0"/>
              <a:t>.</a:t>
            </a:r>
            <a:endParaRPr lang="vi-VN" sz="1200" b="0" smtClean="0"/>
          </a:p>
          <a:p>
            <a:pPr algn="just" fontAlgn="auto">
              <a:spcAft>
                <a:spcPts val="0"/>
              </a:spcAft>
            </a:pPr>
            <a:r>
              <a:rPr lang="vi-VN" sz="1200" b="0" smtClean="0"/>
              <a:t>Nhưng được phép implement (cài đặt, hiện thực hóa) nhiều loại interface khác nhau.</a:t>
            </a:r>
            <a:endParaRPr lang="en-US" sz="1200" b="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70</a:t>
            </a:fld>
            <a:endParaRPr lang="vi-VN"/>
          </a:p>
        </p:txBody>
      </p:sp>
    </p:spTree>
    <p:extLst>
      <p:ext uri="{BB962C8B-B14F-4D97-AF65-F5344CB8AC3E}">
        <p14:creationId xmlns:p14="http://schemas.microsoft.com/office/powerpoint/2010/main" val="3413792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73</a:t>
            </a:fld>
            <a:endParaRPr lang="vi-VN"/>
          </a:p>
        </p:txBody>
      </p:sp>
    </p:spTree>
    <p:extLst>
      <p:ext uri="{BB962C8B-B14F-4D97-AF65-F5344CB8AC3E}">
        <p14:creationId xmlns:p14="http://schemas.microsoft.com/office/powerpoint/2010/main" val="2954966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74</a:t>
            </a:fld>
            <a:endParaRPr lang="vi-VN"/>
          </a:p>
        </p:txBody>
      </p:sp>
    </p:spTree>
    <p:extLst>
      <p:ext uri="{BB962C8B-B14F-4D97-AF65-F5344CB8AC3E}">
        <p14:creationId xmlns:p14="http://schemas.microsoft.com/office/powerpoint/2010/main" val="2747315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Một trình xử lý ngoại lệ là một khối lệnh chương trình được thiết kế xử lý các ngoại lệ mà chương trình phát sinh</a:t>
            </a:r>
            <a:endParaRPr lang="en-US" sz="1200" kern="1200" smtClean="0">
              <a:solidFill>
                <a:schemeClr val="tx1"/>
              </a:solidFill>
              <a:latin typeface="+mn-lt"/>
              <a:ea typeface="ＭＳ Ｐゴシック" charset="-128"/>
              <a:cs typeface="Tahoma"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75</a:t>
            </a:fld>
            <a:endParaRPr lang="vi-VN"/>
          </a:p>
        </p:txBody>
      </p:sp>
    </p:spTree>
    <p:extLst>
      <p:ext uri="{BB962C8B-B14F-4D97-AF65-F5344CB8AC3E}">
        <p14:creationId xmlns:p14="http://schemas.microsoft.com/office/powerpoint/2010/main" val="1744208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smtClean="0">
                <a:latin typeface="Arial (Body)"/>
                <a:cs typeface="Calibri" pitchFamily="34" charset="0"/>
              </a:rPr>
              <a:t>Đoạn chương trình bên trong khối finally được đảm bảo thực thi mà không quan tâm đến việc khi nào thì một ngoại lệ được phát sinh</a:t>
            </a:r>
            <a:endParaRPr lang="vi-VN" sz="1050" smtClean="0"/>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76</a:t>
            </a:fld>
            <a:endParaRPr lang="vi-VN"/>
          </a:p>
        </p:txBody>
      </p:sp>
    </p:spTree>
    <p:extLst>
      <p:ext uri="{BB962C8B-B14F-4D97-AF65-F5344CB8AC3E}">
        <p14:creationId xmlns:p14="http://schemas.microsoft.com/office/powerpoint/2010/main" val="2038624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Tương tự như </a:t>
            </a:r>
            <a:r>
              <a:rPr lang="vi-VN" sz="1200" kern="1200" smtClean="0">
                <a:solidFill>
                  <a:srgbClr val="0000FF"/>
                </a:solidFill>
                <a:latin typeface="+mn-lt"/>
                <a:ea typeface="ＭＳ Ｐゴシック" charset="-128"/>
                <a:cs typeface="Tahoma" charset="0"/>
              </a:rPr>
              <a:t>StreamReader</a:t>
            </a:r>
            <a:r>
              <a:rPr lang="vi-VN" sz="1200" kern="1200" smtClean="0">
                <a:solidFill>
                  <a:schemeClr val="tx1"/>
                </a:solidFill>
                <a:latin typeface="+mn-lt"/>
                <a:ea typeface="ＭＳ Ｐゴシック" charset="-128"/>
                <a:cs typeface="Tahoma" charset="0"/>
              </a:rPr>
              <a:t> và </a:t>
            </a:r>
            <a:r>
              <a:rPr lang="vi-VN" sz="1200" kern="1200" smtClean="0">
                <a:solidFill>
                  <a:srgbClr val="0000FF"/>
                </a:solidFill>
                <a:latin typeface="+mn-lt"/>
                <a:ea typeface="ＭＳ Ｐゴシック" charset="-128"/>
                <a:cs typeface="Tahoma" charset="0"/>
              </a:rPr>
              <a:t>StreamWriter</a:t>
            </a:r>
            <a:r>
              <a:rPr lang="vi-VN" sz="1200" kern="1200" smtClean="0">
                <a:solidFill>
                  <a:schemeClr val="tx1"/>
                </a:solidFill>
                <a:latin typeface="+mn-lt"/>
                <a:ea typeface="ＭＳ Ｐゴシック" charset="-128"/>
                <a:cs typeface="Tahoma" charset="0"/>
              </a:rPr>
              <a:t>, </a:t>
            </a:r>
            <a:r>
              <a:rPr lang="vi-VN" sz="1200" kern="1200" smtClean="0">
                <a:solidFill>
                  <a:srgbClr val="0000FF"/>
                </a:solidFill>
                <a:latin typeface="+mn-lt"/>
                <a:ea typeface="ＭＳ Ｐゴシック" charset="-128"/>
                <a:cs typeface="Tahoma" charset="0"/>
              </a:rPr>
              <a:t>BinaryReader</a:t>
            </a:r>
            <a:r>
              <a:rPr lang="vi-VN" sz="1200" kern="1200" smtClean="0">
                <a:solidFill>
                  <a:schemeClr val="tx1"/>
                </a:solidFill>
                <a:latin typeface="+mn-lt"/>
                <a:ea typeface="ＭＳ Ｐゴシック" charset="-128"/>
                <a:cs typeface="Tahoma" charset="0"/>
              </a:rPr>
              <a:t> và </a:t>
            </a:r>
            <a:r>
              <a:rPr lang="vi-VN" sz="1200" kern="1200" smtClean="0">
                <a:solidFill>
                  <a:srgbClr val="0000FF"/>
                </a:solidFill>
                <a:latin typeface="+mn-lt"/>
                <a:ea typeface="ＭＳ Ｐゴシック" charset="-128"/>
                <a:cs typeface="Tahoma" charset="0"/>
              </a:rPr>
              <a:t>BinaryWriter</a:t>
            </a:r>
            <a:r>
              <a:rPr lang="vi-VN" sz="1200" kern="1200" smtClean="0">
                <a:solidFill>
                  <a:schemeClr val="tx1"/>
                </a:solidFill>
                <a:latin typeface="+mn-lt"/>
                <a:ea typeface="ＭＳ Ｐゴシック" charset="-128"/>
                <a:cs typeface="Tahoma" charset="0"/>
              </a:rPr>
              <a:t> có thể dùng để đọc file nhị phân.</a:t>
            </a:r>
            <a:endParaRPr lang="en-US" sz="1200" kern="1200" smtClean="0">
              <a:solidFill>
                <a:schemeClr val="tx1"/>
              </a:solidFill>
              <a:latin typeface="+mn-lt"/>
              <a:ea typeface="ＭＳ Ｐゴシック" charset="-128"/>
              <a:cs typeface="Tahoma"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98</a:t>
            </a:fld>
            <a:endParaRPr lang="vi-VN"/>
          </a:p>
        </p:txBody>
      </p:sp>
    </p:spTree>
    <p:extLst>
      <p:ext uri="{BB962C8B-B14F-4D97-AF65-F5344CB8AC3E}">
        <p14:creationId xmlns:p14="http://schemas.microsoft.com/office/powerpoint/2010/main" val="1683580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100</a:t>
            </a:fld>
            <a:endParaRPr lang="vi-VN"/>
          </a:p>
        </p:txBody>
      </p:sp>
    </p:spTree>
    <p:extLst>
      <p:ext uri="{BB962C8B-B14F-4D97-AF65-F5344CB8AC3E}">
        <p14:creationId xmlns:p14="http://schemas.microsoft.com/office/powerpoint/2010/main" val="919370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smtClean="0"/>
              <a:t>Để biên dịch từng Class, có thể sử dụng tập tin </a:t>
            </a:r>
            <a:r>
              <a:rPr lang="vi-VN" sz="1200" b="0" smtClean="0">
                <a:solidFill>
                  <a:srgbClr val="0000FF"/>
                </a:solidFill>
              </a:rPr>
              <a:t>csc.exe</a:t>
            </a:r>
            <a:r>
              <a:rPr lang="vi-VN" sz="1200" b="0" smtClean="0"/>
              <a:t> trong cửa sổ </a:t>
            </a:r>
            <a:r>
              <a:rPr lang="vi-VN" sz="1200" b="0" smtClean="0">
                <a:solidFill>
                  <a:srgbClr val="0000FF"/>
                </a:solidFill>
              </a:rPr>
              <a:t>Command Prompt </a:t>
            </a:r>
            <a:r>
              <a:rPr lang="vi-VN" sz="1200" b="0" smtClean="0"/>
              <a:t>với khai báo như sau: </a:t>
            </a:r>
            <a:r>
              <a:rPr lang="vi-VN" sz="1200" b="0" smtClean="0">
                <a:solidFill>
                  <a:srgbClr val="0000FF"/>
                </a:solidFill>
              </a:rPr>
              <a:t>D:\csc  CSharp\ Hello.cs</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a:t>
            </a:fld>
            <a:endParaRPr lang="vi-VN"/>
          </a:p>
        </p:txBody>
      </p:sp>
    </p:spTree>
    <p:extLst>
      <p:ext uri="{BB962C8B-B14F-4D97-AF65-F5344CB8AC3E}">
        <p14:creationId xmlns:p14="http://schemas.microsoft.com/office/powerpoint/2010/main" val="339586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mtClean="0"/>
              <a:t>Từ khoá </a:t>
            </a:r>
            <a:r>
              <a:rPr lang="vi-VN" smtClean="0">
                <a:solidFill>
                  <a:srgbClr val="0000FF"/>
                </a:solidFill>
              </a:rPr>
              <a:t>using</a:t>
            </a:r>
            <a:r>
              <a:rPr lang="vi-VN" smtClean="0"/>
              <a:t> giúp giảm việc phải gõ những namespace trước các hàm hành vi hoặc thuộc tính</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7</a:t>
            </a:fld>
            <a:endParaRPr lang="vi-VN"/>
          </a:p>
        </p:txBody>
      </p:sp>
    </p:spTree>
    <p:extLst>
      <p:ext uri="{BB962C8B-B14F-4D97-AF65-F5344CB8AC3E}">
        <p14:creationId xmlns:p14="http://schemas.microsoft.com/office/powerpoint/2010/main" val="82024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smtClean="0">
                <a:solidFill>
                  <a:schemeClr val="tx1"/>
                </a:solidFill>
                <a:cs typeface="Tahoma" charset="0"/>
              </a:rPr>
              <a:t>Chuyển đổi kiểu dữ liệu</a:t>
            </a:r>
            <a:r>
              <a:rPr lang="en-US" sz="1200" b="1" baseline="0" smtClean="0">
                <a:solidFill>
                  <a:schemeClr val="tx1"/>
                </a:solidFill>
                <a:cs typeface="Tahoma" charset="0"/>
              </a:rPr>
              <a:t> </a:t>
            </a:r>
            <a:r>
              <a:rPr lang="en-US" sz="1200" b="1" smtClean="0">
                <a:solidFill>
                  <a:schemeClr val="tx1"/>
                </a:solidFill>
                <a:cs typeface="Tahoma" charset="0"/>
              </a:rPr>
              <a:t>Sử dụng lớp Convert</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26</a:t>
            </a:fld>
            <a:endParaRPr lang="vi-VN"/>
          </a:p>
        </p:txBody>
      </p:sp>
    </p:spTree>
    <p:extLst>
      <p:ext uri="{BB962C8B-B14F-4D97-AF65-F5344CB8AC3E}">
        <p14:creationId xmlns:p14="http://schemas.microsoft.com/office/powerpoint/2010/main" val="314357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300"/>
              </a:spcBef>
              <a:spcAft>
                <a:spcPts val="300"/>
              </a:spcAft>
            </a:pPr>
            <a:r>
              <a:rPr lang="vi-VN" sz="1200" kern="1200" smtClean="0">
                <a:solidFill>
                  <a:schemeClr val="tx1"/>
                </a:solidFill>
                <a:latin typeface="+mn-lt"/>
                <a:ea typeface="ＭＳ Ｐゴシック" charset="-128"/>
                <a:cs typeface="Tahoma" charset="0"/>
              </a:rPr>
              <a:t>float[] arr = {3.14f, 2.17f, 100};</a:t>
            </a:r>
          </a:p>
          <a:p>
            <a:pPr algn="just">
              <a:lnSpc>
                <a:spcPct val="120000"/>
              </a:lnSpc>
              <a:spcBef>
                <a:spcPts val="300"/>
              </a:spcBef>
              <a:spcAft>
                <a:spcPts val="300"/>
              </a:spcAft>
            </a:pPr>
            <a:r>
              <a:rPr lang="vi-VN" sz="1200" kern="1200" smtClean="0">
                <a:solidFill>
                  <a:schemeClr val="tx1"/>
                </a:solidFill>
                <a:latin typeface="+mn-lt"/>
                <a:ea typeface="ＭＳ Ｐゴシック" charset="-128"/>
                <a:cs typeface="Tahoma" charset="0"/>
              </a:rPr>
              <a:t>float[] arr = new float [3] { 3.14f, 2.17f, 100 };</a:t>
            </a:r>
            <a:endParaRPr lang="en-US" sz="1200" kern="1200" smtClean="0">
              <a:solidFill>
                <a:schemeClr val="tx1"/>
              </a:solidFill>
              <a:latin typeface="+mn-lt"/>
              <a:ea typeface="ＭＳ Ｐゴシック" charset="-128"/>
              <a:cs typeface="Tahoma" charset="0"/>
            </a:endParaRPr>
          </a:p>
          <a:p>
            <a:pPr algn="just">
              <a:lnSpc>
                <a:spcPct val="120000"/>
              </a:lnSpc>
              <a:spcBef>
                <a:spcPts val="300"/>
              </a:spcBef>
              <a:spcAft>
                <a:spcPts val="300"/>
              </a:spcAft>
            </a:pPr>
            <a:endParaRPr lang="en-US" sz="1200" kern="1200" smtClean="0">
              <a:solidFill>
                <a:schemeClr val="tx1"/>
              </a:solidFill>
              <a:latin typeface="+mn-lt"/>
              <a:ea typeface="ＭＳ Ｐゴシック" charset="-128"/>
              <a:cs typeface="Tahoma" charset="0"/>
            </a:endParaRPr>
          </a:p>
          <a:p>
            <a:pPr marL="0" marR="0" indent="0" algn="just" defTabSz="914400" rtl="0" eaLnBrk="0" fontAlgn="base" latinLnBrk="0" hangingPunct="0">
              <a:lnSpc>
                <a:spcPct val="120000"/>
              </a:lnSpc>
              <a:spcBef>
                <a:spcPts val="300"/>
              </a:spcBef>
              <a:spcAft>
                <a:spcPts val="300"/>
              </a:spcAft>
              <a:buClrTx/>
              <a:buSzTx/>
              <a:buFontTx/>
              <a:buNone/>
              <a:tabLst/>
              <a:defRPr/>
            </a:pPr>
            <a:r>
              <a:rPr lang="en-US" sz="1200" kern="1200" smtClean="0">
                <a:solidFill>
                  <a:schemeClr val="tx1"/>
                </a:solidFill>
                <a:latin typeface="+mn-lt"/>
                <a:ea typeface="ＭＳ Ｐゴシック" charset="-128"/>
                <a:cs typeface="Tahoma" charset="0"/>
              </a:rPr>
              <a:t>arr.length: số phần tử của mảng</a:t>
            </a:r>
          </a:p>
          <a:p>
            <a:pPr algn="just">
              <a:lnSpc>
                <a:spcPct val="120000"/>
              </a:lnSpc>
              <a:spcBef>
                <a:spcPts val="300"/>
              </a:spcBef>
              <a:spcAft>
                <a:spcPts val="300"/>
              </a:spcAft>
            </a:pPr>
            <a:endParaRPr lang="en-US" sz="1200" kern="1200" smtClean="0">
              <a:solidFill>
                <a:schemeClr val="tx1"/>
              </a:solidFill>
              <a:latin typeface="+mn-lt"/>
              <a:ea typeface="ＭＳ Ｐゴシック" charset="-128"/>
              <a:cs typeface="Tahoma"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33</a:t>
            </a:fld>
            <a:endParaRPr lang="vi-VN"/>
          </a:p>
        </p:txBody>
      </p:sp>
    </p:spTree>
    <p:extLst>
      <p:ext uri="{BB962C8B-B14F-4D97-AF65-F5344CB8AC3E}">
        <p14:creationId xmlns:p14="http://schemas.microsoft.com/office/powerpoint/2010/main" val="185272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smtClean="0">
                <a:latin typeface="Arial" pitchFamily="34" charset="0"/>
                <a:cs typeface="Arial" pitchFamily="34" charset="0"/>
              </a:rPr>
              <a:t>Kiểu pointer được khai báo với dấu * ngay sau loại dữ liệu và trước tên biến cùng với từ khóa </a:t>
            </a:r>
            <a:r>
              <a:rPr lang="en-US" sz="1200" smtClean="0">
                <a:solidFill>
                  <a:schemeClr val="accent2"/>
                </a:solidFill>
                <a:latin typeface="Arial" pitchFamily="34" charset="0"/>
                <a:cs typeface="Arial" pitchFamily="34" charset="0"/>
              </a:rPr>
              <a:t>unsafe</a:t>
            </a:r>
            <a:r>
              <a:rPr lang="en-US" sz="1200" smtClean="0">
                <a:latin typeface="Arial" pitchFamily="34" charset="0"/>
                <a:cs typeface="Arial" pitchFamily="34" charset="0"/>
              </a:rPr>
              <a:t>. </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35</a:t>
            </a:fld>
            <a:endParaRPr lang="vi-VN"/>
          </a:p>
        </p:txBody>
      </p:sp>
    </p:spTree>
    <p:extLst>
      <p:ext uri="{BB962C8B-B14F-4D97-AF65-F5344CB8AC3E}">
        <p14:creationId xmlns:p14="http://schemas.microsoft.com/office/powerpoint/2010/main" val="1416666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300"/>
              </a:spcBef>
              <a:spcAft>
                <a:spcPts val="300"/>
              </a:spcAft>
            </a:pPr>
            <a:r>
              <a:rPr lang="vi-VN" sz="1200" kern="1200" smtClean="0">
                <a:solidFill>
                  <a:schemeClr val="tx1"/>
                </a:solidFill>
                <a:latin typeface="+mn-lt"/>
                <a:ea typeface="ＭＳ Ｐゴシック" charset="-128"/>
                <a:cs typeface="Tahoma" charset="0"/>
              </a:rPr>
              <a:t>ref: tham số đi theo sau phải khởi tạo trước khi truyền vào phương thức</a:t>
            </a:r>
          </a:p>
          <a:p>
            <a:pPr algn="just">
              <a:lnSpc>
                <a:spcPct val="120000"/>
              </a:lnSpc>
              <a:spcBef>
                <a:spcPts val="300"/>
              </a:spcBef>
              <a:spcAft>
                <a:spcPts val="300"/>
              </a:spcAft>
            </a:pPr>
            <a:r>
              <a:rPr lang="vi-VN" sz="1200" kern="1200" smtClean="0">
                <a:solidFill>
                  <a:schemeClr val="tx1"/>
                </a:solidFill>
                <a:latin typeface="+mn-lt"/>
                <a:ea typeface="ＭＳ Ｐゴシック" charset="-128"/>
                <a:cs typeface="Tahoma" charset="0"/>
              </a:rPr>
              <a:t>out: tham số không cần khởi tạo trước khi truyền vào phương thức</a:t>
            </a:r>
          </a:p>
          <a:p>
            <a:pPr algn="just">
              <a:lnSpc>
                <a:spcPct val="120000"/>
              </a:lnSpc>
              <a:spcBef>
                <a:spcPts val="300"/>
              </a:spcBef>
              <a:spcAft>
                <a:spcPts val="300"/>
              </a:spcAft>
            </a:pPr>
            <a:r>
              <a:rPr lang="vi-VN" sz="1200" kern="1200" smtClean="0">
                <a:solidFill>
                  <a:schemeClr val="tx1"/>
                </a:solidFill>
                <a:latin typeface="+mn-lt"/>
                <a:ea typeface="ＭＳ Ｐゴシック" charset="-128"/>
                <a:cs typeface="Tahoma" charset="0"/>
              </a:rPr>
              <a:t>params: tham số nhận đối số mà số lượng đối số là biến, từ khóa này thường sử dụng tham số là mảng.</a:t>
            </a:r>
            <a:endParaRPr lang="en-US" sz="1200" kern="1200" smtClean="0">
              <a:solidFill>
                <a:schemeClr val="tx1"/>
              </a:solidFill>
              <a:latin typeface="+mn-lt"/>
              <a:ea typeface="ＭＳ Ｐゴシック" charset="-128"/>
              <a:cs typeface="Tahoma" charset="0"/>
            </a:endParaRP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36</a:t>
            </a:fld>
            <a:endParaRPr lang="vi-VN"/>
          </a:p>
        </p:txBody>
      </p:sp>
    </p:spTree>
    <p:extLst>
      <p:ext uri="{BB962C8B-B14F-4D97-AF65-F5344CB8AC3E}">
        <p14:creationId xmlns:p14="http://schemas.microsoft.com/office/powerpoint/2010/main" val="190475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params: tham số nhận đối số mà số lượng đối số là biến, từ khóa này thường sử dụng tham số là mảng.</a:t>
            </a:r>
            <a:endParaRPr lang="en-US" smtClean="0"/>
          </a:p>
          <a:p>
            <a:endParaRPr lang="en-US" smtClean="0"/>
          </a:p>
          <a:p>
            <a:pPr marL="0" indent="0" algn="just">
              <a:buNone/>
            </a:pPr>
            <a:r>
              <a:rPr lang="en-US" sz="1200" smtClean="0">
                <a:latin typeface="Arial" pitchFamily="34" charset="0"/>
                <a:cs typeface="Arial" pitchFamily="34" charset="0"/>
              </a:rPr>
              <a:t>Thay vì sử dụng khai báo biến thông thường ta có thể sử dụng </a:t>
            </a:r>
            <a:r>
              <a:rPr lang="en-US" sz="1200" smtClean="0">
                <a:solidFill>
                  <a:srgbClr val="0000FF"/>
                </a:solidFill>
                <a:latin typeface="Arial" pitchFamily="34" charset="0"/>
                <a:cs typeface="Arial" pitchFamily="34" charset="0"/>
              </a:rPr>
              <a:t>từ khóa var </a:t>
            </a:r>
            <a:r>
              <a:rPr lang="en-US" sz="1200" smtClean="0">
                <a:latin typeface="Arial" pitchFamily="34" charset="0"/>
                <a:cs typeface="Arial" pitchFamily="34" charset="0"/>
              </a:rPr>
              <a:t>để </a:t>
            </a:r>
            <a:r>
              <a:rPr lang="en-US" sz="1200" smtClean="0">
                <a:solidFill>
                  <a:srgbClr val="FF0000"/>
                </a:solidFill>
                <a:latin typeface="Arial" pitchFamily="34" charset="0"/>
                <a:cs typeface="Arial" pitchFamily="34" charset="0"/>
              </a:rPr>
              <a:t>khai báo biến kiểu ngầm định</a:t>
            </a:r>
            <a:r>
              <a:rPr lang="en-US" sz="1200" smtClean="0">
                <a:latin typeface="Arial" pitchFamily="34" charset="0"/>
                <a:cs typeface="Arial" pitchFamily="34" charset="0"/>
              </a:rPr>
              <a:t>. Một biến được khai báo bằng từ khóa này vẫn có kiểu cụ thể, chỉ khác là kiểu này trình biên dịch xác định từ giá trị được gán.</a:t>
            </a:r>
          </a:p>
          <a:p>
            <a:pPr marL="0" indent="0" algn="just">
              <a:buNone/>
            </a:pPr>
            <a:r>
              <a:rPr lang="en-US" sz="1200" smtClean="0">
                <a:latin typeface="Arial" pitchFamily="34" charset="0"/>
                <a:cs typeface="Arial" pitchFamily="34" charset="0"/>
              </a:rPr>
              <a:t>Ví dụ:</a:t>
            </a:r>
          </a:p>
          <a:p>
            <a:pPr algn="just">
              <a:buClrTx/>
              <a:buFont typeface="Arial" pitchFamily="34" charset="0"/>
              <a:buChar char="•"/>
            </a:pPr>
            <a:r>
              <a:rPr lang="en-US" sz="1100" smtClean="0">
                <a:solidFill>
                  <a:srgbClr val="0000FF"/>
                </a:solidFill>
                <a:latin typeface="Arial" pitchFamily="34" charset="0"/>
                <a:cs typeface="Arial" pitchFamily="34" charset="0"/>
              </a:rPr>
              <a:t>var</a:t>
            </a:r>
            <a:r>
              <a:rPr lang="en-US" sz="1100" smtClean="0">
                <a:latin typeface="Arial" pitchFamily="34" charset="0"/>
                <a:cs typeface="Arial" pitchFamily="34" charset="0"/>
              </a:rPr>
              <a:t> int_variable = 6; //int_variable is compiled as an int</a:t>
            </a:r>
          </a:p>
          <a:p>
            <a:pPr algn="just">
              <a:buClrTx/>
              <a:buFont typeface="Arial" pitchFamily="34" charset="0"/>
              <a:buChar char="•"/>
            </a:pPr>
            <a:r>
              <a:rPr lang="en-US" sz="1100" smtClean="0">
                <a:solidFill>
                  <a:srgbClr val="0000FF"/>
                </a:solidFill>
                <a:latin typeface="Arial" pitchFamily="34" charset="0"/>
                <a:cs typeface="Arial" pitchFamily="34" charset="0"/>
              </a:rPr>
              <a:t>var</a:t>
            </a:r>
            <a:r>
              <a:rPr lang="en-US" sz="1100" smtClean="0">
                <a:latin typeface="Arial" pitchFamily="34" charset="0"/>
                <a:cs typeface="Arial" pitchFamily="34" charset="0"/>
              </a:rPr>
              <a:t> string_variable = "Mony"; //string_variable is compiled as a string</a:t>
            </a:r>
          </a:p>
          <a:p>
            <a:pPr algn="just">
              <a:buClrTx/>
              <a:buFont typeface="Arial" pitchFamily="34" charset="0"/>
              <a:buChar char="•"/>
            </a:pPr>
            <a:r>
              <a:rPr lang="en-US" sz="1100" smtClean="0">
                <a:solidFill>
                  <a:srgbClr val="0000FF"/>
                </a:solidFill>
                <a:latin typeface="Arial" pitchFamily="34" charset="0"/>
                <a:cs typeface="Arial" pitchFamily="34" charset="0"/>
              </a:rPr>
              <a:t>var</a:t>
            </a:r>
            <a:r>
              <a:rPr lang="en-US" sz="1100" smtClean="0">
                <a:latin typeface="Arial" pitchFamily="34" charset="0"/>
                <a:cs typeface="Arial" pitchFamily="34" charset="0"/>
              </a:rPr>
              <a:t> int_array = new[] { 0, 1, 2 }; //int_array is compiled as int[]</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39</a:t>
            </a:fld>
            <a:endParaRPr lang="vi-VN"/>
          </a:p>
        </p:txBody>
      </p:sp>
    </p:spTree>
    <p:extLst>
      <p:ext uri="{BB962C8B-B14F-4D97-AF65-F5344CB8AC3E}">
        <p14:creationId xmlns:p14="http://schemas.microsoft.com/office/powerpoint/2010/main" val="3718316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smtClean="0"/>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smtClean="0"/>
              <a:t>Click icon to add table</a:t>
            </a:r>
            <a:endParaRPr lang="vi-VN" noProof="0" smtClean="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766762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sldNum="0"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457200" y="2667000"/>
            <a:ext cx="8153400" cy="18288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r>
              <a:rPr lang="nl-NL" sz="5400" b="1" dirty="0">
                <a:solidFill>
                  <a:srgbClr val="222268"/>
                </a:solidFill>
                <a:effectLst>
                  <a:outerShdw blurRad="38100" dist="38100" dir="2700000" algn="tl">
                    <a:srgbClr val="C0C0C0"/>
                  </a:outerShdw>
                </a:effectLst>
                <a:cs typeface="Tahoma" charset="0"/>
              </a:rPr>
              <a:t>Giới </a:t>
            </a:r>
            <a:r>
              <a:rPr lang="nl-NL" sz="5400" b="1">
                <a:solidFill>
                  <a:srgbClr val="222268"/>
                </a:solidFill>
                <a:effectLst>
                  <a:outerShdw blurRad="38100" dist="38100" dir="2700000" algn="tl">
                    <a:srgbClr val="C0C0C0"/>
                  </a:outerShdw>
                </a:effectLst>
                <a:cs typeface="Tahoma" charset="0"/>
              </a:rPr>
              <a:t>thiệu </a:t>
            </a:r>
            <a:r>
              <a:rPr lang="nl-NL" sz="5400" b="1" smtClean="0">
                <a:solidFill>
                  <a:srgbClr val="222268"/>
                </a:solidFill>
                <a:effectLst>
                  <a:outerShdw blurRad="38100" dist="38100" dir="2700000" algn="tl">
                    <a:srgbClr val="C0C0C0"/>
                  </a:outerShdw>
                </a:effectLst>
                <a:cs typeface="Tahoma" charset="0"/>
              </a:rPr>
              <a:t>ngôn ngữ C#</a:t>
            </a:r>
            <a:endParaRPr lang="vi-VN" sz="5400" b="1" dirty="0" smtClean="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4163163" y="5334000"/>
            <a:ext cx="4267200" cy="685800"/>
          </a:xfrm>
          <a:prstGeom prst="rect">
            <a:avLst/>
          </a:prstGeom>
        </p:spPr>
        <p:txBody>
          <a:bodyPr>
            <a:normAutofit/>
          </a:bodyPr>
          <a:lstStyle/>
          <a:p>
            <a:pPr eaLnBrk="1" hangingPunct="1"/>
            <a:r>
              <a:rPr lang="en-US" b="1" dirty="0" err="1" smtClean="0">
                <a:latin typeface="Times New Roman" pitchFamily="18" charset="0"/>
                <a:cs typeface="Times New Roman" pitchFamily="18" charset="0"/>
              </a:rPr>
              <a:t>ThS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Dũng</a:t>
            </a:r>
            <a:endParaRPr lang="vi-VN" b="1" dirty="0" smtClean="0">
              <a:latin typeface="Times New Roman" pitchFamily="18" charset="0"/>
              <a:cs typeface="Times New Roman" pitchFamily="18" charset="0"/>
            </a:endParaRPr>
          </a:p>
        </p:txBody>
      </p:sp>
      <p:pic>
        <p:nvPicPr>
          <p:cNvPr id="1026" name="Picture 2" descr="http://voithan.net/wp-content/uploads/ngon-ngu-lap-trinh-tot-nhat-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1" y="1143000"/>
            <a:ext cx="8610599" cy="5486400"/>
          </a:xfrm>
        </p:spPr>
        <p:txBody>
          <a:bodyPr>
            <a:normAutofit/>
          </a:bodyPr>
          <a:lstStyle/>
          <a:p>
            <a:pPr marL="0" indent="0">
              <a:buNone/>
            </a:pPr>
            <a:r>
              <a:rPr lang="en-US" sz="2000" b="0" smtClean="0">
                <a:latin typeface="Courier New" pitchFamily="49" charset="0"/>
                <a:cs typeface="Courier New" pitchFamily="49" charset="0"/>
              </a:rPr>
              <a:t>Console.WriteLine("Standard Numeric Format Specifiers");</a:t>
            </a:r>
          </a:p>
          <a:p>
            <a:pPr marL="0" indent="0">
              <a:buNone/>
            </a:pPr>
            <a:r>
              <a:rPr lang="en-US" sz="2000" b="0" smtClean="0">
                <a:latin typeface="Courier New" pitchFamily="49" charset="0"/>
                <a:cs typeface="Courier New" pitchFamily="49" charset="0"/>
              </a:rPr>
              <a:t>Console.WriteLine(</a:t>
            </a:r>
          </a:p>
          <a:p>
            <a:pPr marL="0" indent="0">
              <a:buNone/>
            </a:pPr>
            <a:r>
              <a:rPr lang="en-US" sz="2000" b="0" smtClean="0">
                <a:latin typeface="Courier New" pitchFamily="49" charset="0"/>
                <a:cs typeface="Courier New" pitchFamily="49" charset="0"/>
              </a:rPr>
              <a:t>	"(C) Currency: . . . . . . . . 	{0:C}\n" +</a:t>
            </a:r>
          </a:p>
          <a:p>
            <a:pPr marL="0" indent="0">
              <a:buNone/>
            </a:pPr>
            <a:r>
              <a:rPr lang="en-US" sz="2000" b="0" smtClean="0">
                <a:latin typeface="Courier New" pitchFamily="49" charset="0"/>
                <a:cs typeface="Courier New" pitchFamily="49" charset="0"/>
              </a:rPr>
              <a:t>	"(D) Decimal:. . . . . . . . .  	{0:D}\n" +</a:t>
            </a:r>
          </a:p>
          <a:p>
            <a:pPr marL="0" indent="0">
              <a:buNone/>
            </a:pPr>
            <a:r>
              <a:rPr lang="en-US" sz="2000" b="0" smtClean="0">
                <a:latin typeface="Courier New" pitchFamily="49" charset="0"/>
                <a:cs typeface="Courier New" pitchFamily="49" charset="0"/>
              </a:rPr>
              <a:t>	"(E) Scientific: . . . . . . .   	{1:E}\n" +</a:t>
            </a:r>
          </a:p>
          <a:p>
            <a:pPr marL="0" indent="0">
              <a:buNone/>
            </a:pPr>
            <a:r>
              <a:rPr lang="en-US" sz="2000" b="0" smtClean="0">
                <a:latin typeface="Courier New" pitchFamily="49" charset="0"/>
                <a:cs typeface="Courier New" pitchFamily="49" charset="0"/>
              </a:rPr>
              <a:t>	"(F) Fixed point:. . . . . . . 	{1:F}\n" +</a:t>
            </a:r>
          </a:p>
          <a:p>
            <a:pPr marL="0" indent="0">
              <a:buNone/>
            </a:pPr>
            <a:r>
              <a:rPr lang="en-US" sz="2000" b="0" smtClean="0">
                <a:latin typeface="Courier New" pitchFamily="49" charset="0"/>
                <a:cs typeface="Courier New" pitchFamily="49" charset="0"/>
              </a:rPr>
              <a:t>	"(G) General:. . . . . . . . .  	{0:G}\n" +</a:t>
            </a:r>
          </a:p>
          <a:p>
            <a:pPr marL="0" indent="0">
              <a:buNone/>
            </a:pPr>
            <a:r>
              <a:rPr lang="en-US" sz="2000">
                <a:latin typeface="Courier New" pitchFamily="49" charset="0"/>
                <a:cs typeface="Courier New" pitchFamily="49" charset="0"/>
              </a:rPr>
              <a:t>	"    (</a:t>
            </a:r>
            <a:r>
              <a:rPr lang="en-US" sz="2000" b="0" smtClean="0">
                <a:latin typeface="Courier New" pitchFamily="49" charset="0"/>
                <a:cs typeface="Courier New" pitchFamily="49" charset="0"/>
              </a:rPr>
              <a:t>default):. . . . . . . .     	{0}(default = 'G')\n" +</a:t>
            </a:r>
          </a:p>
          <a:p>
            <a:pPr marL="0" indent="0">
              <a:buNone/>
            </a:pPr>
            <a:r>
              <a:rPr lang="en-US" sz="2000" b="0" smtClean="0">
                <a:latin typeface="Courier New" pitchFamily="49" charset="0"/>
                <a:cs typeface="Courier New" pitchFamily="49" charset="0"/>
              </a:rPr>
              <a:t>	"(N) Number: . . . . . . . . .  	{0:N}\n" +</a:t>
            </a:r>
          </a:p>
          <a:p>
            <a:pPr marL="0" indent="0">
              <a:buNone/>
            </a:pPr>
            <a:r>
              <a:rPr lang="en-US" sz="2000" b="0" smtClean="0">
                <a:latin typeface="Courier New" pitchFamily="49" charset="0"/>
                <a:cs typeface="Courier New" pitchFamily="49" charset="0"/>
              </a:rPr>
              <a:t>	"(P) Percent:. . . . . . . . .   	{1:P}\n" +</a:t>
            </a:r>
          </a:p>
          <a:p>
            <a:pPr marL="0" indent="0">
              <a:buNone/>
            </a:pPr>
            <a:r>
              <a:rPr lang="en-US" sz="2000" b="0" smtClean="0">
                <a:latin typeface="Courier New" pitchFamily="49" charset="0"/>
                <a:cs typeface="Courier New" pitchFamily="49" charset="0"/>
              </a:rPr>
              <a:t>	"(R) Round-trip: . . . . . . . 	{1:R}\n" +</a:t>
            </a:r>
          </a:p>
          <a:p>
            <a:pPr marL="0" indent="0">
              <a:buNone/>
            </a:pPr>
            <a:r>
              <a:rPr lang="en-US" sz="2000" b="0" smtClean="0">
                <a:latin typeface="Courier New" pitchFamily="49" charset="0"/>
                <a:cs typeface="Courier New" pitchFamily="49" charset="0"/>
              </a:rPr>
              <a:t>	"(X) Hexadecimal:. . . . . . .	{0:X}\n",</a:t>
            </a:r>
          </a:p>
          <a:p>
            <a:pPr marL="0" indent="0">
              <a:buNone/>
            </a:pPr>
            <a:r>
              <a:rPr lang="en-US" sz="2000" b="0" smtClean="0">
                <a:latin typeface="Courier New" pitchFamily="49" charset="0"/>
                <a:cs typeface="Courier New" pitchFamily="49" charset="0"/>
              </a:rPr>
              <a:t>	-123, -123.45f); </a:t>
            </a:r>
          </a:p>
        </p:txBody>
      </p:sp>
      <p:sp>
        <p:nvSpPr>
          <p:cNvPr id="5" name="Rectangle 2"/>
          <p:cNvSpPr>
            <a:spLocks noGrp="1" noChangeArrowheads="1"/>
          </p:cNvSpPr>
          <p:nvPr>
            <p:ph type="title"/>
          </p:nvPr>
        </p:nvSpPr>
        <p:spPr bwMode="auto">
          <a:xfrm>
            <a:off x="533401" y="152400"/>
            <a:ext cx="76200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Console </a:t>
            </a:r>
            <a:r>
              <a:rPr lang="en-US" sz="4000" b="1" smtClean="0">
                <a:solidFill>
                  <a:schemeClr val="tx1"/>
                </a:solidFill>
                <a:cs typeface="Tahoma" charset="0"/>
              </a:rPr>
              <a:t>I/O – Ví dụ 2</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18155362"/>
      </p:ext>
    </p:extLst>
  </p:cSld>
  <p:clrMapOvr>
    <a:masterClrMapping/>
  </p:clrMapOvr>
  <p:transition advClick="0">
    <p:wheel spokes="1"/>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Q &amp; A</a:t>
            </a:r>
            <a:endParaRPr lang="en-US" sz="4000" b="1">
              <a:solidFill>
                <a:schemeClr val="tx1"/>
              </a:solidFill>
              <a:cs typeface="Tahoma" charset="0"/>
            </a:endParaRPr>
          </a:p>
        </p:txBody>
      </p:sp>
      <p:grpSp>
        <p:nvGrpSpPr>
          <p:cNvPr id="4" name="Group 4"/>
          <p:cNvGrpSpPr>
            <a:grpSpLocks/>
          </p:cNvGrpSpPr>
          <p:nvPr/>
        </p:nvGrpSpPr>
        <p:grpSpPr bwMode="auto">
          <a:xfrm>
            <a:off x="2538640" y="1143000"/>
            <a:ext cx="4471760" cy="5486400"/>
            <a:chOff x="2208" y="768"/>
            <a:chExt cx="1170" cy="2517"/>
          </a:xfrm>
        </p:grpSpPr>
        <p:sp>
          <p:nvSpPr>
            <p:cNvPr id="5"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6"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w="9525">
              <a:noFill/>
              <a:round/>
              <a:headEnd/>
              <a:tailEnd/>
            </a:ln>
          </p:spPr>
          <p:txBody>
            <a:bodyPr/>
            <a:lstStyle/>
            <a:p>
              <a:endParaRPr lang="en-US"/>
            </a:p>
          </p:txBody>
        </p:sp>
        <p:sp>
          <p:nvSpPr>
            <p:cNvPr id="7"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w="9525">
              <a:noFill/>
              <a:round/>
              <a:headEnd/>
              <a:tailEnd/>
            </a:ln>
          </p:spPr>
          <p:txBody>
            <a:bodyPr/>
            <a:lstStyle/>
            <a:p>
              <a:endParaRPr lang="en-US"/>
            </a:p>
          </p:txBody>
        </p:sp>
        <p:sp>
          <p:nvSpPr>
            <p:cNvPr id="8"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w="9525">
              <a:noFill/>
              <a:round/>
              <a:headEnd/>
              <a:tailEnd/>
            </a:ln>
          </p:spPr>
          <p:txBody>
            <a:bodyPr/>
            <a:lstStyle/>
            <a:p>
              <a:endParaRPr lang="en-US"/>
            </a:p>
          </p:txBody>
        </p:sp>
        <p:sp>
          <p:nvSpPr>
            <p:cNvPr id="9"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w="9525">
              <a:noFill/>
              <a:round/>
              <a:headEnd/>
              <a:tailEnd/>
            </a:ln>
          </p:spPr>
          <p:txBody>
            <a:bodyPr/>
            <a:lstStyle/>
            <a:p>
              <a:endParaRPr lang="en-US"/>
            </a:p>
          </p:txBody>
        </p:sp>
        <p:sp>
          <p:nvSpPr>
            <p:cNvPr id="10"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w="9525">
              <a:noFill/>
              <a:round/>
              <a:headEnd/>
              <a:tailEnd/>
            </a:ln>
          </p:spPr>
          <p:txBody>
            <a:bodyPr/>
            <a:lstStyle/>
            <a:p>
              <a:endParaRPr lang="en-US"/>
            </a:p>
          </p:txBody>
        </p:sp>
        <p:sp>
          <p:nvSpPr>
            <p:cNvPr id="11"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w="9525">
              <a:noFill/>
              <a:round/>
              <a:headEnd/>
              <a:tailEnd/>
            </a:ln>
          </p:spPr>
          <p:txBody>
            <a:bodyPr/>
            <a:lstStyle/>
            <a:p>
              <a:endParaRPr lang="en-US"/>
            </a:p>
          </p:txBody>
        </p:sp>
        <p:sp>
          <p:nvSpPr>
            <p:cNvPr id="12"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w="9525">
              <a:noFill/>
              <a:round/>
              <a:headEnd/>
              <a:tailEnd/>
            </a:ln>
          </p:spPr>
          <p:txBody>
            <a:bodyPr/>
            <a:lstStyle/>
            <a:p>
              <a:endParaRPr lang="en-US"/>
            </a:p>
          </p:txBody>
        </p:sp>
        <p:sp>
          <p:nvSpPr>
            <p:cNvPr id="13"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w="9525">
              <a:noFill/>
              <a:round/>
              <a:headEnd/>
              <a:tailEnd/>
            </a:ln>
          </p:spPr>
          <p:txBody>
            <a:bodyPr/>
            <a:lstStyle/>
            <a:p>
              <a:endParaRPr lang="en-US"/>
            </a:p>
          </p:txBody>
        </p:sp>
      </p:grpSp>
    </p:spTree>
    <p:extLst>
      <p:ext uri="{BB962C8B-B14F-4D97-AF65-F5344CB8AC3E}">
        <p14:creationId xmlns:p14="http://schemas.microsoft.com/office/powerpoint/2010/main" val="1984052212"/>
      </p:ext>
    </p:extLst>
  </p:cSld>
  <p:clrMapOvr>
    <a:masterClrMapping/>
  </p:clrMapOvr>
  <p:transition advClick="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0039" y="1828799"/>
            <a:ext cx="8747761" cy="3276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bwMode="auto">
          <a:xfrm>
            <a:off x="533401" y="152400"/>
            <a:ext cx="76200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Console </a:t>
            </a:r>
            <a:r>
              <a:rPr lang="en-US" sz="4000" b="1" smtClean="0">
                <a:solidFill>
                  <a:schemeClr val="tx1"/>
                </a:solidFill>
                <a:cs typeface="Tahoma" charset="0"/>
              </a:rPr>
              <a:t>I/O – Ví dụ 2</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179791708"/>
      </p:ext>
    </p:extLst>
  </p:cSld>
  <p:clrMapOvr>
    <a:masterClrMapping/>
  </p:clrMapOvr>
  <p:transition advClick="0">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3401" y="1020762"/>
            <a:ext cx="8610599" cy="5380038"/>
          </a:xfrm>
        </p:spPr>
        <p:txBody>
          <a:bodyPr>
            <a:normAutofit/>
          </a:bodyPr>
          <a:lstStyle/>
          <a:p>
            <a:pPr marL="0" indent="0">
              <a:buNone/>
            </a:pPr>
            <a:r>
              <a:rPr lang="en-US" sz="1600" smtClean="0">
                <a:latin typeface="Courier New" pitchFamily="49" charset="0"/>
                <a:cs typeface="Courier New" pitchFamily="49" charset="0"/>
              </a:rPr>
              <a:t>Console.WriteLine("Standard DateTime Format Specifiers");</a:t>
            </a:r>
          </a:p>
          <a:p>
            <a:pPr marL="0" indent="0">
              <a:buNone/>
            </a:pPr>
            <a:r>
              <a:rPr lang="en-US" sz="1600" smtClean="0">
                <a:latin typeface="Courier New" pitchFamily="49" charset="0"/>
                <a:cs typeface="Courier New" pitchFamily="49" charset="0"/>
              </a:rPr>
              <a:t>Console.WriteLine(</a:t>
            </a:r>
          </a:p>
          <a:p>
            <a:pPr marL="0" indent="0">
              <a:buNone/>
            </a:pPr>
            <a:r>
              <a:rPr lang="en-US" sz="1600" smtClean="0">
                <a:latin typeface="Courier New" pitchFamily="49" charset="0"/>
                <a:cs typeface="Courier New" pitchFamily="49" charset="0"/>
              </a:rPr>
              <a:t>        "(d) Short date: . . . . . . . 	{0:d}\n" +</a:t>
            </a:r>
          </a:p>
          <a:p>
            <a:pPr marL="0" indent="0">
              <a:buNone/>
            </a:pPr>
            <a:r>
              <a:rPr lang="en-US" sz="1600" smtClean="0">
                <a:latin typeface="Courier New" pitchFamily="49" charset="0"/>
                <a:cs typeface="Courier New" pitchFamily="49" charset="0"/>
              </a:rPr>
              <a:t>        "(D) Long date:. . . . . . . . 	{0:D}\n" +</a:t>
            </a:r>
          </a:p>
          <a:p>
            <a:pPr marL="0" indent="0">
              <a:buNone/>
            </a:pPr>
            <a:r>
              <a:rPr lang="en-US" sz="1600" smtClean="0">
                <a:latin typeface="Courier New" pitchFamily="49" charset="0"/>
                <a:cs typeface="Courier New" pitchFamily="49" charset="0"/>
              </a:rPr>
              <a:t>        "(t) Short time: . . . . . . . 	{0:t}\n" +</a:t>
            </a:r>
          </a:p>
          <a:p>
            <a:pPr marL="0" indent="0">
              <a:buNone/>
            </a:pPr>
            <a:r>
              <a:rPr lang="en-US" sz="1600" smtClean="0">
                <a:latin typeface="Courier New" pitchFamily="49" charset="0"/>
                <a:cs typeface="Courier New" pitchFamily="49" charset="0"/>
              </a:rPr>
              <a:t>        "(T) Long time:. . . . . . . . 	{0:T}\n" +</a:t>
            </a:r>
          </a:p>
          <a:p>
            <a:pPr marL="0" indent="0">
              <a:buNone/>
            </a:pPr>
            <a:r>
              <a:rPr lang="en-US" sz="1600" smtClean="0">
                <a:latin typeface="Courier New" pitchFamily="49" charset="0"/>
                <a:cs typeface="Courier New" pitchFamily="49" charset="0"/>
              </a:rPr>
              <a:t>        "(f) Full date/short time: . . 	{0:f}\n" +</a:t>
            </a:r>
          </a:p>
          <a:p>
            <a:pPr marL="0" indent="0">
              <a:buNone/>
            </a:pPr>
            <a:r>
              <a:rPr lang="en-US" sz="1600" smtClean="0">
                <a:latin typeface="Courier New" pitchFamily="49" charset="0"/>
                <a:cs typeface="Courier New" pitchFamily="49" charset="0"/>
              </a:rPr>
              <a:t>        "(F) Full date/long time:. . . 	{0:F}\n" +</a:t>
            </a:r>
          </a:p>
          <a:p>
            <a:pPr marL="0" indent="0">
              <a:buNone/>
            </a:pPr>
            <a:r>
              <a:rPr lang="en-US" sz="1600" smtClean="0">
                <a:latin typeface="Courier New" pitchFamily="49" charset="0"/>
                <a:cs typeface="Courier New" pitchFamily="49" charset="0"/>
              </a:rPr>
              <a:t>        "(g) General date/short time:. 	{0:g}\n" +</a:t>
            </a:r>
          </a:p>
          <a:p>
            <a:pPr marL="0" indent="0">
              <a:buNone/>
            </a:pPr>
            <a:r>
              <a:rPr lang="en-US" sz="1600" smtClean="0">
                <a:latin typeface="Courier New" pitchFamily="49" charset="0"/>
                <a:cs typeface="Courier New" pitchFamily="49" charset="0"/>
              </a:rPr>
              <a:t>        "(G) General date/long time: . 	{0:G}\n" +</a:t>
            </a:r>
          </a:p>
          <a:p>
            <a:pPr marL="0" indent="0">
              <a:buNone/>
            </a:pPr>
            <a:r>
              <a:rPr lang="en-US" sz="1600" smtClean="0">
                <a:latin typeface="Courier New" pitchFamily="49" charset="0"/>
                <a:cs typeface="Courier New" pitchFamily="49" charset="0"/>
              </a:rPr>
              <a:t>        "    (default):. . . . . . . . 	{0} (default = 'G')\n" +</a:t>
            </a:r>
          </a:p>
          <a:p>
            <a:pPr marL="0" indent="0">
              <a:buNone/>
            </a:pPr>
            <a:r>
              <a:rPr lang="en-US" sz="1600" smtClean="0">
                <a:latin typeface="Courier New" pitchFamily="49" charset="0"/>
                <a:cs typeface="Courier New" pitchFamily="49" charset="0"/>
              </a:rPr>
              <a:t>        "(M) Month:. . . . . . . . . . 	{0:M}\n" +</a:t>
            </a:r>
          </a:p>
          <a:p>
            <a:pPr marL="0" indent="0">
              <a:buNone/>
            </a:pPr>
            <a:r>
              <a:rPr lang="en-US" sz="1600" smtClean="0">
                <a:latin typeface="Courier New" pitchFamily="49" charset="0"/>
                <a:cs typeface="Courier New" pitchFamily="49" charset="0"/>
              </a:rPr>
              <a:t>        "(R) RFC1123:. . . . . . . . . 	{0:R}\n" +</a:t>
            </a:r>
          </a:p>
          <a:p>
            <a:pPr marL="0" indent="0">
              <a:buNone/>
            </a:pPr>
            <a:r>
              <a:rPr lang="en-US" sz="1600" smtClean="0">
                <a:latin typeface="Courier New" pitchFamily="49" charset="0"/>
                <a:cs typeface="Courier New" pitchFamily="49" charset="0"/>
              </a:rPr>
              <a:t>        "(s) Sortable: . . . . . . . . 	{0:s}\n" +</a:t>
            </a:r>
          </a:p>
          <a:p>
            <a:pPr marL="0" indent="0">
              <a:buNone/>
            </a:pPr>
            <a:r>
              <a:rPr lang="en-US" sz="1600" smtClean="0">
                <a:latin typeface="Courier New" pitchFamily="49" charset="0"/>
                <a:cs typeface="Courier New" pitchFamily="49" charset="0"/>
              </a:rPr>
              <a:t>        "(u) Universal sortable: . . . 	{0:u} (invariant)\n" +</a:t>
            </a:r>
          </a:p>
          <a:p>
            <a:pPr marL="0" indent="0">
              <a:buNone/>
            </a:pPr>
            <a:r>
              <a:rPr lang="es-ES" sz="1600" smtClean="0">
                <a:latin typeface="Courier New" pitchFamily="49" charset="0"/>
                <a:cs typeface="Courier New" pitchFamily="49" charset="0"/>
              </a:rPr>
              <a:t>        "(U) Universal sortable: . . . 	{0:U}\n" +</a:t>
            </a:r>
          </a:p>
          <a:p>
            <a:pPr marL="0" indent="0">
              <a:buNone/>
            </a:pPr>
            <a:r>
              <a:rPr lang="en-US" sz="1600" smtClean="0">
                <a:latin typeface="Courier New" pitchFamily="49" charset="0"/>
                <a:cs typeface="Courier New" pitchFamily="49" charset="0"/>
              </a:rPr>
              <a:t>        "(Y) Year: . . . . . . . . . . 	{0:Y}\n", </a:t>
            </a:r>
          </a:p>
          <a:p>
            <a:pPr marL="0" indent="0">
              <a:buNone/>
            </a:pPr>
            <a:r>
              <a:rPr lang="en-US" sz="1600" smtClean="0">
                <a:latin typeface="Courier New" pitchFamily="49" charset="0"/>
                <a:cs typeface="Courier New" pitchFamily="49" charset="0"/>
              </a:rPr>
              <a:t>        thisDate);</a:t>
            </a:r>
          </a:p>
          <a:p>
            <a:pPr marL="0" indent="0">
              <a:buNone/>
            </a:pPr>
            <a:endParaRPr lang="en-US" sz="1600">
              <a:latin typeface="Courier New" pitchFamily="49" charset="0"/>
              <a:cs typeface="Courier New" pitchFamily="49" charset="0"/>
            </a:endParaRPr>
          </a:p>
        </p:txBody>
      </p:sp>
      <p:sp>
        <p:nvSpPr>
          <p:cNvPr id="5" name="Rectangle 2"/>
          <p:cNvSpPr>
            <a:spLocks noGrp="1" noChangeArrowheads="1"/>
          </p:cNvSpPr>
          <p:nvPr>
            <p:ph type="title"/>
          </p:nvPr>
        </p:nvSpPr>
        <p:spPr bwMode="auto">
          <a:xfrm>
            <a:off x="533401" y="152400"/>
            <a:ext cx="76200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Console </a:t>
            </a:r>
            <a:r>
              <a:rPr lang="en-US" sz="4000" b="1" smtClean="0">
                <a:solidFill>
                  <a:schemeClr val="tx1"/>
                </a:solidFill>
                <a:cs typeface="Tahoma" charset="0"/>
              </a:rPr>
              <a:t>I/O – Ví dụ 3</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724772156"/>
      </p:ext>
    </p:extLst>
  </p:cSld>
  <p:clrMapOvr>
    <a:masterClrMapping/>
  </p:clrMapOvr>
  <p:transition advClick="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477446"/>
            <a:ext cx="8534399" cy="4389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bwMode="auto">
          <a:xfrm>
            <a:off x="533401" y="152400"/>
            <a:ext cx="76200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Console </a:t>
            </a:r>
            <a:r>
              <a:rPr lang="en-US" sz="4000" b="1" smtClean="0">
                <a:solidFill>
                  <a:schemeClr val="tx1"/>
                </a:solidFill>
                <a:cs typeface="Tahoma" charset="0"/>
              </a:rPr>
              <a:t>I/O – Ví dụ 3</a:t>
            </a:r>
            <a:endParaRPr lang="en-US" sz="4000" b="1" dirty="0" smtClean="0">
              <a:solidFill>
                <a:schemeClr val="tx1"/>
              </a:solidFill>
              <a:cs typeface="Tahoma" charset="0"/>
            </a:endParaRPr>
          </a:p>
        </p:txBody>
      </p:sp>
    </p:spTree>
    <p:extLst>
      <p:ext uri="{BB962C8B-B14F-4D97-AF65-F5344CB8AC3E}">
        <p14:creationId xmlns:p14="http://schemas.microsoft.com/office/powerpoint/2010/main" val="640532175"/>
      </p:ext>
    </p:extLst>
  </p:cSld>
  <p:clrMapOvr>
    <a:masterClrMapping/>
  </p:clrMapOvr>
  <p:transition advClick="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49902"/>
            <a:ext cx="7620000" cy="84069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trong C</a:t>
            </a:r>
            <a:r>
              <a:rPr lang="en-US" sz="4000" b="1" smtClean="0">
                <a:solidFill>
                  <a:schemeClr val="tx1"/>
                </a:solidFill>
                <a:cs typeface="Tahoma" charset="0"/>
              </a:rPr>
              <a:t>#</a:t>
            </a:r>
            <a:endParaRPr lang="en-US" sz="4000" b="1" dirty="0" smtClean="0">
              <a:solidFill>
                <a:schemeClr val="tx1"/>
              </a:solidFill>
              <a:cs typeface="Tahoma" charset="0"/>
            </a:endParaRPr>
          </a:p>
        </p:txBody>
      </p:sp>
      <p:graphicFrame>
        <p:nvGraphicFramePr>
          <p:cNvPr id="6" name="Content Placeholder 3"/>
          <p:cNvGraphicFramePr>
            <a:graphicFrameLocks noGrp="1" noChangeAspect="1"/>
          </p:cNvGraphicFramePr>
          <p:nvPr>
            <p:ph idx="1"/>
            <p:extLst>
              <p:ext uri="{D42A27DB-BD31-4B8C-83A1-F6EECF244321}">
                <p14:modId xmlns:p14="http://schemas.microsoft.com/office/powerpoint/2010/main" val="3475451237"/>
              </p:ext>
            </p:extLst>
          </p:nvPr>
        </p:nvGraphicFramePr>
        <p:xfrm>
          <a:off x="591890" y="1118484"/>
          <a:ext cx="8384720" cy="5495926"/>
        </p:xfrm>
        <a:graphic>
          <a:graphicData uri="http://schemas.openxmlformats.org/presentationml/2006/ole">
            <mc:AlternateContent xmlns:mc="http://schemas.openxmlformats.org/markup-compatibility/2006">
              <mc:Choice xmlns:v="urn:schemas-microsoft-com:vml" Requires="v">
                <p:oleObj spid="_x0000_s3225" name="Bitmap Image" r:id="rId3" imgW="4285714" imgH="2809524" progId="PBrush">
                  <p:embed/>
                </p:oleObj>
              </mc:Choice>
              <mc:Fallback>
                <p:oleObj name="Bitmap Image" r:id="rId3" imgW="4285714" imgH="2809524" progId="PBrush">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90" y="1118484"/>
                        <a:ext cx="8384720" cy="5495926"/>
                      </a:xfrm>
                      <a:prstGeom prst="rect">
                        <a:avLst/>
                      </a:prstGeom>
                      <a:noFill/>
                      <a:extLst/>
                    </p:spPr>
                  </p:pic>
                </p:oleObj>
              </mc:Fallback>
            </mc:AlternateContent>
          </a:graphicData>
        </a:graphic>
      </p:graphicFrame>
    </p:spTree>
    <p:extLst>
      <p:ext uri="{BB962C8B-B14F-4D97-AF65-F5344CB8AC3E}">
        <p14:creationId xmlns:p14="http://schemas.microsoft.com/office/powerpoint/2010/main" val="1060178219"/>
      </p:ext>
    </p:extLst>
  </p:cSld>
  <p:clrMapOvr>
    <a:masterClrMapping/>
  </p:clrMapOvr>
  <p:transition advClick="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10"/>
          <p:cNvSpPr>
            <a:spLocks noChangeShapeType="1"/>
          </p:cNvSpPr>
          <p:nvPr/>
        </p:nvSpPr>
        <p:spPr bwMode="auto">
          <a:xfrm>
            <a:off x="3149600" y="3513137"/>
            <a:ext cx="0" cy="806450"/>
          </a:xfrm>
          <a:prstGeom prst="line">
            <a:avLst/>
          </a:prstGeom>
          <a:ln>
            <a:solidFill>
              <a:schemeClr val="tx1"/>
            </a:solidFill>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12" name="Line 11"/>
          <p:cNvSpPr>
            <a:spLocks noChangeShapeType="1"/>
          </p:cNvSpPr>
          <p:nvPr/>
        </p:nvSpPr>
        <p:spPr bwMode="auto">
          <a:xfrm>
            <a:off x="4902200" y="3513137"/>
            <a:ext cx="0" cy="1752600"/>
          </a:xfrm>
          <a:prstGeom prst="line">
            <a:avLst/>
          </a:prstGeom>
          <a:ln>
            <a:solidFill>
              <a:schemeClr val="tx1"/>
            </a:solidFill>
            <a:headEnd/>
            <a:tailEnd type="arrow" w="med" len="med"/>
          </a:ln>
        </p:spPr>
        <p:style>
          <a:lnRef idx="2">
            <a:schemeClr val="accent1"/>
          </a:lnRef>
          <a:fillRef idx="0">
            <a:schemeClr val="accent1"/>
          </a:fillRef>
          <a:effectRef idx="1">
            <a:schemeClr val="accent1"/>
          </a:effectRef>
          <a:fontRef idx="minor">
            <a:schemeClr val="tx1"/>
          </a:fontRef>
        </p:style>
        <p:txBody>
          <a:bodyPr wrap="none" anchor="ctr"/>
          <a:lstStyle/>
          <a:p>
            <a:pPr>
              <a:defRPr/>
            </a:pPr>
            <a:endParaRPr lang="en-US"/>
          </a:p>
        </p:txBody>
      </p:sp>
      <p:sp>
        <p:nvSpPr>
          <p:cNvPr id="9218" name="Rectangle 2"/>
          <p:cNvSpPr>
            <a:spLocks noGrp="1" noChangeArrowheads="1"/>
          </p:cNvSpPr>
          <p:nvPr>
            <p:ph type="title"/>
          </p:nvPr>
        </p:nvSpPr>
        <p:spPr bwMode="auto">
          <a:xfrm>
            <a:off x="533400" y="164892"/>
            <a:ext cx="7620000" cy="82570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Phân loại kiểu dữ liệu</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73100" y="1143000"/>
            <a:ext cx="80899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Phân loại theo cách thức lưu trữ dữ liệu</a:t>
            </a:r>
            <a:endParaRPr lang="en-US" sz="2800" dirty="0" smtClean="0">
              <a:latin typeface="+mj-lt"/>
              <a:cs typeface="Tahoma" charset="0"/>
            </a:endParaRPr>
          </a:p>
        </p:txBody>
      </p:sp>
      <p:sp>
        <p:nvSpPr>
          <p:cNvPr id="5" name="Rectangle 4"/>
          <p:cNvSpPr>
            <a:spLocks noChangeArrowheads="1"/>
          </p:cNvSpPr>
          <p:nvPr/>
        </p:nvSpPr>
        <p:spPr bwMode="auto">
          <a:xfrm>
            <a:off x="2311400" y="2033587"/>
            <a:ext cx="3581400" cy="1479550"/>
          </a:xfrm>
          <a:prstGeom prst="rect">
            <a:avLst/>
          </a:prstGeom>
          <a:gradFill>
            <a:gsLst>
              <a:gs pos="0">
                <a:srgbClr val="CCCCFF"/>
              </a:gs>
              <a:gs pos="17999">
                <a:srgbClr val="99CCFF"/>
              </a:gs>
              <a:gs pos="36000">
                <a:srgbClr val="9966FF"/>
              </a:gs>
              <a:gs pos="61000">
                <a:srgbClr val="CC99FF"/>
              </a:gs>
              <a:gs pos="82001">
                <a:srgbClr val="99CCFF"/>
              </a:gs>
              <a:gs pos="100000">
                <a:srgbClr val="CCCCFF"/>
              </a:gs>
            </a:gsLst>
            <a:lin ang="16200000" scaled="0"/>
          </a:gradFill>
          <a:ln>
            <a:headEnd/>
            <a:tailEnd/>
          </a:ln>
        </p:spPr>
        <p:style>
          <a:lnRef idx="3">
            <a:schemeClr val="lt1"/>
          </a:lnRef>
          <a:fillRef idx="1">
            <a:schemeClr val="accent1"/>
          </a:fillRef>
          <a:effectRef idx="1">
            <a:schemeClr val="accent1"/>
          </a:effectRef>
          <a:fontRef idx="minor">
            <a:schemeClr val="lt1"/>
          </a:fontRef>
        </p:style>
        <p:txBody>
          <a:bodyPr wrap="none" anchor="ctr"/>
          <a:lstStyle/>
          <a:p>
            <a:pPr>
              <a:defRPr/>
            </a:pPr>
            <a:endParaRPr lang="en-US"/>
          </a:p>
        </p:txBody>
      </p:sp>
      <p:sp>
        <p:nvSpPr>
          <p:cNvPr id="6" name="Rectangle 5"/>
          <p:cNvSpPr>
            <a:spLocks noChangeArrowheads="1"/>
          </p:cNvSpPr>
          <p:nvPr/>
        </p:nvSpPr>
        <p:spPr bwMode="auto">
          <a:xfrm>
            <a:off x="2387600" y="2566987"/>
            <a:ext cx="1600200" cy="838200"/>
          </a:xfrm>
          <a:prstGeom prst="rect">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ln>
            <a:noFill/>
            <a:headEnd/>
            <a:tailEnd/>
          </a:ln>
        </p:spPr>
        <p:style>
          <a:lnRef idx="3">
            <a:schemeClr val="lt1"/>
          </a:lnRef>
          <a:fillRef idx="1">
            <a:schemeClr val="accent3"/>
          </a:fillRef>
          <a:effectRef idx="1">
            <a:schemeClr val="accent3"/>
          </a:effectRef>
          <a:fontRef idx="minor">
            <a:schemeClr val="lt1"/>
          </a:fontRef>
        </p:style>
        <p:txBody>
          <a:bodyPr wrap="none" anchor="ctr"/>
          <a:lstStyle/>
          <a:p>
            <a:pPr>
              <a:defRPr/>
            </a:pPr>
            <a:r>
              <a:rPr lang="en-US" sz="2000"/>
              <a:t>Value type</a:t>
            </a:r>
          </a:p>
        </p:txBody>
      </p:sp>
      <p:sp>
        <p:nvSpPr>
          <p:cNvPr id="7" name="Rectangle 6"/>
          <p:cNvSpPr>
            <a:spLocks noChangeArrowheads="1"/>
          </p:cNvSpPr>
          <p:nvPr/>
        </p:nvSpPr>
        <p:spPr bwMode="auto">
          <a:xfrm>
            <a:off x="4064000" y="2566987"/>
            <a:ext cx="1752600" cy="838200"/>
          </a:xfrm>
          <a:prstGeom prst="rect">
            <a:avLst/>
          </a:prstGeom>
          <a:gradFill>
            <a:gsLst>
              <a:gs pos="0">
                <a:srgbClr val="FF3399"/>
              </a:gs>
              <a:gs pos="25000">
                <a:srgbClr val="FF6633"/>
              </a:gs>
              <a:gs pos="50000">
                <a:srgbClr val="FFFF00"/>
              </a:gs>
              <a:gs pos="75000">
                <a:srgbClr val="01A78F"/>
              </a:gs>
              <a:gs pos="100000">
                <a:srgbClr val="3366FF"/>
              </a:gs>
            </a:gsLst>
            <a:lin ang="16200000" scaled="0"/>
          </a:gra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r>
              <a:rPr lang="en-US" sz="2000"/>
              <a:t>Reference </a:t>
            </a:r>
          </a:p>
          <a:p>
            <a:pPr>
              <a:defRPr/>
            </a:pPr>
            <a:r>
              <a:rPr lang="en-US" sz="2000"/>
              <a:t>type</a:t>
            </a:r>
          </a:p>
        </p:txBody>
      </p:sp>
      <p:sp>
        <p:nvSpPr>
          <p:cNvPr id="8" name="Text Box 7"/>
          <p:cNvSpPr txBox="1">
            <a:spLocks noChangeArrowheads="1"/>
          </p:cNvSpPr>
          <p:nvPr/>
        </p:nvSpPr>
        <p:spPr bwMode="auto">
          <a:xfrm>
            <a:off x="2387600" y="2109787"/>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t>Data type</a:t>
            </a:r>
          </a:p>
        </p:txBody>
      </p:sp>
      <p:sp>
        <p:nvSpPr>
          <p:cNvPr id="9" name="Text Box 8"/>
          <p:cNvSpPr txBox="1">
            <a:spLocks noChangeArrowheads="1"/>
          </p:cNvSpPr>
          <p:nvPr/>
        </p:nvSpPr>
        <p:spPr bwMode="auto">
          <a:xfrm>
            <a:off x="2235200" y="4319587"/>
            <a:ext cx="226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0">
                <a:solidFill>
                  <a:srgbClr val="0000FF"/>
                </a:solidFill>
              </a:rPr>
              <a:t>int</a:t>
            </a:r>
            <a:r>
              <a:rPr lang="en-US" sz="2400" b="0"/>
              <a:t> num;</a:t>
            </a:r>
          </a:p>
          <a:p>
            <a:pPr algn="ctr" eaLnBrk="1" hangingPunct="1"/>
            <a:r>
              <a:rPr lang="en-US" sz="2400" b="0">
                <a:solidFill>
                  <a:srgbClr val="0000FF"/>
                </a:solidFill>
              </a:rPr>
              <a:t>long</a:t>
            </a:r>
            <a:r>
              <a:rPr lang="en-US" sz="2400" b="0"/>
              <a:t> count;</a:t>
            </a:r>
          </a:p>
        </p:txBody>
      </p:sp>
      <p:sp>
        <p:nvSpPr>
          <p:cNvPr id="10" name="Text Box 9"/>
          <p:cNvSpPr txBox="1">
            <a:spLocks noChangeArrowheads="1"/>
          </p:cNvSpPr>
          <p:nvPr/>
        </p:nvSpPr>
        <p:spPr bwMode="auto">
          <a:xfrm>
            <a:off x="1981200" y="5265737"/>
            <a:ext cx="584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400" b="0">
                <a:solidFill>
                  <a:srgbClr val="0000FF"/>
                </a:solidFill>
              </a:rPr>
              <a:t>Object</a:t>
            </a:r>
            <a:r>
              <a:rPr lang="en-US" sz="2400" b="0"/>
              <a:t> obj = new Object();</a:t>
            </a:r>
          </a:p>
          <a:p>
            <a:pPr algn="ctr" eaLnBrk="1" hangingPunct="1"/>
            <a:r>
              <a:rPr lang="en-US" sz="2400" b="0">
                <a:solidFill>
                  <a:srgbClr val="0000FF"/>
                </a:solidFill>
              </a:rPr>
              <a:t>String</a:t>
            </a:r>
            <a:r>
              <a:rPr lang="en-US" sz="2400" b="0"/>
              <a:t> str = “reference type”;</a:t>
            </a:r>
          </a:p>
        </p:txBody>
      </p:sp>
    </p:spTree>
    <p:extLst>
      <p:ext uri="{BB962C8B-B14F-4D97-AF65-F5344CB8AC3E}">
        <p14:creationId xmlns:p14="http://schemas.microsoft.com/office/powerpoint/2010/main" val="1043519496"/>
      </p:ext>
    </p:extLst>
  </p:cSld>
  <p:clrMapOvr>
    <a:masterClrMapping/>
  </p:clrMapOvr>
  <p:transition advClick="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64892"/>
            <a:ext cx="7620000" cy="77967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Value Type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Chứa giá trị trực tiếp</a:t>
            </a:r>
          </a:p>
          <a:p>
            <a:pPr algn="just">
              <a:lnSpc>
                <a:spcPct val="120000"/>
              </a:lnSpc>
              <a:spcBef>
                <a:spcPts val="300"/>
              </a:spcBef>
              <a:spcAft>
                <a:spcPts val="300"/>
              </a:spcAft>
            </a:pPr>
            <a:r>
              <a:rPr lang="en-US" sz="2800">
                <a:latin typeface="+mj-lt"/>
                <a:cs typeface="Tahoma" charset="0"/>
              </a:rPr>
              <a:t>Không thể null</a:t>
            </a:r>
          </a:p>
          <a:p>
            <a:pPr lvl="1" algn="just">
              <a:lnSpc>
                <a:spcPct val="120000"/>
              </a:lnSpc>
              <a:spcBef>
                <a:spcPts val="300"/>
              </a:spcBef>
              <a:spcAft>
                <a:spcPts val="300"/>
              </a:spcAft>
            </a:pPr>
            <a:r>
              <a:rPr lang="en-US" sz="2400">
                <a:latin typeface="+mj-lt"/>
                <a:cs typeface="Tahoma" charset="0"/>
              </a:rPr>
              <a:t>Phải chứa giá trị xác định</a:t>
            </a:r>
          </a:p>
          <a:p>
            <a:pPr algn="just">
              <a:lnSpc>
                <a:spcPct val="120000"/>
              </a:lnSpc>
              <a:spcBef>
                <a:spcPts val="300"/>
              </a:spcBef>
              <a:spcAft>
                <a:spcPts val="300"/>
              </a:spcAft>
            </a:pPr>
            <a:r>
              <a:rPr lang="en-US" sz="2800">
                <a:latin typeface="+mj-lt"/>
                <a:cs typeface="Tahoma" charset="0"/>
              </a:rPr>
              <a:t>Bao gồm</a:t>
            </a:r>
          </a:p>
          <a:p>
            <a:pPr lvl="1" algn="just">
              <a:lnSpc>
                <a:spcPct val="120000"/>
              </a:lnSpc>
              <a:spcBef>
                <a:spcPts val="300"/>
              </a:spcBef>
              <a:spcAft>
                <a:spcPts val="300"/>
              </a:spcAft>
            </a:pPr>
            <a:r>
              <a:rPr lang="en-US" sz="2400">
                <a:latin typeface="+mj-lt"/>
                <a:cs typeface="Tahoma" charset="0"/>
              </a:rPr>
              <a:t>Primitive type</a:t>
            </a:r>
          </a:p>
          <a:p>
            <a:pPr lvl="2" algn="just">
              <a:lnSpc>
                <a:spcPct val="120000"/>
              </a:lnSpc>
              <a:spcBef>
                <a:spcPts val="300"/>
              </a:spcBef>
              <a:spcAft>
                <a:spcPts val="300"/>
              </a:spcAft>
            </a:pPr>
            <a:r>
              <a:rPr lang="en-US" sz="2000">
                <a:latin typeface="+mj-lt"/>
                <a:cs typeface="Tahoma" charset="0"/>
              </a:rPr>
              <a:t>double, char, int, float,…</a:t>
            </a:r>
          </a:p>
          <a:p>
            <a:pPr lvl="1" algn="just">
              <a:lnSpc>
                <a:spcPct val="120000"/>
              </a:lnSpc>
              <a:spcBef>
                <a:spcPts val="300"/>
              </a:spcBef>
              <a:spcAft>
                <a:spcPts val="300"/>
              </a:spcAft>
            </a:pPr>
            <a:r>
              <a:rPr lang="en-US" sz="2400">
                <a:latin typeface="+mj-lt"/>
                <a:cs typeface="Tahoma" charset="0"/>
              </a:rPr>
              <a:t>Enum</a:t>
            </a:r>
          </a:p>
          <a:p>
            <a:pPr lvl="1" algn="just">
              <a:lnSpc>
                <a:spcPct val="120000"/>
              </a:lnSpc>
              <a:spcBef>
                <a:spcPts val="300"/>
              </a:spcBef>
              <a:spcAft>
                <a:spcPts val="300"/>
              </a:spcAft>
            </a:pPr>
            <a:r>
              <a:rPr lang="en-US" sz="2400">
                <a:latin typeface="+mj-lt"/>
                <a:cs typeface="Tahoma" charset="0"/>
              </a:rPr>
              <a:t>struct</a:t>
            </a:r>
            <a:endParaRPr lang="en-US" sz="2400" dirty="0" smtClean="0">
              <a:latin typeface="+mj-lt"/>
              <a:cs typeface="Tahoma" charset="0"/>
            </a:endParaRPr>
          </a:p>
        </p:txBody>
      </p:sp>
      <p:sp>
        <p:nvSpPr>
          <p:cNvPr id="5" name="Text Box 4"/>
          <p:cNvSpPr txBox="1">
            <a:spLocks noChangeArrowheads="1"/>
          </p:cNvSpPr>
          <p:nvPr/>
        </p:nvSpPr>
        <p:spPr bwMode="auto">
          <a:xfrm>
            <a:off x="5791200" y="1600200"/>
            <a:ext cx="2667000" cy="4616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a:solidFill>
                  <a:srgbClr val="0000FF"/>
                </a:solidFill>
                <a:latin typeface="Courier New" pitchFamily="49" charset="0"/>
              </a:rPr>
              <a:t>int</a:t>
            </a:r>
            <a:r>
              <a:rPr lang="en-US" sz="2400">
                <a:solidFill>
                  <a:schemeClr val="bg1"/>
                </a:solidFill>
                <a:latin typeface="Courier New" pitchFamily="49" charset="0"/>
              </a:rPr>
              <a:t> </a:t>
            </a:r>
            <a:r>
              <a:rPr lang="en-US" sz="2400">
                <a:latin typeface="Courier New" pitchFamily="49" charset="0"/>
              </a:rPr>
              <a:t>i = 59;</a:t>
            </a:r>
          </a:p>
        </p:txBody>
      </p:sp>
      <p:grpSp>
        <p:nvGrpSpPr>
          <p:cNvPr id="6" name="Group 5"/>
          <p:cNvGrpSpPr>
            <a:grpSpLocks/>
          </p:cNvGrpSpPr>
          <p:nvPr/>
        </p:nvGrpSpPr>
        <p:grpSpPr bwMode="auto">
          <a:xfrm>
            <a:off x="6172200" y="3429000"/>
            <a:ext cx="1524000" cy="476250"/>
            <a:chOff x="4128" y="2160"/>
            <a:chExt cx="960" cy="300"/>
          </a:xfrm>
        </p:grpSpPr>
        <p:sp>
          <p:nvSpPr>
            <p:cNvPr id="7" name="Rectangle 6"/>
            <p:cNvSpPr>
              <a:spLocks noChangeArrowheads="1"/>
            </p:cNvSpPr>
            <p:nvPr/>
          </p:nvSpPr>
          <p:spPr bwMode="auto">
            <a:xfrm>
              <a:off x="4416" y="2160"/>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dirty="0">
                  <a:effectLst>
                    <a:outerShdw blurRad="38100" dist="38100" dir="2700000" algn="tl">
                      <a:srgbClr val="000000"/>
                    </a:outerShdw>
                  </a:effectLst>
                  <a:latin typeface="Lucida Console" pitchFamily="49" charset="0"/>
                </a:rPr>
                <a:t>59</a:t>
              </a:r>
            </a:p>
          </p:txBody>
        </p:sp>
        <p:sp>
          <p:nvSpPr>
            <p:cNvPr id="8" name="Text Box 7"/>
            <p:cNvSpPr txBox="1">
              <a:spLocks noChangeArrowheads="1"/>
            </p:cNvSpPr>
            <p:nvPr/>
          </p:nvSpPr>
          <p:spPr bwMode="auto">
            <a:xfrm>
              <a:off x="4128" y="2208"/>
              <a:ext cx="2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a:latin typeface="Courier New" pitchFamily="49" charset="0"/>
                </a:rPr>
                <a:t>i</a:t>
              </a:r>
            </a:p>
          </p:txBody>
        </p:sp>
      </p:grpSp>
      <p:grpSp>
        <p:nvGrpSpPr>
          <p:cNvPr id="9" name="Group 8"/>
          <p:cNvGrpSpPr>
            <a:grpSpLocks/>
          </p:cNvGrpSpPr>
          <p:nvPr/>
        </p:nvGrpSpPr>
        <p:grpSpPr bwMode="auto">
          <a:xfrm>
            <a:off x="6172200" y="4114800"/>
            <a:ext cx="1524000" cy="476250"/>
            <a:chOff x="4128" y="2592"/>
            <a:chExt cx="960" cy="300"/>
          </a:xfrm>
        </p:grpSpPr>
        <p:sp>
          <p:nvSpPr>
            <p:cNvPr id="10" name="Rectangle 9"/>
            <p:cNvSpPr>
              <a:spLocks noChangeArrowheads="1"/>
            </p:cNvSpPr>
            <p:nvPr/>
          </p:nvSpPr>
          <p:spPr bwMode="auto">
            <a:xfrm>
              <a:off x="4416" y="2592"/>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a:effectLst>
                    <a:outerShdw blurRad="38100" dist="38100" dir="2700000" algn="tl">
                      <a:srgbClr val="000000"/>
                    </a:outerShdw>
                  </a:effectLst>
                  <a:latin typeface="Lucida Console" pitchFamily="49" charset="0"/>
                </a:rPr>
                <a:t>7.83</a:t>
              </a:r>
            </a:p>
          </p:txBody>
        </p:sp>
        <p:sp>
          <p:nvSpPr>
            <p:cNvPr id="11" name="Text Box 10"/>
            <p:cNvSpPr txBox="1">
              <a:spLocks noChangeArrowheads="1"/>
            </p:cNvSpPr>
            <p:nvPr/>
          </p:nvSpPr>
          <p:spPr bwMode="auto">
            <a:xfrm>
              <a:off x="4128" y="2640"/>
              <a:ext cx="2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a:latin typeface="Courier New" pitchFamily="49" charset="0"/>
                </a:rPr>
                <a:t>x</a:t>
              </a:r>
            </a:p>
          </p:txBody>
        </p:sp>
      </p:grpSp>
      <p:grpSp>
        <p:nvGrpSpPr>
          <p:cNvPr id="12" name="Group 11"/>
          <p:cNvGrpSpPr>
            <a:grpSpLocks/>
          </p:cNvGrpSpPr>
          <p:nvPr/>
        </p:nvGrpSpPr>
        <p:grpSpPr bwMode="auto">
          <a:xfrm>
            <a:off x="6172200" y="4800600"/>
            <a:ext cx="1524000" cy="476250"/>
            <a:chOff x="4128" y="3024"/>
            <a:chExt cx="960" cy="300"/>
          </a:xfrm>
        </p:grpSpPr>
        <p:sp>
          <p:nvSpPr>
            <p:cNvPr id="13" name="Rectangle 12"/>
            <p:cNvSpPr>
              <a:spLocks noChangeArrowheads="1"/>
            </p:cNvSpPr>
            <p:nvPr/>
          </p:nvSpPr>
          <p:spPr bwMode="auto">
            <a:xfrm>
              <a:off x="4416" y="3024"/>
              <a:ext cx="672"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dirty="0">
                  <a:effectLst>
                    <a:outerShdw blurRad="38100" dist="38100" dir="2700000" algn="tl">
                      <a:srgbClr val="000000"/>
                    </a:outerShdw>
                  </a:effectLst>
                </a:rPr>
                <a:t>59</a:t>
              </a:r>
            </a:p>
          </p:txBody>
        </p:sp>
        <p:sp>
          <p:nvSpPr>
            <p:cNvPr id="14" name="Text Box 13"/>
            <p:cNvSpPr txBox="1">
              <a:spLocks noChangeArrowheads="1"/>
            </p:cNvSpPr>
            <p:nvPr/>
          </p:nvSpPr>
          <p:spPr bwMode="auto">
            <a:xfrm>
              <a:off x="4128" y="3072"/>
              <a:ext cx="2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a:latin typeface="Courier New" pitchFamily="49" charset="0"/>
                </a:rPr>
                <a:t>a</a:t>
              </a:r>
            </a:p>
          </p:txBody>
        </p:sp>
      </p:grpSp>
      <p:sp>
        <p:nvSpPr>
          <p:cNvPr id="15" name="Text Box 14"/>
          <p:cNvSpPr txBox="1">
            <a:spLocks noChangeArrowheads="1"/>
          </p:cNvSpPr>
          <p:nvPr/>
        </p:nvSpPr>
        <p:spPr bwMode="auto">
          <a:xfrm>
            <a:off x="5486400" y="2133600"/>
            <a:ext cx="3200400" cy="4616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a:solidFill>
                  <a:srgbClr val="0000FF"/>
                </a:solidFill>
                <a:latin typeface="Courier New" pitchFamily="49" charset="0"/>
              </a:rPr>
              <a:t>double</a:t>
            </a:r>
            <a:r>
              <a:rPr lang="en-US" sz="2400">
                <a:latin typeface="Courier New" pitchFamily="49" charset="0"/>
              </a:rPr>
              <a:t> x </a:t>
            </a:r>
            <a:r>
              <a:rPr lang="en-US" sz="2400" smtClean="0">
                <a:latin typeface="Courier New" pitchFamily="49" charset="0"/>
              </a:rPr>
              <a:t>= 7.83</a:t>
            </a:r>
            <a:r>
              <a:rPr lang="en-US" sz="2400">
                <a:latin typeface="Courier New" pitchFamily="49" charset="0"/>
              </a:rPr>
              <a:t>;</a:t>
            </a:r>
          </a:p>
        </p:txBody>
      </p:sp>
      <p:sp>
        <p:nvSpPr>
          <p:cNvPr id="16" name="Text Box 15"/>
          <p:cNvSpPr txBox="1">
            <a:spLocks noChangeArrowheads="1"/>
          </p:cNvSpPr>
          <p:nvPr/>
        </p:nvSpPr>
        <p:spPr bwMode="auto">
          <a:xfrm>
            <a:off x="5791200" y="2662535"/>
            <a:ext cx="2667000" cy="46166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400">
                <a:solidFill>
                  <a:srgbClr val="0000FF"/>
                </a:solidFill>
                <a:latin typeface="Courier New" pitchFamily="49" charset="0"/>
              </a:rPr>
              <a:t>int</a:t>
            </a:r>
            <a:r>
              <a:rPr lang="en-US" sz="2400">
                <a:solidFill>
                  <a:schemeClr val="bg1"/>
                </a:solidFill>
                <a:latin typeface="Courier New" pitchFamily="49" charset="0"/>
              </a:rPr>
              <a:t> </a:t>
            </a:r>
            <a:r>
              <a:rPr lang="en-US" sz="2400">
                <a:latin typeface="Courier New" pitchFamily="49" charset="0"/>
              </a:rPr>
              <a:t>a = i;</a:t>
            </a:r>
          </a:p>
        </p:txBody>
      </p:sp>
    </p:spTree>
    <p:extLst>
      <p:ext uri="{BB962C8B-B14F-4D97-AF65-F5344CB8AC3E}">
        <p14:creationId xmlns:p14="http://schemas.microsoft.com/office/powerpoint/2010/main" val="104811644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64892"/>
            <a:ext cx="7620000" cy="77967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Reference Type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Tham chiếu đến nơi chứa dữ liệu</a:t>
            </a:r>
          </a:p>
          <a:p>
            <a:pPr algn="just">
              <a:lnSpc>
                <a:spcPct val="120000"/>
              </a:lnSpc>
              <a:spcBef>
                <a:spcPts val="300"/>
              </a:spcBef>
              <a:spcAft>
                <a:spcPts val="300"/>
              </a:spcAft>
            </a:pPr>
            <a:r>
              <a:rPr lang="vi-VN" sz="2800">
                <a:latin typeface="+mj-lt"/>
                <a:cs typeface="Tahoma" charset="0"/>
              </a:rPr>
              <a:t>Có thể null</a:t>
            </a:r>
          </a:p>
          <a:p>
            <a:pPr lvl="1" algn="just">
              <a:lnSpc>
                <a:spcPct val="120000"/>
              </a:lnSpc>
              <a:spcBef>
                <a:spcPts val="300"/>
              </a:spcBef>
              <a:spcAft>
                <a:spcPts val="300"/>
              </a:spcAft>
            </a:pPr>
            <a:r>
              <a:rPr lang="vi-VN" sz="2400">
                <a:latin typeface="+mj-lt"/>
                <a:cs typeface="Tahoma" charset="0"/>
              </a:rPr>
              <a:t>null: không chỉ tới bất kỳ đâu</a:t>
            </a:r>
          </a:p>
          <a:p>
            <a:pPr algn="just">
              <a:lnSpc>
                <a:spcPct val="120000"/>
              </a:lnSpc>
              <a:spcBef>
                <a:spcPts val="300"/>
              </a:spcBef>
              <a:spcAft>
                <a:spcPts val="300"/>
              </a:spcAft>
            </a:pPr>
            <a:r>
              <a:rPr lang="vi-VN" sz="2800">
                <a:latin typeface="+mj-lt"/>
                <a:cs typeface="Tahoma" charset="0"/>
              </a:rPr>
              <a:t>Bao gồm</a:t>
            </a:r>
          </a:p>
          <a:p>
            <a:pPr lvl="1" algn="just">
              <a:lnSpc>
                <a:spcPct val="120000"/>
              </a:lnSpc>
              <a:spcBef>
                <a:spcPts val="300"/>
              </a:spcBef>
              <a:spcAft>
                <a:spcPts val="300"/>
              </a:spcAft>
            </a:pPr>
            <a:r>
              <a:rPr lang="vi-VN" sz="2400">
                <a:latin typeface="+mj-lt"/>
                <a:cs typeface="Tahoma" charset="0"/>
              </a:rPr>
              <a:t>Class </a:t>
            </a:r>
          </a:p>
          <a:p>
            <a:pPr lvl="1" algn="just">
              <a:lnSpc>
                <a:spcPct val="120000"/>
              </a:lnSpc>
              <a:spcBef>
                <a:spcPts val="300"/>
              </a:spcBef>
              <a:spcAft>
                <a:spcPts val="300"/>
              </a:spcAft>
            </a:pPr>
            <a:r>
              <a:rPr lang="vi-VN" sz="2400">
                <a:latin typeface="+mj-lt"/>
                <a:cs typeface="Tahoma" charset="0"/>
              </a:rPr>
              <a:t>string, object</a:t>
            </a:r>
          </a:p>
          <a:p>
            <a:pPr lvl="1" algn="just">
              <a:lnSpc>
                <a:spcPct val="120000"/>
              </a:lnSpc>
              <a:spcBef>
                <a:spcPts val="300"/>
              </a:spcBef>
              <a:spcAft>
                <a:spcPts val="300"/>
              </a:spcAft>
            </a:pPr>
            <a:r>
              <a:rPr lang="vi-VN" sz="2400">
                <a:latin typeface="+mj-lt"/>
                <a:cs typeface="Tahoma" charset="0"/>
              </a:rPr>
              <a:t>Interface</a:t>
            </a:r>
          </a:p>
          <a:p>
            <a:pPr lvl="1" algn="just">
              <a:lnSpc>
                <a:spcPct val="120000"/>
              </a:lnSpc>
              <a:spcBef>
                <a:spcPts val="300"/>
              </a:spcBef>
              <a:spcAft>
                <a:spcPts val="300"/>
              </a:spcAft>
            </a:pPr>
            <a:r>
              <a:rPr lang="vi-VN" sz="2400">
                <a:latin typeface="+mj-lt"/>
                <a:cs typeface="Tahoma" charset="0"/>
              </a:rPr>
              <a:t>Array</a:t>
            </a:r>
          </a:p>
          <a:p>
            <a:pPr lvl="1" algn="just">
              <a:lnSpc>
                <a:spcPct val="120000"/>
              </a:lnSpc>
              <a:spcBef>
                <a:spcPts val="300"/>
              </a:spcBef>
              <a:spcAft>
                <a:spcPts val="300"/>
              </a:spcAft>
            </a:pPr>
            <a:r>
              <a:rPr lang="vi-VN" sz="2400">
                <a:latin typeface="+mj-lt"/>
                <a:cs typeface="Tahoma" charset="0"/>
              </a:rPr>
              <a:t>Delegate</a:t>
            </a:r>
            <a:endParaRPr lang="en-US" sz="2400" dirty="0" smtClean="0">
              <a:latin typeface="+mj-lt"/>
              <a:cs typeface="Tahoma" charset="0"/>
            </a:endParaRPr>
          </a:p>
        </p:txBody>
      </p:sp>
      <p:sp>
        <p:nvSpPr>
          <p:cNvPr id="5" name="Text Box 4"/>
          <p:cNvSpPr txBox="1">
            <a:spLocks noChangeArrowheads="1"/>
          </p:cNvSpPr>
          <p:nvPr/>
        </p:nvSpPr>
        <p:spPr bwMode="auto">
          <a:xfrm>
            <a:off x="5638800" y="1905000"/>
            <a:ext cx="3352800" cy="40005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000">
                <a:solidFill>
                  <a:srgbClr val="0000FF"/>
                </a:solidFill>
                <a:latin typeface="Courier New" pitchFamily="49" charset="0"/>
              </a:rPr>
              <a:t>string</a:t>
            </a:r>
            <a:r>
              <a:rPr lang="en-US" sz="2000">
                <a:solidFill>
                  <a:schemeClr val="bg1"/>
                </a:solidFill>
                <a:latin typeface="Courier New" pitchFamily="49" charset="0"/>
              </a:rPr>
              <a:t> </a:t>
            </a:r>
            <a:r>
              <a:rPr lang="en-US" sz="2000">
                <a:solidFill>
                  <a:srgbClr val="FF0000"/>
                </a:solidFill>
                <a:latin typeface="Courier New" pitchFamily="49" charset="0"/>
              </a:rPr>
              <a:t>s1 = "Hello";</a:t>
            </a:r>
          </a:p>
        </p:txBody>
      </p:sp>
      <p:sp>
        <p:nvSpPr>
          <p:cNvPr id="6" name="Rectangle 5"/>
          <p:cNvSpPr>
            <a:spLocks noChangeArrowheads="1"/>
          </p:cNvSpPr>
          <p:nvPr/>
        </p:nvSpPr>
        <p:spPr bwMode="auto">
          <a:xfrm>
            <a:off x="7391400" y="3867150"/>
            <a:ext cx="1371600" cy="457200"/>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a:effectLst>
                  <a:outerShdw blurRad="38100" dist="38100" dir="2700000" algn="tl">
                    <a:srgbClr val="000000"/>
                  </a:outerShdw>
                </a:effectLst>
                <a:latin typeface="Lucida Console" pitchFamily="49" charset="0"/>
              </a:rPr>
              <a:t>"Hello"</a:t>
            </a:r>
          </a:p>
        </p:txBody>
      </p:sp>
      <p:sp>
        <p:nvSpPr>
          <p:cNvPr id="7" name="Rectangle 6"/>
          <p:cNvSpPr>
            <a:spLocks noChangeArrowheads="1"/>
          </p:cNvSpPr>
          <p:nvPr/>
        </p:nvSpPr>
        <p:spPr bwMode="auto">
          <a:xfrm>
            <a:off x="7391400" y="5924550"/>
            <a:ext cx="1371600" cy="457200"/>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r>
              <a:rPr lang="en-US" sz="2000">
                <a:effectLst>
                  <a:outerShdw blurRad="38100" dist="38100" dir="2700000" algn="tl">
                    <a:srgbClr val="000000"/>
                  </a:outerShdw>
                </a:effectLst>
                <a:latin typeface="Lucida Console" pitchFamily="49" charset="0"/>
              </a:rPr>
              <a:t>"Bye"</a:t>
            </a:r>
          </a:p>
        </p:txBody>
      </p:sp>
      <p:grpSp>
        <p:nvGrpSpPr>
          <p:cNvPr id="8" name="Group 7"/>
          <p:cNvGrpSpPr>
            <a:grpSpLocks/>
          </p:cNvGrpSpPr>
          <p:nvPr/>
        </p:nvGrpSpPr>
        <p:grpSpPr bwMode="auto">
          <a:xfrm>
            <a:off x="5410200" y="5924550"/>
            <a:ext cx="1447800" cy="476250"/>
            <a:chOff x="3408" y="3408"/>
            <a:chExt cx="912" cy="300"/>
          </a:xfrm>
        </p:grpSpPr>
        <p:sp>
          <p:nvSpPr>
            <p:cNvPr id="9" name="Rectangle 8"/>
            <p:cNvSpPr>
              <a:spLocks noChangeArrowheads="1"/>
            </p:cNvSpPr>
            <p:nvPr/>
          </p:nvSpPr>
          <p:spPr bwMode="auto">
            <a:xfrm>
              <a:off x="3744" y="3408"/>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endParaRPr lang="en-US" sz="2000">
                <a:effectLst>
                  <a:outerShdw blurRad="38100" dist="38100" dir="2700000" algn="tl">
                    <a:srgbClr val="000000"/>
                  </a:outerShdw>
                </a:effectLst>
                <a:latin typeface="Lucida Console" pitchFamily="49" charset="0"/>
              </a:endParaRPr>
            </a:p>
          </p:txBody>
        </p:sp>
        <p:sp>
          <p:nvSpPr>
            <p:cNvPr id="10" name="Text Box 9"/>
            <p:cNvSpPr txBox="1">
              <a:spLocks noChangeArrowheads="1"/>
            </p:cNvSpPr>
            <p:nvPr/>
          </p:nvSpPr>
          <p:spPr bwMode="auto">
            <a:xfrm>
              <a:off x="3408" y="3456"/>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a:latin typeface="Courier New" pitchFamily="49" charset="0"/>
                </a:rPr>
                <a:t>s2</a:t>
              </a:r>
            </a:p>
          </p:txBody>
        </p:sp>
      </p:grpSp>
      <p:grpSp>
        <p:nvGrpSpPr>
          <p:cNvPr id="11" name="Group 10"/>
          <p:cNvGrpSpPr>
            <a:grpSpLocks/>
          </p:cNvGrpSpPr>
          <p:nvPr/>
        </p:nvGrpSpPr>
        <p:grpSpPr bwMode="auto">
          <a:xfrm>
            <a:off x="5410200" y="4705350"/>
            <a:ext cx="1447800" cy="476250"/>
            <a:chOff x="3408" y="2880"/>
            <a:chExt cx="912" cy="300"/>
          </a:xfrm>
        </p:grpSpPr>
        <p:sp>
          <p:nvSpPr>
            <p:cNvPr id="12" name="Rectangle 11"/>
            <p:cNvSpPr>
              <a:spLocks noChangeArrowheads="1"/>
            </p:cNvSpPr>
            <p:nvPr/>
          </p:nvSpPr>
          <p:spPr bwMode="auto">
            <a:xfrm>
              <a:off x="3744" y="2880"/>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endParaRPr lang="en-US" sz="2000">
                <a:effectLst>
                  <a:outerShdw blurRad="38100" dist="38100" dir="2700000" algn="tl">
                    <a:srgbClr val="000000"/>
                  </a:outerShdw>
                </a:effectLst>
                <a:latin typeface="Lucida Console" pitchFamily="49" charset="0"/>
              </a:endParaRPr>
            </a:p>
          </p:txBody>
        </p:sp>
        <p:sp>
          <p:nvSpPr>
            <p:cNvPr id="13" name="Text Box 12"/>
            <p:cNvSpPr txBox="1">
              <a:spLocks noChangeArrowheads="1"/>
            </p:cNvSpPr>
            <p:nvPr/>
          </p:nvSpPr>
          <p:spPr bwMode="auto">
            <a:xfrm>
              <a:off x="3408" y="2928"/>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a:latin typeface="Courier New" pitchFamily="49" charset="0"/>
                </a:rPr>
                <a:t>s3</a:t>
              </a:r>
            </a:p>
          </p:txBody>
        </p:sp>
      </p:grpSp>
      <p:sp>
        <p:nvSpPr>
          <p:cNvPr id="14" name="Line 13"/>
          <p:cNvSpPr>
            <a:spLocks noChangeShapeType="1"/>
          </p:cNvSpPr>
          <p:nvPr/>
        </p:nvSpPr>
        <p:spPr bwMode="auto">
          <a:xfrm>
            <a:off x="6400800" y="4933950"/>
            <a:ext cx="1600200"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en-US"/>
          </a:p>
        </p:txBody>
      </p:sp>
      <p:sp>
        <p:nvSpPr>
          <p:cNvPr id="15" name="Line 14"/>
          <p:cNvSpPr>
            <a:spLocks noChangeShapeType="1"/>
          </p:cNvSpPr>
          <p:nvPr/>
        </p:nvSpPr>
        <p:spPr bwMode="auto">
          <a:xfrm flipV="1">
            <a:off x="8001000" y="4324350"/>
            <a:ext cx="0" cy="6096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16" name="Group 15"/>
          <p:cNvGrpSpPr>
            <a:grpSpLocks/>
          </p:cNvGrpSpPr>
          <p:nvPr/>
        </p:nvGrpSpPr>
        <p:grpSpPr bwMode="auto">
          <a:xfrm>
            <a:off x="5410200" y="3867150"/>
            <a:ext cx="1447800" cy="476250"/>
            <a:chOff x="3408" y="2352"/>
            <a:chExt cx="912" cy="300"/>
          </a:xfrm>
        </p:grpSpPr>
        <p:sp>
          <p:nvSpPr>
            <p:cNvPr id="17" name="Rectangle 16"/>
            <p:cNvSpPr>
              <a:spLocks noChangeArrowheads="1"/>
            </p:cNvSpPr>
            <p:nvPr/>
          </p:nvSpPr>
          <p:spPr bwMode="auto">
            <a:xfrm>
              <a:off x="3744" y="2352"/>
              <a:ext cx="576" cy="288"/>
            </a:xfrm>
            <a:prstGeom prst="rect">
              <a:avLst/>
            </a:prstGeom>
            <a:gradFill rotWithShape="0">
              <a:gsLst>
                <a:gs pos="0">
                  <a:schemeClr val="accent2">
                    <a:gamma/>
                    <a:shade val="46275"/>
                    <a:invGamma/>
                  </a:schemeClr>
                </a:gs>
                <a:gs pos="100000">
                  <a:schemeClr val="accent2"/>
                </a:gs>
              </a:gsLst>
              <a:lin ang="5400000" scaled="1"/>
            </a:gradFill>
            <a:ln w="25400">
              <a:solidFill>
                <a:schemeClr val="accent2"/>
              </a:solidFill>
              <a:miter lim="800000"/>
              <a:headEnd/>
              <a:tailEnd/>
            </a:ln>
            <a:effectLst/>
          </p:spPr>
          <p:txBody>
            <a:bodyPr wrap="none" anchor="ctr"/>
            <a:lstStyle/>
            <a:p>
              <a:pPr eaLnBrk="0" hangingPunct="0">
                <a:defRPr/>
              </a:pPr>
              <a:endParaRPr lang="en-US" sz="2000">
                <a:effectLst>
                  <a:outerShdw blurRad="38100" dist="38100" dir="2700000" algn="tl">
                    <a:srgbClr val="000000"/>
                  </a:outerShdw>
                </a:effectLst>
                <a:latin typeface="Lucida Console" pitchFamily="49" charset="0"/>
              </a:endParaRPr>
            </a:p>
          </p:txBody>
        </p:sp>
        <p:sp>
          <p:nvSpPr>
            <p:cNvPr id="18" name="Text Box 17"/>
            <p:cNvSpPr txBox="1">
              <a:spLocks noChangeArrowheads="1"/>
            </p:cNvSpPr>
            <p:nvPr/>
          </p:nvSpPr>
          <p:spPr bwMode="auto">
            <a:xfrm>
              <a:off x="3408" y="2400"/>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a:latin typeface="Courier New" pitchFamily="49" charset="0"/>
                </a:rPr>
                <a:t>s1</a:t>
              </a:r>
            </a:p>
          </p:txBody>
        </p:sp>
      </p:grpSp>
      <p:sp>
        <p:nvSpPr>
          <p:cNvPr id="19" name="Line 18"/>
          <p:cNvSpPr>
            <a:spLocks noChangeShapeType="1"/>
          </p:cNvSpPr>
          <p:nvPr/>
        </p:nvSpPr>
        <p:spPr bwMode="auto">
          <a:xfrm>
            <a:off x="6400800" y="4095750"/>
            <a:ext cx="990600" cy="0"/>
          </a:xfrm>
          <a:prstGeom prst="line">
            <a:avLst/>
          </a:prstGeom>
          <a:noFill/>
          <a:ln w="2857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a:off x="6400800" y="6153150"/>
            <a:ext cx="990600" cy="0"/>
          </a:xfrm>
          <a:prstGeom prst="line">
            <a:avLst/>
          </a:prstGeom>
          <a:noFill/>
          <a:ln w="28575">
            <a:solidFill>
              <a:schemeClr val="tx1"/>
            </a:solidFill>
            <a:round/>
            <a:headEnd type="oval" w="med" len="me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1" name="Text Box 20"/>
          <p:cNvSpPr txBox="1">
            <a:spLocks noChangeArrowheads="1"/>
          </p:cNvSpPr>
          <p:nvPr/>
        </p:nvSpPr>
        <p:spPr bwMode="auto">
          <a:xfrm>
            <a:off x="5638800" y="2362200"/>
            <a:ext cx="3352800" cy="40005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000">
                <a:solidFill>
                  <a:srgbClr val="0000FF"/>
                </a:solidFill>
                <a:latin typeface="Courier New" pitchFamily="49" charset="0"/>
              </a:rPr>
              <a:t>string</a:t>
            </a:r>
            <a:r>
              <a:rPr lang="en-US" sz="2000">
                <a:solidFill>
                  <a:schemeClr val="bg1"/>
                </a:solidFill>
                <a:latin typeface="Courier New" pitchFamily="49" charset="0"/>
              </a:rPr>
              <a:t> </a:t>
            </a:r>
            <a:r>
              <a:rPr lang="en-US" sz="2000">
                <a:solidFill>
                  <a:srgbClr val="FF0000"/>
                </a:solidFill>
                <a:latin typeface="Courier New" pitchFamily="49" charset="0"/>
              </a:rPr>
              <a:t>s2 = "Bye";</a:t>
            </a:r>
          </a:p>
        </p:txBody>
      </p:sp>
      <p:sp>
        <p:nvSpPr>
          <p:cNvPr id="22" name="Text Box 21"/>
          <p:cNvSpPr txBox="1">
            <a:spLocks noChangeArrowheads="1"/>
          </p:cNvSpPr>
          <p:nvPr/>
        </p:nvSpPr>
        <p:spPr bwMode="auto">
          <a:xfrm>
            <a:off x="5638800" y="2819400"/>
            <a:ext cx="3352800" cy="40005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000">
                <a:solidFill>
                  <a:srgbClr val="0000FF"/>
                </a:solidFill>
                <a:latin typeface="Courier New" pitchFamily="49" charset="0"/>
              </a:rPr>
              <a:t>string</a:t>
            </a:r>
            <a:r>
              <a:rPr lang="en-US" sz="2000">
                <a:solidFill>
                  <a:schemeClr val="bg1"/>
                </a:solidFill>
                <a:latin typeface="Courier New" pitchFamily="49" charset="0"/>
              </a:rPr>
              <a:t> </a:t>
            </a:r>
            <a:r>
              <a:rPr lang="en-US" sz="2000">
                <a:solidFill>
                  <a:srgbClr val="FF0000"/>
                </a:solidFill>
                <a:latin typeface="Courier New" pitchFamily="49" charset="0"/>
              </a:rPr>
              <a:t>s3;</a:t>
            </a:r>
          </a:p>
        </p:txBody>
      </p:sp>
      <p:sp>
        <p:nvSpPr>
          <p:cNvPr id="23" name="Text Box 22"/>
          <p:cNvSpPr txBox="1">
            <a:spLocks noChangeArrowheads="1"/>
          </p:cNvSpPr>
          <p:nvPr/>
        </p:nvSpPr>
        <p:spPr bwMode="auto">
          <a:xfrm>
            <a:off x="5638800" y="3238500"/>
            <a:ext cx="3352800" cy="40005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2000">
                <a:solidFill>
                  <a:srgbClr val="000000"/>
                </a:solidFill>
                <a:latin typeface="Courier New" pitchFamily="49" charset="0"/>
              </a:rPr>
              <a:t>s3 = s1;</a:t>
            </a:r>
          </a:p>
        </p:txBody>
      </p:sp>
      <p:sp>
        <p:nvSpPr>
          <p:cNvPr id="24" name="Line 23"/>
          <p:cNvSpPr>
            <a:spLocks noChangeShapeType="1"/>
          </p:cNvSpPr>
          <p:nvPr/>
        </p:nvSpPr>
        <p:spPr bwMode="auto">
          <a:xfrm>
            <a:off x="8001000" y="4933950"/>
            <a:ext cx="0" cy="3810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25" name="Group 24"/>
          <p:cNvGrpSpPr>
            <a:grpSpLocks/>
          </p:cNvGrpSpPr>
          <p:nvPr/>
        </p:nvGrpSpPr>
        <p:grpSpPr bwMode="auto">
          <a:xfrm>
            <a:off x="7620000" y="5314950"/>
            <a:ext cx="685800" cy="152400"/>
            <a:chOff x="4800" y="3264"/>
            <a:chExt cx="432" cy="96"/>
          </a:xfrm>
        </p:grpSpPr>
        <p:sp>
          <p:nvSpPr>
            <p:cNvPr id="26" name="Line 25"/>
            <p:cNvSpPr>
              <a:spLocks noChangeShapeType="1"/>
            </p:cNvSpPr>
            <p:nvPr/>
          </p:nvSpPr>
          <p:spPr bwMode="auto">
            <a:xfrm>
              <a:off x="4848" y="326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6"/>
            <p:cNvSpPr>
              <a:spLocks noChangeShapeType="1"/>
            </p:cNvSpPr>
            <p:nvPr/>
          </p:nvSpPr>
          <p:spPr bwMode="auto">
            <a:xfrm flipH="1">
              <a:off x="4800"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p:cNvSpPr>
              <a:spLocks noChangeShapeType="1"/>
            </p:cNvSpPr>
            <p:nvPr/>
          </p:nvSpPr>
          <p:spPr bwMode="auto">
            <a:xfrm flipH="1">
              <a:off x="4896"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p:cNvSpPr>
              <a:spLocks noChangeShapeType="1"/>
            </p:cNvSpPr>
            <p:nvPr/>
          </p:nvSpPr>
          <p:spPr bwMode="auto">
            <a:xfrm flipH="1">
              <a:off x="4992"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p:cNvSpPr>
              <a:spLocks noChangeShapeType="1"/>
            </p:cNvSpPr>
            <p:nvPr/>
          </p:nvSpPr>
          <p:spPr bwMode="auto">
            <a:xfrm flipH="1">
              <a:off x="5088"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0"/>
            <p:cNvSpPr>
              <a:spLocks noChangeShapeType="1"/>
            </p:cNvSpPr>
            <p:nvPr/>
          </p:nvSpPr>
          <p:spPr bwMode="auto">
            <a:xfrm flipH="1">
              <a:off x="5184" y="3264"/>
              <a:ext cx="48"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395019336"/>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animBg="1"/>
      <p:bldP spid="15" grpId="0" animBg="1"/>
      <p:bldP spid="19" grpId="0" animBg="1"/>
      <p:bldP spid="20" grpId="0" animBg="1"/>
      <p:bldP spid="21" grpId="0" animBg="1"/>
      <p:bldP spid="22" grpId="0" animBg="1"/>
      <p:bldP spid="23" grpId="0" animBg="1"/>
      <p:bldP spid="24" grpId="0" animBg="1"/>
      <p:bldP spid="2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49902"/>
            <a:ext cx="7696199" cy="840698"/>
          </a:xfrm>
          <a:noFill/>
          <a:ln>
            <a:miter lim="800000"/>
            <a:headEnd/>
            <a:tailEnd/>
          </a:ln>
        </p:spPr>
        <p:txBody>
          <a:bodyPr vert="horz" wrap="square" lIns="91440" tIns="45720" rIns="91440" bIns="45720" numCol="1" anchor="t" anchorCtr="0" compatLnSpc="1">
            <a:prstTxWarp prst="textNoShape">
              <a:avLst/>
            </a:prstTxWarp>
          </a:bodyPr>
          <a:lstStyle/>
          <a:p>
            <a:r>
              <a:rPr lang="en-US" sz="3600" b="1">
                <a:solidFill>
                  <a:schemeClr val="tx1"/>
                </a:solidFill>
                <a:cs typeface="Tahoma" charset="0"/>
              </a:rPr>
              <a:t>Value Type </a:t>
            </a:r>
            <a:r>
              <a:rPr lang="en-US" sz="3600" b="1" smtClean="0">
                <a:solidFill>
                  <a:schemeClr val="tx1"/>
                </a:solidFill>
                <a:cs typeface="Tahoma" charset="0"/>
              </a:rPr>
              <a:t>vs </a:t>
            </a:r>
            <a:r>
              <a:rPr lang="en-US" sz="3600" b="1">
                <a:solidFill>
                  <a:schemeClr val="tx1"/>
                </a:solidFill>
                <a:cs typeface="Tahoma" charset="0"/>
              </a:rPr>
              <a:t>Reference Type</a:t>
            </a:r>
            <a:endParaRPr lang="en-US" sz="3600" b="1" dirty="0" smtClean="0">
              <a:solidFill>
                <a:schemeClr val="tx1"/>
              </a:solidFill>
              <a:cs typeface="Tahoma" charset="0"/>
            </a:endParaRP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478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550315"/>
      </p:ext>
    </p:extLst>
  </p:cSld>
  <p:clrMapOvr>
    <a:masterClrMapping/>
  </p:clrMapOvr>
  <p:transition advClick="0">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49902"/>
            <a:ext cx="7696200" cy="84069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định sẵn</a:t>
            </a:r>
            <a:endParaRPr lang="en-US" sz="4000" b="1" dirty="0" smtClean="0">
              <a:solidFill>
                <a:schemeClr val="tx1"/>
              </a:solidFill>
              <a:cs typeface="Tahoma" charset="0"/>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02718512"/>
              </p:ext>
            </p:extLst>
          </p:nvPr>
        </p:nvGraphicFramePr>
        <p:xfrm>
          <a:off x="533400" y="1219200"/>
          <a:ext cx="8491216" cy="5094312"/>
        </p:xfrm>
        <a:graphic>
          <a:graphicData uri="http://schemas.openxmlformats.org/drawingml/2006/table">
            <a:tbl>
              <a:tblPr/>
              <a:tblGrid>
                <a:gridCol w="1441450"/>
                <a:gridCol w="1367155"/>
                <a:gridCol w="1705292"/>
                <a:gridCol w="3977319"/>
              </a:tblGrid>
              <a:tr h="5702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r>
              <a:tr h="885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dương không dấu từ </a:t>
                      </a:r>
                      <a:r>
                        <a:rPr kumimoji="0" lang="vi-VN" sz="2400" b="0" i="0" u="none" strike="noStrike" cap="none" normalizeH="0" baseline="0" smtClean="0">
                          <a:ln>
                            <a:noFill/>
                          </a:ln>
                          <a:solidFill>
                            <a:srgbClr val="FF0000"/>
                          </a:solidFill>
                          <a:effectLst/>
                          <a:latin typeface="Arial" charset="0"/>
                          <a:cs typeface="Arial" charset="0"/>
                        </a:rPr>
                        <a:t>0-255</a:t>
                      </a:r>
                      <a:endParaRPr kumimoji="0" lang="en-US" sz="2400" b="0" i="0" u="none" strike="noStrike" cap="none" normalizeH="0" baseline="0" smtClean="0">
                        <a:ln>
                          <a:noFill/>
                        </a:ln>
                        <a:solidFill>
                          <a:srgbClr val="FF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4917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a:t>
                      </a:r>
                      <a:r>
                        <a:rPr kumimoji="0" lang="en-US" sz="2400" b="0" i="0" u="none" strike="noStrike" cap="none" normalizeH="0" baseline="0" smtClean="0">
                          <a:ln>
                            <a:noFill/>
                          </a:ln>
                          <a:solidFill>
                            <a:srgbClr val="000000"/>
                          </a:solidFill>
                          <a:effectLst/>
                          <a:latin typeface="Arial" charset="0"/>
                          <a:cs typeface="Arial" charset="0"/>
                        </a:rPr>
                        <a:t>í</a:t>
                      </a:r>
                      <a:r>
                        <a:rPr kumimoji="0" lang="vi-VN" sz="2400" b="0" i="0" u="none" strike="noStrike" cap="none" normalizeH="0" baseline="0" smtClean="0">
                          <a:ln>
                            <a:noFill/>
                          </a:ln>
                          <a:solidFill>
                            <a:srgbClr val="000000"/>
                          </a:solidFill>
                          <a:effectLst/>
                          <a:latin typeface="Arial" charset="0"/>
                          <a:cs typeface="Arial" charset="0"/>
                        </a:rPr>
                        <a:t> tự Unicode</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917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Giá trị logic </a:t>
                      </a:r>
                      <a:r>
                        <a:rPr kumimoji="0" lang="en-US" sz="2400" b="0" i="0" u="none" strike="noStrike" cap="none" normalizeH="0" baseline="0" smtClean="0">
                          <a:ln>
                            <a:noFill/>
                          </a:ln>
                          <a:solidFill>
                            <a:srgbClr val="FF0000"/>
                          </a:solidFill>
                          <a:effectLst/>
                          <a:latin typeface="Arial" charset="0"/>
                          <a:cs typeface="Arial" charset="0"/>
                        </a:rPr>
                        <a:t>true/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885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có dấu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 từ </a:t>
                      </a:r>
                      <a:r>
                        <a:rPr kumimoji="0" lang="vi-VN" sz="2400" b="0" i="0" u="none" strike="noStrike" cap="none" normalizeH="0" baseline="0" smtClean="0">
                          <a:ln>
                            <a:noFill/>
                          </a:ln>
                          <a:solidFill>
                            <a:srgbClr val="FF0000"/>
                          </a:solidFill>
                          <a:effectLst/>
                          <a:latin typeface="Arial" charset="0"/>
                          <a:cs typeface="Arial" charset="0"/>
                        </a:rPr>
                        <a:t>-128 đến 127</a:t>
                      </a:r>
                      <a:r>
                        <a:rPr kumimoji="0" lang="vi-VN" sz="2400" b="0" i="0" u="none" strike="noStrike" cap="none" normalizeH="0" baseline="0" smtClean="0">
                          <a:ln>
                            <a:noFill/>
                          </a:ln>
                          <a:solidFill>
                            <a:srgbClr val="000000"/>
                          </a:solidFill>
                          <a:effectLst/>
                          <a:latin typeface="Arial" charset="0"/>
                          <a:cs typeface="Arial" charset="0"/>
                        </a:rPr>
                        <a:t>)</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885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short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Int16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có dấu giá trị </a:t>
                      </a:r>
                      <a:r>
                        <a:rPr kumimoji="0" lang="vi-VN" sz="2400" b="0" i="0" u="none" strike="noStrike" cap="none" normalizeH="0" baseline="0" smtClean="0">
                          <a:ln>
                            <a:noFill/>
                          </a:ln>
                          <a:solidFill>
                            <a:srgbClr val="FF0000"/>
                          </a:solidFill>
                          <a:effectLst/>
                          <a:latin typeface="Arial" charset="0"/>
                          <a:cs typeface="Arial" charset="0"/>
                        </a:rPr>
                        <a:t>từ -32768 đến</a:t>
                      </a:r>
                      <a:r>
                        <a:rPr kumimoji="0" lang="en-US" sz="2400" b="0" i="0" u="none" strike="noStrike" cap="none" normalizeH="0" baseline="0" smtClean="0">
                          <a:ln>
                            <a:noFill/>
                          </a:ln>
                          <a:solidFill>
                            <a:srgbClr val="FF0000"/>
                          </a:solidFill>
                          <a:effectLst/>
                          <a:latin typeface="Arial" charset="0"/>
                          <a:cs typeface="Arial" charset="0"/>
                        </a:rPr>
                        <a:t> 32767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885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ushort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Số nguyên không dấu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Arial" charset="0"/>
                          <a:cs typeface="Arial" charset="0"/>
                        </a:rPr>
                        <a:t>0 – 65.535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extLst>
      <p:ext uri="{BB962C8B-B14F-4D97-AF65-F5344CB8AC3E}">
        <p14:creationId xmlns:p14="http://schemas.microsoft.com/office/powerpoint/2010/main" val="1681483398"/>
      </p:ext>
    </p:extLst>
  </p:cSld>
  <p:clrMapOvr>
    <a:masterClrMapping/>
  </p:clrMapOvr>
  <p:transition advClick="0">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smtClean="0">
                <a:solidFill>
                  <a:schemeClr val="tx1"/>
                </a:solidFill>
                <a:cs typeface="Tahoma" charset="0"/>
              </a:rPr>
              <a:t>Nội</a:t>
            </a:r>
            <a:r>
              <a:rPr lang="en-US" sz="4000" b="1" dirty="0" smtClean="0">
                <a:solidFill>
                  <a:schemeClr val="tx1"/>
                </a:solidFill>
                <a:cs typeface="Tahoma" charset="0"/>
              </a:rPr>
              <a:t> dung</a:t>
            </a:r>
          </a:p>
        </p:txBody>
      </p:sp>
      <p:sp>
        <p:nvSpPr>
          <p:cNvPr id="9219" name="Rectangle 3"/>
          <p:cNvSpPr>
            <a:spLocks noGrp="1" noChangeArrowheads="1"/>
          </p:cNvSpPr>
          <p:nvPr>
            <p:ph idx="1"/>
          </p:nvPr>
        </p:nvSpPr>
        <p:spPr bwMode="auto">
          <a:xfrm>
            <a:off x="685800" y="1143000"/>
            <a:ext cx="8153400" cy="5257800"/>
          </a:xfr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ts val="300"/>
              </a:spcBef>
              <a:spcAft>
                <a:spcPts val="300"/>
              </a:spcAft>
            </a:pPr>
            <a:r>
              <a:rPr lang="vi-VN" sz="2800">
                <a:latin typeface="+mj-lt"/>
                <a:cs typeface="Tahoma" charset="0"/>
              </a:rPr>
              <a:t>Đặc điểm của ngôn ngữ C#</a:t>
            </a:r>
          </a:p>
          <a:p>
            <a:pPr>
              <a:lnSpc>
                <a:spcPct val="120000"/>
              </a:lnSpc>
              <a:spcBef>
                <a:spcPts val="300"/>
              </a:spcBef>
              <a:spcAft>
                <a:spcPts val="300"/>
              </a:spcAft>
            </a:pPr>
            <a:r>
              <a:rPr lang="vi-VN" sz="2800">
                <a:latin typeface="+mj-lt"/>
                <a:cs typeface="Tahoma" charset="0"/>
              </a:rPr>
              <a:t>Nhập xuất với console</a:t>
            </a:r>
          </a:p>
          <a:p>
            <a:pPr>
              <a:lnSpc>
                <a:spcPct val="120000"/>
              </a:lnSpc>
              <a:spcBef>
                <a:spcPts val="300"/>
              </a:spcBef>
              <a:spcAft>
                <a:spcPts val="300"/>
              </a:spcAft>
            </a:pPr>
            <a:r>
              <a:rPr lang="vi-VN" sz="2800">
                <a:latin typeface="+mj-lt"/>
                <a:cs typeface="Tahoma" charset="0"/>
              </a:rPr>
              <a:t>Kiểu dữ liệu trong C#</a:t>
            </a:r>
          </a:p>
          <a:p>
            <a:pPr>
              <a:lnSpc>
                <a:spcPct val="120000"/>
              </a:lnSpc>
              <a:spcBef>
                <a:spcPts val="300"/>
              </a:spcBef>
              <a:spcAft>
                <a:spcPts val="300"/>
              </a:spcAft>
            </a:pPr>
            <a:r>
              <a:rPr lang="vi-VN" sz="2800">
                <a:latin typeface="+mj-lt"/>
                <a:cs typeface="Tahoma" charset="0"/>
              </a:rPr>
              <a:t>Cách truyền tham số cho hàm</a:t>
            </a:r>
          </a:p>
          <a:p>
            <a:pPr>
              <a:lnSpc>
                <a:spcPct val="120000"/>
              </a:lnSpc>
              <a:spcBef>
                <a:spcPts val="300"/>
              </a:spcBef>
              <a:spcAft>
                <a:spcPts val="300"/>
              </a:spcAft>
            </a:pPr>
            <a:r>
              <a:rPr lang="vi-VN" sz="2800">
                <a:latin typeface="+mj-lt"/>
                <a:cs typeface="Tahoma" charset="0"/>
              </a:rPr>
              <a:t>Các cấu trúc lựa chọn, cấu trúc lặp</a:t>
            </a:r>
          </a:p>
          <a:p>
            <a:pPr>
              <a:lnSpc>
                <a:spcPct val="120000"/>
              </a:lnSpc>
              <a:spcBef>
                <a:spcPts val="300"/>
              </a:spcBef>
              <a:spcAft>
                <a:spcPts val="300"/>
              </a:spcAft>
            </a:pPr>
            <a:r>
              <a:rPr lang="vi-VN" sz="2800">
                <a:latin typeface="+mj-lt"/>
                <a:cs typeface="Tahoma" charset="0"/>
              </a:rPr>
              <a:t>Lập trình hướng đối tượng với C#</a:t>
            </a:r>
          </a:p>
          <a:p>
            <a:pPr>
              <a:lnSpc>
                <a:spcPct val="120000"/>
              </a:lnSpc>
              <a:spcBef>
                <a:spcPts val="300"/>
              </a:spcBef>
              <a:spcAft>
                <a:spcPts val="300"/>
              </a:spcAft>
            </a:pPr>
            <a:r>
              <a:rPr lang="vi-VN" sz="2800">
                <a:latin typeface="+mj-lt"/>
                <a:cs typeface="Tahoma" charset="0"/>
              </a:rPr>
              <a:t>Cơ chế xử lý lỗi trong C#</a:t>
            </a:r>
          </a:p>
          <a:p>
            <a:pPr>
              <a:lnSpc>
                <a:spcPct val="120000"/>
              </a:lnSpc>
              <a:spcBef>
                <a:spcPts val="300"/>
              </a:spcBef>
              <a:spcAft>
                <a:spcPts val="300"/>
              </a:spcAft>
            </a:pPr>
            <a:r>
              <a:rPr lang="vi-VN" sz="2800">
                <a:latin typeface="+mj-lt"/>
                <a:cs typeface="Tahoma" charset="0"/>
              </a:rPr>
              <a:t>Đọc ghi file trong C#</a:t>
            </a:r>
            <a:endParaRPr lang="en-US" sz="2800" dirty="0" smtClean="0">
              <a:latin typeface="+mj-lt"/>
              <a:cs typeface="Tahoma" charset="0"/>
            </a:endParaRPr>
          </a:p>
        </p:txBody>
      </p:sp>
    </p:spTree>
  </p:cSld>
  <p:clrMapOvr>
    <a:masterClrMapping/>
  </p:clrMapOvr>
  <p:transition advClick="0">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idx="1"/>
            <p:extLst>
              <p:ext uri="{D42A27DB-BD31-4B8C-83A1-F6EECF244321}">
                <p14:modId xmlns:p14="http://schemas.microsoft.com/office/powerpoint/2010/main" val="3359594835"/>
              </p:ext>
            </p:extLst>
          </p:nvPr>
        </p:nvGraphicFramePr>
        <p:xfrm>
          <a:off x="547006" y="1219200"/>
          <a:ext cx="8444594" cy="5212080"/>
        </p:xfrm>
        <a:graphic>
          <a:graphicData uri="http://schemas.openxmlformats.org/drawingml/2006/table">
            <a:tbl>
              <a:tblPr/>
              <a:tblGrid>
                <a:gridCol w="1321868"/>
                <a:gridCol w="1342919"/>
                <a:gridCol w="1675062"/>
                <a:gridCol w="4104745"/>
              </a:tblGrid>
              <a:tr h="43696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bg1"/>
                          </a:solidFill>
                          <a:effectLst/>
                          <a:latin typeface="Arial" charset="0"/>
                          <a:cs typeface="Arial" charset="0"/>
                        </a:rPr>
                        <a:t>Kiểu</a:t>
                      </a:r>
                      <a:r>
                        <a:rPr kumimoji="0" lang="en-US" sz="2400" b="1" i="0" u="none" strike="noStrike" cap="none" normalizeH="0" baseline="0" dirty="0" smtClean="0">
                          <a:ln>
                            <a:noFill/>
                          </a:ln>
                          <a:solidFill>
                            <a:schemeClr val="bg1"/>
                          </a:solidFill>
                          <a:effectLst/>
                          <a:latin typeface="Arial" charset="0"/>
                          <a:cs typeface="Arial" charset="0"/>
                        </a:rPr>
                        <a:t>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r>
              <a:tr h="1136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Arial" charset="0"/>
                          <a:cs typeface="Arial" charset="0"/>
                        </a:rPr>
                        <a:t>int</a:t>
                      </a:r>
                      <a:endParaRPr kumimoji="0" lang="en-US" sz="2400" b="0" i="0" u="none" strike="noStrike" cap="none" normalizeH="0" baseline="0" dirty="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Số nguyên có dấu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Arial" charset="0"/>
                          <a:cs typeface="Arial" charset="0"/>
                        </a:rPr>
                        <a:t>- 2.147.483.647 đến 2.147.483.647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7865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Số nguyên không dấu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FF0000"/>
                          </a:solidFill>
                          <a:effectLst/>
                          <a:latin typeface="Arial" charset="0"/>
                          <a:cs typeface="Arial" charset="0"/>
                        </a:rPr>
                        <a:t>0 – 4.294.967.295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11360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float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Kiểu dấu chấm động,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FF0000"/>
                          </a:solidFill>
                          <a:effectLst/>
                          <a:latin typeface="Arial" charset="0"/>
                          <a:cs typeface="Arial" charset="0"/>
                        </a:rPr>
                        <a:t>3,4E-38 đến 3,4E+38</a:t>
                      </a:r>
                      <a:r>
                        <a:rPr kumimoji="0" lang="vi-VN" sz="2400" b="0" i="0" u="none" strike="noStrike" cap="none" normalizeH="0" baseline="0" smtClean="0">
                          <a:ln>
                            <a:noFill/>
                          </a:ln>
                          <a:solidFill>
                            <a:srgbClr val="000000"/>
                          </a:solidFill>
                          <a:effectLst/>
                          <a:latin typeface="Arial" charset="0"/>
                          <a:cs typeface="Arial" charset="0"/>
                        </a:rPr>
                        <a:t>,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với </a:t>
                      </a:r>
                      <a:r>
                        <a:rPr kumimoji="0" lang="vi-VN" sz="2400" b="0" i="0" u="none" strike="noStrike" cap="none" normalizeH="0" baseline="0" smtClean="0">
                          <a:ln>
                            <a:noFill/>
                          </a:ln>
                          <a:solidFill>
                            <a:srgbClr val="0000FF"/>
                          </a:solidFill>
                          <a:effectLst/>
                          <a:latin typeface="Arial" charset="0"/>
                          <a:cs typeface="Arial" charset="0"/>
                        </a:rPr>
                        <a:t>7</a:t>
                      </a:r>
                      <a:r>
                        <a:rPr kumimoji="0" lang="vi-VN" sz="2400" b="0" i="0" u="none" strike="noStrike" cap="none" normalizeH="0" baseline="0" smtClean="0">
                          <a:ln>
                            <a:noFill/>
                          </a:ln>
                          <a:solidFill>
                            <a:srgbClr val="000000"/>
                          </a:solidFill>
                          <a:effectLst/>
                          <a:latin typeface="Arial" charset="0"/>
                          <a:cs typeface="Arial" charset="0"/>
                        </a:rPr>
                        <a:t> chữ số có nghĩa..</a:t>
                      </a:r>
                      <a:endParaRPr kumimoji="0" lang="en-US" sz="2400" b="0" i="0" u="none" strike="noStrike" cap="none" normalizeH="0" baseline="0" smtClean="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4856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Kiểu dấu chấm động có độ chính xác gấp</a:t>
                      </a:r>
                      <a:r>
                        <a:rPr kumimoji="0" lang="en-US" sz="2400" b="0" i="0" u="none" strike="noStrike" cap="none" normalizeH="0" baseline="0" smtClean="0">
                          <a:ln>
                            <a:noFill/>
                          </a:ln>
                          <a:solidFill>
                            <a:srgbClr val="000000"/>
                          </a:solidFill>
                          <a:effectLst/>
                          <a:latin typeface="Arial" charset="0"/>
                          <a:cs typeface="Arial" charset="0"/>
                        </a:rPr>
                        <a:t> </a:t>
                      </a:r>
                      <a:r>
                        <a:rPr kumimoji="0" lang="vi-VN" sz="2400" b="0" i="0" u="none" strike="noStrike" cap="none" normalizeH="0" baseline="0" smtClean="0">
                          <a:ln>
                            <a:noFill/>
                          </a:ln>
                          <a:solidFill>
                            <a:srgbClr val="000000"/>
                          </a:solidFill>
                          <a:effectLst/>
                          <a:latin typeface="Arial" charset="0"/>
                          <a:cs typeface="Arial" charset="0"/>
                        </a:rPr>
                        <a:t>đôi</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FF0000"/>
                          </a:solidFill>
                          <a:effectLst/>
                          <a:latin typeface="Arial" charset="0"/>
                          <a:cs typeface="Arial" charset="0"/>
                        </a:rPr>
                        <a:t>1,7E-308 đến </a:t>
                      </a:r>
                      <a:r>
                        <a:rPr kumimoji="0" lang="en-US" sz="2400" b="0" i="0" u="none" strike="noStrike" cap="none" normalizeH="0" baseline="0" smtClean="0">
                          <a:ln>
                            <a:noFill/>
                          </a:ln>
                          <a:solidFill>
                            <a:srgbClr val="FF0000"/>
                          </a:solidFill>
                          <a:effectLst/>
                          <a:latin typeface="Arial" charset="0"/>
                          <a:cs typeface="Arial" charset="0"/>
                        </a:rPr>
                        <a:t>1</a:t>
                      </a:r>
                      <a:r>
                        <a:rPr kumimoji="0" lang="vi-VN" sz="2400" b="0" i="0" u="none" strike="noStrike" cap="none" normalizeH="0" baseline="0" smtClean="0">
                          <a:ln>
                            <a:noFill/>
                          </a:ln>
                          <a:solidFill>
                            <a:srgbClr val="FF0000"/>
                          </a:solidFill>
                          <a:effectLst/>
                          <a:latin typeface="Arial" charset="0"/>
                          <a:cs typeface="Arial" charset="0"/>
                        </a:rPr>
                        <a:t>,7E+308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với </a:t>
                      </a:r>
                      <a:r>
                        <a:rPr kumimoji="0" lang="en-US" sz="2400" b="0" i="0" u="none" strike="noStrike" cap="none" normalizeH="0" baseline="0" smtClean="0">
                          <a:ln>
                            <a:noFill/>
                          </a:ln>
                          <a:solidFill>
                            <a:srgbClr val="0000FF"/>
                          </a:solidFill>
                          <a:effectLst/>
                          <a:latin typeface="Arial" charset="0"/>
                          <a:cs typeface="Arial" charset="0"/>
                        </a:rPr>
                        <a:t>15,16</a:t>
                      </a:r>
                      <a:r>
                        <a:rPr kumimoji="0" lang="en-US" sz="2400" b="0" i="0" u="none" strike="noStrike" cap="none" normalizeH="0" baseline="0" smtClean="0">
                          <a:ln>
                            <a:noFill/>
                          </a:ln>
                          <a:solidFill>
                            <a:srgbClr val="000000"/>
                          </a:solidFill>
                          <a:effectLst/>
                          <a:latin typeface="Arial" charset="0"/>
                          <a:cs typeface="Arial" charset="0"/>
                        </a:rPr>
                        <a:t> chữ số có nghĩa.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5" name="Rectangle 2"/>
          <p:cNvSpPr>
            <a:spLocks noGrp="1" noChangeArrowheads="1"/>
          </p:cNvSpPr>
          <p:nvPr>
            <p:ph type="title"/>
          </p:nvPr>
        </p:nvSpPr>
        <p:spPr bwMode="auto">
          <a:xfrm>
            <a:off x="457200" y="149902"/>
            <a:ext cx="7696200" cy="84069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định sẵn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053542300"/>
      </p:ext>
    </p:extLst>
  </p:cSld>
  <p:clrMapOvr>
    <a:masterClrMapping/>
  </p:clrMapOvr>
  <p:transition advClick="0">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73899766"/>
              </p:ext>
            </p:extLst>
          </p:nvPr>
        </p:nvGraphicFramePr>
        <p:xfrm>
          <a:off x="533400" y="1231921"/>
          <a:ext cx="8507288" cy="5397479"/>
        </p:xfrm>
        <a:graphic>
          <a:graphicData uri="http://schemas.openxmlformats.org/drawingml/2006/table">
            <a:tbl>
              <a:tblPr/>
              <a:tblGrid>
                <a:gridCol w="1447324"/>
                <a:gridCol w="1321806"/>
                <a:gridCol w="1648771"/>
                <a:gridCol w="4089387"/>
              </a:tblGrid>
              <a:tr h="56739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Số 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Kiểu .NET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bg1"/>
                          </a:solidFill>
                          <a:effectLst/>
                          <a:latin typeface="Arial" charset="0"/>
                          <a:cs typeface="Arial" charset="0"/>
                        </a:rPr>
                        <a:t>Mô tả</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70C0"/>
                    </a:solidFill>
                  </a:tcPr>
                </a:tc>
              </a:tr>
              <a:tr h="2054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Có độ chính xác đến 28 con số</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dùng trong tính toán tài chính</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rgbClr val="000000"/>
                          </a:solidFill>
                          <a:effectLst/>
                          <a:latin typeface="Arial" charset="0"/>
                          <a:cs typeface="Arial" charset="0"/>
                        </a:rPr>
                        <a:t>phải có hậu tố “m” hay “M”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theo sau giá trị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166344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long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Kiểu số nguyên có dấu</a:t>
                      </a: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-9.223.370.036.854.775.808 đến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9.223.372.036.854.775.807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8806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ulong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cs typeface="Arial" charset="0"/>
                        </a:rPr>
                        <a:t>Uint64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Số nguyên không dấu </a:t>
                      </a:r>
                      <a:endParaRPr kumimoji="0" lang="en-US" sz="2400" b="0" i="0" u="none" strike="noStrike" cap="none" normalizeH="0" baseline="0" smtClean="0">
                        <a:ln>
                          <a:noFill/>
                        </a:ln>
                        <a:solidFill>
                          <a:srgbClr val="000000"/>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vi-VN" sz="2400" b="0" i="0" u="none" strike="noStrike" cap="none" normalizeH="0" baseline="0" smtClean="0">
                          <a:ln>
                            <a:noFill/>
                          </a:ln>
                          <a:solidFill>
                            <a:srgbClr val="000000"/>
                          </a:solidFill>
                          <a:effectLst/>
                          <a:latin typeface="Arial" charset="0"/>
                          <a:cs typeface="Arial" charset="0"/>
                        </a:rPr>
                        <a:t>từ 0 đến</a:t>
                      </a:r>
                      <a:r>
                        <a:rPr kumimoji="0" lang="en-US" sz="2400" b="0" i="0" u="none" strike="noStrike" cap="none" normalizeH="0" baseline="0" smtClean="0">
                          <a:ln>
                            <a:noFill/>
                          </a:ln>
                          <a:solidFill>
                            <a:srgbClr val="000000"/>
                          </a:solidFill>
                          <a:effectLst/>
                          <a:latin typeface="Arial" charset="0"/>
                          <a:cs typeface="Arial" charset="0"/>
                        </a:rPr>
                        <a:t> 0xffffffffffffffff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5" name="Rectangle 2"/>
          <p:cNvSpPr>
            <a:spLocks noGrp="1" noChangeArrowheads="1"/>
          </p:cNvSpPr>
          <p:nvPr>
            <p:ph type="title"/>
          </p:nvPr>
        </p:nvSpPr>
        <p:spPr bwMode="auto">
          <a:xfrm>
            <a:off x="457200" y="149902"/>
            <a:ext cx="7696200" cy="84069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định sẵn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534487739"/>
      </p:ext>
    </p:extLst>
  </p:cSld>
  <p:clrMapOvr>
    <a:masterClrMapping/>
  </p:clrMapOvr>
  <p:transition advClick="0">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32150" y="1066801"/>
            <a:ext cx="8519410" cy="5410199"/>
          </a:xfrm>
        </p:spPr>
        <p:txBody>
          <a:bodyPr>
            <a:noAutofit/>
          </a:bodyPr>
          <a:lstStyle/>
          <a:p>
            <a:pPr marL="0" indent="0">
              <a:lnSpc>
                <a:spcPct val="150000"/>
              </a:lnSpc>
              <a:buNone/>
            </a:pPr>
            <a:r>
              <a:rPr lang="en-US" sz="2100" smtClean="0"/>
              <a:t>Console.WriteLine("sbyte:{0} to {1}</a:t>
            </a:r>
            <a:r>
              <a:rPr lang="en-US" sz="2100"/>
              <a:t> </a:t>
            </a:r>
            <a:r>
              <a:rPr lang="en-US" sz="2100" smtClean="0"/>
              <a:t>",sbyte.MinValue,sbyte.MaxValue);</a:t>
            </a:r>
          </a:p>
          <a:p>
            <a:pPr marL="0" indent="0">
              <a:lnSpc>
                <a:spcPct val="150000"/>
              </a:lnSpc>
              <a:buNone/>
            </a:pPr>
            <a:r>
              <a:rPr lang="en-US" sz="2100" smtClean="0"/>
              <a:t>Console.WriteLine("byte:{0} to {1}", byte.MinValue, byte.MaxValue);</a:t>
            </a:r>
          </a:p>
          <a:p>
            <a:pPr marL="0" indent="0">
              <a:lnSpc>
                <a:spcPct val="150000"/>
              </a:lnSpc>
              <a:buNone/>
            </a:pPr>
            <a:r>
              <a:rPr lang="en-US" sz="2100" smtClean="0"/>
              <a:t>Console.WriteLine("short:{0} to {1}", short.MinValue, short.MaxValue);</a:t>
            </a:r>
          </a:p>
          <a:p>
            <a:pPr marL="0" indent="0">
              <a:lnSpc>
                <a:spcPct val="150000"/>
              </a:lnSpc>
              <a:buNone/>
            </a:pPr>
            <a:r>
              <a:rPr lang="en-US" sz="2100" smtClean="0"/>
              <a:t>Console.WriteLine("ushort:{0} to {1}", ushort.MinValue, ushort.MaxValue);</a:t>
            </a:r>
          </a:p>
          <a:p>
            <a:pPr marL="0" indent="0">
              <a:lnSpc>
                <a:spcPct val="150000"/>
              </a:lnSpc>
              <a:buNone/>
            </a:pPr>
            <a:r>
              <a:rPr lang="en-US" sz="2100" smtClean="0"/>
              <a:t>Console.WriteLine("int:{0} to {1}", int.MinValue, int.MaxValue);</a:t>
            </a:r>
          </a:p>
          <a:p>
            <a:pPr marL="0" indent="0">
              <a:lnSpc>
                <a:spcPct val="150000"/>
              </a:lnSpc>
              <a:buNone/>
            </a:pPr>
            <a:r>
              <a:rPr lang="en-US" sz="2100" smtClean="0"/>
              <a:t>Console.WriteLine("long:{0} to {1}", long.MinValue, long.MaxValue);</a:t>
            </a:r>
          </a:p>
          <a:p>
            <a:pPr marL="0" indent="0">
              <a:lnSpc>
                <a:spcPct val="150000"/>
              </a:lnSpc>
              <a:buNone/>
            </a:pPr>
            <a:r>
              <a:rPr lang="en-US" sz="2100" smtClean="0"/>
              <a:t>Console.WriteLine("decimal:{0} to {1}", decimal.MinValue, decimal.MaxValue);</a:t>
            </a:r>
          </a:p>
          <a:p>
            <a:pPr marL="0" indent="0">
              <a:lnSpc>
                <a:spcPct val="150000"/>
              </a:lnSpc>
              <a:buNone/>
            </a:pPr>
            <a:r>
              <a:rPr lang="en-US" sz="2100" smtClean="0"/>
              <a:t>Console.ReadLine();</a:t>
            </a:r>
          </a:p>
        </p:txBody>
      </p:sp>
      <p:pic>
        <p:nvPicPr>
          <p:cNvPr id="3" name="Picture 2"/>
          <p:cNvPicPr>
            <a:picLocks noChangeAspect="1"/>
          </p:cNvPicPr>
          <p:nvPr/>
        </p:nvPicPr>
        <p:blipFill>
          <a:blip r:embed="rId2"/>
          <a:stretch>
            <a:fillRect/>
          </a:stretch>
        </p:blipFill>
        <p:spPr>
          <a:xfrm>
            <a:off x="2295525" y="5476875"/>
            <a:ext cx="6848475" cy="1381125"/>
          </a:xfrm>
          <a:prstGeom prst="rect">
            <a:avLst/>
          </a:prstGeom>
        </p:spPr>
      </p:pic>
      <p:sp>
        <p:nvSpPr>
          <p:cNvPr id="7" name="Rectangle 2"/>
          <p:cNvSpPr>
            <a:spLocks noGrp="1" noChangeArrowheads="1"/>
          </p:cNvSpPr>
          <p:nvPr>
            <p:ph type="title"/>
          </p:nvPr>
        </p:nvSpPr>
        <p:spPr bwMode="auto">
          <a:xfrm>
            <a:off x="457200" y="149902"/>
            <a:ext cx="7696200" cy="84069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định sẵn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519902695"/>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98437"/>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C#, Net Framework</a:t>
            </a:r>
            <a:endParaRPr lang="en-US" sz="4000" b="1" dirty="0" smtClean="0">
              <a:solidFill>
                <a:schemeClr val="tx1"/>
              </a:solidFill>
              <a:cs typeface="Tahoma" charset="0"/>
            </a:endParaRPr>
          </a:p>
        </p:txBody>
      </p:sp>
      <p:graphicFrame>
        <p:nvGraphicFramePr>
          <p:cNvPr id="6" name="Group 205"/>
          <p:cNvGraphicFramePr>
            <a:graphicFrameLocks/>
          </p:cNvGraphicFramePr>
          <p:nvPr>
            <p:extLst>
              <p:ext uri="{D42A27DB-BD31-4B8C-83A1-F6EECF244321}">
                <p14:modId xmlns:p14="http://schemas.microsoft.com/office/powerpoint/2010/main" val="4107944771"/>
              </p:ext>
            </p:extLst>
          </p:nvPr>
        </p:nvGraphicFramePr>
        <p:xfrm>
          <a:off x="533400" y="1371596"/>
          <a:ext cx="4191000" cy="4724404"/>
        </p:xfrm>
        <a:graphic>
          <a:graphicData uri="http://schemas.openxmlformats.org/drawingml/2006/table">
            <a:tbl>
              <a:tblPr/>
              <a:tblGrid>
                <a:gridCol w="1378350"/>
                <a:gridCol w="2812650"/>
              </a:tblGrid>
              <a:tr h="573220">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j-lt"/>
                          <a:cs typeface="Times New Roman" pitchFamily="18" charset="0"/>
                        </a:rPr>
                        <a:t>Kiểu C#</a:t>
                      </a:r>
                      <a:endParaRPr kumimoji="0" lang="en-US" sz="2000" b="1"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j-lt"/>
                          <a:cs typeface="Times New Roman" pitchFamily="18" charset="0"/>
                        </a:rPr>
                        <a:t>Kiểu .NET Framework </a:t>
                      </a:r>
                      <a:endParaRPr kumimoji="0" lang="en-US" sz="2000" b="1"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0070C0"/>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bool</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System.Boolean</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byte</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System.Byte</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sbyte</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System.SByte</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char</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System.Char</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decimal</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System.Decimal</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double</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System.Double</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float</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System.Single</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int</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System.Int32</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bl>
          </a:graphicData>
        </a:graphic>
      </p:graphicFrame>
      <p:graphicFrame>
        <p:nvGraphicFramePr>
          <p:cNvPr id="7" name="Group 205"/>
          <p:cNvGraphicFramePr>
            <a:graphicFrameLocks/>
          </p:cNvGraphicFramePr>
          <p:nvPr>
            <p:extLst>
              <p:ext uri="{D42A27DB-BD31-4B8C-83A1-F6EECF244321}">
                <p14:modId xmlns:p14="http://schemas.microsoft.com/office/powerpoint/2010/main" val="3897143051"/>
              </p:ext>
            </p:extLst>
          </p:nvPr>
        </p:nvGraphicFramePr>
        <p:xfrm>
          <a:off x="4800600" y="1371595"/>
          <a:ext cx="4191000" cy="4724403"/>
        </p:xfrm>
        <a:graphic>
          <a:graphicData uri="http://schemas.openxmlformats.org/drawingml/2006/table">
            <a:tbl>
              <a:tblPr/>
              <a:tblGrid>
                <a:gridCol w="1295400"/>
                <a:gridCol w="2895600"/>
              </a:tblGrid>
              <a:tr h="57321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j-lt"/>
                          <a:cs typeface="Times New Roman" pitchFamily="18" charset="0"/>
                        </a:rPr>
                        <a:t>Kiểu C#</a:t>
                      </a:r>
                      <a:endParaRPr kumimoji="0" lang="en-US" sz="2000" b="1"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0070C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j-lt"/>
                          <a:cs typeface="Times New Roman" pitchFamily="18" charset="0"/>
                        </a:rPr>
                        <a:t>Kiểu .NET Framework </a:t>
                      </a:r>
                      <a:endParaRPr kumimoji="0" lang="en-US" sz="2000" b="1"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0070C0"/>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uint</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System.UInt32</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long</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System.Int64</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ulong</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System.UInt64</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object</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System.Object</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short</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System.Int16</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ushort</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System.UInt16</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string</a:t>
                      </a:r>
                      <a:endParaRPr kumimoji="0" lang="en-US" sz="24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mj-lt"/>
                          <a:cs typeface="Times New Roman" pitchFamily="18" charset="0"/>
                        </a:rPr>
                        <a:t>System.String </a:t>
                      </a:r>
                      <a:endParaRPr kumimoji="0" lang="en-US" sz="24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r h="51889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ndParaRPr>
                    </a:p>
                  </a:txBody>
                  <a:tcPr marT="45716" marB="45716"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mj-lt"/>
                      </a:endParaRPr>
                    </a:p>
                  </a:txBody>
                  <a:tcPr marT="45716" marB="4571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075210054"/>
      </p:ext>
    </p:extLst>
  </p:cSld>
  <p:clrMapOvr>
    <a:masterClrMapping/>
  </p:clrMapOvr>
  <p:transition advClick="0">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Hằng </a:t>
            </a:r>
            <a:r>
              <a:rPr lang="en-US" sz="4000" b="1" smtClean="0">
                <a:solidFill>
                  <a:schemeClr val="tx1"/>
                </a:solidFill>
                <a:cs typeface="Tahoma" charset="0"/>
              </a:rPr>
              <a:t>số trong C#</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0772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FF0000"/>
                </a:solidFill>
                <a:latin typeface="+mj-lt"/>
                <a:cs typeface="Tahoma" charset="0"/>
              </a:rPr>
              <a:t>Constant</a:t>
            </a:r>
          </a:p>
          <a:p>
            <a:pPr lvl="1" algn="just">
              <a:lnSpc>
                <a:spcPct val="120000"/>
              </a:lnSpc>
              <a:spcBef>
                <a:spcPts val="300"/>
              </a:spcBef>
              <a:spcAft>
                <a:spcPts val="300"/>
              </a:spcAft>
            </a:pPr>
            <a:r>
              <a:rPr lang="vi-VN" sz="2400">
                <a:latin typeface="+mj-lt"/>
                <a:cs typeface="Tahoma" charset="0"/>
              </a:rPr>
              <a:t>const int x </a:t>
            </a:r>
            <a:r>
              <a:rPr lang="vi-VN" sz="2400" smtClean="0">
                <a:latin typeface="+mj-lt"/>
                <a:cs typeface="Tahoma" charset="0"/>
              </a:rPr>
              <a:t>=</a:t>
            </a:r>
            <a:r>
              <a:rPr lang="en-US" sz="2400" smtClean="0">
                <a:latin typeface="+mj-lt"/>
                <a:cs typeface="Tahoma" charset="0"/>
              </a:rPr>
              <a:t> </a:t>
            </a:r>
            <a:r>
              <a:rPr lang="vi-VN" sz="2400" smtClean="0">
                <a:latin typeface="+mj-lt"/>
                <a:cs typeface="Tahoma" charset="0"/>
              </a:rPr>
              <a:t>5</a:t>
            </a:r>
            <a:r>
              <a:rPr lang="vi-VN" sz="2400">
                <a:latin typeface="+mj-lt"/>
                <a:cs typeface="Tahoma" charset="0"/>
              </a:rPr>
              <a:t>;</a:t>
            </a:r>
          </a:p>
          <a:p>
            <a:pPr algn="just">
              <a:lnSpc>
                <a:spcPct val="120000"/>
              </a:lnSpc>
              <a:spcBef>
                <a:spcPts val="300"/>
              </a:spcBef>
              <a:spcAft>
                <a:spcPts val="300"/>
              </a:spcAft>
            </a:pPr>
            <a:r>
              <a:rPr lang="vi-VN" sz="2800">
                <a:solidFill>
                  <a:srgbClr val="FF0000"/>
                </a:solidFill>
                <a:latin typeface="+mj-lt"/>
                <a:cs typeface="Tahoma" charset="0"/>
              </a:rPr>
              <a:t>Readonly</a:t>
            </a:r>
          </a:p>
          <a:p>
            <a:pPr lvl="1" algn="just">
              <a:lnSpc>
                <a:spcPct val="120000"/>
              </a:lnSpc>
              <a:spcBef>
                <a:spcPts val="300"/>
              </a:spcBef>
              <a:spcAft>
                <a:spcPts val="300"/>
              </a:spcAft>
            </a:pPr>
            <a:r>
              <a:rPr lang="vi-VN" sz="2400" smtClean="0">
                <a:latin typeface="+mj-lt"/>
                <a:cs typeface="Tahoma" charset="0"/>
              </a:rPr>
              <a:t>readonly </a:t>
            </a:r>
            <a:r>
              <a:rPr lang="vi-VN" sz="2400">
                <a:latin typeface="+mj-lt"/>
                <a:cs typeface="Tahoma" charset="0"/>
              </a:rPr>
              <a:t>int x;</a:t>
            </a:r>
          </a:p>
          <a:p>
            <a:pPr algn="just">
              <a:lnSpc>
                <a:spcPct val="120000"/>
              </a:lnSpc>
              <a:spcBef>
                <a:spcPts val="300"/>
              </a:spcBef>
              <a:spcAft>
                <a:spcPts val="300"/>
              </a:spcAft>
            </a:pPr>
            <a:r>
              <a:rPr lang="vi-VN" sz="2800">
                <a:solidFill>
                  <a:srgbClr val="FF0000"/>
                </a:solidFill>
                <a:latin typeface="+mj-lt"/>
                <a:cs typeface="Tahoma" charset="0"/>
              </a:rPr>
              <a:t>const</a:t>
            </a:r>
            <a:r>
              <a:rPr lang="vi-VN" sz="2800">
                <a:latin typeface="+mj-lt"/>
                <a:cs typeface="Tahoma" charset="0"/>
              </a:rPr>
              <a:t>:</a:t>
            </a:r>
          </a:p>
          <a:p>
            <a:pPr lvl="1" algn="just">
              <a:lnSpc>
                <a:spcPct val="120000"/>
              </a:lnSpc>
              <a:spcBef>
                <a:spcPts val="300"/>
              </a:spcBef>
              <a:spcAft>
                <a:spcPts val="300"/>
              </a:spcAft>
            </a:pPr>
            <a:r>
              <a:rPr lang="vi-VN" sz="2400">
                <a:latin typeface="+mj-lt"/>
                <a:cs typeface="Tahoma" charset="0"/>
              </a:rPr>
              <a:t>Là một biến nhưng trị không thay đổi. Phải được gán giá trị khi khai báo.</a:t>
            </a:r>
          </a:p>
          <a:p>
            <a:pPr algn="just">
              <a:lnSpc>
                <a:spcPct val="120000"/>
              </a:lnSpc>
              <a:spcBef>
                <a:spcPts val="300"/>
              </a:spcBef>
              <a:spcAft>
                <a:spcPts val="300"/>
              </a:spcAft>
            </a:pPr>
            <a:r>
              <a:rPr lang="vi-VN" sz="2800">
                <a:solidFill>
                  <a:srgbClr val="FF0000"/>
                </a:solidFill>
                <a:latin typeface="+mj-lt"/>
                <a:cs typeface="Tahoma" charset="0"/>
              </a:rPr>
              <a:t>readonly</a:t>
            </a:r>
            <a:r>
              <a:rPr lang="vi-VN" sz="2800">
                <a:latin typeface="+mj-lt"/>
                <a:cs typeface="Tahoma" charset="0"/>
              </a:rPr>
              <a:t>:</a:t>
            </a:r>
          </a:p>
          <a:p>
            <a:pPr lvl="1" algn="just">
              <a:lnSpc>
                <a:spcPct val="120000"/>
              </a:lnSpc>
              <a:spcBef>
                <a:spcPts val="300"/>
              </a:spcBef>
              <a:spcAft>
                <a:spcPts val="300"/>
              </a:spcAft>
            </a:pPr>
            <a:r>
              <a:rPr lang="vi-VN" sz="2400">
                <a:latin typeface="+mj-lt"/>
                <a:cs typeface="Tahoma" charset="0"/>
              </a:rPr>
              <a:t>Không cần khởi tạo trước, khi gán giá trị thì sau đó không thay đổi được.</a:t>
            </a:r>
            <a:endParaRPr lang="en-US" sz="2400" dirty="0" smtClean="0">
              <a:latin typeface="+mj-lt"/>
              <a:cs typeface="Tahoma" charset="0"/>
            </a:endParaRPr>
          </a:p>
        </p:txBody>
      </p:sp>
    </p:spTree>
    <p:extLst>
      <p:ext uri="{BB962C8B-B14F-4D97-AF65-F5344CB8AC3E}">
        <p14:creationId xmlns:p14="http://schemas.microsoft.com/office/powerpoint/2010/main" val="3040955980"/>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anim calcmode="lin" valueType="num">
                                      <p:cBhvr additive="base">
                                        <p:cTn id="7" dur="500" fill="hold"/>
                                        <p:tgtEl>
                                          <p:spTgt spid="92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 calcmode="lin" valueType="num">
                                      <p:cBhvr additive="base">
                                        <p:cTn id="1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219">
                                            <p:txEl>
                                              <p:pRg st="2" end="2"/>
                                            </p:txEl>
                                          </p:spTgt>
                                        </p:tgtEl>
                                        <p:attrNameLst>
                                          <p:attrName>style.visibility</p:attrName>
                                        </p:attrNameLst>
                                      </p:cBhvr>
                                      <p:to>
                                        <p:strVal val="visible"/>
                                      </p:to>
                                    </p:set>
                                    <p:anim calcmode="lin" valueType="num">
                                      <p:cBhvr additive="base">
                                        <p:cTn id="2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 calcmode="lin" valueType="num">
                                      <p:cBhvr additive="base">
                                        <p:cTn id="27"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219">
                                            <p:txEl>
                                              <p:pRg st="4" end="4"/>
                                            </p:txEl>
                                          </p:spTgt>
                                        </p:tgtEl>
                                        <p:attrNameLst>
                                          <p:attrName>style.visibility</p:attrName>
                                        </p:attrNameLst>
                                      </p:cBhvr>
                                      <p:to>
                                        <p:strVal val="visible"/>
                                      </p:to>
                                    </p:set>
                                    <p:anim calcmode="lin" valueType="num">
                                      <p:cBhvr additive="base">
                                        <p:cTn id="33"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219">
                                            <p:txEl>
                                              <p:pRg st="7" end="7"/>
                                            </p:txEl>
                                          </p:spTgt>
                                        </p:tgtEl>
                                        <p:attrNameLst>
                                          <p:attrName>style.visibility</p:attrName>
                                        </p:attrNameLst>
                                      </p:cBhvr>
                                      <p:to>
                                        <p:strVal val="visible"/>
                                      </p:to>
                                    </p:set>
                                    <p:anim calcmode="lin" valueType="num">
                                      <p:cBhvr additive="base">
                                        <p:cTn id="47"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1"/>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Chuyển đổi kiểu dữ liệu</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Chuyển đổi dữ liệu là cho phép một biểu thức của kiểu dữ liệu này được xem xét như một kiểu dữ liệu khác. </a:t>
            </a:r>
          </a:p>
          <a:p>
            <a:pPr algn="just">
              <a:lnSpc>
                <a:spcPct val="120000"/>
              </a:lnSpc>
              <a:spcBef>
                <a:spcPts val="300"/>
              </a:spcBef>
              <a:spcAft>
                <a:spcPts val="300"/>
              </a:spcAft>
            </a:pPr>
            <a:r>
              <a:rPr lang="vi-VN" sz="2800">
                <a:latin typeface="+mj-lt"/>
                <a:cs typeface="Tahoma" charset="0"/>
              </a:rPr>
              <a:t>Chuyển đổi có thể: </a:t>
            </a:r>
            <a:r>
              <a:rPr lang="vi-VN" sz="2800">
                <a:solidFill>
                  <a:srgbClr val="0066FF"/>
                </a:solidFill>
                <a:latin typeface="+mj-lt"/>
                <a:cs typeface="Tahoma" charset="0"/>
              </a:rPr>
              <a:t>ẩn – ngầm định (implicit)</a:t>
            </a:r>
            <a:r>
              <a:rPr lang="vi-VN" sz="2800">
                <a:latin typeface="+mj-lt"/>
                <a:cs typeface="Tahoma" charset="0"/>
              </a:rPr>
              <a:t> hay </a:t>
            </a:r>
            <a:r>
              <a:rPr lang="vi-VN" sz="2800">
                <a:solidFill>
                  <a:srgbClr val="0066FF"/>
                </a:solidFill>
                <a:latin typeface="+mj-lt"/>
                <a:cs typeface="Tahoma" charset="0"/>
              </a:rPr>
              <a:t>tường minh (explicit</a:t>
            </a:r>
            <a:r>
              <a:rPr lang="vi-VN" sz="2800" smtClean="0">
                <a:solidFill>
                  <a:srgbClr val="0066FF"/>
                </a:solidFill>
                <a:latin typeface="+mj-lt"/>
                <a:cs typeface="Tahoma" charset="0"/>
              </a:rPr>
              <a:t>)</a:t>
            </a:r>
            <a:r>
              <a:rPr lang="en-US" sz="2800">
                <a:latin typeface="+mj-lt"/>
                <a:cs typeface="Tahoma" charset="0"/>
              </a:rPr>
              <a:t>.</a:t>
            </a:r>
            <a:endParaRPr lang="vi-VN" sz="2800">
              <a:latin typeface="+mj-lt"/>
              <a:cs typeface="Tahoma" charset="0"/>
            </a:endParaRPr>
          </a:p>
          <a:p>
            <a:pPr algn="just">
              <a:lnSpc>
                <a:spcPct val="120000"/>
              </a:lnSpc>
              <a:spcBef>
                <a:spcPts val="300"/>
              </a:spcBef>
              <a:spcAft>
                <a:spcPts val="300"/>
              </a:spcAft>
            </a:pPr>
            <a:r>
              <a:rPr lang="vi-VN" sz="2800">
                <a:latin typeface="+mj-lt"/>
                <a:cs typeface="Tahoma" charset="0"/>
              </a:rPr>
              <a:t>Ví dụ:</a:t>
            </a:r>
          </a:p>
          <a:p>
            <a:pPr lvl="1" algn="just">
              <a:lnSpc>
                <a:spcPct val="120000"/>
              </a:lnSpc>
              <a:spcBef>
                <a:spcPts val="300"/>
              </a:spcBef>
              <a:spcAft>
                <a:spcPts val="300"/>
              </a:spcAft>
            </a:pPr>
            <a:r>
              <a:rPr lang="vi-VN" sz="2400" smtClean="0">
                <a:latin typeface="+mj-lt"/>
                <a:cs typeface="Tahoma" charset="0"/>
              </a:rPr>
              <a:t>int </a:t>
            </a:r>
            <a:r>
              <a:rPr lang="vi-VN" sz="2400">
                <a:latin typeface="+mj-lt"/>
                <a:cs typeface="Tahoma" charset="0"/>
              </a:rPr>
              <a:t>a = 123;</a:t>
            </a:r>
          </a:p>
          <a:p>
            <a:pPr lvl="1" algn="just">
              <a:lnSpc>
                <a:spcPct val="120000"/>
              </a:lnSpc>
              <a:spcBef>
                <a:spcPts val="300"/>
              </a:spcBef>
              <a:spcAft>
                <a:spcPts val="300"/>
              </a:spcAft>
            </a:pPr>
            <a:r>
              <a:rPr lang="vi-VN" sz="2400" smtClean="0">
                <a:latin typeface="+mj-lt"/>
                <a:cs typeface="Tahoma" charset="0"/>
              </a:rPr>
              <a:t>long </a:t>
            </a:r>
            <a:r>
              <a:rPr lang="vi-VN" sz="2400">
                <a:latin typeface="+mj-lt"/>
                <a:cs typeface="Tahoma" charset="0"/>
              </a:rPr>
              <a:t>b = a; 		// từ int sang long</a:t>
            </a:r>
          </a:p>
          <a:p>
            <a:pPr lvl="1" algn="just">
              <a:lnSpc>
                <a:spcPct val="120000"/>
              </a:lnSpc>
              <a:spcBef>
                <a:spcPts val="300"/>
              </a:spcBef>
              <a:spcAft>
                <a:spcPts val="300"/>
              </a:spcAft>
            </a:pPr>
            <a:r>
              <a:rPr lang="vi-VN" sz="2400" smtClean="0">
                <a:latin typeface="+mj-lt"/>
                <a:cs typeface="Tahoma" charset="0"/>
              </a:rPr>
              <a:t>int </a:t>
            </a:r>
            <a:r>
              <a:rPr lang="vi-VN" sz="2400">
                <a:latin typeface="+mj-lt"/>
                <a:cs typeface="Tahoma" charset="0"/>
              </a:rPr>
              <a:t>c = (int) b; 	</a:t>
            </a:r>
            <a:r>
              <a:rPr lang="en-US" sz="2400" smtClean="0">
                <a:latin typeface="+mj-lt"/>
                <a:cs typeface="Tahoma" charset="0"/>
              </a:rPr>
              <a:t>	</a:t>
            </a:r>
            <a:r>
              <a:rPr lang="vi-VN" sz="2400" smtClean="0">
                <a:latin typeface="+mj-lt"/>
                <a:cs typeface="Tahoma" charset="0"/>
              </a:rPr>
              <a:t>// </a:t>
            </a:r>
            <a:r>
              <a:rPr lang="vi-VN" sz="2400">
                <a:latin typeface="+mj-lt"/>
                <a:cs typeface="Tahoma" charset="0"/>
              </a:rPr>
              <a:t>từ long sang int</a:t>
            </a:r>
            <a:endParaRPr lang="en-US" sz="2400" dirty="0" smtClean="0">
              <a:latin typeface="+mj-lt"/>
              <a:cs typeface="Tahoma" charset="0"/>
            </a:endParaRPr>
          </a:p>
        </p:txBody>
      </p:sp>
    </p:spTree>
    <p:extLst>
      <p:ext uri="{BB962C8B-B14F-4D97-AF65-F5344CB8AC3E}">
        <p14:creationId xmlns:p14="http://schemas.microsoft.com/office/powerpoint/2010/main" val="1559051432"/>
      </p:ext>
    </p:extLst>
  </p:cSld>
  <p:clrMapOvr>
    <a:masterClrMapping/>
  </p:clrMapOvr>
  <p:transition advClick="0">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430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Thường dùng khi cần chuyển đổi giữa các kiểu không có liên hệ với nhau.</a:t>
            </a:r>
          </a:p>
          <a:p>
            <a:pPr lvl="1" algn="just">
              <a:lnSpc>
                <a:spcPct val="120000"/>
              </a:lnSpc>
              <a:spcBef>
                <a:spcPts val="300"/>
              </a:spcBef>
              <a:spcAft>
                <a:spcPts val="300"/>
              </a:spcAft>
            </a:pPr>
            <a:r>
              <a:rPr lang="vi-VN" sz="2400">
                <a:solidFill>
                  <a:srgbClr val="0066FF"/>
                </a:solidFill>
                <a:latin typeface="+mj-lt"/>
                <a:cs typeface="Tahoma" charset="0"/>
              </a:rPr>
              <a:t>Convert.To</a:t>
            </a:r>
            <a:r>
              <a:rPr lang="vi-VN" sz="2400">
                <a:solidFill>
                  <a:srgbClr val="FF0000"/>
                </a:solidFill>
                <a:latin typeface="+mj-lt"/>
                <a:cs typeface="Tahoma" charset="0"/>
              </a:rPr>
              <a:t>DataType</a:t>
            </a:r>
            <a:r>
              <a:rPr lang="vi-VN" sz="2400">
                <a:solidFill>
                  <a:srgbClr val="0066FF"/>
                </a:solidFill>
                <a:latin typeface="+mj-lt"/>
                <a:cs typeface="Tahoma" charset="0"/>
              </a:rPr>
              <a:t>(SourceValue)</a:t>
            </a:r>
          </a:p>
          <a:p>
            <a:pPr algn="just">
              <a:lnSpc>
                <a:spcPct val="120000"/>
              </a:lnSpc>
              <a:spcBef>
                <a:spcPts val="300"/>
              </a:spcBef>
              <a:spcAft>
                <a:spcPts val="300"/>
              </a:spcAft>
            </a:pPr>
            <a:r>
              <a:rPr lang="vi-VN" sz="2800">
                <a:latin typeface="+mj-lt"/>
                <a:cs typeface="Tahoma" charset="0"/>
              </a:rPr>
              <a:t>Ví dụ: Chuyển từ chuỗi </a:t>
            </a:r>
            <a:r>
              <a:rPr lang="en-US" sz="2800" smtClean="0">
                <a:latin typeface="+mj-lt"/>
                <a:cs typeface="Tahoma" charset="0"/>
              </a:rPr>
              <a:t>số </a:t>
            </a:r>
            <a:r>
              <a:rPr lang="vi-VN" sz="2800" smtClean="0">
                <a:latin typeface="+mj-lt"/>
                <a:cs typeface="Tahoma" charset="0"/>
              </a:rPr>
              <a:t>sang </a:t>
            </a:r>
            <a:r>
              <a:rPr lang="vi-VN" sz="2800">
                <a:latin typeface="+mj-lt"/>
                <a:cs typeface="Tahoma" charset="0"/>
              </a:rPr>
              <a:t>số thực</a:t>
            </a:r>
            <a:endParaRPr lang="en-US" sz="2800" dirty="0" smtClean="0">
              <a:latin typeface="+mj-lt"/>
              <a:cs typeface="Tahoma" charset="0"/>
            </a:endParaRPr>
          </a:p>
        </p:txBody>
      </p:sp>
      <p:grpSp>
        <p:nvGrpSpPr>
          <p:cNvPr id="5" name="Group 4"/>
          <p:cNvGrpSpPr>
            <a:grpSpLocks/>
          </p:cNvGrpSpPr>
          <p:nvPr/>
        </p:nvGrpSpPr>
        <p:grpSpPr bwMode="auto">
          <a:xfrm>
            <a:off x="762000" y="3505200"/>
            <a:ext cx="8236975" cy="2160595"/>
            <a:chOff x="1680" y="2640"/>
            <a:chExt cx="2880" cy="977"/>
          </a:xfrm>
        </p:grpSpPr>
        <p:sp>
          <p:nvSpPr>
            <p:cNvPr id="6" name="Text Box 5"/>
            <p:cNvSpPr txBox="1">
              <a:spLocks noChangeArrowheads="1"/>
            </p:cNvSpPr>
            <p:nvPr/>
          </p:nvSpPr>
          <p:spPr bwMode="auto">
            <a:xfrm>
              <a:off x="1680" y="2640"/>
              <a:ext cx="2880" cy="209"/>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a:spcBef>
                  <a:spcPct val="50000"/>
                </a:spcBef>
              </a:pPr>
              <a:r>
                <a:rPr lang="en-US" sz="2400" b="1">
                  <a:solidFill>
                    <a:srgbClr val="0000FF"/>
                  </a:solidFill>
                  <a:latin typeface="Courier New" pitchFamily="49" charset="0"/>
                </a:rPr>
                <a:t>string</a:t>
              </a:r>
              <a:r>
                <a:rPr lang="en-US" sz="2400" b="1">
                  <a:solidFill>
                    <a:schemeClr val="bg1"/>
                  </a:solidFill>
                  <a:latin typeface="Courier New" pitchFamily="49" charset="0"/>
                </a:rPr>
                <a:t> </a:t>
              </a:r>
              <a:r>
                <a:rPr lang="en-US" sz="2400" b="1">
                  <a:latin typeface="Courier New" pitchFamily="49" charset="0"/>
                </a:rPr>
                <a:t>s1 = </a:t>
              </a:r>
              <a:r>
                <a:rPr lang="en-US" sz="2400" b="1">
                  <a:solidFill>
                    <a:srgbClr val="990000"/>
                  </a:solidFill>
                  <a:latin typeface="Courier New" pitchFamily="49" charset="0"/>
                </a:rPr>
                <a:t>"56.8"</a:t>
              </a:r>
              <a:r>
                <a:rPr lang="en-US" sz="2400" b="1">
                  <a:latin typeface="Courier New" pitchFamily="49" charset="0"/>
                </a:rPr>
                <a:t>;</a:t>
              </a:r>
            </a:p>
          </p:txBody>
        </p:sp>
        <p:sp>
          <p:nvSpPr>
            <p:cNvPr id="7" name="Text Box 6"/>
            <p:cNvSpPr txBox="1">
              <a:spLocks noChangeArrowheads="1"/>
            </p:cNvSpPr>
            <p:nvPr/>
          </p:nvSpPr>
          <p:spPr bwMode="auto">
            <a:xfrm>
              <a:off x="1680" y="3024"/>
              <a:ext cx="2880" cy="376"/>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a:spcBef>
                  <a:spcPct val="50000"/>
                </a:spcBef>
              </a:pPr>
              <a:r>
                <a:rPr lang="en-US" sz="2400" b="1">
                  <a:solidFill>
                    <a:srgbClr val="0000FF"/>
                  </a:solidFill>
                  <a:latin typeface="Courier New" pitchFamily="49" charset="0"/>
                </a:rPr>
                <a:t>double</a:t>
              </a:r>
              <a:r>
                <a:rPr lang="en-US" sz="2400" b="1">
                  <a:solidFill>
                    <a:schemeClr val="bg1"/>
                  </a:solidFill>
                  <a:latin typeface="Courier New" pitchFamily="49" charset="0"/>
                </a:rPr>
                <a:t> </a:t>
              </a:r>
              <a:r>
                <a:rPr lang="en-US" sz="2400" b="1">
                  <a:latin typeface="Courier New" pitchFamily="49" charset="0"/>
                </a:rPr>
                <a:t>x = Convert.ToDouble(s1</a:t>
              </a:r>
              <a:r>
                <a:rPr lang="en-US" sz="2400" b="1" smtClean="0">
                  <a:latin typeface="Courier New" pitchFamily="49" charset="0"/>
                </a:rPr>
                <a:t>);</a:t>
              </a:r>
              <a:r>
                <a:rPr lang="en-US" sz="2400" b="1" smtClean="0">
                  <a:solidFill>
                    <a:srgbClr val="008000"/>
                  </a:solidFill>
                  <a:latin typeface="Courier New" pitchFamily="49" charset="0"/>
                </a:rPr>
                <a:t>// </a:t>
              </a:r>
              <a:r>
                <a:rPr lang="en-US" sz="2400" b="1">
                  <a:solidFill>
                    <a:srgbClr val="008000"/>
                  </a:solidFill>
                  <a:latin typeface="Courier New" pitchFamily="49" charset="0"/>
                </a:rPr>
                <a:t>x = 56.8</a:t>
              </a:r>
            </a:p>
          </p:txBody>
        </p:sp>
        <p:sp>
          <p:nvSpPr>
            <p:cNvPr id="8" name="Text Box 7"/>
            <p:cNvSpPr txBox="1">
              <a:spLocks noChangeArrowheads="1"/>
            </p:cNvSpPr>
            <p:nvPr/>
          </p:nvSpPr>
          <p:spPr bwMode="auto">
            <a:xfrm>
              <a:off x="1680" y="3216"/>
              <a:ext cx="2880" cy="209"/>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a:spcBef>
                  <a:spcPct val="50000"/>
                </a:spcBef>
              </a:pPr>
              <a:r>
                <a:rPr lang="en-US" sz="2400" b="1">
                  <a:solidFill>
                    <a:srgbClr val="0000FF"/>
                  </a:solidFill>
                  <a:latin typeface="Courier New" pitchFamily="49" charset="0"/>
                </a:rPr>
                <a:t>int</a:t>
              </a:r>
              <a:r>
                <a:rPr lang="en-US" sz="2400" b="1">
                  <a:solidFill>
                    <a:schemeClr val="bg1"/>
                  </a:solidFill>
                  <a:latin typeface="Courier New" pitchFamily="49" charset="0"/>
                </a:rPr>
                <a:t> </a:t>
              </a:r>
              <a:r>
                <a:rPr lang="en-US" sz="2400" b="1">
                  <a:latin typeface="Courier New" pitchFamily="49" charset="0"/>
                </a:rPr>
                <a:t>i = Convert.ToInt32(s2);</a:t>
              </a:r>
              <a:r>
                <a:rPr lang="en-US" sz="2400" b="1">
                  <a:solidFill>
                    <a:schemeClr val="bg1"/>
                  </a:solidFill>
                  <a:latin typeface="Courier New" pitchFamily="49" charset="0"/>
                </a:rPr>
                <a:t>	</a:t>
              </a:r>
              <a:r>
                <a:rPr lang="en-US" sz="2400" b="1" smtClean="0">
                  <a:solidFill>
                    <a:schemeClr val="bg1"/>
                  </a:solidFill>
                  <a:latin typeface="Courier New" pitchFamily="49" charset="0"/>
                </a:rPr>
                <a:t>  </a:t>
              </a:r>
              <a:r>
                <a:rPr lang="en-US" sz="2400" b="1" smtClean="0">
                  <a:solidFill>
                    <a:srgbClr val="008000"/>
                  </a:solidFill>
                  <a:latin typeface="Courier New" pitchFamily="49" charset="0"/>
                </a:rPr>
                <a:t>// </a:t>
              </a:r>
              <a:r>
                <a:rPr lang="en-US" sz="2400" b="1">
                  <a:solidFill>
                    <a:srgbClr val="008000"/>
                  </a:solidFill>
                  <a:latin typeface="Courier New" pitchFamily="49" charset="0"/>
                </a:rPr>
                <a:t>i = 95</a:t>
              </a:r>
            </a:p>
          </p:txBody>
        </p:sp>
        <p:sp>
          <p:nvSpPr>
            <p:cNvPr id="9" name="Text Box 8"/>
            <p:cNvSpPr txBox="1">
              <a:spLocks noChangeArrowheads="1"/>
            </p:cNvSpPr>
            <p:nvPr/>
          </p:nvSpPr>
          <p:spPr bwMode="auto">
            <a:xfrm>
              <a:off x="1680" y="2832"/>
              <a:ext cx="2880" cy="209"/>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a:spcBef>
                  <a:spcPct val="50000"/>
                </a:spcBef>
              </a:pPr>
              <a:r>
                <a:rPr lang="en-US" sz="2400" b="1">
                  <a:solidFill>
                    <a:srgbClr val="0000FF"/>
                  </a:solidFill>
                  <a:latin typeface="Courier New" pitchFamily="49" charset="0"/>
                </a:rPr>
                <a:t>string</a:t>
              </a:r>
              <a:r>
                <a:rPr lang="en-US" sz="2400" b="1">
                  <a:solidFill>
                    <a:schemeClr val="bg1"/>
                  </a:solidFill>
                  <a:latin typeface="Courier New" pitchFamily="49" charset="0"/>
                </a:rPr>
                <a:t> </a:t>
              </a:r>
              <a:r>
                <a:rPr lang="en-US" sz="2400" b="1">
                  <a:latin typeface="Courier New" pitchFamily="49" charset="0"/>
                </a:rPr>
                <a:t>s2 =</a:t>
              </a:r>
              <a:r>
                <a:rPr lang="en-US" sz="2400" b="1">
                  <a:solidFill>
                    <a:schemeClr val="bg1"/>
                  </a:solidFill>
                  <a:latin typeface="Courier New" pitchFamily="49" charset="0"/>
                </a:rPr>
                <a:t> </a:t>
              </a:r>
              <a:r>
                <a:rPr lang="en-US" sz="2400" b="1">
                  <a:solidFill>
                    <a:srgbClr val="990000"/>
                  </a:solidFill>
                  <a:latin typeface="Courier New" pitchFamily="49" charset="0"/>
                </a:rPr>
                <a:t>"95"</a:t>
              </a:r>
              <a:r>
                <a:rPr lang="en-US" sz="2400" b="1">
                  <a:latin typeface="Courier New" pitchFamily="49" charset="0"/>
                </a:rPr>
                <a:t>;</a:t>
              </a:r>
            </a:p>
          </p:txBody>
        </p:sp>
        <p:sp>
          <p:nvSpPr>
            <p:cNvPr id="10" name="Text Box 9"/>
            <p:cNvSpPr txBox="1">
              <a:spLocks noChangeArrowheads="1"/>
            </p:cNvSpPr>
            <p:nvPr/>
          </p:nvSpPr>
          <p:spPr bwMode="auto">
            <a:xfrm>
              <a:off x="1680" y="3408"/>
              <a:ext cx="2880" cy="209"/>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a:spcBef>
                  <a:spcPct val="50000"/>
                </a:spcBef>
              </a:pPr>
              <a:r>
                <a:rPr lang="en-US" sz="2400" b="1">
                  <a:solidFill>
                    <a:srgbClr val="0000FF"/>
                  </a:solidFill>
                  <a:latin typeface="Courier New" pitchFamily="49" charset="0"/>
                </a:rPr>
                <a:t>byte</a:t>
              </a:r>
              <a:r>
                <a:rPr lang="en-US" sz="2400" b="1">
                  <a:solidFill>
                    <a:schemeClr val="bg1"/>
                  </a:solidFill>
                  <a:latin typeface="Courier New" pitchFamily="49" charset="0"/>
                </a:rPr>
                <a:t> </a:t>
              </a:r>
              <a:r>
                <a:rPr lang="en-US" sz="2400" b="1">
                  <a:latin typeface="Courier New" pitchFamily="49" charset="0"/>
                </a:rPr>
                <a:t>j = Convert.ToByte(x);</a:t>
              </a:r>
              <a:r>
                <a:rPr lang="en-US" sz="2400" b="1">
                  <a:solidFill>
                    <a:schemeClr val="bg1"/>
                  </a:solidFill>
                  <a:latin typeface="Courier New" pitchFamily="49" charset="0"/>
                </a:rPr>
                <a:t>	</a:t>
              </a:r>
              <a:r>
                <a:rPr lang="en-US" sz="2400" b="1" smtClean="0">
                  <a:solidFill>
                    <a:schemeClr val="bg1"/>
                  </a:solidFill>
                  <a:latin typeface="Courier New" pitchFamily="49" charset="0"/>
                </a:rPr>
                <a:t>  </a:t>
              </a:r>
              <a:r>
                <a:rPr lang="en-US" sz="2400" b="1" smtClean="0">
                  <a:solidFill>
                    <a:srgbClr val="008000"/>
                  </a:solidFill>
                  <a:latin typeface="Courier New" pitchFamily="49" charset="0"/>
                </a:rPr>
                <a:t>// </a:t>
              </a:r>
              <a:r>
                <a:rPr lang="en-US" sz="2400" b="1">
                  <a:solidFill>
                    <a:srgbClr val="008000"/>
                  </a:solidFill>
                  <a:latin typeface="Courier New" pitchFamily="49" charset="0"/>
                </a:rPr>
                <a:t>j = </a:t>
              </a:r>
              <a:r>
                <a:rPr lang="en-US" sz="2400" b="1" smtClean="0">
                  <a:solidFill>
                    <a:srgbClr val="008000"/>
                  </a:solidFill>
                  <a:latin typeface="Courier New" pitchFamily="49" charset="0"/>
                </a:rPr>
                <a:t>56</a:t>
              </a:r>
              <a:endParaRPr lang="en-US" sz="2400" b="1">
                <a:solidFill>
                  <a:srgbClr val="008000"/>
                </a:solidFill>
                <a:latin typeface="Courier New" pitchFamily="49" charset="0"/>
              </a:endParaRPr>
            </a:p>
          </p:txBody>
        </p:sp>
      </p:grpSp>
      <p:sp>
        <p:nvSpPr>
          <p:cNvPr id="11" name="Rectangle 2"/>
          <p:cNvSpPr>
            <a:spLocks noGrp="1" noChangeArrowheads="1"/>
          </p:cNvSpPr>
          <p:nvPr>
            <p:ph type="title"/>
          </p:nvPr>
        </p:nvSpPr>
        <p:spPr bwMode="auto">
          <a:xfrm>
            <a:off x="533400" y="161924"/>
            <a:ext cx="7620000" cy="676276"/>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solidFill>
                  <a:schemeClr val="tx1"/>
                </a:solidFill>
                <a:cs typeface="Tahoma" charset="0"/>
              </a:rPr>
              <a:t>Sử dụng lớp </a:t>
            </a:r>
            <a:r>
              <a:rPr lang="en-US" sz="3600" b="1">
                <a:solidFill>
                  <a:schemeClr val="tx1"/>
                </a:solidFill>
                <a:cs typeface="Tahoma" charset="0"/>
              </a:rPr>
              <a:t>Convert</a:t>
            </a:r>
            <a:endParaRPr lang="en-US" sz="3600" b="1" dirty="0" smtClean="0">
              <a:solidFill>
                <a:schemeClr val="tx1"/>
              </a:solidFill>
              <a:cs typeface="Tahoma" charset="0"/>
            </a:endParaRPr>
          </a:p>
        </p:txBody>
      </p:sp>
    </p:spTree>
    <p:extLst>
      <p:ext uri="{BB962C8B-B14F-4D97-AF65-F5344CB8AC3E}">
        <p14:creationId xmlns:p14="http://schemas.microsoft.com/office/powerpoint/2010/main" val="3086386125"/>
      </p:ext>
    </p:extLst>
  </p:cSld>
  <p:clrMapOvr>
    <a:masterClrMapping/>
  </p:clrMapOvr>
  <p:transition advClick="0">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61924"/>
            <a:ext cx="7620000" cy="676276"/>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solidFill>
                  <a:schemeClr val="tx1"/>
                </a:solidFill>
                <a:cs typeface="Tahoma" charset="0"/>
              </a:rPr>
              <a:t>Sử dụng lớp </a:t>
            </a:r>
            <a:r>
              <a:rPr lang="en-US" sz="3600" b="1">
                <a:solidFill>
                  <a:schemeClr val="tx1"/>
                </a:solidFill>
                <a:cs typeface="Tahoma" charset="0"/>
              </a:rPr>
              <a:t>Convert</a:t>
            </a:r>
            <a:endParaRPr lang="en-US" sz="3600" b="1" dirty="0" smtClean="0">
              <a:solidFill>
                <a:schemeClr val="tx1"/>
              </a:solidFill>
              <a:cs typeface="Tahoma" charset="0"/>
            </a:endParaRPr>
          </a:p>
        </p:txBody>
      </p:sp>
      <p:graphicFrame>
        <p:nvGraphicFramePr>
          <p:cNvPr id="4" name="Group 205"/>
          <p:cNvGraphicFramePr>
            <a:graphicFrameLocks noGrp="1"/>
          </p:cNvGraphicFramePr>
          <p:nvPr>
            <p:extLst>
              <p:ext uri="{D42A27DB-BD31-4B8C-83A1-F6EECF244321}">
                <p14:modId xmlns:p14="http://schemas.microsoft.com/office/powerpoint/2010/main" val="2041451762"/>
              </p:ext>
            </p:extLst>
          </p:nvPr>
        </p:nvGraphicFramePr>
        <p:xfrm>
          <a:off x="679525" y="1219200"/>
          <a:ext cx="8312076" cy="5132680"/>
        </p:xfrm>
        <a:graphic>
          <a:graphicData uri="http://schemas.openxmlformats.org/drawingml/2006/table">
            <a:tbl>
              <a:tblPr>
                <a:tableStyleId>{69CF1AB2-1976-4502-BF36-3FF5EA218861}</a:tableStyleId>
              </a:tblPr>
              <a:tblGrid>
                <a:gridCol w="1895745"/>
                <a:gridCol w="6416331"/>
              </a:tblGrid>
              <a:tr h="609600">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400" b="1" u="none" strike="noStrike" cap="none" normalizeH="0" baseline="0" smtClean="0">
                          <a:ln>
                            <a:noFill/>
                          </a:ln>
                          <a:solidFill>
                            <a:schemeClr val="bg1"/>
                          </a:solidFill>
                          <a:effectLst/>
                        </a:rPr>
                        <a:t>Phương thức</a:t>
                      </a:r>
                      <a:endParaRPr kumimoji="0" lang="en-US" sz="4800" b="1" i="0" u="none" strike="noStrike" cap="none" normalizeH="0" baseline="0" smtClean="0">
                        <a:ln>
                          <a:noFill/>
                        </a:ln>
                        <a:solidFill>
                          <a:schemeClr val="bg1"/>
                        </a:solidFill>
                        <a:effectLst/>
                        <a:latin typeface="+mj-lt"/>
                      </a:endParaRPr>
                    </a:p>
                  </a:txBody>
                  <a:tcPr marT="45715" marB="45715" anchor="ctr" horzOverflow="overflow">
                    <a:solidFill>
                      <a:srgbClr val="0070C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400" b="1" u="none" strike="noStrike" cap="none" normalizeH="0" baseline="0" smtClean="0">
                          <a:ln>
                            <a:noFill/>
                          </a:ln>
                          <a:solidFill>
                            <a:schemeClr val="bg1"/>
                          </a:solidFill>
                          <a:effectLst/>
                        </a:rPr>
                        <a:t>Ý nghĩa</a:t>
                      </a:r>
                      <a:endParaRPr kumimoji="0" lang="en-US" sz="4800" b="1" i="0" u="none" strike="noStrike" cap="none" normalizeH="0" baseline="0" smtClean="0">
                        <a:ln>
                          <a:noFill/>
                        </a:ln>
                        <a:solidFill>
                          <a:schemeClr val="bg1"/>
                        </a:solidFill>
                        <a:effectLst/>
                        <a:latin typeface="+mj-lt"/>
                      </a:endParaRPr>
                    </a:p>
                  </a:txBody>
                  <a:tcPr marT="45715" marB="45715" anchor="ctr" horzOverflow="overflow">
                    <a:solidFill>
                      <a:srgbClr val="0070C0"/>
                    </a:solidFill>
                  </a:tcPr>
                </a:tc>
              </a:tr>
              <a:tr h="56706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ToBoolean</a:t>
                      </a:r>
                      <a:endParaRPr kumimoji="0" lang="en-US" sz="48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Chuyển một giá trị sang giá trị Boolean</a:t>
                      </a:r>
                      <a:endParaRPr kumimoji="0" lang="en-US" sz="4800" b="0" i="0" u="none" strike="noStrike" cap="none" normalizeH="0" baseline="0" smtClean="0">
                        <a:ln>
                          <a:noFill/>
                        </a:ln>
                        <a:solidFill>
                          <a:schemeClr val="tx1"/>
                        </a:solidFill>
                        <a:effectLst/>
                        <a:latin typeface="+mj-lt"/>
                      </a:endParaRPr>
                    </a:p>
                  </a:txBody>
                  <a:tcPr marT="45715" marB="45715" horzOverflow="overflow"/>
                </a:tc>
              </a:tr>
              <a:tr h="1020731">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ToByte</a:t>
                      </a:r>
                      <a:endParaRPr kumimoji="0" lang="en-US" sz="48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Chuyển một giá trị sang giá trị số nguyên 8-bit không dấu</a:t>
                      </a:r>
                      <a:endParaRPr kumimoji="0" lang="en-US" sz="24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56706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ToChar</a:t>
                      </a:r>
                      <a:endParaRPr kumimoji="0" lang="en-US" sz="48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Chuyển một giá trị sang giá trị ký tự unicode</a:t>
                      </a:r>
                      <a:endParaRPr kumimoji="0" lang="en-US" sz="24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56706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ToDateTime</a:t>
                      </a:r>
                      <a:endParaRPr kumimoji="0" lang="en-US" sz="48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Chuyển một giá trị sang giá trị DateTime.</a:t>
                      </a:r>
                      <a:endParaRPr kumimoji="0" lang="en-US" sz="24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567067">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ToDecimal</a:t>
                      </a:r>
                      <a:endParaRPr kumimoji="0" lang="en-US" sz="48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Chuyển một giá trị sang giá trị Decimal.</a:t>
                      </a:r>
                      <a:endParaRPr kumimoji="0" lang="en-US" sz="24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1020731">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ToDouble</a:t>
                      </a:r>
                      <a:endParaRPr kumimoji="0" lang="en-US" sz="48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400" u="none" strike="noStrike" cap="none" normalizeH="0" baseline="0" smtClean="0">
                          <a:ln>
                            <a:noFill/>
                          </a:ln>
                          <a:effectLst/>
                        </a:rPr>
                        <a:t>Chuyển một giá trị sang giá trị số thực có độ chính xác gấp đôi 8 byte</a:t>
                      </a:r>
                      <a:endParaRPr kumimoji="0" lang="en-US" sz="24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bl>
          </a:graphicData>
        </a:graphic>
      </p:graphicFrame>
    </p:spTree>
    <p:extLst>
      <p:ext uri="{BB962C8B-B14F-4D97-AF65-F5344CB8AC3E}">
        <p14:creationId xmlns:p14="http://schemas.microsoft.com/office/powerpoint/2010/main" val="3840860806"/>
      </p:ext>
    </p:extLst>
  </p:cSld>
  <p:clrMapOvr>
    <a:masterClrMapping/>
  </p:clrMapOvr>
  <p:transition advClick="0">
    <p:wheel spokes="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05"/>
          <p:cNvGraphicFramePr>
            <a:graphicFrameLocks noGrp="1"/>
          </p:cNvGraphicFramePr>
          <p:nvPr>
            <p:extLst>
              <p:ext uri="{D42A27DB-BD31-4B8C-83A1-F6EECF244321}">
                <p14:modId xmlns:p14="http://schemas.microsoft.com/office/powerpoint/2010/main" val="539559116"/>
              </p:ext>
            </p:extLst>
          </p:nvPr>
        </p:nvGraphicFramePr>
        <p:xfrm>
          <a:off x="533400" y="1219200"/>
          <a:ext cx="8534400" cy="5105400"/>
        </p:xfrm>
        <a:graphic>
          <a:graphicData uri="http://schemas.openxmlformats.org/drawingml/2006/table">
            <a:tbl>
              <a:tblPr>
                <a:tableStyleId>{69CF1AB2-1976-4502-BF36-3FF5EA218861}</a:tableStyleId>
              </a:tblPr>
              <a:tblGrid>
                <a:gridCol w="1330411"/>
                <a:gridCol w="7203989"/>
              </a:tblGrid>
              <a:tr h="739248">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100" b="1" u="none" strike="noStrike" cap="none" normalizeH="0" baseline="0" smtClean="0">
                          <a:ln>
                            <a:noFill/>
                          </a:ln>
                          <a:solidFill>
                            <a:schemeClr val="bg1"/>
                          </a:solidFill>
                          <a:effectLst/>
                        </a:rPr>
                        <a:t>Phương thức</a:t>
                      </a:r>
                      <a:endParaRPr kumimoji="0" lang="en-US" sz="2100" b="1" i="0" u="none" strike="noStrike" cap="none" normalizeH="0" baseline="0" smtClean="0">
                        <a:ln>
                          <a:noFill/>
                        </a:ln>
                        <a:solidFill>
                          <a:schemeClr val="bg1"/>
                        </a:solidFill>
                        <a:effectLst/>
                        <a:latin typeface="+mj-lt"/>
                      </a:endParaRPr>
                    </a:p>
                  </a:txBody>
                  <a:tcPr marT="45715" marB="45715" anchor="ctr" horzOverflow="overflow">
                    <a:solidFill>
                      <a:srgbClr val="0070C0"/>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sz="2100" b="1" u="none" strike="noStrike" cap="none" normalizeH="0" baseline="0" smtClean="0">
                          <a:ln>
                            <a:noFill/>
                          </a:ln>
                          <a:solidFill>
                            <a:schemeClr val="bg1"/>
                          </a:solidFill>
                          <a:effectLst/>
                        </a:rPr>
                        <a:t>Ý nghĩa</a:t>
                      </a:r>
                      <a:endParaRPr kumimoji="0" lang="en-US" sz="2100" b="1" i="0" u="none" strike="noStrike" cap="none" normalizeH="0" baseline="0" smtClean="0">
                        <a:ln>
                          <a:noFill/>
                        </a:ln>
                        <a:solidFill>
                          <a:schemeClr val="bg1"/>
                        </a:solidFill>
                        <a:effectLst/>
                        <a:latin typeface="+mj-lt"/>
                      </a:endParaRPr>
                    </a:p>
                  </a:txBody>
                  <a:tcPr marT="45715" marB="45715" anchor="ctr" horzOverflow="overflow">
                    <a:solidFill>
                      <a:srgbClr val="0070C0"/>
                    </a:solidFill>
                  </a:tcPr>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ToInt16</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số nguyên 16-bit có dấu</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ToInt32</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só nguyên 32-bit có dấu</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ToInt64</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số nguyên 64-bit có dấu</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ToSByte</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số nguyên 8-bit có dấu</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ToSingle</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số thực có độ chính xác đơn</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ToString</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một chuỗi</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ToUInt16</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số nguyên 16-bit không dấu</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ToUInt32</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số nguyên 32-bit không dấu</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r h="485128">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ToUInt64</a:t>
                      </a:r>
                      <a:endParaRPr kumimoji="0" lang="en-US" sz="2100" b="0" i="0" u="none" strike="noStrike" cap="none" normalizeH="0" baseline="0" smtClean="0">
                        <a:ln>
                          <a:noFill/>
                        </a:ln>
                        <a:solidFill>
                          <a:schemeClr val="tx1"/>
                        </a:solidFill>
                        <a:effectLst/>
                        <a:latin typeface="+mj-lt"/>
                      </a:endParaRPr>
                    </a:p>
                  </a:txBody>
                  <a:tcPr marT="45715" marB="45715" horzOverflow="overflow"/>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2100" u="none" strike="noStrike" cap="none" normalizeH="0" baseline="0" smtClean="0">
                          <a:ln>
                            <a:noFill/>
                          </a:ln>
                          <a:effectLst/>
                        </a:rPr>
                        <a:t>Chuyển một giá trị sang giá trị số nguyên 64-bit không dấu</a:t>
                      </a:r>
                      <a:endParaRPr kumimoji="0" lang="en-US" sz="2100" b="0" i="0" u="none" strike="noStrike" cap="none" normalizeH="0" baseline="0" smtClean="0">
                        <a:ln>
                          <a:noFill/>
                        </a:ln>
                        <a:solidFill>
                          <a:schemeClr val="tx1"/>
                        </a:solidFill>
                        <a:effectLst/>
                        <a:latin typeface="+mj-lt"/>
                        <a:cs typeface="Times New Roman" pitchFamily="18" charset="0"/>
                      </a:endParaRPr>
                    </a:p>
                  </a:txBody>
                  <a:tcPr marT="45715" marB="45715" horzOverflow="overflow"/>
                </a:tc>
              </a:tr>
            </a:tbl>
          </a:graphicData>
        </a:graphic>
      </p:graphicFrame>
      <p:sp>
        <p:nvSpPr>
          <p:cNvPr id="5" name="Rectangle 2"/>
          <p:cNvSpPr>
            <a:spLocks noGrp="1" noChangeArrowheads="1"/>
          </p:cNvSpPr>
          <p:nvPr>
            <p:ph type="title"/>
          </p:nvPr>
        </p:nvSpPr>
        <p:spPr bwMode="auto">
          <a:xfrm>
            <a:off x="533400" y="161924"/>
            <a:ext cx="7620000" cy="676276"/>
          </a:xfrm>
          <a:noFill/>
          <a:ln>
            <a:miter lim="800000"/>
            <a:headEnd/>
            <a:tailEnd/>
          </a:ln>
        </p:spPr>
        <p:txBody>
          <a:bodyPr vert="horz" wrap="square" lIns="91440" tIns="45720" rIns="91440" bIns="45720" numCol="1" anchor="t" anchorCtr="0" compatLnSpc="1">
            <a:prstTxWarp prst="textNoShape">
              <a:avLst/>
            </a:prstTxWarp>
          </a:bodyPr>
          <a:lstStyle/>
          <a:p>
            <a:r>
              <a:rPr lang="en-US" sz="3600" b="1" smtClean="0">
                <a:solidFill>
                  <a:schemeClr val="tx1"/>
                </a:solidFill>
                <a:cs typeface="Tahoma" charset="0"/>
              </a:rPr>
              <a:t>Sử dụng lớp </a:t>
            </a:r>
            <a:r>
              <a:rPr lang="en-US" sz="3600" b="1">
                <a:solidFill>
                  <a:schemeClr val="tx1"/>
                </a:solidFill>
                <a:cs typeface="Tahoma" charset="0"/>
              </a:rPr>
              <a:t>Convert</a:t>
            </a:r>
            <a:endParaRPr lang="en-US" sz="3600" b="1" dirty="0" smtClean="0">
              <a:solidFill>
                <a:schemeClr val="tx1"/>
              </a:solidFill>
              <a:cs typeface="Tahoma" charset="0"/>
            </a:endParaRPr>
          </a:p>
        </p:txBody>
      </p:sp>
    </p:spTree>
    <p:extLst>
      <p:ext uri="{BB962C8B-B14F-4D97-AF65-F5344CB8AC3E}">
        <p14:creationId xmlns:p14="http://schemas.microsoft.com/office/powerpoint/2010/main" val="3144823464"/>
      </p:ext>
    </p:extLst>
  </p:cSld>
  <p:clrMapOvr>
    <a:masterClrMapping/>
  </p:clrMapOvr>
  <p:transition advClick="0">
    <p:wheel spokes="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79882"/>
            <a:ext cx="7696200" cy="658318"/>
          </a:xfrm>
          <a:noFill/>
          <a:ln>
            <a:miter lim="800000"/>
            <a:headEnd/>
            <a:tailEnd/>
          </a:ln>
        </p:spPr>
        <p:txBody>
          <a:bodyPr vert="horz" wrap="square" lIns="91440" tIns="45720" rIns="91440" bIns="45720" numCol="1" anchor="t" anchorCtr="0" compatLnSpc="1">
            <a:prstTxWarp prst="textNoShape">
              <a:avLst/>
            </a:prstTxWarp>
          </a:bodyPr>
          <a:lstStyle/>
          <a:p>
            <a:r>
              <a:rPr lang="en-US" sz="3700" b="1">
                <a:solidFill>
                  <a:schemeClr val="tx1"/>
                </a:solidFill>
                <a:cs typeface="Tahoma" charset="0"/>
              </a:rPr>
              <a:t>Kiểu tập hợp - Enum(eration)</a:t>
            </a:r>
            <a:endParaRPr lang="en-US" sz="3700" b="1" dirty="0" smtClean="0">
              <a:solidFill>
                <a:schemeClr val="tx1"/>
              </a:solidFill>
              <a:cs typeface="Tahoma" charset="0"/>
            </a:endParaRPr>
          </a:p>
        </p:txBody>
      </p:sp>
      <p:sp>
        <p:nvSpPr>
          <p:cNvPr id="6" name="Rectangle 31"/>
          <p:cNvSpPr>
            <a:spLocks noChangeArrowheads="1"/>
          </p:cNvSpPr>
          <p:nvPr/>
        </p:nvSpPr>
        <p:spPr bwMode="auto">
          <a:xfrm>
            <a:off x="685799" y="1143000"/>
            <a:ext cx="8077201" cy="5410200"/>
          </a:xfrm>
          <a:prstGeom prst="rect">
            <a:avLst/>
          </a:prstGeom>
          <a:noFill/>
          <a:ln w="9525">
            <a:noFill/>
            <a:miter lim="800000"/>
            <a:headEnd/>
            <a:tailEnd/>
          </a:ln>
          <a:effectLst/>
        </p:spPr>
        <p:txBody>
          <a:bodyPr/>
          <a:lstStyle/>
          <a:p>
            <a:pPr marL="342900" indent="-342900" algn="l">
              <a:spcBef>
                <a:spcPct val="20000"/>
              </a:spcBef>
            </a:pPr>
            <a:r>
              <a:rPr lang="en-US" sz="2400" b="0" smtClean="0">
                <a:solidFill>
                  <a:srgbClr val="0000FF"/>
                </a:solidFill>
                <a:latin typeface="+mj-lt"/>
              </a:rPr>
              <a:t>enum </a:t>
            </a:r>
            <a:r>
              <a:rPr lang="en-US" sz="2400" b="0" dirty="0">
                <a:solidFill>
                  <a:schemeClr val="accent2">
                    <a:lumMod val="60000"/>
                    <a:lumOff val="40000"/>
                  </a:schemeClr>
                </a:solidFill>
                <a:latin typeface="+mj-lt"/>
              </a:rPr>
              <a:t>Days</a:t>
            </a:r>
            <a:r>
              <a:rPr lang="en-US" sz="2400" b="0" dirty="0">
                <a:latin typeface="+mj-lt"/>
              </a:rPr>
              <a:t> {Sat, Sun, Mon, Tue, Wed, Thu, Fri}; </a:t>
            </a:r>
          </a:p>
          <a:p>
            <a:pPr marL="342900" indent="-342900" algn="l">
              <a:spcBef>
                <a:spcPct val="20000"/>
              </a:spcBef>
            </a:pPr>
            <a:r>
              <a:rPr lang="en-US" sz="2400" b="0" dirty="0">
                <a:latin typeface="+mj-lt"/>
              </a:rPr>
              <a:t>…</a:t>
            </a:r>
          </a:p>
          <a:p>
            <a:pPr marL="342900" indent="-342900" algn="l">
              <a:spcBef>
                <a:spcPct val="20000"/>
              </a:spcBef>
            </a:pPr>
            <a:r>
              <a:rPr lang="en-US" sz="2400" b="0" dirty="0">
                <a:solidFill>
                  <a:schemeClr val="accent2">
                    <a:lumMod val="60000"/>
                    <a:lumOff val="40000"/>
                  </a:schemeClr>
                </a:solidFill>
                <a:latin typeface="+mj-lt"/>
              </a:rPr>
              <a:t>Days</a:t>
            </a:r>
            <a:r>
              <a:rPr lang="en-US" sz="2400" b="0" dirty="0">
                <a:latin typeface="+mj-lt"/>
              </a:rPr>
              <a:t> d = </a:t>
            </a:r>
            <a:r>
              <a:rPr lang="en-US" sz="2400" b="0" dirty="0" err="1">
                <a:solidFill>
                  <a:schemeClr val="accent2">
                    <a:lumMod val="60000"/>
                    <a:lumOff val="40000"/>
                  </a:schemeClr>
                </a:solidFill>
                <a:latin typeface="+mj-lt"/>
              </a:rPr>
              <a:t>Days</a:t>
            </a:r>
            <a:r>
              <a:rPr lang="en-US" sz="2400" b="0" dirty="0" err="1">
                <a:latin typeface="+mj-lt"/>
              </a:rPr>
              <a:t>.Mon</a:t>
            </a:r>
            <a:r>
              <a:rPr lang="en-US" sz="2400" b="0" dirty="0">
                <a:latin typeface="+mj-lt"/>
              </a:rPr>
              <a:t>;</a:t>
            </a:r>
          </a:p>
          <a:p>
            <a:pPr marL="342900" indent="-342900" algn="l">
              <a:spcBef>
                <a:spcPct val="20000"/>
              </a:spcBef>
            </a:pPr>
            <a:r>
              <a:rPr lang="en-US" sz="2400" b="0" dirty="0">
                <a:latin typeface="+mj-lt"/>
              </a:rPr>
              <a:t>…</a:t>
            </a:r>
          </a:p>
          <a:p>
            <a:pPr marL="342900" indent="-342900" algn="l">
              <a:spcBef>
                <a:spcPct val="20000"/>
              </a:spcBef>
            </a:pPr>
            <a:r>
              <a:rPr lang="en-US" sz="2400" b="0" dirty="0">
                <a:solidFill>
                  <a:srgbClr val="0000FF"/>
                </a:solidFill>
                <a:latin typeface="+mj-lt"/>
              </a:rPr>
              <a:t>switch</a:t>
            </a:r>
            <a:r>
              <a:rPr lang="en-US" sz="2400" b="0" dirty="0">
                <a:latin typeface="+mj-lt"/>
              </a:rPr>
              <a:t> (d) {</a:t>
            </a:r>
          </a:p>
          <a:p>
            <a:pPr marL="342900" indent="-342900" algn="l">
              <a:spcBef>
                <a:spcPct val="20000"/>
              </a:spcBef>
            </a:pPr>
            <a:r>
              <a:rPr lang="en-US" sz="2400" b="0" dirty="0">
                <a:latin typeface="+mj-lt"/>
              </a:rPr>
              <a:t>	</a:t>
            </a:r>
            <a:r>
              <a:rPr lang="en-US" sz="2400" b="0" dirty="0">
                <a:solidFill>
                  <a:srgbClr val="0000FF"/>
                </a:solidFill>
                <a:latin typeface="+mj-lt"/>
              </a:rPr>
              <a:t>case</a:t>
            </a:r>
            <a:r>
              <a:rPr lang="en-US" sz="2400" b="0" dirty="0">
                <a:latin typeface="+mj-lt"/>
              </a:rPr>
              <a:t> </a:t>
            </a:r>
            <a:r>
              <a:rPr lang="en-US" sz="2400" b="0" dirty="0" err="1">
                <a:latin typeface="+mj-lt"/>
              </a:rPr>
              <a:t>Days.Tue</a:t>
            </a:r>
            <a:r>
              <a:rPr lang="en-US" sz="2400" b="0" dirty="0">
                <a:latin typeface="+mj-lt"/>
              </a:rPr>
              <a:t>: …</a:t>
            </a:r>
          </a:p>
          <a:p>
            <a:pPr marL="342900" indent="-342900" algn="l">
              <a:spcBef>
                <a:spcPct val="20000"/>
              </a:spcBef>
            </a:pPr>
            <a:r>
              <a:rPr lang="en-US" sz="2400" b="0" dirty="0">
                <a:latin typeface="+mj-lt"/>
              </a:rPr>
              <a:t>	</a:t>
            </a:r>
            <a:r>
              <a:rPr lang="en-US" sz="2400" b="0" dirty="0">
                <a:solidFill>
                  <a:srgbClr val="0000FF"/>
                </a:solidFill>
                <a:latin typeface="+mj-lt"/>
              </a:rPr>
              <a:t>case</a:t>
            </a:r>
            <a:r>
              <a:rPr lang="en-US" sz="2400" b="0" dirty="0">
                <a:latin typeface="+mj-lt"/>
              </a:rPr>
              <a:t> </a:t>
            </a:r>
            <a:r>
              <a:rPr lang="en-US" sz="2400" b="0" dirty="0" err="1">
                <a:latin typeface="+mj-lt"/>
              </a:rPr>
              <a:t>Days.Wed</a:t>
            </a:r>
            <a:r>
              <a:rPr lang="en-US" sz="2400" b="0" dirty="0">
                <a:latin typeface="+mj-lt"/>
              </a:rPr>
              <a:t>: …</a:t>
            </a:r>
          </a:p>
          <a:p>
            <a:pPr marL="342900" indent="-342900" algn="l">
              <a:spcBef>
                <a:spcPct val="20000"/>
              </a:spcBef>
            </a:pPr>
            <a:r>
              <a:rPr lang="en-US" sz="2400" b="0" dirty="0">
                <a:latin typeface="+mj-lt"/>
              </a:rPr>
              <a:t>}</a:t>
            </a:r>
          </a:p>
          <a:p>
            <a:pPr marL="342900" indent="-342900" algn="l">
              <a:spcBef>
                <a:spcPct val="20000"/>
              </a:spcBef>
            </a:pPr>
            <a:r>
              <a:rPr lang="en-US" sz="2800" b="0" dirty="0" err="1">
                <a:latin typeface="+mj-lt"/>
              </a:rPr>
              <a:t>Rõ</a:t>
            </a:r>
            <a:r>
              <a:rPr lang="en-US" sz="2800" b="0" dirty="0">
                <a:latin typeface="+mj-lt"/>
              </a:rPr>
              <a:t> </a:t>
            </a:r>
            <a:r>
              <a:rPr lang="en-US" sz="2800" b="0" dirty="0" err="1">
                <a:latin typeface="+mj-lt"/>
              </a:rPr>
              <a:t>hơn</a:t>
            </a:r>
            <a:r>
              <a:rPr lang="en-US" sz="2800" b="0" dirty="0">
                <a:latin typeface="+mj-lt"/>
              </a:rPr>
              <a:t> </a:t>
            </a:r>
            <a:r>
              <a:rPr lang="en-US" sz="2800" b="0" dirty="0" err="1">
                <a:latin typeface="+mj-lt"/>
              </a:rPr>
              <a:t>cách</a:t>
            </a:r>
            <a:r>
              <a:rPr lang="en-US" sz="2800" b="0" dirty="0">
                <a:latin typeface="+mj-lt"/>
              </a:rPr>
              <a:t> </a:t>
            </a:r>
            <a:r>
              <a:rPr lang="en-US" sz="2800" b="0" dirty="0" err="1">
                <a:latin typeface="+mj-lt"/>
              </a:rPr>
              <a:t>dùng</a:t>
            </a:r>
            <a:r>
              <a:rPr lang="en-US" sz="2800" b="0" dirty="0">
                <a:latin typeface="+mj-lt"/>
              </a:rPr>
              <a:t> </a:t>
            </a:r>
            <a:r>
              <a:rPr lang="en-US" sz="2800" b="0" dirty="0" err="1">
                <a:latin typeface="+mj-lt"/>
              </a:rPr>
              <a:t>hằng</a:t>
            </a:r>
            <a:r>
              <a:rPr lang="en-US" sz="2800" b="0" dirty="0">
                <a:latin typeface="+mj-lt"/>
              </a:rPr>
              <a:t> </a:t>
            </a:r>
            <a:r>
              <a:rPr lang="en-US" sz="2800" b="0" dirty="0" err="1">
                <a:latin typeface="+mj-lt"/>
              </a:rPr>
              <a:t>truyền</a:t>
            </a:r>
            <a:r>
              <a:rPr lang="en-US" sz="2800" b="0" dirty="0">
                <a:latin typeface="+mj-lt"/>
              </a:rPr>
              <a:t> </a:t>
            </a:r>
            <a:r>
              <a:rPr lang="en-US" sz="2800" b="0" dirty="0" err="1">
                <a:latin typeface="+mj-lt"/>
              </a:rPr>
              <a:t>thống</a:t>
            </a:r>
            <a:r>
              <a:rPr lang="en-US" sz="2800" b="0" dirty="0">
                <a:latin typeface="+mj-lt"/>
              </a:rPr>
              <a:t> </a:t>
            </a:r>
            <a:r>
              <a:rPr lang="en-US" sz="2800" b="0" dirty="0" err="1">
                <a:latin typeface="+mj-lt"/>
              </a:rPr>
              <a:t>của</a:t>
            </a:r>
            <a:r>
              <a:rPr lang="en-US" sz="2800" b="0" dirty="0">
                <a:latin typeface="+mj-lt"/>
              </a:rPr>
              <a:t> C</a:t>
            </a:r>
          </a:p>
          <a:p>
            <a:pPr marL="342900" indent="-342900" algn="l">
              <a:spcBef>
                <a:spcPct val="20000"/>
              </a:spcBef>
            </a:pPr>
            <a:r>
              <a:rPr lang="en-US" sz="2400" b="0" dirty="0">
                <a:solidFill>
                  <a:srgbClr val="0000FF"/>
                </a:solidFill>
                <a:latin typeface="+mj-lt"/>
              </a:rPr>
              <a:t>const </a:t>
            </a:r>
            <a:r>
              <a:rPr lang="en-US" sz="2400" b="0" dirty="0" err="1">
                <a:solidFill>
                  <a:srgbClr val="0000FF"/>
                </a:solidFill>
                <a:latin typeface="+mj-lt"/>
              </a:rPr>
              <a:t>int</a:t>
            </a:r>
            <a:r>
              <a:rPr lang="en-US" sz="2400" b="0" dirty="0">
                <a:latin typeface="+mj-lt"/>
              </a:rPr>
              <a:t> Sat = 1;</a:t>
            </a:r>
          </a:p>
          <a:p>
            <a:pPr marL="342900" indent="-342900" algn="l">
              <a:spcBef>
                <a:spcPct val="20000"/>
              </a:spcBef>
            </a:pPr>
            <a:r>
              <a:rPr lang="en-US" sz="2400" b="0" dirty="0">
                <a:latin typeface="+mj-lt"/>
              </a:rPr>
              <a:t>…</a:t>
            </a:r>
          </a:p>
          <a:p>
            <a:pPr marL="342900" indent="-342900" algn="l">
              <a:spcBef>
                <a:spcPct val="20000"/>
              </a:spcBef>
            </a:pPr>
            <a:r>
              <a:rPr lang="en-US" sz="2400" b="0" dirty="0">
                <a:solidFill>
                  <a:srgbClr val="0000FF"/>
                </a:solidFill>
                <a:latin typeface="+mj-lt"/>
              </a:rPr>
              <a:t>const </a:t>
            </a:r>
            <a:r>
              <a:rPr lang="en-US" sz="2400" b="0" dirty="0" err="1">
                <a:solidFill>
                  <a:srgbClr val="0000FF"/>
                </a:solidFill>
                <a:latin typeface="+mj-lt"/>
              </a:rPr>
              <a:t>int</a:t>
            </a:r>
            <a:r>
              <a:rPr lang="en-US" sz="2400" b="0" dirty="0">
                <a:solidFill>
                  <a:srgbClr val="0000FF"/>
                </a:solidFill>
                <a:latin typeface="+mj-lt"/>
              </a:rPr>
              <a:t> </a:t>
            </a:r>
            <a:r>
              <a:rPr lang="en-US" sz="2400" b="0" dirty="0">
                <a:latin typeface="+mj-lt"/>
              </a:rPr>
              <a:t>Fri = </a:t>
            </a:r>
            <a:r>
              <a:rPr lang="en-US" sz="2400" b="0">
                <a:latin typeface="+mj-lt"/>
              </a:rPr>
              <a:t>6</a:t>
            </a:r>
            <a:r>
              <a:rPr lang="en-US" sz="2400" b="0" smtClean="0">
                <a:latin typeface="+mj-lt"/>
              </a:rPr>
              <a:t>;</a:t>
            </a:r>
            <a:endParaRPr lang="en-US" sz="2400" b="0" dirty="0">
              <a:latin typeface="+mj-lt"/>
            </a:endParaRPr>
          </a:p>
        </p:txBody>
      </p:sp>
    </p:spTree>
    <p:extLst>
      <p:ext uri="{BB962C8B-B14F-4D97-AF65-F5344CB8AC3E}">
        <p14:creationId xmlns:p14="http://schemas.microsoft.com/office/powerpoint/2010/main" val="1085613666"/>
      </p:ext>
    </p:extLst>
  </p:cSld>
  <p:clrMapOvr>
    <a:masterClrMapping/>
  </p:clrMapOvr>
  <p:transition advClick="0">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Đặc điểm của ngôn ngữ C#</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2999"/>
            <a:ext cx="8180882" cy="5122069"/>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Ngôn ngữ lập trình “thuần” hướng đối tượng</a:t>
            </a:r>
          </a:p>
          <a:p>
            <a:pPr algn="just">
              <a:lnSpc>
                <a:spcPct val="120000"/>
              </a:lnSpc>
              <a:spcBef>
                <a:spcPts val="300"/>
              </a:spcBef>
              <a:spcAft>
                <a:spcPts val="300"/>
              </a:spcAft>
            </a:pPr>
            <a:r>
              <a:rPr lang="vi-VN" sz="2800">
                <a:latin typeface="+mj-lt"/>
                <a:cs typeface="Tahoma" charset="0"/>
              </a:rPr>
              <a:t>70% </a:t>
            </a:r>
            <a:r>
              <a:rPr lang="vi-VN" sz="2800">
                <a:solidFill>
                  <a:srgbClr val="0066FF"/>
                </a:solidFill>
                <a:latin typeface="+mj-lt"/>
                <a:cs typeface="Tahoma" charset="0"/>
              </a:rPr>
              <a:t>Java</a:t>
            </a:r>
            <a:r>
              <a:rPr lang="vi-VN" sz="2800">
                <a:latin typeface="+mj-lt"/>
                <a:cs typeface="Tahoma" charset="0"/>
              </a:rPr>
              <a:t>, 10% </a:t>
            </a:r>
            <a:r>
              <a:rPr lang="vi-VN" sz="2800">
                <a:solidFill>
                  <a:srgbClr val="0066FF"/>
                </a:solidFill>
                <a:latin typeface="+mj-lt"/>
                <a:cs typeface="Tahoma" charset="0"/>
              </a:rPr>
              <a:t>C++</a:t>
            </a:r>
            <a:r>
              <a:rPr lang="vi-VN" sz="2800">
                <a:latin typeface="+mj-lt"/>
                <a:cs typeface="Tahoma" charset="0"/>
              </a:rPr>
              <a:t>, 5% </a:t>
            </a:r>
            <a:r>
              <a:rPr lang="vi-VN" sz="2800">
                <a:solidFill>
                  <a:srgbClr val="0066FF"/>
                </a:solidFill>
                <a:latin typeface="+mj-lt"/>
                <a:cs typeface="Tahoma" charset="0"/>
              </a:rPr>
              <a:t>Visual Basic</a:t>
            </a:r>
            <a:r>
              <a:rPr lang="vi-VN" sz="2800">
                <a:latin typeface="+mj-lt"/>
                <a:cs typeface="Tahoma" charset="0"/>
              </a:rPr>
              <a:t>, </a:t>
            </a:r>
            <a:r>
              <a:rPr lang="vi-VN" sz="2800">
                <a:solidFill>
                  <a:srgbClr val="CC0000"/>
                </a:solidFill>
                <a:latin typeface="+mj-lt"/>
                <a:cs typeface="Tahoma" charset="0"/>
              </a:rPr>
              <a:t>15% mới</a:t>
            </a:r>
          </a:p>
          <a:p>
            <a:pPr algn="just">
              <a:lnSpc>
                <a:spcPct val="120000"/>
              </a:lnSpc>
              <a:spcBef>
                <a:spcPts val="300"/>
              </a:spcBef>
              <a:spcAft>
                <a:spcPts val="300"/>
              </a:spcAft>
            </a:pPr>
            <a:r>
              <a:rPr lang="vi-VN" sz="2800">
                <a:latin typeface="+mj-lt"/>
                <a:cs typeface="Tahoma" charset="0"/>
              </a:rPr>
              <a:t>Trình biên dịch C# là một trong những trình biên dịch hiệu quả nhất trong dòng sản phẩm .NET.</a:t>
            </a:r>
            <a:endParaRPr lang="en-US" sz="2800" dirty="0" smtClean="0">
              <a:latin typeface="+mj-lt"/>
              <a:cs typeface="Tahoma" charset="0"/>
            </a:endParaRPr>
          </a:p>
        </p:txBody>
      </p:sp>
      <p:pic>
        <p:nvPicPr>
          <p:cNvPr id="2050" name="Picture 2" descr="http://itech.edu.vn/content/images/cshar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454401"/>
            <a:ext cx="44196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225997"/>
      </p:ext>
    </p:extLst>
  </p:cSld>
  <p:clrMapOvr>
    <a:masterClrMapping/>
  </p:clrMapOvr>
  <p:transition advClick="0">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79882"/>
            <a:ext cx="7620000" cy="65831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cấu </a:t>
            </a:r>
            <a:r>
              <a:rPr lang="en-US" sz="4000" b="1" smtClean="0">
                <a:solidFill>
                  <a:schemeClr val="tx1"/>
                </a:solidFill>
                <a:cs typeface="Tahoma" charset="0"/>
              </a:rPr>
              <a:t>trúc - struct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719528" y="1143000"/>
            <a:ext cx="8119672" cy="53340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rPr>
              <a:t>struct: value type (class: reference type)</a:t>
            </a:r>
          </a:p>
          <a:p>
            <a:pPr algn="just">
              <a:lnSpc>
                <a:spcPct val="120000"/>
              </a:lnSpc>
              <a:spcBef>
                <a:spcPts val="300"/>
              </a:spcBef>
              <a:spcAft>
                <a:spcPts val="300"/>
              </a:spcAft>
            </a:pPr>
            <a:r>
              <a:rPr lang="en-US" sz="2800"/>
              <a:t>Dùng cho các đối tượng “nhỏ” như Point, Rectangle, Color</a:t>
            </a:r>
            <a:r>
              <a:rPr lang="en-US" sz="2800" smtClean="0"/>
              <a:t>,…</a:t>
            </a:r>
            <a:endParaRPr lang="en-US" sz="2800"/>
          </a:p>
          <a:p>
            <a:pPr marL="400050" lvl="1" indent="0" algn="just">
              <a:lnSpc>
                <a:spcPct val="120000"/>
              </a:lnSpc>
              <a:spcBef>
                <a:spcPts val="300"/>
              </a:spcBef>
              <a:spcAft>
                <a:spcPts val="300"/>
              </a:spcAft>
              <a:buNone/>
            </a:pPr>
            <a:r>
              <a:rPr lang="en-US" sz="2400" b="1">
                <a:solidFill>
                  <a:srgbClr val="00B050"/>
                </a:solidFill>
                <a:latin typeface="Courier New" pitchFamily="49" charset="0"/>
              </a:rPr>
              <a:t>public</a:t>
            </a:r>
            <a:r>
              <a:rPr lang="en-US" sz="2400" b="1">
                <a:latin typeface="Courier New" pitchFamily="49" charset="0"/>
              </a:rPr>
              <a:t> </a:t>
            </a:r>
            <a:r>
              <a:rPr lang="en-US" sz="2400" b="1">
                <a:solidFill>
                  <a:schemeClr val="accent2"/>
                </a:solidFill>
                <a:latin typeface="Courier New" pitchFamily="49" charset="0"/>
              </a:rPr>
              <a:t>struct</a:t>
            </a:r>
            <a:r>
              <a:rPr lang="en-US" sz="2400" b="1">
                <a:latin typeface="Courier New" pitchFamily="49" charset="0"/>
              </a:rPr>
              <a:t> MyPoint {</a:t>
            </a:r>
          </a:p>
          <a:p>
            <a:pPr marL="400050" lvl="1" indent="0" algn="just">
              <a:lnSpc>
                <a:spcPct val="120000"/>
              </a:lnSpc>
              <a:spcBef>
                <a:spcPts val="300"/>
              </a:spcBef>
              <a:spcAft>
                <a:spcPts val="300"/>
              </a:spcAft>
              <a:buNone/>
            </a:pPr>
            <a:r>
              <a:rPr lang="en-US" sz="2400" b="1">
                <a:latin typeface="Courier New" pitchFamily="49" charset="0"/>
              </a:rPr>
              <a:t>    </a:t>
            </a:r>
            <a:r>
              <a:rPr lang="en-US" sz="2400" b="1">
                <a:solidFill>
                  <a:schemeClr val="accent2"/>
                </a:solidFill>
                <a:latin typeface="Courier New" pitchFamily="49" charset="0"/>
              </a:rPr>
              <a:t>public</a:t>
            </a:r>
            <a:r>
              <a:rPr lang="en-US" sz="2400" b="1">
                <a:latin typeface="Courier New" pitchFamily="49" charset="0"/>
              </a:rPr>
              <a:t> int x, y;</a:t>
            </a:r>
          </a:p>
          <a:p>
            <a:pPr marL="400050" lvl="1" indent="0" algn="just">
              <a:lnSpc>
                <a:spcPct val="120000"/>
              </a:lnSpc>
              <a:spcBef>
                <a:spcPts val="300"/>
              </a:spcBef>
              <a:spcAft>
                <a:spcPts val="300"/>
              </a:spcAft>
              <a:buNone/>
            </a:pPr>
            <a:r>
              <a:rPr lang="en-US" sz="2400" b="1">
                <a:latin typeface="Courier New" pitchFamily="49" charset="0"/>
              </a:rPr>
              <a:t>    </a:t>
            </a:r>
            <a:r>
              <a:rPr lang="en-US" sz="2400" b="1">
                <a:solidFill>
                  <a:schemeClr val="accent2"/>
                </a:solidFill>
                <a:latin typeface="Courier New" pitchFamily="49" charset="0"/>
              </a:rPr>
              <a:t>public</a:t>
            </a:r>
            <a:r>
              <a:rPr lang="en-US" sz="2400" b="1">
                <a:latin typeface="Courier New" pitchFamily="49" charset="0"/>
              </a:rPr>
              <a:t> MyPoint(int p1, int p2</a:t>
            </a:r>
            <a:r>
              <a:rPr lang="en-US" sz="2400" b="1" smtClean="0">
                <a:latin typeface="Courier New" pitchFamily="49" charset="0"/>
              </a:rPr>
              <a:t>){</a:t>
            </a:r>
            <a:endParaRPr lang="en-US" sz="2400" b="1">
              <a:latin typeface="Courier New" pitchFamily="49" charset="0"/>
            </a:endParaRPr>
          </a:p>
          <a:p>
            <a:pPr marL="400050" lvl="1" indent="0" algn="just">
              <a:lnSpc>
                <a:spcPct val="120000"/>
              </a:lnSpc>
              <a:spcBef>
                <a:spcPts val="300"/>
              </a:spcBef>
              <a:spcAft>
                <a:spcPts val="300"/>
              </a:spcAft>
              <a:buNone/>
            </a:pPr>
            <a:r>
              <a:rPr lang="en-US" sz="2400" b="1">
                <a:latin typeface="Courier New" pitchFamily="49" charset="0"/>
              </a:rPr>
              <a:t>        x = p1;</a:t>
            </a:r>
          </a:p>
          <a:p>
            <a:pPr marL="400050" lvl="1" indent="0" algn="just">
              <a:lnSpc>
                <a:spcPct val="120000"/>
              </a:lnSpc>
              <a:spcBef>
                <a:spcPts val="300"/>
              </a:spcBef>
              <a:spcAft>
                <a:spcPts val="300"/>
              </a:spcAft>
              <a:buNone/>
            </a:pPr>
            <a:r>
              <a:rPr lang="en-US" sz="2400" b="1">
                <a:latin typeface="Courier New" pitchFamily="49" charset="0"/>
              </a:rPr>
              <a:t>        y = p2;</a:t>
            </a:r>
          </a:p>
          <a:p>
            <a:pPr marL="400050" lvl="1" indent="0" algn="just">
              <a:lnSpc>
                <a:spcPct val="120000"/>
              </a:lnSpc>
              <a:spcBef>
                <a:spcPts val="300"/>
              </a:spcBef>
              <a:spcAft>
                <a:spcPts val="300"/>
              </a:spcAft>
              <a:buNone/>
            </a:pPr>
            <a:r>
              <a:rPr lang="en-US" sz="2400" b="1">
                <a:latin typeface="Courier New" pitchFamily="49" charset="0"/>
              </a:rPr>
              <a:t>    }</a:t>
            </a:r>
          </a:p>
          <a:p>
            <a:pPr marL="400050" lvl="1" indent="0" algn="just">
              <a:lnSpc>
                <a:spcPct val="120000"/>
              </a:lnSpc>
              <a:spcBef>
                <a:spcPts val="300"/>
              </a:spcBef>
              <a:spcAft>
                <a:spcPts val="300"/>
              </a:spcAft>
              <a:buNone/>
            </a:pPr>
            <a:r>
              <a:rPr lang="en-US" sz="2400" b="1">
                <a:latin typeface="Courier New" pitchFamily="49" charset="0"/>
              </a:rPr>
              <a:t>}</a:t>
            </a:r>
            <a:endParaRPr lang="en-US" sz="2400" b="1" dirty="0">
              <a:latin typeface="Courier New" pitchFamily="49" charset="0"/>
            </a:endParaRPr>
          </a:p>
        </p:txBody>
      </p:sp>
    </p:spTree>
    <p:extLst>
      <p:ext uri="{BB962C8B-B14F-4D97-AF65-F5344CB8AC3E}">
        <p14:creationId xmlns:p14="http://schemas.microsoft.com/office/powerpoint/2010/main" val="28751361"/>
      </p:ext>
    </p:extLst>
  </p:cSld>
  <p:clrMapOvr>
    <a:masterClrMapping/>
  </p:clrMapOvr>
  <p:transition advClick="0">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64892"/>
            <a:ext cx="7772400" cy="67330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Các nhóm toán tử trong C#</a:t>
            </a:r>
            <a:endParaRPr lang="en-US" sz="4000" b="1" dirty="0" smtClean="0">
              <a:solidFill>
                <a:schemeClr val="tx1"/>
              </a:solidFill>
              <a:cs typeface="Tahoma"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45815826"/>
              </p:ext>
            </p:extLst>
          </p:nvPr>
        </p:nvGraphicFramePr>
        <p:xfrm>
          <a:off x="685800" y="1143004"/>
          <a:ext cx="8229600" cy="5410196"/>
        </p:xfrm>
        <a:graphic>
          <a:graphicData uri="http://schemas.openxmlformats.org/drawingml/2006/table">
            <a:tbl>
              <a:tblPr firstRow="1" bandRow="1">
                <a:tableStyleId>{5C22544A-7EE6-4342-B048-85BDC9FD1C3A}</a:tableStyleId>
              </a:tblPr>
              <a:tblGrid>
                <a:gridCol w="3200400"/>
                <a:gridCol w="5029200"/>
              </a:tblGrid>
              <a:tr h="491836">
                <a:tc>
                  <a:txBody>
                    <a:bodyPr/>
                    <a:lstStyle/>
                    <a:p>
                      <a:pPr algn="ctr"/>
                      <a:r>
                        <a:rPr lang="en-US" sz="2400" dirty="0" err="1" smtClean="0"/>
                        <a:t>Nhóm</a:t>
                      </a:r>
                      <a:r>
                        <a:rPr lang="en-US" sz="2400" baseline="0" dirty="0" smtClean="0"/>
                        <a:t> </a:t>
                      </a:r>
                      <a:r>
                        <a:rPr lang="en-US" sz="2400" baseline="0" dirty="0" err="1" smtClean="0"/>
                        <a:t>toán</a:t>
                      </a:r>
                      <a:r>
                        <a:rPr lang="en-US" sz="2400" baseline="0" dirty="0" smtClean="0"/>
                        <a:t> </a:t>
                      </a:r>
                      <a:r>
                        <a:rPr lang="en-US" sz="2400" baseline="0" dirty="0" err="1" smtClean="0"/>
                        <a:t>tử</a:t>
                      </a:r>
                      <a:endParaRPr lang="vi-VN" sz="2400" dirty="0"/>
                    </a:p>
                  </a:txBody>
                  <a:tcPr>
                    <a:solidFill>
                      <a:srgbClr val="0070C0"/>
                    </a:solidFill>
                  </a:tcPr>
                </a:tc>
                <a:tc>
                  <a:txBody>
                    <a:bodyPr/>
                    <a:lstStyle/>
                    <a:p>
                      <a:pPr algn="ctr"/>
                      <a:r>
                        <a:rPr lang="en-US" sz="2400" dirty="0" err="1" smtClean="0"/>
                        <a:t>Toán</a:t>
                      </a:r>
                      <a:r>
                        <a:rPr lang="en-US" sz="2400" baseline="0" dirty="0" smtClean="0"/>
                        <a:t> </a:t>
                      </a:r>
                      <a:r>
                        <a:rPr lang="en-US" sz="2400" baseline="0" dirty="0" err="1" smtClean="0"/>
                        <a:t>tử</a:t>
                      </a:r>
                      <a:endParaRPr lang="vi-VN" sz="2400" dirty="0"/>
                    </a:p>
                  </a:txBody>
                  <a:tcPr>
                    <a:solidFill>
                      <a:srgbClr val="0070C0"/>
                    </a:solidFill>
                  </a:tcPr>
                </a:tc>
              </a:tr>
              <a:tr h="491836">
                <a:tc>
                  <a:txBody>
                    <a:bodyPr/>
                    <a:lstStyle/>
                    <a:p>
                      <a:r>
                        <a:rPr lang="en-US" sz="2400" dirty="0" err="1" smtClean="0"/>
                        <a:t>Toán</a:t>
                      </a:r>
                      <a:r>
                        <a:rPr lang="en-US" sz="2400" baseline="0" dirty="0" smtClean="0"/>
                        <a:t> </a:t>
                      </a:r>
                      <a:r>
                        <a:rPr lang="en-US" sz="2400" baseline="0" dirty="0" err="1" smtClean="0"/>
                        <a:t>học</a:t>
                      </a:r>
                      <a:endParaRPr lang="vi-VN" sz="2400" dirty="0"/>
                    </a:p>
                  </a:txBody>
                  <a:tcPr/>
                </a:tc>
                <a:tc>
                  <a:txBody>
                    <a:bodyPr/>
                    <a:lstStyle/>
                    <a:p>
                      <a:r>
                        <a:rPr lang="en-US" sz="2400" dirty="0" smtClean="0"/>
                        <a:t>+ - * / %</a:t>
                      </a:r>
                      <a:endParaRPr lang="vi-VN" sz="2400" dirty="0"/>
                    </a:p>
                  </a:txBody>
                  <a:tcPr/>
                </a:tc>
              </a:tr>
              <a:tr h="491836">
                <a:tc>
                  <a:txBody>
                    <a:bodyPr/>
                    <a:lstStyle/>
                    <a:p>
                      <a:r>
                        <a:rPr lang="en-US" sz="2400" dirty="0" smtClean="0"/>
                        <a:t>Logic</a:t>
                      </a:r>
                      <a:endParaRPr lang="vi-VN" sz="2400" dirty="0"/>
                    </a:p>
                  </a:txBody>
                  <a:tcPr/>
                </a:tc>
                <a:tc>
                  <a:txBody>
                    <a:bodyPr/>
                    <a:lstStyle/>
                    <a:p>
                      <a:r>
                        <a:rPr lang="en-US" sz="2400" dirty="0" smtClean="0"/>
                        <a:t>&amp; | ^ </a:t>
                      </a:r>
                      <a:r>
                        <a:rPr lang="en-US" sz="2400" smtClean="0"/>
                        <a:t>!  </a:t>
                      </a:r>
                      <a:r>
                        <a:rPr lang="en-US" sz="2400" dirty="0" smtClean="0"/>
                        <a:t>&amp;&amp; || true false</a:t>
                      </a:r>
                      <a:endParaRPr lang="vi-VN" sz="2400" dirty="0"/>
                    </a:p>
                  </a:txBody>
                  <a:tcPr/>
                </a:tc>
              </a:tr>
              <a:tr h="491836">
                <a:tc>
                  <a:txBody>
                    <a:bodyPr/>
                    <a:lstStyle/>
                    <a:p>
                      <a:r>
                        <a:rPr lang="en-US" sz="2400" dirty="0" err="1" smtClean="0"/>
                        <a:t>Ghép</a:t>
                      </a:r>
                      <a:r>
                        <a:rPr lang="en-US" sz="2400" baseline="0" dirty="0" smtClean="0"/>
                        <a:t> </a:t>
                      </a:r>
                      <a:r>
                        <a:rPr lang="en-US" sz="2400" baseline="0" dirty="0" err="1" smtClean="0"/>
                        <a:t>chuỗi</a:t>
                      </a:r>
                      <a:endParaRPr lang="vi-VN" sz="2400" dirty="0"/>
                    </a:p>
                  </a:txBody>
                  <a:tcPr/>
                </a:tc>
                <a:tc>
                  <a:txBody>
                    <a:bodyPr/>
                    <a:lstStyle/>
                    <a:p>
                      <a:r>
                        <a:rPr lang="en-US" sz="2400" dirty="0" smtClean="0"/>
                        <a:t>+</a:t>
                      </a:r>
                      <a:endParaRPr lang="vi-VN" sz="2400" dirty="0"/>
                    </a:p>
                  </a:txBody>
                  <a:tcPr/>
                </a:tc>
              </a:tr>
              <a:tr h="491836">
                <a:tc>
                  <a:txBody>
                    <a:bodyPr/>
                    <a:lstStyle/>
                    <a:p>
                      <a:r>
                        <a:rPr lang="en-US" sz="2400" dirty="0" err="1" smtClean="0"/>
                        <a:t>Tăng</a:t>
                      </a:r>
                      <a:r>
                        <a:rPr lang="en-US" sz="2400" dirty="0" smtClean="0"/>
                        <a:t>,</a:t>
                      </a:r>
                      <a:r>
                        <a:rPr lang="en-US" sz="2400" baseline="0" dirty="0" smtClean="0"/>
                        <a:t> </a:t>
                      </a:r>
                      <a:r>
                        <a:rPr lang="en-US" sz="2400" baseline="0" dirty="0" err="1" smtClean="0"/>
                        <a:t>giảm</a:t>
                      </a:r>
                      <a:endParaRPr lang="vi-VN" sz="2400" dirty="0"/>
                    </a:p>
                  </a:txBody>
                  <a:tcPr/>
                </a:tc>
                <a:tc>
                  <a:txBody>
                    <a:bodyPr/>
                    <a:lstStyle/>
                    <a:p>
                      <a:r>
                        <a:rPr lang="en-US" sz="2400" dirty="0" smtClean="0"/>
                        <a:t>++, --</a:t>
                      </a:r>
                      <a:endParaRPr lang="vi-VN" sz="2400" dirty="0"/>
                    </a:p>
                  </a:txBody>
                  <a:tcPr/>
                </a:tc>
              </a:tr>
              <a:tr h="491836">
                <a:tc>
                  <a:txBody>
                    <a:bodyPr/>
                    <a:lstStyle/>
                    <a:p>
                      <a:r>
                        <a:rPr lang="en-US" sz="2400" dirty="0" err="1" smtClean="0"/>
                        <a:t>Dịch</a:t>
                      </a:r>
                      <a:r>
                        <a:rPr lang="en-US" sz="2400" baseline="0" dirty="0" smtClean="0"/>
                        <a:t> bit</a:t>
                      </a:r>
                      <a:endParaRPr lang="vi-VN" sz="2400" dirty="0"/>
                    </a:p>
                  </a:txBody>
                  <a:tcPr/>
                </a:tc>
                <a:tc>
                  <a:txBody>
                    <a:bodyPr/>
                    <a:lstStyle/>
                    <a:p>
                      <a:r>
                        <a:rPr lang="en-US" sz="2400" dirty="0" smtClean="0"/>
                        <a:t>&lt;&lt;   &gt;&gt;</a:t>
                      </a:r>
                      <a:endParaRPr lang="vi-VN" sz="2400" dirty="0"/>
                    </a:p>
                  </a:txBody>
                  <a:tcPr/>
                </a:tc>
              </a:tr>
              <a:tr h="491836">
                <a:tc>
                  <a:txBody>
                    <a:bodyPr/>
                    <a:lstStyle/>
                    <a:p>
                      <a:r>
                        <a:rPr lang="en-US" sz="2400" dirty="0" err="1" smtClean="0"/>
                        <a:t>Quan</a:t>
                      </a:r>
                      <a:r>
                        <a:rPr lang="en-US" sz="2400" dirty="0" smtClean="0"/>
                        <a:t> </a:t>
                      </a:r>
                      <a:r>
                        <a:rPr lang="en-US" sz="2400" dirty="0" err="1" smtClean="0"/>
                        <a:t>hệ</a:t>
                      </a:r>
                      <a:endParaRPr lang="vi-VN" sz="2400" dirty="0"/>
                    </a:p>
                  </a:txBody>
                  <a:tcPr/>
                </a:tc>
                <a:tc>
                  <a:txBody>
                    <a:bodyPr/>
                    <a:lstStyle/>
                    <a:p>
                      <a:r>
                        <a:rPr lang="en-US" sz="2400" dirty="0" smtClean="0"/>
                        <a:t>== !=</a:t>
                      </a:r>
                      <a:r>
                        <a:rPr lang="en-US" sz="2400" baseline="0" dirty="0" smtClean="0"/>
                        <a:t> &lt; &gt; &lt;= &gt;=</a:t>
                      </a:r>
                      <a:endParaRPr lang="vi-VN" sz="2400" dirty="0"/>
                    </a:p>
                  </a:txBody>
                  <a:tcPr/>
                </a:tc>
              </a:tr>
              <a:tr h="491836">
                <a:tc>
                  <a:txBody>
                    <a:bodyPr/>
                    <a:lstStyle/>
                    <a:p>
                      <a:r>
                        <a:rPr lang="en-US" sz="2400" dirty="0" err="1" smtClean="0"/>
                        <a:t>Gán</a:t>
                      </a:r>
                      <a:endParaRPr lang="vi-VN" sz="2400" dirty="0"/>
                    </a:p>
                  </a:txBody>
                  <a:tcPr/>
                </a:tc>
                <a:tc>
                  <a:txBody>
                    <a:bodyPr/>
                    <a:lstStyle/>
                    <a:p>
                      <a:r>
                        <a:rPr lang="en-US" sz="2400" dirty="0" smtClean="0"/>
                        <a:t>= +=</a:t>
                      </a:r>
                      <a:r>
                        <a:rPr lang="en-US" sz="2400" baseline="0" dirty="0" smtClean="0"/>
                        <a:t> -= *= /= %= &amp;= |= ^= &lt;&lt;= &gt;&gt;=</a:t>
                      </a:r>
                      <a:endParaRPr lang="vi-VN" sz="2400" dirty="0"/>
                    </a:p>
                  </a:txBody>
                  <a:tcPr/>
                </a:tc>
              </a:tr>
              <a:tr h="491836">
                <a:tc>
                  <a:txBody>
                    <a:bodyPr/>
                    <a:lstStyle/>
                    <a:p>
                      <a:r>
                        <a:rPr lang="en-US" sz="2400" dirty="0" err="1" smtClean="0"/>
                        <a:t>Chỉ</a:t>
                      </a:r>
                      <a:r>
                        <a:rPr lang="en-US" sz="2400" baseline="0" dirty="0" smtClean="0"/>
                        <a:t> </a:t>
                      </a:r>
                      <a:r>
                        <a:rPr lang="en-US" sz="2400" baseline="0" dirty="0" err="1" smtClean="0"/>
                        <a:t>số</a:t>
                      </a:r>
                      <a:endParaRPr lang="vi-VN" sz="2400" dirty="0"/>
                    </a:p>
                  </a:txBody>
                  <a:tcPr/>
                </a:tc>
                <a:tc>
                  <a:txBody>
                    <a:bodyPr/>
                    <a:lstStyle/>
                    <a:p>
                      <a:r>
                        <a:rPr lang="en-US" sz="2400" dirty="0" smtClean="0"/>
                        <a:t>[ ]</a:t>
                      </a:r>
                      <a:endParaRPr lang="vi-VN" sz="2400" dirty="0"/>
                    </a:p>
                  </a:txBody>
                  <a:tcPr/>
                </a:tc>
              </a:tr>
              <a:tr h="491836">
                <a:tc>
                  <a:txBody>
                    <a:bodyPr/>
                    <a:lstStyle/>
                    <a:p>
                      <a:r>
                        <a:rPr lang="en-US" sz="2400" dirty="0" err="1" smtClean="0"/>
                        <a:t>Ép</a:t>
                      </a:r>
                      <a:r>
                        <a:rPr lang="en-US" sz="2400" baseline="0" dirty="0" smtClean="0"/>
                        <a:t> </a:t>
                      </a:r>
                      <a:r>
                        <a:rPr lang="en-US" sz="2400" baseline="0" dirty="0" err="1" smtClean="0"/>
                        <a:t>kiểu</a:t>
                      </a:r>
                      <a:endParaRPr lang="vi-VN" sz="2400" dirty="0"/>
                    </a:p>
                  </a:txBody>
                  <a:tcPr/>
                </a:tc>
                <a:tc>
                  <a:txBody>
                    <a:bodyPr/>
                    <a:lstStyle/>
                    <a:p>
                      <a:r>
                        <a:rPr lang="en-US" sz="2400" dirty="0" smtClean="0"/>
                        <a:t>( )</a:t>
                      </a:r>
                      <a:endParaRPr lang="vi-VN" sz="2400" dirty="0"/>
                    </a:p>
                  </a:txBody>
                  <a:tcPr/>
                </a:tc>
              </a:tr>
              <a:tr h="491836">
                <a:tc>
                  <a:txBody>
                    <a:bodyPr/>
                    <a:lstStyle/>
                    <a:p>
                      <a:r>
                        <a:rPr lang="en-US" sz="2400" dirty="0" smtClean="0"/>
                        <a:t>Indirection </a:t>
                      </a:r>
                      <a:r>
                        <a:rPr lang="en-US" sz="2400" dirty="0" err="1" smtClean="0"/>
                        <a:t>và</a:t>
                      </a:r>
                      <a:r>
                        <a:rPr lang="en-US" sz="2400" baseline="0" dirty="0" smtClean="0"/>
                        <a:t> Address</a:t>
                      </a:r>
                      <a:endParaRPr lang="vi-VN" sz="2400" dirty="0"/>
                    </a:p>
                  </a:txBody>
                  <a:tcPr/>
                </a:tc>
                <a:tc>
                  <a:txBody>
                    <a:bodyPr/>
                    <a:lstStyle/>
                    <a:p>
                      <a:r>
                        <a:rPr lang="en-US" sz="2400" dirty="0" smtClean="0"/>
                        <a:t>* -&gt; [ ] &amp;</a:t>
                      </a:r>
                      <a:endParaRPr lang="vi-VN" sz="2400" dirty="0"/>
                    </a:p>
                  </a:txBody>
                  <a:tcPr/>
                </a:tc>
              </a:tr>
            </a:tbl>
          </a:graphicData>
        </a:graphic>
      </p:graphicFrame>
    </p:spTree>
    <p:extLst>
      <p:ext uri="{BB962C8B-B14F-4D97-AF65-F5344CB8AC3E}">
        <p14:creationId xmlns:p14="http://schemas.microsoft.com/office/powerpoint/2010/main" val="1560943646"/>
      </p:ext>
    </p:extLst>
  </p:cSld>
  <p:clrMapOvr>
    <a:masterClrMapping/>
  </p:clrMapOvr>
  <p:transition advClick="0">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94872"/>
            <a:ext cx="7620000" cy="64332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a:t>
            </a:r>
            <a:r>
              <a:rPr lang="en-US" sz="4000" b="1" smtClean="0">
                <a:solidFill>
                  <a:schemeClr val="tx1"/>
                </a:solidFill>
                <a:cs typeface="Tahoma" charset="0"/>
              </a:rPr>
              <a:t>mảng</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97043" y="1143000"/>
            <a:ext cx="8065957"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latin typeface="+mj-lt"/>
                <a:cs typeface="Tahoma" charset="0"/>
              </a:rPr>
              <a:t>Mảng </a:t>
            </a:r>
            <a:r>
              <a:rPr lang="en-US" sz="2800">
                <a:latin typeface="+mj-lt"/>
                <a:cs typeface="Tahoma" charset="0"/>
              </a:rPr>
              <a:t>l</a:t>
            </a:r>
            <a:r>
              <a:rPr lang="vi-VN" sz="2800" smtClean="0">
                <a:latin typeface="+mj-lt"/>
                <a:cs typeface="Tahoma" charset="0"/>
              </a:rPr>
              <a:t>à </a:t>
            </a:r>
            <a:r>
              <a:rPr lang="vi-VN" sz="2800">
                <a:latin typeface="+mj-lt"/>
                <a:cs typeface="Tahoma" charset="0"/>
              </a:rPr>
              <a:t>một kiểu dữ liệu có cấu trúc do người lập trình định nghĩa</a:t>
            </a:r>
            <a:r>
              <a:rPr lang="vi-VN" sz="2800" smtClean="0">
                <a:latin typeface="+mj-lt"/>
                <a:cs typeface="Tahoma" charset="0"/>
              </a:rPr>
              <a:t>.</a:t>
            </a:r>
            <a:r>
              <a:rPr lang="en-US" sz="2800" smtClean="0">
                <a:latin typeface="+mj-lt"/>
                <a:cs typeface="Tahoma" charset="0"/>
              </a:rPr>
              <a:t> </a:t>
            </a:r>
            <a:r>
              <a:rPr lang="vi-VN" sz="2800" smtClean="0">
                <a:latin typeface="+mj-lt"/>
                <a:cs typeface="Tahoma" charset="0"/>
              </a:rPr>
              <a:t>Biểu </a:t>
            </a:r>
            <a:r>
              <a:rPr lang="vi-VN" sz="2800">
                <a:latin typeface="+mj-lt"/>
                <a:cs typeface="Tahoma" charset="0"/>
              </a:rPr>
              <a:t>diễn </a:t>
            </a:r>
            <a:r>
              <a:rPr lang="vi-VN" sz="2800">
                <a:solidFill>
                  <a:srgbClr val="0000FF"/>
                </a:solidFill>
                <a:latin typeface="+mj-lt"/>
                <a:cs typeface="Tahoma" charset="0"/>
              </a:rPr>
              <a:t>một dãy các biến có cùng </a:t>
            </a:r>
            <a:r>
              <a:rPr lang="vi-VN" sz="2800" smtClean="0">
                <a:solidFill>
                  <a:srgbClr val="0000FF"/>
                </a:solidFill>
                <a:latin typeface="+mj-lt"/>
                <a:cs typeface="Tahoma" charset="0"/>
              </a:rPr>
              <a:t>kiểu</a:t>
            </a:r>
            <a:endParaRPr lang="en-US" sz="2800" smtClean="0">
              <a:solidFill>
                <a:srgbClr val="0000FF"/>
              </a:solidFill>
              <a:latin typeface="+mj-lt"/>
              <a:cs typeface="Tahoma" charset="0"/>
            </a:endParaRPr>
          </a:p>
          <a:p>
            <a:pPr algn="just">
              <a:lnSpc>
                <a:spcPct val="120000"/>
              </a:lnSpc>
              <a:spcBef>
                <a:spcPts val="300"/>
              </a:spcBef>
              <a:spcAft>
                <a:spcPts val="300"/>
              </a:spcAft>
            </a:pPr>
            <a:r>
              <a:rPr lang="vi-VN" sz="2800" smtClean="0">
                <a:latin typeface="+mj-lt"/>
                <a:cs typeface="Tahoma" charset="0"/>
              </a:rPr>
              <a:t>Các </a:t>
            </a:r>
            <a:r>
              <a:rPr lang="vi-VN" sz="2800">
                <a:latin typeface="+mj-lt"/>
                <a:cs typeface="Tahoma" charset="0"/>
              </a:rPr>
              <a:t>mảng trong C# phát sinh từ lớp cơ sở </a:t>
            </a:r>
            <a:r>
              <a:rPr lang="vi-VN" sz="2800">
                <a:solidFill>
                  <a:srgbClr val="0000FF"/>
                </a:solidFill>
                <a:latin typeface="+mj-lt"/>
                <a:cs typeface="Tahoma" charset="0"/>
              </a:rPr>
              <a:t>System.Array</a:t>
            </a:r>
          </a:p>
          <a:p>
            <a:pPr algn="just">
              <a:lnSpc>
                <a:spcPct val="120000"/>
              </a:lnSpc>
              <a:spcBef>
                <a:spcPts val="300"/>
              </a:spcBef>
              <a:spcAft>
                <a:spcPts val="300"/>
              </a:spcAft>
            </a:pPr>
            <a:r>
              <a:rPr lang="vi-VN" sz="2800">
                <a:latin typeface="+mj-lt"/>
                <a:cs typeface="Tahoma" charset="0"/>
              </a:rPr>
              <a:t>Mảng có thể chứa bất cứ kiểu nào mà C# định nghĩa, bao gồm các mảng đối tượng, các giao diện, hoặc các cấu </a:t>
            </a:r>
            <a:r>
              <a:rPr lang="vi-VN" sz="2800" smtClean="0">
                <a:latin typeface="+mj-lt"/>
                <a:cs typeface="Tahoma" charset="0"/>
              </a:rPr>
              <a:t>trúc</a:t>
            </a:r>
            <a:endParaRPr lang="vi-VN" sz="2800">
              <a:latin typeface="+mj-lt"/>
              <a:cs typeface="Tahoma" charset="0"/>
            </a:endParaRPr>
          </a:p>
        </p:txBody>
      </p:sp>
    </p:spTree>
    <p:extLst>
      <p:ext uri="{BB962C8B-B14F-4D97-AF65-F5344CB8AC3E}">
        <p14:creationId xmlns:p14="http://schemas.microsoft.com/office/powerpoint/2010/main" val="338648322"/>
      </p:ext>
    </p:extLst>
  </p:cSld>
  <p:clrMapOvr>
    <a:masterClrMapping/>
  </p:clrMapOvr>
  <p:transition advClick="0">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Khai báo biến mảng có hai cách như sau:</a:t>
            </a:r>
          </a:p>
          <a:p>
            <a:pPr lvl="1" algn="just">
              <a:lnSpc>
                <a:spcPct val="120000"/>
              </a:lnSpc>
              <a:spcBef>
                <a:spcPts val="300"/>
              </a:spcBef>
              <a:spcAft>
                <a:spcPts val="300"/>
              </a:spcAft>
            </a:pPr>
            <a:r>
              <a:rPr lang="vi-VN" smtClean="0">
                <a:solidFill>
                  <a:srgbClr val="0066FF"/>
                </a:solidFill>
                <a:latin typeface="+mj-lt"/>
                <a:cs typeface="Tahoma" charset="0"/>
              </a:rPr>
              <a:t>Khai </a:t>
            </a:r>
            <a:r>
              <a:rPr lang="vi-VN">
                <a:solidFill>
                  <a:srgbClr val="0066FF"/>
                </a:solidFill>
                <a:latin typeface="+mj-lt"/>
                <a:cs typeface="Tahoma" charset="0"/>
              </a:rPr>
              <a:t>báo và khởi tạo mảng</a:t>
            </a:r>
          </a:p>
          <a:p>
            <a:pPr lvl="2" algn="just">
              <a:lnSpc>
                <a:spcPct val="120000"/>
              </a:lnSpc>
              <a:spcBef>
                <a:spcPts val="300"/>
              </a:spcBef>
              <a:spcAft>
                <a:spcPts val="300"/>
              </a:spcAft>
            </a:pPr>
            <a:r>
              <a:rPr lang="vi-VN">
                <a:latin typeface="+mj-lt"/>
                <a:cs typeface="Tahoma" charset="0"/>
              </a:rPr>
              <a:t>int[] yourarr = new int[ptu];	</a:t>
            </a:r>
          </a:p>
          <a:p>
            <a:pPr lvl="1" algn="just">
              <a:lnSpc>
                <a:spcPct val="120000"/>
              </a:lnSpc>
              <a:spcBef>
                <a:spcPts val="300"/>
              </a:spcBef>
              <a:spcAft>
                <a:spcPts val="300"/>
              </a:spcAft>
            </a:pPr>
            <a:r>
              <a:rPr lang="vi-VN" smtClean="0">
                <a:solidFill>
                  <a:srgbClr val="0066FF"/>
                </a:solidFill>
                <a:latin typeface="+mj-lt"/>
                <a:cs typeface="Tahoma" charset="0"/>
              </a:rPr>
              <a:t>Khai </a:t>
            </a:r>
            <a:r>
              <a:rPr lang="vi-VN">
                <a:solidFill>
                  <a:srgbClr val="0066FF"/>
                </a:solidFill>
                <a:latin typeface="+mj-lt"/>
                <a:cs typeface="Tahoma" charset="0"/>
              </a:rPr>
              <a:t>báo sau đó khởi tạo mảng</a:t>
            </a:r>
          </a:p>
          <a:p>
            <a:pPr lvl="2" algn="just">
              <a:lnSpc>
                <a:spcPct val="120000"/>
              </a:lnSpc>
              <a:spcBef>
                <a:spcPts val="300"/>
              </a:spcBef>
              <a:spcAft>
                <a:spcPts val="300"/>
              </a:spcAft>
            </a:pPr>
            <a:r>
              <a:rPr lang="vi-VN">
                <a:latin typeface="+mj-lt"/>
                <a:cs typeface="Tahoma" charset="0"/>
              </a:rPr>
              <a:t>int[] myarr;</a:t>
            </a:r>
          </a:p>
          <a:p>
            <a:pPr lvl="2" algn="just">
              <a:lnSpc>
                <a:spcPct val="120000"/>
              </a:lnSpc>
              <a:spcBef>
                <a:spcPts val="300"/>
              </a:spcBef>
              <a:spcAft>
                <a:spcPts val="300"/>
              </a:spcAft>
            </a:pPr>
            <a:r>
              <a:rPr lang="vi-VN">
                <a:latin typeface="+mj-lt"/>
                <a:cs typeface="Tahoma" charset="0"/>
              </a:rPr>
              <a:t>myarr = new int[ptu]; </a:t>
            </a:r>
          </a:p>
          <a:p>
            <a:pPr algn="just">
              <a:lnSpc>
                <a:spcPct val="120000"/>
              </a:lnSpc>
              <a:spcBef>
                <a:spcPts val="300"/>
              </a:spcBef>
              <a:spcAft>
                <a:spcPts val="300"/>
              </a:spcAft>
            </a:pPr>
            <a:r>
              <a:rPr lang="vi-VN" sz="2800">
                <a:latin typeface="+mj-lt"/>
                <a:cs typeface="Tahoma" charset="0"/>
              </a:rPr>
              <a:t>Khai báo mảng với số phần tử cho trước và khởi tạo giá trị cho các phần tử của mảng:</a:t>
            </a:r>
          </a:p>
          <a:p>
            <a:pPr lvl="1" algn="just">
              <a:lnSpc>
                <a:spcPct val="120000"/>
              </a:lnSpc>
              <a:spcBef>
                <a:spcPts val="300"/>
              </a:spcBef>
              <a:spcAft>
                <a:spcPts val="300"/>
              </a:spcAft>
            </a:pPr>
            <a:r>
              <a:rPr lang="vi-VN">
                <a:latin typeface="+mj-lt"/>
                <a:cs typeface="Tahoma" charset="0"/>
              </a:rPr>
              <a:t>int[] me = {1,2,3,4,5</a:t>
            </a:r>
            <a:r>
              <a:rPr lang="vi-VN" smtClean="0">
                <a:latin typeface="+mj-lt"/>
                <a:cs typeface="Tahoma" charset="0"/>
              </a:rPr>
              <a:t>};</a:t>
            </a:r>
            <a:endParaRPr lang="vi-VN">
              <a:latin typeface="+mj-lt"/>
              <a:cs typeface="Tahoma" charset="0"/>
            </a:endParaRPr>
          </a:p>
        </p:txBody>
      </p:sp>
      <p:sp>
        <p:nvSpPr>
          <p:cNvPr id="5" name="Rectangle 2"/>
          <p:cNvSpPr>
            <a:spLocks noGrp="1" noChangeArrowheads="1"/>
          </p:cNvSpPr>
          <p:nvPr>
            <p:ph type="title"/>
          </p:nvPr>
        </p:nvSpPr>
        <p:spPr bwMode="auto">
          <a:xfrm>
            <a:off x="533401" y="194872"/>
            <a:ext cx="7620000" cy="64332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a:t>
            </a:r>
            <a:r>
              <a:rPr lang="en-US" sz="4000" b="1" smtClean="0">
                <a:solidFill>
                  <a:schemeClr val="tx1"/>
                </a:solidFill>
                <a:cs typeface="Tahoma" charset="0"/>
              </a:rPr>
              <a:t>mảng</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924034597"/>
      </p:ext>
    </p:extLst>
  </p:cSld>
  <p:clrMapOvr>
    <a:masterClrMapping/>
  </p:clrMapOvr>
  <p:transition advClick="0">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latin typeface="+mj-lt"/>
                <a:cs typeface="Tahoma" charset="0"/>
              </a:rPr>
              <a:t>Khai </a:t>
            </a:r>
            <a:r>
              <a:rPr lang="en-US" sz="2800">
                <a:latin typeface="+mj-lt"/>
                <a:cs typeface="Tahoma" charset="0"/>
              </a:rPr>
              <a:t>báo mảng 2 chiều:</a:t>
            </a:r>
          </a:p>
          <a:p>
            <a:pPr lvl="1" algn="just">
              <a:lnSpc>
                <a:spcPct val="120000"/>
              </a:lnSpc>
              <a:spcBef>
                <a:spcPts val="300"/>
              </a:spcBef>
              <a:spcAft>
                <a:spcPts val="300"/>
              </a:spcAft>
            </a:pPr>
            <a:r>
              <a:rPr lang="en-US">
                <a:latin typeface="+mj-lt"/>
                <a:cs typeface="Tahoma" charset="0"/>
              </a:rPr>
              <a:t>int [,] Mang2chieu;</a:t>
            </a:r>
          </a:p>
          <a:p>
            <a:pPr lvl="1" algn="just">
              <a:lnSpc>
                <a:spcPct val="120000"/>
              </a:lnSpc>
              <a:spcBef>
                <a:spcPts val="300"/>
              </a:spcBef>
              <a:spcAft>
                <a:spcPts val="300"/>
              </a:spcAft>
            </a:pPr>
            <a:r>
              <a:rPr lang="en-US">
                <a:latin typeface="+mj-lt"/>
                <a:cs typeface="Tahoma" charset="0"/>
              </a:rPr>
              <a:t>Mang2chieu = new int[3,4]</a:t>
            </a:r>
          </a:p>
          <a:p>
            <a:pPr algn="just">
              <a:lnSpc>
                <a:spcPct val="120000"/>
              </a:lnSpc>
              <a:spcBef>
                <a:spcPts val="300"/>
              </a:spcBef>
              <a:spcAft>
                <a:spcPts val="300"/>
              </a:spcAft>
            </a:pPr>
            <a:r>
              <a:rPr lang="en-US" sz="2800">
                <a:latin typeface="+mj-lt"/>
                <a:cs typeface="Tahoma" charset="0"/>
              </a:rPr>
              <a:t>Khai báo mảng của mảng:</a:t>
            </a:r>
          </a:p>
          <a:p>
            <a:pPr lvl="1" algn="just">
              <a:lnSpc>
                <a:spcPct val="120000"/>
              </a:lnSpc>
              <a:spcBef>
                <a:spcPts val="300"/>
              </a:spcBef>
              <a:spcAft>
                <a:spcPts val="300"/>
              </a:spcAft>
            </a:pPr>
            <a:r>
              <a:rPr lang="en-US">
                <a:latin typeface="+mj-lt"/>
                <a:cs typeface="Tahoma" charset="0"/>
              </a:rPr>
              <a:t>int [][] M = new int[2][];</a:t>
            </a:r>
          </a:p>
          <a:p>
            <a:pPr lvl="1" algn="just">
              <a:lnSpc>
                <a:spcPct val="120000"/>
              </a:lnSpc>
              <a:spcBef>
                <a:spcPts val="300"/>
              </a:spcBef>
              <a:spcAft>
                <a:spcPts val="300"/>
              </a:spcAft>
            </a:pPr>
            <a:r>
              <a:rPr lang="en-US">
                <a:latin typeface="+mj-lt"/>
                <a:cs typeface="Tahoma" charset="0"/>
              </a:rPr>
              <a:t>M[0] = new int[4];</a:t>
            </a:r>
          </a:p>
          <a:p>
            <a:pPr lvl="1" algn="just">
              <a:lnSpc>
                <a:spcPct val="120000"/>
              </a:lnSpc>
              <a:spcBef>
                <a:spcPts val="300"/>
              </a:spcBef>
              <a:spcAft>
                <a:spcPts val="300"/>
              </a:spcAft>
            </a:pPr>
            <a:r>
              <a:rPr lang="en-US">
                <a:latin typeface="+mj-lt"/>
                <a:cs typeface="Tahoma" charset="0"/>
              </a:rPr>
              <a:t>M[1] = new int[30];</a:t>
            </a:r>
            <a:endParaRPr lang="en-US" dirty="0" smtClean="0">
              <a:latin typeface="+mj-lt"/>
              <a:cs typeface="Tahoma"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2767202"/>
              </p:ext>
            </p:extLst>
          </p:nvPr>
        </p:nvGraphicFramePr>
        <p:xfrm>
          <a:off x="4800600" y="3734662"/>
          <a:ext cx="4114800" cy="2666138"/>
        </p:xfrm>
        <a:graphic>
          <a:graphicData uri="http://schemas.openxmlformats.org/presentationml/2006/ole">
            <mc:AlternateContent xmlns:mc="http://schemas.openxmlformats.org/markup-compatibility/2006">
              <mc:Choice xmlns:v="urn:schemas-microsoft-com:vml" Requires="v">
                <p:oleObj spid="_x0000_s4227" name="Equation" r:id="rId3" imgW="1790700" imgH="1168400" progId="Equation.DSMT4">
                  <p:embed/>
                </p:oleObj>
              </mc:Choice>
              <mc:Fallback>
                <p:oleObj name="Equation" r:id="rId3" imgW="1790700" imgH="1168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734662"/>
                        <a:ext cx="4114800" cy="2666138"/>
                      </a:xfrm>
                      <a:prstGeom prst="rect">
                        <a:avLst/>
                      </a:prstGeom>
                      <a:noFill/>
                      <a:ln>
                        <a:noFill/>
                      </a:ln>
                    </p:spPr>
                  </p:pic>
                </p:oleObj>
              </mc:Fallback>
            </mc:AlternateContent>
          </a:graphicData>
        </a:graphic>
      </p:graphicFrame>
      <p:sp>
        <p:nvSpPr>
          <p:cNvPr id="6" name="AutoShape 6"/>
          <p:cNvSpPr>
            <a:spLocks noChangeArrowheads="1"/>
          </p:cNvSpPr>
          <p:nvPr/>
        </p:nvSpPr>
        <p:spPr bwMode="gray">
          <a:xfrm>
            <a:off x="6477000" y="17526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solidFill>
                  <a:srgbClr val="FF0000"/>
                </a:solidFill>
              </a:rPr>
              <a:t>0</a:t>
            </a:r>
            <a:endParaRPr lang="en-US" baseline="30000">
              <a:solidFill>
                <a:srgbClr val="FF0000"/>
              </a:solidFill>
            </a:endParaRPr>
          </a:p>
        </p:txBody>
      </p:sp>
      <p:sp>
        <p:nvSpPr>
          <p:cNvPr id="7" name="AutoShape 6"/>
          <p:cNvSpPr>
            <a:spLocks noChangeArrowheads="1"/>
          </p:cNvSpPr>
          <p:nvPr/>
        </p:nvSpPr>
        <p:spPr bwMode="gray">
          <a:xfrm rot="5400000">
            <a:off x="6553200" y="22098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solidFill>
                  <a:srgbClr val="FF0000"/>
                </a:solidFill>
              </a:rPr>
              <a:t>…</a:t>
            </a:r>
            <a:endParaRPr lang="en-US" baseline="30000">
              <a:solidFill>
                <a:srgbClr val="FF0000"/>
              </a:solidFill>
            </a:endParaRPr>
          </a:p>
        </p:txBody>
      </p:sp>
      <p:sp>
        <p:nvSpPr>
          <p:cNvPr id="8" name="AutoShape 6"/>
          <p:cNvSpPr>
            <a:spLocks noChangeArrowheads="1"/>
          </p:cNvSpPr>
          <p:nvPr/>
        </p:nvSpPr>
        <p:spPr bwMode="gray">
          <a:xfrm>
            <a:off x="6477000" y="26670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solidFill>
                  <a:srgbClr val="FF0000"/>
                </a:solidFill>
              </a:rPr>
              <a:t>m-1</a:t>
            </a:r>
            <a:endParaRPr lang="en-US" baseline="30000">
              <a:solidFill>
                <a:srgbClr val="FF0000"/>
              </a:solidFill>
            </a:endParaRPr>
          </a:p>
        </p:txBody>
      </p:sp>
      <p:sp>
        <p:nvSpPr>
          <p:cNvPr id="9" name="AutoShape 6"/>
          <p:cNvSpPr>
            <a:spLocks noChangeArrowheads="1"/>
          </p:cNvSpPr>
          <p:nvPr/>
        </p:nvSpPr>
        <p:spPr bwMode="gray">
          <a:xfrm>
            <a:off x="6934200" y="1752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0" name="AutoShape 6"/>
          <p:cNvSpPr>
            <a:spLocks noChangeArrowheads="1"/>
          </p:cNvSpPr>
          <p:nvPr/>
        </p:nvSpPr>
        <p:spPr bwMode="gray">
          <a:xfrm>
            <a:off x="7391400" y="1752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1" name="AutoShape 6"/>
          <p:cNvSpPr>
            <a:spLocks noChangeArrowheads="1"/>
          </p:cNvSpPr>
          <p:nvPr/>
        </p:nvSpPr>
        <p:spPr bwMode="gray">
          <a:xfrm>
            <a:off x="7848600" y="1752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2" name="AutoShape 6"/>
          <p:cNvSpPr>
            <a:spLocks noChangeArrowheads="1"/>
          </p:cNvSpPr>
          <p:nvPr/>
        </p:nvSpPr>
        <p:spPr bwMode="gray">
          <a:xfrm>
            <a:off x="8305800" y="17526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3" name="AutoShape 6"/>
          <p:cNvSpPr>
            <a:spLocks noChangeArrowheads="1"/>
          </p:cNvSpPr>
          <p:nvPr/>
        </p:nvSpPr>
        <p:spPr bwMode="gray">
          <a:xfrm>
            <a:off x="6934200" y="22098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4" name="AutoShape 6"/>
          <p:cNvSpPr>
            <a:spLocks noChangeArrowheads="1"/>
          </p:cNvSpPr>
          <p:nvPr/>
        </p:nvSpPr>
        <p:spPr bwMode="gray">
          <a:xfrm>
            <a:off x="8305800" y="22098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5" name="AutoShape 6"/>
          <p:cNvSpPr>
            <a:spLocks noChangeArrowheads="1"/>
          </p:cNvSpPr>
          <p:nvPr/>
        </p:nvSpPr>
        <p:spPr bwMode="gray">
          <a:xfrm>
            <a:off x="6934200" y="26670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6" name="AutoShape 6"/>
          <p:cNvSpPr>
            <a:spLocks noChangeArrowheads="1"/>
          </p:cNvSpPr>
          <p:nvPr/>
        </p:nvSpPr>
        <p:spPr bwMode="gray">
          <a:xfrm>
            <a:off x="7391400" y="22098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7" name="AutoShape 6"/>
          <p:cNvSpPr>
            <a:spLocks noChangeArrowheads="1"/>
          </p:cNvSpPr>
          <p:nvPr/>
        </p:nvSpPr>
        <p:spPr bwMode="gray">
          <a:xfrm>
            <a:off x="7848600" y="22098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8" name="AutoShape 6"/>
          <p:cNvSpPr>
            <a:spLocks noChangeArrowheads="1"/>
          </p:cNvSpPr>
          <p:nvPr/>
        </p:nvSpPr>
        <p:spPr bwMode="gray">
          <a:xfrm>
            <a:off x="7848600" y="26670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19" name="AutoShape 6"/>
          <p:cNvSpPr>
            <a:spLocks noChangeArrowheads="1"/>
          </p:cNvSpPr>
          <p:nvPr/>
        </p:nvSpPr>
        <p:spPr bwMode="gray">
          <a:xfrm>
            <a:off x="8305800" y="26670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20" name="AutoShape 6"/>
          <p:cNvSpPr>
            <a:spLocks noChangeArrowheads="1"/>
          </p:cNvSpPr>
          <p:nvPr/>
        </p:nvSpPr>
        <p:spPr bwMode="gray">
          <a:xfrm>
            <a:off x="7391400" y="2667000"/>
            <a:ext cx="457200" cy="457200"/>
          </a:xfrm>
          <a:prstGeom prst="roundRect">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en-US" sz="2400"/>
          </a:p>
        </p:txBody>
      </p:sp>
      <p:sp>
        <p:nvSpPr>
          <p:cNvPr id="21" name="AutoShape 6"/>
          <p:cNvSpPr>
            <a:spLocks noChangeArrowheads="1"/>
          </p:cNvSpPr>
          <p:nvPr/>
        </p:nvSpPr>
        <p:spPr bwMode="gray">
          <a:xfrm>
            <a:off x="6934200" y="12954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solidFill>
                  <a:schemeClr val="tx1">
                    <a:lumMod val="60000"/>
                    <a:lumOff val="40000"/>
                  </a:schemeClr>
                </a:solidFill>
              </a:rPr>
              <a:t>0</a:t>
            </a:r>
            <a:endParaRPr lang="en-US" baseline="30000">
              <a:solidFill>
                <a:schemeClr val="tx1">
                  <a:lumMod val="60000"/>
                  <a:lumOff val="40000"/>
                </a:schemeClr>
              </a:solidFill>
            </a:endParaRPr>
          </a:p>
        </p:txBody>
      </p:sp>
      <p:sp>
        <p:nvSpPr>
          <p:cNvPr id="22" name="AutoShape 6"/>
          <p:cNvSpPr>
            <a:spLocks noChangeArrowheads="1"/>
          </p:cNvSpPr>
          <p:nvPr/>
        </p:nvSpPr>
        <p:spPr bwMode="gray">
          <a:xfrm>
            <a:off x="7391400" y="12954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solidFill>
                  <a:schemeClr val="tx1">
                    <a:lumMod val="60000"/>
                    <a:lumOff val="40000"/>
                  </a:schemeClr>
                </a:solidFill>
              </a:rPr>
              <a:t>1</a:t>
            </a:r>
            <a:endParaRPr lang="en-US" baseline="30000">
              <a:solidFill>
                <a:schemeClr val="tx1">
                  <a:lumMod val="60000"/>
                  <a:lumOff val="40000"/>
                </a:schemeClr>
              </a:solidFill>
            </a:endParaRPr>
          </a:p>
        </p:txBody>
      </p:sp>
      <p:sp>
        <p:nvSpPr>
          <p:cNvPr id="23" name="AutoShape 6"/>
          <p:cNvSpPr>
            <a:spLocks noChangeArrowheads="1"/>
          </p:cNvSpPr>
          <p:nvPr/>
        </p:nvSpPr>
        <p:spPr bwMode="gray">
          <a:xfrm>
            <a:off x="7848600" y="12954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solidFill>
                  <a:schemeClr val="tx1">
                    <a:lumMod val="60000"/>
                    <a:lumOff val="40000"/>
                  </a:schemeClr>
                </a:solidFill>
              </a:rPr>
              <a:t>…</a:t>
            </a:r>
            <a:endParaRPr lang="en-US" baseline="30000">
              <a:solidFill>
                <a:schemeClr val="tx1">
                  <a:lumMod val="60000"/>
                  <a:lumOff val="40000"/>
                </a:schemeClr>
              </a:solidFill>
            </a:endParaRPr>
          </a:p>
        </p:txBody>
      </p:sp>
      <p:sp>
        <p:nvSpPr>
          <p:cNvPr id="24" name="AutoShape 6"/>
          <p:cNvSpPr>
            <a:spLocks noChangeArrowheads="1"/>
          </p:cNvSpPr>
          <p:nvPr/>
        </p:nvSpPr>
        <p:spPr bwMode="gray">
          <a:xfrm>
            <a:off x="8305800" y="12954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a:solidFill>
                  <a:schemeClr val="tx1">
                    <a:lumMod val="60000"/>
                    <a:lumOff val="40000"/>
                  </a:schemeClr>
                </a:solidFill>
              </a:rPr>
              <a:t>n-1</a:t>
            </a:r>
            <a:endParaRPr lang="en-US" baseline="30000">
              <a:solidFill>
                <a:schemeClr val="tx1">
                  <a:lumMod val="60000"/>
                  <a:lumOff val="40000"/>
                </a:schemeClr>
              </a:solidFill>
            </a:endParaRPr>
          </a:p>
        </p:txBody>
      </p:sp>
      <p:sp>
        <p:nvSpPr>
          <p:cNvPr id="25" name="AutoShape 6"/>
          <p:cNvSpPr>
            <a:spLocks noChangeArrowheads="1"/>
          </p:cNvSpPr>
          <p:nvPr/>
        </p:nvSpPr>
        <p:spPr bwMode="gray">
          <a:xfrm>
            <a:off x="5943600" y="2209800"/>
            <a:ext cx="457200" cy="457200"/>
          </a:xfrm>
          <a:prstGeom prst="roundRect">
            <a:avLst>
              <a:gd name="adj" fmla="val 16667"/>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US" b="1">
                <a:solidFill>
                  <a:srgbClr val="FF0000"/>
                </a:solidFill>
              </a:rPr>
              <a:t>A</a:t>
            </a:r>
            <a:r>
              <a:rPr lang="en-US" b="1" baseline="-25000">
                <a:solidFill>
                  <a:srgbClr val="FF0000"/>
                </a:solidFill>
              </a:rPr>
              <a:t>m,n</a:t>
            </a:r>
          </a:p>
        </p:txBody>
      </p:sp>
      <p:sp>
        <p:nvSpPr>
          <p:cNvPr id="26" name="Rectangle 2"/>
          <p:cNvSpPr>
            <a:spLocks noGrp="1" noChangeArrowheads="1"/>
          </p:cNvSpPr>
          <p:nvPr>
            <p:ph type="title"/>
          </p:nvPr>
        </p:nvSpPr>
        <p:spPr bwMode="auto">
          <a:xfrm>
            <a:off x="533401" y="194872"/>
            <a:ext cx="7620000" cy="64332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a:t>
            </a:r>
            <a:r>
              <a:rPr lang="en-US" sz="4000" b="1" smtClean="0">
                <a:solidFill>
                  <a:schemeClr val="tx1"/>
                </a:solidFill>
                <a:cs typeface="Tahoma" charset="0"/>
              </a:rPr>
              <a:t>mảng</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079105352"/>
      </p:ext>
    </p:extLst>
  </p:cSld>
  <p:clrMapOvr>
    <a:masterClrMapping/>
  </p:clrMapOvr>
  <p:transition advClick="0">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79882"/>
            <a:ext cx="7696200" cy="65831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Kiểu dữ liệu </a:t>
            </a:r>
            <a:r>
              <a:rPr lang="en-US" sz="4000" b="1" smtClean="0">
                <a:solidFill>
                  <a:schemeClr val="tx1"/>
                </a:solidFill>
                <a:cs typeface="Tahoma" charset="0"/>
              </a:rPr>
              <a:t>string</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2296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Kiểu </a:t>
            </a:r>
            <a:r>
              <a:rPr lang="vi-VN" sz="2800">
                <a:solidFill>
                  <a:srgbClr val="0066FF"/>
                </a:solidFill>
                <a:latin typeface="+mj-lt"/>
                <a:cs typeface="Tahoma" charset="0"/>
              </a:rPr>
              <a:t>string</a:t>
            </a:r>
            <a:r>
              <a:rPr lang="vi-VN" sz="2800">
                <a:latin typeface="+mj-lt"/>
                <a:cs typeface="Tahoma" charset="0"/>
              </a:rPr>
              <a:t> là 1 kiểu dữ liệu tham chiếu trong C#</a:t>
            </a:r>
          </a:p>
          <a:p>
            <a:pPr algn="just">
              <a:lnSpc>
                <a:spcPct val="120000"/>
              </a:lnSpc>
              <a:spcBef>
                <a:spcPts val="300"/>
              </a:spcBef>
              <a:spcAft>
                <a:spcPts val="300"/>
              </a:spcAft>
            </a:pPr>
            <a:r>
              <a:rPr lang="vi-VN" sz="2800">
                <a:solidFill>
                  <a:srgbClr val="0000FF"/>
                </a:solidFill>
                <a:latin typeface="+mj-lt"/>
                <a:cs typeface="Tahoma" charset="0"/>
              </a:rPr>
              <a:t>System.String</a:t>
            </a:r>
            <a:r>
              <a:rPr lang="vi-VN" sz="2800">
                <a:latin typeface="+mj-lt"/>
                <a:cs typeface="Tahoma" charset="0"/>
              </a:rPr>
              <a:t> cung cấp các hàm tiện ích như: </a:t>
            </a:r>
            <a:r>
              <a:rPr lang="vi-VN" sz="2800">
                <a:solidFill>
                  <a:srgbClr val="0066FF"/>
                </a:solidFill>
                <a:latin typeface="+mj-lt"/>
                <a:cs typeface="Tahoma" charset="0"/>
              </a:rPr>
              <a:t>Concat(), CompareTo(), Copy(), Insert(), ToUpper(), ToLower(), Length, Replace(),…</a:t>
            </a:r>
          </a:p>
          <a:p>
            <a:pPr algn="just">
              <a:lnSpc>
                <a:spcPct val="120000"/>
              </a:lnSpc>
              <a:spcBef>
                <a:spcPts val="300"/>
              </a:spcBef>
              <a:spcAft>
                <a:spcPts val="300"/>
              </a:spcAft>
            </a:pPr>
            <a:r>
              <a:rPr lang="vi-VN" sz="2800">
                <a:latin typeface="+mj-lt"/>
                <a:cs typeface="Tahoma" charset="0"/>
              </a:rPr>
              <a:t>Toán tử </a:t>
            </a:r>
            <a:r>
              <a:rPr lang="vi-VN" sz="2800">
                <a:solidFill>
                  <a:srgbClr val="0066FF"/>
                </a:solidFill>
                <a:latin typeface="+mj-lt"/>
                <a:cs typeface="Tahoma" charset="0"/>
              </a:rPr>
              <a:t>&amp;</a:t>
            </a:r>
            <a:r>
              <a:rPr lang="vi-VN" sz="2800">
                <a:latin typeface="+mj-lt"/>
                <a:cs typeface="Tahoma" charset="0"/>
              </a:rPr>
              <a:t> là cách tốc ký thay cho Concat()</a:t>
            </a:r>
          </a:p>
          <a:p>
            <a:pPr algn="just">
              <a:lnSpc>
                <a:spcPct val="120000"/>
              </a:lnSpc>
              <a:spcBef>
                <a:spcPts val="300"/>
              </a:spcBef>
              <a:spcAft>
                <a:spcPts val="300"/>
              </a:spcAft>
            </a:pPr>
            <a:r>
              <a:rPr lang="vi-VN" sz="2800">
                <a:latin typeface="+mj-lt"/>
                <a:cs typeface="Tahoma" charset="0"/>
              </a:rPr>
              <a:t>Có thể truy cập các ký tự riêng lẻ của 1 chuỗi dùng toán tử chỉ mục ([ ])</a:t>
            </a:r>
          </a:p>
          <a:p>
            <a:pPr algn="just">
              <a:lnSpc>
                <a:spcPct val="120000"/>
              </a:lnSpc>
              <a:spcBef>
                <a:spcPts val="300"/>
              </a:spcBef>
              <a:spcAft>
                <a:spcPts val="300"/>
              </a:spcAft>
            </a:pPr>
            <a:r>
              <a:rPr lang="vi-VN" sz="2800">
                <a:latin typeface="+mj-lt"/>
                <a:cs typeface="Tahoma" charset="0"/>
              </a:rPr>
              <a:t>Các toán tử == và != được định nghĩa để so sánh các giá trị của các đối tượng chuỗi, chứ không phải là bộ nhớ mà chúng tham chiếu </a:t>
            </a:r>
            <a:r>
              <a:rPr lang="vi-VN" sz="2800" smtClean="0">
                <a:latin typeface="+mj-lt"/>
                <a:cs typeface="Tahoma" charset="0"/>
              </a:rPr>
              <a:t>đến</a:t>
            </a:r>
            <a:r>
              <a:rPr lang="en-US" sz="2800" smtClean="0">
                <a:latin typeface="+mj-lt"/>
                <a:cs typeface="Tahoma" charset="0"/>
              </a:rPr>
              <a:t>.</a:t>
            </a:r>
            <a:endParaRPr lang="en-US" sz="2800" dirty="0" smtClean="0">
              <a:latin typeface="+mj-lt"/>
              <a:cs typeface="Tahoma" charset="0"/>
            </a:endParaRPr>
          </a:p>
        </p:txBody>
      </p:sp>
    </p:spTree>
    <p:extLst>
      <p:ext uri="{BB962C8B-B14F-4D97-AF65-F5344CB8AC3E}">
        <p14:creationId xmlns:p14="http://schemas.microsoft.com/office/powerpoint/2010/main" val="4191052142"/>
      </p:ext>
    </p:extLst>
  </p:cSld>
  <p:clrMapOvr>
    <a:masterClrMapping/>
  </p:clrMapOvr>
  <p:transition advClick="0">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Truyền </a:t>
            </a:r>
            <a:r>
              <a:rPr lang="en-US" sz="4000" b="1">
                <a:solidFill>
                  <a:schemeClr val="tx1"/>
                </a:solidFill>
                <a:cs typeface="Tahoma" charset="0"/>
              </a:rPr>
              <a:t>tham số cho </a:t>
            </a:r>
            <a:r>
              <a:rPr lang="en-US" sz="4000" b="1" smtClean="0">
                <a:solidFill>
                  <a:schemeClr val="tx1"/>
                </a:solidFill>
                <a:cs typeface="Tahoma" charset="0"/>
              </a:rPr>
              <a:t>hàm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37139"/>
            <a:ext cx="59436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66FF"/>
                </a:solidFill>
                <a:latin typeface="+mj-lt"/>
                <a:cs typeface="Tahoma" charset="0"/>
              </a:rPr>
              <a:t>Tham trị:</a:t>
            </a:r>
          </a:p>
          <a:p>
            <a:pPr lvl="1" algn="just">
              <a:lnSpc>
                <a:spcPct val="120000"/>
              </a:lnSpc>
              <a:spcBef>
                <a:spcPts val="300"/>
              </a:spcBef>
              <a:spcAft>
                <a:spcPts val="300"/>
              </a:spcAft>
            </a:pPr>
            <a:r>
              <a:rPr lang="vi-VN">
                <a:latin typeface="+mj-lt"/>
                <a:cs typeface="Tahoma" charset="0"/>
              </a:rPr>
              <a:t>Tham số có giá trị không thay đổi trước và sau khi thực hiện phương thức</a:t>
            </a:r>
          </a:p>
          <a:p>
            <a:pPr algn="just">
              <a:lnSpc>
                <a:spcPct val="120000"/>
              </a:lnSpc>
              <a:spcBef>
                <a:spcPts val="300"/>
              </a:spcBef>
              <a:spcAft>
                <a:spcPts val="300"/>
              </a:spcAft>
            </a:pPr>
            <a:r>
              <a:rPr lang="vi-VN" sz="2800">
                <a:solidFill>
                  <a:srgbClr val="0066FF"/>
                </a:solidFill>
                <a:latin typeface="+mj-lt"/>
                <a:cs typeface="Tahoma" charset="0"/>
              </a:rPr>
              <a:t>Tham biến:</a:t>
            </a:r>
          </a:p>
          <a:p>
            <a:pPr lvl="1" algn="just">
              <a:lnSpc>
                <a:spcPct val="120000"/>
              </a:lnSpc>
              <a:spcBef>
                <a:spcPts val="300"/>
              </a:spcBef>
              <a:spcAft>
                <a:spcPts val="300"/>
              </a:spcAft>
            </a:pPr>
            <a:r>
              <a:rPr lang="vi-VN">
                <a:latin typeface="+mj-lt"/>
                <a:cs typeface="Tahoma" charset="0"/>
              </a:rPr>
              <a:t>Tham số có giá trị thay đổi trước và sau khi thực hiện phương thức, có thể đi sau các từ khóa: </a:t>
            </a:r>
            <a:r>
              <a:rPr lang="vi-VN">
                <a:solidFill>
                  <a:srgbClr val="C00000"/>
                </a:solidFill>
                <a:latin typeface="+mj-lt"/>
                <a:cs typeface="Tahoma" charset="0"/>
              </a:rPr>
              <a:t>ref, out, </a:t>
            </a:r>
            <a:r>
              <a:rPr lang="vi-VN" smtClean="0">
                <a:solidFill>
                  <a:srgbClr val="C00000"/>
                </a:solidFill>
                <a:latin typeface="+mj-lt"/>
                <a:cs typeface="Tahoma" charset="0"/>
              </a:rPr>
              <a:t>params</a:t>
            </a:r>
            <a:endParaRPr lang="vi-VN">
              <a:solidFill>
                <a:srgbClr val="C00000"/>
              </a:solidFill>
              <a:latin typeface="+mj-lt"/>
              <a:cs typeface="Tahoma" charset="0"/>
            </a:endParaRPr>
          </a:p>
        </p:txBody>
      </p:sp>
      <p:pic>
        <p:nvPicPr>
          <p:cNvPr id="5122" name="Picture 2" descr="http://www.stdio.vn/statics/external_data/files/pages/articles/2015/quarter_1/156/ss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850" y="1295400"/>
            <a:ext cx="2038350" cy="505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64641"/>
      </p:ext>
    </p:extLst>
  </p:cSld>
  <p:clrMapOvr>
    <a:masterClrMapping/>
  </p:clrMapOvr>
  <p:transition advClick="0">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Truyền tham </a:t>
            </a:r>
            <a:r>
              <a:rPr lang="en-US" sz="4000" b="1" smtClean="0">
                <a:solidFill>
                  <a:schemeClr val="tx1"/>
                </a:solidFill>
                <a:cs typeface="Tahoma" charset="0"/>
              </a:rPr>
              <a:t>số ref</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C00000"/>
                </a:solidFill>
                <a:latin typeface="+mj-lt"/>
                <a:cs typeface="Tahoma" charset="0"/>
              </a:rPr>
              <a:t>ref: </a:t>
            </a:r>
            <a:r>
              <a:rPr lang="vi-VN" sz="2800">
                <a:latin typeface="+mj-lt"/>
                <a:cs typeface="Tahoma" charset="0"/>
              </a:rPr>
              <a:t>tham số đi theo sau phải khởi tạo trước khi truyền vào phương </a:t>
            </a:r>
            <a:r>
              <a:rPr lang="vi-VN" sz="2800" smtClean="0">
                <a:latin typeface="+mj-lt"/>
                <a:cs typeface="Tahoma" charset="0"/>
              </a:rPr>
              <a:t>thức</a:t>
            </a:r>
            <a:endParaRPr lang="en-US" sz="2800" dirty="0" smtClean="0">
              <a:latin typeface="+mj-lt"/>
              <a:cs typeface="Tahoma" charset="0"/>
            </a:endParaRPr>
          </a:p>
          <a:p>
            <a:pPr algn="just" eaLnBrk="1" hangingPunct="1">
              <a:lnSpc>
                <a:spcPct val="120000"/>
              </a:lnSpc>
              <a:spcBef>
                <a:spcPts val="300"/>
              </a:spcBef>
              <a:spcAft>
                <a:spcPts val="300"/>
              </a:spcAft>
            </a:pPr>
            <a:endParaRPr lang="en-US" sz="2800" dirty="0" smtClean="0">
              <a:latin typeface="+mj-lt"/>
              <a:cs typeface="Tahoma" charset="0"/>
            </a:endParaRPr>
          </a:p>
        </p:txBody>
      </p:sp>
      <p:sp>
        <p:nvSpPr>
          <p:cNvPr id="5" name="Rectangle 3"/>
          <p:cNvSpPr txBox="1">
            <a:spLocks noChangeArrowheads="1"/>
          </p:cNvSpPr>
          <p:nvPr/>
        </p:nvSpPr>
        <p:spPr>
          <a:xfrm>
            <a:off x="1066800" y="2286000"/>
            <a:ext cx="7391400" cy="4204139"/>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120000"/>
              </a:lnSpc>
              <a:spcBef>
                <a:spcPts val="300"/>
              </a:spcBef>
              <a:spcAft>
                <a:spcPts val="300"/>
              </a:spcAft>
              <a:buFont typeface="Wingdings" pitchFamily="2" charset="2"/>
              <a:buNone/>
            </a:pPr>
            <a:r>
              <a:rPr lang="en-US" sz="2400" b="0" kern="0" smtClean="0">
                <a:solidFill>
                  <a:srgbClr val="0000FF"/>
                </a:solidFill>
                <a:latin typeface="+mj-lt"/>
              </a:rPr>
              <a:t>void</a:t>
            </a:r>
            <a:r>
              <a:rPr lang="en-US" sz="2400" b="0" kern="0" smtClean="0">
                <a:latin typeface="+mj-lt"/>
              </a:rPr>
              <a:t> MyMethod(){</a:t>
            </a:r>
          </a:p>
          <a:p>
            <a:pPr>
              <a:lnSpc>
                <a:spcPct val="120000"/>
              </a:lnSpc>
              <a:spcBef>
                <a:spcPts val="300"/>
              </a:spcBef>
              <a:spcAft>
                <a:spcPts val="300"/>
              </a:spcAft>
              <a:buFont typeface="Wingdings" pitchFamily="2" charset="2"/>
              <a:buNone/>
            </a:pPr>
            <a:r>
              <a:rPr lang="en-US" sz="2400" b="0" kern="0" smtClean="0">
                <a:latin typeface="+mj-lt"/>
              </a:rPr>
              <a:t>   </a:t>
            </a:r>
            <a:r>
              <a:rPr lang="en-US" sz="2400" b="0" kern="0" smtClean="0">
                <a:solidFill>
                  <a:srgbClr val="0000FF"/>
                </a:solidFill>
                <a:latin typeface="+mj-lt"/>
              </a:rPr>
              <a:t>int</a:t>
            </a:r>
            <a:r>
              <a:rPr lang="en-US" sz="2400" b="0" kern="0" smtClean="0">
                <a:latin typeface="+mj-lt"/>
              </a:rPr>
              <a:t> num1 = 7, num2 = 9;</a:t>
            </a:r>
          </a:p>
          <a:p>
            <a:pPr>
              <a:lnSpc>
                <a:spcPct val="120000"/>
              </a:lnSpc>
              <a:spcBef>
                <a:spcPts val="300"/>
              </a:spcBef>
              <a:spcAft>
                <a:spcPts val="300"/>
              </a:spcAft>
              <a:buFont typeface="Wingdings" pitchFamily="2" charset="2"/>
              <a:buNone/>
            </a:pPr>
            <a:r>
              <a:rPr lang="en-US" sz="2400" b="0" kern="0" smtClean="0">
                <a:latin typeface="+mj-lt"/>
              </a:rPr>
              <a:t>   Swap(</a:t>
            </a:r>
            <a:r>
              <a:rPr lang="en-US" sz="2400" b="0" kern="0" smtClean="0">
                <a:solidFill>
                  <a:srgbClr val="FF0000"/>
                </a:solidFill>
                <a:latin typeface="+mj-lt"/>
              </a:rPr>
              <a:t>ref</a:t>
            </a:r>
            <a:r>
              <a:rPr lang="en-US" sz="2400" b="0" kern="0" smtClean="0">
                <a:latin typeface="+mj-lt"/>
              </a:rPr>
              <a:t> num1, </a:t>
            </a:r>
            <a:r>
              <a:rPr lang="en-US" sz="2400" b="0" kern="0" smtClean="0">
                <a:solidFill>
                  <a:srgbClr val="FF0000"/>
                </a:solidFill>
                <a:latin typeface="+mj-lt"/>
              </a:rPr>
              <a:t>ref</a:t>
            </a:r>
            <a:r>
              <a:rPr lang="en-US" sz="2400" b="0" kern="0" smtClean="0">
                <a:latin typeface="+mj-lt"/>
              </a:rPr>
              <a:t> num2);</a:t>
            </a:r>
          </a:p>
          <a:p>
            <a:pPr>
              <a:lnSpc>
                <a:spcPct val="120000"/>
              </a:lnSpc>
              <a:spcBef>
                <a:spcPts val="300"/>
              </a:spcBef>
              <a:spcAft>
                <a:spcPts val="300"/>
              </a:spcAft>
              <a:buFont typeface="Wingdings" pitchFamily="2" charset="2"/>
              <a:buNone/>
            </a:pPr>
            <a:r>
              <a:rPr lang="en-US" sz="2400" b="0" kern="0" smtClean="0">
                <a:latin typeface="+mj-lt"/>
              </a:rPr>
              <a:t>   </a:t>
            </a:r>
            <a:r>
              <a:rPr lang="en-US" sz="2400" b="0" kern="0" smtClean="0">
                <a:solidFill>
                  <a:srgbClr val="FFFF00"/>
                </a:solidFill>
                <a:latin typeface="+mj-lt"/>
              </a:rPr>
              <a:t>// num1 = 9, num2 = 7</a:t>
            </a:r>
          </a:p>
          <a:p>
            <a:pPr>
              <a:lnSpc>
                <a:spcPct val="120000"/>
              </a:lnSpc>
              <a:spcBef>
                <a:spcPts val="300"/>
              </a:spcBef>
              <a:spcAft>
                <a:spcPts val="300"/>
              </a:spcAft>
              <a:buFont typeface="Wingdings" pitchFamily="2" charset="2"/>
              <a:buNone/>
            </a:pPr>
            <a:r>
              <a:rPr lang="en-US" sz="2400" b="0" kern="0" smtClean="0">
                <a:latin typeface="+mj-lt"/>
              </a:rPr>
              <a:t>}</a:t>
            </a:r>
          </a:p>
          <a:p>
            <a:pPr>
              <a:lnSpc>
                <a:spcPct val="120000"/>
              </a:lnSpc>
              <a:spcBef>
                <a:spcPts val="300"/>
              </a:spcBef>
              <a:spcAft>
                <a:spcPts val="300"/>
              </a:spcAft>
              <a:buFont typeface="Wingdings" pitchFamily="2" charset="2"/>
              <a:buNone/>
            </a:pPr>
            <a:r>
              <a:rPr lang="en-US" sz="2400" b="0" kern="0" smtClean="0">
                <a:solidFill>
                  <a:srgbClr val="0000FF"/>
                </a:solidFill>
                <a:latin typeface="+mj-lt"/>
              </a:rPr>
              <a:t>void</a:t>
            </a:r>
            <a:r>
              <a:rPr lang="en-US" sz="2400" b="0" kern="0" smtClean="0">
                <a:latin typeface="+mj-lt"/>
              </a:rPr>
              <a:t> Swap(</a:t>
            </a:r>
            <a:r>
              <a:rPr lang="en-US" sz="2400" b="0" kern="0" smtClean="0">
                <a:solidFill>
                  <a:srgbClr val="FF0000"/>
                </a:solidFill>
                <a:latin typeface="+mj-lt"/>
              </a:rPr>
              <a:t>ref</a:t>
            </a:r>
            <a:r>
              <a:rPr lang="en-US" sz="2400" b="0" kern="0" smtClean="0">
                <a:latin typeface="+mj-lt"/>
              </a:rPr>
              <a:t> </a:t>
            </a:r>
            <a:r>
              <a:rPr lang="en-US" sz="2400" b="0" kern="0" smtClean="0">
                <a:solidFill>
                  <a:srgbClr val="0000FF"/>
                </a:solidFill>
                <a:latin typeface="+mj-lt"/>
              </a:rPr>
              <a:t>int</a:t>
            </a:r>
            <a:r>
              <a:rPr lang="en-US" sz="2400" b="0" kern="0" smtClean="0">
                <a:latin typeface="+mj-lt"/>
              </a:rPr>
              <a:t> x, </a:t>
            </a:r>
            <a:r>
              <a:rPr lang="en-US" sz="2400" b="0" kern="0" smtClean="0">
                <a:solidFill>
                  <a:srgbClr val="FF0000"/>
                </a:solidFill>
                <a:latin typeface="+mj-lt"/>
              </a:rPr>
              <a:t>ref</a:t>
            </a:r>
            <a:r>
              <a:rPr lang="en-US" sz="2400" b="0" kern="0" smtClean="0">
                <a:latin typeface="+mj-lt"/>
              </a:rPr>
              <a:t> </a:t>
            </a:r>
            <a:r>
              <a:rPr lang="en-US" sz="2400" b="0" kern="0" smtClean="0">
                <a:solidFill>
                  <a:srgbClr val="0000FF"/>
                </a:solidFill>
                <a:latin typeface="+mj-lt"/>
              </a:rPr>
              <a:t>int</a:t>
            </a:r>
            <a:r>
              <a:rPr lang="en-US" sz="2400" b="0" kern="0" smtClean="0">
                <a:latin typeface="+mj-lt"/>
              </a:rPr>
              <a:t> y){</a:t>
            </a:r>
          </a:p>
          <a:p>
            <a:pPr>
              <a:lnSpc>
                <a:spcPct val="120000"/>
              </a:lnSpc>
              <a:spcBef>
                <a:spcPts val="300"/>
              </a:spcBef>
              <a:spcAft>
                <a:spcPts val="300"/>
              </a:spcAft>
              <a:buFont typeface="Wingdings" pitchFamily="2" charset="2"/>
              <a:buNone/>
            </a:pPr>
            <a:r>
              <a:rPr lang="en-US" sz="2400" b="0" kern="0" smtClean="0">
                <a:latin typeface="+mj-lt"/>
              </a:rPr>
              <a:t>   </a:t>
            </a:r>
            <a:r>
              <a:rPr lang="en-US" sz="2400" b="0" kern="0" smtClean="0">
                <a:solidFill>
                  <a:srgbClr val="0000FF"/>
                </a:solidFill>
                <a:latin typeface="+mj-lt"/>
              </a:rPr>
              <a:t>int</a:t>
            </a:r>
            <a:r>
              <a:rPr lang="en-US" sz="2400" b="0" kern="0" smtClean="0">
                <a:latin typeface="+mj-lt"/>
              </a:rPr>
              <a:t> temp </a:t>
            </a:r>
            <a:r>
              <a:rPr lang="fr-FR" sz="2400" b="0" kern="0" smtClean="0">
                <a:latin typeface="+mj-lt"/>
              </a:rPr>
              <a:t>= x; x = y; y = temp;</a:t>
            </a:r>
          </a:p>
          <a:p>
            <a:pPr>
              <a:lnSpc>
                <a:spcPct val="120000"/>
              </a:lnSpc>
              <a:spcBef>
                <a:spcPts val="300"/>
              </a:spcBef>
              <a:spcAft>
                <a:spcPts val="300"/>
              </a:spcAft>
              <a:buFont typeface="Wingdings" pitchFamily="2" charset="2"/>
              <a:buNone/>
            </a:pPr>
            <a:r>
              <a:rPr lang="fr-FR" sz="2400" b="0" kern="0" smtClean="0">
                <a:latin typeface="+mj-lt"/>
              </a:rPr>
              <a:t>}</a:t>
            </a:r>
          </a:p>
        </p:txBody>
      </p:sp>
    </p:spTree>
    <p:extLst>
      <p:ext uri="{BB962C8B-B14F-4D97-AF65-F5344CB8AC3E}">
        <p14:creationId xmlns:p14="http://schemas.microsoft.com/office/powerpoint/2010/main" val="2731636209"/>
      </p:ext>
    </p:extLst>
  </p:cSld>
  <p:clrMapOvr>
    <a:masterClrMapping/>
  </p:clrMapOvr>
  <p:transition advClick="0">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Truyền tham </a:t>
            </a:r>
            <a:r>
              <a:rPr lang="en-US" sz="4000" b="1" smtClean="0">
                <a:solidFill>
                  <a:schemeClr val="tx1"/>
                </a:solidFill>
                <a:cs typeface="Tahoma" charset="0"/>
              </a:rPr>
              <a:t>số out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39539"/>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C00000"/>
                </a:solidFill>
                <a:latin typeface="+mj-lt"/>
                <a:cs typeface="Tahoma" charset="0"/>
              </a:rPr>
              <a:t>out: </a:t>
            </a:r>
            <a:r>
              <a:rPr lang="vi-VN" sz="2800">
                <a:latin typeface="+mj-lt"/>
                <a:cs typeface="Tahoma" charset="0"/>
              </a:rPr>
              <a:t>tham số không cần khởi tạo trước khi truyền vào phương thức</a:t>
            </a:r>
            <a:endParaRPr lang="en-US" sz="2800" dirty="0" smtClean="0">
              <a:latin typeface="+mj-lt"/>
              <a:cs typeface="Tahoma" charset="0"/>
            </a:endParaRPr>
          </a:p>
        </p:txBody>
      </p:sp>
      <p:sp>
        <p:nvSpPr>
          <p:cNvPr id="5" name="Rectangle 3"/>
          <p:cNvSpPr txBox="1">
            <a:spLocks noChangeArrowheads="1"/>
          </p:cNvSpPr>
          <p:nvPr/>
        </p:nvSpPr>
        <p:spPr>
          <a:xfrm>
            <a:off x="1066800" y="2286000"/>
            <a:ext cx="7848600" cy="4327526"/>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110000"/>
              </a:lnSpc>
              <a:spcBef>
                <a:spcPts val="300"/>
              </a:spcBef>
              <a:spcAft>
                <a:spcPts val="300"/>
              </a:spcAft>
              <a:buFont typeface="Wingdings" pitchFamily="2" charset="2"/>
              <a:buNone/>
            </a:pPr>
            <a:r>
              <a:rPr lang="en-US" sz="2400" b="0" kern="0" smtClean="0">
                <a:solidFill>
                  <a:srgbClr val="0000FF"/>
                </a:solidFill>
                <a:latin typeface="+mj-lt"/>
              </a:rPr>
              <a:t>void </a:t>
            </a:r>
            <a:r>
              <a:rPr lang="en-US" sz="2400" b="0" kern="0" smtClean="0">
                <a:latin typeface="+mj-lt"/>
              </a:rPr>
              <a:t>MyMethod(){</a:t>
            </a:r>
          </a:p>
          <a:p>
            <a:pPr>
              <a:lnSpc>
                <a:spcPct val="110000"/>
              </a:lnSpc>
              <a:spcBef>
                <a:spcPts val="300"/>
              </a:spcBef>
              <a:spcAft>
                <a:spcPts val="300"/>
              </a:spcAft>
              <a:buFont typeface="Wingdings" pitchFamily="2" charset="2"/>
              <a:buNone/>
            </a:pPr>
            <a:r>
              <a:rPr lang="en-US" sz="2400" b="0" kern="0" smtClean="0">
                <a:latin typeface="+mj-lt"/>
              </a:rPr>
              <a:t>   </a:t>
            </a:r>
            <a:r>
              <a:rPr lang="en-US" sz="2400" b="0" kern="0" smtClean="0">
                <a:solidFill>
                  <a:srgbClr val="0000FF"/>
                </a:solidFill>
                <a:latin typeface="+mj-lt"/>
              </a:rPr>
              <a:t>int </a:t>
            </a:r>
            <a:r>
              <a:rPr lang="en-US" sz="2400" b="0" kern="0" smtClean="0">
                <a:latin typeface="+mj-lt"/>
              </a:rPr>
              <a:t>num1 = 7, num2;</a:t>
            </a:r>
          </a:p>
          <a:p>
            <a:pPr>
              <a:lnSpc>
                <a:spcPct val="110000"/>
              </a:lnSpc>
              <a:spcBef>
                <a:spcPts val="300"/>
              </a:spcBef>
              <a:spcAft>
                <a:spcPts val="300"/>
              </a:spcAft>
              <a:buFont typeface="Wingdings" pitchFamily="2" charset="2"/>
              <a:buNone/>
            </a:pPr>
            <a:r>
              <a:rPr lang="en-US" sz="2400" b="0" kern="0" smtClean="0">
                <a:latin typeface="+mj-lt"/>
              </a:rPr>
              <a:t>   Subtraction(num1, </a:t>
            </a:r>
            <a:r>
              <a:rPr lang="en-US" sz="2400" b="0" kern="0" smtClean="0">
                <a:solidFill>
                  <a:srgbClr val="FF0000"/>
                </a:solidFill>
                <a:latin typeface="+mj-lt"/>
              </a:rPr>
              <a:t>out</a:t>
            </a:r>
            <a:r>
              <a:rPr lang="en-US" sz="2400" b="0" kern="0" smtClean="0">
                <a:latin typeface="+mj-lt"/>
              </a:rPr>
              <a:t> num2);</a:t>
            </a:r>
          </a:p>
          <a:p>
            <a:pPr>
              <a:lnSpc>
                <a:spcPct val="110000"/>
              </a:lnSpc>
              <a:spcBef>
                <a:spcPts val="300"/>
              </a:spcBef>
              <a:spcAft>
                <a:spcPts val="300"/>
              </a:spcAft>
              <a:buFont typeface="Wingdings" pitchFamily="2" charset="2"/>
              <a:buNone/>
            </a:pPr>
            <a:r>
              <a:rPr lang="en-US" sz="2400" b="0" kern="0" smtClean="0">
                <a:latin typeface="+mj-lt"/>
              </a:rPr>
              <a:t>   </a:t>
            </a:r>
            <a:r>
              <a:rPr lang="en-US" sz="2400" b="0" kern="0" smtClean="0">
                <a:solidFill>
                  <a:srgbClr val="0070C0"/>
                </a:solidFill>
                <a:latin typeface="+mj-lt"/>
              </a:rPr>
              <a:t>// num1 = 7, num2 = 5</a:t>
            </a:r>
          </a:p>
          <a:p>
            <a:pPr>
              <a:lnSpc>
                <a:spcPct val="110000"/>
              </a:lnSpc>
              <a:spcBef>
                <a:spcPts val="300"/>
              </a:spcBef>
              <a:spcAft>
                <a:spcPts val="300"/>
              </a:spcAft>
              <a:buFont typeface="Wingdings" pitchFamily="2" charset="2"/>
              <a:buNone/>
            </a:pPr>
            <a:r>
              <a:rPr lang="en-US" sz="2400" b="0" kern="0" smtClean="0">
                <a:latin typeface="+mj-lt"/>
              </a:rPr>
              <a:t>}</a:t>
            </a:r>
          </a:p>
          <a:p>
            <a:pPr>
              <a:lnSpc>
                <a:spcPct val="110000"/>
              </a:lnSpc>
              <a:spcBef>
                <a:spcPts val="300"/>
              </a:spcBef>
              <a:spcAft>
                <a:spcPts val="300"/>
              </a:spcAft>
              <a:buFont typeface="Wingdings" pitchFamily="2" charset="2"/>
              <a:buNone/>
            </a:pPr>
            <a:r>
              <a:rPr lang="en-US" sz="2400" b="0" kern="0" smtClean="0">
                <a:solidFill>
                  <a:srgbClr val="0000FF"/>
                </a:solidFill>
                <a:latin typeface="+mj-lt"/>
              </a:rPr>
              <a:t>void </a:t>
            </a:r>
            <a:r>
              <a:rPr lang="en-US" sz="2400" b="0" kern="0" smtClean="0">
                <a:latin typeface="+mj-lt"/>
              </a:rPr>
              <a:t>Subtraction(</a:t>
            </a:r>
            <a:r>
              <a:rPr lang="en-US" sz="2400" b="0" kern="0" smtClean="0">
                <a:solidFill>
                  <a:srgbClr val="0000FF"/>
                </a:solidFill>
                <a:latin typeface="+mj-lt"/>
              </a:rPr>
              <a:t>int</a:t>
            </a:r>
            <a:r>
              <a:rPr lang="en-US" sz="2400" b="0" kern="0" smtClean="0">
                <a:latin typeface="+mj-lt"/>
              </a:rPr>
              <a:t> x, </a:t>
            </a:r>
            <a:r>
              <a:rPr lang="en-US" sz="2400" b="0" kern="0" smtClean="0">
                <a:solidFill>
                  <a:srgbClr val="FF0000"/>
                </a:solidFill>
                <a:latin typeface="+mj-lt"/>
              </a:rPr>
              <a:t>out</a:t>
            </a:r>
            <a:r>
              <a:rPr lang="en-US" sz="2400" b="0" kern="0" smtClean="0">
                <a:latin typeface="+mj-lt"/>
              </a:rPr>
              <a:t> </a:t>
            </a:r>
            <a:r>
              <a:rPr lang="en-US" sz="2400" b="0" kern="0" smtClean="0">
                <a:solidFill>
                  <a:srgbClr val="0000FF"/>
                </a:solidFill>
                <a:latin typeface="+mj-lt"/>
              </a:rPr>
              <a:t>int </a:t>
            </a:r>
            <a:r>
              <a:rPr lang="en-US" sz="2400" b="0" kern="0" smtClean="0">
                <a:latin typeface="+mj-lt"/>
              </a:rPr>
              <a:t>y){</a:t>
            </a:r>
          </a:p>
          <a:p>
            <a:pPr>
              <a:lnSpc>
                <a:spcPct val="110000"/>
              </a:lnSpc>
              <a:spcBef>
                <a:spcPts val="300"/>
              </a:spcBef>
              <a:spcAft>
                <a:spcPts val="300"/>
              </a:spcAft>
              <a:buFont typeface="Wingdings" pitchFamily="2" charset="2"/>
              <a:buNone/>
            </a:pPr>
            <a:r>
              <a:rPr lang="fr-FR" sz="2400" b="0" kern="0" smtClean="0">
                <a:latin typeface="+mj-lt"/>
              </a:rPr>
              <a:t>   y = x - 2;</a:t>
            </a:r>
          </a:p>
          <a:p>
            <a:pPr>
              <a:lnSpc>
                <a:spcPct val="110000"/>
              </a:lnSpc>
              <a:spcBef>
                <a:spcPts val="300"/>
              </a:spcBef>
              <a:spcAft>
                <a:spcPts val="300"/>
              </a:spcAft>
              <a:buFont typeface="Wingdings" pitchFamily="2" charset="2"/>
              <a:buNone/>
            </a:pPr>
            <a:r>
              <a:rPr lang="fr-FR" sz="2400" b="0" kern="0" smtClean="0">
                <a:solidFill>
                  <a:srgbClr val="0070C0"/>
                </a:solidFill>
                <a:latin typeface="+mj-lt"/>
              </a:rPr>
              <a:t>   // y must be assigned a value</a:t>
            </a:r>
          </a:p>
          <a:p>
            <a:pPr>
              <a:lnSpc>
                <a:spcPct val="110000"/>
              </a:lnSpc>
              <a:spcBef>
                <a:spcPts val="300"/>
              </a:spcBef>
              <a:spcAft>
                <a:spcPts val="300"/>
              </a:spcAft>
              <a:buFont typeface="Wingdings" pitchFamily="2" charset="2"/>
              <a:buNone/>
            </a:pPr>
            <a:r>
              <a:rPr lang="fr-FR" sz="2400" b="0" kern="0" smtClean="0">
                <a:latin typeface="+mj-lt"/>
              </a:rPr>
              <a:t>}</a:t>
            </a:r>
          </a:p>
        </p:txBody>
      </p:sp>
      <p:sp>
        <p:nvSpPr>
          <p:cNvPr id="6" name="AutoShape 4"/>
          <p:cNvSpPr>
            <a:spLocks noChangeArrowheads="1"/>
          </p:cNvSpPr>
          <p:nvPr/>
        </p:nvSpPr>
        <p:spPr bwMode="auto">
          <a:xfrm>
            <a:off x="6004560" y="2173287"/>
            <a:ext cx="2225040" cy="569913"/>
          </a:xfrm>
          <a:prstGeom prst="wedgeRectCallout">
            <a:avLst>
              <a:gd name="adj1" fmla="val -131739"/>
              <a:gd name="adj2" fmla="val 90872"/>
            </a:avLst>
          </a:prstGeom>
          <a:noFill/>
          <a:ln w="9525">
            <a:solidFill>
              <a:schemeClr val="tx1"/>
            </a:solidFill>
            <a:miter lim="800000"/>
            <a:headEnd/>
            <a:tailEnd/>
          </a:ln>
        </p:spPr>
        <p:txBody>
          <a:bodyPr/>
          <a:lstStyle/>
          <a:p>
            <a:pPr algn="ctr"/>
            <a:r>
              <a:rPr lang="en-US" sz="2400" b="0" i="1"/>
              <a:t>uninitialised</a:t>
            </a:r>
            <a:endParaRPr lang="en-AU" sz="2400" b="0" i="1"/>
          </a:p>
        </p:txBody>
      </p:sp>
    </p:spTree>
    <p:extLst>
      <p:ext uri="{BB962C8B-B14F-4D97-AF65-F5344CB8AC3E}">
        <p14:creationId xmlns:p14="http://schemas.microsoft.com/office/powerpoint/2010/main" val="3677316633"/>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98438"/>
            <a:ext cx="7696200" cy="604838"/>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Truyền tham số </a:t>
            </a:r>
            <a:r>
              <a:rPr lang="en-US" sz="4000" b="1" smtClean="0">
                <a:solidFill>
                  <a:schemeClr val="tx1"/>
                </a:solidFill>
                <a:cs typeface="Tahoma" charset="0"/>
              </a:rPr>
              <a:t>params</a:t>
            </a:r>
            <a:endParaRPr lang="en-US" sz="4000" b="1" dirty="0" smtClean="0">
              <a:solidFill>
                <a:schemeClr val="tx1"/>
              </a:solidFill>
              <a:cs typeface="Tahoma" charset="0"/>
            </a:endParaRPr>
          </a:p>
        </p:txBody>
      </p:sp>
      <p:pic>
        <p:nvPicPr>
          <p:cNvPr id="6" name="Picture 4"/>
          <p:cNvPicPr>
            <a:picLocks noChangeAspect="1" noChangeArrowheads="1"/>
          </p:cNvPicPr>
          <p:nvPr/>
        </p:nvPicPr>
        <p:blipFill>
          <a:blip r:embed="rId3" cstate="print"/>
          <a:srcRect/>
          <a:stretch>
            <a:fillRect/>
          </a:stretch>
        </p:blipFill>
        <p:spPr bwMode="auto">
          <a:xfrm>
            <a:off x="2120901" y="1371600"/>
            <a:ext cx="5057775" cy="1447800"/>
          </a:xfrm>
          <a:prstGeom prst="rect">
            <a:avLst/>
          </a:prstGeom>
          <a:ln>
            <a:headEnd/>
            <a:tailEnd/>
          </a:ln>
        </p:spPr>
        <p:style>
          <a:lnRef idx="3">
            <a:schemeClr val="lt1"/>
          </a:lnRef>
          <a:fillRef idx="1">
            <a:schemeClr val="accent1"/>
          </a:fillRef>
          <a:effectRef idx="1">
            <a:schemeClr val="accent1"/>
          </a:effectRef>
          <a:fontRef idx="minor">
            <a:schemeClr val="lt1"/>
          </a:fontRef>
        </p:style>
      </p:pic>
      <p:grpSp>
        <p:nvGrpSpPr>
          <p:cNvPr id="7" name="Group 6"/>
          <p:cNvGrpSpPr/>
          <p:nvPr/>
        </p:nvGrpSpPr>
        <p:grpSpPr>
          <a:xfrm>
            <a:off x="574676" y="2819400"/>
            <a:ext cx="4089400" cy="2362200"/>
            <a:chOff x="457200" y="2971800"/>
            <a:chExt cx="4089400" cy="2362200"/>
          </a:xfrm>
        </p:grpSpPr>
        <p:pic>
          <p:nvPicPr>
            <p:cNvPr id="8" name="Picture 5"/>
            <p:cNvPicPr>
              <a:picLocks noChangeAspect="1" noChangeArrowheads="1"/>
            </p:cNvPicPr>
            <p:nvPr/>
          </p:nvPicPr>
          <p:blipFill>
            <a:blip r:embed="rId4" cstate="print"/>
            <a:srcRect/>
            <a:stretch>
              <a:fillRect/>
            </a:stretch>
          </p:blipFill>
          <p:spPr bwMode="auto">
            <a:xfrm>
              <a:off x="457200" y="4114800"/>
              <a:ext cx="2438400" cy="1219200"/>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9" name="Line 8"/>
            <p:cNvSpPr>
              <a:spLocks noChangeShapeType="1"/>
            </p:cNvSpPr>
            <p:nvPr/>
          </p:nvSpPr>
          <p:spPr bwMode="auto">
            <a:xfrm flipH="1">
              <a:off x="1498600" y="2971800"/>
              <a:ext cx="3048000" cy="1143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9"/>
          <p:cNvGrpSpPr/>
          <p:nvPr/>
        </p:nvGrpSpPr>
        <p:grpSpPr>
          <a:xfrm>
            <a:off x="4664076" y="2819400"/>
            <a:ext cx="4187825" cy="2371725"/>
            <a:chOff x="4546600" y="2971800"/>
            <a:chExt cx="4187825" cy="2371725"/>
          </a:xfrm>
        </p:grpSpPr>
        <p:pic>
          <p:nvPicPr>
            <p:cNvPr id="11" name="Picture 7"/>
            <p:cNvPicPr>
              <a:picLocks noChangeAspect="1" noChangeArrowheads="1"/>
            </p:cNvPicPr>
            <p:nvPr/>
          </p:nvPicPr>
          <p:blipFill>
            <a:blip r:embed="rId5" cstate="print"/>
            <a:srcRect/>
            <a:stretch>
              <a:fillRect/>
            </a:stretch>
          </p:blipFill>
          <p:spPr bwMode="auto">
            <a:xfrm>
              <a:off x="5867400" y="4114800"/>
              <a:ext cx="2867025" cy="1228725"/>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12" name="Line 9"/>
            <p:cNvSpPr>
              <a:spLocks noChangeShapeType="1"/>
            </p:cNvSpPr>
            <p:nvPr/>
          </p:nvSpPr>
          <p:spPr bwMode="auto">
            <a:xfrm>
              <a:off x="4546600" y="2971800"/>
              <a:ext cx="2895600" cy="11430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 name="Group 12"/>
          <p:cNvGrpSpPr/>
          <p:nvPr/>
        </p:nvGrpSpPr>
        <p:grpSpPr>
          <a:xfrm>
            <a:off x="3155951" y="2819400"/>
            <a:ext cx="2686050" cy="2362200"/>
            <a:chOff x="3038475" y="2971800"/>
            <a:chExt cx="2686050" cy="2362200"/>
          </a:xfrm>
        </p:grpSpPr>
        <p:pic>
          <p:nvPicPr>
            <p:cNvPr id="14" name="Picture 6"/>
            <p:cNvPicPr>
              <a:picLocks noChangeAspect="1" noChangeArrowheads="1"/>
            </p:cNvPicPr>
            <p:nvPr/>
          </p:nvPicPr>
          <p:blipFill>
            <a:blip r:embed="rId6" cstate="print"/>
            <a:srcRect/>
            <a:stretch>
              <a:fillRect/>
            </a:stretch>
          </p:blipFill>
          <p:spPr bwMode="auto">
            <a:xfrm>
              <a:off x="3038475" y="4114800"/>
              <a:ext cx="2686050" cy="1219200"/>
            </a:xfrm>
            <a:prstGeom prst="rect">
              <a:avLst/>
            </a:prstGeom>
            <a:ln>
              <a:headEnd/>
              <a:tailEnd/>
            </a:ln>
          </p:spPr>
          <p:style>
            <a:lnRef idx="3">
              <a:schemeClr val="lt1"/>
            </a:lnRef>
            <a:fillRef idx="1">
              <a:schemeClr val="accent1"/>
            </a:fillRef>
            <a:effectRef idx="1">
              <a:schemeClr val="accent1"/>
            </a:effectRef>
            <a:fontRef idx="minor">
              <a:schemeClr val="lt1"/>
            </a:fontRef>
          </p:style>
        </p:pic>
        <p:sp>
          <p:nvSpPr>
            <p:cNvPr id="15" name="Line 10"/>
            <p:cNvSpPr>
              <a:spLocks noChangeShapeType="1"/>
            </p:cNvSpPr>
            <p:nvPr/>
          </p:nvSpPr>
          <p:spPr bwMode="auto">
            <a:xfrm flipH="1">
              <a:off x="4394200" y="2971800"/>
              <a:ext cx="152400" cy="10668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 name="Rectangle 11"/>
          <p:cNvSpPr>
            <a:spLocks noChangeArrowheads="1"/>
          </p:cNvSpPr>
          <p:nvPr/>
        </p:nvSpPr>
        <p:spPr bwMode="auto">
          <a:xfrm>
            <a:off x="5349876" y="1295400"/>
            <a:ext cx="1066800" cy="3810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7" name="Group 16"/>
          <p:cNvGrpSpPr/>
          <p:nvPr/>
        </p:nvGrpSpPr>
        <p:grpSpPr>
          <a:xfrm>
            <a:off x="1781176" y="4584700"/>
            <a:ext cx="1536700" cy="1585913"/>
            <a:chOff x="1663700" y="4737100"/>
            <a:chExt cx="1536700" cy="1585913"/>
          </a:xfrm>
        </p:grpSpPr>
        <p:sp>
          <p:nvSpPr>
            <p:cNvPr id="18" name="Line 13"/>
            <p:cNvSpPr>
              <a:spLocks noChangeShapeType="1"/>
            </p:cNvSpPr>
            <p:nvPr/>
          </p:nvSpPr>
          <p:spPr bwMode="auto">
            <a:xfrm flipV="1">
              <a:off x="2260600" y="49530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8"/>
            <p:cNvSpPr>
              <a:spLocks noChangeArrowheads="1"/>
            </p:cNvSpPr>
            <p:nvPr/>
          </p:nvSpPr>
          <p:spPr bwMode="auto">
            <a:xfrm>
              <a:off x="1841500" y="4737100"/>
              <a:ext cx="914400" cy="2032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Text Box 17"/>
            <p:cNvSpPr txBox="1">
              <a:spLocks noChangeArrowheads="1"/>
            </p:cNvSpPr>
            <p:nvPr/>
          </p:nvSpPr>
          <p:spPr bwMode="auto">
            <a:xfrm>
              <a:off x="1663700" y="5956300"/>
              <a:ext cx="1536700" cy="36671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a:defRPr/>
              </a:pPr>
              <a:r>
                <a:rPr lang="en-US">
                  <a:solidFill>
                    <a:schemeClr val="tx1"/>
                  </a:solidFill>
                  <a:cs typeface="Arial" pitchFamily="34" charset="0"/>
                </a:rPr>
                <a:t>3 phần tử</a:t>
              </a:r>
            </a:p>
          </p:txBody>
        </p:sp>
      </p:grpSp>
      <p:grpSp>
        <p:nvGrpSpPr>
          <p:cNvPr id="21" name="Group 20"/>
          <p:cNvGrpSpPr/>
          <p:nvPr/>
        </p:nvGrpSpPr>
        <p:grpSpPr>
          <a:xfrm>
            <a:off x="4308476" y="4572000"/>
            <a:ext cx="1533524" cy="1598613"/>
            <a:chOff x="4191000" y="4724400"/>
            <a:chExt cx="1533524" cy="1598613"/>
          </a:xfrm>
        </p:grpSpPr>
        <p:sp>
          <p:nvSpPr>
            <p:cNvPr id="22" name="Rectangle 21"/>
            <p:cNvSpPr>
              <a:spLocks noChangeArrowheads="1"/>
            </p:cNvSpPr>
            <p:nvPr/>
          </p:nvSpPr>
          <p:spPr bwMode="auto">
            <a:xfrm>
              <a:off x="4191000" y="4724400"/>
              <a:ext cx="1447800" cy="215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Line 18"/>
            <p:cNvSpPr>
              <a:spLocks noChangeShapeType="1"/>
            </p:cNvSpPr>
            <p:nvPr/>
          </p:nvSpPr>
          <p:spPr bwMode="auto">
            <a:xfrm flipV="1">
              <a:off x="4959350" y="4953000"/>
              <a:ext cx="0" cy="990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19"/>
            <p:cNvSpPr txBox="1">
              <a:spLocks noChangeArrowheads="1"/>
            </p:cNvSpPr>
            <p:nvPr/>
          </p:nvSpPr>
          <p:spPr bwMode="auto">
            <a:xfrm>
              <a:off x="4375149" y="5956300"/>
              <a:ext cx="1349375" cy="36671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a:defRPr/>
              </a:pPr>
              <a:r>
                <a:rPr lang="en-US">
                  <a:solidFill>
                    <a:schemeClr val="tx1"/>
                  </a:solidFill>
                  <a:cs typeface="Arial" pitchFamily="34" charset="0"/>
                </a:rPr>
                <a:t>6 phần tử</a:t>
              </a:r>
            </a:p>
          </p:txBody>
        </p:sp>
      </p:grpSp>
      <p:grpSp>
        <p:nvGrpSpPr>
          <p:cNvPr id="25" name="Group 24"/>
          <p:cNvGrpSpPr/>
          <p:nvPr/>
        </p:nvGrpSpPr>
        <p:grpSpPr>
          <a:xfrm>
            <a:off x="7407276" y="4470400"/>
            <a:ext cx="1524000" cy="1701800"/>
            <a:chOff x="7289800" y="4622800"/>
            <a:chExt cx="1524000" cy="1701800"/>
          </a:xfrm>
        </p:grpSpPr>
        <p:sp>
          <p:nvSpPr>
            <p:cNvPr id="26" name="Rectangle 25"/>
            <p:cNvSpPr>
              <a:spLocks noChangeArrowheads="1"/>
            </p:cNvSpPr>
            <p:nvPr/>
          </p:nvSpPr>
          <p:spPr bwMode="auto">
            <a:xfrm>
              <a:off x="7366000" y="4622800"/>
              <a:ext cx="1447800" cy="228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Line 20"/>
            <p:cNvSpPr>
              <a:spLocks noChangeShapeType="1"/>
            </p:cNvSpPr>
            <p:nvPr/>
          </p:nvSpPr>
          <p:spPr bwMode="auto">
            <a:xfrm flipV="1">
              <a:off x="8102600" y="4876800"/>
              <a:ext cx="0" cy="1066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Text Box 21"/>
            <p:cNvSpPr txBox="1">
              <a:spLocks noChangeArrowheads="1"/>
            </p:cNvSpPr>
            <p:nvPr/>
          </p:nvSpPr>
          <p:spPr bwMode="auto">
            <a:xfrm>
              <a:off x="7289800" y="5957888"/>
              <a:ext cx="1479550" cy="36671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a:defRPr/>
              </a:pPr>
              <a:r>
                <a:rPr lang="en-US">
                  <a:solidFill>
                    <a:schemeClr val="tx1"/>
                  </a:solidFill>
                  <a:cs typeface="Arial" pitchFamily="34" charset="0"/>
                </a:rPr>
                <a:t>Mảng array</a:t>
              </a:r>
            </a:p>
          </p:txBody>
        </p:sp>
      </p:grpSp>
      <p:sp>
        <p:nvSpPr>
          <p:cNvPr id="29" name="AutoShape 12"/>
          <p:cNvSpPr>
            <a:spLocks noChangeArrowheads="1"/>
          </p:cNvSpPr>
          <p:nvPr/>
        </p:nvSpPr>
        <p:spPr bwMode="auto">
          <a:xfrm>
            <a:off x="7407275" y="1828800"/>
            <a:ext cx="1660525" cy="1371600"/>
          </a:xfrm>
          <a:prstGeom prst="wedgeRoundRectCallout">
            <a:avLst>
              <a:gd name="adj1" fmla="val -120174"/>
              <a:gd name="adj2" fmla="val -57871"/>
              <a:gd name="adj3" fmla="val 16667"/>
            </a:avLst>
          </a:prstGeom>
          <a:ln>
            <a:headEnd/>
            <a:tailEnd/>
          </a:ln>
        </p:spPr>
        <p:style>
          <a:lnRef idx="3">
            <a:schemeClr val="lt1"/>
          </a:lnRef>
          <a:fillRef idx="1">
            <a:schemeClr val="accent1"/>
          </a:fillRef>
          <a:effectRef idx="1">
            <a:schemeClr val="accent1"/>
          </a:effectRef>
          <a:fontRef idx="minor">
            <a:schemeClr val="lt1"/>
          </a:fontRef>
        </p:style>
        <p:txBody>
          <a:bodyPr/>
          <a:lstStyle/>
          <a:p>
            <a:pPr>
              <a:defRPr/>
            </a:pPr>
            <a:r>
              <a:rPr lang="en-US">
                <a:solidFill>
                  <a:schemeClr val="tx1"/>
                </a:solidFill>
                <a:cs typeface="Arial" pitchFamily="34" charset="0"/>
              </a:rPr>
              <a:t>Luôn khai báo ở cuối danh sách tham số </a:t>
            </a:r>
          </a:p>
        </p:txBody>
      </p:sp>
    </p:spTree>
    <p:extLst>
      <p:ext uri="{BB962C8B-B14F-4D97-AF65-F5344CB8AC3E}">
        <p14:creationId xmlns:p14="http://schemas.microsoft.com/office/powerpoint/2010/main" val="370830749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43000"/>
            <a:ext cx="8153400" cy="53340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Có </a:t>
            </a:r>
            <a:r>
              <a:rPr lang="vi-VN" sz="2800">
                <a:solidFill>
                  <a:srgbClr val="CC0000"/>
                </a:solidFill>
                <a:latin typeface="+mj-lt"/>
                <a:cs typeface="Tahoma" charset="0"/>
              </a:rPr>
              <a:t>từ khóa</a:t>
            </a:r>
            <a:r>
              <a:rPr lang="vi-VN" sz="2800">
                <a:latin typeface="+mj-lt"/>
                <a:cs typeface="Tahoma" charset="0"/>
              </a:rPr>
              <a:t> khai báo dành cho thuộc tính (property)</a:t>
            </a:r>
          </a:p>
          <a:p>
            <a:pPr algn="just">
              <a:lnSpc>
                <a:spcPct val="120000"/>
              </a:lnSpc>
              <a:spcBef>
                <a:spcPts val="300"/>
              </a:spcBef>
              <a:spcAft>
                <a:spcPts val="300"/>
              </a:spcAft>
            </a:pPr>
            <a:r>
              <a:rPr lang="vi-VN" sz="2800">
                <a:latin typeface="+mj-lt"/>
                <a:cs typeface="Tahoma" charset="0"/>
              </a:rPr>
              <a:t>Cho phép tạo sưu liệu trực tiếp bên trong mã nguồn (dùng tool mã nguồn mở </a:t>
            </a:r>
            <a:r>
              <a:rPr lang="vi-VN" sz="2800">
                <a:solidFill>
                  <a:srgbClr val="CC0000"/>
                </a:solidFill>
                <a:latin typeface="+mj-lt"/>
                <a:cs typeface="Tahoma" charset="0"/>
              </a:rPr>
              <a:t>NDoc</a:t>
            </a:r>
            <a:r>
              <a:rPr lang="vi-VN" sz="2800">
                <a:latin typeface="+mj-lt"/>
                <a:cs typeface="Tahoma" charset="0"/>
              </a:rPr>
              <a:t> phát sinh ra sưu liệu)</a:t>
            </a:r>
          </a:p>
          <a:p>
            <a:pPr algn="just">
              <a:lnSpc>
                <a:spcPct val="120000"/>
              </a:lnSpc>
              <a:spcBef>
                <a:spcPts val="300"/>
              </a:spcBef>
              <a:spcAft>
                <a:spcPts val="300"/>
              </a:spcAft>
            </a:pPr>
            <a:r>
              <a:rPr lang="vi-VN" sz="2800">
                <a:latin typeface="+mj-lt"/>
                <a:cs typeface="Tahoma" charset="0"/>
              </a:rPr>
              <a:t>Hỗ trợ khái niệm </a:t>
            </a:r>
            <a:r>
              <a:rPr lang="vi-VN" sz="2800">
                <a:solidFill>
                  <a:srgbClr val="CC0000"/>
                </a:solidFill>
                <a:latin typeface="+mj-lt"/>
                <a:cs typeface="Tahoma" charset="0"/>
              </a:rPr>
              <a:t>interface</a:t>
            </a:r>
            <a:r>
              <a:rPr lang="vi-VN" sz="2800">
                <a:latin typeface="+mj-lt"/>
                <a:cs typeface="Tahoma" charset="0"/>
              </a:rPr>
              <a:t> (tương tự java)</a:t>
            </a:r>
          </a:p>
          <a:p>
            <a:pPr algn="just">
              <a:lnSpc>
                <a:spcPct val="120000"/>
              </a:lnSpc>
              <a:spcBef>
                <a:spcPts val="300"/>
              </a:spcBef>
              <a:spcAft>
                <a:spcPts val="300"/>
              </a:spcAft>
            </a:pPr>
            <a:r>
              <a:rPr lang="vi-VN" sz="2800">
                <a:latin typeface="+mj-lt"/>
                <a:cs typeface="Tahoma" charset="0"/>
              </a:rPr>
              <a:t>Cơ chế </a:t>
            </a:r>
            <a:r>
              <a:rPr lang="vi-VN" sz="2800">
                <a:solidFill>
                  <a:srgbClr val="CC0000"/>
                </a:solidFill>
                <a:latin typeface="+mj-lt"/>
                <a:cs typeface="Tahoma" charset="0"/>
              </a:rPr>
              <a:t>tự động dọn rác </a:t>
            </a:r>
            <a:r>
              <a:rPr lang="vi-VN" sz="2800">
                <a:latin typeface="+mj-lt"/>
                <a:cs typeface="Tahoma" charset="0"/>
              </a:rPr>
              <a:t>(tương tự java)</a:t>
            </a:r>
          </a:p>
          <a:p>
            <a:pPr algn="just">
              <a:lnSpc>
                <a:spcPct val="120000"/>
              </a:lnSpc>
              <a:spcBef>
                <a:spcPts val="300"/>
              </a:spcBef>
              <a:spcAft>
                <a:spcPts val="300"/>
              </a:spcAft>
            </a:pPr>
            <a:r>
              <a:rPr lang="vi-VN" sz="2800">
                <a:latin typeface="+mj-lt"/>
                <a:cs typeface="Tahoma" charset="0"/>
              </a:rPr>
              <a:t>Truyền tham số kiểu: </a:t>
            </a:r>
            <a:r>
              <a:rPr lang="vi-VN" sz="2800">
                <a:solidFill>
                  <a:srgbClr val="CC0000"/>
                </a:solidFill>
                <a:latin typeface="+mj-lt"/>
                <a:cs typeface="Tahoma" charset="0"/>
              </a:rPr>
              <a:t>in(ø), out, ref, param</a:t>
            </a:r>
            <a:endParaRPr lang="en-US" sz="2800" dirty="0" smtClean="0">
              <a:solidFill>
                <a:srgbClr val="CC0000"/>
              </a:solidFill>
              <a:latin typeface="+mj-lt"/>
              <a:cs typeface="Tahoma" charset="0"/>
            </a:endParaRPr>
          </a:p>
        </p:txBody>
      </p:sp>
      <p:sp>
        <p:nvSpPr>
          <p:cNvPr id="5" name="Rectangle 2"/>
          <p:cNvSpPr>
            <a:spLocks noGrp="1" noChangeArrowheads="1"/>
          </p:cNvSpPr>
          <p:nvPr>
            <p:ph type="title"/>
          </p:nvPr>
        </p:nvSpPr>
        <p:spPr bwMode="auto">
          <a:xfrm>
            <a:off x="457200"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Đặc điểm của ngôn ngữ C#</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296927132"/>
      </p:ext>
    </p:extLst>
  </p:cSld>
  <p:clrMapOvr>
    <a:masterClrMapping/>
  </p:clrMapOvr>
  <p:transition advClick="0">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68457"/>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trúc lựa </a:t>
            </a:r>
            <a:r>
              <a:rPr lang="en-US" sz="4000" b="1" smtClean="0">
                <a:solidFill>
                  <a:schemeClr val="tx1"/>
                </a:solidFill>
                <a:cs typeface="Tahoma" charset="0"/>
              </a:rPr>
              <a:t>chọn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92046" y="1109662"/>
            <a:ext cx="8147154"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Phát biểu chọn (selection statement) trong C# bao gồm các phát biểu </a:t>
            </a:r>
            <a:r>
              <a:rPr lang="en-US" sz="2800">
                <a:solidFill>
                  <a:srgbClr val="0000FF"/>
                </a:solidFill>
                <a:latin typeface="+mj-lt"/>
                <a:cs typeface="Tahoma" charset="0"/>
              </a:rPr>
              <a:t>(if, if…else…, switch…case…).</a:t>
            </a:r>
            <a:endParaRPr lang="en-US" sz="2800" dirty="0" smtClean="0">
              <a:solidFill>
                <a:srgbClr val="0000FF"/>
              </a:solidFill>
              <a:latin typeface="+mj-lt"/>
              <a:cs typeface="Tahoma" charset="0"/>
            </a:endParaRPr>
          </a:p>
        </p:txBody>
      </p:sp>
      <p:sp>
        <p:nvSpPr>
          <p:cNvPr id="6" name="Text Box 4"/>
          <p:cNvSpPr txBox="1">
            <a:spLocks noChangeArrowheads="1"/>
          </p:cNvSpPr>
          <p:nvPr/>
        </p:nvSpPr>
        <p:spPr bwMode="auto">
          <a:xfrm>
            <a:off x="1066800" y="3194050"/>
            <a:ext cx="2895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eaLnBrk="0" hangingPunct="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eaLnBrk="0" hangingPunct="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eaLnBrk="0" hangingPunct="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a:spcBef>
                <a:spcPct val="50000"/>
              </a:spcBef>
              <a:buFontTx/>
              <a:buNone/>
            </a:pPr>
            <a:r>
              <a:rPr lang="en-US" altLang="en-US" sz="2800" b="0">
                <a:solidFill>
                  <a:srgbClr val="0000FF"/>
                </a:solidFill>
                <a:latin typeface="+mj-lt"/>
                <a:cs typeface="Times New Roman" panose="02020603050405020304" pitchFamily="18" charset="0"/>
              </a:rPr>
              <a:t>if </a:t>
            </a:r>
            <a:r>
              <a:rPr lang="en-US" altLang="en-US" sz="2800" b="0">
                <a:solidFill>
                  <a:schemeClr val="tx1"/>
                </a:solidFill>
                <a:latin typeface="+mj-lt"/>
                <a:cs typeface="Times New Roman" panose="02020603050405020304" pitchFamily="18" charset="0"/>
              </a:rPr>
              <a:t>(&lt;điều_kiện&gt;)</a:t>
            </a:r>
          </a:p>
          <a:p>
            <a:pPr algn="l">
              <a:spcBef>
                <a:spcPct val="50000"/>
              </a:spcBef>
              <a:buFontTx/>
              <a:buNone/>
            </a:pPr>
            <a:r>
              <a:rPr lang="en-US" altLang="en-US" sz="2800" b="0">
                <a:solidFill>
                  <a:schemeClr val="tx1"/>
                </a:solidFill>
                <a:latin typeface="+mj-lt"/>
                <a:cs typeface="Times New Roman" panose="02020603050405020304" pitchFamily="18" charset="0"/>
              </a:rPr>
              <a:t>{	</a:t>
            </a:r>
          </a:p>
          <a:p>
            <a:pPr algn="l">
              <a:spcBef>
                <a:spcPct val="50000"/>
              </a:spcBef>
              <a:buFontTx/>
              <a:buNone/>
            </a:pPr>
            <a:r>
              <a:rPr lang="en-US" altLang="en-US" sz="2800" b="0">
                <a:solidFill>
                  <a:schemeClr val="tx1"/>
                </a:solidFill>
                <a:latin typeface="+mj-lt"/>
                <a:cs typeface="Times New Roman" panose="02020603050405020304" pitchFamily="18" charset="0"/>
              </a:rPr>
              <a:t>   </a:t>
            </a:r>
            <a:r>
              <a:rPr lang="en-US" altLang="en-US" sz="2800" b="0" smtClean="0">
                <a:solidFill>
                  <a:srgbClr val="FF3300"/>
                </a:solidFill>
                <a:latin typeface="+mj-lt"/>
                <a:cs typeface="Times New Roman" panose="02020603050405020304" pitchFamily="18" charset="0"/>
              </a:rPr>
              <a:t>&lt;</a:t>
            </a:r>
            <a:r>
              <a:rPr lang="en-US" altLang="en-US" sz="2800" b="0">
                <a:solidFill>
                  <a:srgbClr val="FF3300"/>
                </a:solidFill>
                <a:latin typeface="+mj-lt"/>
                <a:cs typeface="Times New Roman" panose="02020603050405020304" pitchFamily="18" charset="0"/>
              </a:rPr>
              <a:t>khối_lệnh&gt;;</a:t>
            </a:r>
          </a:p>
          <a:p>
            <a:pPr algn="l">
              <a:spcBef>
                <a:spcPct val="50000"/>
              </a:spcBef>
              <a:buFontTx/>
              <a:buNone/>
            </a:pPr>
            <a:r>
              <a:rPr lang="en-US" altLang="en-US" sz="2800" b="0">
                <a:solidFill>
                  <a:schemeClr val="tx1"/>
                </a:solidFill>
                <a:latin typeface="+mj-lt"/>
                <a:cs typeface="Times New Roman" panose="02020603050405020304" pitchFamily="18" charset="0"/>
              </a:rPr>
              <a:t>}</a:t>
            </a:r>
          </a:p>
        </p:txBody>
      </p:sp>
      <p:sp>
        <p:nvSpPr>
          <p:cNvPr id="7" name="Rectangle 5"/>
          <p:cNvSpPr>
            <a:spLocks noChangeArrowheads="1"/>
          </p:cNvSpPr>
          <p:nvPr/>
        </p:nvSpPr>
        <p:spPr bwMode="auto">
          <a:xfrm>
            <a:off x="4419600" y="2514600"/>
            <a:ext cx="43434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eaLnBrk="0" hangingPunct="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marL="1143000" indent="-228600" eaLnBrk="0" hangingPunct="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eaLnBrk="0" hangingPunct="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a:buFontTx/>
              <a:buNone/>
            </a:pPr>
            <a:r>
              <a:rPr lang="en-US" altLang="en-US" sz="2800" b="0">
                <a:solidFill>
                  <a:srgbClr val="0000FF"/>
                </a:solidFill>
                <a:latin typeface="+mj-lt"/>
                <a:cs typeface="Times New Roman" panose="02020603050405020304" pitchFamily="18" charset="0"/>
              </a:rPr>
              <a:t>if </a:t>
            </a:r>
            <a:r>
              <a:rPr lang="en-US" altLang="en-US" sz="2800" b="0">
                <a:solidFill>
                  <a:schemeClr val="tx1"/>
                </a:solidFill>
                <a:latin typeface="+mj-lt"/>
                <a:cs typeface="Times New Roman" panose="02020603050405020304" pitchFamily="18" charset="0"/>
              </a:rPr>
              <a:t>(&lt;điều_kiện&gt;)</a:t>
            </a:r>
          </a:p>
          <a:p>
            <a:pPr algn="l">
              <a:buFontTx/>
              <a:buNone/>
            </a:pPr>
            <a:r>
              <a:rPr lang="en-US" altLang="en-US" sz="2800" b="0">
                <a:solidFill>
                  <a:schemeClr val="tx1"/>
                </a:solidFill>
                <a:latin typeface="+mj-lt"/>
                <a:cs typeface="Times New Roman" panose="02020603050405020304" pitchFamily="18" charset="0"/>
              </a:rPr>
              <a:t>{	</a:t>
            </a:r>
          </a:p>
          <a:p>
            <a:pPr algn="l">
              <a:buFontTx/>
              <a:buNone/>
            </a:pPr>
            <a:r>
              <a:rPr lang="en-US" altLang="en-US" sz="2800" b="0">
                <a:solidFill>
                  <a:schemeClr val="tx1"/>
                </a:solidFill>
                <a:latin typeface="+mj-lt"/>
                <a:cs typeface="Times New Roman" panose="02020603050405020304" pitchFamily="18" charset="0"/>
              </a:rPr>
              <a:t>	</a:t>
            </a:r>
            <a:r>
              <a:rPr lang="en-US" altLang="en-US" sz="2800" b="0">
                <a:solidFill>
                  <a:srgbClr val="FF3300"/>
                </a:solidFill>
                <a:latin typeface="+mj-lt"/>
                <a:cs typeface="Times New Roman" panose="02020603050405020304" pitchFamily="18" charset="0"/>
              </a:rPr>
              <a:t>&lt;khối _lệnh1&gt;;</a:t>
            </a:r>
          </a:p>
          <a:p>
            <a:pPr algn="l">
              <a:buFontTx/>
              <a:buNone/>
            </a:pPr>
            <a:r>
              <a:rPr lang="en-US" altLang="en-US" sz="2800" b="0">
                <a:solidFill>
                  <a:schemeClr val="tx1"/>
                </a:solidFill>
                <a:latin typeface="+mj-lt"/>
                <a:cs typeface="Times New Roman" panose="02020603050405020304" pitchFamily="18" charset="0"/>
              </a:rPr>
              <a:t>}</a:t>
            </a:r>
          </a:p>
          <a:p>
            <a:pPr algn="l">
              <a:buFontTx/>
              <a:buNone/>
            </a:pPr>
            <a:r>
              <a:rPr lang="en-US" altLang="en-US" sz="2800" b="0">
                <a:solidFill>
                  <a:srgbClr val="0000FF"/>
                </a:solidFill>
                <a:latin typeface="+mj-lt"/>
                <a:cs typeface="Times New Roman" panose="02020603050405020304" pitchFamily="18" charset="0"/>
              </a:rPr>
              <a:t>else</a:t>
            </a:r>
          </a:p>
          <a:p>
            <a:pPr algn="l">
              <a:buFontTx/>
              <a:buNone/>
            </a:pPr>
            <a:r>
              <a:rPr lang="en-US" altLang="en-US" sz="2800" b="0">
                <a:solidFill>
                  <a:schemeClr val="tx1"/>
                </a:solidFill>
                <a:latin typeface="+mj-lt"/>
                <a:cs typeface="Times New Roman" panose="02020603050405020304" pitchFamily="18" charset="0"/>
              </a:rPr>
              <a:t>{	</a:t>
            </a:r>
          </a:p>
          <a:p>
            <a:pPr algn="l">
              <a:buFontTx/>
              <a:buNone/>
            </a:pPr>
            <a:r>
              <a:rPr lang="en-US" altLang="en-US" sz="2800" b="0">
                <a:solidFill>
                  <a:schemeClr val="tx1"/>
                </a:solidFill>
                <a:latin typeface="+mj-lt"/>
                <a:cs typeface="Times New Roman" panose="02020603050405020304" pitchFamily="18" charset="0"/>
              </a:rPr>
              <a:t>	</a:t>
            </a:r>
            <a:r>
              <a:rPr lang="en-US" altLang="en-US" sz="2800" b="0">
                <a:solidFill>
                  <a:srgbClr val="FF3300"/>
                </a:solidFill>
                <a:latin typeface="+mj-lt"/>
                <a:cs typeface="Times New Roman" panose="02020603050405020304" pitchFamily="18" charset="0"/>
              </a:rPr>
              <a:t>&lt;khối _lệnh2&gt;;</a:t>
            </a:r>
            <a:r>
              <a:rPr lang="en-US" altLang="en-US" sz="2800" b="0">
                <a:solidFill>
                  <a:schemeClr val="tx1"/>
                </a:solidFill>
                <a:latin typeface="+mj-lt"/>
                <a:cs typeface="Times New Roman" panose="02020603050405020304" pitchFamily="18" charset="0"/>
              </a:rPr>
              <a:t> </a:t>
            </a:r>
          </a:p>
          <a:p>
            <a:pPr algn="l">
              <a:buFontTx/>
              <a:buNone/>
            </a:pPr>
            <a:r>
              <a:rPr lang="en-US" altLang="en-US" sz="2800" b="0">
                <a:solidFill>
                  <a:schemeClr val="tx1"/>
                </a:solidFill>
                <a:latin typeface="+mj-lt"/>
                <a:cs typeface="Times New Roman" panose="02020603050405020304" pitchFamily="18" charset="0"/>
              </a:rPr>
              <a:t>}</a:t>
            </a:r>
          </a:p>
        </p:txBody>
      </p:sp>
    </p:spTree>
    <p:extLst>
      <p:ext uri="{BB962C8B-B14F-4D97-AF65-F5344CB8AC3E}">
        <p14:creationId xmlns:p14="http://schemas.microsoft.com/office/powerpoint/2010/main" val="65585894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32766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solidFill>
                  <a:srgbClr val="0000FF"/>
                </a:solidFill>
                <a:latin typeface="+mj-lt"/>
                <a:cs typeface="Tahoma" charset="0"/>
              </a:rPr>
              <a:t>switch…case</a:t>
            </a:r>
            <a:r>
              <a:rPr lang="en-US" sz="2800">
                <a:solidFill>
                  <a:srgbClr val="0000FF"/>
                </a:solidFill>
                <a:latin typeface="+mj-lt"/>
                <a:cs typeface="Tahoma" charset="0"/>
              </a:rPr>
              <a:t>…</a:t>
            </a:r>
            <a:r>
              <a:rPr lang="en-US" sz="2800">
                <a:latin typeface="+mj-lt"/>
                <a:cs typeface="Tahoma" charset="0"/>
              </a:rPr>
              <a:t> là phát biểu điều khiển nhiều chọn lựa bằng cách truyền điều khiển đến phát biểu </a:t>
            </a:r>
            <a:r>
              <a:rPr lang="en-US" sz="2800">
                <a:solidFill>
                  <a:srgbClr val="0000FF"/>
                </a:solidFill>
                <a:latin typeface="+mj-lt"/>
                <a:cs typeface="Tahoma" charset="0"/>
              </a:rPr>
              <a:t>case</a:t>
            </a:r>
            <a:r>
              <a:rPr lang="en-US" sz="2800">
                <a:latin typeface="+mj-lt"/>
                <a:cs typeface="Tahoma" charset="0"/>
              </a:rPr>
              <a:t> bên trong.</a:t>
            </a:r>
            <a:endParaRPr lang="en-US" sz="2800" dirty="0" smtClean="0">
              <a:latin typeface="+mj-lt"/>
              <a:cs typeface="Tahoma" charset="0"/>
            </a:endParaRPr>
          </a:p>
        </p:txBody>
      </p:sp>
      <p:sp>
        <p:nvSpPr>
          <p:cNvPr id="5" name="Rectangle 4"/>
          <p:cNvSpPr>
            <a:spLocks noChangeArrowheads="1"/>
          </p:cNvSpPr>
          <p:nvPr/>
        </p:nvSpPr>
        <p:spPr bwMode="auto">
          <a:xfrm>
            <a:off x="3962400" y="1430953"/>
            <a:ext cx="51816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eaLnBrk="0" hangingPunct="0">
              <a:spcBef>
                <a:spcPct val="20000"/>
              </a:spcBef>
              <a:buFont typeface="Wingdings" panose="05000000000000000000" pitchFamily="2" charset="2"/>
              <a:buChar char="v"/>
              <a:defRPr sz="2400">
                <a:solidFill>
                  <a:srgbClr val="000000"/>
                </a:solidFill>
                <a:latin typeface="Arial" panose="020B0604020202020204" pitchFamily="34" charset="0"/>
              </a:defRPr>
            </a:lvl1pPr>
            <a:lvl2pPr marL="742950" indent="-285750" eaLnBrk="0" hangingPunct="0">
              <a:spcBef>
                <a:spcPct val="20000"/>
              </a:spcBef>
              <a:buClr>
                <a:schemeClr val="accent1"/>
              </a:buClr>
              <a:buSzPct val="50000"/>
              <a:buFont typeface="Wingdings 2" panose="05020102010507070707" pitchFamily="18" charset="2"/>
              <a:buChar char=""/>
              <a:defRPr sz="2400">
                <a:solidFill>
                  <a:srgbClr val="000000"/>
                </a:solidFill>
                <a:latin typeface="Arial" panose="020B0604020202020204" pitchFamily="34" charset="0"/>
              </a:defRPr>
            </a:lvl2pPr>
            <a:lvl3pPr eaLnBrk="0" hangingPunct="0">
              <a:spcBef>
                <a:spcPct val="20000"/>
              </a:spcBef>
              <a:buClr>
                <a:schemeClr val="hlink"/>
              </a:buClr>
              <a:buFont typeface="Wingdings" panose="05000000000000000000" pitchFamily="2" charset="2"/>
              <a:buChar char="§"/>
              <a:defRPr sz="2000">
                <a:solidFill>
                  <a:srgbClr val="000000"/>
                </a:solidFill>
                <a:latin typeface="Arial" panose="020B0604020202020204" pitchFamily="34" charset="0"/>
              </a:defRPr>
            </a:lvl3pPr>
            <a:lvl4pPr marL="1600200" indent="-228600" eaLnBrk="0" hangingPunct="0">
              <a:spcBef>
                <a:spcPct val="20000"/>
              </a:spcBef>
              <a:buClr>
                <a:schemeClr val="folHlink"/>
              </a:buClr>
              <a:buSzPct val="60000"/>
              <a:buFont typeface="Wingdings 2" panose="05020102010507070707" pitchFamily="18" charset="2"/>
              <a:buChar char=""/>
              <a:defRPr sz="2000">
                <a:solidFill>
                  <a:srgbClr val="000000"/>
                </a:solidFill>
                <a:latin typeface="Arial" panose="020B0604020202020204" pitchFamily="34" charset="0"/>
              </a:defRPr>
            </a:lvl4pPr>
            <a:lvl5pPr marL="2057400" indent="-228600" eaLnBrk="0" hangingPunct="0">
              <a:spcBef>
                <a:spcPct val="20000"/>
              </a:spcBef>
              <a:buFont typeface="Wingdings" panose="05000000000000000000" pitchFamily="2" charset="2"/>
              <a:buChar char="§"/>
              <a:defRPr sz="2000">
                <a:solidFill>
                  <a:srgbClr val="000000"/>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rgbClr val="000000"/>
                </a:solidFill>
                <a:latin typeface="Arial" panose="020B0604020202020204" pitchFamily="34" charset="0"/>
              </a:defRPr>
            </a:lvl9pPr>
          </a:lstStyle>
          <a:p>
            <a:pPr algn="l">
              <a:buFontTx/>
              <a:buNone/>
            </a:pPr>
            <a:r>
              <a:rPr lang="en-US" altLang="en-US" b="0">
                <a:solidFill>
                  <a:srgbClr val="0000FF"/>
                </a:solidFill>
                <a:latin typeface="+mj-lt"/>
                <a:cs typeface="Times New Roman" panose="02020603050405020304" pitchFamily="18" charset="0"/>
              </a:rPr>
              <a:t>switch</a:t>
            </a:r>
            <a:r>
              <a:rPr lang="en-US" altLang="en-US" b="0">
                <a:solidFill>
                  <a:schemeClr val="tx1"/>
                </a:solidFill>
                <a:latin typeface="+mj-lt"/>
                <a:cs typeface="Times New Roman" panose="02020603050405020304" pitchFamily="18" charset="0"/>
              </a:rPr>
              <a:t> (&lt;biến&gt;){</a:t>
            </a:r>
          </a:p>
          <a:p>
            <a:pPr lvl="2" algn="l">
              <a:buClrTx/>
              <a:buFontTx/>
              <a:buNone/>
            </a:pPr>
            <a:r>
              <a:rPr lang="en-US" altLang="en-US" sz="2400" b="0">
                <a:solidFill>
                  <a:srgbClr val="0000FF"/>
                </a:solidFill>
                <a:latin typeface="+mj-lt"/>
                <a:cs typeface="Times New Roman" panose="02020603050405020304" pitchFamily="18" charset="0"/>
              </a:rPr>
              <a:t>case</a:t>
            </a:r>
            <a:r>
              <a:rPr lang="en-US" altLang="en-US" sz="2400" b="0">
                <a:solidFill>
                  <a:schemeClr val="tx1"/>
                </a:solidFill>
                <a:latin typeface="+mj-lt"/>
                <a:cs typeface="Times New Roman" panose="02020603050405020304" pitchFamily="18" charset="0"/>
              </a:rPr>
              <a:t> &lt;giátrị_1&gt;:  </a:t>
            </a:r>
          </a:p>
          <a:p>
            <a:pPr lvl="2" algn="l">
              <a:buClrTx/>
              <a:buFontTx/>
              <a:buNone/>
            </a:pPr>
            <a:r>
              <a:rPr lang="en-US" altLang="en-US" sz="2400" b="0">
                <a:solidFill>
                  <a:schemeClr val="tx1"/>
                </a:solidFill>
                <a:latin typeface="+mj-lt"/>
                <a:cs typeface="Times New Roman" panose="02020603050405020304" pitchFamily="18" charset="0"/>
              </a:rPr>
              <a:t>	</a:t>
            </a:r>
            <a:r>
              <a:rPr lang="en-US" altLang="en-US" sz="2400" b="0">
                <a:solidFill>
                  <a:srgbClr val="FF3300"/>
                </a:solidFill>
                <a:latin typeface="+mj-lt"/>
                <a:cs typeface="Times New Roman" panose="02020603050405020304" pitchFamily="18" charset="0"/>
              </a:rPr>
              <a:t>&lt;khối_lệnh_1&gt;;</a:t>
            </a:r>
          </a:p>
          <a:p>
            <a:pPr lvl="2" algn="l">
              <a:buClrTx/>
              <a:buFontTx/>
              <a:buNone/>
            </a:pPr>
            <a:r>
              <a:rPr lang="en-US" altLang="en-US" sz="2400" b="0">
                <a:solidFill>
                  <a:schemeClr val="tx1"/>
                </a:solidFill>
                <a:latin typeface="+mj-lt"/>
                <a:cs typeface="Times New Roman" panose="02020603050405020304" pitchFamily="18" charset="0"/>
              </a:rPr>
              <a:t>	break;</a:t>
            </a:r>
          </a:p>
          <a:p>
            <a:pPr lvl="2" algn="l">
              <a:buClrTx/>
              <a:buFontTx/>
              <a:buNone/>
            </a:pPr>
            <a:r>
              <a:rPr lang="en-US" altLang="en-US" sz="2400" b="0">
                <a:solidFill>
                  <a:schemeClr val="tx1"/>
                </a:solidFill>
                <a:latin typeface="+mj-lt"/>
                <a:cs typeface="Times New Roman" panose="02020603050405020304" pitchFamily="18" charset="0"/>
              </a:rPr>
              <a:t>….</a:t>
            </a:r>
          </a:p>
          <a:p>
            <a:pPr lvl="2" algn="l">
              <a:buClrTx/>
              <a:buFontTx/>
              <a:buNone/>
            </a:pPr>
            <a:r>
              <a:rPr lang="en-US" altLang="en-US" sz="2400" b="0">
                <a:solidFill>
                  <a:srgbClr val="0000FF"/>
                </a:solidFill>
                <a:latin typeface="+mj-lt"/>
                <a:cs typeface="Times New Roman" panose="02020603050405020304" pitchFamily="18" charset="0"/>
              </a:rPr>
              <a:t>case</a:t>
            </a:r>
            <a:r>
              <a:rPr lang="en-US" altLang="en-US" sz="2400" b="0">
                <a:solidFill>
                  <a:schemeClr val="tx1"/>
                </a:solidFill>
                <a:latin typeface="+mj-lt"/>
                <a:cs typeface="Times New Roman" panose="02020603050405020304" pitchFamily="18" charset="0"/>
              </a:rPr>
              <a:t> &lt;giátrị_n&gt;:  </a:t>
            </a:r>
          </a:p>
          <a:p>
            <a:pPr lvl="2" algn="l">
              <a:buClrTx/>
              <a:buFontTx/>
              <a:buNone/>
            </a:pPr>
            <a:r>
              <a:rPr lang="en-US" altLang="en-US" sz="2400" b="0">
                <a:solidFill>
                  <a:schemeClr val="tx1"/>
                </a:solidFill>
                <a:latin typeface="+mj-lt"/>
                <a:cs typeface="Times New Roman" panose="02020603050405020304" pitchFamily="18" charset="0"/>
              </a:rPr>
              <a:t>	</a:t>
            </a:r>
            <a:r>
              <a:rPr lang="en-US" altLang="en-US" sz="2400" b="0">
                <a:solidFill>
                  <a:srgbClr val="FF3300"/>
                </a:solidFill>
                <a:latin typeface="+mj-lt"/>
                <a:cs typeface="Times New Roman" panose="02020603050405020304" pitchFamily="18" charset="0"/>
              </a:rPr>
              <a:t>&lt;khối_lệnh_n&gt;;</a:t>
            </a:r>
          </a:p>
          <a:p>
            <a:pPr lvl="2" algn="l">
              <a:buClrTx/>
              <a:buFontTx/>
              <a:buNone/>
            </a:pPr>
            <a:r>
              <a:rPr lang="en-US" altLang="en-US" sz="2400" b="0">
                <a:solidFill>
                  <a:schemeClr val="tx1"/>
                </a:solidFill>
                <a:latin typeface="+mj-lt"/>
                <a:cs typeface="Times New Roman" panose="02020603050405020304" pitchFamily="18" charset="0"/>
              </a:rPr>
              <a:t>	break;</a:t>
            </a:r>
          </a:p>
          <a:p>
            <a:pPr lvl="2" algn="l">
              <a:buClrTx/>
              <a:buFontTx/>
              <a:buNone/>
            </a:pPr>
            <a:r>
              <a:rPr lang="en-US" altLang="en-US" sz="2400" b="0" smtClean="0">
                <a:solidFill>
                  <a:srgbClr val="0000FF"/>
                </a:solidFill>
                <a:latin typeface="+mj-lt"/>
                <a:cs typeface="Times New Roman" panose="02020603050405020304" pitchFamily="18" charset="0"/>
              </a:rPr>
              <a:t>[default</a:t>
            </a:r>
            <a:r>
              <a:rPr lang="en-US" altLang="en-US" sz="2400" b="0">
                <a:solidFill>
                  <a:srgbClr val="0000FF"/>
                </a:solidFill>
                <a:latin typeface="+mj-lt"/>
                <a:cs typeface="Times New Roman" panose="02020603050405020304" pitchFamily="18" charset="0"/>
              </a:rPr>
              <a:t>:</a:t>
            </a:r>
            <a:r>
              <a:rPr lang="en-US" altLang="en-US" sz="2400" b="0">
                <a:solidFill>
                  <a:schemeClr val="tx1"/>
                </a:solidFill>
                <a:latin typeface="+mj-lt"/>
                <a:cs typeface="Times New Roman" panose="02020603050405020304" pitchFamily="18" charset="0"/>
              </a:rPr>
              <a:t>  </a:t>
            </a:r>
          </a:p>
          <a:p>
            <a:pPr lvl="2" algn="l">
              <a:buClrTx/>
              <a:buFontTx/>
              <a:buNone/>
            </a:pPr>
            <a:r>
              <a:rPr lang="en-US" altLang="en-US" sz="2400" b="0">
                <a:solidFill>
                  <a:schemeClr val="tx1"/>
                </a:solidFill>
                <a:latin typeface="+mj-lt"/>
                <a:cs typeface="Times New Roman" panose="02020603050405020304" pitchFamily="18" charset="0"/>
              </a:rPr>
              <a:t>	</a:t>
            </a:r>
            <a:r>
              <a:rPr lang="en-US" altLang="en-US" sz="2400" b="0">
                <a:solidFill>
                  <a:srgbClr val="FF3300"/>
                </a:solidFill>
                <a:latin typeface="+mj-lt"/>
                <a:cs typeface="Times New Roman" panose="02020603050405020304" pitchFamily="18" charset="0"/>
              </a:rPr>
              <a:t>&lt;khối lệnh default</a:t>
            </a:r>
            <a:r>
              <a:rPr lang="en-US" altLang="en-US" sz="2400" b="0" smtClean="0">
                <a:solidFill>
                  <a:srgbClr val="FF3300"/>
                </a:solidFill>
                <a:latin typeface="+mj-lt"/>
                <a:cs typeface="Times New Roman" panose="02020603050405020304" pitchFamily="18" charset="0"/>
              </a:rPr>
              <a:t>&gt;;]</a:t>
            </a:r>
            <a:endParaRPr lang="en-US" altLang="en-US" sz="2400" b="0">
              <a:solidFill>
                <a:srgbClr val="FF3300"/>
              </a:solidFill>
              <a:latin typeface="+mj-lt"/>
              <a:cs typeface="Times New Roman" panose="02020603050405020304" pitchFamily="18" charset="0"/>
            </a:endParaRPr>
          </a:p>
          <a:p>
            <a:pPr algn="l">
              <a:buFontTx/>
              <a:buNone/>
            </a:pPr>
            <a:r>
              <a:rPr lang="en-US" altLang="en-US" b="0">
                <a:solidFill>
                  <a:schemeClr val="tx1"/>
                </a:solidFill>
                <a:latin typeface="+mj-lt"/>
                <a:cs typeface="Times New Roman" panose="02020603050405020304" pitchFamily="18" charset="0"/>
              </a:rPr>
              <a:t>}</a:t>
            </a:r>
          </a:p>
        </p:txBody>
      </p:sp>
      <p:sp>
        <p:nvSpPr>
          <p:cNvPr id="6" name="Rectangle 2"/>
          <p:cNvSpPr>
            <a:spLocks noGrp="1" noChangeArrowheads="1"/>
          </p:cNvSpPr>
          <p:nvPr>
            <p:ph type="title"/>
          </p:nvPr>
        </p:nvSpPr>
        <p:spPr bwMode="auto">
          <a:xfrm>
            <a:off x="457201" y="168457"/>
            <a:ext cx="76962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trúc lựa </a:t>
            </a:r>
            <a:r>
              <a:rPr lang="en-US" sz="4000" b="1" smtClean="0">
                <a:solidFill>
                  <a:schemeClr val="tx1"/>
                </a:solidFill>
                <a:cs typeface="Tahoma" charset="0"/>
              </a:rPr>
              <a:t>chọn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120680629"/>
      </p:ext>
    </p:extLst>
  </p:cSld>
  <p:clrMapOvr>
    <a:masterClrMapping/>
  </p:clrMapOvr>
  <p:transition advClick="0">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98437"/>
            <a:ext cx="7779206"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trúc lặp</a:t>
            </a:r>
            <a:endParaRPr lang="en-US" sz="4000" b="1" dirty="0" smtClean="0">
              <a:solidFill>
                <a:schemeClr val="tx1"/>
              </a:solidFill>
              <a:cs typeface="Tahoma" charset="0"/>
            </a:endParaRPr>
          </a:p>
        </p:txBody>
      </p:sp>
      <p:sp>
        <p:nvSpPr>
          <p:cNvPr id="9" name="Rectangle 3"/>
          <p:cNvSpPr>
            <a:spLocks noGrp="1" noChangeArrowheads="1"/>
          </p:cNvSpPr>
          <p:nvPr>
            <p:ph idx="1"/>
          </p:nvPr>
        </p:nvSpPr>
        <p:spPr bwMode="auto">
          <a:xfrm>
            <a:off x="685800" y="1109662"/>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Tương tự như </a:t>
            </a:r>
            <a:r>
              <a:rPr lang="en-US" sz="2800" smtClean="0">
                <a:latin typeface="+mj-lt"/>
                <a:cs typeface="Tahoma" charset="0"/>
              </a:rPr>
              <a:t>C/C++: </a:t>
            </a:r>
            <a:r>
              <a:rPr lang="en-US" sz="2800">
                <a:latin typeface="+mj-lt"/>
                <a:cs typeface="Tahoma" charset="0"/>
              </a:rPr>
              <a:t>while, do while, for</a:t>
            </a:r>
            <a:endParaRPr lang="en-US" sz="2800" dirty="0" smtClean="0">
              <a:latin typeface="+mj-lt"/>
              <a:cs typeface="Tahoma" charset="0"/>
            </a:endParaRPr>
          </a:p>
        </p:txBody>
      </p:sp>
      <p:sp>
        <p:nvSpPr>
          <p:cNvPr id="10" name="Text Box 5"/>
          <p:cNvSpPr txBox="1">
            <a:spLocks noChangeArrowheads="1"/>
          </p:cNvSpPr>
          <p:nvPr/>
        </p:nvSpPr>
        <p:spPr bwMode="auto">
          <a:xfrm>
            <a:off x="914400" y="2128838"/>
            <a:ext cx="3206614" cy="1631950"/>
          </a:xfrm>
          <a:prstGeom prst="rect">
            <a:avLst/>
          </a:prstGeom>
          <a:gradFill>
            <a:gsLst>
              <a:gs pos="0">
                <a:srgbClr val="5E9EFF"/>
              </a:gs>
              <a:gs pos="39999">
                <a:srgbClr val="85C2FF"/>
              </a:gs>
              <a:gs pos="70000">
                <a:srgbClr val="C4D6EB"/>
              </a:gs>
              <a:gs pos="100000">
                <a:srgbClr val="FFEBFA"/>
              </a:gs>
            </a:gsLst>
            <a:lin ang="5400000" scaled="0"/>
          </a:gra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l">
              <a:spcBef>
                <a:spcPct val="50000"/>
              </a:spcBef>
              <a:defRPr/>
            </a:pPr>
            <a:r>
              <a:rPr lang="en-US" sz="2000" dirty="0">
                <a:solidFill>
                  <a:schemeClr val="tx1"/>
                </a:solidFill>
                <a:cs typeface="Arial" pitchFamily="34" charset="0"/>
              </a:rPr>
              <a:t>while &lt;</a:t>
            </a:r>
            <a:r>
              <a:rPr lang="en-US" sz="2000" dirty="0" err="1">
                <a:solidFill>
                  <a:schemeClr val="tx1"/>
                </a:solidFill>
                <a:cs typeface="Arial" pitchFamily="34" charset="0"/>
              </a:rPr>
              <a:t>điều</a:t>
            </a:r>
            <a:r>
              <a:rPr lang="en-US" sz="2000" dirty="0">
                <a:solidFill>
                  <a:schemeClr val="tx1"/>
                </a:solidFill>
                <a:cs typeface="Arial" pitchFamily="34" charset="0"/>
              </a:rPr>
              <a:t> </a:t>
            </a:r>
            <a:r>
              <a:rPr lang="en-US" sz="2000" dirty="0" err="1">
                <a:solidFill>
                  <a:schemeClr val="tx1"/>
                </a:solidFill>
                <a:cs typeface="Arial" pitchFamily="34" charset="0"/>
              </a:rPr>
              <a:t>kiện</a:t>
            </a:r>
            <a:r>
              <a:rPr lang="en-US" sz="2000" dirty="0">
                <a:solidFill>
                  <a:schemeClr val="tx1"/>
                </a:solidFill>
                <a:cs typeface="Arial" pitchFamily="34" charset="0"/>
              </a:rPr>
              <a:t>&gt;</a:t>
            </a:r>
            <a:br>
              <a:rPr lang="en-US" sz="2000" dirty="0">
                <a:solidFill>
                  <a:schemeClr val="tx1"/>
                </a:solidFill>
                <a:cs typeface="Arial" pitchFamily="34" charset="0"/>
              </a:rPr>
            </a:br>
            <a:r>
              <a:rPr lang="en-US" sz="2000" dirty="0">
                <a:solidFill>
                  <a:schemeClr val="tx1"/>
                </a:solidFill>
                <a:cs typeface="Arial" pitchFamily="34" charset="0"/>
              </a:rPr>
              <a:t>{</a:t>
            </a:r>
          </a:p>
          <a:p>
            <a:pPr algn="l">
              <a:spcBef>
                <a:spcPct val="50000"/>
              </a:spcBef>
              <a:defRPr/>
            </a:pPr>
            <a:r>
              <a:rPr lang="en-US" sz="2000" dirty="0">
                <a:solidFill>
                  <a:schemeClr val="tx1"/>
                </a:solidFill>
                <a:cs typeface="Arial" pitchFamily="34" charset="0"/>
              </a:rPr>
              <a:t>     // </a:t>
            </a:r>
            <a:r>
              <a:rPr lang="en-US" sz="2000" dirty="0" err="1">
                <a:solidFill>
                  <a:schemeClr val="tx1"/>
                </a:solidFill>
                <a:cs typeface="Arial" pitchFamily="34" charset="0"/>
              </a:rPr>
              <a:t>phần</a:t>
            </a:r>
            <a:r>
              <a:rPr lang="en-US" sz="2000" dirty="0">
                <a:solidFill>
                  <a:schemeClr val="tx1"/>
                </a:solidFill>
                <a:cs typeface="Arial" pitchFamily="34" charset="0"/>
              </a:rPr>
              <a:t> </a:t>
            </a:r>
            <a:r>
              <a:rPr lang="en-US" sz="2000" dirty="0" err="1">
                <a:solidFill>
                  <a:schemeClr val="tx1"/>
                </a:solidFill>
                <a:cs typeface="Arial" pitchFamily="34" charset="0"/>
              </a:rPr>
              <a:t>thân</a:t>
            </a:r>
            <a:r>
              <a:rPr lang="en-US" sz="2000" dirty="0">
                <a:solidFill>
                  <a:schemeClr val="tx1"/>
                </a:solidFill>
                <a:cs typeface="Arial" pitchFamily="34" charset="0"/>
              </a:rPr>
              <a:t> while</a:t>
            </a:r>
          </a:p>
          <a:p>
            <a:pPr algn="l">
              <a:spcBef>
                <a:spcPct val="50000"/>
              </a:spcBef>
              <a:defRPr/>
            </a:pPr>
            <a:r>
              <a:rPr lang="en-US" sz="2000" dirty="0">
                <a:solidFill>
                  <a:schemeClr val="tx1"/>
                </a:solidFill>
                <a:cs typeface="Arial" pitchFamily="34" charset="0"/>
              </a:rPr>
              <a:t>}</a:t>
            </a:r>
          </a:p>
        </p:txBody>
      </p:sp>
      <p:sp>
        <p:nvSpPr>
          <p:cNvPr id="11" name="Text Box 6"/>
          <p:cNvSpPr txBox="1">
            <a:spLocks noChangeArrowheads="1"/>
          </p:cNvSpPr>
          <p:nvPr/>
        </p:nvSpPr>
        <p:spPr bwMode="auto">
          <a:xfrm>
            <a:off x="4724400" y="2116138"/>
            <a:ext cx="3512006" cy="1631950"/>
          </a:xfrm>
          <a:prstGeom prst="rect">
            <a:avLst/>
          </a:prstGeom>
          <a:gradFill>
            <a:gsLst>
              <a:gs pos="0">
                <a:srgbClr val="5E9EFF"/>
              </a:gs>
              <a:gs pos="39999">
                <a:srgbClr val="85C2FF"/>
              </a:gs>
              <a:gs pos="70000">
                <a:srgbClr val="C4D6EB"/>
              </a:gs>
              <a:gs pos="100000">
                <a:srgbClr val="FFEBFA"/>
              </a:gs>
            </a:gsLst>
            <a:lin ang="5400000" scaled="0"/>
          </a:gra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l">
              <a:spcBef>
                <a:spcPct val="50000"/>
              </a:spcBef>
              <a:defRPr/>
            </a:pPr>
            <a:r>
              <a:rPr lang="en-US" sz="2000" dirty="0">
                <a:solidFill>
                  <a:schemeClr val="tx1"/>
                </a:solidFill>
                <a:cs typeface="Arial" pitchFamily="34" charset="0"/>
              </a:rPr>
              <a:t>do </a:t>
            </a:r>
            <a:br>
              <a:rPr lang="en-US" sz="2000" dirty="0">
                <a:solidFill>
                  <a:schemeClr val="tx1"/>
                </a:solidFill>
                <a:cs typeface="Arial" pitchFamily="34" charset="0"/>
              </a:rPr>
            </a:br>
            <a:r>
              <a:rPr lang="en-US" sz="2000" dirty="0">
                <a:solidFill>
                  <a:schemeClr val="tx1"/>
                </a:solidFill>
                <a:cs typeface="Arial" pitchFamily="34" charset="0"/>
              </a:rPr>
              <a:t>{</a:t>
            </a:r>
          </a:p>
          <a:p>
            <a:pPr algn="l">
              <a:spcBef>
                <a:spcPct val="50000"/>
              </a:spcBef>
              <a:defRPr/>
            </a:pPr>
            <a:r>
              <a:rPr lang="en-US" sz="2000" dirty="0">
                <a:solidFill>
                  <a:schemeClr val="tx1"/>
                </a:solidFill>
                <a:cs typeface="Arial" pitchFamily="34" charset="0"/>
              </a:rPr>
              <a:t>     // </a:t>
            </a:r>
            <a:r>
              <a:rPr lang="en-US" sz="2000" dirty="0" err="1">
                <a:solidFill>
                  <a:schemeClr val="tx1"/>
                </a:solidFill>
                <a:cs typeface="Arial" pitchFamily="34" charset="0"/>
              </a:rPr>
              <a:t>phần</a:t>
            </a:r>
            <a:r>
              <a:rPr lang="en-US" sz="2000" dirty="0">
                <a:solidFill>
                  <a:schemeClr val="tx1"/>
                </a:solidFill>
                <a:cs typeface="Arial" pitchFamily="34" charset="0"/>
              </a:rPr>
              <a:t> </a:t>
            </a:r>
            <a:r>
              <a:rPr lang="en-US" sz="2000" dirty="0" err="1">
                <a:solidFill>
                  <a:schemeClr val="tx1"/>
                </a:solidFill>
                <a:cs typeface="Arial" pitchFamily="34" charset="0"/>
              </a:rPr>
              <a:t>thân</a:t>
            </a:r>
            <a:r>
              <a:rPr lang="en-US" sz="2000" dirty="0">
                <a:solidFill>
                  <a:schemeClr val="tx1"/>
                </a:solidFill>
                <a:cs typeface="Arial" pitchFamily="34" charset="0"/>
              </a:rPr>
              <a:t> do while</a:t>
            </a:r>
          </a:p>
          <a:p>
            <a:pPr algn="l">
              <a:spcBef>
                <a:spcPct val="50000"/>
              </a:spcBef>
              <a:defRPr/>
            </a:pPr>
            <a:r>
              <a:rPr lang="en-US" sz="2000" dirty="0">
                <a:solidFill>
                  <a:schemeClr val="tx1"/>
                </a:solidFill>
                <a:cs typeface="Arial" pitchFamily="34" charset="0"/>
              </a:rPr>
              <a:t>} while &lt;</a:t>
            </a:r>
            <a:r>
              <a:rPr lang="en-US" sz="2000" dirty="0" err="1">
                <a:solidFill>
                  <a:schemeClr val="tx1"/>
                </a:solidFill>
                <a:cs typeface="Arial" pitchFamily="34" charset="0"/>
              </a:rPr>
              <a:t>điều</a:t>
            </a:r>
            <a:r>
              <a:rPr lang="en-US" sz="2000" dirty="0">
                <a:solidFill>
                  <a:schemeClr val="tx1"/>
                </a:solidFill>
                <a:cs typeface="Arial" pitchFamily="34" charset="0"/>
              </a:rPr>
              <a:t> </a:t>
            </a:r>
            <a:r>
              <a:rPr lang="en-US" sz="2000" dirty="0" err="1">
                <a:solidFill>
                  <a:schemeClr val="tx1"/>
                </a:solidFill>
                <a:cs typeface="Arial" pitchFamily="34" charset="0"/>
              </a:rPr>
              <a:t>kiện</a:t>
            </a:r>
            <a:r>
              <a:rPr lang="en-US" sz="2000" dirty="0">
                <a:solidFill>
                  <a:schemeClr val="tx1"/>
                </a:solidFill>
                <a:cs typeface="Arial" pitchFamily="34" charset="0"/>
              </a:rPr>
              <a:t>&gt;;</a:t>
            </a:r>
          </a:p>
        </p:txBody>
      </p:sp>
      <p:sp>
        <p:nvSpPr>
          <p:cNvPr id="12" name="Text Box 7"/>
          <p:cNvSpPr txBox="1">
            <a:spLocks noChangeArrowheads="1"/>
          </p:cNvSpPr>
          <p:nvPr/>
        </p:nvSpPr>
        <p:spPr bwMode="auto">
          <a:xfrm>
            <a:off x="609600" y="3900488"/>
            <a:ext cx="8229600" cy="1631216"/>
          </a:xfrm>
          <a:prstGeom prst="rect">
            <a:avLst/>
          </a:prstGeom>
          <a:gradFill>
            <a:gsLst>
              <a:gs pos="0">
                <a:srgbClr val="5E9EFF"/>
              </a:gs>
              <a:gs pos="39999">
                <a:srgbClr val="85C2FF"/>
              </a:gs>
              <a:gs pos="70000">
                <a:srgbClr val="C4D6EB"/>
              </a:gs>
              <a:gs pos="100000">
                <a:srgbClr val="FFEBFA"/>
              </a:gs>
            </a:gsLst>
            <a:lin ang="5400000" scaled="0"/>
          </a:gra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l">
              <a:spcBef>
                <a:spcPct val="50000"/>
              </a:spcBef>
              <a:defRPr/>
            </a:pPr>
            <a:r>
              <a:rPr lang="en-US" sz="2000" dirty="0">
                <a:solidFill>
                  <a:schemeClr val="tx1"/>
                </a:solidFill>
                <a:cs typeface="Arial" pitchFamily="34" charset="0"/>
              </a:rPr>
              <a:t>for( </a:t>
            </a:r>
            <a:r>
              <a:rPr lang="en-US" sz="2000" dirty="0" err="1">
                <a:solidFill>
                  <a:schemeClr val="tx1"/>
                </a:solidFill>
                <a:cs typeface="Arial" pitchFamily="34" charset="0"/>
              </a:rPr>
              <a:t>khởi</a:t>
            </a:r>
            <a:r>
              <a:rPr lang="en-US" sz="2000" dirty="0">
                <a:solidFill>
                  <a:schemeClr val="tx1"/>
                </a:solidFill>
                <a:cs typeface="Arial" pitchFamily="34" charset="0"/>
              </a:rPr>
              <a:t> </a:t>
            </a:r>
            <a:r>
              <a:rPr lang="en-US" sz="2000" dirty="0" err="1">
                <a:solidFill>
                  <a:schemeClr val="tx1"/>
                </a:solidFill>
                <a:cs typeface="Arial" pitchFamily="34" charset="0"/>
              </a:rPr>
              <a:t>tạo</a:t>
            </a:r>
            <a:r>
              <a:rPr lang="en-US" sz="2000" dirty="0">
                <a:solidFill>
                  <a:schemeClr val="tx1"/>
                </a:solidFill>
                <a:cs typeface="Arial" pitchFamily="34" charset="0"/>
              </a:rPr>
              <a:t> </a:t>
            </a:r>
            <a:r>
              <a:rPr lang="en-US" sz="2000" dirty="0" err="1">
                <a:solidFill>
                  <a:schemeClr val="tx1"/>
                </a:solidFill>
                <a:cs typeface="Arial" pitchFamily="34" charset="0"/>
              </a:rPr>
              <a:t>biến</a:t>
            </a:r>
            <a:r>
              <a:rPr lang="en-US" sz="2000" dirty="0">
                <a:solidFill>
                  <a:schemeClr val="tx1"/>
                </a:solidFill>
                <a:cs typeface="Arial" pitchFamily="34" charset="0"/>
              </a:rPr>
              <a:t> </a:t>
            </a:r>
            <a:r>
              <a:rPr lang="en-US" sz="2000" dirty="0" err="1">
                <a:solidFill>
                  <a:schemeClr val="tx1"/>
                </a:solidFill>
                <a:cs typeface="Arial" pitchFamily="34" charset="0"/>
              </a:rPr>
              <a:t>lặp</a:t>
            </a:r>
            <a:r>
              <a:rPr lang="en-US" sz="2000" dirty="0">
                <a:solidFill>
                  <a:schemeClr val="tx1"/>
                </a:solidFill>
                <a:cs typeface="Arial" pitchFamily="34" charset="0"/>
              </a:rPr>
              <a:t>; &lt;</a:t>
            </a:r>
            <a:r>
              <a:rPr lang="en-US" sz="2000" dirty="0" err="1">
                <a:solidFill>
                  <a:schemeClr val="tx1"/>
                </a:solidFill>
                <a:cs typeface="Arial" pitchFamily="34" charset="0"/>
              </a:rPr>
              <a:t>điều</a:t>
            </a:r>
            <a:r>
              <a:rPr lang="en-US" sz="2000" dirty="0">
                <a:solidFill>
                  <a:schemeClr val="tx1"/>
                </a:solidFill>
                <a:cs typeface="Arial" pitchFamily="34" charset="0"/>
              </a:rPr>
              <a:t> </a:t>
            </a:r>
            <a:r>
              <a:rPr lang="en-US" sz="2000" dirty="0" err="1">
                <a:solidFill>
                  <a:schemeClr val="tx1"/>
                </a:solidFill>
                <a:cs typeface="Arial" pitchFamily="34" charset="0"/>
              </a:rPr>
              <a:t>kiện</a:t>
            </a:r>
            <a:r>
              <a:rPr lang="en-US" sz="2000" dirty="0">
                <a:solidFill>
                  <a:schemeClr val="tx1"/>
                </a:solidFill>
                <a:cs typeface="Arial" pitchFamily="34" charset="0"/>
              </a:rPr>
              <a:t> </a:t>
            </a:r>
            <a:r>
              <a:rPr lang="en-US" sz="2000" dirty="0" err="1">
                <a:solidFill>
                  <a:schemeClr val="tx1"/>
                </a:solidFill>
                <a:cs typeface="Arial" pitchFamily="34" charset="0"/>
              </a:rPr>
              <a:t>theo</a:t>
            </a:r>
            <a:r>
              <a:rPr lang="en-US" sz="2000" dirty="0">
                <a:solidFill>
                  <a:schemeClr val="tx1"/>
                </a:solidFill>
                <a:cs typeface="Arial" pitchFamily="34" charset="0"/>
              </a:rPr>
              <a:t> </a:t>
            </a:r>
            <a:r>
              <a:rPr lang="en-US" sz="2000" dirty="0" err="1">
                <a:solidFill>
                  <a:schemeClr val="tx1"/>
                </a:solidFill>
                <a:cs typeface="Arial" pitchFamily="34" charset="0"/>
              </a:rPr>
              <a:t>biến</a:t>
            </a:r>
            <a:r>
              <a:rPr lang="en-US" sz="2000" dirty="0">
                <a:solidFill>
                  <a:schemeClr val="tx1"/>
                </a:solidFill>
                <a:cs typeface="Arial" pitchFamily="34" charset="0"/>
              </a:rPr>
              <a:t> </a:t>
            </a:r>
            <a:r>
              <a:rPr lang="en-US" sz="2000" dirty="0" err="1">
                <a:solidFill>
                  <a:schemeClr val="tx1"/>
                </a:solidFill>
                <a:cs typeface="Arial" pitchFamily="34" charset="0"/>
              </a:rPr>
              <a:t>lặp</a:t>
            </a:r>
            <a:r>
              <a:rPr lang="en-US" sz="2000" dirty="0">
                <a:solidFill>
                  <a:schemeClr val="tx1"/>
                </a:solidFill>
                <a:cs typeface="Arial" pitchFamily="34" charset="0"/>
              </a:rPr>
              <a:t>&gt;; </a:t>
            </a:r>
            <a:r>
              <a:rPr lang="en-US" sz="2000" dirty="0" err="1">
                <a:solidFill>
                  <a:schemeClr val="tx1"/>
                </a:solidFill>
                <a:cs typeface="Arial" pitchFamily="34" charset="0"/>
              </a:rPr>
              <a:t>thay</a:t>
            </a:r>
            <a:r>
              <a:rPr lang="en-US" sz="2000" dirty="0">
                <a:solidFill>
                  <a:schemeClr val="tx1"/>
                </a:solidFill>
                <a:cs typeface="Arial" pitchFamily="34" charset="0"/>
              </a:rPr>
              <a:t> </a:t>
            </a:r>
            <a:r>
              <a:rPr lang="en-US" sz="2000" dirty="0" err="1">
                <a:solidFill>
                  <a:schemeClr val="tx1"/>
                </a:solidFill>
                <a:cs typeface="Arial" pitchFamily="34" charset="0"/>
              </a:rPr>
              <a:t>đổi</a:t>
            </a:r>
            <a:r>
              <a:rPr lang="en-US" sz="2000" dirty="0">
                <a:solidFill>
                  <a:schemeClr val="tx1"/>
                </a:solidFill>
                <a:cs typeface="Arial" pitchFamily="34" charset="0"/>
              </a:rPr>
              <a:t> </a:t>
            </a:r>
            <a:r>
              <a:rPr lang="en-US" sz="2000" dirty="0" err="1">
                <a:solidFill>
                  <a:schemeClr val="tx1"/>
                </a:solidFill>
                <a:cs typeface="Arial" pitchFamily="34" charset="0"/>
              </a:rPr>
              <a:t>biến</a:t>
            </a:r>
            <a:r>
              <a:rPr lang="en-US" sz="2000" dirty="0">
                <a:solidFill>
                  <a:schemeClr val="tx1"/>
                </a:solidFill>
                <a:cs typeface="Arial" pitchFamily="34" charset="0"/>
              </a:rPr>
              <a:t> </a:t>
            </a:r>
            <a:r>
              <a:rPr lang="en-US" sz="2000" dirty="0" err="1">
                <a:solidFill>
                  <a:schemeClr val="tx1"/>
                </a:solidFill>
                <a:cs typeface="Arial" pitchFamily="34" charset="0"/>
              </a:rPr>
              <a:t>lặp</a:t>
            </a:r>
            <a:r>
              <a:rPr lang="en-US" sz="2000" dirty="0">
                <a:solidFill>
                  <a:schemeClr val="tx1"/>
                </a:solidFill>
                <a:cs typeface="Arial" pitchFamily="34" charset="0"/>
              </a:rPr>
              <a:t>)</a:t>
            </a:r>
            <a:br>
              <a:rPr lang="en-US" sz="2000" dirty="0">
                <a:solidFill>
                  <a:schemeClr val="tx1"/>
                </a:solidFill>
                <a:cs typeface="Arial" pitchFamily="34" charset="0"/>
              </a:rPr>
            </a:br>
            <a:r>
              <a:rPr lang="en-US" sz="2000" dirty="0">
                <a:solidFill>
                  <a:schemeClr val="tx1"/>
                </a:solidFill>
                <a:cs typeface="Arial" pitchFamily="34" charset="0"/>
              </a:rPr>
              <a:t>{</a:t>
            </a:r>
          </a:p>
          <a:p>
            <a:pPr algn="l">
              <a:spcBef>
                <a:spcPct val="50000"/>
              </a:spcBef>
              <a:defRPr/>
            </a:pPr>
            <a:r>
              <a:rPr lang="en-US" sz="2000" dirty="0">
                <a:solidFill>
                  <a:schemeClr val="tx1"/>
                </a:solidFill>
                <a:cs typeface="Arial" pitchFamily="34" charset="0"/>
              </a:rPr>
              <a:t>      // </a:t>
            </a:r>
            <a:r>
              <a:rPr lang="en-US" sz="2000" dirty="0" err="1">
                <a:solidFill>
                  <a:schemeClr val="tx1"/>
                </a:solidFill>
                <a:cs typeface="Arial" pitchFamily="34" charset="0"/>
              </a:rPr>
              <a:t>phần</a:t>
            </a:r>
            <a:r>
              <a:rPr lang="en-US" sz="2000" dirty="0">
                <a:solidFill>
                  <a:schemeClr val="tx1"/>
                </a:solidFill>
                <a:cs typeface="Arial" pitchFamily="34" charset="0"/>
              </a:rPr>
              <a:t> </a:t>
            </a:r>
            <a:r>
              <a:rPr lang="en-US" sz="2000" dirty="0" err="1">
                <a:solidFill>
                  <a:schemeClr val="tx1"/>
                </a:solidFill>
                <a:cs typeface="Arial" pitchFamily="34" charset="0"/>
              </a:rPr>
              <a:t>thân</a:t>
            </a:r>
            <a:r>
              <a:rPr lang="en-US" sz="2000" dirty="0">
                <a:solidFill>
                  <a:schemeClr val="tx1"/>
                </a:solidFill>
                <a:cs typeface="Arial" pitchFamily="34" charset="0"/>
              </a:rPr>
              <a:t> for</a:t>
            </a:r>
          </a:p>
          <a:p>
            <a:pPr algn="l">
              <a:spcBef>
                <a:spcPct val="50000"/>
              </a:spcBef>
              <a:defRPr/>
            </a:pPr>
            <a:r>
              <a:rPr lang="en-US" sz="2000" dirty="0">
                <a:solidFill>
                  <a:schemeClr val="tx1"/>
                </a:solidFill>
                <a:cs typeface="Arial" pitchFamily="34" charset="0"/>
              </a:rPr>
              <a:t>}</a:t>
            </a:r>
          </a:p>
        </p:txBody>
      </p:sp>
      <p:sp>
        <p:nvSpPr>
          <p:cNvPr id="13" name="Text Box 8"/>
          <p:cNvSpPr txBox="1">
            <a:spLocks noChangeArrowheads="1"/>
          </p:cNvSpPr>
          <p:nvPr/>
        </p:nvSpPr>
        <p:spPr bwMode="auto">
          <a:xfrm>
            <a:off x="2895600" y="5772090"/>
            <a:ext cx="3733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r>
              <a:rPr lang="en-US" sz="2000"/>
              <a:t>Phải là giá trị bool: true, false</a:t>
            </a:r>
          </a:p>
        </p:txBody>
      </p:sp>
      <p:sp>
        <p:nvSpPr>
          <p:cNvPr id="14" name="Line 2"/>
          <p:cNvSpPr>
            <a:spLocks noChangeShapeType="1"/>
          </p:cNvSpPr>
          <p:nvPr/>
        </p:nvSpPr>
        <p:spPr bwMode="auto">
          <a:xfrm>
            <a:off x="2209799" y="2528888"/>
            <a:ext cx="2519483" cy="3124200"/>
          </a:xfrm>
          <a:prstGeom prst="line">
            <a:avLst/>
          </a:prstGeom>
          <a:ln>
            <a:headEnd type="triangle" w="med" len="med"/>
            <a:tailEnd/>
          </a:ln>
        </p:spPr>
        <p:style>
          <a:lnRef idx="3">
            <a:schemeClr val="accent1"/>
          </a:lnRef>
          <a:fillRef idx="0">
            <a:schemeClr val="accent1"/>
          </a:fillRef>
          <a:effectRef idx="2">
            <a:schemeClr val="accent1"/>
          </a:effectRef>
          <a:fontRef idx="minor">
            <a:schemeClr val="tx1"/>
          </a:fontRef>
        </p:style>
        <p:txBody>
          <a:bodyPr/>
          <a:lstStyle/>
          <a:p>
            <a:pPr algn="l">
              <a:defRPr/>
            </a:pPr>
            <a:endParaRPr lang="en-US" sz="2000"/>
          </a:p>
        </p:txBody>
      </p:sp>
      <p:sp>
        <p:nvSpPr>
          <p:cNvPr id="15" name="Line 10"/>
          <p:cNvSpPr>
            <a:spLocks noChangeShapeType="1"/>
          </p:cNvSpPr>
          <p:nvPr/>
        </p:nvSpPr>
        <p:spPr bwMode="auto">
          <a:xfrm>
            <a:off x="4495800" y="4281488"/>
            <a:ext cx="229044" cy="1371600"/>
          </a:xfrm>
          <a:prstGeom prst="line">
            <a:avLst/>
          </a:prstGeom>
          <a:ln>
            <a:headEnd type="triangle" w="med" len="med"/>
            <a:tailEnd/>
          </a:ln>
        </p:spPr>
        <p:style>
          <a:lnRef idx="3">
            <a:schemeClr val="accent1"/>
          </a:lnRef>
          <a:fillRef idx="0">
            <a:schemeClr val="accent1"/>
          </a:fillRef>
          <a:effectRef idx="2">
            <a:schemeClr val="accent1"/>
          </a:effectRef>
          <a:fontRef idx="minor">
            <a:schemeClr val="tx1"/>
          </a:fontRef>
        </p:style>
        <p:txBody>
          <a:bodyPr/>
          <a:lstStyle/>
          <a:p>
            <a:pPr algn="l">
              <a:defRPr/>
            </a:pPr>
            <a:endParaRPr lang="en-US" sz="2000"/>
          </a:p>
        </p:txBody>
      </p:sp>
      <p:sp>
        <p:nvSpPr>
          <p:cNvPr id="16" name="Line 9"/>
          <p:cNvSpPr>
            <a:spLocks noChangeShapeType="1"/>
          </p:cNvSpPr>
          <p:nvPr/>
        </p:nvSpPr>
        <p:spPr bwMode="auto">
          <a:xfrm flipH="1">
            <a:off x="4724399" y="3443288"/>
            <a:ext cx="1297915" cy="2209800"/>
          </a:xfrm>
          <a:prstGeom prst="line">
            <a:avLst/>
          </a:prstGeom>
          <a:ln>
            <a:headEnd type="triangle" w="med" len="med"/>
            <a:tailEnd/>
          </a:ln>
        </p:spPr>
        <p:style>
          <a:lnRef idx="3">
            <a:schemeClr val="accent1"/>
          </a:lnRef>
          <a:fillRef idx="0">
            <a:schemeClr val="accent1"/>
          </a:fillRef>
          <a:effectRef idx="2">
            <a:schemeClr val="accent1"/>
          </a:effectRef>
          <a:fontRef idx="minor">
            <a:schemeClr val="tx1"/>
          </a:fontRef>
        </p:style>
        <p:txBody>
          <a:bodyPr/>
          <a:lstStyle/>
          <a:p>
            <a:pPr algn="l">
              <a:defRPr/>
            </a:pPr>
            <a:endParaRPr lang="en-US" sz="2000"/>
          </a:p>
        </p:txBody>
      </p:sp>
    </p:spTree>
    <p:extLst>
      <p:ext uri="{BB962C8B-B14F-4D97-AF65-F5344CB8AC3E}">
        <p14:creationId xmlns:p14="http://schemas.microsoft.com/office/powerpoint/2010/main" val="3573021066"/>
      </p:ext>
    </p:extLst>
  </p:cSld>
  <p:clrMapOvr>
    <a:masterClrMapping/>
  </p:clrMapOvr>
  <p:transition advClick="0">
    <p:wheel spokes="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Vòng lặp </a:t>
            </a:r>
            <a:r>
              <a:rPr lang="en-US" sz="2800">
                <a:solidFill>
                  <a:srgbClr val="0000FF"/>
                </a:solidFill>
                <a:latin typeface="+mj-lt"/>
                <a:cs typeface="Tahoma" charset="0"/>
              </a:rPr>
              <a:t>foreach … </a:t>
            </a:r>
            <a:r>
              <a:rPr lang="en-US" sz="2800" smtClean="0">
                <a:solidFill>
                  <a:srgbClr val="0000FF"/>
                </a:solidFill>
                <a:latin typeface="+mj-lt"/>
                <a:cs typeface="Tahoma" charset="0"/>
              </a:rPr>
              <a:t>in</a:t>
            </a:r>
          </a:p>
          <a:p>
            <a:pPr marL="0" indent="0" algn="just">
              <a:lnSpc>
                <a:spcPct val="120000"/>
              </a:lnSpc>
              <a:spcBef>
                <a:spcPts val="300"/>
              </a:spcBef>
              <a:spcAft>
                <a:spcPts val="300"/>
              </a:spcAft>
              <a:buNone/>
            </a:pPr>
            <a:r>
              <a:rPr lang="en-US" sz="2800" smtClean="0">
                <a:latin typeface="+mj-lt"/>
                <a:cs typeface="Tahoma" charset="0"/>
              </a:rPr>
              <a:t>	</a:t>
            </a:r>
            <a:r>
              <a:rPr lang="en-US" sz="2800" smtClean="0">
                <a:solidFill>
                  <a:srgbClr val="0000FF"/>
                </a:solidFill>
                <a:latin typeface="Comic Sans MS" panose="030F0702030302020204" pitchFamily="66" charset="0"/>
                <a:cs typeface="Tahoma" charset="0"/>
              </a:rPr>
              <a:t>foreach</a:t>
            </a:r>
            <a:r>
              <a:rPr lang="en-US" sz="2800" smtClean="0">
                <a:latin typeface="Comic Sans MS" panose="030F0702030302020204" pitchFamily="66" charset="0"/>
                <a:cs typeface="Tahoma" charset="0"/>
              </a:rPr>
              <a:t> </a:t>
            </a:r>
            <a:r>
              <a:rPr lang="en-US" sz="2800">
                <a:latin typeface="Comic Sans MS" panose="030F0702030302020204" pitchFamily="66" charset="0"/>
                <a:cs typeface="Tahoma" charset="0"/>
              </a:rPr>
              <a:t>(type identifier </a:t>
            </a:r>
            <a:r>
              <a:rPr lang="en-US" sz="2800">
                <a:solidFill>
                  <a:srgbClr val="0000FF"/>
                </a:solidFill>
                <a:latin typeface="Comic Sans MS" panose="030F0702030302020204" pitchFamily="66" charset="0"/>
                <a:cs typeface="Tahoma" charset="0"/>
              </a:rPr>
              <a:t>in</a:t>
            </a:r>
            <a:r>
              <a:rPr lang="en-US" sz="2800">
                <a:latin typeface="Comic Sans MS" panose="030F0702030302020204" pitchFamily="66" charset="0"/>
                <a:cs typeface="Tahoma" charset="0"/>
              </a:rPr>
              <a:t> expression) </a:t>
            </a:r>
          </a:p>
          <a:p>
            <a:pPr marL="0" indent="0" algn="just">
              <a:lnSpc>
                <a:spcPct val="120000"/>
              </a:lnSpc>
              <a:spcBef>
                <a:spcPts val="300"/>
              </a:spcBef>
              <a:spcAft>
                <a:spcPts val="300"/>
              </a:spcAft>
              <a:buNone/>
            </a:pPr>
            <a:r>
              <a:rPr lang="en-US" sz="2800" smtClean="0">
                <a:latin typeface="Comic Sans MS" panose="030F0702030302020204" pitchFamily="66" charset="0"/>
                <a:cs typeface="Tahoma" charset="0"/>
              </a:rPr>
              <a:t>		statement</a:t>
            </a:r>
            <a:endParaRPr lang="en-US" sz="2800">
              <a:latin typeface="Comic Sans MS" panose="030F0702030302020204" pitchFamily="66" charset="0"/>
              <a:cs typeface="Tahoma" charset="0"/>
            </a:endParaRPr>
          </a:p>
          <a:p>
            <a:pPr algn="just">
              <a:lnSpc>
                <a:spcPct val="120000"/>
              </a:lnSpc>
              <a:spcBef>
                <a:spcPts val="300"/>
              </a:spcBef>
              <a:spcAft>
                <a:spcPts val="300"/>
              </a:spcAft>
            </a:pPr>
            <a:r>
              <a:rPr lang="vi-VN" sz="2800">
                <a:latin typeface="+mj-lt"/>
                <a:cs typeface="Tahoma" charset="0"/>
              </a:rPr>
              <a:t>Vòng lặp foreach lặp lại một nhóm phát biểu cho mỗi phần tử trong mảng hay tập đối tượng. </a:t>
            </a:r>
          </a:p>
          <a:p>
            <a:pPr algn="just">
              <a:lnSpc>
                <a:spcPct val="120000"/>
              </a:lnSpc>
              <a:spcBef>
                <a:spcPts val="300"/>
              </a:spcBef>
              <a:spcAft>
                <a:spcPts val="300"/>
              </a:spcAft>
            </a:pPr>
            <a:r>
              <a:rPr lang="vi-VN" sz="2800">
                <a:latin typeface="+mj-lt"/>
                <a:cs typeface="Tahoma" charset="0"/>
              </a:rPr>
              <a:t>Phát biểu dùng để duyệt qua tất cả các phần tử trong mảng hay tập đối tượng và thực thi một tập lệnh.</a:t>
            </a:r>
            <a:endParaRPr lang="en-US" sz="2800">
              <a:latin typeface="+mj-lt"/>
              <a:cs typeface="Tahoma" charset="0"/>
            </a:endParaRPr>
          </a:p>
          <a:p>
            <a:pPr algn="just">
              <a:lnSpc>
                <a:spcPct val="120000"/>
              </a:lnSpc>
              <a:spcBef>
                <a:spcPts val="300"/>
              </a:spcBef>
              <a:spcAft>
                <a:spcPts val="300"/>
              </a:spcAft>
            </a:pPr>
            <a:endParaRPr lang="en-US" sz="2800" dirty="0" smtClean="0">
              <a:latin typeface="+mj-lt"/>
              <a:cs typeface="Tahoma" charset="0"/>
            </a:endParaRPr>
          </a:p>
        </p:txBody>
      </p:sp>
      <p:sp>
        <p:nvSpPr>
          <p:cNvPr id="5" name="Rectangle 2"/>
          <p:cNvSpPr>
            <a:spLocks noGrp="1" noChangeArrowheads="1"/>
          </p:cNvSpPr>
          <p:nvPr>
            <p:ph type="title"/>
          </p:nvPr>
        </p:nvSpPr>
        <p:spPr bwMode="auto">
          <a:xfrm>
            <a:off x="457201" y="198437"/>
            <a:ext cx="7779206"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trúc lặp</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247621496"/>
      </p:ext>
    </p:extLst>
  </p:cSld>
  <p:clrMapOvr>
    <a:masterClrMapping/>
  </p:clrMapOvr>
  <p:transition advClick="0">
    <p:wheel spokes="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371600" y="1143000"/>
            <a:ext cx="6553200" cy="1570038"/>
          </a:xfrm>
          <a:prstGeom prst="rect">
            <a:avLst/>
          </a:prstGeom>
          <a:gradFill>
            <a:gsLst>
              <a:gs pos="0">
                <a:srgbClr val="5E9EFF"/>
              </a:gs>
              <a:gs pos="39999">
                <a:srgbClr val="85C2FF"/>
              </a:gs>
              <a:gs pos="70000">
                <a:srgbClr val="C4D6EB"/>
              </a:gs>
              <a:gs pos="100000">
                <a:srgbClr val="FFEBFA"/>
              </a:gs>
            </a:gsLst>
            <a:lin ang="5400000" scaled="0"/>
          </a:gradFill>
          <a:ln>
            <a:headEnd/>
            <a:tailEnd/>
          </a:ln>
        </p:spPr>
        <p:style>
          <a:lnRef idx="3">
            <a:schemeClr val="lt1"/>
          </a:lnRef>
          <a:fillRef idx="1">
            <a:schemeClr val="accent1"/>
          </a:fillRef>
          <a:effectRef idx="1">
            <a:schemeClr val="accent1"/>
          </a:effectRef>
          <a:fontRef idx="minor">
            <a:schemeClr val="lt1"/>
          </a:fontRef>
        </p:style>
        <p:txBody>
          <a:bodyPr>
            <a:spAutoFit/>
          </a:bodyPr>
          <a:lstStyle/>
          <a:p>
            <a:pPr algn="l">
              <a:spcBef>
                <a:spcPct val="50000"/>
              </a:spcBef>
              <a:defRPr/>
            </a:pPr>
            <a:r>
              <a:rPr lang="en-US" sz="2400" b="0" dirty="0" err="1">
                <a:solidFill>
                  <a:srgbClr val="FF0000"/>
                </a:solidFill>
                <a:cs typeface="Arial" charset="0"/>
              </a:rPr>
              <a:t>foreach</a:t>
            </a:r>
            <a:r>
              <a:rPr lang="en-US" sz="2400" b="0" dirty="0">
                <a:solidFill>
                  <a:schemeClr val="tx1"/>
                </a:solidFill>
                <a:cs typeface="Arial" charset="0"/>
              </a:rPr>
              <a:t>( </a:t>
            </a:r>
            <a:r>
              <a:rPr lang="en-US" sz="2400" b="0" dirty="0" err="1">
                <a:solidFill>
                  <a:schemeClr val="tx1"/>
                </a:solidFill>
                <a:cs typeface="Arial" charset="0"/>
              </a:rPr>
              <a:t>typedata</a:t>
            </a:r>
            <a:r>
              <a:rPr lang="en-US" sz="2400" b="0" dirty="0">
                <a:solidFill>
                  <a:schemeClr val="tx1"/>
                </a:solidFill>
                <a:cs typeface="Arial" charset="0"/>
              </a:rPr>
              <a:t> identifier </a:t>
            </a:r>
            <a:r>
              <a:rPr lang="en-US" sz="2400" b="0" dirty="0">
                <a:solidFill>
                  <a:srgbClr val="FF0000"/>
                </a:solidFill>
                <a:cs typeface="Arial" charset="0"/>
              </a:rPr>
              <a:t>in</a:t>
            </a:r>
            <a:r>
              <a:rPr lang="en-US" sz="2400" b="0" dirty="0">
                <a:solidFill>
                  <a:schemeClr val="tx1"/>
                </a:solidFill>
                <a:cs typeface="Arial" charset="0"/>
              </a:rPr>
              <a:t> </a:t>
            </a:r>
            <a:r>
              <a:rPr lang="en-US" sz="2400" b="0" err="1">
                <a:solidFill>
                  <a:schemeClr val="tx1"/>
                </a:solidFill>
                <a:cs typeface="Arial" charset="0"/>
              </a:rPr>
              <a:t>objectArray</a:t>
            </a:r>
            <a:r>
              <a:rPr lang="en-US" sz="2400" b="0">
                <a:solidFill>
                  <a:schemeClr val="tx1"/>
                </a:solidFill>
                <a:cs typeface="Arial" charset="0"/>
              </a:rPr>
              <a:t>){</a:t>
            </a:r>
            <a:endParaRPr lang="en-US" sz="2400" b="0" dirty="0">
              <a:solidFill>
                <a:schemeClr val="tx1"/>
              </a:solidFill>
              <a:cs typeface="Arial" charset="0"/>
            </a:endParaRPr>
          </a:p>
          <a:p>
            <a:pPr algn="l">
              <a:spcBef>
                <a:spcPct val="50000"/>
              </a:spcBef>
              <a:defRPr/>
            </a:pPr>
            <a:r>
              <a:rPr lang="en-US" sz="2400" b="0" dirty="0">
                <a:solidFill>
                  <a:schemeClr val="tx1"/>
                </a:solidFill>
                <a:cs typeface="Arial" charset="0"/>
              </a:rPr>
              <a:t>    // </a:t>
            </a:r>
            <a:r>
              <a:rPr lang="en-US" sz="2400" b="0" dirty="0" err="1">
                <a:solidFill>
                  <a:schemeClr val="tx1"/>
                </a:solidFill>
                <a:cs typeface="Arial" charset="0"/>
              </a:rPr>
              <a:t>thân</a:t>
            </a:r>
            <a:r>
              <a:rPr lang="en-US" sz="2400" b="0" dirty="0">
                <a:solidFill>
                  <a:schemeClr val="tx1"/>
                </a:solidFill>
                <a:cs typeface="Arial" charset="0"/>
              </a:rPr>
              <a:t> </a:t>
            </a:r>
            <a:r>
              <a:rPr lang="en-US" sz="2400" b="0" dirty="0" err="1">
                <a:solidFill>
                  <a:schemeClr val="tx1"/>
                </a:solidFill>
                <a:cs typeface="Arial" charset="0"/>
              </a:rPr>
              <a:t>foreach</a:t>
            </a:r>
            <a:endParaRPr lang="en-US" sz="2400" b="0" dirty="0">
              <a:solidFill>
                <a:schemeClr val="tx1"/>
              </a:solidFill>
              <a:cs typeface="Arial" charset="0"/>
            </a:endParaRPr>
          </a:p>
          <a:p>
            <a:pPr algn="l">
              <a:spcBef>
                <a:spcPct val="50000"/>
              </a:spcBef>
              <a:defRPr/>
            </a:pPr>
            <a:r>
              <a:rPr lang="en-US" sz="2400" b="0" dirty="0">
                <a:solidFill>
                  <a:schemeClr val="tx1"/>
                </a:solidFill>
                <a:cs typeface="Arial" charset="0"/>
              </a:rPr>
              <a: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981325"/>
            <a:ext cx="442912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971800"/>
            <a:ext cx="4191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6"/>
          <p:cNvSpPr>
            <a:spLocks noChangeArrowheads="1"/>
          </p:cNvSpPr>
          <p:nvPr/>
        </p:nvSpPr>
        <p:spPr bwMode="auto">
          <a:xfrm>
            <a:off x="4648200" y="3657600"/>
            <a:ext cx="609600" cy="457200"/>
          </a:xfrm>
          <a:prstGeom prst="verticalScroll">
            <a:avLst>
              <a:gd name="adj" fmla="val 12500"/>
            </a:avLst>
          </a:prstGeom>
          <a:solidFill>
            <a:schemeClr val="accent1">
              <a:alpha val="27000"/>
            </a:schemeClr>
          </a:solidFill>
          <a:ln w="9525">
            <a:noFill/>
            <a:round/>
            <a:headEnd/>
            <a:tailEnd/>
          </a:ln>
          <a:effectLst/>
        </p:spPr>
        <p:txBody>
          <a:bodyPr wrap="none" anchor="ctr"/>
          <a:lstStyle/>
          <a:p>
            <a:pPr>
              <a:defRPr/>
            </a:pPr>
            <a:r>
              <a:rPr lang="en-US" sz="3200" dirty="0">
                <a:effectLst>
                  <a:outerShdw blurRad="38100" dist="38100" dir="2700000" algn="tl">
                    <a:srgbClr val="000000"/>
                  </a:outerShdw>
                </a:effectLst>
                <a:latin typeface="Arial" charset="0"/>
                <a:cs typeface="Arial" charset="0"/>
              </a:rPr>
              <a:t>=</a:t>
            </a:r>
          </a:p>
        </p:txBody>
      </p:sp>
      <p:sp>
        <p:nvSpPr>
          <p:cNvPr id="10" name="AutoShape 7"/>
          <p:cNvSpPr>
            <a:spLocks noChangeArrowheads="1"/>
          </p:cNvSpPr>
          <p:nvPr/>
        </p:nvSpPr>
        <p:spPr bwMode="auto">
          <a:xfrm>
            <a:off x="1143000" y="5181600"/>
            <a:ext cx="1981200" cy="1219200"/>
          </a:xfrm>
          <a:prstGeom prst="wedgeRoundRectCallout">
            <a:avLst>
              <a:gd name="adj1" fmla="val 17595"/>
              <a:gd name="adj2" fmla="val -125002"/>
              <a:gd name="adj3" fmla="val 16667"/>
            </a:avLst>
          </a:prstGeom>
          <a:gradFill>
            <a:gsLst>
              <a:gs pos="0">
                <a:srgbClr val="8488C4"/>
              </a:gs>
              <a:gs pos="53000">
                <a:srgbClr val="D4DEFF"/>
              </a:gs>
              <a:gs pos="83000">
                <a:srgbClr val="D4DEFF"/>
              </a:gs>
              <a:gs pos="100000">
                <a:srgbClr val="96AB94"/>
              </a:gs>
            </a:gsLst>
            <a:lin ang="5400000" scaled="0"/>
          </a:gradFill>
          <a:ln>
            <a:headEnd/>
            <a:tailEnd/>
          </a:ln>
          <a:effectLst>
            <a:outerShdw blurRad="50800" dist="38100" dir="18900000" algn="b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lstStyle/>
          <a:p>
            <a:pPr>
              <a:defRPr/>
            </a:pPr>
            <a:r>
              <a:rPr lang="en-US" sz="2000">
                <a:solidFill>
                  <a:schemeClr val="tx1"/>
                </a:solidFill>
                <a:latin typeface="Times New Roman" pitchFamily="18" charset="0"/>
                <a:cs typeface="Times New Roman" pitchFamily="18" charset="0"/>
              </a:rPr>
              <a:t>Chỉ sử dụng biến i cho mỗi lần lặp</a:t>
            </a:r>
          </a:p>
        </p:txBody>
      </p:sp>
      <p:sp>
        <p:nvSpPr>
          <p:cNvPr id="11" name="AutoShape 8"/>
          <p:cNvSpPr>
            <a:spLocks noChangeArrowheads="1"/>
          </p:cNvSpPr>
          <p:nvPr/>
        </p:nvSpPr>
        <p:spPr bwMode="auto">
          <a:xfrm>
            <a:off x="6400800" y="5257800"/>
            <a:ext cx="1981200" cy="1219200"/>
          </a:xfrm>
          <a:prstGeom prst="wedgeRoundRectCallout">
            <a:avLst>
              <a:gd name="adj1" fmla="val 4005"/>
              <a:gd name="adj2" fmla="val -135351"/>
              <a:gd name="adj3" fmla="val 16667"/>
            </a:avLst>
          </a:prstGeom>
          <a:gradFill>
            <a:gsLst>
              <a:gs pos="0">
                <a:srgbClr val="8488C4"/>
              </a:gs>
              <a:gs pos="53000">
                <a:srgbClr val="D4DEFF"/>
              </a:gs>
              <a:gs pos="83000">
                <a:srgbClr val="D4DEFF"/>
              </a:gs>
              <a:gs pos="100000">
                <a:srgbClr val="96AB94"/>
              </a:gs>
            </a:gsLst>
            <a:lin ang="5400000" scaled="0"/>
          </a:gradFill>
          <a:ln>
            <a:headEnd/>
            <a:tailEnd/>
          </a:ln>
          <a:effectLst>
            <a:outerShdw blurRad="50800" dist="38100" dir="18900000" algn="b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a:lstStyle/>
          <a:p>
            <a:pPr>
              <a:defRPr/>
            </a:pPr>
            <a:r>
              <a:rPr lang="en-US" sz="2000">
                <a:solidFill>
                  <a:schemeClr val="tx1"/>
                </a:solidFill>
                <a:latin typeface="Times New Roman" pitchFamily="18" charset="0"/>
                <a:cs typeface="Times New Roman" pitchFamily="18" charset="0"/>
              </a:rPr>
              <a:t>Sử dụng chỉ số mảng như bình thường</a:t>
            </a:r>
          </a:p>
        </p:txBody>
      </p:sp>
      <p:sp>
        <p:nvSpPr>
          <p:cNvPr id="12" name="Rectangle 2"/>
          <p:cNvSpPr>
            <a:spLocks noGrp="1" noChangeArrowheads="1"/>
          </p:cNvSpPr>
          <p:nvPr>
            <p:ph type="title"/>
          </p:nvPr>
        </p:nvSpPr>
        <p:spPr bwMode="auto">
          <a:xfrm>
            <a:off x="457201" y="198437"/>
            <a:ext cx="7779206"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Cấu trúc lặp</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713321449"/>
      </p:ext>
    </p:extLst>
  </p:cSld>
  <p:clrMapOvr>
    <a:masterClrMapping/>
  </p:clrMapOvr>
  <p:transition advClick="0">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49901"/>
            <a:ext cx="7543800" cy="70328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Phát biểu nhảy</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Phát biểu nhảy sẽ được sử dụng khi chương trình muốn chuyển đổi điều khiển.</a:t>
            </a:r>
          </a:p>
          <a:p>
            <a:pPr algn="just">
              <a:lnSpc>
                <a:spcPct val="120000"/>
              </a:lnSpc>
              <a:spcBef>
                <a:spcPts val="300"/>
              </a:spcBef>
              <a:spcAft>
                <a:spcPts val="300"/>
              </a:spcAft>
            </a:pPr>
            <a:r>
              <a:rPr lang="vi-VN" sz="2800">
                <a:latin typeface="+mj-lt"/>
                <a:cs typeface="Tahoma" charset="0"/>
              </a:rPr>
              <a:t>Phát biểu </a:t>
            </a:r>
            <a:r>
              <a:rPr lang="vi-VN" sz="2800" smtClean="0">
                <a:latin typeface="+mj-lt"/>
                <a:cs typeface="Tahoma" charset="0"/>
              </a:rPr>
              <a:t>nhảy </a:t>
            </a:r>
            <a:r>
              <a:rPr lang="vi-VN" sz="2800" smtClean="0">
                <a:solidFill>
                  <a:srgbClr val="0000FF"/>
                </a:solidFill>
                <a:latin typeface="+mj-lt"/>
                <a:cs typeface="Tahoma" charset="0"/>
              </a:rPr>
              <a:t>break</a:t>
            </a:r>
            <a:endParaRPr lang="en-US" sz="2800" smtClean="0">
              <a:solidFill>
                <a:srgbClr val="0000FF"/>
              </a:solidFill>
              <a:latin typeface="+mj-lt"/>
              <a:cs typeface="Tahoma" charset="0"/>
            </a:endParaRPr>
          </a:p>
          <a:p>
            <a:pPr algn="just">
              <a:lnSpc>
                <a:spcPct val="120000"/>
              </a:lnSpc>
              <a:spcBef>
                <a:spcPts val="300"/>
              </a:spcBef>
              <a:spcAft>
                <a:spcPts val="300"/>
              </a:spcAft>
            </a:pPr>
            <a:endParaRPr lang="en-US" sz="2800" dirty="0" smtClean="0">
              <a:latin typeface="+mj-lt"/>
              <a:cs typeface="Tahoma"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999" y="2895600"/>
            <a:ext cx="8305801" cy="3695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0465"/>
      </p:ext>
    </p:extLst>
  </p:cSld>
  <p:clrMapOvr>
    <a:masterClrMapping/>
  </p:clrMapOvr>
  <p:transition advClick="0">
    <p:wheel spokes="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cs typeface="Tahoma" charset="0"/>
              </a:rPr>
              <a:t>Phát biểu </a:t>
            </a:r>
            <a:r>
              <a:rPr lang="vi-VN" sz="2800" smtClean="0">
                <a:cs typeface="Tahoma" charset="0"/>
              </a:rPr>
              <a:t>nhảy</a:t>
            </a:r>
            <a:r>
              <a:rPr lang="en-US" sz="2800" smtClean="0">
                <a:cs typeface="Tahoma" charset="0"/>
              </a:rPr>
              <a:t> </a:t>
            </a:r>
            <a:r>
              <a:rPr lang="vi-VN" sz="2800" smtClean="0">
                <a:solidFill>
                  <a:srgbClr val="0000FF"/>
                </a:solidFill>
                <a:cs typeface="Tahoma" charset="0"/>
              </a:rPr>
              <a:t>continue</a:t>
            </a:r>
            <a:endParaRPr lang="en-US" sz="2800">
              <a:solidFill>
                <a:srgbClr val="0000FF"/>
              </a:solidFill>
              <a:cs typeface="Tahoma" charset="0"/>
            </a:endParaRP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905000"/>
            <a:ext cx="8305801" cy="3700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bwMode="auto">
          <a:xfrm>
            <a:off x="533401" y="149901"/>
            <a:ext cx="7543800" cy="70328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Phát biểu nhảy</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085412860"/>
      </p:ext>
    </p:extLst>
  </p:cSld>
  <p:clrMapOvr>
    <a:masterClrMapping/>
  </p:clrMapOvr>
  <p:transition advClick="0">
    <p:wheel spokes="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cs typeface="Tahoma" charset="0"/>
              </a:rPr>
              <a:t>Phát biểu </a:t>
            </a:r>
            <a:r>
              <a:rPr lang="vi-VN" sz="2800" smtClean="0">
                <a:cs typeface="Tahoma" charset="0"/>
              </a:rPr>
              <a:t>nhảy</a:t>
            </a:r>
            <a:r>
              <a:rPr lang="vi-VN" sz="2800" smtClean="0">
                <a:solidFill>
                  <a:srgbClr val="0000FF"/>
                </a:solidFill>
                <a:cs typeface="Tahoma" charset="0"/>
              </a:rPr>
              <a:t> </a:t>
            </a:r>
            <a:r>
              <a:rPr lang="vi-VN" sz="2800">
                <a:solidFill>
                  <a:srgbClr val="0000FF"/>
                </a:solidFill>
                <a:cs typeface="Tahoma" charset="0"/>
              </a:rPr>
              <a:t>goto, </a:t>
            </a:r>
            <a:r>
              <a:rPr lang="vi-VN" sz="2800" smtClean="0">
                <a:solidFill>
                  <a:srgbClr val="0000FF"/>
                </a:solidFill>
                <a:cs typeface="Tahoma" charset="0"/>
              </a:rPr>
              <a:t>return</a:t>
            </a:r>
            <a:endParaRPr lang="en-US" sz="2800">
              <a:solidFill>
                <a:srgbClr val="0000FF"/>
              </a:solidFill>
              <a:cs typeface="Tahoma" charset="0"/>
            </a:endParaRPr>
          </a:p>
        </p:txBody>
      </p:sp>
      <p:pic>
        <p:nvPicPr>
          <p:cNvPr id="2" name="Picture 1"/>
          <p:cNvPicPr>
            <a:picLocks noChangeAspect="1"/>
          </p:cNvPicPr>
          <p:nvPr/>
        </p:nvPicPr>
        <p:blipFill>
          <a:blip r:embed="rId2"/>
          <a:stretch>
            <a:fillRect/>
          </a:stretch>
        </p:blipFill>
        <p:spPr>
          <a:xfrm>
            <a:off x="519816" y="1752600"/>
            <a:ext cx="4784204" cy="3232570"/>
          </a:xfrm>
          <a:prstGeom prst="rect">
            <a:avLst/>
          </a:prstGeom>
        </p:spPr>
      </p:pic>
      <p:pic>
        <p:nvPicPr>
          <p:cNvPr id="3" name="Picture 2"/>
          <p:cNvPicPr>
            <a:picLocks noChangeAspect="1"/>
          </p:cNvPicPr>
          <p:nvPr/>
        </p:nvPicPr>
        <p:blipFill>
          <a:blip r:embed="rId3"/>
          <a:stretch>
            <a:fillRect/>
          </a:stretch>
        </p:blipFill>
        <p:spPr>
          <a:xfrm>
            <a:off x="4607560" y="3962400"/>
            <a:ext cx="4536440" cy="2895600"/>
          </a:xfrm>
          <a:prstGeom prst="rect">
            <a:avLst/>
          </a:prstGeom>
        </p:spPr>
      </p:pic>
      <p:sp>
        <p:nvSpPr>
          <p:cNvPr id="7" name="Rectangle 2"/>
          <p:cNvSpPr>
            <a:spLocks noGrp="1" noChangeArrowheads="1"/>
          </p:cNvSpPr>
          <p:nvPr>
            <p:ph type="title"/>
          </p:nvPr>
        </p:nvSpPr>
        <p:spPr bwMode="auto">
          <a:xfrm>
            <a:off x="533401" y="149901"/>
            <a:ext cx="7543800" cy="70328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Phát biểu nhảy</a:t>
            </a:r>
            <a:endParaRPr lang="en-US" sz="4000" b="1" dirty="0" smtClean="0">
              <a:solidFill>
                <a:schemeClr val="tx1"/>
              </a:solidFill>
              <a:cs typeface="Tahoma" charset="0"/>
            </a:endParaRPr>
          </a:p>
        </p:txBody>
      </p:sp>
    </p:spTree>
    <p:extLst>
      <p:ext uri="{BB962C8B-B14F-4D97-AF65-F5344CB8AC3E}">
        <p14:creationId xmlns:p14="http://schemas.microsoft.com/office/powerpoint/2010/main" val="55086953"/>
      </p:ext>
    </p:extLst>
  </p:cSld>
  <p:clrMapOvr>
    <a:masterClrMapping/>
  </p:clrMapOvr>
  <p:transition advClick="0">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838200" y="2057400"/>
            <a:ext cx="7848600" cy="14478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chemeClr val="tx1"/>
                </a:solidFill>
                <a:cs typeface="Tahoma" charset="0"/>
              </a:rPr>
              <a:t>Lập trình hướng đối tượng với C#</a:t>
            </a:r>
            <a:endParaRPr lang="en-US" b="1" dirty="0" smtClean="0">
              <a:solidFill>
                <a:schemeClr val="tx1"/>
              </a:solidFill>
              <a:cs typeface="Tahoma" charset="0"/>
            </a:endParaRPr>
          </a:p>
        </p:txBody>
      </p:sp>
      <p:pic>
        <p:nvPicPr>
          <p:cNvPr id="2" name="Picture 2" descr="http://theegeek.com/wp-content/uploads/2013/08/OO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810000"/>
            <a:ext cx="4953000"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15684"/>
      </p:ext>
    </p:extLst>
  </p:cSld>
  <p:clrMapOvr>
    <a:masterClrMapping/>
  </p:clrMapOvr>
  <p:transition advClick="0">
    <p:wheel spokes="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Tạo lớp trong C#</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2296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Khai báo lớp:</a:t>
            </a:r>
          </a:p>
          <a:p>
            <a:pPr marL="400050" lvl="1" indent="0" algn="just">
              <a:lnSpc>
                <a:spcPct val="120000"/>
              </a:lnSpc>
              <a:spcBef>
                <a:spcPts val="300"/>
              </a:spcBef>
              <a:spcAft>
                <a:spcPts val="300"/>
              </a:spcAft>
              <a:buNone/>
            </a:pPr>
            <a:r>
              <a:rPr lang="vi-VN" sz="2600">
                <a:solidFill>
                  <a:srgbClr val="C00000"/>
                </a:solidFill>
                <a:latin typeface="+mj-lt"/>
                <a:cs typeface="Tahoma" charset="0"/>
              </a:rPr>
              <a:t>[access modifier] </a:t>
            </a:r>
            <a:r>
              <a:rPr lang="vi-VN" sz="2600">
                <a:solidFill>
                  <a:srgbClr val="0000FF"/>
                </a:solidFill>
                <a:latin typeface="+mj-lt"/>
                <a:cs typeface="Tahoma" charset="0"/>
              </a:rPr>
              <a:t>class</a:t>
            </a:r>
            <a:r>
              <a:rPr lang="vi-VN" sz="2600">
                <a:latin typeface="+mj-lt"/>
                <a:cs typeface="Tahoma" charset="0"/>
              </a:rPr>
              <a:t> &lt;class name&gt;  [: base class]</a:t>
            </a:r>
          </a:p>
          <a:p>
            <a:pPr marL="400050" lvl="1" indent="0" algn="just">
              <a:lnSpc>
                <a:spcPct val="120000"/>
              </a:lnSpc>
              <a:spcBef>
                <a:spcPts val="300"/>
              </a:spcBef>
              <a:spcAft>
                <a:spcPts val="300"/>
              </a:spcAft>
              <a:buNone/>
            </a:pPr>
            <a:r>
              <a:rPr lang="vi-VN" sz="2600">
                <a:latin typeface="+mj-lt"/>
                <a:cs typeface="Tahoma" charset="0"/>
              </a:rPr>
              <a:t>{</a:t>
            </a:r>
          </a:p>
          <a:p>
            <a:pPr marL="400050" lvl="1" indent="0" algn="just">
              <a:lnSpc>
                <a:spcPct val="120000"/>
              </a:lnSpc>
              <a:spcBef>
                <a:spcPts val="300"/>
              </a:spcBef>
              <a:spcAft>
                <a:spcPts val="300"/>
              </a:spcAft>
              <a:buNone/>
            </a:pPr>
            <a:r>
              <a:rPr lang="vi-VN" sz="2600">
                <a:latin typeface="+mj-lt"/>
                <a:cs typeface="Tahoma" charset="0"/>
              </a:rPr>
              <a:t>	// class body</a:t>
            </a:r>
          </a:p>
          <a:p>
            <a:pPr marL="400050" lvl="1" indent="0" algn="just">
              <a:lnSpc>
                <a:spcPct val="120000"/>
              </a:lnSpc>
              <a:spcBef>
                <a:spcPts val="300"/>
              </a:spcBef>
              <a:spcAft>
                <a:spcPts val="300"/>
              </a:spcAft>
              <a:buNone/>
            </a:pPr>
            <a:r>
              <a:rPr lang="vi-VN" sz="2600">
                <a:latin typeface="+mj-lt"/>
                <a:cs typeface="Tahoma" charset="0"/>
              </a:rPr>
              <a:t>}</a:t>
            </a:r>
          </a:p>
          <a:p>
            <a:pPr algn="just">
              <a:lnSpc>
                <a:spcPct val="120000"/>
              </a:lnSpc>
              <a:spcBef>
                <a:spcPts val="300"/>
              </a:spcBef>
              <a:spcAft>
                <a:spcPts val="300"/>
              </a:spcAft>
            </a:pPr>
            <a:r>
              <a:rPr lang="vi-VN" sz="2800">
                <a:solidFill>
                  <a:srgbClr val="C00000"/>
                </a:solidFill>
                <a:latin typeface="+mj-lt"/>
                <a:cs typeface="Tahoma" charset="0"/>
              </a:rPr>
              <a:t>Access modifier: </a:t>
            </a:r>
          </a:p>
          <a:p>
            <a:pPr lvl="1" algn="just">
              <a:lnSpc>
                <a:spcPct val="120000"/>
              </a:lnSpc>
              <a:spcBef>
                <a:spcPts val="300"/>
              </a:spcBef>
              <a:spcAft>
                <a:spcPts val="300"/>
              </a:spcAft>
            </a:pPr>
            <a:r>
              <a:rPr lang="vi-VN" sz="2400">
                <a:solidFill>
                  <a:srgbClr val="0000FF"/>
                </a:solidFill>
                <a:latin typeface="+mj-lt"/>
                <a:cs typeface="Tahoma" charset="0"/>
              </a:rPr>
              <a:t>public, protected, internal, protected internal, private</a:t>
            </a:r>
          </a:p>
          <a:p>
            <a:pPr algn="just">
              <a:lnSpc>
                <a:spcPct val="120000"/>
              </a:lnSpc>
              <a:spcBef>
                <a:spcPts val="300"/>
              </a:spcBef>
              <a:spcAft>
                <a:spcPts val="300"/>
              </a:spcAft>
            </a:pPr>
            <a:r>
              <a:rPr lang="vi-VN" sz="2800">
                <a:latin typeface="+mj-lt"/>
                <a:cs typeface="Tahoma" charset="0"/>
              </a:rPr>
              <a:t>Nếu không khai báo lớp cơ sở thì C# mặc định xem lớp cơ sở là </a:t>
            </a:r>
            <a:r>
              <a:rPr lang="vi-VN" sz="2800" smtClean="0">
                <a:latin typeface="+mj-lt"/>
                <a:cs typeface="Tahoma" charset="0"/>
              </a:rPr>
              <a:t>object</a:t>
            </a:r>
            <a:endParaRPr lang="vi-VN" sz="2800">
              <a:latin typeface="+mj-lt"/>
              <a:cs typeface="Tahoma" charset="0"/>
            </a:endParaRPr>
          </a:p>
        </p:txBody>
      </p:sp>
    </p:spTree>
    <p:extLst>
      <p:ext uri="{BB962C8B-B14F-4D97-AF65-F5344CB8AC3E}">
        <p14:creationId xmlns:p14="http://schemas.microsoft.com/office/powerpoint/2010/main" val="1119798126"/>
      </p:ext>
    </p:extLst>
  </p:cSld>
  <p:clrMapOvr>
    <a:masterClrMapping/>
  </p:clrMapOvr>
  <p:transition advClick="0">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79882"/>
            <a:ext cx="7772400" cy="764680"/>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Cấu trúc chương trình C#</a:t>
            </a:r>
            <a:endParaRPr lang="en-US" sz="4000" b="1" dirty="0" smtClean="0">
              <a:solidFill>
                <a:schemeClr val="tx1"/>
              </a:solidFill>
              <a:cs typeface="Tahoma" charset="0"/>
            </a:endParaRPr>
          </a:p>
        </p:txBody>
      </p:sp>
      <p:pic>
        <p:nvPicPr>
          <p:cNvPr id="6" name="Picture 2"/>
          <p:cNvPicPr>
            <a:picLocks noGrp="1" noChangeAspect="1" noChangeArrowheads="1"/>
          </p:cNvPicPr>
          <p:nvPr>
            <p:ph idx="1"/>
          </p:nvPr>
        </p:nvPicPr>
        <p:blipFill>
          <a:blip r:embed="rId2" cstate="print"/>
          <a:srcRect/>
          <a:stretch>
            <a:fillRect/>
          </a:stretch>
        </p:blipFill>
        <p:spPr>
          <a:xfrm>
            <a:off x="61827" y="1586136"/>
            <a:ext cx="8929773" cy="4433664"/>
          </a:xfrm>
        </p:spPr>
      </p:pic>
    </p:spTree>
    <p:extLst>
      <p:ext uri="{BB962C8B-B14F-4D97-AF65-F5344CB8AC3E}">
        <p14:creationId xmlns:p14="http://schemas.microsoft.com/office/powerpoint/2010/main" val="2002566027"/>
      </p:ext>
    </p:extLst>
  </p:cSld>
  <p:clrMapOvr>
    <a:masterClrMapping/>
  </p:clrMapOvr>
  <p:transition advClick="0">
    <p:wheel spokes="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43000"/>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Phạm vi truy xuất</a:t>
            </a:r>
            <a:endParaRPr lang="en-US" sz="2800" dirty="0" smtClean="0">
              <a:latin typeface="+mj-lt"/>
              <a:cs typeface="Tahoma" charset="0"/>
            </a:endParaRPr>
          </a:p>
        </p:txBody>
      </p:sp>
      <p:graphicFrame>
        <p:nvGraphicFramePr>
          <p:cNvPr id="5" name="Content Placeholder 6"/>
          <p:cNvGraphicFramePr>
            <a:graphicFrameLocks/>
          </p:cNvGraphicFramePr>
          <p:nvPr>
            <p:extLst>
              <p:ext uri="{D42A27DB-BD31-4B8C-83A1-F6EECF244321}">
                <p14:modId xmlns:p14="http://schemas.microsoft.com/office/powerpoint/2010/main" val="2809046354"/>
              </p:ext>
            </p:extLst>
          </p:nvPr>
        </p:nvGraphicFramePr>
        <p:xfrm>
          <a:off x="762000" y="1904999"/>
          <a:ext cx="8001000" cy="4419601"/>
        </p:xfrm>
        <a:graphic>
          <a:graphicData uri="http://schemas.openxmlformats.org/drawingml/2006/table">
            <a:tbl>
              <a:tblPr firstRow="1" bandRow="1">
                <a:tableStyleId>{93296810-A885-4BE3-A3E7-6D5BEEA58F35}</a:tableStyleId>
              </a:tblPr>
              <a:tblGrid>
                <a:gridCol w="2667000"/>
                <a:gridCol w="5334000"/>
              </a:tblGrid>
              <a:tr h="739111">
                <a:tc>
                  <a:txBody>
                    <a:bodyPr/>
                    <a:lstStyle/>
                    <a:p>
                      <a:pPr algn="ctr"/>
                      <a:r>
                        <a:rPr lang="en-US" sz="2400" dirty="0" err="1" smtClean="0"/>
                        <a:t>Thuộc</a:t>
                      </a:r>
                      <a:r>
                        <a:rPr lang="en-US" sz="2400" baseline="0" dirty="0" smtClean="0"/>
                        <a:t> </a:t>
                      </a:r>
                      <a:r>
                        <a:rPr lang="en-US" sz="2400" baseline="0" dirty="0" err="1" smtClean="0"/>
                        <a:t>tính</a:t>
                      </a:r>
                      <a:endParaRPr lang="en-US" sz="2400" dirty="0"/>
                    </a:p>
                  </a:txBody>
                  <a:tcPr/>
                </a:tc>
                <a:tc>
                  <a:txBody>
                    <a:bodyPr/>
                    <a:lstStyle/>
                    <a:p>
                      <a:pPr algn="ctr"/>
                      <a:r>
                        <a:rPr lang="en-US" sz="2400" dirty="0" err="1" smtClean="0"/>
                        <a:t>Giới</a:t>
                      </a:r>
                      <a:r>
                        <a:rPr lang="en-US" sz="2400" baseline="0" dirty="0" smtClean="0"/>
                        <a:t> </a:t>
                      </a:r>
                      <a:r>
                        <a:rPr lang="en-US" sz="2400" baseline="0" dirty="0" err="1" smtClean="0"/>
                        <a:t>hạn</a:t>
                      </a:r>
                      <a:r>
                        <a:rPr lang="en-US" sz="2400" baseline="0" dirty="0" smtClean="0"/>
                        <a:t> </a:t>
                      </a:r>
                      <a:r>
                        <a:rPr lang="en-US" sz="2400" baseline="0" dirty="0" err="1" smtClean="0"/>
                        <a:t>truy</a:t>
                      </a:r>
                      <a:r>
                        <a:rPr lang="en-US" sz="2400" baseline="0" dirty="0" smtClean="0"/>
                        <a:t> </a:t>
                      </a:r>
                      <a:r>
                        <a:rPr lang="en-US" sz="2400" baseline="0" dirty="0" err="1" smtClean="0"/>
                        <a:t>vập</a:t>
                      </a:r>
                      <a:endParaRPr lang="en-US" sz="2400" dirty="0"/>
                    </a:p>
                  </a:txBody>
                  <a:tcPr/>
                </a:tc>
              </a:tr>
              <a:tr h="739111">
                <a:tc>
                  <a:txBody>
                    <a:bodyPr/>
                    <a:lstStyle/>
                    <a:p>
                      <a:r>
                        <a:rPr lang="en-US" sz="2400" dirty="0" smtClean="0"/>
                        <a:t>public</a:t>
                      </a:r>
                      <a:endParaRPr lang="en-US" sz="2400" dirty="0"/>
                    </a:p>
                  </a:txBody>
                  <a:tcPr/>
                </a:tc>
                <a:tc>
                  <a:txBody>
                    <a:bodyPr/>
                    <a:lstStyle/>
                    <a:p>
                      <a:r>
                        <a:rPr lang="en-US" sz="2400" dirty="0" err="1" smtClean="0"/>
                        <a:t>Không</a:t>
                      </a:r>
                      <a:r>
                        <a:rPr lang="en-US" sz="2400" baseline="0" dirty="0" smtClean="0"/>
                        <a:t> </a:t>
                      </a:r>
                      <a:r>
                        <a:rPr lang="en-US" sz="2400" baseline="0" dirty="0" err="1" smtClean="0"/>
                        <a:t>hạn</a:t>
                      </a:r>
                      <a:r>
                        <a:rPr lang="en-US" sz="2400" baseline="0" dirty="0" smtClean="0"/>
                        <a:t> </a:t>
                      </a:r>
                      <a:r>
                        <a:rPr lang="en-US" sz="2400" baseline="0" dirty="0" err="1" smtClean="0"/>
                        <a:t>chế</a:t>
                      </a:r>
                      <a:endParaRPr lang="en-US" sz="2400" dirty="0"/>
                    </a:p>
                  </a:txBody>
                  <a:tcPr/>
                </a:tc>
              </a:tr>
              <a:tr h="739111">
                <a:tc>
                  <a:txBody>
                    <a:bodyPr/>
                    <a:lstStyle/>
                    <a:p>
                      <a:r>
                        <a:rPr lang="en-US" sz="2400" dirty="0" smtClean="0"/>
                        <a:t>private</a:t>
                      </a:r>
                      <a:endParaRPr lang="en-US" sz="2400" dirty="0"/>
                    </a:p>
                  </a:txBody>
                  <a:tcPr/>
                </a:tc>
                <a:tc>
                  <a:txBody>
                    <a:bodyPr/>
                    <a:lstStyle/>
                    <a:p>
                      <a:r>
                        <a:rPr lang="en-US" sz="2400" err="1" smtClean="0"/>
                        <a:t>Chỉ</a:t>
                      </a:r>
                      <a:r>
                        <a:rPr lang="en-US" sz="2400" smtClean="0"/>
                        <a:t> bên</a:t>
                      </a:r>
                      <a:r>
                        <a:rPr lang="en-US" sz="2400" baseline="0" smtClean="0"/>
                        <a:t> </a:t>
                      </a:r>
                      <a:r>
                        <a:rPr lang="en-US" sz="2400" smtClean="0"/>
                        <a:t>trong </a:t>
                      </a:r>
                      <a:r>
                        <a:rPr lang="en-US" sz="2400" dirty="0" err="1" smtClean="0"/>
                        <a:t>lớp</a:t>
                      </a:r>
                      <a:r>
                        <a:rPr lang="en-US" sz="2400" dirty="0" smtClean="0"/>
                        <a:t> (</a:t>
                      </a:r>
                      <a:r>
                        <a:rPr lang="en-US" sz="2400" dirty="0" err="1" smtClean="0"/>
                        <a:t>mặc</a:t>
                      </a:r>
                      <a:r>
                        <a:rPr lang="en-US" sz="2400" baseline="0" dirty="0" smtClean="0"/>
                        <a:t> </a:t>
                      </a:r>
                      <a:r>
                        <a:rPr lang="en-US" sz="2400" baseline="0" dirty="0" err="1" smtClean="0"/>
                        <a:t>định</a:t>
                      </a:r>
                      <a:r>
                        <a:rPr lang="en-US" sz="2400" dirty="0" smtClean="0"/>
                        <a:t>)</a:t>
                      </a:r>
                      <a:endParaRPr lang="en-US" sz="2400" dirty="0"/>
                    </a:p>
                  </a:txBody>
                  <a:tcPr/>
                </a:tc>
              </a:tr>
              <a:tr h="739111">
                <a:tc>
                  <a:txBody>
                    <a:bodyPr/>
                    <a:lstStyle/>
                    <a:p>
                      <a:r>
                        <a:rPr lang="en-US" sz="2400" dirty="0" smtClean="0"/>
                        <a:t>protected</a:t>
                      </a:r>
                      <a:endParaRPr lang="en-US" sz="2400" dirty="0"/>
                    </a:p>
                  </a:txBody>
                  <a:tcPr/>
                </a:tc>
                <a:tc>
                  <a:txBody>
                    <a:bodyPr/>
                    <a:lstStyle/>
                    <a:p>
                      <a:r>
                        <a:rPr lang="en-US" sz="2400" dirty="0" err="1" smtClean="0"/>
                        <a:t>Trong</a:t>
                      </a:r>
                      <a:r>
                        <a:rPr lang="en-US" sz="2400" dirty="0" smtClean="0"/>
                        <a:t> </a:t>
                      </a:r>
                      <a:r>
                        <a:rPr lang="en-US" sz="2400" dirty="0" err="1" smtClean="0"/>
                        <a:t>lớp</a:t>
                      </a:r>
                      <a:r>
                        <a:rPr lang="en-US" sz="2400" baseline="0" dirty="0" smtClean="0"/>
                        <a:t> </a:t>
                      </a:r>
                      <a:r>
                        <a:rPr lang="en-US" sz="2400" baseline="0" dirty="0" err="1" smtClean="0"/>
                        <a:t>và</a:t>
                      </a:r>
                      <a:r>
                        <a:rPr lang="en-US" sz="2400" baseline="0" dirty="0" smtClean="0"/>
                        <a:t> </a:t>
                      </a:r>
                      <a:r>
                        <a:rPr lang="en-US" sz="2400" baseline="0" err="1" smtClean="0"/>
                        <a:t>lớp</a:t>
                      </a:r>
                      <a:r>
                        <a:rPr lang="en-US" sz="2400" baseline="0" smtClean="0"/>
                        <a:t> con (</a:t>
                      </a:r>
                      <a:r>
                        <a:rPr lang="en-US" sz="2400" baseline="0" dirty="0" err="1" smtClean="0"/>
                        <a:t>lớp</a:t>
                      </a:r>
                      <a:r>
                        <a:rPr lang="en-US" sz="2400" baseline="0" dirty="0" smtClean="0"/>
                        <a:t> </a:t>
                      </a:r>
                      <a:r>
                        <a:rPr lang="en-US" sz="2400" baseline="0" dirty="0" err="1" smtClean="0"/>
                        <a:t>dẫn</a:t>
                      </a:r>
                      <a:r>
                        <a:rPr lang="en-US" sz="2400" baseline="0" dirty="0" smtClean="0"/>
                        <a:t> </a:t>
                      </a:r>
                      <a:r>
                        <a:rPr lang="en-US" sz="2400" baseline="0" dirty="0" err="1" smtClean="0"/>
                        <a:t>xuất</a:t>
                      </a:r>
                      <a:r>
                        <a:rPr lang="en-US" sz="2400" baseline="0" dirty="0" smtClean="0"/>
                        <a:t>)</a:t>
                      </a:r>
                      <a:endParaRPr lang="en-US" sz="2400" dirty="0"/>
                    </a:p>
                  </a:txBody>
                  <a:tcPr/>
                </a:tc>
              </a:tr>
              <a:tr h="739111">
                <a:tc>
                  <a:txBody>
                    <a:bodyPr/>
                    <a:lstStyle/>
                    <a:p>
                      <a:r>
                        <a:rPr lang="en-US" sz="2400" dirty="0" smtClean="0"/>
                        <a:t>internal</a:t>
                      </a:r>
                      <a:endParaRPr lang="en-US" sz="2400" dirty="0"/>
                    </a:p>
                  </a:txBody>
                  <a:tcPr/>
                </a:tc>
                <a:tc>
                  <a:txBody>
                    <a:bodyPr/>
                    <a:lstStyle/>
                    <a:p>
                      <a:r>
                        <a:rPr lang="en-US" sz="2400" dirty="0" err="1" smtClean="0"/>
                        <a:t>Trong</a:t>
                      </a:r>
                      <a:r>
                        <a:rPr lang="en-US" sz="2400" dirty="0" smtClean="0"/>
                        <a:t> </a:t>
                      </a:r>
                      <a:r>
                        <a:rPr lang="en-US" sz="2400" dirty="0" err="1" smtClean="0"/>
                        <a:t>chương</a:t>
                      </a:r>
                      <a:r>
                        <a:rPr lang="en-US" sz="2400" baseline="0" dirty="0" smtClean="0"/>
                        <a:t> </a:t>
                      </a:r>
                      <a:r>
                        <a:rPr lang="en-US" sz="2400" baseline="0" dirty="0" err="1" smtClean="0"/>
                        <a:t>trình</a:t>
                      </a:r>
                      <a:endParaRPr lang="en-US" sz="2400" dirty="0"/>
                    </a:p>
                  </a:txBody>
                  <a:tcPr/>
                </a:tc>
              </a:tr>
              <a:tr h="724046">
                <a:tc>
                  <a:txBody>
                    <a:bodyPr/>
                    <a:lstStyle/>
                    <a:p>
                      <a:r>
                        <a:rPr lang="en-US" sz="2400" dirty="0" smtClean="0"/>
                        <a:t>protected internal</a:t>
                      </a:r>
                      <a:endParaRPr lang="en-US" sz="2400" dirty="0"/>
                    </a:p>
                  </a:txBody>
                  <a:tcPr/>
                </a:tc>
                <a:tc>
                  <a:txBody>
                    <a:bodyPr/>
                    <a:lstStyle/>
                    <a:p>
                      <a:r>
                        <a:rPr lang="en-US" sz="2400" dirty="0" err="1" smtClean="0"/>
                        <a:t>Trong</a:t>
                      </a:r>
                      <a:r>
                        <a:rPr lang="en-US" sz="2400" dirty="0" smtClean="0"/>
                        <a:t> </a:t>
                      </a:r>
                      <a:r>
                        <a:rPr lang="en-US" sz="2400" dirty="0" err="1" smtClean="0"/>
                        <a:t>chương</a:t>
                      </a:r>
                      <a:r>
                        <a:rPr lang="en-US" sz="2400" baseline="0" dirty="0" smtClean="0"/>
                        <a:t> </a:t>
                      </a:r>
                      <a:r>
                        <a:rPr lang="en-US" sz="2400" baseline="0" dirty="0" err="1" smtClean="0"/>
                        <a:t>trình</a:t>
                      </a:r>
                      <a:r>
                        <a:rPr lang="en-US" sz="2400" baseline="0" dirty="0" smtClean="0"/>
                        <a:t> </a:t>
                      </a:r>
                      <a:r>
                        <a:rPr lang="en-US" sz="2400" baseline="0" dirty="0" err="1" smtClean="0"/>
                        <a:t>và</a:t>
                      </a:r>
                      <a:r>
                        <a:rPr lang="en-US" sz="2400" baseline="0" dirty="0" smtClean="0"/>
                        <a:t> </a:t>
                      </a:r>
                      <a:r>
                        <a:rPr lang="en-US" sz="2400" baseline="0" dirty="0" err="1" smtClean="0"/>
                        <a:t>trong</a:t>
                      </a:r>
                      <a:r>
                        <a:rPr lang="en-US" sz="2400" baseline="0" dirty="0" smtClean="0"/>
                        <a:t> </a:t>
                      </a:r>
                      <a:r>
                        <a:rPr lang="en-US" sz="2400" baseline="0" dirty="0" err="1" smtClean="0"/>
                        <a:t>lớp</a:t>
                      </a:r>
                      <a:r>
                        <a:rPr lang="en-US" sz="2400" baseline="0" dirty="0" smtClean="0"/>
                        <a:t> con</a:t>
                      </a:r>
                      <a:endParaRPr lang="en-US" sz="2400" dirty="0"/>
                    </a:p>
                  </a:txBody>
                  <a:tcPr/>
                </a:tc>
              </a:tr>
            </a:tbl>
          </a:graphicData>
        </a:graphic>
      </p:graphicFrame>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Tạo lớp trong C#</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740936465"/>
      </p:ext>
    </p:extLst>
  </p:cSld>
  <p:clrMapOvr>
    <a:masterClrMapping/>
  </p:clrMapOvr>
  <p:transition advClick="0">
    <p:wheel spokes="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Ví dụ</a:t>
            </a:r>
            <a:endParaRPr lang="en-US" sz="4000" b="1" dirty="0" smtClean="0">
              <a:solidFill>
                <a:schemeClr val="tx1"/>
              </a:solidFill>
              <a:cs typeface="Tahoma" charset="0"/>
            </a:endParaRPr>
          </a:p>
        </p:txBody>
      </p:sp>
      <p:sp>
        <p:nvSpPr>
          <p:cNvPr id="4" name="Rectangle 3"/>
          <p:cNvSpPr/>
          <p:nvPr/>
        </p:nvSpPr>
        <p:spPr>
          <a:xfrm>
            <a:off x="533399" y="990600"/>
            <a:ext cx="8458201" cy="5616922"/>
          </a:xfrm>
          <a:prstGeom prst="rect">
            <a:avLst/>
          </a:prstGeom>
        </p:spPr>
        <p:txBody>
          <a:bodyPr wrap="square">
            <a:spAutoFit/>
          </a:bodyPr>
          <a:lstStyle/>
          <a:p>
            <a:pPr algn="l">
              <a:lnSpc>
                <a:spcPct val="120000"/>
              </a:lnSpc>
            </a:pPr>
            <a:r>
              <a:rPr lang="en-US" sz="2000" b="0">
                <a:latin typeface="Courier New" pitchFamily="49" charset="0"/>
                <a:cs typeface="Courier New" pitchFamily="49" charset="0"/>
              </a:rPr>
              <a:t>01  </a:t>
            </a:r>
            <a:r>
              <a:rPr lang="en-US" sz="2000" b="0" smtClean="0">
                <a:solidFill>
                  <a:srgbClr val="0000FF"/>
                </a:solidFill>
                <a:latin typeface="Courier New" pitchFamily="49" charset="0"/>
                <a:cs typeface="Courier New" pitchFamily="49" charset="0"/>
              </a:rPr>
              <a:t>using</a:t>
            </a:r>
            <a:r>
              <a:rPr lang="en-US" sz="2000" b="0" smtClean="0">
                <a:latin typeface="Courier New" pitchFamily="49" charset="0"/>
                <a:cs typeface="Courier New" pitchFamily="49" charset="0"/>
              </a:rPr>
              <a:t> </a:t>
            </a:r>
            <a:r>
              <a:rPr lang="en-US" sz="2000" b="0">
                <a:latin typeface="Courier New" pitchFamily="49" charset="0"/>
                <a:cs typeface="Courier New" pitchFamily="49" charset="0"/>
              </a:rPr>
              <a:t>System;</a:t>
            </a:r>
          </a:p>
          <a:p>
            <a:pPr algn="l">
              <a:lnSpc>
                <a:spcPct val="120000"/>
              </a:lnSpc>
            </a:pPr>
            <a:r>
              <a:rPr lang="en-US" sz="2000" b="0">
                <a:latin typeface="Courier New" pitchFamily="49" charset="0"/>
                <a:cs typeface="Courier New" pitchFamily="49" charset="0"/>
              </a:rPr>
              <a:t>02  </a:t>
            </a:r>
            <a:r>
              <a:rPr lang="en-US" sz="2000" b="0" smtClean="0">
                <a:solidFill>
                  <a:srgbClr val="0000FF"/>
                </a:solidFill>
                <a:latin typeface="Courier New" pitchFamily="49" charset="0"/>
                <a:cs typeface="Courier New" pitchFamily="49" charset="0"/>
              </a:rPr>
              <a:t>public</a:t>
            </a:r>
            <a:r>
              <a:rPr lang="en-US" sz="2000" b="0" smtClean="0">
                <a:latin typeface="Courier New" pitchFamily="49" charset="0"/>
                <a:cs typeface="Courier New" pitchFamily="49" charset="0"/>
              </a:rPr>
              <a:t> </a:t>
            </a:r>
            <a:r>
              <a:rPr lang="en-US" sz="2000" b="0">
                <a:solidFill>
                  <a:srgbClr val="0000FF"/>
                </a:solidFill>
                <a:latin typeface="Courier New" pitchFamily="49" charset="0"/>
                <a:cs typeface="Courier New" pitchFamily="49" charset="0"/>
              </a:rPr>
              <a:t>class</a:t>
            </a:r>
            <a:r>
              <a:rPr lang="en-US" sz="2000" b="0">
                <a:latin typeface="Courier New" pitchFamily="49" charset="0"/>
                <a:cs typeface="Courier New" pitchFamily="49" charset="0"/>
              </a:rPr>
              <a:t> ThoiGian</a:t>
            </a:r>
          </a:p>
          <a:p>
            <a:pPr algn="l">
              <a:lnSpc>
                <a:spcPct val="120000"/>
              </a:lnSpc>
            </a:pPr>
            <a:r>
              <a:rPr lang="en-US" sz="2000" b="0">
                <a:latin typeface="Courier New" pitchFamily="49" charset="0"/>
                <a:cs typeface="Courier New" pitchFamily="49" charset="0"/>
              </a:rPr>
              <a:t>03  </a:t>
            </a:r>
            <a:r>
              <a:rPr lang="en-US" sz="2000" b="0" smtClean="0">
                <a:latin typeface="Courier New" pitchFamily="49" charset="0"/>
                <a:cs typeface="Courier New" pitchFamily="49" charset="0"/>
              </a:rPr>
              <a:t>{</a:t>
            </a:r>
            <a:endParaRPr lang="en-US" sz="2000" b="0">
              <a:latin typeface="Courier New" pitchFamily="49" charset="0"/>
              <a:cs typeface="Courier New" pitchFamily="49" charset="0"/>
            </a:endParaRPr>
          </a:p>
          <a:p>
            <a:pPr algn="l">
              <a:lnSpc>
                <a:spcPct val="120000"/>
              </a:lnSpc>
            </a:pPr>
            <a:r>
              <a:rPr lang="en-US" sz="2000" b="0">
                <a:latin typeface="Courier New" pitchFamily="49" charset="0"/>
                <a:cs typeface="Courier New" pitchFamily="49" charset="0"/>
              </a:rPr>
              <a:t>04   	</a:t>
            </a:r>
            <a:r>
              <a:rPr lang="en-US" sz="2000" b="0">
                <a:solidFill>
                  <a:srgbClr val="0000FF"/>
                </a:solidFill>
                <a:latin typeface="Courier New" pitchFamily="49" charset="0"/>
                <a:cs typeface="Courier New" pitchFamily="49" charset="0"/>
              </a:rPr>
              <a:t>public void</a:t>
            </a:r>
            <a:r>
              <a:rPr lang="en-US" sz="2000" b="0">
                <a:latin typeface="Courier New" pitchFamily="49" charset="0"/>
                <a:cs typeface="Courier New" pitchFamily="49" charset="0"/>
              </a:rPr>
              <a:t> ThoiGianHienHanh()</a:t>
            </a:r>
          </a:p>
          <a:p>
            <a:pPr algn="l">
              <a:lnSpc>
                <a:spcPct val="120000"/>
              </a:lnSpc>
            </a:pPr>
            <a:r>
              <a:rPr lang="en-US" sz="2000" b="0">
                <a:latin typeface="Courier New" pitchFamily="49" charset="0"/>
                <a:cs typeface="Courier New" pitchFamily="49" charset="0"/>
              </a:rPr>
              <a:t>05   	{</a:t>
            </a:r>
          </a:p>
          <a:p>
            <a:pPr algn="l">
              <a:lnSpc>
                <a:spcPct val="120000"/>
              </a:lnSpc>
            </a:pPr>
            <a:r>
              <a:rPr lang="fi-FI" sz="2000" b="0">
                <a:latin typeface="Courier New" pitchFamily="49" charset="0"/>
                <a:cs typeface="Courier New" pitchFamily="49" charset="0"/>
              </a:rPr>
              <a:t>06   	</a:t>
            </a:r>
            <a:r>
              <a:rPr lang="fi-FI" sz="2000" b="0" smtClean="0">
                <a:latin typeface="Courier New" pitchFamily="49" charset="0"/>
                <a:cs typeface="Courier New" pitchFamily="49" charset="0"/>
              </a:rPr>
              <a:t>    Console.WriteLine</a:t>
            </a:r>
            <a:r>
              <a:rPr lang="fi-FI" sz="2000" b="0">
                <a:latin typeface="Courier New" pitchFamily="49" charset="0"/>
                <a:cs typeface="Courier New" pitchFamily="49" charset="0"/>
              </a:rPr>
              <a:t>("Hien thi </a:t>
            </a:r>
            <a:r>
              <a:rPr lang="fi-FI" sz="2000" b="0" smtClean="0">
                <a:latin typeface="Courier New" pitchFamily="49" charset="0"/>
                <a:cs typeface="Courier New" pitchFamily="49" charset="0"/>
              </a:rPr>
              <a:t>t/g hien </a:t>
            </a:r>
            <a:r>
              <a:rPr lang="fi-FI" sz="2000" b="0">
                <a:latin typeface="Courier New" pitchFamily="49" charset="0"/>
                <a:cs typeface="Courier New" pitchFamily="49" charset="0"/>
              </a:rPr>
              <a:t>hanh");</a:t>
            </a:r>
          </a:p>
          <a:p>
            <a:pPr algn="l">
              <a:lnSpc>
                <a:spcPct val="120000"/>
              </a:lnSpc>
            </a:pPr>
            <a:r>
              <a:rPr lang="en-US" sz="2000" b="0">
                <a:latin typeface="Courier New" pitchFamily="49" charset="0"/>
                <a:cs typeface="Courier New" pitchFamily="49" charset="0"/>
              </a:rPr>
              <a:t>07   	}</a:t>
            </a:r>
          </a:p>
          <a:p>
            <a:pPr algn="l">
              <a:lnSpc>
                <a:spcPct val="120000"/>
              </a:lnSpc>
            </a:pPr>
            <a:r>
              <a:rPr lang="pt-BR" sz="2000" b="0">
                <a:latin typeface="Courier New" pitchFamily="49" charset="0"/>
                <a:cs typeface="Courier New" pitchFamily="49" charset="0"/>
              </a:rPr>
              <a:t>08   	// </a:t>
            </a:r>
            <a:r>
              <a:rPr lang="pt-BR" sz="2000" b="0" smtClean="0">
                <a:latin typeface="Courier New" pitchFamily="49" charset="0"/>
                <a:cs typeface="Courier New" pitchFamily="49" charset="0"/>
              </a:rPr>
              <a:t>Các biến thành viên</a:t>
            </a:r>
            <a:endParaRPr lang="pt-BR" sz="2000" b="0">
              <a:latin typeface="Courier New" pitchFamily="49" charset="0"/>
              <a:cs typeface="Courier New" pitchFamily="49" charset="0"/>
            </a:endParaRPr>
          </a:p>
          <a:p>
            <a:pPr algn="l">
              <a:lnSpc>
                <a:spcPct val="120000"/>
              </a:lnSpc>
            </a:pPr>
            <a:r>
              <a:rPr lang="en-US" sz="2000" b="0">
                <a:latin typeface="Courier New" pitchFamily="49" charset="0"/>
                <a:cs typeface="Courier New" pitchFamily="49" charset="0"/>
              </a:rPr>
              <a:t>09   	</a:t>
            </a:r>
            <a:r>
              <a:rPr lang="en-US" sz="2000" b="0">
                <a:solidFill>
                  <a:srgbClr val="0000FF"/>
                </a:solidFill>
                <a:latin typeface="Courier New" pitchFamily="49" charset="0"/>
                <a:cs typeface="Courier New" pitchFamily="49" charset="0"/>
              </a:rPr>
              <a:t>int</a:t>
            </a:r>
            <a:r>
              <a:rPr lang="en-US" sz="2000" b="0">
                <a:latin typeface="Courier New" pitchFamily="49" charset="0"/>
                <a:cs typeface="Courier New" pitchFamily="49" charset="0"/>
              </a:rPr>
              <a:t> Nam;</a:t>
            </a:r>
          </a:p>
          <a:p>
            <a:pPr algn="l">
              <a:lnSpc>
                <a:spcPct val="120000"/>
              </a:lnSpc>
            </a:pPr>
            <a:r>
              <a:rPr lang="en-US" sz="2000" b="0">
                <a:latin typeface="Courier New" pitchFamily="49" charset="0"/>
                <a:cs typeface="Courier New" pitchFamily="49" charset="0"/>
              </a:rPr>
              <a:t>10   	</a:t>
            </a:r>
            <a:r>
              <a:rPr lang="en-US" sz="2000" b="0">
                <a:solidFill>
                  <a:srgbClr val="0000FF"/>
                </a:solidFill>
                <a:latin typeface="Courier New" pitchFamily="49" charset="0"/>
                <a:cs typeface="Courier New" pitchFamily="49" charset="0"/>
              </a:rPr>
              <a:t>int</a:t>
            </a:r>
            <a:r>
              <a:rPr lang="en-US" sz="2000" b="0">
                <a:latin typeface="Courier New" pitchFamily="49" charset="0"/>
                <a:cs typeface="Courier New" pitchFamily="49" charset="0"/>
              </a:rPr>
              <a:t> Thang;</a:t>
            </a:r>
          </a:p>
          <a:p>
            <a:pPr algn="l">
              <a:lnSpc>
                <a:spcPct val="120000"/>
              </a:lnSpc>
            </a:pPr>
            <a:r>
              <a:rPr lang="en-US" sz="2000" b="0">
                <a:latin typeface="Courier New" pitchFamily="49" charset="0"/>
                <a:cs typeface="Courier New" pitchFamily="49" charset="0"/>
              </a:rPr>
              <a:t>11   	</a:t>
            </a:r>
            <a:r>
              <a:rPr lang="en-US" sz="2000" b="0">
                <a:solidFill>
                  <a:srgbClr val="0000FF"/>
                </a:solidFill>
                <a:latin typeface="Courier New" pitchFamily="49" charset="0"/>
                <a:cs typeface="Courier New" pitchFamily="49" charset="0"/>
              </a:rPr>
              <a:t>int</a:t>
            </a:r>
            <a:r>
              <a:rPr lang="en-US" sz="2000" b="0">
                <a:latin typeface="Courier New" pitchFamily="49" charset="0"/>
                <a:cs typeface="Courier New" pitchFamily="49" charset="0"/>
              </a:rPr>
              <a:t> Ngay;</a:t>
            </a:r>
          </a:p>
          <a:p>
            <a:pPr algn="l">
              <a:lnSpc>
                <a:spcPct val="120000"/>
              </a:lnSpc>
            </a:pPr>
            <a:r>
              <a:rPr lang="en-US" sz="2000" b="0">
                <a:latin typeface="Courier New" pitchFamily="49" charset="0"/>
                <a:cs typeface="Courier New" pitchFamily="49" charset="0"/>
              </a:rPr>
              <a:t>12   	</a:t>
            </a:r>
            <a:r>
              <a:rPr lang="en-US" sz="2000" b="0">
                <a:solidFill>
                  <a:srgbClr val="0000FF"/>
                </a:solidFill>
                <a:latin typeface="Courier New" pitchFamily="49" charset="0"/>
                <a:cs typeface="Courier New" pitchFamily="49" charset="0"/>
              </a:rPr>
              <a:t>int</a:t>
            </a:r>
            <a:r>
              <a:rPr lang="en-US" sz="2000" b="0">
                <a:latin typeface="Courier New" pitchFamily="49" charset="0"/>
                <a:cs typeface="Courier New" pitchFamily="49" charset="0"/>
              </a:rPr>
              <a:t> Gio;</a:t>
            </a:r>
          </a:p>
          <a:p>
            <a:pPr algn="l">
              <a:lnSpc>
                <a:spcPct val="120000"/>
              </a:lnSpc>
            </a:pPr>
            <a:r>
              <a:rPr lang="en-US" sz="2000" b="0">
                <a:latin typeface="Courier New" pitchFamily="49" charset="0"/>
                <a:cs typeface="Courier New" pitchFamily="49" charset="0"/>
              </a:rPr>
              <a:t>13   	</a:t>
            </a:r>
            <a:r>
              <a:rPr lang="en-US" sz="2000" b="0">
                <a:solidFill>
                  <a:srgbClr val="0000FF"/>
                </a:solidFill>
                <a:latin typeface="Courier New" pitchFamily="49" charset="0"/>
                <a:cs typeface="Courier New" pitchFamily="49" charset="0"/>
              </a:rPr>
              <a:t>int</a:t>
            </a:r>
            <a:r>
              <a:rPr lang="en-US" sz="2000" b="0">
                <a:latin typeface="Courier New" pitchFamily="49" charset="0"/>
                <a:cs typeface="Courier New" pitchFamily="49" charset="0"/>
              </a:rPr>
              <a:t> Phut;</a:t>
            </a:r>
          </a:p>
          <a:p>
            <a:pPr algn="l">
              <a:lnSpc>
                <a:spcPct val="120000"/>
              </a:lnSpc>
            </a:pPr>
            <a:r>
              <a:rPr lang="en-US" sz="2000" b="0">
                <a:latin typeface="Courier New" pitchFamily="49" charset="0"/>
                <a:cs typeface="Courier New" pitchFamily="49" charset="0"/>
              </a:rPr>
              <a:t>14   	</a:t>
            </a:r>
            <a:r>
              <a:rPr lang="en-US" sz="2000" b="0">
                <a:solidFill>
                  <a:srgbClr val="0000FF"/>
                </a:solidFill>
                <a:latin typeface="Courier New" pitchFamily="49" charset="0"/>
                <a:cs typeface="Courier New" pitchFamily="49" charset="0"/>
              </a:rPr>
              <a:t>int</a:t>
            </a:r>
            <a:r>
              <a:rPr lang="en-US" sz="2000" b="0">
                <a:latin typeface="Courier New" pitchFamily="49" charset="0"/>
                <a:cs typeface="Courier New" pitchFamily="49" charset="0"/>
              </a:rPr>
              <a:t> Giay;</a:t>
            </a:r>
          </a:p>
          <a:p>
            <a:pPr algn="l">
              <a:lnSpc>
                <a:spcPct val="120000"/>
              </a:lnSpc>
            </a:pPr>
            <a:r>
              <a:rPr lang="en-US" sz="2000" b="0">
                <a:latin typeface="Courier New" pitchFamily="49" charset="0"/>
                <a:cs typeface="Courier New" pitchFamily="49" charset="0"/>
              </a:rPr>
              <a:t>15  </a:t>
            </a:r>
            <a:r>
              <a:rPr lang="en-US" sz="2000" b="0" smtClean="0">
                <a:latin typeface="Courier New" pitchFamily="49" charset="0"/>
                <a:cs typeface="Courier New" pitchFamily="49" charset="0"/>
              </a:rPr>
              <a:t>}</a:t>
            </a:r>
            <a:endParaRPr lang="en-US" sz="2000" b="0" dirty="0">
              <a:latin typeface="Courier New" pitchFamily="49" charset="0"/>
              <a:cs typeface="Courier New" pitchFamily="49" charset="0"/>
            </a:endParaRPr>
          </a:p>
        </p:txBody>
      </p:sp>
    </p:spTree>
    <p:extLst>
      <p:ext uri="{BB962C8B-B14F-4D97-AF65-F5344CB8AC3E}">
        <p14:creationId xmlns:p14="http://schemas.microsoft.com/office/powerpoint/2010/main" val="2293950840"/>
      </p:ext>
    </p:extLst>
  </p:cSld>
  <p:clrMapOvr>
    <a:masterClrMapping/>
  </p:clrMapOvr>
  <p:transition advClick="0">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1" y="1066800"/>
            <a:ext cx="8381999" cy="3619452"/>
          </a:xfrm>
          <a:prstGeom prst="rect">
            <a:avLst/>
          </a:prstGeom>
        </p:spPr>
        <p:txBody>
          <a:bodyPr wrap="square">
            <a:spAutoFit/>
          </a:bodyPr>
          <a:lstStyle/>
          <a:p>
            <a:pPr algn="l">
              <a:lnSpc>
                <a:spcPct val="120000"/>
              </a:lnSpc>
            </a:pPr>
            <a:r>
              <a:rPr lang="en-US" sz="2400" b="0">
                <a:latin typeface="Courier New" pitchFamily="49" charset="0"/>
                <a:cs typeface="Courier New" pitchFamily="49" charset="0"/>
              </a:rPr>
              <a:t>16  </a:t>
            </a:r>
            <a:r>
              <a:rPr lang="en-US" sz="2400" b="0" smtClean="0">
                <a:solidFill>
                  <a:srgbClr val="0000FF"/>
                </a:solidFill>
                <a:latin typeface="Courier New" pitchFamily="49" charset="0"/>
                <a:cs typeface="Courier New" pitchFamily="49" charset="0"/>
              </a:rPr>
              <a:t>public </a:t>
            </a:r>
            <a:r>
              <a:rPr lang="en-US" sz="2400" b="0" dirty="0">
                <a:solidFill>
                  <a:srgbClr val="0000FF"/>
                </a:solidFill>
                <a:latin typeface="Courier New" pitchFamily="49" charset="0"/>
                <a:cs typeface="Courier New" pitchFamily="49" charset="0"/>
              </a:rPr>
              <a:t>class </a:t>
            </a:r>
            <a:r>
              <a:rPr lang="en-US" sz="2400" b="0" dirty="0">
                <a:latin typeface="Courier New" pitchFamily="49" charset="0"/>
                <a:cs typeface="Courier New" pitchFamily="49" charset="0"/>
              </a:rPr>
              <a:t>Tester</a:t>
            </a:r>
          </a:p>
          <a:p>
            <a:pPr algn="l">
              <a:lnSpc>
                <a:spcPct val="120000"/>
              </a:lnSpc>
            </a:pPr>
            <a:r>
              <a:rPr lang="en-US" sz="2400" b="0">
                <a:latin typeface="Courier New" pitchFamily="49" charset="0"/>
                <a:cs typeface="Courier New" pitchFamily="49" charset="0"/>
              </a:rPr>
              <a:t>17  </a:t>
            </a:r>
            <a:r>
              <a:rPr lang="en-US" sz="2400" b="0" smtClean="0">
                <a:latin typeface="Courier New" pitchFamily="49" charset="0"/>
                <a:cs typeface="Courier New" pitchFamily="49" charset="0"/>
              </a:rPr>
              <a:t>{</a:t>
            </a:r>
            <a:endParaRPr lang="en-US" sz="2400" b="0" dirty="0">
              <a:latin typeface="Courier New" pitchFamily="49" charset="0"/>
              <a:cs typeface="Courier New" pitchFamily="49" charset="0"/>
            </a:endParaRPr>
          </a:p>
          <a:p>
            <a:pPr algn="l">
              <a:lnSpc>
                <a:spcPct val="120000"/>
              </a:lnSpc>
            </a:pPr>
            <a:r>
              <a:rPr lang="en-US" sz="2400" b="0">
                <a:latin typeface="Courier New" pitchFamily="49" charset="0"/>
                <a:cs typeface="Courier New" pitchFamily="49" charset="0"/>
              </a:rPr>
              <a:t>18   </a:t>
            </a:r>
            <a:r>
              <a:rPr lang="en-US" sz="2400" b="0" smtClean="0">
                <a:latin typeface="Courier New" pitchFamily="49" charset="0"/>
                <a:cs typeface="Courier New" pitchFamily="49" charset="0"/>
              </a:rPr>
              <a:t>	</a:t>
            </a:r>
            <a:r>
              <a:rPr lang="en-US" sz="2400" b="0">
                <a:latin typeface="Courier New" pitchFamily="49" charset="0"/>
                <a:cs typeface="Courier New" pitchFamily="49" charset="0"/>
              </a:rPr>
              <a:t> </a:t>
            </a:r>
            <a:r>
              <a:rPr lang="en-US" sz="2400" b="0" smtClean="0">
                <a:latin typeface="Courier New" pitchFamily="49" charset="0"/>
                <a:cs typeface="Courier New" pitchFamily="49" charset="0"/>
              </a:rPr>
              <a:t> </a:t>
            </a:r>
            <a:r>
              <a:rPr lang="en-US" sz="2400" b="0" smtClean="0">
                <a:solidFill>
                  <a:srgbClr val="0000FF"/>
                </a:solidFill>
                <a:latin typeface="Courier New" pitchFamily="49" charset="0"/>
                <a:cs typeface="Courier New" pitchFamily="49" charset="0"/>
              </a:rPr>
              <a:t>static </a:t>
            </a:r>
            <a:r>
              <a:rPr lang="en-US" sz="2400" b="0" dirty="0">
                <a:solidFill>
                  <a:srgbClr val="0000FF"/>
                </a:solidFill>
                <a:latin typeface="Courier New" pitchFamily="49" charset="0"/>
                <a:cs typeface="Courier New" pitchFamily="49" charset="0"/>
              </a:rPr>
              <a:t>void </a:t>
            </a:r>
            <a:r>
              <a:rPr lang="en-US" sz="2400" b="0" dirty="0">
                <a:latin typeface="Courier New" pitchFamily="49" charset="0"/>
                <a:cs typeface="Courier New" pitchFamily="49" charset="0"/>
              </a:rPr>
              <a:t>Main()</a:t>
            </a:r>
          </a:p>
          <a:p>
            <a:pPr algn="l">
              <a:lnSpc>
                <a:spcPct val="120000"/>
              </a:lnSpc>
            </a:pPr>
            <a:r>
              <a:rPr lang="en-US" sz="2400" b="0" dirty="0">
                <a:latin typeface="Courier New" pitchFamily="49" charset="0"/>
                <a:cs typeface="Courier New" pitchFamily="49" charset="0"/>
              </a:rPr>
              <a:t>19   </a:t>
            </a:r>
            <a:r>
              <a:rPr lang="en-US" sz="2400" b="0">
                <a:latin typeface="Courier New" pitchFamily="49" charset="0"/>
                <a:cs typeface="Courier New" pitchFamily="49" charset="0"/>
              </a:rPr>
              <a:t>	</a:t>
            </a:r>
            <a:r>
              <a:rPr lang="en-US" sz="2400" b="0" smtClean="0">
                <a:latin typeface="Courier New" pitchFamily="49" charset="0"/>
                <a:cs typeface="Courier New" pitchFamily="49" charset="0"/>
              </a:rPr>
              <a:t>  {</a:t>
            </a:r>
            <a:endParaRPr lang="en-US" sz="2400" b="0" dirty="0">
              <a:latin typeface="Courier New" pitchFamily="49" charset="0"/>
              <a:cs typeface="Courier New" pitchFamily="49" charset="0"/>
            </a:endParaRPr>
          </a:p>
          <a:p>
            <a:pPr algn="l">
              <a:lnSpc>
                <a:spcPct val="120000"/>
              </a:lnSpc>
            </a:pPr>
            <a:r>
              <a:rPr lang="en-US" sz="2400" b="0" dirty="0">
                <a:latin typeface="Courier New" pitchFamily="49" charset="0"/>
                <a:cs typeface="Courier New" pitchFamily="49" charset="0"/>
              </a:rPr>
              <a:t>20   		</a:t>
            </a:r>
            <a:r>
              <a:rPr lang="en-US" sz="2400" b="0" dirty="0" err="1">
                <a:latin typeface="Courier New" pitchFamily="49" charset="0"/>
                <a:cs typeface="Courier New" pitchFamily="49" charset="0"/>
              </a:rPr>
              <a:t>ThoiGian</a:t>
            </a:r>
            <a:r>
              <a:rPr lang="en-US" sz="2400" b="0" dirty="0">
                <a:latin typeface="Courier New" pitchFamily="49" charset="0"/>
                <a:cs typeface="Courier New" pitchFamily="49" charset="0"/>
              </a:rPr>
              <a:t> t = </a:t>
            </a:r>
            <a:r>
              <a:rPr lang="en-US" sz="2400" b="0" dirty="0">
                <a:solidFill>
                  <a:srgbClr val="0000FF"/>
                </a:solidFill>
                <a:latin typeface="Courier New" pitchFamily="49" charset="0"/>
                <a:cs typeface="Courier New" pitchFamily="49" charset="0"/>
              </a:rPr>
              <a:t>new</a:t>
            </a:r>
            <a:r>
              <a:rPr lang="en-US" sz="2400" b="0" dirty="0">
                <a:latin typeface="Courier New" pitchFamily="49" charset="0"/>
                <a:cs typeface="Courier New" pitchFamily="49" charset="0"/>
              </a:rPr>
              <a:t> </a:t>
            </a:r>
            <a:r>
              <a:rPr lang="en-US" sz="2400" b="0" dirty="0" err="1">
                <a:latin typeface="Courier New" pitchFamily="49" charset="0"/>
                <a:cs typeface="Courier New" pitchFamily="49" charset="0"/>
              </a:rPr>
              <a:t>ThoiGian</a:t>
            </a:r>
            <a:r>
              <a:rPr lang="en-US" sz="2400" b="0" dirty="0">
                <a:latin typeface="Courier New" pitchFamily="49" charset="0"/>
                <a:cs typeface="Courier New" pitchFamily="49" charset="0"/>
              </a:rPr>
              <a:t>();</a:t>
            </a:r>
          </a:p>
          <a:p>
            <a:pPr algn="l">
              <a:lnSpc>
                <a:spcPct val="120000"/>
              </a:lnSpc>
            </a:pPr>
            <a:r>
              <a:rPr lang="en-US" sz="2400" b="0" dirty="0">
                <a:latin typeface="Courier New" pitchFamily="49" charset="0"/>
                <a:cs typeface="Courier New" pitchFamily="49" charset="0"/>
              </a:rPr>
              <a:t>21   		</a:t>
            </a:r>
            <a:r>
              <a:rPr lang="en-US" sz="2400" b="0" dirty="0" err="1">
                <a:latin typeface="Courier New" pitchFamily="49" charset="0"/>
                <a:cs typeface="Courier New" pitchFamily="49" charset="0"/>
              </a:rPr>
              <a:t>t.ThoiGianHienHanh</a:t>
            </a:r>
            <a:r>
              <a:rPr lang="en-US" sz="2400" b="0" dirty="0">
                <a:latin typeface="Courier New" pitchFamily="49" charset="0"/>
                <a:cs typeface="Courier New" pitchFamily="49" charset="0"/>
              </a:rPr>
              <a:t>();</a:t>
            </a:r>
          </a:p>
          <a:p>
            <a:pPr algn="l">
              <a:lnSpc>
                <a:spcPct val="120000"/>
              </a:lnSpc>
            </a:pPr>
            <a:r>
              <a:rPr lang="en-US" sz="2400" b="0" dirty="0">
                <a:latin typeface="Courier New" pitchFamily="49" charset="0"/>
                <a:cs typeface="Courier New" pitchFamily="49" charset="0"/>
              </a:rPr>
              <a:t>22   </a:t>
            </a:r>
            <a:r>
              <a:rPr lang="en-US" sz="2400" b="0">
                <a:latin typeface="Courier New" pitchFamily="49" charset="0"/>
                <a:cs typeface="Courier New" pitchFamily="49" charset="0"/>
              </a:rPr>
              <a:t>	</a:t>
            </a:r>
            <a:r>
              <a:rPr lang="en-US" sz="2400" b="0" smtClean="0">
                <a:latin typeface="Courier New" pitchFamily="49" charset="0"/>
                <a:cs typeface="Courier New" pitchFamily="49" charset="0"/>
              </a:rPr>
              <a:t>  }</a:t>
            </a:r>
            <a:endParaRPr lang="en-US" sz="2400" b="0" dirty="0">
              <a:latin typeface="Courier New" pitchFamily="49" charset="0"/>
              <a:cs typeface="Courier New" pitchFamily="49" charset="0"/>
            </a:endParaRPr>
          </a:p>
          <a:p>
            <a:pPr algn="l">
              <a:lnSpc>
                <a:spcPct val="120000"/>
              </a:lnSpc>
            </a:pPr>
            <a:r>
              <a:rPr lang="en-US" sz="2400" b="0">
                <a:latin typeface="Courier New" pitchFamily="49" charset="0"/>
                <a:cs typeface="Courier New" pitchFamily="49" charset="0"/>
              </a:rPr>
              <a:t>23  </a:t>
            </a:r>
            <a:r>
              <a:rPr lang="en-US" sz="2400" b="0" smtClean="0">
                <a:latin typeface="Courier New" pitchFamily="49" charset="0"/>
                <a:cs typeface="Courier New" pitchFamily="49" charset="0"/>
              </a:rPr>
              <a:t>}</a:t>
            </a:r>
            <a:endParaRPr lang="en-US" sz="2400" b="0" dirty="0">
              <a:latin typeface="Courier New" pitchFamily="49" charset="0"/>
              <a:cs typeface="Courier New" pitchFamily="49"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0947" y="4495801"/>
            <a:ext cx="7355698"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080277244"/>
      </p:ext>
    </p:extLst>
  </p:cSld>
  <p:clrMapOvr>
    <a:masterClrMapping/>
  </p:clrMapOvr>
  <p:transition advClick="0">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3600" b="1">
                <a:solidFill>
                  <a:schemeClr val="tx1"/>
                </a:solidFill>
                <a:cs typeface="Tahoma" charset="0"/>
              </a:rPr>
              <a:t>Khởi tạo giá trị cho thuộc tính</a:t>
            </a:r>
            <a:endParaRPr lang="en-US" sz="3600" b="1" dirty="0" smtClean="0">
              <a:solidFill>
                <a:schemeClr val="tx1"/>
              </a:solidFill>
              <a:cs typeface="Tahoma" charset="0"/>
            </a:endParaRPr>
          </a:p>
        </p:txBody>
      </p:sp>
      <p:sp>
        <p:nvSpPr>
          <p:cNvPr id="6" name="Rectangle 5"/>
          <p:cNvSpPr/>
          <p:nvPr/>
        </p:nvSpPr>
        <p:spPr>
          <a:xfrm>
            <a:off x="533399" y="969288"/>
            <a:ext cx="8382001" cy="5874685"/>
          </a:xfrm>
          <a:prstGeom prst="rect">
            <a:avLst/>
          </a:prstGeom>
        </p:spPr>
        <p:txBody>
          <a:bodyPr wrap="square">
            <a:spAutoFit/>
          </a:bodyPr>
          <a:lstStyle/>
          <a:p>
            <a:pPr algn="l">
              <a:lnSpc>
                <a:spcPct val="110000"/>
              </a:lnSpc>
            </a:pPr>
            <a:r>
              <a:rPr lang="en-US" sz="1800" b="0">
                <a:latin typeface="Courier New" pitchFamily="49" charset="0"/>
                <a:cs typeface="Courier New" pitchFamily="49" charset="0"/>
              </a:rPr>
              <a:t>01  </a:t>
            </a:r>
            <a:r>
              <a:rPr lang="en-US" sz="1800" b="0" smtClean="0">
                <a:solidFill>
                  <a:srgbClr val="0000FF"/>
                </a:solidFill>
                <a:latin typeface="Courier New" pitchFamily="49" charset="0"/>
                <a:cs typeface="Courier New" pitchFamily="49" charset="0"/>
              </a:rPr>
              <a:t>public </a:t>
            </a:r>
            <a:r>
              <a:rPr lang="en-US" sz="1800" b="0">
                <a:solidFill>
                  <a:srgbClr val="0000FF"/>
                </a:solidFill>
                <a:latin typeface="Courier New" pitchFamily="49" charset="0"/>
                <a:cs typeface="Courier New" pitchFamily="49" charset="0"/>
              </a:rPr>
              <a:t>class </a:t>
            </a:r>
            <a:r>
              <a:rPr lang="en-US" sz="1800" b="0">
                <a:latin typeface="Courier New" pitchFamily="49" charset="0"/>
                <a:cs typeface="Courier New" pitchFamily="49" charset="0"/>
              </a:rPr>
              <a:t>ThoiGian</a:t>
            </a:r>
          </a:p>
          <a:p>
            <a:pPr algn="l">
              <a:lnSpc>
                <a:spcPct val="110000"/>
              </a:lnSpc>
            </a:pPr>
            <a:r>
              <a:rPr lang="en-US" sz="1800" b="0">
                <a:latin typeface="Courier New" pitchFamily="49" charset="0"/>
                <a:cs typeface="Courier New" pitchFamily="49" charset="0"/>
              </a:rPr>
              <a:t>02  </a:t>
            </a:r>
            <a:r>
              <a:rPr lang="en-US" sz="1800" b="0" smtClean="0">
                <a:latin typeface="Courier New" pitchFamily="49" charset="0"/>
                <a:cs typeface="Courier New" pitchFamily="49" charset="0"/>
              </a:rPr>
              <a:t>{</a:t>
            </a:r>
            <a:endParaRPr lang="en-US" sz="1800" b="0">
              <a:latin typeface="Courier New" pitchFamily="49" charset="0"/>
              <a:cs typeface="Courier New" pitchFamily="49" charset="0"/>
            </a:endParaRPr>
          </a:p>
          <a:p>
            <a:pPr algn="l">
              <a:lnSpc>
                <a:spcPct val="110000"/>
              </a:lnSpc>
            </a:pPr>
            <a:r>
              <a:rPr lang="en-US" sz="1800" b="0">
                <a:latin typeface="Courier New" pitchFamily="49" charset="0"/>
                <a:cs typeface="Courier New" pitchFamily="49" charset="0"/>
              </a:rPr>
              <a:t>03   	</a:t>
            </a:r>
            <a:r>
              <a:rPr lang="en-US" sz="1800" b="0">
                <a:solidFill>
                  <a:srgbClr val="0000FF"/>
                </a:solidFill>
                <a:latin typeface="Courier New" pitchFamily="49" charset="0"/>
                <a:cs typeface="Courier New" pitchFamily="49" charset="0"/>
              </a:rPr>
              <a:t>public void </a:t>
            </a:r>
            <a:r>
              <a:rPr lang="en-US" sz="1800" b="0">
                <a:latin typeface="Courier New" pitchFamily="49" charset="0"/>
                <a:cs typeface="Courier New" pitchFamily="49" charset="0"/>
              </a:rPr>
              <a:t>ThoiGianHienHanh()</a:t>
            </a:r>
          </a:p>
          <a:p>
            <a:pPr algn="l">
              <a:lnSpc>
                <a:spcPct val="110000"/>
              </a:lnSpc>
            </a:pPr>
            <a:r>
              <a:rPr lang="en-US" sz="1800" b="0">
                <a:latin typeface="Courier New" pitchFamily="49" charset="0"/>
                <a:cs typeface="Courier New" pitchFamily="49" charset="0"/>
              </a:rPr>
              <a:t>04   	{</a:t>
            </a:r>
          </a:p>
          <a:p>
            <a:pPr algn="l">
              <a:lnSpc>
                <a:spcPct val="110000"/>
              </a:lnSpc>
            </a:pPr>
            <a:r>
              <a:rPr lang="en-US" sz="1800" b="0">
                <a:latin typeface="Courier New" pitchFamily="49" charset="0"/>
                <a:cs typeface="Courier New" pitchFamily="49" charset="0"/>
              </a:rPr>
              <a:t>05   		System.DateTime now = System.DateTime.Now;</a:t>
            </a:r>
          </a:p>
          <a:p>
            <a:pPr algn="l">
              <a:lnSpc>
                <a:spcPct val="110000"/>
              </a:lnSpc>
              <a:tabLst>
                <a:tab pos="517525" algn="l"/>
              </a:tabLst>
            </a:pPr>
            <a:r>
              <a:rPr lang="en-US" sz="1800" b="0">
                <a:latin typeface="Courier New" pitchFamily="49" charset="0"/>
                <a:cs typeface="Courier New" pitchFamily="49" charset="0"/>
              </a:rPr>
              <a:t>06   		System.Console.WriteLine("\n Hien tai: \t </a:t>
            </a:r>
            <a:r>
              <a:rPr lang="en-US" sz="1800" b="0" smtClean="0">
                <a:latin typeface="Courier New" pitchFamily="49" charset="0"/>
                <a:cs typeface="Courier New" pitchFamily="49" charset="0"/>
              </a:rPr>
              <a:t>                                                         				{</a:t>
            </a:r>
            <a:r>
              <a:rPr lang="en-US" sz="1800" b="0">
                <a:latin typeface="Courier New" pitchFamily="49" charset="0"/>
                <a:cs typeface="Courier New" pitchFamily="49" charset="0"/>
              </a:rPr>
              <a:t>0}/{1}/{2}{3}:{4}:{5}",</a:t>
            </a:r>
          </a:p>
          <a:p>
            <a:pPr algn="l">
              <a:lnSpc>
                <a:spcPct val="110000"/>
              </a:lnSpc>
              <a:tabLst>
                <a:tab pos="457200" algn="l"/>
              </a:tabLst>
            </a:pPr>
            <a:r>
              <a:rPr lang="en-US" sz="1800" b="0">
                <a:latin typeface="Courier New" pitchFamily="49" charset="0"/>
                <a:cs typeface="Courier New" pitchFamily="49" charset="0"/>
              </a:rPr>
              <a:t>07               </a:t>
            </a:r>
            <a:r>
              <a:rPr lang="en-US" sz="1800" b="0" smtClean="0">
                <a:latin typeface="Courier New" pitchFamily="49" charset="0"/>
                <a:cs typeface="Courier New" pitchFamily="49" charset="0"/>
              </a:rPr>
              <a:t>	now.Day</a:t>
            </a:r>
            <a:r>
              <a:rPr lang="en-US" sz="1800" b="0">
                <a:latin typeface="Courier New" pitchFamily="49" charset="0"/>
                <a:cs typeface="Courier New" pitchFamily="49" charset="0"/>
              </a:rPr>
              <a:t>, now.Month, now.Year, </a:t>
            </a:r>
            <a:r>
              <a:rPr lang="en-US" sz="1800" b="0" smtClean="0">
                <a:latin typeface="Courier New" pitchFamily="49" charset="0"/>
                <a:cs typeface="Courier New" pitchFamily="49" charset="0"/>
              </a:rPr>
              <a:t>now.Hour, 					now.Minute, now.Second</a:t>
            </a:r>
            <a:r>
              <a:rPr lang="en-US" sz="1800" b="0">
                <a:latin typeface="Courier New" pitchFamily="49" charset="0"/>
                <a:cs typeface="Courier New" pitchFamily="49" charset="0"/>
              </a:rPr>
              <a:t>);</a:t>
            </a:r>
          </a:p>
          <a:p>
            <a:pPr algn="l">
              <a:lnSpc>
                <a:spcPct val="110000"/>
              </a:lnSpc>
              <a:tabLst>
                <a:tab pos="517525" algn="l"/>
              </a:tabLst>
            </a:pPr>
            <a:r>
              <a:rPr lang="en-US" sz="1800" b="0">
                <a:latin typeface="Courier New" pitchFamily="49" charset="0"/>
                <a:cs typeface="Courier New" pitchFamily="49" charset="0"/>
              </a:rPr>
              <a:t>08   		System.Console.WriteLine(" Thoi Gian:\t </a:t>
            </a:r>
            <a:r>
              <a:rPr lang="en-US" sz="1800" b="0" smtClean="0">
                <a:latin typeface="Courier New" pitchFamily="49" charset="0"/>
                <a:cs typeface="Courier New" pitchFamily="49" charset="0"/>
              </a:rPr>
              <a:t>					{</a:t>
            </a:r>
            <a:r>
              <a:rPr lang="en-US" sz="1800" b="0">
                <a:latin typeface="Courier New" pitchFamily="49" charset="0"/>
                <a:cs typeface="Courier New" pitchFamily="49" charset="0"/>
              </a:rPr>
              <a:t>0}/{1}/{2}{3}:{4}:{5}",</a:t>
            </a:r>
          </a:p>
          <a:p>
            <a:pPr algn="l">
              <a:lnSpc>
                <a:spcPct val="110000"/>
              </a:lnSpc>
            </a:pPr>
            <a:r>
              <a:rPr lang="en-US" sz="1800" b="0" smtClean="0">
                <a:latin typeface="Courier New" pitchFamily="49" charset="0"/>
                <a:cs typeface="Courier New" pitchFamily="49" charset="0"/>
              </a:rPr>
              <a:t>09               Ngay</a:t>
            </a:r>
            <a:r>
              <a:rPr lang="en-US" sz="1800" b="0">
                <a:latin typeface="Courier New" pitchFamily="49" charset="0"/>
                <a:cs typeface="Courier New" pitchFamily="49" charset="0"/>
              </a:rPr>
              <a:t>, Thang, Nam, Gio, Phut, Giay);</a:t>
            </a:r>
          </a:p>
          <a:p>
            <a:pPr algn="l">
              <a:lnSpc>
                <a:spcPct val="110000"/>
              </a:lnSpc>
            </a:pPr>
            <a:r>
              <a:rPr lang="en-US" sz="1800" b="0">
                <a:latin typeface="Courier New" pitchFamily="49" charset="0"/>
                <a:cs typeface="Courier New" pitchFamily="49" charset="0"/>
              </a:rPr>
              <a:t>10   	}</a:t>
            </a:r>
          </a:p>
          <a:p>
            <a:pPr algn="l">
              <a:lnSpc>
                <a:spcPct val="110000"/>
              </a:lnSpc>
            </a:pPr>
            <a:r>
              <a:rPr lang="en-US" sz="1800" b="0">
                <a:latin typeface="Courier New" pitchFamily="49" charset="0"/>
                <a:cs typeface="Courier New" pitchFamily="49" charset="0"/>
              </a:rPr>
              <a:t>11   	</a:t>
            </a:r>
            <a:r>
              <a:rPr lang="en-US" sz="1800" b="0">
                <a:solidFill>
                  <a:srgbClr val="0000FF"/>
                </a:solidFill>
                <a:latin typeface="Courier New" pitchFamily="49" charset="0"/>
                <a:cs typeface="Courier New" pitchFamily="49" charset="0"/>
              </a:rPr>
              <a:t>public</a:t>
            </a:r>
            <a:r>
              <a:rPr lang="en-US" sz="1800" b="0">
                <a:latin typeface="Courier New" pitchFamily="49" charset="0"/>
                <a:cs typeface="Courier New" pitchFamily="49" charset="0"/>
              </a:rPr>
              <a:t> </a:t>
            </a:r>
            <a:r>
              <a:rPr lang="en-US" sz="1800" b="0" smtClean="0">
                <a:latin typeface="Courier New" pitchFamily="49" charset="0"/>
                <a:cs typeface="Courier New" pitchFamily="49" charset="0"/>
              </a:rPr>
              <a:t>ThoiGian (System.DateTime </a:t>
            </a:r>
            <a:r>
              <a:rPr lang="en-US" sz="1800" b="0">
                <a:latin typeface="Courier New" pitchFamily="49" charset="0"/>
                <a:cs typeface="Courier New" pitchFamily="49" charset="0"/>
              </a:rPr>
              <a:t>dt)</a:t>
            </a:r>
          </a:p>
          <a:p>
            <a:pPr algn="l">
              <a:lnSpc>
                <a:spcPct val="110000"/>
              </a:lnSpc>
            </a:pPr>
            <a:r>
              <a:rPr lang="en-US" sz="1800" b="0">
                <a:latin typeface="Courier New" pitchFamily="49" charset="0"/>
                <a:cs typeface="Courier New" pitchFamily="49" charset="0"/>
              </a:rPr>
              <a:t>12   	{</a:t>
            </a:r>
          </a:p>
          <a:p>
            <a:pPr algn="l">
              <a:lnSpc>
                <a:spcPct val="110000"/>
              </a:lnSpc>
              <a:tabLst>
                <a:tab pos="517525" algn="l"/>
              </a:tabLst>
            </a:pPr>
            <a:r>
              <a:rPr lang="en-US" sz="1800" b="0">
                <a:latin typeface="Courier New" pitchFamily="49" charset="0"/>
                <a:cs typeface="Courier New" pitchFamily="49" charset="0"/>
              </a:rPr>
              <a:t>13   		Nam = </a:t>
            </a:r>
            <a:r>
              <a:rPr lang="en-US" sz="1800" b="0" smtClean="0">
                <a:latin typeface="Courier New" pitchFamily="49" charset="0"/>
                <a:cs typeface="Courier New" pitchFamily="49" charset="0"/>
              </a:rPr>
              <a:t>dt.Year;Thang </a:t>
            </a:r>
            <a:r>
              <a:rPr lang="en-US" sz="1800" b="0">
                <a:latin typeface="Courier New" pitchFamily="49" charset="0"/>
                <a:cs typeface="Courier New" pitchFamily="49" charset="0"/>
              </a:rPr>
              <a:t>= dt.Month;Ngay = </a:t>
            </a:r>
            <a:r>
              <a:rPr lang="en-US" sz="1800" b="0" smtClean="0">
                <a:latin typeface="Courier New" pitchFamily="49" charset="0"/>
                <a:cs typeface="Courier New" pitchFamily="49" charset="0"/>
              </a:rPr>
              <a:t>dt.Day</a:t>
            </a:r>
            <a:r>
              <a:rPr lang="en-US" sz="1800" b="0">
                <a:latin typeface="Courier New" pitchFamily="49" charset="0"/>
                <a:cs typeface="Courier New" pitchFamily="49" charset="0"/>
              </a:rPr>
              <a:t>;</a:t>
            </a:r>
          </a:p>
          <a:p>
            <a:pPr algn="l">
              <a:lnSpc>
                <a:spcPct val="110000"/>
              </a:lnSpc>
            </a:pPr>
            <a:r>
              <a:rPr lang="en-US" sz="1800" b="0">
                <a:latin typeface="Courier New" pitchFamily="49" charset="0"/>
                <a:cs typeface="Courier New" pitchFamily="49" charset="0"/>
              </a:rPr>
              <a:t>14   		Gio = dt.Hour;Phut = dt.Minute;	</a:t>
            </a:r>
          </a:p>
          <a:p>
            <a:pPr algn="l">
              <a:lnSpc>
                <a:spcPct val="110000"/>
              </a:lnSpc>
            </a:pPr>
            <a:r>
              <a:rPr lang="en-US" sz="1800" b="0">
                <a:latin typeface="Courier New" pitchFamily="49" charset="0"/>
                <a:cs typeface="Courier New" pitchFamily="49" charset="0"/>
              </a:rPr>
              <a:t>15   		Giay = dt.Second; </a:t>
            </a:r>
          </a:p>
          <a:p>
            <a:pPr algn="l">
              <a:lnSpc>
                <a:spcPct val="110000"/>
              </a:lnSpc>
            </a:pPr>
            <a:r>
              <a:rPr lang="en-US" sz="1800" b="0">
                <a:latin typeface="Courier New" pitchFamily="49" charset="0"/>
                <a:cs typeface="Courier New" pitchFamily="49" charset="0"/>
              </a:rPr>
              <a:t>16   	</a:t>
            </a:r>
            <a:r>
              <a:rPr lang="en-US" sz="1800" b="0" smtClean="0">
                <a:latin typeface="Courier New" pitchFamily="49" charset="0"/>
                <a:cs typeface="Courier New" pitchFamily="49" charset="0"/>
              </a:rPr>
              <a:t>}</a:t>
            </a:r>
            <a:endParaRPr lang="en-US" sz="1800" b="0">
              <a:latin typeface="Courier New" pitchFamily="49" charset="0"/>
              <a:cs typeface="Courier New" pitchFamily="49" charset="0"/>
            </a:endParaRPr>
          </a:p>
        </p:txBody>
      </p:sp>
    </p:spTree>
    <p:extLst>
      <p:ext uri="{BB962C8B-B14F-4D97-AF65-F5344CB8AC3E}">
        <p14:creationId xmlns:p14="http://schemas.microsoft.com/office/powerpoint/2010/main" val="2624589048"/>
      </p:ext>
    </p:extLst>
  </p:cSld>
  <p:clrMapOvr>
    <a:masterClrMapping/>
  </p:clrMapOvr>
  <p:transition advClick="0">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043949"/>
            <a:ext cx="8382000" cy="5356851"/>
          </a:xfrm>
          <a:prstGeom prst="rect">
            <a:avLst/>
          </a:prstGeom>
        </p:spPr>
        <p:txBody>
          <a:bodyPr wrap="square">
            <a:spAutoFit/>
          </a:bodyPr>
          <a:lstStyle/>
          <a:p>
            <a:pPr marL="457200" indent="-457200" algn="l">
              <a:lnSpc>
                <a:spcPct val="120000"/>
              </a:lnSpc>
              <a:buAutoNum type="arabicPlain" startAt="17"/>
              <a:tabLst>
                <a:tab pos="633413" algn="l"/>
              </a:tabLst>
            </a:pPr>
            <a:r>
              <a:rPr lang="en-US" sz="2200" b="0" smtClean="0">
                <a:latin typeface="Courier New" pitchFamily="49" charset="0"/>
                <a:cs typeface="Courier New" pitchFamily="49" charset="0"/>
              </a:rPr>
              <a:t>   </a:t>
            </a:r>
            <a:r>
              <a:rPr lang="en-US" sz="2200" b="0" smtClean="0">
                <a:solidFill>
                  <a:srgbClr val="0000FF"/>
                </a:solidFill>
                <a:latin typeface="Courier New" pitchFamily="49" charset="0"/>
                <a:cs typeface="Courier New" pitchFamily="49" charset="0"/>
              </a:rPr>
              <a:t>public</a:t>
            </a:r>
            <a:r>
              <a:rPr lang="en-US" sz="2200" b="0" smtClean="0">
                <a:latin typeface="Courier New" pitchFamily="49" charset="0"/>
                <a:cs typeface="Courier New" pitchFamily="49" charset="0"/>
              </a:rPr>
              <a:t> </a:t>
            </a:r>
            <a:r>
              <a:rPr lang="en-US" sz="2200" b="0">
                <a:latin typeface="Courier New" pitchFamily="49" charset="0"/>
                <a:cs typeface="Courier New" pitchFamily="49" charset="0"/>
              </a:rPr>
              <a:t>ThoiGian(</a:t>
            </a:r>
            <a:r>
              <a:rPr lang="en-US" sz="2200" b="0">
                <a:solidFill>
                  <a:srgbClr val="0000FF"/>
                </a:solidFill>
                <a:latin typeface="Courier New" pitchFamily="49" charset="0"/>
                <a:cs typeface="Courier New" pitchFamily="49" charset="0"/>
              </a:rPr>
              <a:t>int</a:t>
            </a:r>
            <a:r>
              <a:rPr lang="en-US" sz="2200" b="0">
                <a:latin typeface="Courier New" pitchFamily="49" charset="0"/>
                <a:cs typeface="Courier New" pitchFamily="49" charset="0"/>
              </a:rPr>
              <a:t> Year, </a:t>
            </a:r>
            <a:r>
              <a:rPr lang="en-US" sz="2200" b="0">
                <a:solidFill>
                  <a:srgbClr val="0000FF"/>
                </a:solidFill>
                <a:latin typeface="Courier New" pitchFamily="49" charset="0"/>
                <a:cs typeface="Courier New" pitchFamily="49" charset="0"/>
              </a:rPr>
              <a:t>int</a:t>
            </a:r>
            <a:r>
              <a:rPr lang="en-US" sz="2200" b="0">
                <a:latin typeface="Courier New" pitchFamily="49" charset="0"/>
                <a:cs typeface="Courier New" pitchFamily="49" charset="0"/>
              </a:rPr>
              <a:t> Month, </a:t>
            </a:r>
            <a:endParaRPr lang="en-US" sz="2200" b="0" smtClean="0">
              <a:latin typeface="Courier New" pitchFamily="49" charset="0"/>
              <a:cs typeface="Courier New" pitchFamily="49" charset="0"/>
            </a:endParaRPr>
          </a:p>
          <a:p>
            <a:pPr algn="l">
              <a:lnSpc>
                <a:spcPct val="120000"/>
              </a:lnSpc>
              <a:tabLst>
                <a:tab pos="633413" algn="l"/>
              </a:tabLst>
            </a:pPr>
            <a:r>
              <a:rPr lang="en-US" sz="2200" b="0">
                <a:solidFill>
                  <a:srgbClr val="0000FF"/>
                </a:solidFill>
                <a:latin typeface="Courier New" pitchFamily="49" charset="0"/>
                <a:cs typeface="Courier New" pitchFamily="49" charset="0"/>
              </a:rPr>
              <a:t> </a:t>
            </a:r>
            <a:r>
              <a:rPr lang="en-US" sz="2200" b="0" smtClean="0">
                <a:solidFill>
                  <a:srgbClr val="0000FF"/>
                </a:solidFill>
                <a:latin typeface="Courier New" pitchFamily="49" charset="0"/>
                <a:cs typeface="Courier New" pitchFamily="49" charset="0"/>
              </a:rPr>
              <a:t>           int</a:t>
            </a:r>
            <a:r>
              <a:rPr lang="en-US" sz="2200" b="0" smtClean="0">
                <a:latin typeface="Courier New" pitchFamily="49" charset="0"/>
                <a:cs typeface="Courier New" pitchFamily="49" charset="0"/>
              </a:rPr>
              <a:t> Date, </a:t>
            </a:r>
            <a:r>
              <a:rPr lang="en-US" sz="2200" b="0" smtClean="0">
                <a:solidFill>
                  <a:srgbClr val="0000FF"/>
                </a:solidFill>
                <a:latin typeface="Courier New" pitchFamily="49" charset="0"/>
                <a:cs typeface="Courier New" pitchFamily="49" charset="0"/>
              </a:rPr>
              <a:t>int</a:t>
            </a:r>
            <a:r>
              <a:rPr lang="en-US" sz="2200" b="0" smtClean="0">
                <a:latin typeface="Courier New" pitchFamily="49" charset="0"/>
                <a:cs typeface="Courier New" pitchFamily="49" charset="0"/>
              </a:rPr>
              <a:t> Hour</a:t>
            </a:r>
            <a:r>
              <a:rPr lang="en-US" sz="2200" b="0">
                <a:latin typeface="Courier New" pitchFamily="49" charset="0"/>
                <a:cs typeface="Courier New" pitchFamily="49" charset="0"/>
              </a:rPr>
              <a:t>, </a:t>
            </a:r>
            <a:r>
              <a:rPr lang="en-US" sz="2200" b="0">
                <a:solidFill>
                  <a:srgbClr val="0000FF"/>
                </a:solidFill>
                <a:latin typeface="Courier New" pitchFamily="49" charset="0"/>
                <a:cs typeface="Courier New" pitchFamily="49" charset="0"/>
              </a:rPr>
              <a:t>int</a:t>
            </a:r>
            <a:r>
              <a:rPr lang="en-US" sz="2200" b="0">
                <a:latin typeface="Courier New" pitchFamily="49" charset="0"/>
                <a:cs typeface="Courier New" pitchFamily="49" charset="0"/>
              </a:rPr>
              <a:t> Minute</a:t>
            </a:r>
            <a:r>
              <a:rPr lang="en-US" sz="2200" b="0" smtClean="0">
                <a:latin typeface="Courier New" pitchFamily="49" charset="0"/>
                <a:cs typeface="Courier New" pitchFamily="49" charset="0"/>
              </a:rPr>
              <a:t>)</a:t>
            </a:r>
            <a:endParaRPr lang="en-US" sz="2200" b="0">
              <a:latin typeface="Courier New" pitchFamily="49" charset="0"/>
              <a:cs typeface="Courier New" pitchFamily="49" charset="0"/>
            </a:endParaRPr>
          </a:p>
          <a:p>
            <a:pPr algn="l">
              <a:lnSpc>
                <a:spcPct val="120000"/>
              </a:lnSpc>
            </a:pPr>
            <a:r>
              <a:rPr lang="en-US" sz="2200" b="0">
                <a:latin typeface="Courier New" pitchFamily="49" charset="0"/>
                <a:cs typeface="Courier New" pitchFamily="49" charset="0"/>
              </a:rPr>
              <a:t>18   	{</a:t>
            </a:r>
          </a:p>
          <a:p>
            <a:pPr algn="l">
              <a:lnSpc>
                <a:spcPct val="120000"/>
              </a:lnSpc>
            </a:pPr>
            <a:r>
              <a:rPr lang="en-US" sz="2200" b="0">
                <a:latin typeface="Courier New" pitchFamily="49" charset="0"/>
                <a:cs typeface="Courier New" pitchFamily="49" charset="0"/>
              </a:rPr>
              <a:t>19   		Nam = Year;Thang = Month;Ngay = Date;</a:t>
            </a:r>
          </a:p>
          <a:p>
            <a:pPr algn="l">
              <a:lnSpc>
                <a:spcPct val="120000"/>
              </a:lnSpc>
            </a:pPr>
            <a:r>
              <a:rPr lang="en-US" sz="2200" b="0">
                <a:latin typeface="Courier New" pitchFamily="49" charset="0"/>
                <a:cs typeface="Courier New" pitchFamily="49" charset="0"/>
              </a:rPr>
              <a:t>20   		Gio = Hour;Phut = Minute;</a:t>
            </a:r>
          </a:p>
          <a:p>
            <a:pPr algn="l">
              <a:lnSpc>
                <a:spcPct val="120000"/>
              </a:lnSpc>
            </a:pPr>
            <a:r>
              <a:rPr lang="en-US" sz="2200" b="0">
                <a:latin typeface="Courier New" pitchFamily="49" charset="0"/>
                <a:cs typeface="Courier New" pitchFamily="49" charset="0"/>
              </a:rPr>
              <a:t>21   	}</a:t>
            </a:r>
          </a:p>
          <a:p>
            <a:pPr algn="l">
              <a:lnSpc>
                <a:spcPct val="120000"/>
              </a:lnSpc>
            </a:pPr>
            <a:r>
              <a:rPr lang="en-US" sz="2200" b="0">
                <a:latin typeface="Courier New" pitchFamily="49" charset="0"/>
                <a:cs typeface="Courier New" pitchFamily="49" charset="0"/>
              </a:rPr>
              <a:t>22   	</a:t>
            </a:r>
            <a:r>
              <a:rPr lang="en-US" sz="2200" b="0">
                <a:solidFill>
                  <a:srgbClr val="0000FF"/>
                </a:solidFill>
                <a:latin typeface="Courier New" pitchFamily="49" charset="0"/>
                <a:cs typeface="Courier New" pitchFamily="49" charset="0"/>
              </a:rPr>
              <a:t>private int </a:t>
            </a:r>
            <a:r>
              <a:rPr lang="en-US" sz="2200" b="0">
                <a:latin typeface="Courier New" pitchFamily="49" charset="0"/>
                <a:cs typeface="Courier New" pitchFamily="49" charset="0"/>
              </a:rPr>
              <a:t>Nam;</a:t>
            </a:r>
          </a:p>
          <a:p>
            <a:pPr algn="l">
              <a:lnSpc>
                <a:spcPct val="120000"/>
              </a:lnSpc>
            </a:pPr>
            <a:r>
              <a:rPr lang="en-US" sz="2200" b="0">
                <a:latin typeface="Courier New" pitchFamily="49" charset="0"/>
                <a:cs typeface="Courier New" pitchFamily="49" charset="0"/>
              </a:rPr>
              <a:t>23   	</a:t>
            </a:r>
            <a:r>
              <a:rPr lang="en-US" sz="2200" b="0">
                <a:solidFill>
                  <a:srgbClr val="0000FF"/>
                </a:solidFill>
                <a:latin typeface="Courier New" pitchFamily="49" charset="0"/>
                <a:cs typeface="Courier New" pitchFamily="49" charset="0"/>
              </a:rPr>
              <a:t>private int </a:t>
            </a:r>
            <a:r>
              <a:rPr lang="en-US" sz="2200" b="0">
                <a:latin typeface="Courier New" pitchFamily="49" charset="0"/>
                <a:cs typeface="Courier New" pitchFamily="49" charset="0"/>
              </a:rPr>
              <a:t>Thang;</a:t>
            </a:r>
          </a:p>
          <a:p>
            <a:pPr algn="l">
              <a:lnSpc>
                <a:spcPct val="120000"/>
              </a:lnSpc>
            </a:pPr>
            <a:r>
              <a:rPr lang="en-US" sz="2200" b="0">
                <a:latin typeface="Courier New" pitchFamily="49" charset="0"/>
                <a:cs typeface="Courier New" pitchFamily="49" charset="0"/>
              </a:rPr>
              <a:t>24   	</a:t>
            </a:r>
            <a:r>
              <a:rPr lang="en-US" sz="2200" b="0">
                <a:solidFill>
                  <a:srgbClr val="0000FF"/>
                </a:solidFill>
                <a:latin typeface="Courier New" pitchFamily="49" charset="0"/>
                <a:cs typeface="Courier New" pitchFamily="49" charset="0"/>
              </a:rPr>
              <a:t>private int </a:t>
            </a:r>
            <a:r>
              <a:rPr lang="en-US" sz="2200" b="0">
                <a:latin typeface="Courier New" pitchFamily="49" charset="0"/>
                <a:cs typeface="Courier New" pitchFamily="49" charset="0"/>
              </a:rPr>
              <a:t>Ngay;</a:t>
            </a:r>
          </a:p>
          <a:p>
            <a:pPr algn="l">
              <a:lnSpc>
                <a:spcPct val="120000"/>
              </a:lnSpc>
            </a:pPr>
            <a:r>
              <a:rPr lang="en-US" sz="2200" b="0">
                <a:latin typeface="Courier New" pitchFamily="49" charset="0"/>
                <a:cs typeface="Courier New" pitchFamily="49" charset="0"/>
              </a:rPr>
              <a:t>25   	</a:t>
            </a:r>
            <a:r>
              <a:rPr lang="en-US" sz="2200" b="0">
                <a:solidFill>
                  <a:srgbClr val="0000FF"/>
                </a:solidFill>
                <a:latin typeface="Courier New" pitchFamily="49" charset="0"/>
                <a:cs typeface="Courier New" pitchFamily="49" charset="0"/>
              </a:rPr>
              <a:t>private int </a:t>
            </a:r>
            <a:r>
              <a:rPr lang="en-US" sz="2200" b="0">
                <a:latin typeface="Courier New" pitchFamily="49" charset="0"/>
                <a:cs typeface="Courier New" pitchFamily="49" charset="0"/>
              </a:rPr>
              <a:t>Gio;</a:t>
            </a:r>
          </a:p>
          <a:p>
            <a:pPr algn="l">
              <a:lnSpc>
                <a:spcPct val="120000"/>
              </a:lnSpc>
            </a:pPr>
            <a:r>
              <a:rPr lang="en-US" sz="2200" b="0">
                <a:latin typeface="Courier New" pitchFamily="49" charset="0"/>
                <a:cs typeface="Courier New" pitchFamily="49" charset="0"/>
              </a:rPr>
              <a:t>26   	</a:t>
            </a:r>
            <a:r>
              <a:rPr lang="en-US" sz="2200" b="0">
                <a:solidFill>
                  <a:srgbClr val="0000FF"/>
                </a:solidFill>
                <a:latin typeface="Courier New" pitchFamily="49" charset="0"/>
                <a:cs typeface="Courier New" pitchFamily="49" charset="0"/>
              </a:rPr>
              <a:t>private int</a:t>
            </a:r>
            <a:r>
              <a:rPr lang="en-US" sz="2200" b="0">
                <a:latin typeface="Courier New" pitchFamily="49" charset="0"/>
                <a:cs typeface="Courier New" pitchFamily="49" charset="0"/>
              </a:rPr>
              <a:t> Phut;</a:t>
            </a:r>
          </a:p>
          <a:p>
            <a:pPr algn="l">
              <a:lnSpc>
                <a:spcPct val="120000"/>
              </a:lnSpc>
            </a:pPr>
            <a:r>
              <a:rPr lang="vi-VN" sz="2200" b="0">
                <a:latin typeface="Courier New" pitchFamily="49" charset="0"/>
                <a:cs typeface="Courier New" pitchFamily="49" charset="0"/>
              </a:rPr>
              <a:t>27   	</a:t>
            </a:r>
            <a:r>
              <a:rPr lang="vi-VN" sz="2200" b="0">
                <a:solidFill>
                  <a:srgbClr val="0000FF"/>
                </a:solidFill>
                <a:latin typeface="Courier New" pitchFamily="49" charset="0"/>
                <a:cs typeface="Courier New" pitchFamily="49" charset="0"/>
              </a:rPr>
              <a:t>private int</a:t>
            </a:r>
            <a:r>
              <a:rPr lang="vi-VN" sz="2200" b="0">
                <a:latin typeface="Courier New" pitchFamily="49" charset="0"/>
                <a:cs typeface="Courier New" pitchFamily="49" charset="0"/>
              </a:rPr>
              <a:t> Giay = 30 </a:t>
            </a:r>
            <a:r>
              <a:rPr lang="vi-VN" sz="2200" b="0" smtClean="0">
                <a:latin typeface="Courier New" pitchFamily="49" charset="0"/>
                <a:cs typeface="Courier New" pitchFamily="49" charset="0"/>
              </a:rPr>
              <a:t>;//biến </a:t>
            </a:r>
            <a:r>
              <a:rPr lang="vi-VN" sz="2200" b="0">
                <a:latin typeface="Courier New" pitchFamily="49" charset="0"/>
                <a:cs typeface="Courier New" pitchFamily="49" charset="0"/>
              </a:rPr>
              <a:t>được khởi </a:t>
            </a:r>
            <a:r>
              <a:rPr lang="vi-VN" sz="2200" b="0" smtClean="0">
                <a:latin typeface="Courier New" pitchFamily="49" charset="0"/>
                <a:cs typeface="Courier New" pitchFamily="49" charset="0"/>
              </a:rPr>
              <a:t>tạo</a:t>
            </a:r>
            <a:endParaRPr lang="vi-VN" sz="2200" b="0">
              <a:latin typeface="Courier New" pitchFamily="49" charset="0"/>
              <a:cs typeface="Courier New" pitchFamily="49" charset="0"/>
            </a:endParaRPr>
          </a:p>
          <a:p>
            <a:pPr algn="l">
              <a:lnSpc>
                <a:spcPct val="120000"/>
              </a:lnSpc>
            </a:pPr>
            <a:r>
              <a:rPr lang="en-US" sz="2200" b="0" smtClean="0">
                <a:latin typeface="Courier New" pitchFamily="49" charset="0"/>
                <a:cs typeface="Courier New" pitchFamily="49" charset="0"/>
              </a:rPr>
              <a:t>28}</a:t>
            </a:r>
            <a:endParaRPr lang="en-US" sz="2200" b="0">
              <a:latin typeface="Courier New" pitchFamily="49" charset="0"/>
              <a:cs typeface="Courier New" pitchFamily="49" charset="0"/>
            </a:endParaRPr>
          </a:p>
        </p:txBody>
      </p:sp>
      <p:sp>
        <p:nvSpPr>
          <p:cNvPr id="5"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3600" b="1">
                <a:solidFill>
                  <a:schemeClr val="tx1"/>
                </a:solidFill>
                <a:cs typeface="Tahoma" charset="0"/>
              </a:rPr>
              <a:t>Khởi tạo giá trị cho thuộc tính</a:t>
            </a:r>
            <a:endParaRPr lang="en-US" sz="3600" b="1" dirty="0" smtClean="0">
              <a:solidFill>
                <a:schemeClr val="tx1"/>
              </a:solidFill>
              <a:cs typeface="Tahoma" charset="0"/>
            </a:endParaRPr>
          </a:p>
        </p:txBody>
      </p:sp>
    </p:spTree>
    <p:extLst>
      <p:ext uri="{BB962C8B-B14F-4D97-AF65-F5344CB8AC3E}">
        <p14:creationId xmlns:p14="http://schemas.microsoft.com/office/powerpoint/2010/main" val="265454971"/>
      </p:ext>
    </p:extLst>
  </p:cSld>
  <p:clrMapOvr>
    <a:masterClrMapping/>
  </p:clrMapOvr>
  <p:transition advClick="0">
    <p:wheel spokes="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1" y="990600"/>
            <a:ext cx="8382000" cy="3748719"/>
          </a:xfrm>
          <a:prstGeom prst="rect">
            <a:avLst/>
          </a:prstGeom>
        </p:spPr>
        <p:txBody>
          <a:bodyPr wrap="square">
            <a:spAutoFit/>
          </a:bodyPr>
          <a:lstStyle/>
          <a:p>
            <a:pPr algn="l">
              <a:lnSpc>
                <a:spcPct val="120000"/>
              </a:lnSpc>
            </a:pPr>
            <a:r>
              <a:rPr lang="en-US" b="0">
                <a:latin typeface="Courier New" pitchFamily="49" charset="0"/>
                <a:cs typeface="Courier New" pitchFamily="49" charset="0"/>
              </a:rPr>
              <a:t>29  </a:t>
            </a:r>
            <a:r>
              <a:rPr lang="en-US" b="0" smtClean="0">
                <a:solidFill>
                  <a:srgbClr val="0000FF"/>
                </a:solidFill>
                <a:latin typeface="Courier New" pitchFamily="49" charset="0"/>
                <a:cs typeface="Courier New" pitchFamily="49" charset="0"/>
              </a:rPr>
              <a:t>public </a:t>
            </a:r>
            <a:r>
              <a:rPr lang="en-US" b="0">
                <a:solidFill>
                  <a:srgbClr val="0000FF"/>
                </a:solidFill>
                <a:latin typeface="Courier New" pitchFamily="49" charset="0"/>
                <a:cs typeface="Courier New" pitchFamily="49" charset="0"/>
              </a:rPr>
              <a:t>class </a:t>
            </a:r>
            <a:r>
              <a:rPr lang="en-US" b="0">
                <a:latin typeface="Courier New" pitchFamily="49" charset="0"/>
                <a:cs typeface="Courier New" pitchFamily="49" charset="0"/>
              </a:rPr>
              <a:t>Tester</a:t>
            </a:r>
          </a:p>
          <a:p>
            <a:pPr algn="l">
              <a:lnSpc>
                <a:spcPct val="120000"/>
              </a:lnSpc>
            </a:pPr>
            <a:r>
              <a:rPr lang="en-US" b="0">
                <a:latin typeface="Courier New" pitchFamily="49" charset="0"/>
                <a:cs typeface="Courier New" pitchFamily="49" charset="0"/>
              </a:rPr>
              <a:t>30  </a:t>
            </a:r>
            <a:r>
              <a:rPr lang="en-US" b="0" smtClean="0">
                <a:latin typeface="Courier New" pitchFamily="49" charset="0"/>
                <a:cs typeface="Courier New" pitchFamily="49" charset="0"/>
              </a:rPr>
              <a:t>{</a:t>
            </a:r>
            <a:endParaRPr lang="en-US" b="0">
              <a:latin typeface="Courier New" pitchFamily="49" charset="0"/>
              <a:cs typeface="Courier New" pitchFamily="49" charset="0"/>
            </a:endParaRPr>
          </a:p>
          <a:p>
            <a:pPr algn="l">
              <a:lnSpc>
                <a:spcPct val="120000"/>
              </a:lnSpc>
            </a:pPr>
            <a:r>
              <a:rPr lang="en-US" b="0">
                <a:latin typeface="Courier New" pitchFamily="49" charset="0"/>
                <a:cs typeface="Courier New" pitchFamily="49" charset="0"/>
              </a:rPr>
              <a:t>31   	</a:t>
            </a:r>
            <a:r>
              <a:rPr lang="en-US" b="0">
                <a:solidFill>
                  <a:srgbClr val="0000FF"/>
                </a:solidFill>
                <a:latin typeface="Courier New" pitchFamily="49" charset="0"/>
                <a:cs typeface="Courier New" pitchFamily="49" charset="0"/>
              </a:rPr>
              <a:t>static void </a:t>
            </a:r>
            <a:r>
              <a:rPr lang="en-US" b="0">
                <a:latin typeface="Courier New" pitchFamily="49" charset="0"/>
                <a:cs typeface="Courier New" pitchFamily="49" charset="0"/>
              </a:rPr>
              <a:t>Main()</a:t>
            </a:r>
          </a:p>
          <a:p>
            <a:pPr algn="l">
              <a:lnSpc>
                <a:spcPct val="120000"/>
              </a:lnSpc>
            </a:pPr>
            <a:r>
              <a:rPr lang="en-US" b="0">
                <a:latin typeface="Courier New" pitchFamily="49" charset="0"/>
                <a:cs typeface="Courier New" pitchFamily="49" charset="0"/>
              </a:rPr>
              <a:t>32   	{</a:t>
            </a:r>
          </a:p>
          <a:p>
            <a:pPr algn="l">
              <a:lnSpc>
                <a:spcPct val="120000"/>
              </a:lnSpc>
              <a:tabLst>
                <a:tab pos="574675" algn="l"/>
              </a:tabLst>
            </a:pPr>
            <a:r>
              <a:rPr lang="en-US" b="0">
                <a:latin typeface="Courier New" pitchFamily="49" charset="0"/>
                <a:cs typeface="Courier New" pitchFamily="49" charset="0"/>
              </a:rPr>
              <a:t>33   	</a:t>
            </a:r>
            <a:r>
              <a:rPr lang="en-US" b="0" smtClean="0">
                <a:latin typeface="Courier New" pitchFamily="49" charset="0"/>
                <a:cs typeface="Courier New" pitchFamily="49" charset="0"/>
              </a:rPr>
              <a:t>   System.DateTime </a:t>
            </a:r>
            <a:r>
              <a:rPr lang="en-US" b="0">
                <a:latin typeface="Courier New" pitchFamily="49" charset="0"/>
                <a:cs typeface="Courier New" pitchFamily="49" charset="0"/>
              </a:rPr>
              <a:t>currentTime = </a:t>
            </a:r>
            <a:r>
              <a:rPr lang="en-US" b="0" smtClean="0">
                <a:latin typeface="Courier New" pitchFamily="49" charset="0"/>
                <a:cs typeface="Courier New" pitchFamily="49" charset="0"/>
              </a:rPr>
              <a:t>System.DateTime.Now</a:t>
            </a:r>
            <a:r>
              <a:rPr lang="en-US" b="0">
                <a:latin typeface="Courier New" pitchFamily="49" charset="0"/>
                <a:cs typeface="Courier New" pitchFamily="49" charset="0"/>
              </a:rPr>
              <a:t>;</a:t>
            </a:r>
          </a:p>
          <a:p>
            <a:pPr algn="l">
              <a:lnSpc>
                <a:spcPct val="120000"/>
              </a:lnSpc>
            </a:pPr>
            <a:r>
              <a:rPr lang="en-US" b="0">
                <a:latin typeface="Courier New" pitchFamily="49" charset="0"/>
                <a:cs typeface="Courier New" pitchFamily="49" charset="0"/>
              </a:rPr>
              <a:t>34   	</a:t>
            </a:r>
            <a:r>
              <a:rPr lang="en-US" b="0" smtClean="0">
                <a:latin typeface="Courier New" pitchFamily="49" charset="0"/>
                <a:cs typeface="Courier New" pitchFamily="49" charset="0"/>
              </a:rPr>
              <a:t>   ThoiGian </a:t>
            </a:r>
            <a:r>
              <a:rPr lang="en-US" b="0">
                <a:latin typeface="Courier New" pitchFamily="49" charset="0"/>
                <a:cs typeface="Courier New" pitchFamily="49" charset="0"/>
              </a:rPr>
              <a:t>t1 = </a:t>
            </a:r>
            <a:r>
              <a:rPr lang="en-US" b="0">
                <a:solidFill>
                  <a:srgbClr val="0000FF"/>
                </a:solidFill>
                <a:latin typeface="Courier New" pitchFamily="49" charset="0"/>
                <a:cs typeface="Courier New" pitchFamily="49" charset="0"/>
              </a:rPr>
              <a:t>new</a:t>
            </a:r>
            <a:r>
              <a:rPr lang="en-US" b="0">
                <a:latin typeface="Courier New" pitchFamily="49" charset="0"/>
                <a:cs typeface="Courier New" pitchFamily="49" charset="0"/>
              </a:rPr>
              <a:t> </a:t>
            </a:r>
            <a:r>
              <a:rPr lang="en-US" b="0" smtClean="0">
                <a:latin typeface="Courier New" pitchFamily="49" charset="0"/>
                <a:cs typeface="Courier New" pitchFamily="49" charset="0"/>
              </a:rPr>
              <a:t>ThoiGian(currentTime);</a:t>
            </a:r>
            <a:endParaRPr lang="en-US" b="0">
              <a:latin typeface="Courier New" pitchFamily="49" charset="0"/>
              <a:cs typeface="Courier New" pitchFamily="49" charset="0"/>
            </a:endParaRPr>
          </a:p>
          <a:p>
            <a:pPr algn="l">
              <a:lnSpc>
                <a:spcPct val="120000"/>
              </a:lnSpc>
            </a:pPr>
            <a:r>
              <a:rPr lang="en-US" b="0">
                <a:latin typeface="Courier New" pitchFamily="49" charset="0"/>
                <a:cs typeface="Courier New" pitchFamily="49" charset="0"/>
              </a:rPr>
              <a:t>35   	</a:t>
            </a:r>
            <a:r>
              <a:rPr lang="en-US" b="0" smtClean="0">
                <a:latin typeface="Courier New" pitchFamily="49" charset="0"/>
                <a:cs typeface="Courier New" pitchFamily="49" charset="0"/>
              </a:rPr>
              <a:t>   t1.ThoiGianHienHanh</a:t>
            </a:r>
            <a:r>
              <a:rPr lang="en-US" b="0">
                <a:latin typeface="Courier New" pitchFamily="49" charset="0"/>
                <a:cs typeface="Courier New" pitchFamily="49" charset="0"/>
              </a:rPr>
              <a:t>();</a:t>
            </a:r>
          </a:p>
          <a:p>
            <a:pPr algn="l">
              <a:lnSpc>
                <a:spcPct val="120000"/>
              </a:lnSpc>
            </a:pPr>
            <a:r>
              <a:rPr lang="en-US" b="0">
                <a:latin typeface="Courier New" pitchFamily="49" charset="0"/>
                <a:cs typeface="Courier New" pitchFamily="49" charset="0"/>
              </a:rPr>
              <a:t>36   	</a:t>
            </a:r>
            <a:r>
              <a:rPr lang="en-US" b="0" smtClean="0">
                <a:latin typeface="Courier New" pitchFamily="49" charset="0"/>
                <a:cs typeface="Courier New" pitchFamily="49" charset="0"/>
              </a:rPr>
              <a:t>   ThoiGian </a:t>
            </a:r>
            <a:r>
              <a:rPr lang="en-US" b="0">
                <a:latin typeface="Courier New" pitchFamily="49" charset="0"/>
                <a:cs typeface="Courier New" pitchFamily="49" charset="0"/>
              </a:rPr>
              <a:t>t2 = </a:t>
            </a:r>
            <a:r>
              <a:rPr lang="en-US" b="0">
                <a:solidFill>
                  <a:srgbClr val="0000FF"/>
                </a:solidFill>
                <a:latin typeface="Courier New" pitchFamily="49" charset="0"/>
                <a:cs typeface="Courier New" pitchFamily="49" charset="0"/>
              </a:rPr>
              <a:t>new</a:t>
            </a:r>
            <a:r>
              <a:rPr lang="en-US" b="0">
                <a:latin typeface="Courier New" pitchFamily="49" charset="0"/>
                <a:cs typeface="Courier New" pitchFamily="49" charset="0"/>
              </a:rPr>
              <a:t> ThoiGian(2001,7,3,10,5);</a:t>
            </a:r>
          </a:p>
          <a:p>
            <a:pPr algn="l">
              <a:lnSpc>
                <a:spcPct val="120000"/>
              </a:lnSpc>
            </a:pPr>
            <a:r>
              <a:rPr lang="en-US" b="0">
                <a:latin typeface="Courier New" pitchFamily="49" charset="0"/>
                <a:cs typeface="Courier New" pitchFamily="49" charset="0"/>
              </a:rPr>
              <a:t>37   	</a:t>
            </a:r>
            <a:r>
              <a:rPr lang="en-US" b="0" smtClean="0">
                <a:latin typeface="Courier New" pitchFamily="49" charset="0"/>
                <a:cs typeface="Courier New" pitchFamily="49" charset="0"/>
              </a:rPr>
              <a:t>   t2.ThoiGianHienHanh</a:t>
            </a:r>
            <a:r>
              <a:rPr lang="en-US" b="0">
                <a:latin typeface="Courier New" pitchFamily="49" charset="0"/>
                <a:cs typeface="Courier New" pitchFamily="49" charset="0"/>
              </a:rPr>
              <a:t>();</a:t>
            </a:r>
          </a:p>
          <a:p>
            <a:pPr algn="l">
              <a:lnSpc>
                <a:spcPct val="120000"/>
              </a:lnSpc>
            </a:pPr>
            <a:r>
              <a:rPr lang="en-US" b="0">
                <a:latin typeface="Courier New" pitchFamily="49" charset="0"/>
                <a:cs typeface="Courier New" pitchFamily="49" charset="0"/>
              </a:rPr>
              <a:t>38   	}</a:t>
            </a:r>
          </a:p>
          <a:p>
            <a:pPr algn="l">
              <a:lnSpc>
                <a:spcPct val="120000"/>
              </a:lnSpc>
            </a:pPr>
            <a:r>
              <a:rPr lang="en-US" b="0">
                <a:latin typeface="Courier New" pitchFamily="49" charset="0"/>
                <a:cs typeface="Courier New" pitchFamily="49" charset="0"/>
              </a:rPr>
              <a:t>39  </a:t>
            </a:r>
            <a:r>
              <a:rPr lang="en-US" b="0" smtClean="0">
                <a:latin typeface="Courier New" pitchFamily="49" charset="0"/>
                <a:cs typeface="Courier New" pitchFamily="49" charset="0"/>
              </a:rPr>
              <a:t>}</a:t>
            </a:r>
            <a:endParaRPr lang="en-US" b="0">
              <a:latin typeface="Courier New" pitchFamily="49" charset="0"/>
              <a:cs typeface="Courier New" pitchFamily="49"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2696" y="4188777"/>
            <a:ext cx="6571704" cy="2516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3600" b="1">
                <a:solidFill>
                  <a:schemeClr val="tx1"/>
                </a:solidFill>
                <a:cs typeface="Tahoma" charset="0"/>
              </a:rPr>
              <a:t>Khởi tạo giá trị cho thuộc tính</a:t>
            </a:r>
            <a:endParaRPr lang="en-US" sz="3600" b="1" dirty="0" smtClean="0">
              <a:solidFill>
                <a:schemeClr val="tx1"/>
              </a:solidFill>
              <a:cs typeface="Tahoma" charset="0"/>
            </a:endParaRPr>
          </a:p>
        </p:txBody>
      </p:sp>
    </p:spTree>
    <p:extLst>
      <p:ext uri="{BB962C8B-B14F-4D97-AF65-F5344CB8AC3E}">
        <p14:creationId xmlns:p14="http://schemas.microsoft.com/office/powerpoint/2010/main" val="1579596642"/>
      </p:ext>
    </p:extLst>
  </p:cSld>
  <p:clrMapOvr>
    <a:masterClrMapping/>
  </p:clrMapOvr>
  <p:transition advClick="0">
    <p:wheel spokes="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792162"/>
          </a:xfrm>
          <a:noFill/>
          <a:ln>
            <a:miter lim="800000"/>
            <a:headEnd/>
            <a:tailEnd/>
          </a:ln>
        </p:spPr>
        <p:txBody>
          <a:bodyPr vert="horz" wrap="square" lIns="91440" tIns="45720" rIns="91440" bIns="45720" numCol="1" anchor="t" anchorCtr="0" compatLnSpc="1">
            <a:prstTxWarp prst="textNoShape">
              <a:avLst/>
            </a:prstTxWarp>
          </a:bodyPr>
          <a:lstStyle/>
          <a:p>
            <a:r>
              <a:rPr lang="vi-VN" sz="4000" b="1">
                <a:solidFill>
                  <a:schemeClr val="tx1"/>
                </a:solidFill>
                <a:cs typeface="Tahoma" charset="0"/>
              </a:rPr>
              <a:t>Phương thức khởi tạo</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solidFill>
                  <a:srgbClr val="0000FF"/>
                </a:solidFill>
                <a:latin typeface="+mj-lt"/>
                <a:cs typeface="Tahoma" charset="0"/>
              </a:rPr>
              <a:t>Phương thức khởi tạo (Constructor)</a:t>
            </a:r>
          </a:p>
          <a:p>
            <a:pPr lvl="1" algn="just">
              <a:lnSpc>
                <a:spcPct val="120000"/>
              </a:lnSpc>
              <a:spcBef>
                <a:spcPts val="300"/>
              </a:spcBef>
              <a:spcAft>
                <a:spcPts val="300"/>
              </a:spcAft>
            </a:pPr>
            <a:r>
              <a:rPr lang="vi-VN">
                <a:latin typeface="+mj-lt"/>
                <a:cs typeface="Tahoma" charset="0"/>
              </a:rPr>
              <a:t>Được </a:t>
            </a:r>
            <a:r>
              <a:rPr lang="vi-VN">
                <a:solidFill>
                  <a:srgbClr val="0000FF"/>
                </a:solidFill>
                <a:latin typeface="+mj-lt"/>
                <a:cs typeface="Tahoma" charset="0"/>
              </a:rPr>
              <a:t>gọi tự động </a:t>
            </a:r>
            <a:r>
              <a:rPr lang="vi-VN">
                <a:latin typeface="+mj-lt"/>
                <a:cs typeface="Tahoma" charset="0"/>
              </a:rPr>
              <a:t>khi tạo đối tượng</a:t>
            </a:r>
          </a:p>
          <a:p>
            <a:pPr lvl="1" algn="just">
              <a:lnSpc>
                <a:spcPct val="120000"/>
              </a:lnSpc>
              <a:spcBef>
                <a:spcPts val="300"/>
              </a:spcBef>
              <a:spcAft>
                <a:spcPts val="300"/>
              </a:spcAft>
            </a:pPr>
            <a:r>
              <a:rPr lang="vi-VN">
                <a:latin typeface="+mj-lt"/>
                <a:cs typeface="Tahoma" charset="0"/>
              </a:rPr>
              <a:t>Cùng tên với lớp</a:t>
            </a:r>
          </a:p>
          <a:p>
            <a:pPr lvl="1" algn="just">
              <a:lnSpc>
                <a:spcPct val="120000"/>
              </a:lnSpc>
              <a:spcBef>
                <a:spcPts val="300"/>
              </a:spcBef>
              <a:spcAft>
                <a:spcPts val="300"/>
              </a:spcAft>
            </a:pPr>
            <a:r>
              <a:rPr lang="vi-VN">
                <a:latin typeface="+mj-lt"/>
                <a:cs typeface="Tahoma" charset="0"/>
              </a:rPr>
              <a:t>Constructor không tham số sẽ được tạo mặc định khi không có bất cứ constructor nào.</a:t>
            </a:r>
          </a:p>
          <a:p>
            <a:pPr lvl="1" algn="just">
              <a:lnSpc>
                <a:spcPct val="120000"/>
              </a:lnSpc>
              <a:spcBef>
                <a:spcPts val="300"/>
              </a:spcBef>
              <a:spcAft>
                <a:spcPts val="300"/>
              </a:spcAft>
            </a:pPr>
            <a:r>
              <a:rPr lang="vi-VN">
                <a:latin typeface="+mj-lt"/>
                <a:cs typeface="Tahoma" charset="0"/>
              </a:rPr>
              <a:t>Cho phép overload constructor để tạo ra nhiều cách khởi tạo đối tượng</a:t>
            </a:r>
            <a:endParaRPr lang="en-US" dirty="0" smtClean="0">
              <a:latin typeface="+mj-lt"/>
              <a:cs typeface="Tahoma" charset="0"/>
            </a:endParaRPr>
          </a:p>
        </p:txBody>
      </p:sp>
    </p:spTree>
    <p:extLst>
      <p:ext uri="{BB962C8B-B14F-4D97-AF65-F5344CB8AC3E}">
        <p14:creationId xmlns:p14="http://schemas.microsoft.com/office/powerpoint/2010/main" val="676599392"/>
      </p:ext>
    </p:extLst>
  </p:cSld>
  <p:clrMapOvr>
    <a:masterClrMapping/>
  </p:clrMapOvr>
  <p:transition advClick="0">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5438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Phương thức hủy bỏ</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3673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 cung </a:t>
            </a:r>
            <a:r>
              <a:rPr lang="vi-VN" sz="2800" smtClean="0">
                <a:latin typeface="+mj-lt"/>
                <a:cs typeface="Tahoma" charset="0"/>
              </a:rPr>
              <a:t>cấp </a:t>
            </a:r>
            <a:r>
              <a:rPr lang="vi-VN" sz="2800" smtClean="0">
                <a:solidFill>
                  <a:srgbClr val="0000FF"/>
                </a:solidFill>
                <a:latin typeface="+mj-lt"/>
                <a:cs typeface="Tahoma" charset="0"/>
              </a:rPr>
              <a:t>cơ chế thu dọn </a:t>
            </a:r>
            <a:r>
              <a:rPr lang="vi-VN" sz="2800" smtClean="0">
                <a:latin typeface="+mj-lt"/>
                <a:cs typeface="Tahoma" charset="0"/>
              </a:rPr>
              <a:t>(</a:t>
            </a:r>
            <a:r>
              <a:rPr lang="vi-VN" sz="2800">
                <a:latin typeface="+mj-lt"/>
                <a:cs typeface="Tahoma" charset="0"/>
              </a:rPr>
              <a:t>garbage collection) và do vậy </a:t>
            </a:r>
            <a:r>
              <a:rPr lang="vi-VN" sz="2800" smtClean="0">
                <a:latin typeface="+mj-lt"/>
                <a:cs typeface="Tahoma" charset="0"/>
              </a:rPr>
              <a:t>không </a:t>
            </a:r>
            <a:r>
              <a:rPr lang="vi-VN" sz="2800">
                <a:latin typeface="+mj-lt"/>
                <a:cs typeface="Tahoma" charset="0"/>
              </a:rPr>
              <a:t>cần phải khai báo tường minh các phương thức hủy.</a:t>
            </a:r>
          </a:p>
          <a:p>
            <a:pPr algn="just">
              <a:lnSpc>
                <a:spcPct val="120000"/>
              </a:lnSpc>
              <a:spcBef>
                <a:spcPts val="300"/>
              </a:spcBef>
              <a:spcAft>
                <a:spcPts val="300"/>
              </a:spcAft>
            </a:pPr>
            <a:r>
              <a:rPr lang="vi-VN" sz="2800">
                <a:latin typeface="+mj-lt"/>
                <a:cs typeface="Tahoma" charset="0"/>
              </a:rPr>
              <a:t>Phương thức </a:t>
            </a:r>
            <a:r>
              <a:rPr lang="vi-VN" sz="2800">
                <a:solidFill>
                  <a:srgbClr val="0000FF"/>
                </a:solidFill>
                <a:latin typeface="+mj-lt"/>
                <a:cs typeface="Tahoma" charset="0"/>
              </a:rPr>
              <a:t>Finalize</a:t>
            </a:r>
            <a:r>
              <a:rPr lang="vi-VN" sz="2800">
                <a:latin typeface="+mj-lt"/>
                <a:cs typeface="Tahoma" charset="0"/>
              </a:rPr>
              <a:t> sẽ được gọi bởi cơ chế thu dọn khi đối tượng bị hủy.</a:t>
            </a:r>
          </a:p>
          <a:p>
            <a:pPr algn="just">
              <a:lnSpc>
                <a:spcPct val="120000"/>
              </a:lnSpc>
              <a:spcBef>
                <a:spcPts val="300"/>
              </a:spcBef>
              <a:spcAft>
                <a:spcPts val="300"/>
              </a:spcAft>
            </a:pPr>
            <a:r>
              <a:rPr lang="vi-VN" sz="2800">
                <a:latin typeface="+mj-lt"/>
                <a:cs typeface="Tahoma" charset="0"/>
              </a:rPr>
              <a:t>Phương thức kết thúc chỉ giải phóng các tài nguyên mà đối tượng nắm giữ, và không tham chiếu đến các đối tượng khác.</a:t>
            </a:r>
            <a:endParaRPr lang="en-US" sz="2800" dirty="0" smtClean="0">
              <a:latin typeface="+mj-lt"/>
              <a:cs typeface="Tahoma" charset="0"/>
            </a:endParaRPr>
          </a:p>
        </p:txBody>
      </p:sp>
    </p:spTree>
    <p:extLst>
      <p:ext uri="{BB962C8B-B14F-4D97-AF65-F5344CB8AC3E}">
        <p14:creationId xmlns:p14="http://schemas.microsoft.com/office/powerpoint/2010/main" val="3081742296"/>
      </p:ext>
    </p:extLst>
  </p:cSld>
  <p:clrMapOvr>
    <a:masterClrMapping/>
  </p:clrMapOvr>
  <p:transition advClick="0">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Thành viên </a:t>
            </a:r>
            <a:r>
              <a:rPr lang="en-US" sz="4000" b="1" smtClean="0">
                <a:solidFill>
                  <a:schemeClr val="tx1"/>
                </a:solidFill>
                <a:cs typeface="Tahoma" charset="0"/>
              </a:rPr>
              <a:t>tĩnh (static)</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Thành viên tĩnh</a:t>
            </a:r>
            <a:r>
              <a:rPr lang="vi-VN" sz="2800">
                <a:latin typeface="+mj-lt"/>
                <a:cs typeface="Tahoma" charset="0"/>
              </a:rPr>
              <a:t> được xem như một phần của lớp.</a:t>
            </a:r>
          </a:p>
          <a:p>
            <a:pPr algn="just">
              <a:lnSpc>
                <a:spcPct val="120000"/>
              </a:lnSpc>
              <a:spcBef>
                <a:spcPts val="300"/>
              </a:spcBef>
              <a:spcAft>
                <a:spcPts val="300"/>
              </a:spcAft>
            </a:pPr>
            <a:r>
              <a:rPr lang="vi-VN" sz="2800">
                <a:latin typeface="+mj-lt"/>
                <a:cs typeface="Tahoma" charset="0"/>
              </a:rPr>
              <a:t>Có thể truy cập đến thành viên tĩnh của một lớp thông qua tên lớp</a:t>
            </a:r>
          </a:p>
          <a:p>
            <a:pPr algn="just">
              <a:lnSpc>
                <a:spcPct val="120000"/>
              </a:lnSpc>
              <a:spcBef>
                <a:spcPts val="300"/>
              </a:spcBef>
              <a:spcAft>
                <a:spcPts val="300"/>
              </a:spcAft>
            </a:pPr>
            <a:r>
              <a:rPr lang="vi-VN" sz="2800">
                <a:latin typeface="+mj-lt"/>
                <a:cs typeface="Tahoma" charset="0"/>
              </a:rPr>
              <a:t>C# không cho phép truy cập đến các phương thức tĩnh và các biến thành viên tĩnh thông qua một thể hiện.</a:t>
            </a:r>
          </a:p>
          <a:p>
            <a:pPr algn="just">
              <a:lnSpc>
                <a:spcPct val="120000"/>
              </a:lnSpc>
              <a:spcBef>
                <a:spcPts val="300"/>
              </a:spcBef>
              <a:spcAft>
                <a:spcPts val="300"/>
              </a:spcAft>
            </a:pPr>
            <a:r>
              <a:rPr lang="vi-VN" sz="2800" smtClean="0">
                <a:latin typeface="+mj-lt"/>
                <a:cs typeface="Tahoma" charset="0"/>
              </a:rPr>
              <a:t>Phương </a:t>
            </a:r>
            <a:r>
              <a:rPr lang="vi-VN" sz="2800">
                <a:latin typeface="+mj-lt"/>
                <a:cs typeface="Tahoma" charset="0"/>
              </a:rPr>
              <a:t>thức tĩnh hoạt động ít nhiều giống như phương thức toàn cục</a:t>
            </a:r>
            <a:endParaRPr lang="en-US" sz="2800" dirty="0" smtClean="0">
              <a:latin typeface="+mj-lt"/>
              <a:cs typeface="Tahoma" charset="0"/>
            </a:endParaRPr>
          </a:p>
        </p:txBody>
      </p:sp>
    </p:spTree>
    <p:extLst>
      <p:ext uri="{BB962C8B-B14F-4D97-AF65-F5344CB8AC3E}">
        <p14:creationId xmlns:p14="http://schemas.microsoft.com/office/powerpoint/2010/main" val="3912085571"/>
      </p:ext>
    </p:extLst>
  </p:cSld>
  <p:clrMapOvr>
    <a:masterClrMapping/>
  </p:clrMapOvr>
  <p:transition advClick="0">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Thuộc tính (property)</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Thuộc tính cho phép tạo ra các </a:t>
            </a:r>
            <a:r>
              <a:rPr lang="en-US" sz="2800">
                <a:solidFill>
                  <a:srgbClr val="0000FF"/>
                </a:solidFill>
                <a:latin typeface="+mj-lt"/>
                <a:cs typeface="Tahoma" charset="0"/>
              </a:rPr>
              <a:t>field read-only, write-only</a:t>
            </a:r>
            <a:r>
              <a:rPr lang="en-US" sz="2800" smtClean="0">
                <a:latin typeface="+mj-lt"/>
                <a:cs typeface="Tahoma" charset="0"/>
              </a:rPr>
              <a:t>. Thuộc </a:t>
            </a:r>
            <a:r>
              <a:rPr lang="en-US" sz="2800">
                <a:latin typeface="+mj-lt"/>
                <a:cs typeface="Tahoma" charset="0"/>
              </a:rPr>
              <a:t>tính cho phép tạo ra các field “ảo” với “bên ngoài”</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819400"/>
            <a:ext cx="8610600" cy="368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63539"/>
      </p:ext>
    </p:extLst>
  </p:cSld>
  <p:clrMapOvr>
    <a:masterClrMapping/>
  </p:clrMapOvr>
  <p:transition advClick="0">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64892"/>
            <a:ext cx="7696200" cy="77967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smtClean="0">
                <a:solidFill>
                  <a:schemeClr val="tx1"/>
                </a:solidFill>
                <a:cs typeface="Tahoma" charset="0"/>
              </a:rPr>
              <a:t>Ví dụ C#</a:t>
            </a:r>
            <a:endParaRPr lang="en-US" sz="4000" b="1" dirty="0" smtClean="0">
              <a:solidFill>
                <a:schemeClr val="tx1"/>
              </a:solidFill>
              <a:cs typeface="Tahoma" charset="0"/>
            </a:endParaRPr>
          </a:p>
        </p:txBody>
      </p:sp>
      <p:sp>
        <p:nvSpPr>
          <p:cNvPr id="6" name="Rectangle 4"/>
          <p:cNvSpPr>
            <a:spLocks noGrp="1" noChangeArrowheads="1"/>
          </p:cNvSpPr>
          <p:nvPr>
            <p:ph idx="1"/>
          </p:nvPr>
        </p:nvSpPr>
        <p:spPr bwMode="auto">
          <a:xfrm>
            <a:off x="609600" y="1143000"/>
            <a:ext cx="8534400" cy="3886200"/>
          </a:xfrm>
          <a:prstGeom prst="rect">
            <a:avLst/>
          </a:prstGeom>
          <a:noFill/>
          <a:ln w="12700">
            <a:noFill/>
            <a:miter lim="800000"/>
            <a:headEnd/>
            <a:tailEnd/>
          </a:ln>
          <a:effectLst/>
        </p:spPr>
        <p:txBody>
          <a:bodyPr wrap="none" anchor="ctr">
            <a:normAutofit lnSpcReduction="10000"/>
          </a:bodyPr>
          <a:lstStyle/>
          <a:p>
            <a:pPr marL="0" indent="0">
              <a:spcBef>
                <a:spcPts val="0"/>
              </a:spcBef>
              <a:buNone/>
            </a:pPr>
            <a:r>
              <a:rPr lang="en-US" sz="2400">
                <a:solidFill>
                  <a:srgbClr val="0000FF"/>
                </a:solidFill>
                <a:latin typeface="Courier New" pitchFamily="49" charset="0"/>
                <a:cs typeface="Courier New" pitchFamily="49" charset="0"/>
              </a:rPr>
              <a:t>using</a:t>
            </a:r>
            <a:r>
              <a:rPr lang="en-US" sz="2400">
                <a:latin typeface="Courier New" pitchFamily="49" charset="0"/>
                <a:cs typeface="Courier New" pitchFamily="49" charset="0"/>
              </a:rPr>
              <a:t> System;</a:t>
            </a:r>
          </a:p>
          <a:p>
            <a:pPr marL="0" indent="0">
              <a:spcBef>
                <a:spcPts val="0"/>
              </a:spcBef>
              <a:buNone/>
            </a:pPr>
            <a:r>
              <a:rPr lang="en-US" sz="2400">
                <a:solidFill>
                  <a:srgbClr val="0000FF"/>
                </a:solidFill>
                <a:latin typeface="Courier New" pitchFamily="49" charset="0"/>
                <a:cs typeface="Courier New" pitchFamily="49" charset="0"/>
              </a:rPr>
              <a:t>namespace</a:t>
            </a:r>
            <a:r>
              <a:rPr lang="en-US" sz="2400">
                <a:latin typeface="Courier New" pitchFamily="49" charset="0"/>
                <a:cs typeface="Courier New" pitchFamily="49" charset="0"/>
              </a:rPr>
              <a:t> ViDu1</a:t>
            </a:r>
          </a:p>
          <a:p>
            <a:pPr marL="0" indent="0">
              <a:spcBef>
                <a:spcPts val="0"/>
              </a:spcBef>
              <a:buNone/>
            </a:pPr>
            <a:r>
              <a:rPr lang="en-US" sz="2400">
                <a:latin typeface="Courier New" pitchFamily="49" charset="0"/>
                <a:cs typeface="Courier New" pitchFamily="49" charset="0"/>
              </a:rPr>
              <a:t>{</a:t>
            </a:r>
          </a:p>
          <a:p>
            <a:pPr marL="0" indent="0">
              <a:spcBef>
                <a:spcPts val="0"/>
              </a:spcBef>
              <a:buNone/>
            </a:pPr>
            <a:r>
              <a:rPr lang="en-US" sz="2400">
                <a:latin typeface="Courier New" pitchFamily="49" charset="0"/>
                <a:cs typeface="Courier New" pitchFamily="49" charset="0"/>
              </a:rPr>
              <a:t>    </a:t>
            </a:r>
            <a:r>
              <a:rPr lang="en-US" sz="2400">
                <a:solidFill>
                  <a:srgbClr val="0000FF"/>
                </a:solidFill>
                <a:latin typeface="Courier New" pitchFamily="49" charset="0"/>
                <a:cs typeface="Courier New" pitchFamily="49" charset="0"/>
              </a:rPr>
              <a:t>class</a:t>
            </a:r>
            <a:r>
              <a:rPr lang="en-US" sz="2400">
                <a:latin typeface="Courier New" pitchFamily="49" charset="0"/>
                <a:cs typeface="Courier New" pitchFamily="49" charset="0"/>
              </a:rPr>
              <a:t> </a:t>
            </a:r>
            <a:r>
              <a:rPr lang="en-US" sz="2400">
                <a:solidFill>
                  <a:srgbClr val="0066FF"/>
                </a:solidFill>
                <a:latin typeface="Courier New" pitchFamily="49" charset="0"/>
                <a:cs typeface="Courier New" pitchFamily="49" charset="0"/>
              </a:rPr>
              <a:t>Program</a:t>
            </a:r>
          </a:p>
          <a:p>
            <a:pPr marL="0" indent="0">
              <a:spcBef>
                <a:spcPts val="0"/>
              </a:spcBef>
              <a:buNone/>
            </a:pPr>
            <a:r>
              <a:rPr lang="en-US" sz="2400">
                <a:latin typeface="Courier New" pitchFamily="49" charset="0"/>
                <a:cs typeface="Courier New" pitchFamily="49" charset="0"/>
              </a:rPr>
              <a:t>    {</a:t>
            </a:r>
          </a:p>
          <a:p>
            <a:pPr marL="0" indent="0">
              <a:spcBef>
                <a:spcPts val="0"/>
              </a:spcBef>
              <a:buNone/>
            </a:pPr>
            <a:r>
              <a:rPr lang="en-US" sz="2400">
                <a:latin typeface="Courier New" pitchFamily="49" charset="0"/>
                <a:cs typeface="Courier New" pitchFamily="49" charset="0"/>
              </a:rPr>
              <a:t>        </a:t>
            </a:r>
            <a:r>
              <a:rPr lang="en-US" sz="2400">
                <a:solidFill>
                  <a:srgbClr val="0000FF"/>
                </a:solidFill>
                <a:latin typeface="Courier New" pitchFamily="49" charset="0"/>
                <a:cs typeface="Courier New" pitchFamily="49" charset="0"/>
              </a:rPr>
              <a:t>static</a:t>
            </a:r>
            <a:r>
              <a:rPr lang="en-US" sz="2400">
                <a:latin typeface="Courier New" pitchFamily="49" charset="0"/>
                <a:cs typeface="Courier New" pitchFamily="49" charset="0"/>
              </a:rPr>
              <a:t> </a:t>
            </a:r>
            <a:r>
              <a:rPr lang="en-US" sz="2400">
                <a:solidFill>
                  <a:srgbClr val="0000FF"/>
                </a:solidFill>
                <a:latin typeface="Courier New" pitchFamily="49" charset="0"/>
                <a:cs typeface="Courier New" pitchFamily="49" charset="0"/>
              </a:rPr>
              <a:t>void</a:t>
            </a:r>
            <a:r>
              <a:rPr lang="en-US" sz="2400">
                <a:latin typeface="Courier New" pitchFamily="49" charset="0"/>
                <a:cs typeface="Courier New" pitchFamily="49" charset="0"/>
              </a:rPr>
              <a:t> Main(</a:t>
            </a:r>
            <a:r>
              <a:rPr lang="en-US" sz="2400">
                <a:solidFill>
                  <a:srgbClr val="0000FF"/>
                </a:solidFill>
                <a:latin typeface="Courier New" pitchFamily="49" charset="0"/>
                <a:cs typeface="Courier New" pitchFamily="49" charset="0"/>
              </a:rPr>
              <a:t>string</a:t>
            </a:r>
            <a:r>
              <a:rPr lang="en-US" sz="2400">
                <a:latin typeface="Courier New" pitchFamily="49" charset="0"/>
                <a:cs typeface="Courier New" pitchFamily="49" charset="0"/>
              </a:rPr>
              <a:t>[] args)</a:t>
            </a:r>
          </a:p>
          <a:p>
            <a:pPr marL="0" indent="0">
              <a:spcBef>
                <a:spcPts val="0"/>
              </a:spcBef>
              <a:buNone/>
            </a:pPr>
            <a:r>
              <a:rPr lang="en-US" sz="2400">
                <a:latin typeface="Courier New" pitchFamily="49" charset="0"/>
                <a:cs typeface="Courier New" pitchFamily="49" charset="0"/>
              </a:rPr>
              <a:t>        {</a:t>
            </a:r>
          </a:p>
          <a:p>
            <a:pPr marL="0" indent="0">
              <a:spcBef>
                <a:spcPts val="0"/>
              </a:spcBef>
              <a:buNone/>
            </a:pPr>
            <a:r>
              <a:rPr lang="en-US" sz="2400">
                <a:latin typeface="Courier New" pitchFamily="49" charset="0"/>
                <a:cs typeface="Courier New" pitchFamily="49" charset="0"/>
              </a:rPr>
              <a:t>            </a:t>
            </a:r>
            <a:r>
              <a:rPr lang="en-US" sz="2400">
                <a:solidFill>
                  <a:srgbClr val="0066FF"/>
                </a:solidFill>
                <a:latin typeface="Courier New" pitchFamily="49" charset="0"/>
                <a:cs typeface="Courier New" pitchFamily="49" charset="0"/>
              </a:rPr>
              <a:t>Console</a:t>
            </a:r>
            <a:r>
              <a:rPr lang="en-US" sz="2400">
                <a:latin typeface="Courier New" pitchFamily="49" charset="0"/>
                <a:cs typeface="Courier New" pitchFamily="49" charset="0"/>
              </a:rPr>
              <a:t>.WriteLine(</a:t>
            </a:r>
            <a:r>
              <a:rPr lang="en-US" sz="2400">
                <a:solidFill>
                  <a:srgbClr val="CC3300"/>
                </a:solidFill>
                <a:latin typeface="Courier New" pitchFamily="49" charset="0"/>
                <a:cs typeface="Courier New" pitchFamily="49" charset="0"/>
              </a:rPr>
              <a:t>"Hello, World"</a:t>
            </a:r>
            <a:r>
              <a:rPr lang="en-US" sz="2400">
                <a:latin typeface="Courier New" pitchFamily="49" charset="0"/>
                <a:cs typeface="Courier New" pitchFamily="49" charset="0"/>
              </a:rPr>
              <a:t>);</a:t>
            </a:r>
          </a:p>
          <a:p>
            <a:pPr marL="0" indent="0">
              <a:spcBef>
                <a:spcPts val="0"/>
              </a:spcBef>
              <a:buNone/>
            </a:pPr>
            <a:r>
              <a:rPr lang="en-US" sz="2400">
                <a:latin typeface="Courier New" pitchFamily="49" charset="0"/>
                <a:cs typeface="Courier New" pitchFamily="49" charset="0"/>
              </a:rPr>
              <a:t>        }</a:t>
            </a:r>
          </a:p>
          <a:p>
            <a:pPr marL="0" indent="0">
              <a:spcBef>
                <a:spcPts val="0"/>
              </a:spcBef>
              <a:buNone/>
            </a:pPr>
            <a:r>
              <a:rPr lang="en-US" sz="2400">
                <a:latin typeface="Courier New" pitchFamily="49" charset="0"/>
                <a:cs typeface="Courier New" pitchFamily="49" charset="0"/>
              </a:rPr>
              <a:t>    }</a:t>
            </a:r>
          </a:p>
          <a:p>
            <a:pPr marL="0" indent="0">
              <a:spcBef>
                <a:spcPts val="0"/>
              </a:spcBef>
              <a:buNone/>
            </a:pPr>
            <a:r>
              <a:rPr lang="en-US" sz="2400">
                <a:latin typeface="Courier New" pitchFamily="49" charset="0"/>
                <a:cs typeface="Courier New" pitchFamily="49" charset="0"/>
              </a:rPr>
              <a:t>}</a:t>
            </a: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4419599"/>
            <a:ext cx="6781800" cy="232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866071"/>
      </p:ext>
    </p:extLst>
  </p:cSld>
  <p:clrMapOvr>
    <a:masterClrMapping/>
  </p:clrMapOvr>
  <p:transition advClick="0">
    <p:wheel spokes="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Cho phép “filter” các giá trị được ghi vào field mà không phải dùng “cơ chế” hàm set_xxx như C++.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73207"/>
            <a:ext cx="6553200" cy="433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Thuộc tính (property)</a:t>
            </a:r>
            <a:endParaRPr lang="en-US" sz="4000" b="1" dirty="0" smtClean="0">
              <a:solidFill>
                <a:schemeClr val="tx1"/>
              </a:solidFill>
              <a:cs typeface="Tahoma" charset="0"/>
            </a:endParaRPr>
          </a:p>
        </p:txBody>
      </p:sp>
    </p:spTree>
    <p:extLst>
      <p:ext uri="{BB962C8B-B14F-4D97-AF65-F5344CB8AC3E}">
        <p14:creationId xmlns:p14="http://schemas.microsoft.com/office/powerpoint/2010/main" val="964078059"/>
      </p:ext>
    </p:extLst>
  </p:cSld>
  <p:clrMapOvr>
    <a:masterClrMapping/>
  </p:clrMapOvr>
  <p:transition advClick="0">
    <p:wheel spokes="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Sự kế thừa (</a:t>
            </a:r>
            <a:r>
              <a:rPr lang="en-US" sz="4000" b="1" smtClean="0">
                <a:solidFill>
                  <a:schemeClr val="tx1"/>
                </a:solidFill>
                <a:cs typeface="Tahoma" charset="0"/>
              </a:rPr>
              <a:t>inheritance)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Một class chỉ có thể kế thừa từ </a:t>
            </a:r>
            <a:r>
              <a:rPr lang="vi-VN" sz="2800">
                <a:solidFill>
                  <a:srgbClr val="0000FF"/>
                </a:solidFill>
                <a:latin typeface="+mj-lt"/>
                <a:cs typeface="Tahoma" charset="0"/>
              </a:rPr>
              <a:t>1 class cơ sở</a:t>
            </a:r>
          </a:p>
          <a:p>
            <a:pPr algn="just">
              <a:lnSpc>
                <a:spcPct val="120000"/>
              </a:lnSpc>
              <a:spcBef>
                <a:spcPts val="300"/>
              </a:spcBef>
              <a:spcAft>
                <a:spcPts val="300"/>
              </a:spcAft>
            </a:pPr>
            <a:r>
              <a:rPr lang="vi-VN" sz="2800">
                <a:latin typeface="+mj-lt"/>
                <a:cs typeface="Tahoma" charset="0"/>
              </a:rPr>
              <a:t>Một class có thể kế thừa từ </a:t>
            </a:r>
            <a:r>
              <a:rPr lang="vi-VN" sz="2800">
                <a:solidFill>
                  <a:srgbClr val="0000FF"/>
                </a:solidFill>
                <a:latin typeface="+mj-lt"/>
                <a:cs typeface="Tahoma" charset="0"/>
              </a:rPr>
              <a:t>nhiều Interface</a:t>
            </a:r>
          </a:p>
          <a:p>
            <a:pPr algn="just">
              <a:lnSpc>
                <a:spcPct val="120000"/>
              </a:lnSpc>
              <a:spcBef>
                <a:spcPts val="300"/>
              </a:spcBef>
              <a:spcAft>
                <a:spcPts val="300"/>
              </a:spcAft>
            </a:pPr>
            <a:r>
              <a:rPr lang="vi-VN" sz="2800">
                <a:latin typeface="+mj-lt"/>
                <a:cs typeface="Tahoma" charset="0"/>
              </a:rPr>
              <a:t>Từ khóa </a:t>
            </a:r>
            <a:r>
              <a:rPr lang="vi-VN" sz="2800">
                <a:solidFill>
                  <a:srgbClr val="0000FF"/>
                </a:solidFill>
                <a:latin typeface="+mj-lt"/>
                <a:cs typeface="Tahoma" charset="0"/>
              </a:rPr>
              <a:t>sealed</a:t>
            </a:r>
            <a:r>
              <a:rPr lang="vi-VN" sz="2800">
                <a:latin typeface="+mj-lt"/>
                <a:cs typeface="Tahoma" charset="0"/>
              </a:rPr>
              <a:t> được dùng trong trường hợp khai báo class mà không cho phép class khác kế thừa.</a:t>
            </a:r>
          </a:p>
          <a:p>
            <a:pPr marL="400050" lvl="1" indent="0" algn="just">
              <a:lnSpc>
                <a:spcPct val="120000"/>
              </a:lnSpc>
              <a:spcBef>
                <a:spcPts val="300"/>
              </a:spcBef>
              <a:spcAft>
                <a:spcPts val="300"/>
              </a:spcAft>
              <a:buNone/>
            </a:pPr>
            <a:r>
              <a:rPr lang="vi-VN">
                <a:solidFill>
                  <a:srgbClr val="0000FF"/>
                </a:solidFill>
                <a:latin typeface="+mj-lt"/>
                <a:cs typeface="Tahoma" charset="0"/>
              </a:rPr>
              <a:t>class</a:t>
            </a:r>
            <a:r>
              <a:rPr lang="vi-VN">
                <a:latin typeface="+mj-lt"/>
                <a:cs typeface="Tahoma" charset="0"/>
              </a:rPr>
              <a:t> MyDerivedClass </a:t>
            </a:r>
            <a:r>
              <a:rPr lang="vi-VN" b="1">
                <a:solidFill>
                  <a:srgbClr val="FF0000"/>
                </a:solidFill>
                <a:latin typeface="+mj-lt"/>
                <a:cs typeface="Tahoma" charset="0"/>
              </a:rPr>
              <a:t>: </a:t>
            </a:r>
            <a:r>
              <a:rPr lang="vi-VN">
                <a:latin typeface="+mj-lt"/>
                <a:cs typeface="Tahoma" charset="0"/>
              </a:rPr>
              <a:t>MyBaseClass</a:t>
            </a:r>
          </a:p>
          <a:p>
            <a:pPr marL="400050" lvl="1" indent="0" algn="just">
              <a:lnSpc>
                <a:spcPct val="120000"/>
              </a:lnSpc>
              <a:spcBef>
                <a:spcPts val="300"/>
              </a:spcBef>
              <a:spcAft>
                <a:spcPts val="300"/>
              </a:spcAft>
              <a:buNone/>
            </a:pPr>
            <a:r>
              <a:rPr lang="vi-VN">
                <a:latin typeface="+mj-lt"/>
                <a:cs typeface="Tahoma" charset="0"/>
              </a:rPr>
              <a:t>{</a:t>
            </a:r>
          </a:p>
          <a:p>
            <a:pPr marL="400050" lvl="1" indent="0" algn="just">
              <a:lnSpc>
                <a:spcPct val="120000"/>
              </a:lnSpc>
              <a:spcBef>
                <a:spcPts val="300"/>
              </a:spcBef>
              <a:spcAft>
                <a:spcPts val="300"/>
              </a:spcAft>
              <a:buNone/>
            </a:pPr>
            <a:r>
              <a:rPr lang="vi-VN">
                <a:latin typeface="+mj-lt"/>
                <a:cs typeface="Tahoma" charset="0"/>
              </a:rPr>
              <a:t>	// functions and data members here</a:t>
            </a:r>
          </a:p>
          <a:p>
            <a:pPr marL="400050" lvl="1" indent="0" algn="just">
              <a:lnSpc>
                <a:spcPct val="120000"/>
              </a:lnSpc>
              <a:spcBef>
                <a:spcPts val="300"/>
              </a:spcBef>
              <a:spcAft>
                <a:spcPts val="300"/>
              </a:spcAft>
              <a:buNone/>
            </a:pPr>
            <a:r>
              <a:rPr lang="vi-VN">
                <a:latin typeface="+mj-lt"/>
                <a:cs typeface="Tahoma" charset="0"/>
              </a:rPr>
              <a:t>}</a:t>
            </a:r>
            <a:endParaRPr lang="en-US" dirty="0" smtClean="0">
              <a:latin typeface="+mj-lt"/>
              <a:cs typeface="Tahoma" charset="0"/>
            </a:endParaRPr>
          </a:p>
        </p:txBody>
      </p:sp>
    </p:spTree>
    <p:extLst>
      <p:ext uri="{BB962C8B-B14F-4D97-AF65-F5344CB8AC3E}">
        <p14:creationId xmlns:p14="http://schemas.microsoft.com/office/powerpoint/2010/main" val="4131924476"/>
      </p:ext>
    </p:extLst>
  </p:cSld>
  <p:clrMapOvr>
    <a:masterClrMapping/>
  </p:clrMapOvr>
  <p:transition advClick="0">
    <p:wheel spokes="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065957"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Gọi các </a:t>
            </a:r>
            <a:r>
              <a:rPr lang="en-US" sz="2800" smtClean="0">
                <a:latin typeface="+mj-lt"/>
                <a:cs typeface="Tahoma" charset="0"/>
              </a:rPr>
              <a:t>thành phần </a:t>
            </a:r>
            <a:r>
              <a:rPr lang="vi-VN" sz="2800" smtClean="0">
                <a:latin typeface="+mj-lt"/>
                <a:cs typeface="Tahoma" charset="0"/>
              </a:rPr>
              <a:t>của </a:t>
            </a:r>
            <a:r>
              <a:rPr lang="vi-VN" sz="2800">
                <a:latin typeface="+mj-lt"/>
                <a:cs typeface="Tahoma" charset="0"/>
              </a:rPr>
              <a:t>lớp cơ </a:t>
            </a:r>
            <a:r>
              <a:rPr lang="vi-VN" sz="2800" smtClean="0">
                <a:latin typeface="+mj-lt"/>
                <a:cs typeface="Tahoma" charset="0"/>
              </a:rPr>
              <a:t>sở</a:t>
            </a:r>
            <a:endParaRPr lang="en-US" sz="2800" smtClean="0">
              <a:latin typeface="+mj-lt"/>
              <a:cs typeface="Tahoma" charset="0"/>
            </a:endParaRPr>
          </a:p>
          <a:p>
            <a:pPr algn="just">
              <a:lnSpc>
                <a:spcPct val="120000"/>
              </a:lnSpc>
              <a:spcBef>
                <a:spcPts val="300"/>
              </a:spcBef>
              <a:spcAft>
                <a:spcPts val="300"/>
              </a:spcAft>
            </a:pPr>
            <a:r>
              <a:rPr lang="en-US" sz="2800">
                <a:latin typeface="+mj-lt"/>
                <a:cs typeface="Tahoma" charset="0"/>
              </a:rPr>
              <a:t>Cú </a:t>
            </a:r>
            <a:r>
              <a:rPr lang="en-US" sz="2800" smtClean="0">
                <a:latin typeface="+mj-lt"/>
                <a:cs typeface="Tahoma" charset="0"/>
              </a:rPr>
              <a:t>pháp: </a:t>
            </a:r>
            <a:r>
              <a:rPr lang="en-US" sz="2800" smtClean="0">
                <a:solidFill>
                  <a:srgbClr val="0000FF"/>
                </a:solidFill>
                <a:latin typeface="+mj-lt"/>
                <a:cs typeface="Tahoma" charset="0"/>
              </a:rPr>
              <a:t>base</a:t>
            </a:r>
            <a:r>
              <a:rPr lang="en-US" sz="2800">
                <a:solidFill>
                  <a:srgbClr val="0066FF"/>
                </a:solidFill>
                <a:latin typeface="+mj-lt"/>
                <a:cs typeface="Tahoma" charset="0"/>
              </a:rPr>
              <a:t>.&lt;methodname&gt;()</a:t>
            </a:r>
            <a:endParaRPr lang="en-US" sz="2800" dirty="0" smtClean="0">
              <a:solidFill>
                <a:srgbClr val="0066FF"/>
              </a:solidFill>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1219200" y="2438400"/>
            <a:ext cx="5943600" cy="4087243"/>
          </a:xfrm>
          <a:prstGeom prst="rect">
            <a:avLst/>
          </a:prstGeom>
          <a:noFill/>
          <a:ln w="63500">
            <a:gradFill>
              <a:gsLst>
                <a:gs pos="0">
                  <a:srgbClr val="CCCCFF"/>
                </a:gs>
                <a:gs pos="17999">
                  <a:srgbClr val="99CCFF"/>
                </a:gs>
                <a:gs pos="36000">
                  <a:srgbClr val="9966FF"/>
                </a:gs>
                <a:gs pos="61000">
                  <a:srgbClr val="CC99FF"/>
                </a:gs>
                <a:gs pos="82001">
                  <a:srgbClr val="99CCFF"/>
                </a:gs>
                <a:gs pos="100000">
                  <a:srgbClr val="CCCCFF"/>
                </a:gs>
              </a:gsLst>
              <a:lin ang="5400000" scaled="0"/>
            </a:gradFill>
            <a:miter lim="800000"/>
            <a:headEnd/>
            <a:tailEnd/>
          </a:ln>
          <a:effectLst/>
        </p:spPr>
      </p:pic>
      <p:sp>
        <p:nvSpPr>
          <p:cNvPr id="6"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Sự kế thừa (</a:t>
            </a:r>
            <a:r>
              <a:rPr lang="en-US" sz="4000" b="1" smtClean="0">
                <a:solidFill>
                  <a:schemeClr val="tx1"/>
                </a:solidFill>
                <a:cs typeface="Tahoma" charset="0"/>
              </a:rPr>
              <a:t>inheritance)</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105853387"/>
      </p:ext>
    </p:extLst>
  </p:cSld>
  <p:clrMapOvr>
    <a:masterClrMapping/>
  </p:clrMapOvr>
  <p:transition advClick="0">
    <p:wheel spokes="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Đa hình (polymorphism)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Đa hình: </a:t>
            </a:r>
            <a:r>
              <a:rPr lang="vi-VN" sz="2800">
                <a:latin typeface="+mj-lt"/>
                <a:cs typeface="Tahoma" charset="0"/>
              </a:rPr>
              <a:t>Là hiện tượng các đối tượng thuộc các lớp khác nhau có khả năng hiểu cùng một thông điệp theo các cách khác nhau.</a:t>
            </a:r>
          </a:p>
          <a:p>
            <a:pPr algn="just">
              <a:lnSpc>
                <a:spcPct val="120000"/>
              </a:lnSpc>
              <a:spcBef>
                <a:spcPts val="300"/>
              </a:spcBef>
              <a:spcAft>
                <a:spcPts val="300"/>
              </a:spcAft>
            </a:pPr>
            <a:r>
              <a:rPr lang="vi-VN" sz="2800">
                <a:latin typeface="+mj-lt"/>
                <a:cs typeface="Tahoma" charset="0"/>
              </a:rPr>
              <a:t>Ví dụ: Nhận được cùng một thông điệp “nhảy”, một con kangaroo và một con cóc nhảy theo hai kiểu khác nhau: chúng cùng có hành vi “nhảy” nhưng các hành vi này có nội dung khác nhau.</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2400300" y="4953000"/>
            <a:ext cx="5067300" cy="1619934"/>
          </a:xfrm>
          <a:prstGeom prst="rect">
            <a:avLst/>
          </a:prstGeom>
          <a:noFill/>
          <a:ln w="9525">
            <a:noFill/>
            <a:miter lim="800000"/>
            <a:headEnd/>
            <a:tailEnd/>
          </a:ln>
        </p:spPr>
      </p:pic>
    </p:spTree>
    <p:extLst>
      <p:ext uri="{BB962C8B-B14F-4D97-AF65-F5344CB8AC3E}">
        <p14:creationId xmlns:p14="http://schemas.microsoft.com/office/powerpoint/2010/main" val="3422981030"/>
      </p:ext>
    </p:extLst>
  </p:cSld>
  <p:clrMapOvr>
    <a:masterClrMapping/>
  </p:clrMapOvr>
  <p:transition advClick="0">
    <p:wheel spokes="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Để tạo một phương thức hỗ tính đa hình: khai báo từ khóa </a:t>
            </a:r>
            <a:r>
              <a:rPr lang="vi-VN" sz="2800">
                <a:solidFill>
                  <a:srgbClr val="0000FF"/>
                </a:solidFill>
                <a:latin typeface="+mj-lt"/>
                <a:cs typeface="Tahoma" charset="0"/>
              </a:rPr>
              <a:t>virtual</a:t>
            </a:r>
            <a:r>
              <a:rPr lang="vi-VN" sz="2800">
                <a:latin typeface="+mj-lt"/>
                <a:cs typeface="Tahoma" charset="0"/>
              </a:rPr>
              <a:t> trong phương thức của lớp cơ sở.</a:t>
            </a:r>
          </a:p>
          <a:p>
            <a:pPr algn="just">
              <a:lnSpc>
                <a:spcPct val="120000"/>
              </a:lnSpc>
              <a:spcBef>
                <a:spcPts val="300"/>
              </a:spcBef>
              <a:spcAft>
                <a:spcPts val="300"/>
              </a:spcAft>
            </a:pPr>
            <a:r>
              <a:rPr lang="vi-VN" sz="2800">
                <a:latin typeface="+mj-lt"/>
                <a:cs typeface="Tahoma" charset="0"/>
              </a:rPr>
              <a:t>Để định nghĩa lại các </a:t>
            </a:r>
            <a:r>
              <a:rPr lang="vi-VN" sz="2800">
                <a:solidFill>
                  <a:srgbClr val="0000FF"/>
                </a:solidFill>
                <a:cs typeface="Tahoma" charset="0"/>
              </a:rPr>
              <a:t>phương thức </a:t>
            </a:r>
            <a:r>
              <a:rPr lang="vi-VN" sz="2800" smtClean="0">
                <a:solidFill>
                  <a:srgbClr val="0000FF"/>
                </a:solidFill>
                <a:latin typeface="+mj-lt"/>
                <a:cs typeface="Tahoma" charset="0"/>
              </a:rPr>
              <a:t>virtual</a:t>
            </a:r>
            <a:r>
              <a:rPr lang="vi-VN" sz="2800">
                <a:latin typeface="+mj-lt"/>
                <a:cs typeface="Tahoma" charset="0"/>
              </a:rPr>
              <a:t>, </a:t>
            </a:r>
            <a:r>
              <a:rPr lang="vi-VN" sz="2800">
                <a:cs typeface="Tahoma" charset="0"/>
              </a:rPr>
              <a:t>phương thức </a:t>
            </a:r>
            <a:r>
              <a:rPr lang="vi-VN" sz="2800" smtClean="0">
                <a:latin typeface="+mj-lt"/>
                <a:cs typeface="Tahoma" charset="0"/>
              </a:rPr>
              <a:t>tương </a:t>
            </a:r>
            <a:r>
              <a:rPr lang="vi-VN" sz="2800">
                <a:latin typeface="+mj-lt"/>
                <a:cs typeface="Tahoma" charset="0"/>
              </a:rPr>
              <a:t>ứng </a:t>
            </a:r>
            <a:r>
              <a:rPr lang="en-US" sz="2800" smtClean="0">
                <a:latin typeface="+mj-lt"/>
                <a:cs typeface="Tahoma" charset="0"/>
              </a:rPr>
              <a:t>ở </a:t>
            </a:r>
            <a:r>
              <a:rPr lang="vi-VN" sz="2800" smtClean="0">
                <a:latin typeface="+mj-lt"/>
                <a:cs typeface="Tahoma" charset="0"/>
              </a:rPr>
              <a:t>lớp </a:t>
            </a:r>
            <a:r>
              <a:rPr lang="vi-VN" sz="2800">
                <a:latin typeface="+mj-lt"/>
                <a:cs typeface="Tahoma" charset="0"/>
              </a:rPr>
              <a:t>dẫn xuất phải có từ khóa </a:t>
            </a:r>
            <a:r>
              <a:rPr lang="en-US" sz="2800" smtClean="0">
                <a:latin typeface="+mj-lt"/>
                <a:cs typeface="Tahoma" charset="0"/>
              </a:rPr>
              <a:t>o</a:t>
            </a:r>
            <a:r>
              <a:rPr lang="vi-VN" sz="2800" smtClean="0">
                <a:solidFill>
                  <a:srgbClr val="0000FF"/>
                </a:solidFill>
                <a:latin typeface="+mj-lt"/>
                <a:cs typeface="Tahoma" charset="0"/>
              </a:rPr>
              <a:t>verride</a:t>
            </a:r>
            <a:r>
              <a:rPr lang="vi-VN" sz="2800">
                <a:latin typeface="+mj-lt"/>
                <a:cs typeface="Tahoma" charset="0"/>
              </a:rPr>
              <a:t>.</a:t>
            </a:r>
            <a:endParaRPr lang="en-US" sz="2800" dirty="0" smtClean="0">
              <a:latin typeface="+mj-lt"/>
              <a:cs typeface="Tahoma" charset="0"/>
            </a:endParaRPr>
          </a:p>
        </p:txBody>
      </p:sp>
      <p:sp>
        <p:nvSpPr>
          <p:cNvPr id="5"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Đa hình (polymorphism)</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316849319"/>
      </p:ext>
    </p:extLst>
  </p:cSld>
  <p:clrMapOvr>
    <a:masterClrMapping/>
  </p:clrMapOvr>
  <p:transition advClick="0">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bwMode="auto">
          <a:xfrm>
            <a:off x="533400" y="198437"/>
            <a:ext cx="7620000" cy="6397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Đa hình (polymorphism)</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411936557"/>
      </p:ext>
    </p:extLst>
  </p:cSld>
  <p:clrMapOvr>
    <a:masterClrMapping/>
  </p:clrMapOvr>
  <p:transition advClick="0">
    <p:wheel spokes="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22237"/>
            <a:ext cx="76200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Lớp trừu tượng (abstract)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smtClean="0">
                <a:solidFill>
                  <a:srgbClr val="0000FF"/>
                </a:solidFill>
                <a:latin typeface="+mj-lt"/>
                <a:cs typeface="Tahoma" charset="0"/>
              </a:rPr>
              <a:t>Phương thức trừu tượng</a:t>
            </a:r>
          </a:p>
          <a:p>
            <a:pPr algn="just">
              <a:lnSpc>
                <a:spcPct val="120000"/>
              </a:lnSpc>
              <a:spcBef>
                <a:spcPts val="300"/>
              </a:spcBef>
              <a:spcAft>
                <a:spcPts val="300"/>
              </a:spcAft>
            </a:pPr>
            <a:r>
              <a:rPr lang="vi-VN" sz="2800" smtClean="0">
                <a:solidFill>
                  <a:srgbClr val="0000FF"/>
                </a:solidFill>
                <a:latin typeface="+mj-lt"/>
                <a:cs typeface="Tahoma" charset="0"/>
              </a:rPr>
              <a:t>Lớp </a:t>
            </a:r>
            <a:r>
              <a:rPr lang="vi-VN" sz="2800">
                <a:solidFill>
                  <a:srgbClr val="0000FF"/>
                </a:solidFill>
                <a:latin typeface="+mj-lt"/>
                <a:cs typeface="Tahoma" charset="0"/>
              </a:rPr>
              <a:t>trừu tượng </a:t>
            </a:r>
            <a:r>
              <a:rPr lang="vi-VN" sz="2800">
                <a:latin typeface="+mj-lt"/>
                <a:cs typeface="Tahoma" charset="0"/>
              </a:rPr>
              <a:t>là lớp được khai báo để làm lớp cơ sở cho lớp khác.</a:t>
            </a:r>
          </a:p>
          <a:p>
            <a:pPr algn="just">
              <a:lnSpc>
                <a:spcPct val="120000"/>
              </a:lnSpc>
              <a:spcBef>
                <a:spcPts val="300"/>
              </a:spcBef>
              <a:spcAft>
                <a:spcPts val="300"/>
              </a:spcAft>
            </a:pPr>
            <a:r>
              <a:rPr lang="vi-VN" sz="2800">
                <a:latin typeface="+mj-lt"/>
                <a:cs typeface="Tahoma" charset="0"/>
              </a:rPr>
              <a:t>Lớp trừu tượng không cho tạo </a:t>
            </a:r>
            <a:r>
              <a:rPr lang="en-US" sz="2800" smtClean="0">
                <a:latin typeface="+mj-lt"/>
                <a:cs typeface="Tahoma" charset="0"/>
              </a:rPr>
              <a:t>ra </a:t>
            </a:r>
            <a:r>
              <a:rPr lang="vi-VN" sz="2800" smtClean="0">
                <a:latin typeface="+mj-lt"/>
                <a:cs typeface="Tahoma" charset="0"/>
              </a:rPr>
              <a:t>đối </a:t>
            </a:r>
            <a:r>
              <a:rPr lang="vi-VN" sz="2800">
                <a:latin typeface="+mj-lt"/>
                <a:cs typeface="Tahoma" charset="0"/>
              </a:rPr>
              <a:t>tượng</a:t>
            </a:r>
          </a:p>
          <a:p>
            <a:pPr algn="just">
              <a:lnSpc>
                <a:spcPct val="120000"/>
              </a:lnSpc>
              <a:spcBef>
                <a:spcPts val="300"/>
              </a:spcBef>
              <a:spcAft>
                <a:spcPts val="300"/>
              </a:spcAft>
            </a:pPr>
            <a:r>
              <a:rPr lang="vi-VN" sz="2800">
                <a:latin typeface="+mj-lt"/>
                <a:cs typeface="Tahoma" charset="0"/>
              </a:rPr>
              <a:t>Khai báo phương thức trừu tượng chỉ trong lớp trừu tượng</a:t>
            </a:r>
          </a:p>
          <a:p>
            <a:pPr algn="just">
              <a:lnSpc>
                <a:spcPct val="120000"/>
              </a:lnSpc>
              <a:spcBef>
                <a:spcPts val="300"/>
              </a:spcBef>
              <a:spcAft>
                <a:spcPts val="300"/>
              </a:spcAft>
            </a:pPr>
            <a:r>
              <a:rPr lang="vi-VN" sz="2800" smtClean="0">
                <a:latin typeface="+mj-lt"/>
                <a:cs typeface="Tahoma" charset="0"/>
              </a:rPr>
              <a:t>Một </a:t>
            </a:r>
            <a:r>
              <a:rPr lang="vi-VN" sz="2800">
                <a:latin typeface="+mj-lt"/>
                <a:cs typeface="Tahoma" charset="0"/>
              </a:rPr>
              <a:t>phương thức abstract sẽ tự động được khai báo virtual</a:t>
            </a:r>
          </a:p>
        </p:txBody>
      </p:sp>
    </p:spTree>
    <p:extLst>
      <p:ext uri="{BB962C8B-B14F-4D97-AF65-F5344CB8AC3E}">
        <p14:creationId xmlns:p14="http://schemas.microsoft.com/office/powerpoint/2010/main" val="357813911"/>
      </p:ext>
    </p:extLst>
  </p:cSld>
  <p:clrMapOvr>
    <a:masterClrMapping/>
  </p:clrMapOvr>
  <p:transition advClick="0">
    <p:wheel spokes="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79554" y="4343400"/>
            <a:ext cx="8083446" cy="2152347"/>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FF0000"/>
                </a:solidFill>
                <a:latin typeface="+mj-lt"/>
                <a:cs typeface="Tahoma" charset="0"/>
              </a:rPr>
              <a:t>Không thể </a:t>
            </a:r>
            <a:r>
              <a:rPr lang="en-US" sz="2800">
                <a:solidFill>
                  <a:srgbClr val="0000FF"/>
                </a:solidFill>
                <a:latin typeface="+mj-lt"/>
                <a:cs typeface="Tahoma" charset="0"/>
              </a:rPr>
              <a:t>new một abstract class</a:t>
            </a:r>
          </a:p>
          <a:p>
            <a:pPr algn="just">
              <a:lnSpc>
                <a:spcPct val="120000"/>
              </a:lnSpc>
              <a:spcBef>
                <a:spcPts val="300"/>
              </a:spcBef>
              <a:spcAft>
                <a:spcPts val="300"/>
              </a:spcAft>
            </a:pPr>
            <a:r>
              <a:rPr lang="en-US" sz="2800">
                <a:latin typeface="+mj-lt"/>
                <a:cs typeface="Tahoma" charset="0"/>
              </a:rPr>
              <a:t>Chỉ có lớp abstract mới có thể chứa abstract method</a:t>
            </a:r>
            <a:endParaRPr lang="en-US" sz="2800" dirty="0" smtClean="0">
              <a:latin typeface="+mj-lt"/>
              <a:cs typeface="Tahoma" charset="0"/>
            </a:endParaRPr>
          </a:p>
        </p:txBody>
      </p:sp>
      <p:sp>
        <p:nvSpPr>
          <p:cNvPr id="6" name="Rectangle 5"/>
          <p:cNvSpPr>
            <a:spLocks noChangeArrowheads="1"/>
          </p:cNvSpPr>
          <p:nvPr/>
        </p:nvSpPr>
        <p:spPr bwMode="auto">
          <a:xfrm>
            <a:off x="533400" y="1336372"/>
            <a:ext cx="8610600" cy="2854628"/>
          </a:xfrm>
          <a:prstGeom prst="rect">
            <a:avLst/>
          </a:prstGeom>
          <a:noFill/>
          <a:ln w="9525">
            <a:noFill/>
            <a:miter lim="800000"/>
            <a:headEnd/>
            <a:tailEnd/>
          </a:ln>
          <a:effectLst/>
        </p:spPr>
        <p:txBody>
          <a:bodyPr wrap="square">
            <a:spAutoFit/>
          </a:bodyPr>
          <a:lstStyle/>
          <a:p>
            <a:pPr algn="l">
              <a:lnSpc>
                <a:spcPct val="130000"/>
              </a:lnSpc>
              <a:spcBef>
                <a:spcPts val="600"/>
              </a:spcBef>
            </a:pPr>
            <a:r>
              <a:rPr lang="en-US" sz="2000" b="1">
                <a:solidFill>
                  <a:srgbClr val="0000FF"/>
                </a:solidFill>
                <a:latin typeface="Courier New" pitchFamily="49" charset="0"/>
              </a:rPr>
              <a:t>public</a:t>
            </a:r>
            <a:r>
              <a:rPr lang="en-US" sz="2000" b="1">
                <a:solidFill>
                  <a:schemeClr val="accent2"/>
                </a:solidFill>
                <a:latin typeface="Courier New" pitchFamily="49" charset="0"/>
              </a:rPr>
              <a:t> </a:t>
            </a:r>
            <a:r>
              <a:rPr lang="en-US" sz="2000" b="1">
                <a:solidFill>
                  <a:srgbClr val="FF0000"/>
                </a:solidFill>
                <a:latin typeface="Courier New" pitchFamily="49" charset="0"/>
              </a:rPr>
              <a:t>abstract</a:t>
            </a:r>
            <a:r>
              <a:rPr lang="en-US" sz="2000" b="1">
                <a:solidFill>
                  <a:schemeClr val="accent2"/>
                </a:solidFill>
                <a:latin typeface="Courier New" pitchFamily="49" charset="0"/>
              </a:rPr>
              <a:t> </a:t>
            </a:r>
            <a:r>
              <a:rPr lang="en-US" sz="2000" b="1">
                <a:solidFill>
                  <a:srgbClr val="0000FF"/>
                </a:solidFill>
                <a:latin typeface="Courier New" pitchFamily="49" charset="0"/>
              </a:rPr>
              <a:t>class </a:t>
            </a:r>
            <a:r>
              <a:rPr lang="en-US" sz="2000" b="1">
                <a:latin typeface="Courier New" pitchFamily="49" charset="0"/>
              </a:rPr>
              <a:t>BankAccount {</a:t>
            </a:r>
            <a:r>
              <a:rPr lang="en-US" sz="2000" b="1" noProof="1">
                <a:latin typeface="Courier New" pitchFamily="49" charset="0"/>
              </a:rPr>
              <a:t> </a:t>
            </a:r>
            <a:endParaRPr lang="en-US" sz="2000" b="1">
              <a:latin typeface="Courier New" pitchFamily="49" charset="0"/>
            </a:endParaRPr>
          </a:p>
          <a:p>
            <a:pPr algn="l">
              <a:lnSpc>
                <a:spcPct val="130000"/>
              </a:lnSpc>
              <a:spcBef>
                <a:spcPts val="600"/>
              </a:spcBef>
            </a:pPr>
            <a:r>
              <a:rPr lang="en-US" sz="2000" b="1">
                <a:latin typeface="Courier New" pitchFamily="49" charset="0"/>
              </a:rPr>
              <a:t> …</a:t>
            </a:r>
          </a:p>
          <a:p>
            <a:pPr algn="l">
              <a:lnSpc>
                <a:spcPct val="130000"/>
              </a:lnSpc>
              <a:spcBef>
                <a:spcPts val="600"/>
              </a:spcBef>
            </a:pPr>
            <a:r>
              <a:rPr lang="en-US" sz="2000" b="1">
                <a:latin typeface="Courier New" pitchFamily="49" charset="0"/>
              </a:rPr>
              <a:t> </a:t>
            </a:r>
            <a:r>
              <a:rPr lang="en-US" sz="2000" b="1">
                <a:solidFill>
                  <a:srgbClr val="0000FF"/>
                </a:solidFill>
                <a:latin typeface="Courier New" pitchFamily="49" charset="0"/>
              </a:rPr>
              <a:t>public </a:t>
            </a:r>
            <a:r>
              <a:rPr lang="en-US" sz="2000" b="1">
                <a:solidFill>
                  <a:srgbClr val="FF0000"/>
                </a:solidFill>
                <a:latin typeface="Courier New" pitchFamily="49" charset="0"/>
              </a:rPr>
              <a:t>abstract</a:t>
            </a:r>
            <a:r>
              <a:rPr lang="en-US" sz="2000" b="1">
                <a:latin typeface="Courier New" pitchFamily="49" charset="0"/>
              </a:rPr>
              <a:t> </a:t>
            </a:r>
            <a:r>
              <a:rPr lang="en-US" sz="2000" b="1">
                <a:solidFill>
                  <a:srgbClr val="0000FF"/>
                </a:solidFill>
                <a:latin typeface="Courier New" pitchFamily="49" charset="0"/>
              </a:rPr>
              <a:t>bool </a:t>
            </a:r>
            <a:r>
              <a:rPr lang="en-US" sz="2000" b="1">
                <a:latin typeface="Courier New" pitchFamily="49" charset="0"/>
              </a:rPr>
              <a:t>IsSufficientFund(</a:t>
            </a:r>
            <a:r>
              <a:rPr lang="en-US" sz="2000" b="1">
                <a:solidFill>
                  <a:srgbClr val="0000FF"/>
                </a:solidFill>
                <a:latin typeface="Courier New" pitchFamily="49" charset="0"/>
              </a:rPr>
              <a:t>decimal</a:t>
            </a:r>
            <a:r>
              <a:rPr lang="en-US" sz="2000" b="1">
                <a:latin typeface="Courier New" pitchFamily="49" charset="0"/>
              </a:rPr>
              <a:t> Amount);</a:t>
            </a:r>
          </a:p>
          <a:p>
            <a:pPr algn="l">
              <a:lnSpc>
                <a:spcPct val="130000"/>
              </a:lnSpc>
              <a:spcBef>
                <a:spcPts val="600"/>
              </a:spcBef>
            </a:pPr>
            <a:r>
              <a:rPr lang="en-US" sz="2000" b="1">
                <a:solidFill>
                  <a:schemeClr val="accent2"/>
                </a:solidFill>
                <a:latin typeface="Courier New" pitchFamily="49" charset="0"/>
              </a:rPr>
              <a:t> </a:t>
            </a:r>
            <a:r>
              <a:rPr lang="en-US" sz="2000" b="1">
                <a:solidFill>
                  <a:srgbClr val="0000FF"/>
                </a:solidFill>
                <a:latin typeface="Courier New" pitchFamily="49" charset="0"/>
              </a:rPr>
              <a:t>public </a:t>
            </a:r>
            <a:r>
              <a:rPr lang="en-US" sz="2000" b="1">
                <a:solidFill>
                  <a:srgbClr val="FF0000"/>
                </a:solidFill>
                <a:latin typeface="Courier New" pitchFamily="49" charset="0"/>
              </a:rPr>
              <a:t>abstract</a:t>
            </a:r>
            <a:r>
              <a:rPr lang="en-US" sz="2000" b="1">
                <a:latin typeface="Courier New" pitchFamily="49" charset="0"/>
              </a:rPr>
              <a:t> </a:t>
            </a:r>
            <a:r>
              <a:rPr lang="en-US" sz="2000" b="1">
                <a:solidFill>
                  <a:srgbClr val="0000FF"/>
                </a:solidFill>
                <a:latin typeface="Courier New" pitchFamily="49" charset="0"/>
              </a:rPr>
              <a:t>void </a:t>
            </a:r>
            <a:r>
              <a:rPr lang="en-US" sz="2000" b="1">
                <a:latin typeface="Courier New" pitchFamily="49" charset="0"/>
              </a:rPr>
              <a:t>AddInterest();</a:t>
            </a:r>
          </a:p>
          <a:p>
            <a:pPr algn="l">
              <a:lnSpc>
                <a:spcPct val="130000"/>
              </a:lnSpc>
              <a:spcBef>
                <a:spcPts val="600"/>
              </a:spcBef>
            </a:pPr>
            <a:r>
              <a:rPr lang="en-US" sz="2000" b="1" smtClean="0">
                <a:latin typeface="Courier New" pitchFamily="49" charset="0"/>
              </a:rPr>
              <a:t> …</a:t>
            </a:r>
            <a:endParaRPr lang="en-US" sz="2000" b="1">
              <a:latin typeface="Courier New" pitchFamily="49" charset="0"/>
            </a:endParaRPr>
          </a:p>
          <a:p>
            <a:pPr algn="l">
              <a:lnSpc>
                <a:spcPct val="130000"/>
              </a:lnSpc>
              <a:spcBef>
                <a:spcPts val="600"/>
              </a:spcBef>
            </a:pPr>
            <a:r>
              <a:rPr lang="en-US" sz="2000" b="1">
                <a:latin typeface="Courier New" pitchFamily="49" charset="0"/>
              </a:rPr>
              <a:t>}</a:t>
            </a:r>
          </a:p>
        </p:txBody>
      </p:sp>
      <p:sp>
        <p:nvSpPr>
          <p:cNvPr id="7" name="Rectangle 2"/>
          <p:cNvSpPr>
            <a:spLocks noGrp="1" noChangeArrowheads="1"/>
          </p:cNvSpPr>
          <p:nvPr>
            <p:ph type="title"/>
          </p:nvPr>
        </p:nvSpPr>
        <p:spPr bwMode="auto">
          <a:xfrm>
            <a:off x="533400" y="122237"/>
            <a:ext cx="76200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Lớp trừu tượng (abstract)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232084949"/>
      </p:ext>
    </p:extLst>
  </p:cSld>
  <p:clrMapOvr>
    <a:masterClrMapping/>
  </p:clrMapOvr>
  <p:transition advClick="0">
    <p:wheel spokes="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Interface (giao diện)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077200" cy="5595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Interface</a:t>
            </a:r>
            <a:r>
              <a:rPr lang="vi-VN" sz="2800">
                <a:latin typeface="+mj-lt"/>
                <a:cs typeface="Tahoma" charset="0"/>
              </a:rPr>
              <a:t> là ràng buộc, giao ước đảm bảo cho các lớp hay các cấu trúc sẽ thực hiện một điều gì đó.</a:t>
            </a:r>
          </a:p>
          <a:p>
            <a:pPr algn="just">
              <a:lnSpc>
                <a:spcPct val="120000"/>
              </a:lnSpc>
              <a:spcBef>
                <a:spcPts val="300"/>
              </a:spcBef>
              <a:spcAft>
                <a:spcPts val="300"/>
              </a:spcAft>
            </a:pPr>
            <a:r>
              <a:rPr lang="vi-VN" sz="2800" smtClean="0">
                <a:latin typeface="+mj-lt"/>
                <a:cs typeface="Tahoma" charset="0"/>
              </a:rPr>
              <a:t>Giao </a:t>
            </a:r>
            <a:r>
              <a:rPr lang="vi-VN" sz="2800">
                <a:latin typeface="+mj-lt"/>
                <a:cs typeface="Tahoma" charset="0"/>
              </a:rPr>
              <a:t>diện chính là phần đặc tả (không bao hàm phần cài đặt cụ thể nội dung) của 1 lớp</a:t>
            </a:r>
            <a:r>
              <a:rPr lang="vi-VN" sz="2800" smtClean="0">
                <a:latin typeface="+mj-lt"/>
                <a:cs typeface="Tahoma" charset="0"/>
              </a:rPr>
              <a:t>.</a:t>
            </a:r>
            <a:endParaRPr lang="en-US" sz="2800" smtClean="0">
              <a:latin typeface="+mj-lt"/>
              <a:cs typeface="Tahoma" charset="0"/>
            </a:endParaRPr>
          </a:p>
          <a:p>
            <a:pPr marL="457200" lvl="1" indent="0" algn="just">
              <a:lnSpc>
                <a:spcPct val="120000"/>
              </a:lnSpc>
              <a:spcBef>
                <a:spcPts val="300"/>
              </a:spcBef>
              <a:spcAft>
                <a:spcPts val="300"/>
              </a:spcAft>
              <a:buNone/>
            </a:pPr>
            <a:r>
              <a:rPr lang="vi-VN">
                <a:solidFill>
                  <a:srgbClr val="0066FF"/>
                </a:solidFill>
                <a:latin typeface="+mj-lt"/>
                <a:cs typeface="Tahoma" charset="0"/>
              </a:rPr>
              <a:t>[bổ từ truy cập] </a:t>
            </a:r>
            <a:r>
              <a:rPr lang="vi-VN">
                <a:solidFill>
                  <a:srgbClr val="0000FF"/>
                </a:solidFill>
                <a:latin typeface="+mj-lt"/>
                <a:cs typeface="Tahoma" charset="0"/>
              </a:rPr>
              <a:t>interface</a:t>
            </a:r>
            <a:r>
              <a:rPr lang="vi-VN">
                <a:solidFill>
                  <a:srgbClr val="0066FF"/>
                </a:solidFill>
                <a:latin typeface="+mj-lt"/>
                <a:cs typeface="Tahoma" charset="0"/>
              </a:rPr>
              <a:t> &lt;tên giao diện&gt; [:danh sách cơ sở]</a:t>
            </a:r>
          </a:p>
          <a:p>
            <a:pPr marL="457200" lvl="1" indent="0" algn="just">
              <a:lnSpc>
                <a:spcPct val="120000"/>
              </a:lnSpc>
              <a:spcBef>
                <a:spcPts val="300"/>
              </a:spcBef>
              <a:spcAft>
                <a:spcPts val="300"/>
              </a:spcAft>
              <a:buNone/>
            </a:pPr>
            <a:r>
              <a:rPr lang="vi-VN">
                <a:solidFill>
                  <a:srgbClr val="0066FF"/>
                </a:solidFill>
                <a:latin typeface="+mj-lt"/>
                <a:cs typeface="Tahoma" charset="0"/>
              </a:rPr>
              <a:t>{</a:t>
            </a:r>
          </a:p>
          <a:p>
            <a:pPr marL="457200" lvl="1" indent="0" algn="just">
              <a:lnSpc>
                <a:spcPct val="120000"/>
              </a:lnSpc>
              <a:spcBef>
                <a:spcPts val="300"/>
              </a:spcBef>
              <a:spcAft>
                <a:spcPts val="300"/>
              </a:spcAft>
              <a:buNone/>
            </a:pPr>
            <a:r>
              <a:rPr lang="vi-VN">
                <a:solidFill>
                  <a:srgbClr val="0066FF"/>
                </a:solidFill>
                <a:latin typeface="+mj-lt"/>
                <a:cs typeface="Tahoma" charset="0"/>
              </a:rPr>
              <a:t>	&lt;phần thân giao diện&gt;</a:t>
            </a:r>
          </a:p>
          <a:p>
            <a:pPr marL="457200" lvl="1" indent="0" algn="just">
              <a:lnSpc>
                <a:spcPct val="120000"/>
              </a:lnSpc>
              <a:spcBef>
                <a:spcPts val="300"/>
              </a:spcBef>
              <a:spcAft>
                <a:spcPts val="300"/>
              </a:spcAft>
              <a:buNone/>
            </a:pPr>
            <a:r>
              <a:rPr lang="vi-VN">
                <a:solidFill>
                  <a:srgbClr val="0066FF"/>
                </a:solidFill>
                <a:latin typeface="+mj-lt"/>
                <a:cs typeface="Tahoma" charset="0"/>
              </a:rPr>
              <a:t>}</a:t>
            </a:r>
          </a:p>
        </p:txBody>
      </p:sp>
    </p:spTree>
    <p:extLst>
      <p:ext uri="{BB962C8B-B14F-4D97-AF65-F5344CB8AC3E}">
        <p14:creationId xmlns:p14="http://schemas.microsoft.com/office/powerpoint/2010/main" val="2413531898"/>
      </p:ext>
    </p:extLst>
  </p:cSld>
  <p:clrMapOvr>
    <a:masterClrMapping/>
  </p:clrMapOvr>
  <p:transition advClick="0">
    <p:wheel spokes="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Giống mà không giống abstract class! (khó phân biệt)</a:t>
            </a:r>
          </a:p>
          <a:p>
            <a:pPr lvl="1" algn="just">
              <a:lnSpc>
                <a:spcPct val="120000"/>
              </a:lnSpc>
              <a:spcBef>
                <a:spcPts val="300"/>
              </a:spcBef>
              <a:spcAft>
                <a:spcPts val="300"/>
              </a:spcAft>
            </a:pPr>
            <a:r>
              <a:rPr lang="vi-VN" sz="2400">
                <a:latin typeface="+mj-lt"/>
                <a:cs typeface="Tahoma" charset="0"/>
              </a:rPr>
              <a:t>Interface chỉ có method hoặc property, </a:t>
            </a:r>
            <a:r>
              <a:rPr lang="vi-VN" sz="2400">
                <a:solidFill>
                  <a:srgbClr val="C00000"/>
                </a:solidFill>
                <a:latin typeface="+mj-lt"/>
                <a:cs typeface="Tahoma" charset="0"/>
              </a:rPr>
              <a:t>KHÔNG</a:t>
            </a:r>
            <a:r>
              <a:rPr lang="vi-VN" sz="2400">
                <a:latin typeface="+mj-lt"/>
                <a:cs typeface="Tahoma" charset="0"/>
              </a:rPr>
              <a:t> có field (Abstract có thể có tất cả)</a:t>
            </a:r>
          </a:p>
          <a:p>
            <a:pPr lvl="1" algn="just">
              <a:lnSpc>
                <a:spcPct val="120000"/>
              </a:lnSpc>
              <a:spcBef>
                <a:spcPts val="300"/>
              </a:spcBef>
              <a:spcAft>
                <a:spcPts val="300"/>
              </a:spcAft>
            </a:pPr>
            <a:r>
              <a:rPr lang="vi-VN" sz="2400">
                <a:latin typeface="+mj-lt"/>
                <a:cs typeface="Tahoma" charset="0"/>
              </a:rPr>
              <a:t>Tất cả member của interface </a:t>
            </a:r>
            <a:r>
              <a:rPr lang="vi-VN" sz="2400">
                <a:solidFill>
                  <a:srgbClr val="C00000"/>
                </a:solidFill>
                <a:latin typeface="+mj-lt"/>
                <a:cs typeface="Tahoma" charset="0"/>
              </a:rPr>
              <a:t>KHÔNG</a:t>
            </a:r>
            <a:r>
              <a:rPr lang="vi-VN" sz="2400">
                <a:latin typeface="+mj-lt"/>
                <a:cs typeface="Tahoma" charset="0"/>
              </a:rPr>
              <a:t> được phép cài đặt, chỉ là khai báo (Abstract class có thể có một số phương thức có cài đặt)</a:t>
            </a:r>
          </a:p>
          <a:p>
            <a:pPr lvl="1" algn="just">
              <a:lnSpc>
                <a:spcPct val="120000"/>
              </a:lnSpc>
              <a:spcBef>
                <a:spcPts val="300"/>
              </a:spcBef>
              <a:spcAft>
                <a:spcPts val="300"/>
              </a:spcAft>
            </a:pPr>
            <a:r>
              <a:rPr lang="vi-VN" sz="2400">
                <a:latin typeface="+mj-lt"/>
                <a:cs typeface="Tahoma" charset="0"/>
              </a:rPr>
              <a:t>Một interface có thể kế thừa từ nhiều interface khác</a:t>
            </a:r>
          </a:p>
          <a:p>
            <a:pPr algn="just">
              <a:lnSpc>
                <a:spcPct val="120000"/>
              </a:lnSpc>
              <a:spcBef>
                <a:spcPts val="300"/>
              </a:spcBef>
              <a:spcAft>
                <a:spcPts val="300"/>
              </a:spcAft>
            </a:pPr>
            <a:r>
              <a:rPr lang="vi-VN" sz="2800">
                <a:latin typeface="+mj-lt"/>
                <a:cs typeface="Tahoma" charset="0"/>
              </a:rPr>
              <a:t>Tên các interface nên bắt đầu bằng I…</a:t>
            </a:r>
          </a:p>
          <a:p>
            <a:pPr lvl="1" algn="just">
              <a:lnSpc>
                <a:spcPct val="120000"/>
              </a:lnSpc>
              <a:spcBef>
                <a:spcPts val="300"/>
              </a:spcBef>
              <a:spcAft>
                <a:spcPts val="300"/>
              </a:spcAft>
            </a:pPr>
            <a:r>
              <a:rPr lang="vi-VN" sz="2400">
                <a:latin typeface="+mj-lt"/>
                <a:cs typeface="Tahoma" charset="0"/>
              </a:rPr>
              <a:t>Ví dụ: ICollection, ISortable</a:t>
            </a:r>
            <a:endParaRPr lang="en-US" sz="2400" dirty="0" smtClean="0">
              <a:latin typeface="+mj-lt"/>
              <a:cs typeface="Tahoma" charset="0"/>
            </a:endParaRPr>
          </a:p>
        </p:txBody>
      </p:sp>
      <p:sp>
        <p:nvSpPr>
          <p:cNvPr id="5"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Interface (giao diện)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626390798"/>
      </p:ext>
    </p:extLst>
  </p:cSld>
  <p:clrMapOvr>
    <a:masterClrMapping/>
  </p:clrMapOvr>
  <p:transition advClick="0">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64892"/>
            <a:ext cx="7620000" cy="77967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Namespace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59567" y="1066800"/>
            <a:ext cx="8179633"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Namespace</a:t>
            </a:r>
            <a:r>
              <a:rPr lang="en-US" sz="2800">
                <a:latin typeface="+mj-lt"/>
                <a:cs typeface="Tahoma" charset="0"/>
              </a:rPr>
              <a:t> cung cấp </a:t>
            </a:r>
            <a:r>
              <a:rPr lang="en-US" sz="2800" smtClean="0">
                <a:latin typeface="+mj-lt"/>
                <a:cs typeface="Tahoma" charset="0"/>
              </a:rPr>
              <a:t>cách </a:t>
            </a:r>
            <a:r>
              <a:rPr lang="en-US" sz="2800">
                <a:latin typeface="+mj-lt"/>
                <a:cs typeface="Tahoma" charset="0"/>
              </a:rPr>
              <a:t>tổ chức quan hệ giữa các lớp và các kiểu khác.</a:t>
            </a:r>
          </a:p>
          <a:p>
            <a:pPr algn="just">
              <a:lnSpc>
                <a:spcPct val="120000"/>
              </a:lnSpc>
              <a:spcBef>
                <a:spcPts val="300"/>
              </a:spcBef>
              <a:spcAft>
                <a:spcPts val="300"/>
              </a:spcAft>
            </a:pPr>
            <a:r>
              <a:rPr lang="en-US" sz="2800">
                <a:solidFill>
                  <a:srgbClr val="0000FF"/>
                </a:solidFill>
                <a:latin typeface="+mj-lt"/>
                <a:cs typeface="Tahoma" charset="0"/>
              </a:rPr>
              <a:t>Namespace</a:t>
            </a:r>
            <a:r>
              <a:rPr lang="en-US" sz="2800">
                <a:latin typeface="+mj-lt"/>
                <a:cs typeface="Tahoma" charset="0"/>
              </a:rPr>
              <a:t> là cách mà .NET tránh né việc các tên lớp, tên biến, tên hàm trùng nhau giữa các lớp.</a:t>
            </a:r>
          </a:p>
          <a:p>
            <a:pPr lvl="1" algn="just">
              <a:lnSpc>
                <a:spcPct val="120000"/>
              </a:lnSpc>
              <a:spcBef>
                <a:spcPts val="300"/>
              </a:spcBef>
              <a:spcAft>
                <a:spcPts val="300"/>
              </a:spcAft>
            </a:pPr>
            <a:r>
              <a:rPr lang="en-US" sz="2400">
                <a:latin typeface="+mj-lt"/>
                <a:cs typeface="Tahoma" charset="0"/>
              </a:rPr>
              <a:t>Tránh xung đột tên</a:t>
            </a:r>
          </a:p>
          <a:p>
            <a:pPr lvl="1" algn="just">
              <a:lnSpc>
                <a:spcPct val="120000"/>
              </a:lnSpc>
              <a:spcBef>
                <a:spcPts val="300"/>
              </a:spcBef>
              <a:spcAft>
                <a:spcPts val="300"/>
              </a:spcAft>
            </a:pPr>
            <a:r>
              <a:rPr lang="en-US" sz="2400">
                <a:latin typeface="+mj-lt"/>
                <a:cs typeface="Tahoma" charset="0"/>
              </a:rPr>
              <a:t>Cho phép </a:t>
            </a:r>
            <a:r>
              <a:rPr lang="en-US" sz="2400" smtClean="0">
                <a:latin typeface="+mj-lt"/>
                <a:cs typeface="Tahoma" charset="0"/>
              </a:rPr>
              <a:t>lồng nhau</a:t>
            </a:r>
            <a:endParaRPr lang="en-US" sz="2400">
              <a:latin typeface="+mj-lt"/>
              <a:cs typeface="Tahoma" charset="0"/>
            </a:endParaRPr>
          </a:p>
          <a:p>
            <a:pPr lvl="1" algn="just">
              <a:lnSpc>
                <a:spcPct val="120000"/>
              </a:lnSpc>
              <a:spcBef>
                <a:spcPts val="300"/>
              </a:spcBef>
              <a:spcAft>
                <a:spcPts val="300"/>
              </a:spcAft>
            </a:pPr>
            <a:r>
              <a:rPr lang="en-US" sz="2400">
                <a:latin typeface="+mj-lt"/>
                <a:cs typeface="Tahoma" charset="0"/>
              </a:rPr>
              <a:t>Truy cập đầy đủ qua tên</a:t>
            </a:r>
          </a:p>
          <a:p>
            <a:pPr algn="just">
              <a:lnSpc>
                <a:spcPct val="120000"/>
              </a:lnSpc>
              <a:spcBef>
                <a:spcPts val="300"/>
              </a:spcBef>
              <a:spcAft>
                <a:spcPts val="300"/>
              </a:spcAft>
            </a:pPr>
            <a:r>
              <a:rPr lang="en-US" sz="2800">
                <a:latin typeface="+mj-lt"/>
                <a:cs typeface="Tahoma" charset="0"/>
              </a:rPr>
              <a:t>.NET đề nghị tất cả kiểu do </a:t>
            </a:r>
            <a:r>
              <a:rPr lang="en-US" sz="2800" smtClean="0">
                <a:latin typeface="+mj-lt"/>
                <a:cs typeface="Tahoma" charset="0"/>
              </a:rPr>
              <a:t>người dùng định </a:t>
            </a:r>
            <a:r>
              <a:rPr lang="en-US" sz="2800">
                <a:latin typeface="+mj-lt"/>
                <a:cs typeface="Tahoma" charset="0"/>
              </a:rPr>
              <a:t>nghĩa phải nằm trong </a:t>
            </a:r>
            <a:r>
              <a:rPr lang="en-US" sz="2800" smtClean="0">
                <a:latin typeface="+mj-lt"/>
                <a:cs typeface="Tahoma" charset="0"/>
              </a:rPr>
              <a:t>một </a:t>
            </a:r>
            <a:r>
              <a:rPr lang="en-US" sz="2800">
                <a:solidFill>
                  <a:srgbClr val="0000FF"/>
                </a:solidFill>
                <a:latin typeface="+mj-lt"/>
                <a:cs typeface="Tahoma" charset="0"/>
              </a:rPr>
              <a:t>namespace</a:t>
            </a:r>
            <a:endParaRPr lang="en-US" sz="2800" dirty="0" smtClean="0">
              <a:solidFill>
                <a:srgbClr val="0000FF"/>
              </a:solidFill>
              <a:latin typeface="+mj-lt"/>
              <a:cs typeface="Tahoma" charset="0"/>
            </a:endParaRPr>
          </a:p>
        </p:txBody>
      </p:sp>
    </p:spTree>
    <p:extLst>
      <p:ext uri="{BB962C8B-B14F-4D97-AF65-F5344CB8AC3E}">
        <p14:creationId xmlns:p14="http://schemas.microsoft.com/office/powerpoint/2010/main" val="2146021391"/>
      </p:ext>
    </p:extLst>
  </p:cSld>
  <p:clrMapOvr>
    <a:masterClrMapping/>
  </p:clrMapOvr>
  <p:transition advClick="0">
    <p:wheel spokes="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13466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Khi </a:t>
            </a:r>
            <a:r>
              <a:rPr lang="en-US" sz="2800" smtClean="0">
                <a:latin typeface="+mj-lt"/>
                <a:cs typeface="Tahoma" charset="0"/>
              </a:rPr>
              <a:t>class khai </a:t>
            </a:r>
            <a:r>
              <a:rPr lang="en-US" sz="2800">
                <a:latin typeface="+mj-lt"/>
                <a:cs typeface="Tahoma" charset="0"/>
              </a:rPr>
              <a:t>báo </a:t>
            </a:r>
            <a:r>
              <a:rPr lang="en-US" sz="2800" smtClean="0">
                <a:latin typeface="+mj-lt"/>
                <a:cs typeface="Tahoma" charset="0"/>
              </a:rPr>
              <a:t>implement </a:t>
            </a:r>
            <a:r>
              <a:rPr lang="en-US" sz="2800">
                <a:latin typeface="+mj-lt"/>
                <a:cs typeface="Tahoma" charset="0"/>
              </a:rPr>
              <a:t>một interface, nó phải implement tất cả method hoặc thuộc tính của interface </a:t>
            </a:r>
            <a:r>
              <a:rPr lang="en-US" sz="2800" smtClean="0">
                <a:latin typeface="+mj-lt"/>
                <a:cs typeface="Tahoma" charset="0"/>
              </a:rPr>
              <a:t>đó. Nếu </a:t>
            </a:r>
            <a:r>
              <a:rPr lang="en-US" sz="2800">
                <a:latin typeface="+mj-lt"/>
                <a:cs typeface="Tahoma" charset="0"/>
              </a:rPr>
              <a:t>hai interface có trùng tên method hoặc property, trong class phải chỉ </a:t>
            </a:r>
            <a:r>
              <a:rPr lang="en-US" sz="2800" smtClean="0">
                <a:latin typeface="+mj-lt"/>
                <a:cs typeface="Tahoma" charset="0"/>
              </a:rPr>
              <a:t>rõ.</a:t>
            </a:r>
            <a:endParaRPr lang="en-US" sz="2800">
              <a:latin typeface="+mj-lt"/>
              <a:cs typeface="Tahoma" charset="0"/>
            </a:endParaRPr>
          </a:p>
          <a:p>
            <a:pPr algn="just">
              <a:lnSpc>
                <a:spcPct val="120000"/>
              </a:lnSpc>
              <a:spcBef>
                <a:spcPts val="300"/>
              </a:spcBef>
              <a:spcAft>
                <a:spcPts val="300"/>
              </a:spcAft>
            </a:pPr>
            <a:r>
              <a:rPr lang="en-US" sz="2800">
                <a:latin typeface="+mj-lt"/>
                <a:cs typeface="Tahoma" charset="0"/>
              </a:rPr>
              <a:t>Ví dụ: IMovable và IEngine đều có thuộc tính MaxSpeed</a:t>
            </a:r>
            <a:endParaRPr lang="en-US" sz="2800" dirty="0" smtClean="0">
              <a:latin typeface="+mj-lt"/>
              <a:cs typeface="Tahoma" charset="0"/>
            </a:endParaRPr>
          </a:p>
        </p:txBody>
      </p:sp>
      <p:pic>
        <p:nvPicPr>
          <p:cNvPr id="5" name="Picture 2"/>
          <p:cNvPicPr>
            <a:picLocks noChangeAspect="1" noChangeArrowheads="1"/>
          </p:cNvPicPr>
          <p:nvPr/>
        </p:nvPicPr>
        <p:blipFill>
          <a:blip r:embed="rId3" cstate="print"/>
          <a:srcRect/>
          <a:stretch>
            <a:fillRect/>
          </a:stretch>
        </p:blipFill>
        <p:spPr bwMode="auto">
          <a:xfrm>
            <a:off x="1600200" y="4419600"/>
            <a:ext cx="6762750" cy="2057400"/>
          </a:xfrm>
          <a:prstGeom prst="rect">
            <a:avLst/>
          </a:prstGeom>
          <a:noFill/>
          <a:ln w="63500">
            <a:gradFill>
              <a:gsLst>
                <a:gs pos="0">
                  <a:srgbClr val="FF3399"/>
                </a:gs>
                <a:gs pos="25000">
                  <a:srgbClr val="FF6633"/>
                </a:gs>
                <a:gs pos="50000">
                  <a:srgbClr val="FFFF00"/>
                </a:gs>
                <a:gs pos="75000">
                  <a:srgbClr val="01A78F"/>
                </a:gs>
                <a:gs pos="100000">
                  <a:srgbClr val="3366FF"/>
                </a:gs>
              </a:gsLst>
              <a:lin ang="5400000" scaled="0"/>
            </a:gradFill>
            <a:miter lim="800000"/>
            <a:headEnd/>
            <a:tailEnd/>
          </a:ln>
          <a:effectLst/>
        </p:spPr>
      </p:pic>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Interface (giao diện)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492114103"/>
      </p:ext>
    </p:extLst>
  </p:cSld>
  <p:clrMapOvr>
    <a:masterClrMapping/>
  </p:clrMapOvr>
  <p:transition advClick="0">
    <p:wheel spokes="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838200" y="2057400"/>
            <a:ext cx="7543800" cy="14478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chemeClr val="tx1"/>
                </a:solidFill>
                <a:cs typeface="Tahoma" charset="0"/>
              </a:rPr>
              <a:t>Cơ chế xử lý lỗi trong C#</a:t>
            </a:r>
            <a:endParaRPr lang="en-US" b="1" dirty="0" smtClean="0">
              <a:solidFill>
                <a:schemeClr val="tx1"/>
              </a:solidFill>
              <a:cs typeface="Tahoma" charset="0"/>
            </a:endParaRPr>
          </a:p>
        </p:txBody>
      </p:sp>
      <p:pic>
        <p:nvPicPr>
          <p:cNvPr id="5122" name="Picture 2" descr="http://t3.gstatic.com/images?q=tbn:ANd9GcRPPuINxAqsYUHOtiH92OyTFp37cTABxBv-mw7thwgbeLPQvZ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3124200"/>
            <a:ext cx="22860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158457"/>
      </p:ext>
    </p:extLst>
  </p:cSld>
  <p:clrMapOvr>
    <a:masterClrMapping/>
  </p:clrMapOvr>
  <p:transition advClick="0">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Xử lý lỗi</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3673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Chương trình nào cũng có khả năng gặp phải </a:t>
            </a:r>
            <a:r>
              <a:rPr lang="vi-VN" sz="2800">
                <a:solidFill>
                  <a:srgbClr val="0000FF"/>
                </a:solidFill>
                <a:latin typeface="+mj-lt"/>
                <a:cs typeface="Tahoma" charset="0"/>
              </a:rPr>
              <a:t>các tình huống không mong muốn</a:t>
            </a:r>
          </a:p>
          <a:p>
            <a:pPr lvl="1" algn="just">
              <a:lnSpc>
                <a:spcPct val="120000"/>
              </a:lnSpc>
              <a:spcBef>
                <a:spcPts val="300"/>
              </a:spcBef>
              <a:spcAft>
                <a:spcPts val="300"/>
              </a:spcAft>
            </a:pPr>
            <a:r>
              <a:rPr lang="vi-VN" sz="2400">
                <a:latin typeface="+mj-lt"/>
                <a:cs typeface="Tahoma" charset="0"/>
              </a:rPr>
              <a:t>Người dùng nhập dữ liệu không hợp lệ</a:t>
            </a:r>
          </a:p>
          <a:p>
            <a:pPr lvl="1" algn="just">
              <a:lnSpc>
                <a:spcPct val="120000"/>
              </a:lnSpc>
              <a:spcBef>
                <a:spcPts val="300"/>
              </a:spcBef>
              <a:spcAft>
                <a:spcPts val="300"/>
              </a:spcAft>
            </a:pPr>
            <a:r>
              <a:rPr lang="vi-VN" sz="2400">
                <a:latin typeface="+mj-lt"/>
                <a:cs typeface="Tahoma" charset="0"/>
              </a:rPr>
              <a:t>Đĩa cứng bị đầy</a:t>
            </a:r>
          </a:p>
          <a:p>
            <a:pPr lvl="1" algn="just">
              <a:lnSpc>
                <a:spcPct val="120000"/>
              </a:lnSpc>
              <a:spcBef>
                <a:spcPts val="300"/>
              </a:spcBef>
              <a:spcAft>
                <a:spcPts val="300"/>
              </a:spcAft>
            </a:pPr>
            <a:r>
              <a:rPr lang="vi-VN" sz="2400">
                <a:latin typeface="+mj-lt"/>
                <a:cs typeface="Tahoma" charset="0"/>
              </a:rPr>
              <a:t>File cần mở bị khóa</a:t>
            </a:r>
          </a:p>
          <a:p>
            <a:pPr lvl="1" algn="just">
              <a:lnSpc>
                <a:spcPct val="120000"/>
              </a:lnSpc>
              <a:spcBef>
                <a:spcPts val="300"/>
              </a:spcBef>
              <a:spcAft>
                <a:spcPts val="300"/>
              </a:spcAft>
            </a:pPr>
            <a:r>
              <a:rPr lang="vi-VN" sz="2400">
                <a:latin typeface="+mj-lt"/>
                <a:cs typeface="Tahoma" charset="0"/>
              </a:rPr>
              <a:t>Đối số cho hàm không hợp lệ</a:t>
            </a:r>
          </a:p>
          <a:p>
            <a:pPr algn="just">
              <a:lnSpc>
                <a:spcPct val="120000"/>
              </a:lnSpc>
              <a:spcBef>
                <a:spcPts val="300"/>
              </a:spcBef>
              <a:spcAft>
                <a:spcPts val="300"/>
              </a:spcAft>
            </a:pPr>
            <a:r>
              <a:rPr lang="vi-VN" sz="2800">
                <a:latin typeface="+mj-lt"/>
                <a:cs typeface="Tahoma" charset="0"/>
              </a:rPr>
              <a:t>Xử lý như thế nào?</a:t>
            </a:r>
          </a:p>
          <a:p>
            <a:pPr lvl="1" algn="just">
              <a:lnSpc>
                <a:spcPct val="120000"/>
              </a:lnSpc>
              <a:spcBef>
                <a:spcPts val="300"/>
              </a:spcBef>
              <a:spcAft>
                <a:spcPts val="300"/>
              </a:spcAft>
            </a:pPr>
            <a:r>
              <a:rPr lang="vi-VN" sz="2400">
                <a:latin typeface="+mj-lt"/>
                <a:cs typeface="Tahoma" charset="0"/>
              </a:rPr>
              <a:t>Một chương trình không quan trọng có thể dừng lại</a:t>
            </a:r>
          </a:p>
          <a:p>
            <a:pPr lvl="1" algn="just">
              <a:lnSpc>
                <a:spcPct val="120000"/>
              </a:lnSpc>
              <a:spcBef>
                <a:spcPts val="300"/>
              </a:spcBef>
              <a:spcAft>
                <a:spcPts val="300"/>
              </a:spcAft>
            </a:pPr>
            <a:r>
              <a:rPr lang="vi-VN" sz="2400">
                <a:latin typeface="+mj-lt"/>
                <a:cs typeface="Tahoma" charset="0"/>
              </a:rPr>
              <a:t>Chương trình điều khiển không lưu? điều khiển máy bay?</a:t>
            </a:r>
            <a:endParaRPr lang="en-US" sz="2400" dirty="0" smtClean="0">
              <a:latin typeface="+mj-lt"/>
              <a:cs typeface="Tahoma" charset="0"/>
            </a:endParaRPr>
          </a:p>
        </p:txBody>
      </p:sp>
    </p:spTree>
    <p:extLst>
      <p:ext uri="{BB962C8B-B14F-4D97-AF65-F5344CB8AC3E}">
        <p14:creationId xmlns:p14="http://schemas.microsoft.com/office/powerpoint/2010/main" val="3753009564"/>
      </p:ext>
    </p:extLst>
  </p:cSld>
  <p:clrMapOvr>
    <a:masterClrMapping/>
  </p:clrMapOvr>
  <p:transition advClick="0">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Xử lý lỗi truyền thống</a:t>
            </a:r>
            <a:r>
              <a:rPr lang="vi-VN" sz="2800">
                <a:latin typeface="+mj-lt"/>
                <a:cs typeface="Tahoma" charset="0"/>
              </a:rPr>
              <a:t> thường là mỗi hàm lại thông báo trạng thái thành công/thất bại qua một mã lỗi</a:t>
            </a:r>
          </a:p>
          <a:p>
            <a:pPr lvl="1" algn="just">
              <a:lnSpc>
                <a:spcPct val="120000"/>
              </a:lnSpc>
              <a:spcBef>
                <a:spcPts val="300"/>
              </a:spcBef>
              <a:spcAft>
                <a:spcPts val="300"/>
              </a:spcAft>
            </a:pPr>
            <a:r>
              <a:rPr lang="vi-VN">
                <a:latin typeface="+mj-lt"/>
                <a:cs typeface="Tahoma" charset="0"/>
              </a:rPr>
              <a:t>Biến toàn cục</a:t>
            </a:r>
          </a:p>
          <a:p>
            <a:pPr lvl="1" algn="just">
              <a:lnSpc>
                <a:spcPct val="120000"/>
              </a:lnSpc>
              <a:spcBef>
                <a:spcPts val="300"/>
              </a:spcBef>
              <a:spcAft>
                <a:spcPts val="300"/>
              </a:spcAft>
            </a:pPr>
            <a:r>
              <a:rPr lang="vi-VN">
                <a:latin typeface="+mj-lt"/>
                <a:cs typeface="Tahoma" charset="0"/>
              </a:rPr>
              <a:t>Giá trị trả về</a:t>
            </a:r>
          </a:p>
          <a:p>
            <a:pPr lvl="2" algn="just">
              <a:lnSpc>
                <a:spcPct val="120000"/>
              </a:lnSpc>
              <a:spcBef>
                <a:spcPts val="300"/>
              </a:spcBef>
              <a:spcAft>
                <a:spcPts val="300"/>
              </a:spcAft>
            </a:pPr>
            <a:r>
              <a:rPr lang="vi-VN">
                <a:solidFill>
                  <a:srgbClr val="0000FF"/>
                </a:solidFill>
                <a:latin typeface="+mj-lt"/>
                <a:cs typeface="Tahoma" charset="0"/>
              </a:rPr>
              <a:t>int remove ( const char * filename );</a:t>
            </a:r>
          </a:p>
          <a:p>
            <a:pPr algn="just">
              <a:lnSpc>
                <a:spcPct val="120000"/>
              </a:lnSpc>
              <a:spcBef>
                <a:spcPts val="300"/>
              </a:spcBef>
              <a:spcAft>
                <a:spcPts val="300"/>
              </a:spcAft>
            </a:pPr>
            <a:r>
              <a:rPr lang="vi-VN" sz="2800">
                <a:latin typeface="+mj-lt"/>
                <a:cs typeface="Tahoma" charset="0"/>
              </a:rPr>
              <a:t>Tham số phụ là tham chiếu</a:t>
            </a:r>
          </a:p>
          <a:p>
            <a:pPr lvl="1" algn="just">
              <a:lnSpc>
                <a:spcPct val="120000"/>
              </a:lnSpc>
              <a:spcBef>
                <a:spcPts val="300"/>
              </a:spcBef>
              <a:spcAft>
                <a:spcPts val="300"/>
              </a:spcAft>
            </a:pPr>
            <a:r>
              <a:rPr lang="vi-VN" sz="2400">
                <a:solidFill>
                  <a:srgbClr val="0000FF"/>
                </a:solidFill>
                <a:latin typeface="+mj-lt"/>
                <a:cs typeface="Tahoma" charset="0"/>
              </a:rPr>
              <a:t>double MyDivide(double numerator, double denominator, </a:t>
            </a:r>
            <a:r>
              <a:rPr lang="vi-VN" sz="2400">
                <a:solidFill>
                  <a:srgbClr val="CC0000"/>
                </a:solidFill>
                <a:latin typeface="+mj-lt"/>
                <a:cs typeface="Tahoma" charset="0"/>
              </a:rPr>
              <a:t>int&amp; status</a:t>
            </a:r>
            <a:r>
              <a:rPr lang="vi-VN" sz="2400">
                <a:solidFill>
                  <a:srgbClr val="0000FF"/>
                </a:solidFill>
                <a:latin typeface="+mj-lt"/>
                <a:cs typeface="Tahoma" charset="0"/>
              </a:rPr>
              <a:t>);</a:t>
            </a:r>
            <a:endParaRPr lang="en-US" sz="2400" dirty="0" smtClean="0">
              <a:solidFill>
                <a:srgbClr val="0000FF"/>
              </a:solidFill>
              <a:latin typeface="+mj-lt"/>
              <a:cs typeface="Tahoma" charset="0"/>
            </a:endParaRPr>
          </a:p>
        </p:txBody>
      </p:sp>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Xử lý lỗi</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954068305"/>
      </p:ext>
    </p:extLst>
  </p:cSld>
  <p:clrMapOvr>
    <a:masterClrMapping/>
  </p:clrMapOvr>
  <p:transition advClick="0">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Xử lý lỗi trong </a:t>
            </a:r>
            <a:r>
              <a:rPr lang="en-US" sz="4000" b="1">
                <a:solidFill>
                  <a:schemeClr val="tx1"/>
                </a:solidFill>
                <a:cs typeface="Tahoma" charset="0"/>
              </a:rPr>
              <a:t>C</a:t>
            </a:r>
            <a:r>
              <a:rPr lang="en-US" sz="4000" b="1" smtClean="0">
                <a:solidFill>
                  <a:schemeClr val="tx1"/>
                </a:solidFill>
                <a:cs typeface="Tahoma" charset="0"/>
              </a:rPr>
              <a: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3673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pPr>
            <a:r>
              <a:rPr lang="vi-VN" sz="2800">
                <a:solidFill>
                  <a:srgbClr val="0000FF"/>
                </a:solidFill>
              </a:rPr>
              <a:t>Exception – </a:t>
            </a:r>
            <a:r>
              <a:rPr lang="en-US" sz="2800">
                <a:solidFill>
                  <a:srgbClr val="0000FF"/>
                </a:solidFill>
              </a:rPr>
              <a:t>N</a:t>
            </a:r>
            <a:r>
              <a:rPr lang="vi-VN" sz="2800">
                <a:solidFill>
                  <a:srgbClr val="0000FF"/>
                </a:solidFill>
              </a:rPr>
              <a:t>goại lệ </a:t>
            </a:r>
            <a:r>
              <a:rPr lang="vi-VN" sz="2800"/>
              <a:t>là cơ chế thông báo và xử lý lỗi giải quyết được các vấn đề </a:t>
            </a:r>
            <a:r>
              <a:rPr lang="en-US" sz="2800" smtClean="0"/>
              <a:t>gặp phải.</a:t>
            </a:r>
            <a:endParaRPr lang="vi-VN" sz="2800"/>
          </a:p>
          <a:p>
            <a:pPr algn="just">
              <a:lnSpc>
                <a:spcPct val="120000"/>
              </a:lnSpc>
            </a:pPr>
            <a:r>
              <a:rPr lang="vi-VN" sz="2800">
                <a:solidFill>
                  <a:srgbClr val="0000FF"/>
                </a:solidFill>
              </a:rPr>
              <a:t>Tách</a:t>
            </a:r>
            <a:r>
              <a:rPr lang="vi-VN" sz="2800"/>
              <a:t> được phần </a:t>
            </a:r>
            <a:r>
              <a:rPr lang="vi-VN" sz="2800">
                <a:solidFill>
                  <a:srgbClr val="0000FF"/>
                </a:solidFill>
              </a:rPr>
              <a:t>xử lý lỗi </a:t>
            </a:r>
            <a:r>
              <a:rPr lang="vi-VN" sz="2800"/>
              <a:t>ra khỏi phần </a:t>
            </a:r>
            <a:r>
              <a:rPr lang="vi-VN" sz="2800">
                <a:solidFill>
                  <a:srgbClr val="0000FF"/>
                </a:solidFill>
              </a:rPr>
              <a:t>thuật toán </a:t>
            </a:r>
            <a:r>
              <a:rPr lang="vi-VN" sz="2800"/>
              <a:t>chính</a:t>
            </a:r>
          </a:p>
          <a:p>
            <a:pPr algn="just">
              <a:lnSpc>
                <a:spcPct val="120000"/>
              </a:lnSpc>
            </a:pPr>
            <a:r>
              <a:rPr lang="en-US" sz="2800" smtClean="0"/>
              <a:t>C</a:t>
            </a:r>
            <a:r>
              <a:rPr lang="vi-VN" sz="2800" smtClean="0"/>
              <a:t>ho </a:t>
            </a:r>
            <a:r>
              <a:rPr lang="vi-VN" sz="2800"/>
              <a:t>phép </a:t>
            </a:r>
            <a:r>
              <a:rPr lang="en-US" sz="2800"/>
              <a:t>một</a:t>
            </a:r>
            <a:r>
              <a:rPr lang="vi-VN" sz="2800"/>
              <a:t> </a:t>
            </a:r>
            <a:r>
              <a:rPr lang="en-US" sz="2800"/>
              <a:t>phương thức</a:t>
            </a:r>
            <a:r>
              <a:rPr lang="vi-VN" sz="2800"/>
              <a:t> thông báo về nhiều loại ngoại lệ</a:t>
            </a:r>
          </a:p>
          <a:p>
            <a:pPr algn="just">
              <a:lnSpc>
                <a:spcPct val="120000"/>
              </a:lnSpc>
            </a:pPr>
            <a:r>
              <a:rPr lang="vi-VN" sz="2800" smtClean="0"/>
              <a:t>Tóm </a:t>
            </a:r>
            <a:r>
              <a:rPr lang="vi-VN" sz="2800"/>
              <a:t>lại, </a:t>
            </a:r>
            <a:r>
              <a:rPr lang="vi-VN" sz="2800">
                <a:solidFill>
                  <a:srgbClr val="0000FF"/>
                </a:solidFill>
              </a:rPr>
              <a:t>cơ chế ngoại lệ mềm dẻo </a:t>
            </a:r>
            <a:r>
              <a:rPr lang="vi-VN" sz="2800"/>
              <a:t>hơn kiểu xử lý lỗi truyền thống</a:t>
            </a:r>
          </a:p>
        </p:txBody>
      </p:sp>
    </p:spTree>
    <p:extLst>
      <p:ext uri="{BB962C8B-B14F-4D97-AF65-F5344CB8AC3E}">
        <p14:creationId xmlns:p14="http://schemas.microsoft.com/office/powerpoint/2010/main" val="2090204902"/>
      </p:ext>
    </p:extLst>
  </p:cSld>
  <p:clrMapOvr>
    <a:masterClrMapping/>
  </p:clrMapOvr>
  <p:transition advClick="0">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09662"/>
            <a:ext cx="8153400" cy="54435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 cho phép xử lý những lỗi và các điều kiện không bình thường với những ngoại lệ.</a:t>
            </a:r>
          </a:p>
          <a:p>
            <a:pPr algn="just">
              <a:lnSpc>
                <a:spcPct val="120000"/>
              </a:lnSpc>
              <a:spcBef>
                <a:spcPts val="300"/>
              </a:spcBef>
              <a:spcAft>
                <a:spcPts val="300"/>
              </a:spcAft>
            </a:pPr>
            <a:r>
              <a:rPr lang="vi-VN" sz="2800">
                <a:solidFill>
                  <a:srgbClr val="0000FF"/>
                </a:solidFill>
                <a:latin typeface="+mj-lt"/>
                <a:cs typeface="Tahoma" charset="0"/>
              </a:rPr>
              <a:t>Ngoại lệ là một đối tượng </a:t>
            </a:r>
            <a:r>
              <a:rPr lang="vi-VN" sz="2800">
                <a:latin typeface="+mj-lt"/>
                <a:cs typeface="Tahoma" charset="0"/>
              </a:rPr>
              <a:t>đóng gói những thông tin về sự cố của một chương trình không bình </a:t>
            </a:r>
            <a:r>
              <a:rPr lang="vi-VN" sz="2800" smtClean="0">
                <a:latin typeface="+mj-lt"/>
                <a:cs typeface="Tahoma" charset="0"/>
              </a:rPr>
              <a:t>thường</a:t>
            </a:r>
            <a:r>
              <a:rPr lang="en-US" sz="2800" smtClean="0">
                <a:latin typeface="+mj-lt"/>
                <a:cs typeface="Tahoma" charset="0"/>
              </a:rPr>
              <a:t>.</a:t>
            </a:r>
            <a:endParaRPr lang="vi-VN" sz="2800">
              <a:latin typeface="+mj-lt"/>
              <a:cs typeface="Tahoma" charset="0"/>
            </a:endParaRPr>
          </a:p>
          <a:p>
            <a:pPr algn="just">
              <a:lnSpc>
                <a:spcPct val="120000"/>
              </a:lnSpc>
              <a:spcBef>
                <a:spcPts val="300"/>
              </a:spcBef>
              <a:spcAft>
                <a:spcPts val="300"/>
              </a:spcAft>
            </a:pPr>
            <a:r>
              <a:rPr lang="vi-VN" sz="2800">
                <a:latin typeface="+mj-lt"/>
                <a:cs typeface="Tahoma" charset="0"/>
              </a:rPr>
              <a:t>Khi một chương trình gặp một tình huống ngoại </a:t>
            </a:r>
            <a:r>
              <a:rPr lang="vi-VN" sz="2800" smtClean="0">
                <a:latin typeface="+mj-lt"/>
                <a:cs typeface="Tahoma" charset="0"/>
              </a:rPr>
              <a:t>lệ</a:t>
            </a:r>
            <a:r>
              <a:rPr lang="en-US" sz="2800" smtClean="0">
                <a:latin typeface="+mj-lt"/>
                <a:cs typeface="Tahoma" charset="0"/>
              </a:rPr>
              <a:t> </a:t>
            </a:r>
            <a:r>
              <a:rPr lang="en-US" sz="2800" smtClean="0">
                <a:latin typeface="+mj-lt"/>
                <a:cs typeface="Tahoma" charset="0"/>
                <a:sym typeface="Wingdings" panose="05000000000000000000" pitchFamily="2" charset="2"/>
              </a:rPr>
              <a:t></a:t>
            </a:r>
            <a:r>
              <a:rPr lang="vi-VN" sz="2800" smtClean="0">
                <a:latin typeface="+mj-lt"/>
                <a:cs typeface="Tahoma" charset="0"/>
              </a:rPr>
              <a:t>tạo </a:t>
            </a:r>
            <a:r>
              <a:rPr lang="vi-VN" sz="2800">
                <a:latin typeface="+mj-lt"/>
                <a:cs typeface="Tahoma" charset="0"/>
              </a:rPr>
              <a:t>một ngoại lệ. Khi một ngoại lệ được tạo ra, việc thực thi của các chức năng hiện hành sẽ bị treo cho đến khi nào việc xử lý ngoại lệ tương ứng được tìm </a:t>
            </a:r>
            <a:r>
              <a:rPr lang="vi-VN" sz="2800" smtClean="0">
                <a:latin typeface="+mj-lt"/>
                <a:cs typeface="Tahoma" charset="0"/>
              </a:rPr>
              <a:t>thấy</a:t>
            </a:r>
            <a:r>
              <a:rPr lang="en-US" sz="2800" smtClean="0">
                <a:latin typeface="+mj-lt"/>
                <a:cs typeface="Tahoma" charset="0"/>
              </a:rPr>
              <a:t>.</a:t>
            </a:r>
            <a:endParaRPr lang="vi-VN" sz="2800">
              <a:latin typeface="+mj-lt"/>
              <a:cs typeface="Tahoma" charset="0"/>
            </a:endParaRPr>
          </a:p>
        </p:txBody>
      </p:sp>
      <p:sp>
        <p:nvSpPr>
          <p:cNvPr id="5"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Xử lý lỗi trong </a:t>
            </a:r>
            <a:r>
              <a:rPr lang="en-US" sz="4000" b="1">
                <a:solidFill>
                  <a:schemeClr val="tx1"/>
                </a:solidFill>
                <a:cs typeface="Tahoma" charset="0"/>
              </a:rPr>
              <a:t>C</a:t>
            </a:r>
            <a:r>
              <a:rPr lang="en-US" sz="4000" b="1" smtClean="0">
                <a:solidFill>
                  <a:schemeClr val="tx1"/>
                </a:solidFill>
                <a:cs typeface="Tahoma" charset="0"/>
              </a:rPr>
              <a: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493138547"/>
      </p:ext>
    </p:extLst>
  </p:cSld>
  <p:clrMapOvr>
    <a:masterClrMapping/>
  </p:clrMapOvr>
  <p:transition advClick="0">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33475"/>
            <a:ext cx="8458200" cy="695325"/>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latin typeface="+mj-lt"/>
                <a:cs typeface="Tahoma" charset="0"/>
              </a:rPr>
              <a:t>Cú pháp:</a:t>
            </a:r>
            <a:endParaRPr lang="en-US" sz="2800" dirty="0" smtClean="0">
              <a:latin typeface="+mj-lt"/>
              <a:cs typeface="Tahoma" charset="0"/>
            </a:endParaRPr>
          </a:p>
        </p:txBody>
      </p:sp>
      <p:sp>
        <p:nvSpPr>
          <p:cNvPr id="5" name="Rectangle 5"/>
          <p:cNvSpPr txBox="1">
            <a:spLocks noChangeArrowheads="1"/>
          </p:cNvSpPr>
          <p:nvPr/>
        </p:nvSpPr>
        <p:spPr>
          <a:xfrm>
            <a:off x="762000" y="1752600"/>
            <a:ext cx="8229600" cy="472440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lvl="1" algn="just">
              <a:lnSpc>
                <a:spcPct val="120000"/>
              </a:lnSpc>
              <a:spcBef>
                <a:spcPts val="0"/>
              </a:spcBef>
              <a:buFont typeface="Wingdings 2" panose="05020102010507070707" pitchFamily="18" charset="2"/>
              <a:buNone/>
            </a:pPr>
            <a:r>
              <a:rPr lang="en-US" b="0" kern="0" smtClean="0">
                <a:solidFill>
                  <a:srgbClr val="0000FF"/>
                </a:solidFill>
              </a:rPr>
              <a:t>try</a:t>
            </a:r>
            <a:r>
              <a:rPr lang="en-US" b="0" kern="0" smtClean="0"/>
              <a:t>{</a:t>
            </a:r>
          </a:p>
          <a:p>
            <a:pPr lvl="1" algn="just">
              <a:lnSpc>
                <a:spcPct val="120000"/>
              </a:lnSpc>
              <a:spcBef>
                <a:spcPts val="0"/>
              </a:spcBef>
              <a:buFont typeface="Wingdings 2" panose="05020102010507070707" pitchFamily="18" charset="2"/>
              <a:buNone/>
            </a:pPr>
            <a:r>
              <a:rPr lang="en-US" b="0" kern="0" smtClean="0"/>
              <a:t>		</a:t>
            </a:r>
            <a:r>
              <a:rPr lang="en-US" b="0" kern="0" smtClean="0">
                <a:solidFill>
                  <a:srgbClr val="008000"/>
                </a:solidFill>
              </a:rPr>
              <a:t>//Code có khả năng phát sinh ngoại lệ</a:t>
            </a:r>
          </a:p>
          <a:p>
            <a:pPr lvl="1" algn="just">
              <a:lnSpc>
                <a:spcPct val="120000"/>
              </a:lnSpc>
              <a:spcBef>
                <a:spcPts val="0"/>
              </a:spcBef>
              <a:buFont typeface="Wingdings 2" panose="05020102010507070707" pitchFamily="18" charset="2"/>
              <a:buNone/>
            </a:pPr>
            <a:r>
              <a:rPr lang="en-US" b="0" kern="0" smtClean="0"/>
              <a:t>}</a:t>
            </a:r>
            <a:r>
              <a:rPr lang="en-US" b="0" kern="0" smtClean="0">
                <a:solidFill>
                  <a:srgbClr val="0000FF"/>
                </a:solidFill>
              </a:rPr>
              <a:t>catch</a:t>
            </a:r>
            <a:r>
              <a:rPr lang="en-US" b="0" kern="0" smtClean="0"/>
              <a:t>(</a:t>
            </a:r>
            <a:r>
              <a:rPr lang="en-US" b="0" i="1" kern="0" smtClean="0">
                <a:solidFill>
                  <a:srgbClr val="FF0000"/>
                </a:solidFill>
              </a:rPr>
              <a:t>Exception</a:t>
            </a:r>
            <a:r>
              <a:rPr lang="en-US" b="0" kern="0" smtClean="0"/>
              <a:t>)</a:t>
            </a:r>
          </a:p>
          <a:p>
            <a:pPr lvl="1" algn="just">
              <a:lnSpc>
                <a:spcPct val="120000"/>
              </a:lnSpc>
              <a:spcBef>
                <a:spcPts val="0"/>
              </a:spcBef>
              <a:buFont typeface="Wingdings 2" panose="05020102010507070707" pitchFamily="18" charset="2"/>
              <a:buNone/>
            </a:pPr>
            <a:r>
              <a:rPr lang="en-US" b="0" kern="0" smtClean="0"/>
              <a:t>{</a:t>
            </a:r>
          </a:p>
          <a:p>
            <a:pPr lvl="1" algn="just">
              <a:lnSpc>
                <a:spcPct val="120000"/>
              </a:lnSpc>
              <a:spcBef>
                <a:spcPts val="0"/>
              </a:spcBef>
              <a:buFont typeface="Wingdings 2" panose="05020102010507070707" pitchFamily="18" charset="2"/>
              <a:buNone/>
            </a:pPr>
            <a:r>
              <a:rPr lang="en-US" b="0" kern="0" smtClean="0"/>
              <a:t>		</a:t>
            </a:r>
            <a:r>
              <a:rPr lang="en-US" b="0" kern="0" smtClean="0">
                <a:solidFill>
                  <a:srgbClr val="008000"/>
                </a:solidFill>
              </a:rPr>
              <a:t>//Code Xử lý lỗi</a:t>
            </a:r>
          </a:p>
          <a:p>
            <a:pPr lvl="1" algn="just">
              <a:lnSpc>
                <a:spcPct val="120000"/>
              </a:lnSpc>
              <a:spcBef>
                <a:spcPts val="0"/>
              </a:spcBef>
              <a:buFont typeface="Wingdings 2" panose="05020102010507070707" pitchFamily="18" charset="2"/>
              <a:buNone/>
            </a:pPr>
            <a:r>
              <a:rPr lang="en-US" b="0" kern="0" smtClean="0"/>
              <a:t>}</a:t>
            </a:r>
            <a:r>
              <a:rPr lang="en-US" b="0" kern="0" smtClean="0">
                <a:solidFill>
                  <a:srgbClr val="0000FF"/>
                </a:solidFill>
              </a:rPr>
              <a:t>finally</a:t>
            </a:r>
          </a:p>
          <a:p>
            <a:pPr lvl="1" algn="just">
              <a:lnSpc>
                <a:spcPct val="120000"/>
              </a:lnSpc>
              <a:spcBef>
                <a:spcPts val="0"/>
              </a:spcBef>
              <a:buFont typeface="Wingdings 2" panose="05020102010507070707" pitchFamily="18" charset="2"/>
              <a:buNone/>
            </a:pPr>
            <a:r>
              <a:rPr lang="en-US" b="0" kern="0" smtClean="0"/>
              <a:t>{</a:t>
            </a:r>
          </a:p>
          <a:p>
            <a:pPr lvl="1" algn="just">
              <a:lnSpc>
                <a:spcPct val="120000"/>
              </a:lnSpc>
              <a:spcBef>
                <a:spcPts val="0"/>
              </a:spcBef>
              <a:buFont typeface="Wingdings 2" panose="05020102010507070707" pitchFamily="18" charset="2"/>
              <a:buNone/>
            </a:pPr>
            <a:r>
              <a:rPr lang="en-US" b="0" kern="0" smtClean="0"/>
              <a:t>		</a:t>
            </a:r>
            <a:r>
              <a:rPr lang="en-US" b="0" kern="0" smtClean="0">
                <a:solidFill>
                  <a:srgbClr val="008000"/>
                </a:solidFill>
              </a:rPr>
              <a:t>//Code luôn được thực thi</a:t>
            </a:r>
          </a:p>
          <a:p>
            <a:pPr lvl="1" algn="just">
              <a:lnSpc>
                <a:spcPct val="120000"/>
              </a:lnSpc>
              <a:spcBef>
                <a:spcPts val="0"/>
              </a:spcBef>
              <a:buFont typeface="Wingdings 2" panose="05020102010507070707" pitchFamily="18" charset="2"/>
              <a:buNone/>
            </a:pPr>
            <a:r>
              <a:rPr lang="en-US" b="0" kern="0" smtClean="0"/>
              <a:t>}</a:t>
            </a:r>
          </a:p>
          <a:p>
            <a:pPr lvl="1" algn="just">
              <a:lnSpc>
                <a:spcPct val="120000"/>
              </a:lnSpc>
              <a:spcBef>
                <a:spcPts val="0"/>
              </a:spcBef>
            </a:pPr>
            <a:endParaRPr lang="vi-VN" b="0" kern="0" smtClean="0"/>
          </a:p>
        </p:txBody>
      </p:sp>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Xử lý lỗi trong </a:t>
            </a:r>
            <a:r>
              <a:rPr lang="en-US" sz="4000" b="1">
                <a:solidFill>
                  <a:schemeClr val="tx1"/>
                </a:solidFill>
                <a:cs typeface="Tahoma" charset="0"/>
              </a:rPr>
              <a:t>C</a:t>
            </a:r>
            <a:r>
              <a:rPr lang="en-US" sz="4000" b="1" smtClean="0">
                <a:solidFill>
                  <a:schemeClr val="tx1"/>
                </a:solidFill>
                <a:cs typeface="Tahoma" charset="0"/>
              </a:rPr>
              <a: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639764904"/>
      </p:ext>
    </p:extLst>
  </p:cSld>
  <p:clrMapOvr>
    <a:masterClrMapping/>
  </p:clrMapOvr>
  <p:transition advClick="0">
    <p:wheel spokes="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extLst>
      <p:ext uri="{BB962C8B-B14F-4D97-AF65-F5344CB8AC3E}">
        <p14:creationId xmlns:p14="http://schemas.microsoft.com/office/powerpoint/2010/main" val="3124674539"/>
      </p:ext>
    </p:extLst>
  </p:cSld>
  <p:clrMapOvr>
    <a:masterClrMapping/>
  </p:clrMapOvr>
  <p:transition advClick="0">
    <p:wheel spokes="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1430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Những lỗi khác nhau </a:t>
            </a:r>
            <a:r>
              <a:rPr lang="en-US" sz="2800" smtClean="0">
                <a:latin typeface="+mj-lt"/>
                <a:cs typeface="Tahoma" charset="0"/>
              </a:rPr>
              <a:t>sẽ ném </a:t>
            </a:r>
            <a:r>
              <a:rPr lang="en-US" sz="2800">
                <a:latin typeface="+mj-lt"/>
                <a:cs typeface="Tahoma" charset="0"/>
              </a:rPr>
              <a:t>các loại Exception khác nhau</a:t>
            </a:r>
            <a:endParaRPr lang="en-US" sz="2800" dirty="0" smtClean="0">
              <a:latin typeface="+mj-lt"/>
              <a:cs typeface="Tahoma" charset="0"/>
            </a:endParaRPr>
          </a:p>
        </p:txBody>
      </p:sp>
      <p:pic>
        <p:nvPicPr>
          <p:cNvPr id="5" name="Picture 2"/>
          <p:cNvPicPr>
            <a:picLocks noChangeAspect="1" noChangeArrowheads="1"/>
          </p:cNvPicPr>
          <p:nvPr/>
        </p:nvPicPr>
        <p:blipFill>
          <a:blip r:embed="rId2" cstate="print"/>
          <a:srcRect/>
          <a:stretch>
            <a:fillRect/>
          </a:stretch>
        </p:blipFill>
        <p:spPr bwMode="auto">
          <a:xfrm>
            <a:off x="838200" y="2362200"/>
            <a:ext cx="8001000" cy="3895974"/>
          </a:xfrm>
          <a:prstGeom prst="rect">
            <a:avLst/>
          </a:prstGeom>
          <a:noFill/>
          <a:ln w="63500">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miter lim="800000"/>
            <a:headEnd/>
            <a:tailEnd/>
          </a:ln>
          <a:effectLst/>
        </p:spPr>
      </p:pic>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Xử lý lỗi trong </a:t>
            </a:r>
            <a:r>
              <a:rPr lang="en-US" sz="4000" b="1">
                <a:solidFill>
                  <a:schemeClr val="tx1"/>
                </a:solidFill>
                <a:cs typeface="Tahoma" charset="0"/>
              </a:rPr>
              <a:t>C</a:t>
            </a:r>
            <a:r>
              <a:rPr lang="en-US" sz="4000" b="1" smtClean="0">
                <a:solidFill>
                  <a:schemeClr val="tx1"/>
                </a:solidFill>
                <a:cs typeface="Tahoma" charset="0"/>
              </a:rPr>
              <a: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942657468"/>
      </p:ext>
    </p:extLst>
  </p:cSld>
  <p:clrMapOvr>
    <a:masterClrMapping/>
  </p:clrMapOvr>
  <p:transition advClick="0">
    <p:wheel spokes="1"/>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838200" y="2057400"/>
            <a:ext cx="7543800" cy="1447800"/>
          </a:xfrm>
          <a:noFill/>
          <a:ln>
            <a:miter lim="800000"/>
            <a:headEnd/>
            <a:tailEnd/>
          </a:ln>
        </p:spPr>
        <p:txBody>
          <a:bodyPr vert="horz" wrap="square" lIns="91440" tIns="45720" rIns="91440" bIns="45720" numCol="1" anchor="t" anchorCtr="0" compatLnSpc="1">
            <a:prstTxWarp prst="textNoShape">
              <a:avLst/>
            </a:prstTxWarp>
          </a:bodyPr>
          <a:lstStyle/>
          <a:p>
            <a:r>
              <a:rPr lang="en-US" b="1" smtClean="0">
                <a:solidFill>
                  <a:schemeClr val="tx1"/>
                </a:solidFill>
                <a:cs typeface="Tahoma" charset="0"/>
              </a:rPr>
              <a:t>Đọc ghi file trong C#</a:t>
            </a:r>
            <a:endParaRPr lang="en-US" b="1" dirty="0" smtClean="0">
              <a:solidFill>
                <a:schemeClr val="tx1"/>
              </a:solidFill>
              <a:cs typeface="Tahoma" charset="0"/>
            </a:endParaRPr>
          </a:p>
        </p:txBody>
      </p:sp>
      <p:pic>
        <p:nvPicPr>
          <p:cNvPr id="5122" name="Picture 2" descr="http://t3.gstatic.com/images?q=tbn:ANd9GcRPPuINxAqsYUHOtiH92OyTFp37cTABxBv-mw7thwgbeLPQvZ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3124200"/>
            <a:ext cx="22860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544634"/>
      </p:ext>
    </p:extLst>
  </p:cSld>
  <p:clrMapOvr>
    <a:masterClrMapping/>
  </p:clrMapOvr>
  <p:transition advClick="0">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5406" y="3733800"/>
            <a:ext cx="6533194"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847" y="1981200"/>
            <a:ext cx="605735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title"/>
          </p:nvPr>
        </p:nvSpPr>
        <p:spPr bwMode="auto">
          <a:xfrm>
            <a:off x="533401" y="194872"/>
            <a:ext cx="7620000" cy="74969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Console I/O</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50131"/>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Để đọc ký tự văn bản từ cửa sổ console</a:t>
            </a:r>
          </a:p>
          <a:p>
            <a:pPr lvl="1" algn="just">
              <a:lnSpc>
                <a:spcPct val="120000"/>
              </a:lnSpc>
              <a:spcBef>
                <a:spcPts val="300"/>
              </a:spcBef>
              <a:spcAft>
                <a:spcPts val="300"/>
              </a:spcAft>
            </a:pPr>
            <a:r>
              <a:rPr lang="en-US" sz="2400">
                <a:solidFill>
                  <a:srgbClr val="0000FF"/>
                </a:solidFill>
                <a:latin typeface="+mj-lt"/>
                <a:cs typeface="Tahoma" charset="0"/>
              </a:rPr>
              <a:t>Console.Read() </a:t>
            </a:r>
            <a:r>
              <a:rPr lang="en-US" sz="2400">
                <a:latin typeface="+mj-lt"/>
                <a:cs typeface="Tahoma" charset="0"/>
              </a:rPr>
              <a:t>giá trị trả về là int</a:t>
            </a: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lvl="1" algn="just">
              <a:lnSpc>
                <a:spcPct val="120000"/>
              </a:lnSpc>
              <a:spcBef>
                <a:spcPts val="300"/>
              </a:spcBef>
              <a:spcAft>
                <a:spcPts val="300"/>
              </a:spcAft>
            </a:pPr>
            <a:r>
              <a:rPr lang="en-US" sz="2400">
                <a:solidFill>
                  <a:srgbClr val="0000FF"/>
                </a:solidFill>
                <a:latin typeface="+mj-lt"/>
                <a:cs typeface="Tahoma" charset="0"/>
              </a:rPr>
              <a:t>Console.ReadLine() </a:t>
            </a:r>
            <a:r>
              <a:rPr lang="en-US" sz="2400">
                <a:latin typeface="+mj-lt"/>
                <a:cs typeface="Tahoma" charset="0"/>
              </a:rPr>
              <a:t>giá trị trả về là string</a:t>
            </a: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endParaRPr lang="en-US" sz="2800">
              <a:latin typeface="+mj-lt"/>
              <a:cs typeface="Tahoma" charset="0"/>
            </a:endParaRPr>
          </a:p>
          <a:p>
            <a:pPr algn="just">
              <a:lnSpc>
                <a:spcPct val="120000"/>
              </a:lnSpc>
              <a:spcBef>
                <a:spcPts val="300"/>
              </a:spcBef>
              <a:spcAft>
                <a:spcPts val="300"/>
              </a:spcAft>
            </a:pPr>
            <a:r>
              <a:rPr lang="en-US" sz="2800">
                <a:latin typeface="+mj-lt"/>
                <a:cs typeface="Tahoma" charset="0"/>
              </a:rPr>
              <a:t>Để xuất chuỗi ký </a:t>
            </a:r>
            <a:r>
              <a:rPr lang="en-US" sz="2800" smtClean="0">
                <a:latin typeface="+mj-lt"/>
                <a:cs typeface="Tahoma" charset="0"/>
              </a:rPr>
              <a:t>tự</a:t>
            </a:r>
            <a:endParaRPr lang="en-US" sz="2800">
              <a:latin typeface="+mj-lt"/>
              <a:cs typeface="Tahoma" charset="0"/>
            </a:endParaRPr>
          </a:p>
          <a:p>
            <a:pPr lvl="1" algn="just">
              <a:lnSpc>
                <a:spcPct val="120000"/>
              </a:lnSpc>
              <a:spcBef>
                <a:spcPts val="300"/>
              </a:spcBef>
              <a:spcAft>
                <a:spcPts val="300"/>
              </a:spcAft>
            </a:pPr>
            <a:r>
              <a:rPr lang="en-US" sz="2400">
                <a:solidFill>
                  <a:srgbClr val="0000FF"/>
                </a:solidFill>
                <a:latin typeface="+mj-lt"/>
                <a:cs typeface="Tahoma" charset="0"/>
              </a:rPr>
              <a:t>Console.Write() / Console.WriteLine()</a:t>
            </a:r>
            <a:endParaRPr lang="en-US" sz="2400" dirty="0" smtClean="0">
              <a:solidFill>
                <a:srgbClr val="0000FF"/>
              </a:solidFill>
              <a:latin typeface="+mj-lt"/>
              <a:cs typeface="Tahoma" charset="0"/>
            </a:endParaRPr>
          </a:p>
        </p:txBody>
      </p:sp>
    </p:spTree>
    <p:extLst>
      <p:ext uri="{BB962C8B-B14F-4D97-AF65-F5344CB8AC3E}">
        <p14:creationId xmlns:p14="http://schemas.microsoft.com/office/powerpoint/2010/main" val="1695993072"/>
      </p:ext>
    </p:extLst>
  </p:cSld>
  <p:clrMapOvr>
    <a:masterClrMapping/>
  </p:clrMapOvr>
  <p:transition advClick="0">
    <p:wheel spokes="1"/>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Giới thiệu</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153400" cy="54102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Thư viện </a:t>
            </a:r>
            <a:r>
              <a:rPr lang="vi-VN" sz="2800">
                <a:solidFill>
                  <a:srgbClr val="0000FF"/>
                </a:solidFill>
                <a:latin typeface="+mj-lt"/>
                <a:cs typeface="Tahoma" charset="0"/>
              </a:rPr>
              <a:t>System.IO</a:t>
            </a:r>
            <a:r>
              <a:rPr lang="vi-VN" sz="2800">
                <a:latin typeface="+mj-lt"/>
                <a:cs typeface="Tahoma" charset="0"/>
              </a:rPr>
              <a:t> cung cấp nhiều lớp dùng cho việc </a:t>
            </a:r>
            <a:r>
              <a:rPr lang="vi-VN" sz="2800">
                <a:solidFill>
                  <a:srgbClr val="0000FF"/>
                </a:solidFill>
                <a:latin typeface="+mj-lt"/>
                <a:cs typeface="Tahoma" charset="0"/>
              </a:rPr>
              <a:t>đọc, ghi file </a:t>
            </a:r>
            <a:r>
              <a:rPr lang="vi-VN" sz="2800">
                <a:latin typeface="+mj-lt"/>
                <a:cs typeface="Tahoma" charset="0"/>
              </a:rPr>
              <a:t>cũng như việc thao tác với file và thư mục</a:t>
            </a:r>
            <a:r>
              <a:rPr lang="vi-VN" sz="2800" smtClean="0">
                <a:latin typeface="+mj-lt"/>
                <a:cs typeface="Tahoma" charset="0"/>
              </a:rPr>
              <a:t>.</a:t>
            </a:r>
            <a:endParaRPr lang="en-US" sz="2800" smtClean="0">
              <a:latin typeface="+mj-lt"/>
              <a:cs typeface="Tahoma" charset="0"/>
            </a:endParaRPr>
          </a:p>
          <a:p>
            <a:pPr algn="just">
              <a:lnSpc>
                <a:spcPct val="120000"/>
              </a:lnSpc>
              <a:spcBef>
                <a:spcPts val="300"/>
              </a:spcBef>
              <a:spcAft>
                <a:spcPts val="300"/>
              </a:spcAft>
            </a:pPr>
            <a:r>
              <a:rPr lang="en-US" sz="2800">
                <a:latin typeface="+mj-lt"/>
                <a:cs typeface="Tahoma" charset="0"/>
              </a:rPr>
              <a:t>Một số lớp chính của </a:t>
            </a:r>
            <a:r>
              <a:rPr lang="en-US" sz="2800" smtClean="0">
                <a:solidFill>
                  <a:srgbClr val="0000FF"/>
                </a:solidFill>
                <a:latin typeface="+mj-lt"/>
                <a:cs typeface="Tahoma" charset="0"/>
              </a:rPr>
              <a:t>System.IO</a:t>
            </a:r>
          </a:p>
          <a:p>
            <a:pPr lvl="1" algn="just">
              <a:lnSpc>
                <a:spcPct val="120000"/>
              </a:lnSpc>
              <a:spcBef>
                <a:spcPts val="300"/>
              </a:spcBef>
              <a:spcAft>
                <a:spcPts val="300"/>
              </a:spcAft>
            </a:pPr>
            <a:r>
              <a:rPr lang="en-US">
                <a:latin typeface="+mj-lt"/>
                <a:cs typeface="Tahoma" charset="0"/>
              </a:rPr>
              <a:t>DriveInfo</a:t>
            </a:r>
          </a:p>
          <a:p>
            <a:pPr lvl="1" algn="just">
              <a:lnSpc>
                <a:spcPct val="120000"/>
              </a:lnSpc>
              <a:spcBef>
                <a:spcPts val="300"/>
              </a:spcBef>
              <a:spcAft>
                <a:spcPts val="300"/>
              </a:spcAft>
            </a:pPr>
            <a:r>
              <a:rPr lang="en-US">
                <a:latin typeface="+mj-lt"/>
                <a:cs typeface="Tahoma" charset="0"/>
              </a:rPr>
              <a:t>DirectoryInfo</a:t>
            </a:r>
          </a:p>
          <a:p>
            <a:pPr lvl="1" algn="just">
              <a:lnSpc>
                <a:spcPct val="120000"/>
              </a:lnSpc>
              <a:spcBef>
                <a:spcPts val="300"/>
              </a:spcBef>
              <a:spcAft>
                <a:spcPts val="300"/>
              </a:spcAft>
            </a:pPr>
            <a:r>
              <a:rPr lang="en-US">
                <a:latin typeface="+mj-lt"/>
                <a:cs typeface="Tahoma" charset="0"/>
              </a:rPr>
              <a:t>FileInfo</a:t>
            </a:r>
          </a:p>
          <a:p>
            <a:pPr lvl="1" algn="just">
              <a:lnSpc>
                <a:spcPct val="120000"/>
              </a:lnSpc>
              <a:spcBef>
                <a:spcPts val="300"/>
              </a:spcBef>
              <a:spcAft>
                <a:spcPts val="300"/>
              </a:spcAft>
            </a:pPr>
            <a:r>
              <a:rPr lang="en-US">
                <a:latin typeface="+mj-lt"/>
                <a:cs typeface="Tahoma" charset="0"/>
              </a:rPr>
              <a:t>Stream</a:t>
            </a:r>
          </a:p>
          <a:p>
            <a:pPr lvl="1" algn="just">
              <a:lnSpc>
                <a:spcPct val="120000"/>
              </a:lnSpc>
              <a:spcBef>
                <a:spcPts val="300"/>
              </a:spcBef>
              <a:spcAft>
                <a:spcPts val="300"/>
              </a:spcAft>
            </a:pPr>
            <a:r>
              <a:rPr lang="en-US">
                <a:latin typeface="+mj-lt"/>
                <a:cs typeface="Tahoma" charset="0"/>
              </a:rPr>
              <a:t>...</a:t>
            </a:r>
            <a:endParaRPr lang="en-US" dirty="0" smtClean="0">
              <a:latin typeface="+mj-lt"/>
              <a:cs typeface="Tahoma" charset="0"/>
            </a:endParaRPr>
          </a:p>
        </p:txBody>
      </p:sp>
    </p:spTree>
    <p:extLst>
      <p:ext uri="{BB962C8B-B14F-4D97-AF65-F5344CB8AC3E}">
        <p14:creationId xmlns:p14="http://schemas.microsoft.com/office/powerpoint/2010/main" val="780499678"/>
      </p:ext>
    </p:extLst>
  </p:cSld>
  <p:clrMapOvr>
    <a:masterClrMapping/>
  </p:clrMapOvr>
  <p:transition advClick="0">
    <p:wheel spokes="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Lớp DriveInfo</a:t>
            </a:r>
            <a:endParaRPr lang="en-US" sz="4000" b="1" dirty="0" smtClean="0">
              <a:solidFill>
                <a:schemeClr val="tx1"/>
              </a:solidFill>
              <a:cs typeface="Tahoma" charset="0"/>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3811193464"/>
              </p:ext>
            </p:extLst>
          </p:nvPr>
        </p:nvGraphicFramePr>
        <p:xfrm>
          <a:off x="617095" y="1143001"/>
          <a:ext cx="8374505" cy="5410199"/>
        </p:xfrm>
        <a:graphic>
          <a:graphicData uri="http://schemas.openxmlformats.org/drawingml/2006/table">
            <a:tbl>
              <a:tblPr firstRow="1" bandRow="1">
                <a:tableStyleId>{5C22544A-7EE6-4342-B048-85BDC9FD1C3A}</a:tableStyleId>
              </a:tblPr>
              <a:tblGrid>
                <a:gridCol w="2403793"/>
                <a:gridCol w="5970712"/>
              </a:tblGrid>
              <a:tr h="917938">
                <a:tc>
                  <a:txBody>
                    <a:bodyPr/>
                    <a:lstStyle/>
                    <a:p>
                      <a:pPr algn="ctr"/>
                      <a:r>
                        <a:rPr lang="en-US" sz="2400" smtClean="0">
                          <a:latin typeface="Arial (Body)"/>
                        </a:rPr>
                        <a:t>Thuộc</a:t>
                      </a:r>
                      <a:r>
                        <a:rPr lang="en-US" sz="2400" baseline="0" smtClean="0">
                          <a:latin typeface="Arial (Body)"/>
                        </a:rPr>
                        <a:t> tính/ Phương thức</a:t>
                      </a:r>
                      <a:endParaRPr lang="en-US" sz="2400">
                        <a:latin typeface="Arial (Body)"/>
                      </a:endParaRPr>
                    </a:p>
                  </a:txBody>
                  <a:tcPr anchor="ctr">
                    <a:solidFill>
                      <a:srgbClr val="0070C0"/>
                    </a:solidFill>
                  </a:tcPr>
                </a:tc>
                <a:tc>
                  <a:txBody>
                    <a:bodyPr/>
                    <a:lstStyle/>
                    <a:p>
                      <a:pPr algn="ctr"/>
                      <a:r>
                        <a:rPr lang="en-US" sz="2400" smtClean="0">
                          <a:latin typeface="Arial (Body)"/>
                        </a:rPr>
                        <a:t>Mô</a:t>
                      </a:r>
                      <a:r>
                        <a:rPr lang="en-US" sz="2400" baseline="0" smtClean="0">
                          <a:latin typeface="Arial (Body)"/>
                        </a:rPr>
                        <a:t> tả</a:t>
                      </a:r>
                      <a:endParaRPr lang="en-US" sz="2400">
                        <a:latin typeface="Arial (Body)"/>
                      </a:endParaRPr>
                    </a:p>
                  </a:txBody>
                  <a:tcPr anchor="ctr">
                    <a:solidFill>
                      <a:srgbClr val="0070C0"/>
                    </a:solidFill>
                  </a:tcPr>
                </a:tc>
              </a:tr>
              <a:tr h="527725">
                <a:tc>
                  <a:txBody>
                    <a:bodyPr/>
                    <a:lstStyle/>
                    <a:p>
                      <a:r>
                        <a:rPr lang="en-US" sz="2400" b="0" u="none" smtClean="0">
                          <a:latin typeface="Arial (Body)"/>
                        </a:rPr>
                        <a:t>DriveFormat</a:t>
                      </a:r>
                      <a:endParaRPr lang="en-US" sz="2400" b="0" u="none">
                        <a:latin typeface="Arial (Body)"/>
                      </a:endParaRPr>
                    </a:p>
                  </a:txBody>
                  <a:tcPr/>
                </a:tc>
                <a:tc>
                  <a:txBody>
                    <a:bodyPr/>
                    <a:lstStyle/>
                    <a:p>
                      <a:r>
                        <a:rPr lang="en-US" sz="2400" smtClean="0">
                          <a:latin typeface="Arial (Body)"/>
                        </a:rPr>
                        <a:t>Tên</a:t>
                      </a:r>
                      <a:r>
                        <a:rPr lang="en-US" sz="2400" baseline="0" smtClean="0">
                          <a:latin typeface="Arial (Body)"/>
                        </a:rPr>
                        <a:t> của file system, ví dụ: </a:t>
                      </a:r>
                      <a:r>
                        <a:rPr lang="en-US" sz="2400" smtClean="0">
                          <a:latin typeface="Arial (Body)"/>
                        </a:rPr>
                        <a:t>NTFS/</a:t>
                      </a:r>
                      <a:r>
                        <a:rPr lang="en-US" sz="2400" baseline="0" smtClean="0">
                          <a:latin typeface="Arial (Body)"/>
                        </a:rPr>
                        <a:t> FAT32</a:t>
                      </a:r>
                      <a:endParaRPr lang="en-US" sz="2400">
                        <a:latin typeface="Arial (Body)"/>
                      </a:endParaRPr>
                    </a:p>
                  </a:txBody>
                  <a:tcPr/>
                </a:tc>
              </a:tr>
              <a:tr h="1325911">
                <a:tc>
                  <a:txBody>
                    <a:bodyPr/>
                    <a:lstStyle/>
                    <a:p>
                      <a:r>
                        <a:rPr kumimoji="0" lang="en-US" sz="2400" b="0" i="0" u="none" strike="noStrike" cap="none" normalizeH="0" baseline="0" smtClean="0">
                          <a:ln>
                            <a:noFill/>
                          </a:ln>
                          <a:solidFill>
                            <a:schemeClr val="tx1"/>
                          </a:solidFill>
                          <a:effectLst/>
                          <a:latin typeface="Arial (Body)"/>
                        </a:rPr>
                        <a:t>DriveType</a:t>
                      </a:r>
                      <a:endParaRPr lang="en-US" sz="2400" b="0" u="none">
                        <a:latin typeface="Arial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smtClean="0">
                          <a:ln>
                            <a:noFill/>
                          </a:ln>
                          <a:solidFill>
                            <a:schemeClr val="tx1"/>
                          </a:solidFill>
                          <a:effectLst/>
                          <a:latin typeface="Arial (Body)"/>
                        </a:rPr>
                        <a:t>Cho biết loại ổ đĩa. Kiểu dữ liệu trả về là DriveType: CDRom, Fixed, Network, Ram, Removable, Unknown</a:t>
                      </a:r>
                      <a:endParaRPr lang="en-US" sz="2400">
                        <a:latin typeface="Arial (Body)"/>
                      </a:endParaRPr>
                    </a:p>
                  </a:txBody>
                  <a:tcPr/>
                </a:tc>
              </a:tr>
              <a:tr h="527725">
                <a:tc>
                  <a:txBody>
                    <a:bodyPr/>
                    <a:lstStyle/>
                    <a:p>
                      <a:r>
                        <a:rPr kumimoji="0" lang="en-US" sz="2400" b="0" i="0" u="none" strike="noStrike" cap="none" normalizeH="0" baseline="0" smtClean="0">
                          <a:ln>
                            <a:noFill/>
                          </a:ln>
                          <a:solidFill>
                            <a:schemeClr val="tx1"/>
                          </a:solidFill>
                          <a:effectLst/>
                          <a:latin typeface="Arial (Body)"/>
                        </a:rPr>
                        <a:t>IsReady</a:t>
                      </a:r>
                      <a:endParaRPr lang="en-US" sz="2400" b="0" u="none">
                        <a:latin typeface="Arial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smtClean="0">
                          <a:ln>
                            <a:noFill/>
                          </a:ln>
                          <a:solidFill>
                            <a:schemeClr val="tx1"/>
                          </a:solidFill>
                          <a:effectLst/>
                          <a:latin typeface="Arial (Body)"/>
                        </a:rPr>
                        <a:t>Cho biết ổ đĩa đã sẵn sàng Read/Write.</a:t>
                      </a:r>
                      <a:endParaRPr lang="en-US" sz="2400">
                        <a:latin typeface="Arial (Body)"/>
                      </a:endParaRPr>
                    </a:p>
                  </a:txBody>
                  <a:tcPr/>
                </a:tc>
              </a:tr>
              <a:tr h="527725">
                <a:tc>
                  <a:txBody>
                    <a:bodyPr/>
                    <a:lstStyle/>
                    <a:p>
                      <a:r>
                        <a:rPr kumimoji="0" lang="en-US" sz="2400" b="0" i="0" u="none" strike="noStrike" cap="none" normalizeH="0" baseline="0" smtClean="0">
                          <a:ln>
                            <a:noFill/>
                          </a:ln>
                          <a:solidFill>
                            <a:schemeClr val="tx1"/>
                          </a:solidFill>
                          <a:effectLst/>
                          <a:latin typeface="Arial (Body)"/>
                        </a:rPr>
                        <a:t>Name</a:t>
                      </a:r>
                      <a:endParaRPr lang="en-US" sz="2400" b="0" u="none">
                        <a:latin typeface="Arial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smtClean="0">
                          <a:ln>
                            <a:noFill/>
                          </a:ln>
                          <a:solidFill>
                            <a:schemeClr val="tx1"/>
                          </a:solidFill>
                          <a:effectLst/>
                          <a:latin typeface="Arial (Body)"/>
                        </a:rPr>
                        <a:t>Tên ổ đĩa</a:t>
                      </a:r>
                      <a:endParaRPr lang="en-US" sz="2400">
                        <a:latin typeface="Arial (Body)"/>
                      </a:endParaRPr>
                    </a:p>
                  </a:txBody>
                  <a:tcPr/>
                </a:tc>
              </a:tr>
              <a:tr h="527725">
                <a:tc>
                  <a:txBody>
                    <a:bodyPr/>
                    <a:lstStyle/>
                    <a:p>
                      <a:r>
                        <a:rPr kumimoji="0" lang="en-US" sz="2400" b="0" i="0" u="none" strike="noStrike" cap="none" normalizeH="0" baseline="0" smtClean="0">
                          <a:ln>
                            <a:noFill/>
                          </a:ln>
                          <a:solidFill>
                            <a:schemeClr val="tx1"/>
                          </a:solidFill>
                          <a:effectLst/>
                          <a:latin typeface="Arial (Body)"/>
                        </a:rPr>
                        <a:t>TotalFreeSpace</a:t>
                      </a:r>
                      <a:endParaRPr lang="en-US" sz="2400" b="0" u="none">
                        <a:latin typeface="Arial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smtClean="0">
                          <a:ln>
                            <a:noFill/>
                          </a:ln>
                          <a:solidFill>
                            <a:schemeClr val="tx1"/>
                          </a:solidFill>
                          <a:effectLst/>
                          <a:latin typeface="Arial (Body)"/>
                        </a:rPr>
                        <a:t>Xem dung lượng đĩa trống</a:t>
                      </a:r>
                      <a:endParaRPr lang="en-US" sz="2400">
                        <a:latin typeface="Arial (Body)"/>
                      </a:endParaRPr>
                    </a:p>
                  </a:txBody>
                  <a:tcPr/>
                </a:tc>
              </a:tr>
              <a:tr h="527725">
                <a:tc>
                  <a:txBody>
                    <a:bodyPr/>
                    <a:lstStyle/>
                    <a:p>
                      <a:r>
                        <a:rPr kumimoji="0" lang="en-US" sz="2400" b="0" i="0" u="none" strike="noStrike" cap="none" normalizeH="0" baseline="0" smtClean="0">
                          <a:ln>
                            <a:noFill/>
                          </a:ln>
                          <a:solidFill>
                            <a:schemeClr val="tx1"/>
                          </a:solidFill>
                          <a:effectLst/>
                          <a:latin typeface="Arial (Body)"/>
                        </a:rPr>
                        <a:t>TotalSize</a:t>
                      </a:r>
                      <a:endParaRPr lang="en-US" sz="2400" b="0" u="none">
                        <a:latin typeface="Arial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smtClean="0">
                          <a:ln>
                            <a:noFill/>
                          </a:ln>
                          <a:solidFill>
                            <a:schemeClr val="tx1"/>
                          </a:solidFill>
                          <a:effectLst/>
                          <a:latin typeface="Arial (Body)"/>
                        </a:rPr>
                        <a:t>Xem tổng dung lượng đĩa</a:t>
                      </a:r>
                      <a:endParaRPr lang="en-US" sz="2400">
                        <a:latin typeface="Arial (Body)"/>
                      </a:endParaRPr>
                    </a:p>
                  </a:txBody>
                  <a:tcPr/>
                </a:tc>
              </a:tr>
              <a:tr h="527725">
                <a:tc>
                  <a:txBody>
                    <a:bodyPr/>
                    <a:lstStyle/>
                    <a:p>
                      <a:r>
                        <a:rPr kumimoji="0" lang="en-US" sz="2400" b="0" i="0" u="none" strike="noStrike" cap="none" normalizeH="0" baseline="0" smtClean="0">
                          <a:ln>
                            <a:noFill/>
                          </a:ln>
                          <a:solidFill>
                            <a:schemeClr val="tx1"/>
                          </a:solidFill>
                          <a:effectLst/>
                          <a:latin typeface="Arial (Body)"/>
                        </a:rPr>
                        <a:t>GetDrives()</a:t>
                      </a:r>
                      <a:endParaRPr lang="en-US" sz="2400" b="0" u="none">
                        <a:latin typeface="Arial (Body)"/>
                      </a:endParaRPr>
                    </a:p>
                  </a:txBody>
                  <a:tcPr/>
                </a:tc>
                <a:tc>
                  <a:txBody>
                    <a:bodyPr/>
                    <a:lstStyle/>
                    <a:p>
                      <a:r>
                        <a:rPr kumimoji="0" lang="en-US" sz="2400" b="0" i="0" u="none" strike="noStrike" cap="none" normalizeH="0" baseline="0" smtClean="0">
                          <a:ln>
                            <a:noFill/>
                          </a:ln>
                          <a:solidFill>
                            <a:schemeClr val="tx1"/>
                          </a:solidFill>
                          <a:effectLst/>
                          <a:latin typeface="Arial (Body)"/>
                        </a:rPr>
                        <a:t>Lấy danh sách ổ đĩa hiện có</a:t>
                      </a:r>
                      <a:endParaRPr lang="en-US" sz="2400">
                        <a:latin typeface="Arial (Body)"/>
                      </a:endParaRPr>
                    </a:p>
                  </a:txBody>
                  <a:tcPr/>
                </a:tc>
              </a:tr>
            </a:tbl>
          </a:graphicData>
        </a:graphic>
      </p:graphicFrame>
    </p:spTree>
    <p:extLst>
      <p:ext uri="{BB962C8B-B14F-4D97-AF65-F5344CB8AC3E}">
        <p14:creationId xmlns:p14="http://schemas.microsoft.com/office/powerpoint/2010/main" val="788524400"/>
      </p:ext>
    </p:extLst>
  </p:cSld>
  <p:clrMapOvr>
    <a:masterClrMapping/>
  </p:clrMapOvr>
  <p:transition advClick="0">
    <p:wheel spokes="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DriveInfo – Ví dụ</a:t>
            </a:r>
            <a:endParaRPr lang="en-US" sz="4000" b="1" dirty="0" smtClean="0">
              <a:solidFill>
                <a:schemeClr val="tx1"/>
              </a:solidFill>
              <a:cs typeface="Tahoma" charset="0"/>
            </a:endParaRPr>
          </a:p>
        </p:txBody>
      </p:sp>
      <p:sp>
        <p:nvSpPr>
          <p:cNvPr id="6" name="Content Placeholder 2"/>
          <p:cNvSpPr>
            <a:spLocks noGrp="1"/>
          </p:cNvSpPr>
          <p:nvPr>
            <p:ph idx="1"/>
          </p:nvPr>
        </p:nvSpPr>
        <p:spPr>
          <a:xfrm>
            <a:off x="457200" y="1066800"/>
            <a:ext cx="8686800" cy="5638800"/>
          </a:xfrm>
        </p:spPr>
        <p:txBody>
          <a:bodyPr>
            <a:noAutofit/>
          </a:bodyPr>
          <a:lstStyle/>
          <a:p>
            <a:pPr marL="0" indent="0">
              <a:spcBef>
                <a:spcPts val="0"/>
              </a:spcBef>
              <a:buNone/>
            </a:pPr>
            <a:r>
              <a:rPr lang="en-US" sz="1900">
                <a:latin typeface="Courier New" pitchFamily="49" charset="0"/>
                <a:cs typeface="Courier New" pitchFamily="49" charset="0"/>
              </a:rPr>
              <a:t>01 </a:t>
            </a:r>
            <a:r>
              <a:rPr lang="en-US" sz="1900" smtClean="0">
                <a:solidFill>
                  <a:srgbClr val="0000FF"/>
                </a:solidFill>
                <a:latin typeface="Courier New" pitchFamily="49" charset="0"/>
                <a:cs typeface="Courier New" pitchFamily="49" charset="0"/>
              </a:rPr>
              <a:t>using</a:t>
            </a:r>
            <a:r>
              <a:rPr lang="en-US" sz="1900" smtClean="0">
                <a:latin typeface="Courier New" pitchFamily="49" charset="0"/>
                <a:cs typeface="Courier New" pitchFamily="49" charset="0"/>
              </a:rPr>
              <a:t> </a:t>
            </a:r>
            <a:r>
              <a:rPr lang="en-US" sz="1900">
                <a:latin typeface="Courier New" pitchFamily="49" charset="0"/>
                <a:cs typeface="Courier New" pitchFamily="49" charset="0"/>
              </a:rPr>
              <a:t>System;</a:t>
            </a:r>
          </a:p>
          <a:p>
            <a:pPr marL="0" indent="0">
              <a:spcBef>
                <a:spcPts val="0"/>
              </a:spcBef>
              <a:buNone/>
            </a:pPr>
            <a:r>
              <a:rPr lang="en-US" sz="1900">
                <a:latin typeface="Courier New" pitchFamily="49" charset="0"/>
                <a:cs typeface="Courier New" pitchFamily="49" charset="0"/>
              </a:rPr>
              <a:t>02 </a:t>
            </a:r>
            <a:r>
              <a:rPr lang="en-US" sz="1900" smtClean="0">
                <a:solidFill>
                  <a:srgbClr val="0000FF"/>
                </a:solidFill>
                <a:latin typeface="Courier New" pitchFamily="49" charset="0"/>
                <a:cs typeface="Courier New" pitchFamily="49" charset="0"/>
              </a:rPr>
              <a:t>using</a:t>
            </a:r>
            <a:r>
              <a:rPr lang="en-US" sz="1900" smtClean="0">
                <a:latin typeface="Courier New" pitchFamily="49" charset="0"/>
                <a:cs typeface="Courier New" pitchFamily="49" charset="0"/>
              </a:rPr>
              <a:t> </a:t>
            </a:r>
            <a:r>
              <a:rPr lang="en-US" sz="1900">
                <a:latin typeface="Courier New" pitchFamily="49" charset="0"/>
                <a:cs typeface="Courier New" pitchFamily="49" charset="0"/>
              </a:rPr>
              <a:t>System.IO;</a:t>
            </a:r>
          </a:p>
          <a:p>
            <a:pPr marL="0" indent="0">
              <a:spcBef>
                <a:spcPts val="0"/>
              </a:spcBef>
              <a:buNone/>
            </a:pPr>
            <a:r>
              <a:rPr lang="en-US" sz="1900">
                <a:latin typeface="Courier New" pitchFamily="49" charset="0"/>
                <a:cs typeface="Courier New" pitchFamily="49" charset="0"/>
              </a:rPr>
              <a:t>03 </a:t>
            </a:r>
            <a:r>
              <a:rPr lang="en-US" sz="1900" smtClean="0">
                <a:solidFill>
                  <a:srgbClr val="0000FF"/>
                </a:solidFill>
                <a:latin typeface="Courier New" pitchFamily="49" charset="0"/>
                <a:cs typeface="Courier New" pitchFamily="49" charset="0"/>
              </a:rPr>
              <a:t>class</a:t>
            </a:r>
            <a:r>
              <a:rPr lang="en-US" sz="1900" smtClean="0">
                <a:latin typeface="Courier New" pitchFamily="49" charset="0"/>
                <a:cs typeface="Courier New" pitchFamily="49" charset="0"/>
              </a:rPr>
              <a:t> Test{</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04   </a:t>
            </a:r>
            <a:r>
              <a:rPr lang="en-US" sz="1900" smtClean="0">
                <a:solidFill>
                  <a:srgbClr val="0000FF"/>
                </a:solidFill>
                <a:latin typeface="Courier New" pitchFamily="49" charset="0"/>
                <a:cs typeface="Courier New" pitchFamily="49" charset="0"/>
              </a:rPr>
              <a:t>public</a:t>
            </a:r>
            <a:r>
              <a:rPr lang="en-US" sz="1900" smtClean="0">
                <a:latin typeface="Courier New" pitchFamily="49" charset="0"/>
                <a:cs typeface="Courier New" pitchFamily="49" charset="0"/>
              </a:rPr>
              <a:t> </a:t>
            </a:r>
            <a:r>
              <a:rPr lang="en-US" sz="1900">
                <a:solidFill>
                  <a:srgbClr val="0000FF"/>
                </a:solidFill>
                <a:latin typeface="Courier New" pitchFamily="49" charset="0"/>
                <a:cs typeface="Courier New" pitchFamily="49" charset="0"/>
              </a:rPr>
              <a:t>static</a:t>
            </a:r>
            <a:r>
              <a:rPr lang="en-US" sz="1900">
                <a:latin typeface="Courier New" pitchFamily="49" charset="0"/>
                <a:cs typeface="Courier New" pitchFamily="49" charset="0"/>
              </a:rPr>
              <a:t> </a:t>
            </a:r>
            <a:r>
              <a:rPr lang="en-US" sz="1900">
                <a:solidFill>
                  <a:srgbClr val="0000FF"/>
                </a:solidFill>
                <a:latin typeface="Courier New" pitchFamily="49" charset="0"/>
                <a:cs typeface="Courier New" pitchFamily="49" charset="0"/>
              </a:rPr>
              <a:t>void</a:t>
            </a:r>
            <a:r>
              <a:rPr lang="en-US" sz="1900">
                <a:latin typeface="Courier New" pitchFamily="49" charset="0"/>
                <a:cs typeface="Courier New" pitchFamily="49" charset="0"/>
              </a:rPr>
              <a:t> Main()</a:t>
            </a:r>
          </a:p>
          <a:p>
            <a:pPr marL="0" indent="0">
              <a:spcBef>
                <a:spcPts val="0"/>
              </a:spcBef>
              <a:buNone/>
            </a:pPr>
            <a:r>
              <a:rPr lang="en-US" sz="1900" smtClean="0">
                <a:latin typeface="Courier New" pitchFamily="49" charset="0"/>
                <a:cs typeface="Courier New" pitchFamily="49" charset="0"/>
              </a:rPr>
              <a:t>05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06     </a:t>
            </a:r>
            <a:r>
              <a:rPr lang="en-US" sz="1900">
                <a:latin typeface="Courier New" pitchFamily="49" charset="0"/>
                <a:cs typeface="Courier New" pitchFamily="49" charset="0"/>
              </a:rPr>
              <a:t>DriveInfo[] allDrives = DriveInfo.GetDrives();</a:t>
            </a:r>
          </a:p>
          <a:p>
            <a:pPr marL="0" indent="0">
              <a:spcBef>
                <a:spcPts val="0"/>
              </a:spcBef>
              <a:buNone/>
            </a:pPr>
            <a:r>
              <a:rPr lang="en-US" sz="1900" smtClean="0">
                <a:latin typeface="Courier New" pitchFamily="49" charset="0"/>
                <a:cs typeface="Courier New" pitchFamily="49" charset="0"/>
              </a:rPr>
              <a:t>07     </a:t>
            </a:r>
            <a:r>
              <a:rPr lang="en-US" sz="1900" smtClean="0">
                <a:solidFill>
                  <a:srgbClr val="0000FF"/>
                </a:solidFill>
                <a:latin typeface="Courier New" pitchFamily="49" charset="0"/>
                <a:cs typeface="Courier New" pitchFamily="49" charset="0"/>
              </a:rPr>
              <a:t>foreach</a:t>
            </a:r>
            <a:r>
              <a:rPr lang="en-US" sz="1900" smtClean="0">
                <a:latin typeface="Courier New" pitchFamily="49" charset="0"/>
                <a:cs typeface="Courier New" pitchFamily="49" charset="0"/>
              </a:rPr>
              <a:t> </a:t>
            </a:r>
            <a:r>
              <a:rPr lang="en-US" sz="1900">
                <a:latin typeface="Courier New" pitchFamily="49" charset="0"/>
                <a:cs typeface="Courier New" pitchFamily="49" charset="0"/>
              </a:rPr>
              <a:t>(DriveInfo d </a:t>
            </a:r>
            <a:r>
              <a:rPr lang="en-US" sz="1900">
                <a:solidFill>
                  <a:srgbClr val="0000FF"/>
                </a:solidFill>
                <a:latin typeface="Courier New" pitchFamily="49" charset="0"/>
                <a:cs typeface="Courier New" pitchFamily="49" charset="0"/>
              </a:rPr>
              <a:t>in</a:t>
            </a:r>
            <a:r>
              <a:rPr lang="en-US" sz="1900">
                <a:latin typeface="Courier New" pitchFamily="49" charset="0"/>
                <a:cs typeface="Courier New" pitchFamily="49" charset="0"/>
              </a:rPr>
              <a:t> allDrives)</a:t>
            </a:r>
          </a:p>
          <a:p>
            <a:pPr marL="0" indent="0">
              <a:spcBef>
                <a:spcPts val="0"/>
              </a:spcBef>
              <a:buNone/>
            </a:pPr>
            <a:r>
              <a:rPr lang="en-US" sz="1900" smtClean="0">
                <a:latin typeface="Courier New" pitchFamily="49" charset="0"/>
                <a:cs typeface="Courier New" pitchFamily="49" charset="0"/>
              </a:rPr>
              <a:t>08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09       Console.WriteLine</a:t>
            </a:r>
            <a:r>
              <a:rPr lang="en-US" sz="1900">
                <a:latin typeface="Courier New" pitchFamily="49" charset="0"/>
                <a:cs typeface="Courier New" pitchFamily="49" charset="0"/>
              </a:rPr>
              <a:t>("Drive {0}", d.Name);</a:t>
            </a:r>
          </a:p>
          <a:p>
            <a:pPr marL="0" indent="0">
              <a:spcBef>
                <a:spcPts val="0"/>
              </a:spcBef>
              <a:buNone/>
            </a:pPr>
            <a:r>
              <a:rPr lang="en-US" sz="1900" smtClean="0">
                <a:latin typeface="Courier New" pitchFamily="49" charset="0"/>
                <a:cs typeface="Courier New" pitchFamily="49" charset="0"/>
              </a:rPr>
              <a:t>10       Console.WriteLine("File </a:t>
            </a:r>
            <a:r>
              <a:rPr lang="en-US" sz="1900">
                <a:latin typeface="Courier New" pitchFamily="49" charset="0"/>
                <a:cs typeface="Courier New" pitchFamily="49" charset="0"/>
              </a:rPr>
              <a:t>type: {0}", d.DriveType);</a:t>
            </a:r>
          </a:p>
          <a:p>
            <a:pPr marL="0" indent="0">
              <a:spcBef>
                <a:spcPts val="0"/>
              </a:spcBef>
              <a:buNone/>
            </a:pPr>
            <a:r>
              <a:rPr lang="en-US" sz="1900" smtClean="0">
                <a:latin typeface="Courier New" pitchFamily="49" charset="0"/>
                <a:cs typeface="Courier New" pitchFamily="49" charset="0"/>
              </a:rPr>
              <a:t>11       </a:t>
            </a:r>
            <a:r>
              <a:rPr lang="en-US" sz="1900" smtClean="0">
                <a:solidFill>
                  <a:srgbClr val="0000FF"/>
                </a:solidFill>
                <a:latin typeface="Courier New" pitchFamily="49" charset="0"/>
                <a:cs typeface="Courier New" pitchFamily="49" charset="0"/>
              </a:rPr>
              <a:t>if</a:t>
            </a:r>
            <a:r>
              <a:rPr lang="en-US" sz="1900" smtClean="0">
                <a:latin typeface="Courier New" pitchFamily="49" charset="0"/>
                <a:cs typeface="Courier New" pitchFamily="49" charset="0"/>
              </a:rPr>
              <a:t> </a:t>
            </a:r>
            <a:r>
              <a:rPr lang="en-US" sz="1900">
                <a:latin typeface="Courier New" pitchFamily="49" charset="0"/>
                <a:cs typeface="Courier New" pitchFamily="49" charset="0"/>
              </a:rPr>
              <a:t>(d.IsReady == </a:t>
            </a:r>
            <a:r>
              <a:rPr lang="en-US" sz="1900">
                <a:solidFill>
                  <a:srgbClr val="0000FF"/>
                </a:solidFill>
                <a:latin typeface="Courier New" pitchFamily="49" charset="0"/>
                <a:cs typeface="Courier New" pitchFamily="49" charset="0"/>
              </a:rPr>
              <a:t>true</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12       {</a:t>
            </a:r>
            <a:endParaRPr lang="en-US" sz="1900">
              <a:latin typeface="Courier New" pitchFamily="49" charset="0"/>
              <a:cs typeface="Courier New" pitchFamily="49" charset="0"/>
            </a:endParaRPr>
          </a:p>
          <a:p>
            <a:pPr marL="457200" indent="-457200">
              <a:spcBef>
                <a:spcPts val="0"/>
              </a:spcBef>
              <a:buAutoNum type="arabicPlain" startAt="13"/>
              <a:tabLst>
                <a:tab pos="457200" algn="l"/>
              </a:tabLst>
            </a:pPr>
            <a:r>
              <a:rPr lang="it-IT" sz="1900" smtClean="0">
                <a:latin typeface="Courier New" pitchFamily="49" charset="0"/>
                <a:cs typeface="Courier New" pitchFamily="49" charset="0"/>
              </a:rPr>
              <a:t>         Console.WriteLine("Volume </a:t>
            </a:r>
            <a:r>
              <a:rPr lang="it-IT" sz="1900">
                <a:latin typeface="Courier New" pitchFamily="49" charset="0"/>
                <a:cs typeface="Courier New" pitchFamily="49" charset="0"/>
              </a:rPr>
              <a:t>label: {0</a:t>
            </a:r>
            <a:r>
              <a:rPr lang="it-IT" sz="1900" smtClean="0">
                <a:latin typeface="Courier New" pitchFamily="49" charset="0"/>
                <a:cs typeface="Courier New" pitchFamily="49" charset="0"/>
              </a:rPr>
              <a:t>}", 	</a:t>
            </a:r>
          </a:p>
          <a:p>
            <a:pPr marL="457200" indent="-457200">
              <a:spcBef>
                <a:spcPts val="0"/>
              </a:spcBef>
              <a:buAutoNum type="arabicPlain" startAt="13"/>
              <a:tabLst>
                <a:tab pos="457200" algn="l"/>
              </a:tabLst>
            </a:pPr>
            <a:r>
              <a:rPr lang="it-IT" sz="1900" smtClean="0">
                <a:latin typeface="Courier New" pitchFamily="49" charset="0"/>
                <a:cs typeface="Courier New" pitchFamily="49" charset="0"/>
              </a:rPr>
              <a:t>		  d.VolumeLabel</a:t>
            </a:r>
            <a:r>
              <a:rPr lang="it-IT" sz="1900">
                <a:latin typeface="Courier New" pitchFamily="49" charset="0"/>
                <a:cs typeface="Courier New" pitchFamily="49" charset="0"/>
              </a:rPr>
              <a:t>);</a:t>
            </a:r>
          </a:p>
          <a:p>
            <a:pPr marL="457200" indent="-457200">
              <a:spcBef>
                <a:spcPts val="0"/>
              </a:spcBef>
              <a:buAutoNum type="arabicPlain" startAt="15"/>
              <a:tabLst>
                <a:tab pos="457200" algn="l"/>
              </a:tabLst>
            </a:pPr>
            <a:r>
              <a:rPr lang="en-US" sz="1900" smtClean="0">
                <a:latin typeface="Courier New" pitchFamily="49" charset="0"/>
                <a:cs typeface="Courier New" pitchFamily="49" charset="0"/>
              </a:rPr>
              <a:t>         Console.WriteLine("File </a:t>
            </a:r>
            <a:r>
              <a:rPr lang="en-US" sz="1900">
                <a:latin typeface="Courier New" pitchFamily="49" charset="0"/>
                <a:cs typeface="Courier New" pitchFamily="49" charset="0"/>
              </a:rPr>
              <a:t>system: {0</a:t>
            </a:r>
            <a:r>
              <a:rPr lang="en-US" sz="1900" smtClean="0">
                <a:latin typeface="Courier New" pitchFamily="49" charset="0"/>
                <a:cs typeface="Courier New" pitchFamily="49" charset="0"/>
              </a:rPr>
              <a:t>}", 	</a:t>
            </a:r>
          </a:p>
          <a:p>
            <a:pPr marL="457200" indent="-457200">
              <a:spcBef>
                <a:spcPts val="0"/>
              </a:spcBef>
              <a:buAutoNum type="arabicPlain" startAt="15"/>
              <a:tabLst>
                <a:tab pos="457200" algn="l"/>
              </a:tabLst>
            </a:pPr>
            <a:r>
              <a:rPr lang="en-US" sz="1900" smtClean="0">
                <a:latin typeface="Courier New" pitchFamily="49" charset="0"/>
                <a:cs typeface="Courier New" pitchFamily="49" charset="0"/>
              </a:rPr>
              <a:t>		  d.DriveFormat</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17          Console.WriteLine("Available </a:t>
            </a:r>
            <a:r>
              <a:rPr lang="en-US" sz="1900">
                <a:latin typeface="Courier New" pitchFamily="49" charset="0"/>
                <a:cs typeface="Courier New" pitchFamily="49" charset="0"/>
              </a:rPr>
              <a:t>space to current </a:t>
            </a:r>
            <a:r>
              <a:rPr lang="en-US" sz="1900" smtClean="0">
                <a:latin typeface="Courier New" pitchFamily="49" charset="0"/>
                <a:cs typeface="Courier New" pitchFamily="49" charset="0"/>
              </a:rPr>
              <a:t>18		  user</a:t>
            </a:r>
            <a:r>
              <a:rPr lang="en-US" sz="1900">
                <a:latin typeface="Courier New" pitchFamily="49" charset="0"/>
                <a:cs typeface="Courier New" pitchFamily="49" charset="0"/>
              </a:rPr>
              <a:t>:{0, 15} </a:t>
            </a:r>
            <a:r>
              <a:rPr lang="en-US" sz="1900" smtClean="0">
                <a:latin typeface="Courier New" pitchFamily="49" charset="0"/>
                <a:cs typeface="Courier New" pitchFamily="49" charset="0"/>
              </a:rPr>
              <a:t>bytes", d.AvailableFreeSpace);</a:t>
            </a:r>
            <a:endParaRPr lang="en-US" sz="1900">
              <a:latin typeface="Courier New" pitchFamily="49" charset="0"/>
              <a:cs typeface="Courier New" pitchFamily="49" charset="0"/>
            </a:endParaRPr>
          </a:p>
        </p:txBody>
      </p:sp>
    </p:spTree>
    <p:extLst>
      <p:ext uri="{BB962C8B-B14F-4D97-AF65-F5344CB8AC3E}">
        <p14:creationId xmlns:p14="http://schemas.microsoft.com/office/powerpoint/2010/main" val="4123384109"/>
      </p:ext>
    </p:extLst>
  </p:cSld>
  <p:clrMapOvr>
    <a:masterClrMapping/>
  </p:clrMapOvr>
  <p:transition advClick="0">
    <p:wheel spokes="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85931" y="1066800"/>
            <a:ext cx="8658069" cy="2686048"/>
          </a:xfrm>
        </p:spPr>
        <p:txBody>
          <a:bodyPr>
            <a:noAutofit/>
          </a:bodyPr>
          <a:lstStyle/>
          <a:p>
            <a:pPr marL="0" indent="0">
              <a:spcBef>
                <a:spcPts val="0"/>
              </a:spcBef>
              <a:buNone/>
            </a:pPr>
            <a:r>
              <a:rPr lang="en-US" sz="2000">
                <a:latin typeface="Courier New" pitchFamily="49" charset="0"/>
                <a:cs typeface="Courier New" pitchFamily="49" charset="0"/>
              </a:rPr>
              <a:t>19          </a:t>
            </a:r>
            <a:r>
              <a:rPr lang="en-US" sz="2000" smtClean="0">
                <a:latin typeface="Courier New" pitchFamily="49" charset="0"/>
                <a:cs typeface="Courier New" pitchFamily="49" charset="0"/>
              </a:rPr>
              <a:t>  Console.WriteLine(</a:t>
            </a:r>
            <a:r>
              <a:rPr lang="fr-FR" sz="2000" smtClean="0">
                <a:latin typeface="Courier New" pitchFamily="49" charset="0"/>
                <a:cs typeface="Courier New" pitchFamily="49" charset="0"/>
              </a:rPr>
              <a:t>"Total </a:t>
            </a:r>
            <a:r>
              <a:rPr lang="fr-FR" sz="2000">
                <a:latin typeface="Courier New" pitchFamily="49" charset="0"/>
                <a:cs typeface="Courier New" pitchFamily="49" charset="0"/>
              </a:rPr>
              <a:t>available space: </a:t>
            </a:r>
            <a:r>
              <a:rPr lang="fr-FR" sz="2000" smtClean="0">
                <a:latin typeface="Courier New" pitchFamily="49" charset="0"/>
                <a:cs typeface="Courier New" pitchFamily="49" charset="0"/>
              </a:rPr>
              <a:t>20               {0</a:t>
            </a:r>
            <a:r>
              <a:rPr lang="fr-FR" sz="2000">
                <a:latin typeface="Courier New" pitchFamily="49" charset="0"/>
                <a:cs typeface="Courier New" pitchFamily="49" charset="0"/>
              </a:rPr>
              <a:t>, 15} bytes</a:t>
            </a:r>
            <a:r>
              <a:rPr lang="fr-FR" sz="2000" smtClean="0">
                <a:latin typeface="Courier New" pitchFamily="49" charset="0"/>
                <a:cs typeface="Courier New" pitchFamily="49" charset="0"/>
              </a:rPr>
              <a:t>", </a:t>
            </a:r>
            <a:r>
              <a:rPr lang="en-US" sz="2000" smtClean="0">
                <a:latin typeface="Courier New" pitchFamily="49" charset="0"/>
                <a:cs typeface="Courier New" pitchFamily="49" charset="0"/>
              </a:rPr>
              <a:t>d.TotalFreeSpace</a:t>
            </a:r>
            <a:r>
              <a:rPr lang="en-US" sz="2000">
                <a:latin typeface="Courier New" pitchFamily="49" charset="0"/>
                <a:cs typeface="Courier New" pitchFamily="49" charset="0"/>
              </a:rPr>
              <a:t>);</a:t>
            </a:r>
          </a:p>
          <a:p>
            <a:pPr marL="457200" indent="-457200">
              <a:spcBef>
                <a:spcPts val="0"/>
              </a:spcBef>
              <a:buAutoNum type="arabicPlain" startAt="21"/>
            </a:pPr>
            <a:r>
              <a:rPr lang="en-US" sz="2000" smtClean="0">
                <a:latin typeface="Courier New" pitchFamily="49" charset="0"/>
                <a:cs typeface="Courier New" pitchFamily="49" charset="0"/>
              </a:rPr>
              <a:t>           Console.WriteLine("Total </a:t>
            </a:r>
            <a:r>
              <a:rPr lang="en-US" sz="2000">
                <a:latin typeface="Courier New" pitchFamily="49" charset="0"/>
                <a:cs typeface="Courier New" pitchFamily="49" charset="0"/>
              </a:rPr>
              <a:t>size of drive</a:t>
            </a:r>
            <a:r>
              <a:rPr lang="en-US" sz="2000" smtClean="0">
                <a:latin typeface="Courier New" pitchFamily="49" charset="0"/>
                <a:cs typeface="Courier New" pitchFamily="49" charset="0"/>
              </a:rPr>
              <a:t>: </a:t>
            </a:r>
          </a:p>
          <a:p>
            <a:pPr marL="457200" indent="-457200">
              <a:spcBef>
                <a:spcPts val="0"/>
              </a:spcBef>
              <a:buAutoNum type="arabicPlain" startAt="21"/>
            </a:pPr>
            <a:r>
              <a:rPr lang="en-US" sz="2000" smtClean="0">
                <a:latin typeface="Courier New" pitchFamily="49" charset="0"/>
                <a:cs typeface="Courier New" pitchFamily="49" charset="0"/>
              </a:rPr>
              <a:t>              {0</a:t>
            </a:r>
            <a:r>
              <a:rPr lang="en-US" sz="2000">
                <a:latin typeface="Courier New" pitchFamily="49" charset="0"/>
                <a:cs typeface="Courier New" pitchFamily="49" charset="0"/>
              </a:rPr>
              <a:t>, 15} </a:t>
            </a:r>
            <a:r>
              <a:rPr lang="en-US" sz="2000" smtClean="0">
                <a:latin typeface="Courier New" pitchFamily="49" charset="0"/>
                <a:cs typeface="Courier New" pitchFamily="49" charset="0"/>
              </a:rPr>
              <a:t>bytes",</a:t>
            </a:r>
            <a:r>
              <a:rPr lang="en-US" sz="2000">
                <a:latin typeface="Courier New" pitchFamily="49" charset="0"/>
                <a:cs typeface="Courier New" pitchFamily="49" charset="0"/>
              </a:rPr>
              <a:t> </a:t>
            </a:r>
            <a:r>
              <a:rPr lang="en-US" sz="2000" smtClean="0">
                <a:latin typeface="Courier New" pitchFamily="49" charset="0"/>
                <a:cs typeface="Courier New" pitchFamily="49" charset="0"/>
              </a:rPr>
              <a:t>d.TotalSize</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23          </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24       }</a:t>
            </a:r>
            <a:endParaRPr lang="en-US" sz="2000">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25    }</a:t>
            </a:r>
            <a:endParaRPr lang="en-US" sz="2000">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26 }</a:t>
            </a:r>
            <a:endParaRPr lang="en-US" sz="2000">
              <a:latin typeface="Courier New" pitchFamily="49" charset="0"/>
              <a:cs typeface="Courier New" pitchFamily="49" charset="0"/>
            </a:endParaRPr>
          </a:p>
          <a:p>
            <a:pPr marL="0" indent="0">
              <a:spcBef>
                <a:spcPts val="0"/>
              </a:spcBef>
              <a:buNone/>
            </a:pPr>
            <a:endParaRPr lang="en-US" sz="2000">
              <a:latin typeface="Courier New" pitchFamily="49" charset="0"/>
              <a:cs typeface="Courier New" pitchFamily="49"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667000"/>
            <a:ext cx="6324600" cy="395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DriveInfo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177089548"/>
      </p:ext>
    </p:extLst>
  </p:cSld>
  <p:clrMapOvr>
    <a:masterClrMapping/>
  </p:clrMapOvr>
  <p:transition advClick="0">
    <p:wheel spokes="1"/>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22237"/>
            <a:ext cx="7620000" cy="868363"/>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DirectoryInfo</a:t>
            </a:r>
            <a:endParaRPr lang="en-US" sz="4000" b="1" dirty="0" smtClean="0">
              <a:solidFill>
                <a:schemeClr val="tx1"/>
              </a:solidFill>
              <a:cs typeface="Tahoma" charset="0"/>
            </a:endParaRPr>
          </a:p>
        </p:txBody>
      </p:sp>
      <p:graphicFrame>
        <p:nvGraphicFramePr>
          <p:cNvPr id="6" name="Content Placeholder 1"/>
          <p:cNvGraphicFramePr>
            <a:graphicFrameLocks noGrp="1"/>
          </p:cNvGraphicFramePr>
          <p:nvPr>
            <p:ph idx="1"/>
            <p:extLst>
              <p:ext uri="{D42A27DB-BD31-4B8C-83A1-F6EECF244321}">
                <p14:modId xmlns:p14="http://schemas.microsoft.com/office/powerpoint/2010/main" val="3799551708"/>
              </p:ext>
            </p:extLst>
          </p:nvPr>
        </p:nvGraphicFramePr>
        <p:xfrm>
          <a:off x="609600" y="1096959"/>
          <a:ext cx="8362012" cy="5532441"/>
        </p:xfrm>
        <a:graphic>
          <a:graphicData uri="http://schemas.openxmlformats.org/drawingml/2006/table">
            <a:tbl>
              <a:tblPr firstRow="1" bandRow="1">
                <a:tableStyleId>{5C22544A-7EE6-4342-B048-85BDC9FD1C3A}</a:tableStyleId>
              </a:tblPr>
              <a:tblGrid>
                <a:gridCol w="1961212"/>
                <a:gridCol w="6400800"/>
              </a:tblGrid>
              <a:tr h="658873">
                <a:tc>
                  <a:txBody>
                    <a:bodyPr/>
                    <a:lstStyle/>
                    <a:p>
                      <a:pPr algn="ctr">
                        <a:spcBef>
                          <a:spcPts val="100"/>
                        </a:spcBef>
                        <a:spcAft>
                          <a:spcPts val="100"/>
                        </a:spcAft>
                      </a:pPr>
                      <a:r>
                        <a:rPr lang="en-US" sz="1800" b="1" smtClean="0">
                          <a:latin typeface="Arial (Body)"/>
                        </a:rPr>
                        <a:t>Thuộc</a:t>
                      </a:r>
                      <a:r>
                        <a:rPr lang="en-US" sz="1800" b="1" baseline="0" smtClean="0">
                          <a:latin typeface="Arial (Body)"/>
                        </a:rPr>
                        <a:t> tính/ phương thức</a:t>
                      </a:r>
                      <a:endParaRPr lang="en-US" sz="1800" b="1">
                        <a:latin typeface="Arial (Body)"/>
                      </a:endParaRPr>
                    </a:p>
                  </a:txBody>
                  <a:tcPr anchor="ctr">
                    <a:solidFill>
                      <a:srgbClr val="0070C0"/>
                    </a:solidFill>
                  </a:tcPr>
                </a:tc>
                <a:tc>
                  <a:txBody>
                    <a:bodyPr/>
                    <a:lstStyle/>
                    <a:p>
                      <a:pPr algn="ctr">
                        <a:spcBef>
                          <a:spcPts val="100"/>
                        </a:spcBef>
                        <a:spcAft>
                          <a:spcPts val="100"/>
                        </a:spcAft>
                      </a:pPr>
                      <a:r>
                        <a:rPr lang="en-US" sz="1800" b="1" smtClean="0">
                          <a:latin typeface="Arial (Body)"/>
                        </a:rPr>
                        <a:t>Mô</a:t>
                      </a:r>
                      <a:r>
                        <a:rPr lang="en-US" sz="1800" b="1" baseline="0" smtClean="0">
                          <a:latin typeface="Arial (Body)"/>
                        </a:rPr>
                        <a:t> tả</a:t>
                      </a:r>
                      <a:endParaRPr lang="en-US" sz="1800" b="1">
                        <a:latin typeface="Arial (Body)"/>
                      </a:endParaRPr>
                    </a:p>
                  </a:txBody>
                  <a:tcPr anchor="ctr">
                    <a:solidFill>
                      <a:srgbClr val="0070C0"/>
                    </a:solidFill>
                  </a:tcPr>
                </a:tc>
              </a:tr>
              <a:tr h="402644">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800" b="0" i="0" u="none" strike="noStrike" cap="none" normalizeH="0" baseline="0" smtClean="0">
                          <a:ln>
                            <a:noFill/>
                          </a:ln>
                          <a:solidFill>
                            <a:schemeClr val="tx1"/>
                          </a:solidFill>
                          <a:effectLst/>
                          <a:latin typeface="Arial (Body)"/>
                        </a:rPr>
                        <a:t>CreationTime</a:t>
                      </a:r>
                    </a:p>
                  </a:txBody>
                  <a:tcPr/>
                </a:tc>
                <a:tc>
                  <a:txBody>
                    <a:bodyPr/>
                    <a:lstStyle/>
                    <a:p>
                      <a:pPr>
                        <a:spcBef>
                          <a:spcPts val="100"/>
                        </a:spcBef>
                        <a:spcAft>
                          <a:spcPts val="100"/>
                        </a:spcAft>
                      </a:pPr>
                      <a:r>
                        <a:rPr kumimoji="0" lang="en-US" sz="1800" b="0" i="0" u="none" strike="noStrike" cap="none" normalizeH="0" baseline="0" smtClean="0">
                          <a:ln>
                            <a:noFill/>
                          </a:ln>
                          <a:solidFill>
                            <a:schemeClr val="tx1"/>
                          </a:solidFill>
                          <a:effectLst/>
                          <a:latin typeface="Arial (Body)"/>
                        </a:rPr>
                        <a:t>Xem hoặc thiết lập thời gian tạo thư mục</a:t>
                      </a:r>
                      <a:endParaRPr lang="en-US" sz="1800" b="0">
                        <a:latin typeface="Arial (Body)"/>
                      </a:endParaRPr>
                    </a:p>
                  </a:txBody>
                  <a:tcPr/>
                </a:tc>
              </a:tr>
              <a:tr h="376499">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800" b="0" i="0" u="none" strike="noStrike" cap="none" normalizeH="0" baseline="0" smtClean="0">
                          <a:ln>
                            <a:noFill/>
                          </a:ln>
                          <a:solidFill>
                            <a:schemeClr val="tx1"/>
                          </a:solidFill>
                          <a:effectLst/>
                          <a:latin typeface="Arial (Body)"/>
                        </a:rPr>
                        <a:t>Exists</a:t>
                      </a:r>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800" b="0" i="0" u="none" strike="noStrike" cap="none" normalizeH="0" baseline="0" smtClean="0">
                          <a:ln>
                            <a:noFill/>
                          </a:ln>
                          <a:solidFill>
                            <a:schemeClr val="tx1"/>
                          </a:solidFill>
                          <a:effectLst/>
                          <a:latin typeface="Arial (Body)"/>
                        </a:rPr>
                        <a:t>Kiểm tra thư mục tồn tại trên ổ đĩa</a:t>
                      </a:r>
                      <a:endParaRPr lang="en-US" sz="1800" b="0">
                        <a:latin typeface="Arial (Body)"/>
                      </a:endParaRPr>
                    </a:p>
                  </a:txBody>
                  <a:tcPr/>
                </a:tc>
              </a:tr>
              <a:tr h="381728">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800" b="0" i="0" u="none" strike="noStrike" cap="none" normalizeH="0" baseline="0" smtClean="0">
                          <a:ln>
                            <a:noFill/>
                          </a:ln>
                          <a:solidFill>
                            <a:schemeClr val="tx1"/>
                          </a:solidFill>
                          <a:effectLst/>
                          <a:latin typeface="Arial (Body)"/>
                        </a:rPr>
                        <a:t>FullName</a:t>
                      </a:r>
                    </a:p>
                  </a:txBody>
                  <a:tcPr/>
                </a:tc>
                <a:tc>
                  <a:txBody>
                    <a:bodyPr/>
                    <a:lstStyle/>
                    <a:p>
                      <a:pPr>
                        <a:spcBef>
                          <a:spcPts val="100"/>
                        </a:spcBef>
                        <a:spcAft>
                          <a:spcPts val="100"/>
                        </a:spcAft>
                      </a:pPr>
                      <a:r>
                        <a:rPr kumimoji="0" lang="en-US" sz="1800" b="0" i="0" u="none" strike="noStrike" cap="none" normalizeH="0" baseline="0" smtClean="0">
                          <a:ln>
                            <a:noFill/>
                          </a:ln>
                          <a:solidFill>
                            <a:schemeClr val="tx1"/>
                          </a:solidFill>
                          <a:effectLst/>
                          <a:latin typeface="Arial (Body)"/>
                        </a:rPr>
                        <a:t>Lấy đường dẫn của tới thư mục </a:t>
                      </a:r>
                      <a:endParaRPr kumimoji="0" lang="en-US" sz="1800" b="0" i="0" u="none" strike="noStrike" cap="none" normalizeH="0" baseline="0" smtClean="0">
                        <a:ln>
                          <a:noFill/>
                        </a:ln>
                        <a:solidFill>
                          <a:schemeClr val="dk1"/>
                        </a:solidFill>
                        <a:effectLst/>
                        <a:latin typeface="Arial (Body)"/>
                      </a:endParaRPr>
                    </a:p>
                  </a:txBody>
                  <a:tcPr/>
                </a:tc>
              </a:tr>
              <a:tr h="381728">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800" b="0" i="0" u="none" strike="noStrike" cap="none" normalizeH="0" baseline="0" smtClean="0">
                          <a:ln>
                            <a:noFill/>
                          </a:ln>
                          <a:solidFill>
                            <a:schemeClr val="tx1"/>
                          </a:solidFill>
                          <a:effectLst/>
                          <a:latin typeface="Arial (Body)"/>
                        </a:rPr>
                        <a:t>LastAccessTime</a:t>
                      </a:r>
                    </a:p>
                  </a:txBody>
                  <a:tcPr/>
                </a:tc>
                <a:tc>
                  <a:txBody>
                    <a:bodyPr/>
                    <a:lstStyle/>
                    <a:p>
                      <a:pPr marL="0" marR="0" lvl="0" indent="0" algn="l" defTabSz="914400" rtl="0" eaLnBrk="1" fontAlgn="auto" latinLnBrk="0" hangingPunct="1">
                        <a:lnSpc>
                          <a:spcPct val="100000"/>
                        </a:lnSpc>
                        <a:spcBef>
                          <a:spcPts val="100"/>
                        </a:spcBef>
                        <a:spcAft>
                          <a:spcPts val="100"/>
                        </a:spcAft>
                        <a:buClrTx/>
                        <a:buSzTx/>
                        <a:buFontTx/>
                        <a:buNone/>
                        <a:tabLst/>
                        <a:defRPr/>
                      </a:pPr>
                      <a:r>
                        <a:rPr kumimoji="0" lang="en-US" sz="1800" b="0" i="0" u="none" strike="noStrike" cap="none" normalizeH="0" baseline="0" smtClean="0">
                          <a:ln>
                            <a:noFill/>
                          </a:ln>
                          <a:solidFill>
                            <a:schemeClr val="tx1"/>
                          </a:solidFill>
                          <a:effectLst/>
                          <a:latin typeface="Arial (Body)"/>
                        </a:rPr>
                        <a:t>Cho biết thời gian cuối cùng thư mục (file) được truy cập</a:t>
                      </a:r>
                      <a:endParaRPr lang="en-US" sz="1800" b="0">
                        <a:latin typeface="Arial (Body)"/>
                      </a:endParaRPr>
                    </a:p>
                  </a:txBody>
                  <a:tcPr/>
                </a:tc>
              </a:tr>
              <a:tr h="381728">
                <a:tc>
                  <a:txBody>
                    <a:bodyPr/>
                    <a:lstStyle/>
                    <a:p>
                      <a:pPr>
                        <a:spcBef>
                          <a:spcPts val="100"/>
                        </a:spcBef>
                        <a:spcAft>
                          <a:spcPts val="100"/>
                        </a:spcAft>
                      </a:pPr>
                      <a:r>
                        <a:rPr kumimoji="0" lang="en-US" sz="1800" b="0" i="0" u="none" strike="noStrike" cap="none" normalizeH="0" baseline="0" smtClean="0">
                          <a:ln>
                            <a:noFill/>
                          </a:ln>
                          <a:solidFill>
                            <a:schemeClr val="tx1"/>
                          </a:solidFill>
                          <a:effectLst/>
                          <a:latin typeface="Arial (Body)"/>
                        </a:rPr>
                        <a:t>Name</a:t>
                      </a:r>
                      <a:endParaRPr lang="en-US" sz="1800" b="0">
                        <a:latin typeface="Arial (Body)"/>
                      </a:endParaRPr>
                    </a:p>
                  </a:txBody>
                  <a:tcPr/>
                </a:tc>
                <a:tc>
                  <a:txBody>
                    <a:bodyPr/>
                    <a:lstStyle/>
                    <a:p>
                      <a:pPr>
                        <a:spcBef>
                          <a:spcPts val="100"/>
                        </a:spcBef>
                        <a:spcAft>
                          <a:spcPts val="100"/>
                        </a:spcAft>
                      </a:pPr>
                      <a:r>
                        <a:rPr kumimoji="0" lang="en-US" sz="1800" b="0" i="0" u="none" strike="noStrike" cap="none" normalizeH="0" baseline="0" smtClean="0">
                          <a:ln>
                            <a:noFill/>
                          </a:ln>
                          <a:solidFill>
                            <a:schemeClr val="tx1"/>
                          </a:solidFill>
                          <a:effectLst/>
                          <a:latin typeface="Arial (Body)"/>
                        </a:rPr>
                        <a:t>Cho biết tên của thư mục</a:t>
                      </a:r>
                      <a:endParaRPr lang="en-US" sz="1800" b="0">
                        <a:latin typeface="Arial (Body)"/>
                      </a:endParaRPr>
                    </a:p>
                  </a:txBody>
                  <a:tcPr/>
                </a:tc>
              </a:tr>
              <a:tr h="381728">
                <a:tc>
                  <a:txBody>
                    <a:bodyPr/>
                    <a:lstStyle/>
                    <a:p>
                      <a:pPr>
                        <a:spcBef>
                          <a:spcPts val="100"/>
                        </a:spcBef>
                        <a:spcAft>
                          <a:spcPts val="100"/>
                        </a:spcAft>
                      </a:pPr>
                      <a:r>
                        <a:rPr kumimoji="0" lang="en-US" sz="1800" b="0" i="0" u="none" strike="noStrike" cap="none" normalizeH="0" baseline="0" smtClean="0">
                          <a:ln>
                            <a:noFill/>
                          </a:ln>
                          <a:solidFill>
                            <a:schemeClr val="tx1"/>
                          </a:solidFill>
                          <a:effectLst/>
                          <a:latin typeface="Arial (Body)"/>
                        </a:rPr>
                        <a:t>Parent</a:t>
                      </a:r>
                      <a:endParaRPr lang="en-US" sz="1800" b="0">
                        <a:latin typeface="Arial (Body)"/>
                      </a:endParaRPr>
                    </a:p>
                  </a:txBody>
                  <a:tcPr/>
                </a:tc>
                <a:tc>
                  <a:txBody>
                    <a:bodyPr/>
                    <a:lstStyle/>
                    <a:p>
                      <a:pPr>
                        <a:spcBef>
                          <a:spcPts val="100"/>
                        </a:spcBef>
                        <a:spcAft>
                          <a:spcPts val="100"/>
                        </a:spcAft>
                      </a:pPr>
                      <a:r>
                        <a:rPr kumimoji="0" lang="en-US" sz="1800" b="0" i="0" u="none" strike="noStrike" cap="none" normalizeH="0" baseline="0" smtClean="0">
                          <a:ln>
                            <a:noFill/>
                          </a:ln>
                          <a:solidFill>
                            <a:schemeClr val="tx1"/>
                          </a:solidFill>
                          <a:effectLst/>
                          <a:latin typeface="Arial (Body)"/>
                        </a:rPr>
                        <a:t>Trả về thư mục cha.</a:t>
                      </a:r>
                      <a:endParaRPr lang="en-US" sz="1800" b="0">
                        <a:latin typeface="Arial (Body)"/>
                      </a:endParaRPr>
                    </a:p>
                  </a:txBody>
                  <a:tcPr/>
                </a:tc>
              </a:tr>
              <a:tr h="658873">
                <a:tc>
                  <a:txBody>
                    <a:bodyPr/>
                    <a:lstStyle/>
                    <a:p>
                      <a:pPr>
                        <a:spcBef>
                          <a:spcPts val="100"/>
                        </a:spcBef>
                        <a:spcAft>
                          <a:spcPts val="100"/>
                        </a:spcAft>
                      </a:pPr>
                      <a:r>
                        <a:rPr kumimoji="0" lang="en-US" sz="1800" b="0" i="0" u="none" strike="noStrike" cap="none" normalizeH="0" baseline="0" smtClean="0">
                          <a:ln>
                            <a:noFill/>
                          </a:ln>
                          <a:solidFill>
                            <a:srgbClr val="007BAC"/>
                          </a:solidFill>
                          <a:effectLst/>
                          <a:latin typeface="Arial (Body)"/>
                        </a:rPr>
                        <a:t>FileAttributes</a:t>
                      </a:r>
                      <a:r>
                        <a:rPr kumimoji="0" lang="en-US" sz="1800" b="0" i="0" u="none" strike="noStrike" cap="none" normalizeH="0" baseline="0" smtClean="0">
                          <a:ln>
                            <a:noFill/>
                          </a:ln>
                          <a:solidFill>
                            <a:schemeClr val="tx1"/>
                          </a:solidFill>
                          <a:effectLst/>
                          <a:latin typeface="Arial (Body)"/>
                        </a:rPr>
                        <a:t> Attributes</a:t>
                      </a:r>
                      <a:endParaRPr lang="en-US" sz="1800" b="0">
                        <a:latin typeface="Arial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800" b="0" i="0" u="none" strike="noStrike" cap="none" normalizeH="0" baseline="0" smtClean="0">
                          <a:ln>
                            <a:noFill/>
                          </a:ln>
                          <a:solidFill>
                            <a:schemeClr val="tx1"/>
                          </a:solidFill>
                          <a:effectLst/>
                          <a:latin typeface="Arial (Body)"/>
                        </a:rPr>
                        <a:t>Cho biết thuộc tính của thự mục (file) FileAttributes là 1 enum gồm các giá trị như: Directory, Readonly, Hidden,…</a:t>
                      </a:r>
                    </a:p>
                  </a:txBody>
                  <a:tcPr/>
                </a:tc>
              </a:tr>
              <a:tr h="381728">
                <a:tc>
                  <a:txBody>
                    <a:bodyPr/>
                    <a:lstStyle/>
                    <a:p>
                      <a:pPr>
                        <a:spcBef>
                          <a:spcPts val="100"/>
                        </a:spcBef>
                        <a:spcAft>
                          <a:spcPts val="100"/>
                        </a:spcAft>
                      </a:pPr>
                      <a:r>
                        <a:rPr lang="en-US" sz="1800" b="0" smtClean="0">
                          <a:latin typeface="Arial (Body)"/>
                        </a:rPr>
                        <a:t>Create()</a:t>
                      </a:r>
                      <a:endParaRPr lang="en-US" sz="1800" b="0">
                        <a:latin typeface="Arial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800" b="0" i="0" u="none" strike="noStrike" cap="none" normalizeH="0" baseline="0" smtClean="0">
                          <a:ln>
                            <a:noFill/>
                          </a:ln>
                          <a:solidFill>
                            <a:schemeClr val="tx1"/>
                          </a:solidFill>
                          <a:effectLst/>
                          <a:latin typeface="Arial (Body)"/>
                        </a:rPr>
                        <a:t>Tạo thư mục</a:t>
                      </a:r>
                    </a:p>
                  </a:txBody>
                  <a:tcPr/>
                </a:tc>
              </a:tr>
              <a:tr h="381728">
                <a:tc>
                  <a:txBody>
                    <a:bodyPr/>
                    <a:lstStyle/>
                    <a:p>
                      <a:pPr>
                        <a:spcBef>
                          <a:spcPts val="100"/>
                        </a:spcBef>
                        <a:spcAft>
                          <a:spcPts val="100"/>
                        </a:spcAft>
                      </a:pPr>
                      <a:r>
                        <a:rPr lang="en-US" sz="1800" b="0" smtClean="0">
                          <a:latin typeface="Arial (Body)"/>
                        </a:rPr>
                        <a:t>Delete()</a:t>
                      </a:r>
                      <a:endParaRPr lang="en-US" sz="1800" b="0">
                        <a:latin typeface="Arial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800" b="0" i="0" u="none" strike="noStrike" cap="none" normalizeH="0" baseline="0" smtClean="0">
                          <a:ln>
                            <a:noFill/>
                          </a:ln>
                          <a:solidFill>
                            <a:schemeClr val="tx1"/>
                          </a:solidFill>
                          <a:effectLst/>
                          <a:latin typeface="Arial (Body)"/>
                        </a:rPr>
                        <a:t>Xóa thư mục</a:t>
                      </a:r>
                    </a:p>
                  </a:txBody>
                  <a:tcPr/>
                </a:tc>
              </a:tr>
              <a:tr h="381728">
                <a:tc>
                  <a:txBody>
                    <a:bodyPr/>
                    <a:lstStyle/>
                    <a:p>
                      <a:pPr>
                        <a:spcBef>
                          <a:spcPts val="100"/>
                        </a:spcBef>
                        <a:spcAft>
                          <a:spcPts val="100"/>
                        </a:spcAft>
                      </a:pPr>
                      <a:r>
                        <a:rPr lang="en-US" sz="1800" b="0" smtClean="0">
                          <a:latin typeface="Arial (Body)"/>
                        </a:rPr>
                        <a:t>MoveTo()</a:t>
                      </a:r>
                      <a:endParaRPr lang="en-US" sz="1800" b="0">
                        <a:latin typeface="Arial (Body)"/>
                      </a:endParaRP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800" b="0" i="0" u="none" strike="noStrike" cap="none" normalizeH="0" baseline="0" smtClean="0">
                          <a:ln>
                            <a:noFill/>
                          </a:ln>
                          <a:solidFill>
                            <a:schemeClr val="tx1"/>
                          </a:solidFill>
                          <a:effectLst/>
                          <a:latin typeface="Arial (Body)"/>
                        </a:rPr>
                        <a:t>Di chuyển thư mục</a:t>
                      </a:r>
                    </a:p>
                  </a:txBody>
                  <a:tcPr/>
                </a:tc>
              </a:tr>
              <a:tr h="381728">
                <a:tc>
                  <a:txBody>
                    <a:bodyPr/>
                    <a:lstStyle/>
                    <a:p>
                      <a:pPr marL="0" marR="0" indent="0" algn="l" defTabSz="914400" rtl="0" eaLnBrk="1" fontAlgn="auto" latinLnBrk="0" hangingPunct="1">
                        <a:lnSpc>
                          <a:spcPct val="100000"/>
                        </a:lnSpc>
                        <a:spcBef>
                          <a:spcPts val="100"/>
                        </a:spcBef>
                        <a:spcAft>
                          <a:spcPts val="100"/>
                        </a:spcAft>
                        <a:buClrTx/>
                        <a:buSzTx/>
                        <a:buFontTx/>
                        <a:buNone/>
                        <a:tabLst/>
                        <a:defRPr/>
                      </a:pPr>
                      <a:r>
                        <a:rPr lang="en-US" sz="1800" b="0" i="0" kern="1200" smtClean="0">
                          <a:solidFill>
                            <a:schemeClr val="dk1"/>
                          </a:solidFill>
                          <a:effectLst/>
                          <a:latin typeface="Arial (Body)"/>
                          <a:ea typeface="+mn-ea"/>
                          <a:cs typeface="+mn-cs"/>
                        </a:rPr>
                        <a:t>GetDirectories()</a:t>
                      </a: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800" b="0" i="0" u="none" strike="noStrike" cap="none" normalizeH="0" baseline="0" smtClean="0">
                          <a:ln>
                            <a:noFill/>
                          </a:ln>
                          <a:solidFill>
                            <a:schemeClr val="tx1"/>
                          </a:solidFill>
                          <a:effectLst/>
                          <a:latin typeface="Arial (Body)"/>
                        </a:rPr>
                        <a:t>Lấy các thư mục con trong thư mục</a:t>
                      </a:r>
                    </a:p>
                  </a:txBody>
                  <a:tcPr/>
                </a:tc>
              </a:tr>
              <a:tr h="381728">
                <a:tc>
                  <a:txBody>
                    <a:bodyPr/>
                    <a:lstStyle/>
                    <a:p>
                      <a:pPr marL="0" marR="0" indent="0" algn="l" defTabSz="914400" rtl="0" eaLnBrk="1" fontAlgn="auto" latinLnBrk="0" hangingPunct="1">
                        <a:lnSpc>
                          <a:spcPct val="100000"/>
                        </a:lnSpc>
                        <a:spcBef>
                          <a:spcPts val="100"/>
                        </a:spcBef>
                        <a:spcAft>
                          <a:spcPts val="100"/>
                        </a:spcAft>
                        <a:buClrTx/>
                        <a:buSzTx/>
                        <a:buFontTx/>
                        <a:buNone/>
                        <a:tabLst/>
                        <a:defRPr/>
                      </a:pPr>
                      <a:r>
                        <a:rPr lang="en-US" sz="1800" b="0" i="0" kern="1200" smtClean="0">
                          <a:solidFill>
                            <a:schemeClr val="dk1"/>
                          </a:solidFill>
                          <a:effectLst/>
                          <a:latin typeface="Arial (Body)"/>
                          <a:ea typeface="+mn-ea"/>
                          <a:cs typeface="+mn-cs"/>
                        </a:rPr>
                        <a:t>GetFiles</a:t>
                      </a:r>
                    </a:p>
                  </a:txBody>
                  <a:tcPr/>
                </a:tc>
                <a:tc>
                  <a:txBody>
                    <a:bodyPr/>
                    <a:lstStyle/>
                    <a:p>
                      <a:pPr marL="0" marR="0" lvl="0" indent="0" algn="l" defTabSz="914400" rtl="0" eaLnBrk="1" fontAlgn="base" latinLnBrk="0" hangingPunct="1">
                        <a:lnSpc>
                          <a:spcPct val="100000"/>
                        </a:lnSpc>
                        <a:spcBef>
                          <a:spcPts val="100"/>
                        </a:spcBef>
                        <a:spcAft>
                          <a:spcPts val="100"/>
                        </a:spcAft>
                        <a:buClr>
                          <a:srgbClr val="0BD0D9"/>
                        </a:buClr>
                        <a:buSzPct val="95000"/>
                        <a:buFont typeface="Wingdings 2" pitchFamily="18" charset="2"/>
                        <a:buNone/>
                        <a:tabLst/>
                      </a:pPr>
                      <a:r>
                        <a:rPr kumimoji="0" lang="en-US" sz="1800" b="0" i="0" u="none" strike="noStrike" cap="none" normalizeH="0" baseline="0" smtClean="0">
                          <a:ln>
                            <a:noFill/>
                          </a:ln>
                          <a:solidFill>
                            <a:schemeClr val="tx1"/>
                          </a:solidFill>
                          <a:effectLst/>
                          <a:latin typeface="Arial (Body)"/>
                        </a:rPr>
                        <a:t>Lấy tất cả các tập tin trong thư mục</a:t>
                      </a:r>
                    </a:p>
                  </a:txBody>
                  <a:tcPr/>
                </a:tc>
              </a:tr>
            </a:tbl>
          </a:graphicData>
        </a:graphic>
      </p:graphicFrame>
    </p:spTree>
    <p:extLst>
      <p:ext uri="{BB962C8B-B14F-4D97-AF65-F5344CB8AC3E}">
        <p14:creationId xmlns:p14="http://schemas.microsoft.com/office/powerpoint/2010/main" val="2671646845"/>
      </p:ext>
    </p:extLst>
  </p:cSld>
  <p:clrMapOvr>
    <a:masterClrMapping/>
  </p:clrMapOvr>
  <p:transition advClick="0">
    <p:wheel spokes="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1"/>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DirectoryInfo – Ví dụ</a:t>
            </a:r>
            <a:endParaRPr lang="en-US" sz="4000" b="1" dirty="0" smtClean="0">
              <a:solidFill>
                <a:schemeClr val="tx1"/>
              </a:solidFill>
              <a:cs typeface="Tahoma" charset="0"/>
            </a:endParaRPr>
          </a:p>
        </p:txBody>
      </p:sp>
      <p:sp>
        <p:nvSpPr>
          <p:cNvPr id="6" name="Content Placeholder 2"/>
          <p:cNvSpPr>
            <a:spLocks noGrp="1"/>
          </p:cNvSpPr>
          <p:nvPr>
            <p:ph idx="1"/>
          </p:nvPr>
        </p:nvSpPr>
        <p:spPr>
          <a:xfrm>
            <a:off x="457201" y="959802"/>
            <a:ext cx="8839200" cy="5669598"/>
          </a:xfrm>
        </p:spPr>
        <p:txBody>
          <a:bodyPr>
            <a:noAutofit/>
          </a:bodyPr>
          <a:lstStyle/>
          <a:p>
            <a:pPr marL="0" indent="0">
              <a:spcBef>
                <a:spcPts val="0"/>
              </a:spcBef>
              <a:buNone/>
            </a:pPr>
            <a:r>
              <a:rPr lang="en-US" sz="1900">
                <a:latin typeface="Courier New" pitchFamily="49" charset="0"/>
                <a:cs typeface="Courier New" pitchFamily="49" charset="0"/>
              </a:rPr>
              <a:t>01 </a:t>
            </a:r>
            <a:r>
              <a:rPr lang="en-US" sz="1900" smtClean="0">
                <a:solidFill>
                  <a:srgbClr val="0000FF"/>
                </a:solidFill>
                <a:latin typeface="Courier New" pitchFamily="49" charset="0"/>
                <a:cs typeface="Courier New" pitchFamily="49" charset="0"/>
              </a:rPr>
              <a:t>using</a:t>
            </a:r>
            <a:r>
              <a:rPr lang="en-US" sz="1900" smtClean="0">
                <a:latin typeface="Courier New" pitchFamily="49" charset="0"/>
                <a:cs typeface="Courier New" pitchFamily="49" charset="0"/>
              </a:rPr>
              <a:t> </a:t>
            </a:r>
            <a:r>
              <a:rPr lang="en-US" sz="1900">
                <a:latin typeface="Courier New" pitchFamily="49" charset="0"/>
                <a:cs typeface="Courier New" pitchFamily="49" charset="0"/>
              </a:rPr>
              <a:t>System;</a:t>
            </a:r>
          </a:p>
          <a:p>
            <a:pPr marL="0" indent="0">
              <a:spcBef>
                <a:spcPts val="0"/>
              </a:spcBef>
              <a:buNone/>
            </a:pPr>
            <a:r>
              <a:rPr lang="en-US" sz="1900">
                <a:latin typeface="Courier New" pitchFamily="49" charset="0"/>
                <a:cs typeface="Courier New" pitchFamily="49" charset="0"/>
              </a:rPr>
              <a:t>02 </a:t>
            </a:r>
            <a:r>
              <a:rPr lang="en-US" sz="1900" smtClean="0">
                <a:solidFill>
                  <a:srgbClr val="0000FF"/>
                </a:solidFill>
                <a:latin typeface="Courier New" pitchFamily="49" charset="0"/>
                <a:cs typeface="Courier New" pitchFamily="49" charset="0"/>
              </a:rPr>
              <a:t>using</a:t>
            </a:r>
            <a:r>
              <a:rPr lang="en-US" sz="1900" smtClean="0">
                <a:latin typeface="Courier New" pitchFamily="49" charset="0"/>
                <a:cs typeface="Courier New" pitchFamily="49" charset="0"/>
              </a:rPr>
              <a:t> </a:t>
            </a:r>
            <a:r>
              <a:rPr lang="en-US" sz="1900">
                <a:latin typeface="Courier New" pitchFamily="49" charset="0"/>
                <a:cs typeface="Courier New" pitchFamily="49" charset="0"/>
              </a:rPr>
              <a:t>System.IO;</a:t>
            </a:r>
          </a:p>
          <a:p>
            <a:pPr marL="0" indent="0">
              <a:spcBef>
                <a:spcPts val="0"/>
              </a:spcBef>
              <a:buNone/>
            </a:pPr>
            <a:r>
              <a:rPr lang="en-US" sz="1900">
                <a:latin typeface="Courier New" pitchFamily="49" charset="0"/>
                <a:cs typeface="Courier New" pitchFamily="49" charset="0"/>
              </a:rPr>
              <a:t>03 </a:t>
            </a:r>
            <a:r>
              <a:rPr lang="en-US" sz="1900" smtClean="0">
                <a:solidFill>
                  <a:srgbClr val="0000FF"/>
                </a:solidFill>
                <a:latin typeface="Courier New" pitchFamily="49" charset="0"/>
                <a:cs typeface="Courier New" pitchFamily="49" charset="0"/>
              </a:rPr>
              <a:t>class</a:t>
            </a:r>
            <a:r>
              <a:rPr lang="en-US" sz="1900" smtClean="0">
                <a:latin typeface="Courier New" pitchFamily="49" charset="0"/>
                <a:cs typeface="Courier New" pitchFamily="49" charset="0"/>
              </a:rPr>
              <a:t> Test{</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04   </a:t>
            </a:r>
            <a:r>
              <a:rPr lang="en-US" sz="1900" smtClean="0">
                <a:solidFill>
                  <a:srgbClr val="0000FF"/>
                </a:solidFill>
                <a:latin typeface="Courier New" pitchFamily="49" charset="0"/>
                <a:cs typeface="Courier New" pitchFamily="49" charset="0"/>
              </a:rPr>
              <a:t>public</a:t>
            </a:r>
            <a:r>
              <a:rPr lang="en-US" sz="1900" smtClean="0">
                <a:latin typeface="Courier New" pitchFamily="49" charset="0"/>
                <a:cs typeface="Courier New" pitchFamily="49" charset="0"/>
              </a:rPr>
              <a:t> </a:t>
            </a:r>
            <a:r>
              <a:rPr lang="en-US" sz="1900">
                <a:solidFill>
                  <a:srgbClr val="0000FF"/>
                </a:solidFill>
                <a:latin typeface="Courier New" pitchFamily="49" charset="0"/>
                <a:cs typeface="Courier New" pitchFamily="49" charset="0"/>
              </a:rPr>
              <a:t>static</a:t>
            </a:r>
            <a:r>
              <a:rPr lang="en-US" sz="1900">
                <a:latin typeface="Courier New" pitchFamily="49" charset="0"/>
                <a:cs typeface="Courier New" pitchFamily="49" charset="0"/>
              </a:rPr>
              <a:t> </a:t>
            </a:r>
            <a:r>
              <a:rPr lang="en-US" sz="1900">
                <a:solidFill>
                  <a:srgbClr val="0000FF"/>
                </a:solidFill>
                <a:latin typeface="Courier New" pitchFamily="49" charset="0"/>
                <a:cs typeface="Courier New" pitchFamily="49" charset="0"/>
              </a:rPr>
              <a:t>void</a:t>
            </a:r>
            <a:r>
              <a:rPr lang="en-US" sz="1900">
                <a:latin typeface="Courier New" pitchFamily="49" charset="0"/>
                <a:cs typeface="Courier New" pitchFamily="49" charset="0"/>
              </a:rPr>
              <a:t> Main()</a:t>
            </a:r>
          </a:p>
          <a:p>
            <a:pPr marL="0" indent="0">
              <a:spcBef>
                <a:spcPts val="0"/>
              </a:spcBef>
              <a:buNone/>
            </a:pPr>
            <a:r>
              <a:rPr lang="en-US" sz="1900" smtClean="0">
                <a:latin typeface="Courier New" pitchFamily="49" charset="0"/>
                <a:cs typeface="Courier New" pitchFamily="49" charset="0"/>
              </a:rPr>
              <a:t>05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06      </a:t>
            </a:r>
            <a:r>
              <a:rPr lang="en-US" sz="1900" smtClean="0">
                <a:solidFill>
                  <a:srgbClr val="00B050"/>
                </a:solidFill>
                <a:latin typeface="Courier New" pitchFamily="49" charset="0"/>
                <a:cs typeface="Courier New" pitchFamily="49" charset="0"/>
              </a:rPr>
              <a:t>//Specify the directories you want to manipulate.</a:t>
            </a:r>
          </a:p>
          <a:p>
            <a:pPr marL="0" indent="0">
              <a:spcBef>
                <a:spcPts val="0"/>
              </a:spcBef>
              <a:buNone/>
            </a:pPr>
            <a:r>
              <a:rPr lang="en-US" sz="1900" smtClean="0">
                <a:latin typeface="Courier New" pitchFamily="49" charset="0"/>
                <a:cs typeface="Courier New" pitchFamily="49" charset="0"/>
              </a:rPr>
              <a:t>07      DirectoryInfo di=</a:t>
            </a:r>
            <a:r>
              <a:rPr lang="en-US" sz="1900" smtClean="0">
                <a:solidFill>
                  <a:srgbClr val="0000FF"/>
                </a:solidFill>
                <a:latin typeface="Courier New" pitchFamily="49" charset="0"/>
                <a:cs typeface="Courier New" pitchFamily="49" charset="0"/>
              </a:rPr>
              <a:t>new</a:t>
            </a:r>
            <a:r>
              <a:rPr lang="en-US" sz="1900" smtClean="0">
                <a:latin typeface="Courier New" pitchFamily="49" charset="0"/>
                <a:cs typeface="Courier New" pitchFamily="49" charset="0"/>
              </a:rPr>
              <a:t> DirectoryInfo(@"c:\MyDir");</a:t>
            </a:r>
          </a:p>
          <a:p>
            <a:pPr marL="0" indent="0">
              <a:spcBef>
                <a:spcPts val="0"/>
              </a:spcBef>
              <a:buNone/>
            </a:pPr>
            <a:r>
              <a:rPr lang="en-US" sz="1900" smtClean="0">
                <a:latin typeface="Courier New" pitchFamily="49" charset="0"/>
                <a:cs typeface="Courier New" pitchFamily="49" charset="0"/>
              </a:rPr>
              <a:t>08      </a:t>
            </a:r>
            <a:r>
              <a:rPr lang="en-US" sz="1900" smtClean="0">
                <a:solidFill>
                  <a:srgbClr val="0000FF"/>
                </a:solidFill>
                <a:latin typeface="Courier New" pitchFamily="49" charset="0"/>
                <a:cs typeface="Courier New" pitchFamily="49" charset="0"/>
              </a:rPr>
              <a:t>try</a:t>
            </a:r>
            <a:r>
              <a:rPr lang="en-US" sz="1900" smtClean="0">
                <a:latin typeface="Courier New" pitchFamily="49" charset="0"/>
                <a:cs typeface="Courier New" pitchFamily="49" charset="0"/>
              </a:rPr>
              <a:t>{</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09        </a:t>
            </a:r>
            <a:r>
              <a:rPr lang="en-US" sz="1900" smtClean="0">
                <a:solidFill>
                  <a:srgbClr val="00B050"/>
                </a:solidFill>
                <a:latin typeface="Courier New" pitchFamily="49" charset="0"/>
                <a:cs typeface="Courier New" pitchFamily="49" charset="0"/>
              </a:rPr>
              <a:t>//Determine whether the directory exists.</a:t>
            </a:r>
          </a:p>
          <a:p>
            <a:pPr marL="0" indent="0">
              <a:spcBef>
                <a:spcPts val="0"/>
              </a:spcBef>
              <a:buNone/>
            </a:pPr>
            <a:r>
              <a:rPr lang="en-US" sz="1900" smtClean="0">
                <a:latin typeface="Courier New" pitchFamily="49" charset="0"/>
                <a:cs typeface="Courier New" pitchFamily="49" charset="0"/>
              </a:rPr>
              <a:t>10        </a:t>
            </a:r>
            <a:r>
              <a:rPr lang="en-US" sz="1900" smtClean="0">
                <a:solidFill>
                  <a:srgbClr val="0000FF"/>
                </a:solidFill>
                <a:latin typeface="Courier New" pitchFamily="49" charset="0"/>
                <a:cs typeface="Courier New" pitchFamily="49" charset="0"/>
              </a:rPr>
              <a:t>if</a:t>
            </a:r>
            <a:r>
              <a:rPr lang="en-US" sz="1900" smtClean="0">
                <a:latin typeface="Courier New" pitchFamily="49" charset="0"/>
                <a:cs typeface="Courier New" pitchFamily="49" charset="0"/>
              </a:rPr>
              <a:t> (di.Exists)</a:t>
            </a:r>
          </a:p>
          <a:p>
            <a:pPr marL="0" indent="0">
              <a:spcBef>
                <a:spcPts val="0"/>
              </a:spcBef>
              <a:buNone/>
            </a:pPr>
            <a:r>
              <a:rPr lang="en-US" sz="1900" smtClean="0">
                <a:latin typeface="Courier New" pitchFamily="49" charset="0"/>
                <a:cs typeface="Courier New" pitchFamily="49" charset="0"/>
              </a:rPr>
              <a:t>11 	    {</a:t>
            </a:r>
          </a:p>
          <a:p>
            <a:pPr marL="0" indent="0">
              <a:spcBef>
                <a:spcPts val="0"/>
              </a:spcBef>
              <a:buNone/>
            </a:pPr>
            <a:r>
              <a:rPr lang="en-US" sz="1900" smtClean="0">
                <a:latin typeface="Courier New" pitchFamily="49" charset="0"/>
                <a:cs typeface="Courier New" pitchFamily="49" charset="0"/>
              </a:rPr>
              <a:t>12         	</a:t>
            </a:r>
            <a:r>
              <a:rPr lang="en-US" sz="1900" smtClean="0">
                <a:solidFill>
                  <a:srgbClr val="00B050"/>
                </a:solidFill>
                <a:latin typeface="Courier New" pitchFamily="49" charset="0"/>
                <a:cs typeface="Courier New" pitchFamily="49" charset="0"/>
              </a:rPr>
              <a:t>//Indicate that the directory already exists.</a:t>
            </a:r>
          </a:p>
          <a:p>
            <a:pPr marL="0" indent="0">
              <a:spcBef>
                <a:spcPts val="0"/>
              </a:spcBef>
              <a:buNone/>
            </a:pPr>
            <a:r>
              <a:rPr lang="en-US" sz="1900" smtClean="0">
                <a:latin typeface="Courier New" pitchFamily="49" charset="0"/>
                <a:cs typeface="Courier New" pitchFamily="49" charset="0"/>
              </a:rPr>
              <a:t>13          Console.WriteLine("That path exists already.");</a:t>
            </a:r>
          </a:p>
          <a:p>
            <a:pPr marL="0" indent="0">
              <a:spcBef>
                <a:spcPts val="0"/>
              </a:spcBef>
              <a:buNone/>
            </a:pPr>
            <a:r>
              <a:rPr lang="en-US" sz="1900" smtClean="0">
                <a:latin typeface="Courier New" pitchFamily="49" charset="0"/>
                <a:cs typeface="Courier New" pitchFamily="49" charset="0"/>
              </a:rPr>
              <a:t>14          </a:t>
            </a:r>
            <a:r>
              <a:rPr lang="en-US" sz="1900" smtClean="0">
                <a:solidFill>
                  <a:srgbClr val="0000FF"/>
                </a:solidFill>
                <a:latin typeface="Courier New" pitchFamily="49" charset="0"/>
                <a:cs typeface="Courier New" pitchFamily="49" charset="0"/>
              </a:rPr>
              <a:t>return</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15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16        </a:t>
            </a:r>
            <a:r>
              <a:rPr lang="en-US" sz="1900" smtClean="0">
                <a:solidFill>
                  <a:srgbClr val="00B050"/>
                </a:solidFill>
                <a:latin typeface="Courier New" pitchFamily="49" charset="0"/>
                <a:cs typeface="Courier New" pitchFamily="49" charset="0"/>
              </a:rPr>
              <a:t>//Try to create the directory.</a:t>
            </a:r>
            <a:endParaRPr lang="en-US" sz="1900">
              <a:solidFill>
                <a:srgbClr val="00B050"/>
              </a:solidFill>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17        di.Create</a:t>
            </a:r>
            <a:r>
              <a:rPr lang="en-US" sz="1900">
                <a:latin typeface="Courier New" pitchFamily="49" charset="0"/>
                <a:cs typeface="Courier New" pitchFamily="49" charset="0"/>
              </a:rPr>
              <a:t>();</a:t>
            </a:r>
          </a:p>
          <a:p>
            <a:pPr marL="457200" indent="-457200">
              <a:spcBef>
                <a:spcPts val="0"/>
              </a:spcBef>
              <a:buAutoNum type="arabicPlain" startAt="18"/>
              <a:tabLst>
                <a:tab pos="457200" algn="l"/>
              </a:tabLst>
            </a:pPr>
            <a:r>
              <a:rPr lang="en-US" sz="1900" smtClean="0">
                <a:latin typeface="Courier New" pitchFamily="49" charset="0"/>
                <a:cs typeface="Courier New" pitchFamily="49" charset="0"/>
              </a:rPr>
              <a:t>       Console.WriteLine</a:t>
            </a:r>
            <a:r>
              <a:rPr lang="en-US" sz="1900">
                <a:latin typeface="Courier New" pitchFamily="49" charset="0"/>
                <a:cs typeface="Courier New" pitchFamily="49" charset="0"/>
              </a:rPr>
              <a:t>("The directory was created </a:t>
            </a:r>
            <a:endParaRPr lang="en-US" sz="1900" smtClean="0">
              <a:latin typeface="Courier New" pitchFamily="49" charset="0"/>
              <a:cs typeface="Courier New" pitchFamily="49" charset="0"/>
            </a:endParaRPr>
          </a:p>
          <a:p>
            <a:pPr marL="457200" indent="-457200">
              <a:spcBef>
                <a:spcPts val="0"/>
              </a:spcBef>
              <a:buAutoNum type="arabicPlain" startAt="18"/>
              <a:tabLst>
                <a:tab pos="457200" algn="l"/>
              </a:tabLst>
            </a:pPr>
            <a:r>
              <a:rPr lang="en-US" sz="1900" smtClean="0">
                <a:latin typeface="Courier New" pitchFamily="49" charset="0"/>
                <a:cs typeface="Courier New" pitchFamily="49" charset="0"/>
              </a:rPr>
              <a:t>		successfully.");</a:t>
            </a:r>
            <a:endParaRPr lang="en-US" sz="1900">
              <a:latin typeface="Courier New" pitchFamily="49" charset="0"/>
              <a:cs typeface="Courier New" pitchFamily="49" charset="0"/>
            </a:endParaRPr>
          </a:p>
        </p:txBody>
      </p:sp>
    </p:spTree>
    <p:extLst>
      <p:ext uri="{BB962C8B-B14F-4D97-AF65-F5344CB8AC3E}">
        <p14:creationId xmlns:p14="http://schemas.microsoft.com/office/powerpoint/2010/main" val="1257535806"/>
      </p:ext>
    </p:extLst>
  </p:cSld>
  <p:clrMapOvr>
    <a:masterClrMapping/>
  </p:clrMapOvr>
  <p:transition advClick="0">
    <p:wheel spokes="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72440" y="959802"/>
            <a:ext cx="8595360" cy="4678363"/>
          </a:xfrm>
        </p:spPr>
        <p:txBody>
          <a:bodyPr>
            <a:normAutofit/>
          </a:bodyPr>
          <a:lstStyle/>
          <a:p>
            <a:pPr marL="0" indent="0">
              <a:spcBef>
                <a:spcPts val="0"/>
              </a:spcBef>
              <a:buNone/>
            </a:pPr>
            <a:r>
              <a:rPr lang="en-US" sz="2000" smtClean="0">
                <a:latin typeface="Courier New" pitchFamily="49" charset="0"/>
                <a:cs typeface="Courier New" pitchFamily="49" charset="0"/>
              </a:rPr>
              <a:t>20         </a:t>
            </a:r>
            <a:r>
              <a:rPr lang="en-US" sz="2000" smtClean="0">
                <a:solidFill>
                  <a:srgbClr val="00B050"/>
                </a:solidFill>
                <a:latin typeface="Courier New" pitchFamily="49" charset="0"/>
                <a:cs typeface="Courier New" pitchFamily="49" charset="0"/>
              </a:rPr>
              <a:t>//Delete </a:t>
            </a:r>
            <a:r>
              <a:rPr lang="en-US" sz="2000">
                <a:solidFill>
                  <a:srgbClr val="00B050"/>
                </a:solidFill>
                <a:latin typeface="Courier New" pitchFamily="49" charset="0"/>
                <a:cs typeface="Courier New" pitchFamily="49" charset="0"/>
              </a:rPr>
              <a:t>the directory.</a:t>
            </a:r>
          </a:p>
          <a:p>
            <a:pPr marL="0" indent="0">
              <a:spcBef>
                <a:spcPts val="0"/>
              </a:spcBef>
              <a:buNone/>
            </a:pPr>
            <a:r>
              <a:rPr lang="en-US" sz="2000" smtClean="0">
                <a:latin typeface="Courier New" pitchFamily="49" charset="0"/>
                <a:cs typeface="Courier New" pitchFamily="49" charset="0"/>
              </a:rPr>
              <a:t>21         di.Delete</a:t>
            </a:r>
            <a:r>
              <a:rPr lang="en-US" sz="2000">
                <a:latin typeface="Courier New" pitchFamily="49" charset="0"/>
                <a:cs typeface="Courier New" pitchFamily="49" charset="0"/>
              </a:rPr>
              <a:t>();</a:t>
            </a:r>
          </a:p>
          <a:p>
            <a:pPr marL="0" indent="0">
              <a:spcBef>
                <a:spcPts val="0"/>
              </a:spcBef>
              <a:buNone/>
              <a:tabLst>
                <a:tab pos="515938" algn="l"/>
              </a:tabLst>
            </a:pPr>
            <a:r>
              <a:rPr lang="en-US" sz="2000" smtClean="0">
                <a:latin typeface="Courier New" pitchFamily="49" charset="0"/>
                <a:cs typeface="Courier New" pitchFamily="49" charset="0"/>
              </a:rPr>
              <a:t>22         Console.WriteLine</a:t>
            </a:r>
            <a:r>
              <a:rPr lang="en-US" sz="2000">
                <a:latin typeface="Courier New" pitchFamily="49" charset="0"/>
                <a:cs typeface="Courier New" pitchFamily="49" charset="0"/>
              </a:rPr>
              <a:t>("The directory was </a:t>
            </a:r>
            <a:r>
              <a:rPr lang="en-US" sz="2000" smtClean="0">
                <a:latin typeface="Courier New" pitchFamily="49" charset="0"/>
                <a:cs typeface="Courier New" pitchFamily="49" charset="0"/>
              </a:rPr>
              <a:t>deleted 23             successfully</a:t>
            </a:r>
            <a:r>
              <a:rPr lang="en-US" sz="2000">
                <a:latin typeface="Courier New" pitchFamily="49" charset="0"/>
                <a:cs typeface="Courier New" pitchFamily="49" charset="0"/>
              </a:rPr>
              <a:t>.");</a:t>
            </a:r>
          </a:p>
          <a:p>
            <a:pPr marL="0" indent="0">
              <a:spcBef>
                <a:spcPts val="0"/>
              </a:spcBef>
              <a:buNone/>
            </a:pPr>
            <a:r>
              <a:rPr lang="en-US" sz="2000">
                <a:latin typeface="Courier New" pitchFamily="49" charset="0"/>
                <a:cs typeface="Courier New" pitchFamily="49" charset="0"/>
              </a:rPr>
              <a:t>24      </a:t>
            </a:r>
            <a:r>
              <a:rPr lang="en-US" sz="2000" smtClean="0">
                <a:latin typeface="Courier New" pitchFamily="49" charset="0"/>
                <a:cs typeface="Courier New" pitchFamily="49" charset="0"/>
              </a:rPr>
              <a:t> }</a:t>
            </a:r>
            <a:endParaRPr lang="en-US" sz="2000">
              <a:latin typeface="Courier New" pitchFamily="49" charset="0"/>
              <a:cs typeface="Courier New" pitchFamily="49" charset="0"/>
            </a:endParaRPr>
          </a:p>
          <a:p>
            <a:pPr marL="0" indent="0">
              <a:spcBef>
                <a:spcPts val="0"/>
              </a:spcBef>
              <a:buNone/>
            </a:pPr>
            <a:r>
              <a:rPr lang="en-US" sz="2000">
                <a:latin typeface="Courier New" pitchFamily="49" charset="0"/>
                <a:cs typeface="Courier New" pitchFamily="49" charset="0"/>
              </a:rPr>
              <a:t>25      </a:t>
            </a:r>
            <a:r>
              <a:rPr lang="en-US" sz="2000" smtClean="0">
                <a:latin typeface="Courier New" pitchFamily="49" charset="0"/>
                <a:cs typeface="Courier New" pitchFamily="49" charset="0"/>
              </a:rPr>
              <a:t> </a:t>
            </a:r>
            <a:r>
              <a:rPr lang="en-US" sz="2000" smtClean="0">
                <a:solidFill>
                  <a:srgbClr val="0000FF"/>
                </a:solidFill>
                <a:latin typeface="Courier New" pitchFamily="49" charset="0"/>
                <a:cs typeface="Courier New" pitchFamily="49" charset="0"/>
              </a:rPr>
              <a:t>catch</a:t>
            </a:r>
            <a:r>
              <a:rPr lang="en-US" sz="2000" smtClean="0">
                <a:latin typeface="Courier New" pitchFamily="49" charset="0"/>
                <a:cs typeface="Courier New" pitchFamily="49" charset="0"/>
              </a:rPr>
              <a:t> </a:t>
            </a:r>
            <a:r>
              <a:rPr lang="en-US" sz="2000">
                <a:latin typeface="Courier New" pitchFamily="49" charset="0"/>
                <a:cs typeface="Courier New" pitchFamily="49" charset="0"/>
              </a:rPr>
              <a:t>(Exception e)</a:t>
            </a:r>
          </a:p>
          <a:p>
            <a:pPr marL="0" indent="0">
              <a:spcBef>
                <a:spcPts val="0"/>
              </a:spcBef>
              <a:buNone/>
            </a:pPr>
            <a:r>
              <a:rPr lang="en-US" sz="2000">
                <a:latin typeface="Courier New" pitchFamily="49" charset="0"/>
                <a:cs typeface="Courier New" pitchFamily="49" charset="0"/>
              </a:rPr>
              <a:t>26      </a:t>
            </a:r>
            <a:r>
              <a:rPr lang="en-US" sz="2000" smtClean="0">
                <a:latin typeface="Courier New" pitchFamily="49" charset="0"/>
                <a:cs typeface="Courier New" pitchFamily="49" charset="0"/>
              </a:rPr>
              <a:t> {</a:t>
            </a:r>
            <a:endParaRPr lang="en-US" sz="2000">
              <a:latin typeface="Courier New" pitchFamily="49" charset="0"/>
              <a:cs typeface="Courier New" pitchFamily="49" charset="0"/>
            </a:endParaRPr>
          </a:p>
          <a:p>
            <a:pPr marL="457200" indent="-457200">
              <a:spcBef>
                <a:spcPts val="0"/>
              </a:spcBef>
              <a:buAutoNum type="arabicPlain" startAt="27"/>
              <a:tabLst>
                <a:tab pos="515938" algn="l"/>
              </a:tabLst>
            </a:pPr>
            <a:r>
              <a:rPr lang="en-US" sz="2000" smtClean="0">
                <a:latin typeface="Courier New" pitchFamily="49" charset="0"/>
                <a:cs typeface="Courier New" pitchFamily="49" charset="0"/>
              </a:rPr>
              <a:t>          Console.WriteLine</a:t>
            </a:r>
            <a:r>
              <a:rPr lang="en-US" sz="2000">
                <a:latin typeface="Courier New" pitchFamily="49" charset="0"/>
                <a:cs typeface="Courier New" pitchFamily="49" charset="0"/>
              </a:rPr>
              <a:t>("The process failed: </a:t>
            </a:r>
            <a:endParaRPr lang="en-US" sz="2000" smtClean="0">
              <a:latin typeface="Courier New" pitchFamily="49" charset="0"/>
              <a:cs typeface="Courier New" pitchFamily="49" charset="0"/>
            </a:endParaRPr>
          </a:p>
          <a:p>
            <a:pPr marL="457200" indent="-457200">
              <a:spcBef>
                <a:spcPts val="0"/>
              </a:spcBef>
              <a:buAutoNum type="arabicPlain" startAt="27"/>
              <a:tabLst>
                <a:tab pos="515938" algn="l"/>
              </a:tabLst>
            </a:pPr>
            <a:r>
              <a:rPr lang="en-US" sz="2000" smtClean="0">
                <a:latin typeface="Courier New" pitchFamily="49" charset="0"/>
                <a:cs typeface="Courier New" pitchFamily="49" charset="0"/>
              </a:rPr>
              <a:t>            {0}",e.ToString</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29       }</a:t>
            </a:r>
          </a:p>
          <a:p>
            <a:pPr marL="0" indent="0">
              <a:spcBef>
                <a:spcPts val="0"/>
              </a:spcBef>
              <a:buNone/>
            </a:pPr>
            <a:r>
              <a:rPr lang="en-US" sz="2000" smtClean="0">
                <a:latin typeface="Courier New" pitchFamily="49" charset="0"/>
                <a:cs typeface="Courier New" pitchFamily="49" charset="0"/>
              </a:rPr>
              <a:t>30      </a:t>
            </a:r>
            <a:r>
              <a:rPr lang="en-US" sz="2000" smtClean="0">
                <a:solidFill>
                  <a:srgbClr val="0000FF"/>
                </a:solidFill>
                <a:latin typeface="Courier New" pitchFamily="49" charset="0"/>
                <a:cs typeface="Courier New" pitchFamily="49" charset="0"/>
              </a:rPr>
              <a:t>finally </a:t>
            </a:r>
          </a:p>
          <a:p>
            <a:pPr marL="0" indent="0">
              <a:spcBef>
                <a:spcPts val="0"/>
              </a:spcBef>
              <a:buNone/>
            </a:pPr>
            <a:r>
              <a:rPr lang="en-US" sz="2000" smtClean="0">
                <a:latin typeface="Courier New" pitchFamily="49" charset="0"/>
                <a:cs typeface="Courier New" pitchFamily="49" charset="0"/>
              </a:rPr>
              <a:t>31      { </a:t>
            </a:r>
          </a:p>
          <a:p>
            <a:pPr marL="0" indent="0">
              <a:spcBef>
                <a:spcPts val="0"/>
              </a:spcBef>
              <a:buNone/>
            </a:pPr>
            <a:r>
              <a:rPr lang="en-US" sz="2000" smtClean="0">
                <a:latin typeface="Courier New" pitchFamily="49" charset="0"/>
                <a:cs typeface="Courier New" pitchFamily="49" charset="0"/>
              </a:rPr>
              <a:t>32      }</a:t>
            </a:r>
          </a:p>
          <a:p>
            <a:pPr marL="0" indent="0">
              <a:spcBef>
                <a:spcPts val="0"/>
              </a:spcBef>
              <a:buNone/>
            </a:pPr>
            <a:r>
              <a:rPr lang="en-US" sz="2000" smtClean="0">
                <a:latin typeface="Courier New" pitchFamily="49" charset="0"/>
                <a:cs typeface="Courier New" pitchFamily="49" charset="0"/>
              </a:rPr>
              <a:t>33    }</a:t>
            </a:r>
            <a:endParaRPr lang="en-US" sz="2000">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34 }</a:t>
            </a:r>
            <a:endParaRPr lang="en-US" sz="2000">
              <a:latin typeface="Courier New" pitchFamily="49" charset="0"/>
              <a:cs typeface="Courier New" pitchFamily="49" charset="0"/>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410" y="4706972"/>
            <a:ext cx="7010400" cy="207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2"/>
          <p:cNvSpPr>
            <a:spLocks noGrp="1" noChangeArrowheads="1"/>
          </p:cNvSpPr>
          <p:nvPr>
            <p:ph type="title"/>
          </p:nvPr>
        </p:nvSpPr>
        <p:spPr bwMode="auto">
          <a:xfrm>
            <a:off x="533400" y="152401"/>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DirectoryInfo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198690500"/>
      </p:ext>
    </p:extLst>
  </p:cSld>
  <p:clrMapOvr>
    <a:masterClrMapping/>
  </p:clrMapOvr>
  <p:transition advClick="0">
    <p:wheel spokes="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FileInfo</a:t>
            </a:r>
            <a:endParaRPr lang="en-US" sz="4000" b="1" dirty="0" smtClean="0">
              <a:solidFill>
                <a:schemeClr val="tx1"/>
              </a:solidFill>
              <a:cs typeface="Tahoma"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71080665"/>
              </p:ext>
            </p:extLst>
          </p:nvPr>
        </p:nvGraphicFramePr>
        <p:xfrm>
          <a:off x="533400" y="1011014"/>
          <a:ext cx="8458200" cy="5709827"/>
        </p:xfrm>
        <a:graphic>
          <a:graphicData uri="http://schemas.openxmlformats.org/drawingml/2006/table">
            <a:tbl>
              <a:tblPr firstRow="1" bandRow="1">
                <a:tableStyleId>{5C22544A-7EE6-4342-B048-85BDC9FD1C3A}</a:tableStyleId>
              </a:tblPr>
              <a:tblGrid>
                <a:gridCol w="2971800"/>
                <a:gridCol w="5486400"/>
              </a:tblGrid>
              <a:tr h="390415">
                <a:tc>
                  <a:txBody>
                    <a:bodyPr/>
                    <a:lstStyle/>
                    <a:p>
                      <a:pPr algn="ctr"/>
                      <a:r>
                        <a:rPr lang="en-US" sz="1800" smtClean="0">
                          <a:latin typeface="Calibri (Body)"/>
                        </a:rPr>
                        <a:t>Thuộc</a:t>
                      </a:r>
                      <a:r>
                        <a:rPr lang="en-US" sz="1800" baseline="0" smtClean="0">
                          <a:latin typeface="Calibri (Body)"/>
                        </a:rPr>
                        <a:t> tính/Phương thức</a:t>
                      </a:r>
                      <a:endParaRPr lang="en-US" sz="1800">
                        <a:latin typeface="Calibri (Body)"/>
                      </a:endParaRPr>
                    </a:p>
                  </a:txBody>
                  <a:tcPr anchor="ctr">
                    <a:solidFill>
                      <a:srgbClr val="0070C0"/>
                    </a:solidFill>
                  </a:tcPr>
                </a:tc>
                <a:tc>
                  <a:txBody>
                    <a:bodyPr/>
                    <a:lstStyle/>
                    <a:p>
                      <a:pPr algn="ctr"/>
                      <a:r>
                        <a:rPr lang="en-US" sz="1800" smtClean="0">
                          <a:latin typeface="Calibri (Body)"/>
                        </a:rPr>
                        <a:t>Mô</a:t>
                      </a:r>
                      <a:r>
                        <a:rPr lang="en-US" sz="1800" baseline="0" smtClean="0">
                          <a:latin typeface="Calibri (Body)"/>
                        </a:rPr>
                        <a:t> tả</a:t>
                      </a:r>
                      <a:endParaRPr lang="en-US" sz="1800">
                        <a:latin typeface="Calibri (Body)"/>
                      </a:endParaRPr>
                    </a:p>
                  </a:txBody>
                  <a:tcPr anchor="ctr">
                    <a:solidFill>
                      <a:srgbClr val="0070C0"/>
                    </a:solidFill>
                  </a:tcPr>
                </a:tc>
              </a:tr>
              <a:tr h="379958">
                <a:tc>
                  <a:txBody>
                    <a:bodyPr/>
                    <a:lstStyle/>
                    <a:p>
                      <a:r>
                        <a:rPr kumimoji="0" lang="en-US" sz="1800" b="0" i="0" u="none" strike="noStrike" cap="none" normalizeH="0" baseline="0" smtClean="0">
                          <a:ln>
                            <a:noFill/>
                          </a:ln>
                          <a:solidFill>
                            <a:schemeClr val="tx1"/>
                          </a:solidFill>
                          <a:effectLst/>
                          <a:latin typeface="Calibri (Body)"/>
                        </a:rPr>
                        <a:t>CreationTime</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Xem hoặc thiết lập thời gian tạo thư mục</a:t>
                      </a:r>
                      <a:endParaRPr lang="en-US" sz="1800">
                        <a:latin typeface="Calibri (Body)"/>
                      </a:endParaRPr>
                    </a:p>
                  </a:txBody>
                  <a:tcPr/>
                </a:tc>
              </a:tr>
              <a:tr h="379958">
                <a:tc>
                  <a:txBody>
                    <a:bodyPr/>
                    <a:lstStyle/>
                    <a:p>
                      <a:r>
                        <a:rPr kumimoji="0" lang="en-US" sz="1800" b="0" i="0" u="none" strike="noStrike" cap="none" normalizeH="0" baseline="0" smtClean="0">
                          <a:ln>
                            <a:noFill/>
                          </a:ln>
                          <a:solidFill>
                            <a:schemeClr val="tx1"/>
                          </a:solidFill>
                          <a:effectLst/>
                          <a:latin typeface="Calibri (Body)"/>
                        </a:rPr>
                        <a:t>Exists</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Kiểm tra thư mục tồn tại trên ổ đĩa</a:t>
                      </a:r>
                      <a:endParaRPr lang="en-US" sz="1800">
                        <a:latin typeface="Calibri (Body)"/>
                      </a:endParaRPr>
                    </a:p>
                  </a:txBody>
                  <a:tcPr/>
                </a:tc>
              </a:tr>
              <a:tr h="379958">
                <a:tc>
                  <a:txBody>
                    <a:bodyPr/>
                    <a:lstStyle/>
                    <a:p>
                      <a:r>
                        <a:rPr kumimoji="0" lang="en-US" sz="1800" b="0" i="0" u="none" strike="noStrike" cap="none" normalizeH="0" baseline="0" smtClean="0">
                          <a:ln>
                            <a:noFill/>
                          </a:ln>
                          <a:solidFill>
                            <a:schemeClr val="tx1"/>
                          </a:solidFill>
                          <a:effectLst/>
                          <a:latin typeface="Calibri (Body)"/>
                        </a:rPr>
                        <a:t>Directory</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Trả về đối tượng thư mục cha</a:t>
                      </a:r>
                      <a:endParaRPr lang="en-US" sz="1800">
                        <a:latin typeface="Calibri (Body)"/>
                      </a:endParaRPr>
                    </a:p>
                  </a:txBody>
                  <a:tcPr/>
                </a:tc>
              </a:tr>
              <a:tr h="379958">
                <a:tc>
                  <a:txBody>
                    <a:bodyPr/>
                    <a:lstStyle/>
                    <a:p>
                      <a:r>
                        <a:rPr kumimoji="0" lang="en-US" sz="1800" b="0" i="0" u="none" strike="noStrike" cap="none" normalizeH="0" baseline="0" smtClean="0">
                          <a:ln>
                            <a:noFill/>
                          </a:ln>
                          <a:solidFill>
                            <a:schemeClr val="tx1"/>
                          </a:solidFill>
                          <a:effectLst/>
                          <a:latin typeface="Calibri (Body)"/>
                        </a:rPr>
                        <a:t>DirectoryName</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Trả về chuỗi đường dẫn (full path) của thư mục cha</a:t>
                      </a:r>
                      <a:endParaRPr lang="en-US" sz="1800">
                        <a:latin typeface="Calibri (Body)"/>
                      </a:endParaRPr>
                    </a:p>
                  </a:txBody>
                  <a:tcPr/>
                </a:tc>
              </a:tr>
              <a:tr h="379958">
                <a:tc>
                  <a:txBody>
                    <a:bodyPr/>
                    <a:lstStyle/>
                    <a:p>
                      <a:r>
                        <a:rPr kumimoji="0" lang="en-US" sz="1800" b="0" i="0" u="none" strike="noStrike" cap="none" normalizeH="0" baseline="0" smtClean="0">
                          <a:ln>
                            <a:noFill/>
                          </a:ln>
                          <a:solidFill>
                            <a:schemeClr val="tx1"/>
                          </a:solidFill>
                          <a:effectLst/>
                          <a:latin typeface="Calibri (Body)"/>
                        </a:rPr>
                        <a:t>Extension</a:t>
                      </a:r>
                      <a:endParaRPr lang="en-US" sz="18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Trả về tên đuôi file (txt,bat,exe,…)</a:t>
                      </a:r>
                    </a:p>
                  </a:txBody>
                  <a:tcPr/>
                </a:tc>
              </a:tr>
              <a:tr h="379958">
                <a:tc>
                  <a:txBody>
                    <a:bodyPr/>
                    <a:lstStyle/>
                    <a:p>
                      <a:r>
                        <a:rPr kumimoji="0" lang="en-US" sz="1800" b="0" i="0" u="none" strike="noStrike" cap="none" normalizeH="0" baseline="0" smtClean="0">
                          <a:ln>
                            <a:noFill/>
                          </a:ln>
                          <a:solidFill>
                            <a:schemeClr val="tx1"/>
                          </a:solidFill>
                          <a:effectLst/>
                          <a:latin typeface="Calibri (Body)"/>
                        </a:rPr>
                        <a:t>Name</a:t>
                      </a:r>
                      <a:endParaRPr lang="en-US" sz="18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Cho biết tên của file</a:t>
                      </a:r>
                    </a:p>
                  </a:txBody>
                  <a:tcPr/>
                </a:tc>
              </a:tr>
              <a:tr h="379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Attributes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Cho biết thuộc tính của file</a:t>
                      </a:r>
                    </a:p>
                  </a:txBody>
                  <a:tcPr/>
                </a:tc>
              </a:tr>
              <a:tr h="379958">
                <a:tc>
                  <a:txBody>
                    <a:bodyPr/>
                    <a:lstStyle/>
                    <a:p>
                      <a:r>
                        <a:rPr kumimoji="0" lang="en-US" sz="1800" b="0" i="0" u="none" strike="noStrike" cap="none" normalizeH="0" baseline="0" smtClean="0">
                          <a:ln>
                            <a:noFill/>
                          </a:ln>
                          <a:solidFill>
                            <a:schemeClr val="tx1"/>
                          </a:solidFill>
                          <a:effectLst/>
                          <a:latin typeface="Calibri (Body)"/>
                        </a:rPr>
                        <a:t>CopyTo()</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Copy file đến 1 nơi khác</a:t>
                      </a:r>
                      <a:endParaRPr lang="en-US" sz="1800">
                        <a:latin typeface="Calibri (Body)"/>
                      </a:endParaRPr>
                    </a:p>
                  </a:txBody>
                  <a:tcPr/>
                </a:tc>
              </a:tr>
              <a:tr h="379958">
                <a:tc>
                  <a:txBody>
                    <a:bodyPr/>
                    <a:lstStyle/>
                    <a:p>
                      <a:r>
                        <a:rPr kumimoji="0" lang="en-US" sz="1800" b="0" i="0" u="none" strike="noStrike" cap="none" normalizeH="0" baseline="0" smtClean="0">
                          <a:ln>
                            <a:noFill/>
                          </a:ln>
                          <a:solidFill>
                            <a:schemeClr val="tx1"/>
                          </a:solidFill>
                          <a:effectLst/>
                          <a:latin typeface="Calibri (Body)"/>
                        </a:rPr>
                        <a:t>Create()</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Tạo file</a:t>
                      </a:r>
                      <a:endParaRPr lang="en-US" sz="1800">
                        <a:latin typeface="Calibri (Body)"/>
                      </a:endParaRPr>
                    </a:p>
                  </a:txBody>
                  <a:tcPr/>
                </a:tc>
              </a:tr>
              <a:tr h="379958">
                <a:tc>
                  <a:txBody>
                    <a:bodyPr/>
                    <a:lstStyle/>
                    <a:p>
                      <a:r>
                        <a:rPr kumimoji="0" lang="en-US" sz="1800" b="0" i="0" u="none" strike="noStrike" cap="none" normalizeH="0" baseline="0" smtClean="0">
                          <a:ln>
                            <a:noFill/>
                          </a:ln>
                          <a:solidFill>
                            <a:schemeClr val="tx1"/>
                          </a:solidFill>
                          <a:effectLst/>
                          <a:latin typeface="Calibri (Body)"/>
                        </a:rPr>
                        <a:t>Delete()</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Xóa file</a:t>
                      </a:r>
                      <a:endParaRPr lang="en-US" sz="1800">
                        <a:latin typeface="Calibri (Body)"/>
                      </a:endParaRPr>
                    </a:p>
                  </a:txBody>
                  <a:tcPr/>
                </a:tc>
              </a:tr>
              <a:tr h="379958">
                <a:tc>
                  <a:txBody>
                    <a:bodyPr/>
                    <a:lstStyle/>
                    <a:p>
                      <a:r>
                        <a:rPr kumimoji="0" lang="en-US" sz="1800" b="0" i="0" u="none" strike="noStrike" cap="none" normalizeH="0" baseline="0" smtClean="0">
                          <a:ln>
                            <a:noFill/>
                          </a:ln>
                          <a:solidFill>
                            <a:schemeClr val="tx1"/>
                          </a:solidFill>
                          <a:effectLst/>
                          <a:latin typeface="Calibri (Body)"/>
                        </a:rPr>
                        <a:t>MoveTo()</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Di chuyển file hoặc đổi tên file</a:t>
                      </a:r>
                      <a:endParaRPr lang="en-US" sz="1800">
                        <a:latin typeface="Calibri (Body)"/>
                      </a:endParaRPr>
                    </a:p>
                  </a:txBody>
                  <a:tcPr/>
                </a:tc>
              </a:tr>
              <a:tr h="379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CreateText</a:t>
                      </a:r>
                      <a:endParaRPr lang="en-US" sz="180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Tạo StreamWriter để ghi file</a:t>
                      </a:r>
                      <a:endParaRPr lang="en-US" sz="1800">
                        <a:latin typeface="Calibri (Body)"/>
                      </a:endParaRPr>
                    </a:p>
                  </a:txBody>
                  <a:tcPr/>
                </a:tc>
              </a:tr>
              <a:tr h="379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OpenText</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Tạo StreamReader để đọc file</a:t>
                      </a:r>
                      <a:endParaRPr lang="en-US" sz="1800">
                        <a:latin typeface="Calibri (Body)"/>
                      </a:endParaRPr>
                    </a:p>
                  </a:txBody>
                  <a:tcPr/>
                </a:tc>
              </a:tr>
              <a:tr h="379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smtClean="0">
                          <a:ln>
                            <a:noFill/>
                          </a:ln>
                          <a:solidFill>
                            <a:schemeClr val="tx1"/>
                          </a:solidFill>
                          <a:effectLst/>
                          <a:latin typeface="Calibri (Body)"/>
                        </a:rPr>
                        <a:t>ReplaceFile</a:t>
                      </a:r>
                      <a:endParaRPr lang="en-US" sz="1800">
                        <a:latin typeface="Calibri (Body)"/>
                      </a:endParaRPr>
                    </a:p>
                  </a:txBody>
                  <a:tcPr/>
                </a:tc>
                <a:tc>
                  <a:txBody>
                    <a:bodyPr/>
                    <a:lstStyle/>
                    <a:p>
                      <a:r>
                        <a:rPr kumimoji="0" lang="en-US" sz="1800" b="0" i="0" u="none" strike="noStrike" cap="none" normalizeH="0" baseline="0" smtClean="0">
                          <a:ln>
                            <a:noFill/>
                          </a:ln>
                          <a:solidFill>
                            <a:schemeClr val="tx1"/>
                          </a:solidFill>
                          <a:effectLst/>
                          <a:latin typeface="Calibri (Body)"/>
                        </a:rPr>
                        <a:t>Thay đổi nội dung file</a:t>
                      </a:r>
                      <a:endParaRPr lang="en-US" sz="1800">
                        <a:latin typeface="Calibri (Body)"/>
                      </a:endParaRPr>
                    </a:p>
                  </a:txBody>
                  <a:tcPr/>
                </a:tc>
              </a:tr>
            </a:tbl>
          </a:graphicData>
        </a:graphic>
      </p:graphicFrame>
    </p:spTree>
    <p:extLst>
      <p:ext uri="{BB962C8B-B14F-4D97-AF65-F5344CB8AC3E}">
        <p14:creationId xmlns:p14="http://schemas.microsoft.com/office/powerpoint/2010/main" val="1965538093"/>
      </p:ext>
    </p:extLst>
  </p:cSld>
  <p:clrMapOvr>
    <a:masterClrMapping/>
  </p:clrMapOvr>
  <p:transition advClick="0">
    <p:wheel spokes="1"/>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777875"/>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FileInfo – Ví dụ</a:t>
            </a:r>
            <a:endParaRPr lang="en-US" sz="4000" b="1" dirty="0" smtClean="0">
              <a:solidFill>
                <a:schemeClr val="tx1"/>
              </a:solidFill>
              <a:cs typeface="Tahoma" charset="0"/>
            </a:endParaRPr>
          </a:p>
        </p:txBody>
      </p:sp>
      <p:sp>
        <p:nvSpPr>
          <p:cNvPr id="6" name="Content Placeholder 2"/>
          <p:cNvSpPr>
            <a:spLocks noGrp="1"/>
          </p:cNvSpPr>
          <p:nvPr>
            <p:ph idx="1"/>
          </p:nvPr>
        </p:nvSpPr>
        <p:spPr>
          <a:xfrm>
            <a:off x="457199" y="930275"/>
            <a:ext cx="8458201" cy="5851525"/>
          </a:xfrm>
        </p:spPr>
        <p:txBody>
          <a:bodyPr>
            <a:noAutofit/>
          </a:bodyPr>
          <a:lstStyle/>
          <a:p>
            <a:pPr marL="0" indent="0">
              <a:lnSpc>
                <a:spcPct val="95000"/>
              </a:lnSpc>
              <a:spcBef>
                <a:spcPts val="0"/>
              </a:spcBef>
              <a:buNone/>
            </a:pPr>
            <a:r>
              <a:rPr lang="en-US" sz="2000">
                <a:latin typeface="Courier New" pitchFamily="49" charset="0"/>
                <a:cs typeface="Courier New" pitchFamily="49" charset="0"/>
              </a:rPr>
              <a:t>01 </a:t>
            </a:r>
            <a:r>
              <a:rPr lang="en-US" sz="2000" smtClean="0">
                <a:solidFill>
                  <a:srgbClr val="0000FF"/>
                </a:solidFill>
                <a:latin typeface="Courier New" pitchFamily="49" charset="0"/>
                <a:cs typeface="Courier New" pitchFamily="49" charset="0"/>
              </a:rPr>
              <a:t>using</a:t>
            </a:r>
            <a:r>
              <a:rPr lang="en-US" sz="2000" smtClean="0">
                <a:latin typeface="Courier New" pitchFamily="49" charset="0"/>
                <a:cs typeface="Courier New" pitchFamily="49" charset="0"/>
              </a:rPr>
              <a:t> </a:t>
            </a:r>
            <a:r>
              <a:rPr lang="en-US" sz="2000">
                <a:latin typeface="Courier New" pitchFamily="49" charset="0"/>
                <a:cs typeface="Courier New" pitchFamily="49" charset="0"/>
              </a:rPr>
              <a:t>System;</a:t>
            </a:r>
          </a:p>
          <a:p>
            <a:pPr marL="0" indent="0">
              <a:lnSpc>
                <a:spcPct val="95000"/>
              </a:lnSpc>
              <a:spcBef>
                <a:spcPts val="0"/>
              </a:spcBef>
              <a:buNone/>
            </a:pPr>
            <a:r>
              <a:rPr lang="en-US" sz="2000">
                <a:latin typeface="Courier New" pitchFamily="49" charset="0"/>
                <a:cs typeface="Courier New" pitchFamily="49" charset="0"/>
              </a:rPr>
              <a:t>02 </a:t>
            </a:r>
            <a:r>
              <a:rPr lang="en-US" sz="2000" smtClean="0">
                <a:solidFill>
                  <a:srgbClr val="0000FF"/>
                </a:solidFill>
                <a:latin typeface="Courier New" pitchFamily="49" charset="0"/>
                <a:cs typeface="Courier New" pitchFamily="49" charset="0"/>
              </a:rPr>
              <a:t>using</a:t>
            </a:r>
            <a:r>
              <a:rPr lang="en-US" sz="2000" smtClean="0">
                <a:latin typeface="Courier New" pitchFamily="49" charset="0"/>
                <a:cs typeface="Courier New" pitchFamily="49" charset="0"/>
              </a:rPr>
              <a:t> </a:t>
            </a:r>
            <a:r>
              <a:rPr lang="en-US" sz="2000">
                <a:latin typeface="Courier New" pitchFamily="49" charset="0"/>
                <a:cs typeface="Courier New" pitchFamily="49" charset="0"/>
              </a:rPr>
              <a:t>System.IO;</a:t>
            </a:r>
          </a:p>
          <a:p>
            <a:pPr marL="0" indent="0">
              <a:lnSpc>
                <a:spcPct val="95000"/>
              </a:lnSpc>
              <a:spcBef>
                <a:spcPts val="0"/>
              </a:spcBef>
              <a:buNone/>
            </a:pPr>
            <a:r>
              <a:rPr lang="en-US" sz="2000">
                <a:latin typeface="Courier New" pitchFamily="49" charset="0"/>
                <a:cs typeface="Courier New" pitchFamily="49" charset="0"/>
              </a:rPr>
              <a:t>03 </a:t>
            </a:r>
            <a:r>
              <a:rPr lang="en-US" sz="2000" smtClean="0">
                <a:solidFill>
                  <a:srgbClr val="0000FF"/>
                </a:solidFill>
                <a:latin typeface="Courier New" pitchFamily="49" charset="0"/>
                <a:cs typeface="Courier New" pitchFamily="49" charset="0"/>
              </a:rPr>
              <a:t>class</a:t>
            </a:r>
            <a:r>
              <a:rPr lang="en-US" sz="2000" smtClean="0">
                <a:latin typeface="Courier New" pitchFamily="49" charset="0"/>
                <a:cs typeface="Courier New" pitchFamily="49" charset="0"/>
              </a:rPr>
              <a:t> Test{</a:t>
            </a:r>
            <a:endParaRPr lang="en-US" sz="2000">
              <a:latin typeface="Courier New" pitchFamily="49" charset="0"/>
              <a:cs typeface="Courier New" pitchFamily="49" charset="0"/>
            </a:endParaRPr>
          </a:p>
          <a:p>
            <a:pPr marL="0" indent="0">
              <a:lnSpc>
                <a:spcPct val="95000"/>
              </a:lnSpc>
              <a:spcBef>
                <a:spcPts val="0"/>
              </a:spcBef>
              <a:buNone/>
            </a:pPr>
            <a:r>
              <a:rPr lang="en-US" sz="2000" smtClean="0">
                <a:latin typeface="Courier New" pitchFamily="49" charset="0"/>
                <a:cs typeface="Courier New" pitchFamily="49" charset="0"/>
              </a:rPr>
              <a:t>04      </a:t>
            </a:r>
            <a:r>
              <a:rPr lang="en-US" sz="2000">
                <a:solidFill>
                  <a:srgbClr val="0000FF"/>
                </a:solidFill>
                <a:latin typeface="Courier New" pitchFamily="49" charset="0"/>
                <a:cs typeface="Courier New" pitchFamily="49" charset="0"/>
              </a:rPr>
              <a:t>public</a:t>
            </a:r>
            <a:r>
              <a:rPr lang="en-US" sz="2000">
                <a:latin typeface="Courier New" pitchFamily="49" charset="0"/>
                <a:cs typeface="Courier New" pitchFamily="49" charset="0"/>
              </a:rPr>
              <a:t> </a:t>
            </a:r>
            <a:r>
              <a:rPr lang="en-US" sz="2000">
                <a:solidFill>
                  <a:srgbClr val="0000FF"/>
                </a:solidFill>
                <a:latin typeface="Courier New" pitchFamily="49" charset="0"/>
                <a:cs typeface="Courier New" pitchFamily="49" charset="0"/>
              </a:rPr>
              <a:t>static</a:t>
            </a:r>
            <a:r>
              <a:rPr lang="en-US" sz="2000">
                <a:latin typeface="Courier New" pitchFamily="49" charset="0"/>
                <a:cs typeface="Courier New" pitchFamily="49" charset="0"/>
              </a:rPr>
              <a:t> </a:t>
            </a:r>
            <a:r>
              <a:rPr lang="en-US" sz="2000">
                <a:solidFill>
                  <a:srgbClr val="0000FF"/>
                </a:solidFill>
                <a:latin typeface="Courier New" pitchFamily="49" charset="0"/>
                <a:cs typeface="Courier New" pitchFamily="49" charset="0"/>
              </a:rPr>
              <a:t>void</a:t>
            </a:r>
            <a:r>
              <a:rPr lang="en-US" sz="2000">
                <a:latin typeface="Courier New" pitchFamily="49" charset="0"/>
                <a:cs typeface="Courier New" pitchFamily="49" charset="0"/>
              </a:rPr>
              <a:t> Main</a:t>
            </a:r>
            <a:r>
              <a:rPr lang="en-US" sz="2000" smtClean="0">
                <a:latin typeface="Courier New" pitchFamily="49" charset="0"/>
                <a:cs typeface="Courier New" pitchFamily="49" charset="0"/>
              </a:rPr>
              <a:t>(){</a:t>
            </a:r>
            <a:endParaRPr lang="en-US" sz="2000">
              <a:latin typeface="Courier New" pitchFamily="49" charset="0"/>
              <a:cs typeface="Courier New" pitchFamily="49" charset="0"/>
            </a:endParaRPr>
          </a:p>
          <a:p>
            <a:pPr marL="0" indent="0">
              <a:lnSpc>
                <a:spcPct val="95000"/>
              </a:lnSpc>
              <a:spcBef>
                <a:spcPts val="0"/>
              </a:spcBef>
              <a:buNone/>
            </a:pPr>
            <a:r>
              <a:rPr lang="en-US" sz="2000" smtClean="0">
                <a:latin typeface="Courier New" pitchFamily="49" charset="0"/>
                <a:cs typeface="Courier New" pitchFamily="49" charset="0"/>
              </a:rPr>
              <a:t>05          </a:t>
            </a:r>
            <a:r>
              <a:rPr lang="en-US" sz="2000">
                <a:latin typeface="Courier New" pitchFamily="49" charset="0"/>
                <a:cs typeface="Courier New" pitchFamily="49" charset="0"/>
              </a:rPr>
              <a:t>string path = Path.GetTempFileName();</a:t>
            </a:r>
          </a:p>
          <a:p>
            <a:pPr marL="0" indent="0">
              <a:lnSpc>
                <a:spcPct val="95000"/>
              </a:lnSpc>
              <a:spcBef>
                <a:spcPts val="0"/>
              </a:spcBef>
              <a:buNone/>
            </a:pPr>
            <a:r>
              <a:rPr lang="en-US" sz="2000" smtClean="0">
                <a:latin typeface="Courier New" pitchFamily="49" charset="0"/>
                <a:cs typeface="Courier New" pitchFamily="49" charset="0"/>
              </a:rPr>
              <a:t>06          </a:t>
            </a:r>
            <a:r>
              <a:rPr lang="en-US" sz="2000">
                <a:latin typeface="Courier New" pitchFamily="49" charset="0"/>
                <a:cs typeface="Courier New" pitchFamily="49" charset="0"/>
              </a:rPr>
              <a:t>FileInfo fi1 = </a:t>
            </a:r>
            <a:r>
              <a:rPr lang="en-US" sz="2000">
                <a:solidFill>
                  <a:srgbClr val="0000FF"/>
                </a:solidFill>
                <a:latin typeface="Courier New" pitchFamily="49" charset="0"/>
                <a:cs typeface="Courier New" pitchFamily="49" charset="0"/>
              </a:rPr>
              <a:t>new</a:t>
            </a:r>
            <a:r>
              <a:rPr lang="en-US" sz="2000">
                <a:latin typeface="Courier New" pitchFamily="49" charset="0"/>
                <a:cs typeface="Courier New" pitchFamily="49" charset="0"/>
              </a:rPr>
              <a:t> FileInfo(path);</a:t>
            </a:r>
          </a:p>
          <a:p>
            <a:pPr marL="0" indent="0">
              <a:lnSpc>
                <a:spcPct val="95000"/>
              </a:lnSpc>
              <a:spcBef>
                <a:spcPts val="0"/>
              </a:spcBef>
              <a:buNone/>
            </a:pPr>
            <a:r>
              <a:rPr lang="en-US" sz="2000" smtClean="0">
                <a:latin typeface="Courier New" pitchFamily="49" charset="0"/>
                <a:cs typeface="Courier New" pitchFamily="49" charset="0"/>
              </a:rPr>
              <a:t>07          </a:t>
            </a:r>
            <a:r>
              <a:rPr lang="en-US" sz="2000">
                <a:solidFill>
                  <a:srgbClr val="00B050"/>
                </a:solidFill>
                <a:latin typeface="Courier New" pitchFamily="49" charset="0"/>
                <a:cs typeface="Courier New" pitchFamily="49" charset="0"/>
              </a:rPr>
              <a:t>//Create a file to write to.</a:t>
            </a:r>
          </a:p>
          <a:p>
            <a:pPr marL="0" indent="0">
              <a:lnSpc>
                <a:spcPct val="95000"/>
              </a:lnSpc>
              <a:spcBef>
                <a:spcPts val="0"/>
              </a:spcBef>
              <a:buNone/>
            </a:pPr>
            <a:r>
              <a:rPr lang="en-US" sz="2000" smtClean="0">
                <a:latin typeface="Courier New" pitchFamily="49" charset="0"/>
                <a:cs typeface="Courier New" pitchFamily="49" charset="0"/>
              </a:rPr>
              <a:t>08          </a:t>
            </a:r>
            <a:r>
              <a:rPr lang="en-US" sz="2000">
                <a:solidFill>
                  <a:srgbClr val="0000FF"/>
                </a:solidFill>
                <a:latin typeface="Courier New" pitchFamily="49" charset="0"/>
                <a:cs typeface="Courier New" pitchFamily="49" charset="0"/>
              </a:rPr>
              <a:t>using</a:t>
            </a:r>
            <a:r>
              <a:rPr lang="en-US" sz="2000">
                <a:latin typeface="Courier New" pitchFamily="49" charset="0"/>
                <a:cs typeface="Courier New" pitchFamily="49" charset="0"/>
              </a:rPr>
              <a:t> (StreamWriter sw = fi1.CreateText())</a:t>
            </a:r>
          </a:p>
          <a:p>
            <a:pPr marL="0" indent="0">
              <a:lnSpc>
                <a:spcPct val="95000"/>
              </a:lnSpc>
              <a:spcBef>
                <a:spcPts val="0"/>
              </a:spcBef>
              <a:buNone/>
            </a:pPr>
            <a:r>
              <a:rPr lang="en-US" sz="2000" smtClean="0">
                <a:latin typeface="Courier New" pitchFamily="49" charset="0"/>
                <a:cs typeface="Courier New" pitchFamily="49" charset="0"/>
              </a:rPr>
              <a:t>09          </a:t>
            </a:r>
            <a:r>
              <a:rPr lang="en-US" sz="2000">
                <a:latin typeface="Courier New" pitchFamily="49" charset="0"/>
                <a:cs typeface="Courier New" pitchFamily="49" charset="0"/>
              </a:rPr>
              <a:t>{</a:t>
            </a:r>
          </a:p>
          <a:p>
            <a:pPr marL="0" indent="0">
              <a:lnSpc>
                <a:spcPct val="95000"/>
              </a:lnSpc>
              <a:spcBef>
                <a:spcPts val="0"/>
              </a:spcBef>
              <a:buNone/>
            </a:pPr>
            <a:r>
              <a:rPr lang="en-US" sz="2000" smtClean="0">
                <a:latin typeface="Courier New" pitchFamily="49" charset="0"/>
                <a:cs typeface="Courier New" pitchFamily="49" charset="0"/>
              </a:rPr>
              <a:t>10              </a:t>
            </a:r>
            <a:r>
              <a:rPr lang="en-US" sz="2000">
                <a:latin typeface="Courier New" pitchFamily="49" charset="0"/>
                <a:cs typeface="Courier New" pitchFamily="49" charset="0"/>
              </a:rPr>
              <a:t>sw.WriteLine("Hello");</a:t>
            </a:r>
          </a:p>
          <a:p>
            <a:pPr marL="0" indent="0">
              <a:lnSpc>
                <a:spcPct val="95000"/>
              </a:lnSpc>
              <a:spcBef>
                <a:spcPts val="0"/>
              </a:spcBef>
              <a:buNone/>
            </a:pPr>
            <a:r>
              <a:rPr lang="en-US" sz="2000" smtClean="0">
                <a:latin typeface="Courier New" pitchFamily="49" charset="0"/>
                <a:cs typeface="Courier New" pitchFamily="49" charset="0"/>
              </a:rPr>
              <a:t>11              </a:t>
            </a:r>
            <a:r>
              <a:rPr lang="en-US" sz="2000">
                <a:latin typeface="Courier New" pitchFamily="49" charset="0"/>
                <a:cs typeface="Courier New" pitchFamily="49" charset="0"/>
              </a:rPr>
              <a:t>sw.WriteLine("And");</a:t>
            </a:r>
          </a:p>
          <a:p>
            <a:pPr marL="0" indent="0">
              <a:lnSpc>
                <a:spcPct val="95000"/>
              </a:lnSpc>
              <a:spcBef>
                <a:spcPts val="0"/>
              </a:spcBef>
              <a:buNone/>
            </a:pPr>
            <a:r>
              <a:rPr lang="en-US" sz="2000" smtClean="0">
                <a:latin typeface="Courier New" pitchFamily="49" charset="0"/>
                <a:cs typeface="Courier New" pitchFamily="49" charset="0"/>
              </a:rPr>
              <a:t>12              </a:t>
            </a:r>
            <a:r>
              <a:rPr lang="en-US" sz="2000">
                <a:latin typeface="Courier New" pitchFamily="49" charset="0"/>
                <a:cs typeface="Courier New" pitchFamily="49" charset="0"/>
              </a:rPr>
              <a:t>sw.WriteLine("Welcome");</a:t>
            </a:r>
          </a:p>
          <a:p>
            <a:pPr marL="0" indent="0">
              <a:lnSpc>
                <a:spcPct val="95000"/>
              </a:lnSpc>
              <a:spcBef>
                <a:spcPts val="0"/>
              </a:spcBef>
              <a:buNone/>
            </a:pPr>
            <a:r>
              <a:rPr lang="en-US" sz="2000" smtClean="0">
                <a:latin typeface="Courier New" pitchFamily="49" charset="0"/>
                <a:cs typeface="Courier New" pitchFamily="49" charset="0"/>
              </a:rPr>
              <a:t>13          </a:t>
            </a:r>
            <a:r>
              <a:rPr lang="en-US" sz="2000">
                <a:latin typeface="Courier New" pitchFamily="49" charset="0"/>
                <a:cs typeface="Courier New" pitchFamily="49" charset="0"/>
              </a:rPr>
              <a:t>}</a:t>
            </a:r>
          </a:p>
          <a:p>
            <a:pPr marL="0" indent="0">
              <a:lnSpc>
                <a:spcPct val="95000"/>
              </a:lnSpc>
              <a:spcBef>
                <a:spcPts val="0"/>
              </a:spcBef>
              <a:buNone/>
            </a:pPr>
            <a:r>
              <a:rPr lang="en-US" sz="2000" smtClean="0">
                <a:latin typeface="Courier New" pitchFamily="49" charset="0"/>
                <a:cs typeface="Courier New" pitchFamily="49" charset="0"/>
              </a:rPr>
              <a:t>14          </a:t>
            </a:r>
            <a:r>
              <a:rPr lang="en-US" sz="2000">
                <a:solidFill>
                  <a:srgbClr val="00B050"/>
                </a:solidFill>
                <a:latin typeface="Courier New" pitchFamily="49" charset="0"/>
                <a:cs typeface="Courier New" pitchFamily="49" charset="0"/>
              </a:rPr>
              <a:t>//Open the file to read from.</a:t>
            </a:r>
          </a:p>
          <a:p>
            <a:pPr marL="0" indent="0">
              <a:lnSpc>
                <a:spcPct val="95000"/>
              </a:lnSpc>
              <a:spcBef>
                <a:spcPts val="0"/>
              </a:spcBef>
              <a:buNone/>
            </a:pPr>
            <a:r>
              <a:rPr lang="en-US" sz="2000" smtClean="0">
                <a:latin typeface="Courier New" pitchFamily="49" charset="0"/>
                <a:cs typeface="Courier New" pitchFamily="49" charset="0"/>
              </a:rPr>
              <a:t>15          </a:t>
            </a:r>
            <a:r>
              <a:rPr lang="en-US" sz="2000">
                <a:solidFill>
                  <a:srgbClr val="0000FF"/>
                </a:solidFill>
                <a:latin typeface="Courier New" pitchFamily="49" charset="0"/>
                <a:cs typeface="Courier New" pitchFamily="49" charset="0"/>
              </a:rPr>
              <a:t>using</a:t>
            </a:r>
            <a:r>
              <a:rPr lang="en-US" sz="2000">
                <a:latin typeface="Courier New" pitchFamily="49" charset="0"/>
                <a:cs typeface="Courier New" pitchFamily="49" charset="0"/>
              </a:rPr>
              <a:t> (StreamReader sr = fi1.OpenText())</a:t>
            </a:r>
          </a:p>
          <a:p>
            <a:pPr marL="0" indent="0">
              <a:lnSpc>
                <a:spcPct val="95000"/>
              </a:lnSpc>
              <a:spcBef>
                <a:spcPts val="0"/>
              </a:spcBef>
              <a:buNone/>
            </a:pPr>
            <a:r>
              <a:rPr lang="en-US" sz="2000" smtClean="0">
                <a:latin typeface="Courier New" pitchFamily="49" charset="0"/>
                <a:cs typeface="Courier New" pitchFamily="49" charset="0"/>
              </a:rPr>
              <a:t>16          </a:t>
            </a:r>
            <a:r>
              <a:rPr lang="en-US" sz="2000">
                <a:latin typeface="Courier New" pitchFamily="49" charset="0"/>
                <a:cs typeface="Courier New" pitchFamily="49" charset="0"/>
              </a:rPr>
              <a:t>{</a:t>
            </a:r>
          </a:p>
          <a:p>
            <a:pPr marL="0" indent="0">
              <a:lnSpc>
                <a:spcPct val="95000"/>
              </a:lnSpc>
              <a:spcBef>
                <a:spcPts val="0"/>
              </a:spcBef>
              <a:buNone/>
            </a:pPr>
            <a:r>
              <a:rPr lang="en-US" sz="2000" smtClean="0">
                <a:latin typeface="Courier New" pitchFamily="49" charset="0"/>
                <a:cs typeface="Courier New" pitchFamily="49" charset="0"/>
              </a:rPr>
              <a:t>17              </a:t>
            </a:r>
            <a:r>
              <a:rPr lang="en-US" sz="2000">
                <a:latin typeface="Courier New" pitchFamily="49" charset="0"/>
                <a:cs typeface="Courier New" pitchFamily="49" charset="0"/>
              </a:rPr>
              <a:t>string s = "";</a:t>
            </a:r>
          </a:p>
          <a:p>
            <a:pPr marL="0" indent="0">
              <a:lnSpc>
                <a:spcPct val="95000"/>
              </a:lnSpc>
              <a:spcBef>
                <a:spcPts val="0"/>
              </a:spcBef>
              <a:buNone/>
            </a:pPr>
            <a:r>
              <a:rPr lang="en-US" sz="2000" smtClean="0">
                <a:latin typeface="Courier New" pitchFamily="49" charset="0"/>
                <a:cs typeface="Courier New" pitchFamily="49" charset="0"/>
              </a:rPr>
              <a:t>18              </a:t>
            </a:r>
            <a:r>
              <a:rPr lang="en-US" sz="2000">
                <a:solidFill>
                  <a:srgbClr val="0000FF"/>
                </a:solidFill>
                <a:latin typeface="Courier New" pitchFamily="49" charset="0"/>
                <a:cs typeface="Courier New" pitchFamily="49" charset="0"/>
              </a:rPr>
              <a:t>while</a:t>
            </a:r>
            <a:r>
              <a:rPr lang="en-US" sz="2000">
                <a:latin typeface="Courier New" pitchFamily="49" charset="0"/>
                <a:cs typeface="Courier New" pitchFamily="49" charset="0"/>
              </a:rPr>
              <a:t> ((s = sr.ReadLine()) != </a:t>
            </a:r>
            <a:r>
              <a:rPr lang="en-US" sz="2000">
                <a:solidFill>
                  <a:srgbClr val="0000FF"/>
                </a:solidFill>
                <a:latin typeface="Courier New" pitchFamily="49" charset="0"/>
                <a:cs typeface="Courier New" pitchFamily="49" charset="0"/>
              </a:rPr>
              <a:t>null</a:t>
            </a:r>
            <a:r>
              <a:rPr lang="en-US" sz="2000">
                <a:latin typeface="Courier New" pitchFamily="49" charset="0"/>
                <a:cs typeface="Courier New" pitchFamily="49" charset="0"/>
              </a:rPr>
              <a:t>)</a:t>
            </a:r>
          </a:p>
          <a:p>
            <a:pPr marL="0" indent="0">
              <a:lnSpc>
                <a:spcPct val="95000"/>
              </a:lnSpc>
              <a:spcBef>
                <a:spcPts val="0"/>
              </a:spcBef>
              <a:buNone/>
            </a:pPr>
            <a:r>
              <a:rPr lang="en-US" sz="2000" smtClean="0">
                <a:latin typeface="Courier New" pitchFamily="49" charset="0"/>
                <a:cs typeface="Courier New" pitchFamily="49" charset="0"/>
              </a:rPr>
              <a:t>19                  </a:t>
            </a:r>
            <a:r>
              <a:rPr lang="en-US" sz="2000">
                <a:latin typeface="Courier New" pitchFamily="49" charset="0"/>
                <a:cs typeface="Courier New" pitchFamily="49" charset="0"/>
              </a:rPr>
              <a:t>Console.WriteLine(s);</a:t>
            </a:r>
          </a:p>
          <a:p>
            <a:pPr marL="0" indent="0">
              <a:lnSpc>
                <a:spcPct val="95000"/>
              </a:lnSpc>
              <a:spcBef>
                <a:spcPts val="0"/>
              </a:spcBef>
              <a:buNone/>
            </a:pPr>
            <a:r>
              <a:rPr lang="en-US" sz="2000" smtClean="0">
                <a:latin typeface="Courier New" pitchFamily="49" charset="0"/>
                <a:cs typeface="Courier New" pitchFamily="49" charset="0"/>
              </a:rPr>
              <a:t>20          }</a:t>
            </a:r>
            <a:endParaRPr lang="en-US" sz="2000">
              <a:latin typeface="Courier New" pitchFamily="49" charset="0"/>
              <a:cs typeface="Courier New" pitchFamily="49" charset="0"/>
            </a:endParaRPr>
          </a:p>
        </p:txBody>
      </p:sp>
    </p:spTree>
    <p:extLst>
      <p:ext uri="{BB962C8B-B14F-4D97-AF65-F5344CB8AC3E}">
        <p14:creationId xmlns:p14="http://schemas.microsoft.com/office/powerpoint/2010/main" val="1392204641"/>
      </p:ext>
    </p:extLst>
  </p:cSld>
  <p:clrMapOvr>
    <a:masterClrMapping/>
  </p:clrMapOvr>
  <p:transition advClick="0">
    <p:wheel spokes="1"/>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1" y="944562"/>
            <a:ext cx="8763000" cy="5761038"/>
          </a:xfrm>
        </p:spPr>
        <p:txBody>
          <a:bodyPr>
            <a:noAutofit/>
          </a:bodyPr>
          <a:lstStyle/>
          <a:p>
            <a:pPr marL="0" indent="0">
              <a:spcBef>
                <a:spcPts val="0"/>
              </a:spcBef>
              <a:buNone/>
            </a:pPr>
            <a:r>
              <a:rPr lang="en-US" sz="2000" smtClean="0">
                <a:latin typeface="Courier New" pitchFamily="49" charset="0"/>
                <a:cs typeface="Courier New" pitchFamily="49" charset="0"/>
              </a:rPr>
              <a:t>21       </a:t>
            </a:r>
            <a:r>
              <a:rPr lang="en-US" sz="2000" smtClean="0">
                <a:solidFill>
                  <a:srgbClr val="0000FF"/>
                </a:solidFill>
                <a:latin typeface="Courier New" pitchFamily="49" charset="0"/>
                <a:cs typeface="Courier New" pitchFamily="49" charset="0"/>
              </a:rPr>
              <a:t>try</a:t>
            </a:r>
            <a:r>
              <a:rPr lang="en-US" sz="2000" smtClean="0">
                <a:latin typeface="Courier New" pitchFamily="49" charset="0"/>
                <a:cs typeface="Courier New" pitchFamily="49" charset="0"/>
              </a:rPr>
              <a:t>{</a:t>
            </a:r>
            <a:endParaRPr lang="en-US" sz="2000">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22         string </a:t>
            </a:r>
            <a:r>
              <a:rPr lang="en-US" sz="2000">
                <a:latin typeface="Courier New" pitchFamily="49" charset="0"/>
                <a:cs typeface="Courier New" pitchFamily="49" charset="0"/>
              </a:rPr>
              <a:t>path2 = Path.GetTempFileName();</a:t>
            </a:r>
          </a:p>
          <a:p>
            <a:pPr marL="0" indent="0">
              <a:spcBef>
                <a:spcPts val="0"/>
              </a:spcBef>
              <a:buNone/>
            </a:pPr>
            <a:r>
              <a:rPr lang="en-US" sz="2000" smtClean="0">
                <a:latin typeface="Courier New" pitchFamily="49" charset="0"/>
                <a:cs typeface="Courier New" pitchFamily="49" charset="0"/>
              </a:rPr>
              <a:t>23         FileInfo </a:t>
            </a:r>
            <a:r>
              <a:rPr lang="en-US" sz="2000">
                <a:latin typeface="Courier New" pitchFamily="49" charset="0"/>
                <a:cs typeface="Courier New" pitchFamily="49" charset="0"/>
              </a:rPr>
              <a:t>fi2 = </a:t>
            </a:r>
            <a:r>
              <a:rPr lang="en-US" sz="2000">
                <a:solidFill>
                  <a:srgbClr val="0000FF"/>
                </a:solidFill>
                <a:latin typeface="Courier New" pitchFamily="49" charset="0"/>
                <a:cs typeface="Courier New" pitchFamily="49" charset="0"/>
              </a:rPr>
              <a:t>new</a:t>
            </a:r>
            <a:r>
              <a:rPr lang="en-US" sz="2000">
                <a:latin typeface="Courier New" pitchFamily="49" charset="0"/>
                <a:cs typeface="Courier New" pitchFamily="49" charset="0"/>
              </a:rPr>
              <a:t> FileInfo(path2);</a:t>
            </a:r>
          </a:p>
          <a:p>
            <a:pPr marL="0" indent="0">
              <a:spcBef>
                <a:spcPts val="0"/>
              </a:spcBef>
              <a:buNone/>
            </a:pPr>
            <a:r>
              <a:rPr lang="en-US" sz="2000" smtClean="0">
                <a:latin typeface="Courier New" pitchFamily="49" charset="0"/>
                <a:cs typeface="Courier New" pitchFamily="49" charset="0"/>
              </a:rPr>
              <a:t>24         </a:t>
            </a:r>
            <a:r>
              <a:rPr lang="en-US" sz="2000" smtClean="0">
                <a:solidFill>
                  <a:srgbClr val="00B050"/>
                </a:solidFill>
                <a:latin typeface="Courier New" pitchFamily="49" charset="0"/>
                <a:cs typeface="Courier New" pitchFamily="49" charset="0"/>
              </a:rPr>
              <a:t>//</a:t>
            </a:r>
            <a:r>
              <a:rPr lang="en-US" sz="2000">
                <a:solidFill>
                  <a:srgbClr val="00B050"/>
                </a:solidFill>
                <a:latin typeface="Courier New" pitchFamily="49" charset="0"/>
                <a:cs typeface="Courier New" pitchFamily="49" charset="0"/>
              </a:rPr>
              <a:t>Ensure that the target does not exist.</a:t>
            </a:r>
          </a:p>
          <a:p>
            <a:pPr marL="0" indent="0">
              <a:spcBef>
                <a:spcPts val="0"/>
              </a:spcBef>
              <a:buNone/>
            </a:pPr>
            <a:r>
              <a:rPr lang="en-US" sz="2000" smtClean="0">
                <a:latin typeface="Courier New" pitchFamily="49" charset="0"/>
                <a:cs typeface="Courier New" pitchFamily="49" charset="0"/>
              </a:rPr>
              <a:t>25         fi2.Delete</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26         fi1.CopyTo(path2);</a:t>
            </a:r>
            <a:r>
              <a:rPr lang="en-US" sz="2000" smtClean="0">
                <a:solidFill>
                  <a:srgbClr val="00B050"/>
                </a:solidFill>
                <a:latin typeface="Courier New" pitchFamily="49" charset="0"/>
                <a:cs typeface="Courier New" pitchFamily="49" charset="0"/>
              </a:rPr>
              <a:t>//</a:t>
            </a:r>
            <a:r>
              <a:rPr lang="en-US" sz="2000">
                <a:solidFill>
                  <a:srgbClr val="00B050"/>
                </a:solidFill>
                <a:latin typeface="Courier New" pitchFamily="49" charset="0"/>
                <a:cs typeface="Courier New" pitchFamily="49" charset="0"/>
              </a:rPr>
              <a:t>Copy the file.</a:t>
            </a:r>
            <a:endParaRPr lang="en-US" sz="2000">
              <a:latin typeface="Courier New" pitchFamily="49" charset="0"/>
              <a:cs typeface="Courier New" pitchFamily="49" charset="0"/>
            </a:endParaRPr>
          </a:p>
          <a:p>
            <a:pPr marL="457200" indent="-457200">
              <a:spcBef>
                <a:spcPts val="0"/>
              </a:spcBef>
              <a:buAutoNum type="arabicPlain" startAt="27"/>
              <a:tabLst>
                <a:tab pos="633413" algn="l"/>
              </a:tabLst>
            </a:pPr>
            <a:r>
              <a:rPr lang="en-US" sz="2000" smtClean="0">
                <a:latin typeface="Courier New" pitchFamily="49" charset="0"/>
                <a:cs typeface="Courier New" pitchFamily="49" charset="0"/>
              </a:rPr>
              <a:t>        Console.WriteLine</a:t>
            </a:r>
            <a:r>
              <a:rPr lang="en-US" sz="2000">
                <a:latin typeface="Courier New" pitchFamily="49" charset="0"/>
                <a:cs typeface="Courier New" pitchFamily="49" charset="0"/>
              </a:rPr>
              <a:t>("{0} was copied to {1</a:t>
            </a:r>
            <a:r>
              <a:rPr lang="en-US" sz="2000" smtClean="0">
                <a:latin typeface="Courier New" pitchFamily="49" charset="0"/>
                <a:cs typeface="Courier New" pitchFamily="49" charset="0"/>
              </a:rPr>
              <a:t>}.",</a:t>
            </a:r>
          </a:p>
          <a:p>
            <a:pPr marL="457200" indent="-457200">
              <a:spcBef>
                <a:spcPts val="0"/>
              </a:spcBef>
              <a:buAutoNum type="arabicPlain" startAt="27"/>
              <a:tabLst>
                <a:tab pos="633413" algn="l"/>
              </a:tabLst>
            </a:pPr>
            <a:r>
              <a:rPr lang="en-US" sz="2000" smtClean="0">
                <a:latin typeface="Courier New" pitchFamily="49" charset="0"/>
                <a:cs typeface="Courier New" pitchFamily="49" charset="0"/>
              </a:rPr>
              <a:t>           path</a:t>
            </a:r>
            <a:r>
              <a:rPr lang="en-US" sz="2000">
                <a:latin typeface="Courier New" pitchFamily="49" charset="0"/>
                <a:cs typeface="Courier New" pitchFamily="49" charset="0"/>
              </a:rPr>
              <a:t>, </a:t>
            </a:r>
            <a:r>
              <a:rPr lang="en-US" sz="2000" smtClean="0">
                <a:latin typeface="Courier New" pitchFamily="49" charset="0"/>
                <a:cs typeface="Courier New" pitchFamily="49" charset="0"/>
              </a:rPr>
              <a:t>path2);</a:t>
            </a:r>
            <a:endParaRPr lang="en-US" sz="2000">
              <a:solidFill>
                <a:srgbClr val="00B050"/>
              </a:solidFill>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29         fi2.Delete();</a:t>
            </a:r>
            <a:r>
              <a:rPr lang="en-US" sz="2000" smtClean="0">
                <a:solidFill>
                  <a:srgbClr val="00B050"/>
                </a:solidFill>
                <a:latin typeface="Courier New" pitchFamily="49" charset="0"/>
                <a:cs typeface="Courier New" pitchFamily="49" charset="0"/>
              </a:rPr>
              <a:t>//</a:t>
            </a:r>
            <a:r>
              <a:rPr lang="en-US" sz="2000">
                <a:solidFill>
                  <a:srgbClr val="00B050"/>
                </a:solidFill>
                <a:latin typeface="Courier New" pitchFamily="49" charset="0"/>
                <a:cs typeface="Courier New" pitchFamily="49" charset="0"/>
              </a:rPr>
              <a:t>Delete the newly created file.</a:t>
            </a:r>
            <a:endParaRPr lang="en-US" sz="2000">
              <a:latin typeface="Courier New" pitchFamily="49" charset="0"/>
              <a:cs typeface="Courier New" pitchFamily="49" charset="0"/>
            </a:endParaRPr>
          </a:p>
          <a:p>
            <a:pPr marL="457200" indent="-457200">
              <a:spcBef>
                <a:spcPts val="0"/>
              </a:spcBef>
              <a:buAutoNum type="arabicPlain" startAt="30"/>
              <a:tabLst>
                <a:tab pos="633413" algn="l"/>
              </a:tabLst>
            </a:pPr>
            <a:r>
              <a:rPr lang="en-US" sz="2000" smtClean="0">
                <a:latin typeface="Courier New" pitchFamily="49" charset="0"/>
                <a:cs typeface="Courier New" pitchFamily="49" charset="0"/>
              </a:rPr>
              <a:t>        Console.WriteLine</a:t>
            </a:r>
            <a:r>
              <a:rPr lang="en-US" sz="2000">
                <a:latin typeface="Courier New" pitchFamily="49" charset="0"/>
                <a:cs typeface="Courier New" pitchFamily="49" charset="0"/>
              </a:rPr>
              <a:t>("{0} was successfully </a:t>
            </a:r>
            <a:endParaRPr lang="en-US" sz="2000" smtClean="0">
              <a:latin typeface="Courier New" pitchFamily="49" charset="0"/>
              <a:cs typeface="Courier New" pitchFamily="49" charset="0"/>
            </a:endParaRPr>
          </a:p>
          <a:p>
            <a:pPr marL="457200" indent="-457200">
              <a:spcBef>
                <a:spcPts val="0"/>
              </a:spcBef>
              <a:buAutoNum type="arabicPlain" startAt="30"/>
              <a:tabLst>
                <a:tab pos="633413" algn="l"/>
              </a:tabLst>
            </a:pPr>
            <a:r>
              <a:rPr lang="en-US" sz="2000" smtClean="0">
                <a:latin typeface="Courier New" pitchFamily="49" charset="0"/>
                <a:cs typeface="Courier New" pitchFamily="49" charset="0"/>
              </a:rPr>
              <a:t>           deleted</a:t>
            </a:r>
            <a:r>
              <a:rPr lang="en-US" sz="2000">
                <a:latin typeface="Courier New" pitchFamily="49" charset="0"/>
                <a:cs typeface="Courier New" pitchFamily="49" charset="0"/>
              </a:rPr>
              <a:t>.", </a:t>
            </a:r>
            <a:r>
              <a:rPr lang="en-US" sz="2000" smtClean="0">
                <a:latin typeface="Courier New" pitchFamily="49" charset="0"/>
                <a:cs typeface="Courier New" pitchFamily="49" charset="0"/>
              </a:rPr>
              <a:t>path2</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32       </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33       </a:t>
            </a:r>
            <a:r>
              <a:rPr lang="en-US" sz="2000" smtClean="0">
                <a:solidFill>
                  <a:srgbClr val="0000FF"/>
                </a:solidFill>
                <a:latin typeface="Courier New" pitchFamily="49" charset="0"/>
                <a:cs typeface="Courier New" pitchFamily="49" charset="0"/>
              </a:rPr>
              <a:t>catch</a:t>
            </a:r>
            <a:r>
              <a:rPr lang="en-US" sz="2000" smtClean="0">
                <a:latin typeface="Courier New" pitchFamily="49" charset="0"/>
                <a:cs typeface="Courier New" pitchFamily="49" charset="0"/>
              </a:rPr>
              <a:t> </a:t>
            </a:r>
            <a:r>
              <a:rPr lang="en-US" sz="2000">
                <a:latin typeface="Courier New" pitchFamily="49" charset="0"/>
                <a:cs typeface="Courier New" pitchFamily="49" charset="0"/>
              </a:rPr>
              <a:t>(Exception e)</a:t>
            </a:r>
          </a:p>
          <a:p>
            <a:pPr marL="0" indent="0">
              <a:spcBef>
                <a:spcPts val="0"/>
              </a:spcBef>
              <a:buNone/>
            </a:pPr>
            <a:r>
              <a:rPr lang="en-US" sz="2000" smtClean="0">
                <a:latin typeface="Courier New" pitchFamily="49" charset="0"/>
                <a:cs typeface="Courier New" pitchFamily="49" charset="0"/>
              </a:rPr>
              <a:t>34       {</a:t>
            </a:r>
            <a:endParaRPr lang="en-US" sz="2000">
              <a:latin typeface="Courier New" pitchFamily="49" charset="0"/>
              <a:cs typeface="Courier New" pitchFamily="49" charset="0"/>
            </a:endParaRPr>
          </a:p>
          <a:p>
            <a:pPr marL="457200" indent="-457200">
              <a:spcBef>
                <a:spcPts val="0"/>
              </a:spcBef>
              <a:buAutoNum type="arabicPlain" startAt="35"/>
              <a:tabLst>
                <a:tab pos="574675" algn="l"/>
              </a:tabLst>
            </a:pPr>
            <a:r>
              <a:rPr lang="en-US" sz="2000" smtClean="0">
                <a:latin typeface="Courier New" pitchFamily="49" charset="0"/>
                <a:cs typeface="Courier New" pitchFamily="49" charset="0"/>
              </a:rPr>
              <a:t>         Console.WriteLine</a:t>
            </a:r>
            <a:r>
              <a:rPr lang="en-US" sz="2000">
                <a:latin typeface="Courier New" pitchFamily="49" charset="0"/>
                <a:cs typeface="Courier New" pitchFamily="49" charset="0"/>
              </a:rPr>
              <a:t>("The process failed: </a:t>
            </a:r>
            <a:endParaRPr lang="en-US" sz="2000" smtClean="0">
              <a:latin typeface="Courier New" pitchFamily="49" charset="0"/>
              <a:cs typeface="Courier New" pitchFamily="49" charset="0"/>
            </a:endParaRPr>
          </a:p>
          <a:p>
            <a:pPr marL="457200" indent="-457200">
              <a:spcBef>
                <a:spcPts val="0"/>
              </a:spcBef>
              <a:buAutoNum type="arabicPlain" startAt="35"/>
              <a:tabLst>
                <a:tab pos="574675" algn="l"/>
              </a:tabLst>
            </a:pPr>
            <a:r>
              <a:rPr lang="en-US" sz="2000" smtClean="0">
                <a:latin typeface="Courier New" pitchFamily="49" charset="0"/>
                <a:cs typeface="Courier New" pitchFamily="49" charset="0"/>
              </a:rPr>
              <a:t>           {0}",e.ToString</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37       </a:t>
            </a:r>
            <a:r>
              <a:rPr lang="en-US" sz="2000">
                <a:latin typeface="Courier New" pitchFamily="49" charset="0"/>
                <a:cs typeface="Courier New" pitchFamily="49" charset="0"/>
              </a:rPr>
              <a:t>}</a:t>
            </a:r>
          </a:p>
          <a:p>
            <a:pPr marL="0" indent="0">
              <a:spcBef>
                <a:spcPts val="0"/>
              </a:spcBef>
              <a:buNone/>
            </a:pPr>
            <a:r>
              <a:rPr lang="en-US" sz="2000" smtClean="0">
                <a:latin typeface="Courier New" pitchFamily="49" charset="0"/>
                <a:cs typeface="Courier New" pitchFamily="49" charset="0"/>
              </a:rPr>
              <a:t>38    }</a:t>
            </a:r>
            <a:endParaRPr lang="en-US" sz="2000">
              <a:latin typeface="Courier New" pitchFamily="49" charset="0"/>
              <a:cs typeface="Courier New" pitchFamily="49" charset="0"/>
            </a:endParaRPr>
          </a:p>
          <a:p>
            <a:pPr marL="0" indent="0">
              <a:spcBef>
                <a:spcPts val="0"/>
              </a:spcBef>
              <a:buNone/>
            </a:pPr>
            <a:r>
              <a:rPr lang="en-US" sz="2000" smtClean="0">
                <a:latin typeface="Courier New" pitchFamily="49" charset="0"/>
                <a:cs typeface="Courier New" pitchFamily="49" charset="0"/>
              </a:rPr>
              <a:t>39 }</a:t>
            </a:r>
            <a:endParaRPr lang="en-US" sz="2000">
              <a:latin typeface="Courier New" pitchFamily="49" charset="0"/>
              <a:cs typeface="Courier New" pitchFamily="49" charset="0"/>
            </a:endParaRPr>
          </a:p>
        </p:txBody>
      </p:sp>
      <p:sp>
        <p:nvSpPr>
          <p:cNvPr id="5" name="Rectangle 2"/>
          <p:cNvSpPr>
            <a:spLocks noGrp="1" noChangeArrowheads="1"/>
          </p:cNvSpPr>
          <p:nvPr>
            <p:ph type="title"/>
          </p:nvPr>
        </p:nvSpPr>
        <p:spPr bwMode="auto">
          <a:xfrm>
            <a:off x="533401" y="152400"/>
            <a:ext cx="7620000" cy="777875"/>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FileInfo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531244606"/>
      </p:ext>
    </p:extLst>
  </p:cSld>
  <p:clrMapOvr>
    <a:masterClrMapping/>
  </p:clrMapOvr>
  <p:transition advClick="0">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Console </a:t>
            </a:r>
            <a:r>
              <a:rPr lang="en-US" sz="4000" b="1" smtClean="0">
                <a:solidFill>
                  <a:schemeClr val="tx1"/>
                </a:solidFill>
                <a:cs typeface="Tahoma" charset="0"/>
              </a:rPr>
              <a:t>I/O – Ví dụ 1</a:t>
            </a:r>
            <a:endParaRPr lang="en-US" sz="4000" b="1" dirty="0" smtClean="0">
              <a:solidFill>
                <a:schemeClr val="tx1"/>
              </a:solidFill>
              <a:cs typeface="Tahoma" charset="0"/>
            </a:endParaRPr>
          </a:p>
        </p:txBody>
      </p:sp>
      <p:sp>
        <p:nvSpPr>
          <p:cNvPr id="6" name="Content Placeholder 2"/>
          <p:cNvSpPr>
            <a:spLocks noGrp="1"/>
          </p:cNvSpPr>
          <p:nvPr>
            <p:ph idx="1"/>
          </p:nvPr>
        </p:nvSpPr>
        <p:spPr>
          <a:xfrm>
            <a:off x="685801" y="1066800"/>
            <a:ext cx="8305800" cy="5638800"/>
          </a:xfrm>
          <a:noFill/>
        </p:spPr>
        <p:txBody>
          <a:bodyPr>
            <a:noAutofit/>
          </a:bodyPr>
          <a:lstStyle/>
          <a:p>
            <a:pPr>
              <a:buFontTx/>
              <a:buNone/>
            </a:pPr>
            <a:r>
              <a:rPr lang="en-US" sz="2400" smtClean="0">
                <a:solidFill>
                  <a:srgbClr val="0000FF"/>
                </a:solidFill>
                <a:latin typeface="Courier New" pitchFamily="49" charset="0"/>
                <a:cs typeface="Courier New" pitchFamily="49" charset="0"/>
              </a:rPr>
              <a:t>public static void </a:t>
            </a:r>
            <a:r>
              <a:rPr lang="en-US" sz="2400" smtClean="0">
                <a:latin typeface="Courier New" pitchFamily="49" charset="0"/>
                <a:cs typeface="Courier New" pitchFamily="49" charset="0"/>
              </a:rPr>
              <a:t>Main() {</a:t>
            </a:r>
          </a:p>
          <a:p>
            <a:pPr>
              <a:buFontTx/>
              <a:buNone/>
            </a:pPr>
            <a:r>
              <a:rPr lang="en-US" sz="2400" smtClean="0">
                <a:solidFill>
                  <a:srgbClr val="0000FF"/>
                </a:solidFill>
                <a:latin typeface="Courier New" pitchFamily="49" charset="0"/>
                <a:cs typeface="Courier New" pitchFamily="49" charset="0"/>
              </a:rPr>
              <a:t>	int</a:t>
            </a:r>
            <a:r>
              <a:rPr lang="en-US" sz="2400" smtClean="0">
                <a:latin typeface="Courier New" pitchFamily="49" charset="0"/>
                <a:cs typeface="Courier New" pitchFamily="49" charset="0"/>
              </a:rPr>
              <a:t> a = 1509; </a:t>
            </a:r>
            <a:r>
              <a:rPr lang="en-US" sz="2400" smtClean="0">
                <a:solidFill>
                  <a:srgbClr val="0000FF"/>
                </a:solidFill>
                <a:latin typeface="Courier New" pitchFamily="49" charset="0"/>
                <a:cs typeface="Courier New" pitchFamily="49" charset="0"/>
              </a:rPr>
              <a:t>int</a:t>
            </a:r>
            <a:r>
              <a:rPr lang="en-US" sz="2400" smtClean="0">
                <a:latin typeface="Courier New" pitchFamily="49" charset="0"/>
                <a:cs typeface="Courier New" pitchFamily="49" charset="0"/>
              </a:rPr>
              <a:t> b = 744; </a:t>
            </a:r>
            <a:r>
              <a:rPr lang="en-US" sz="2400" smtClean="0">
                <a:solidFill>
                  <a:srgbClr val="0000FF"/>
                </a:solidFill>
                <a:latin typeface="Courier New" pitchFamily="49" charset="0"/>
                <a:cs typeface="Courier New" pitchFamily="49" charset="0"/>
              </a:rPr>
              <a:t>int</a:t>
            </a:r>
            <a:r>
              <a:rPr lang="en-US" sz="2400" smtClean="0">
                <a:latin typeface="Courier New" pitchFamily="49" charset="0"/>
                <a:cs typeface="Courier New" pitchFamily="49" charset="0"/>
              </a:rPr>
              <a:t> c = a + b;</a:t>
            </a:r>
          </a:p>
          <a:p>
            <a:pPr>
              <a:buFontTx/>
              <a:buNone/>
            </a:pPr>
            <a:r>
              <a:rPr lang="en-US" sz="2400" smtClean="0">
                <a:latin typeface="Courier New" pitchFamily="49" charset="0"/>
                <a:cs typeface="Courier New" pitchFamily="49" charset="0"/>
              </a:rPr>
              <a:t>	Console.Write("The sum of "); </a:t>
            </a:r>
          </a:p>
          <a:p>
            <a:pPr>
              <a:buFontTx/>
              <a:buNone/>
            </a:pPr>
            <a:r>
              <a:rPr lang="en-US" sz="2400" smtClean="0">
                <a:latin typeface="Courier New" pitchFamily="49" charset="0"/>
                <a:cs typeface="Courier New" pitchFamily="49" charset="0"/>
              </a:rPr>
              <a:t>	Console.Write(a); </a:t>
            </a:r>
          </a:p>
          <a:p>
            <a:pPr>
              <a:buFontTx/>
              <a:buNone/>
            </a:pPr>
            <a:r>
              <a:rPr lang="en-US" sz="2400" smtClean="0">
                <a:latin typeface="Courier New" pitchFamily="49" charset="0"/>
                <a:cs typeface="Courier New" pitchFamily="49" charset="0"/>
              </a:rPr>
              <a:t>	Console.Write(" and ") ; </a:t>
            </a:r>
          </a:p>
          <a:p>
            <a:pPr>
              <a:buFontTx/>
              <a:buNone/>
            </a:pPr>
            <a:r>
              <a:rPr lang="en-US" sz="2400">
                <a:latin typeface="Courier New" pitchFamily="49" charset="0"/>
                <a:cs typeface="Courier New" pitchFamily="49" charset="0"/>
              </a:rPr>
              <a:t>	</a:t>
            </a:r>
            <a:r>
              <a:rPr lang="en-US" sz="2400" smtClean="0">
                <a:latin typeface="Courier New" pitchFamily="49" charset="0"/>
                <a:cs typeface="Courier New" pitchFamily="49" charset="0"/>
              </a:rPr>
              <a:t>Console.Write(b); </a:t>
            </a:r>
          </a:p>
          <a:p>
            <a:pPr>
              <a:buFontTx/>
              <a:buNone/>
            </a:pPr>
            <a:r>
              <a:rPr lang="en-US" sz="2400" smtClean="0">
                <a:latin typeface="Courier New" pitchFamily="49" charset="0"/>
                <a:cs typeface="Courier New" pitchFamily="49" charset="0"/>
              </a:rPr>
              <a:t>	Console.Write(" equals "); </a:t>
            </a:r>
          </a:p>
          <a:p>
            <a:pPr>
              <a:buFontTx/>
              <a:buNone/>
            </a:pPr>
            <a:r>
              <a:rPr lang="en-US" sz="2400" smtClean="0">
                <a:latin typeface="Courier New" pitchFamily="49" charset="0"/>
                <a:cs typeface="Courier New" pitchFamily="49" charset="0"/>
              </a:rPr>
              <a:t>	Console.WriteLine(c); </a:t>
            </a:r>
          </a:p>
          <a:p>
            <a:pPr>
              <a:buFontTx/>
              <a:buNone/>
            </a:pPr>
            <a:r>
              <a:rPr lang="en-US" sz="2400" smtClean="0">
                <a:latin typeface="Courier New" pitchFamily="49" charset="0"/>
                <a:cs typeface="Courier New" pitchFamily="49" charset="0"/>
              </a:rPr>
              <a:t>	Console.WriteLine("The sum of " + a + " and " + b + "="+c) ;</a:t>
            </a:r>
          </a:p>
          <a:p>
            <a:pPr>
              <a:buFontTx/>
              <a:buNone/>
            </a:pPr>
            <a:r>
              <a:rPr lang="en-US" sz="2400" smtClean="0">
                <a:latin typeface="Courier New" pitchFamily="49" charset="0"/>
                <a:cs typeface="Courier New" pitchFamily="49" charset="0"/>
              </a:rPr>
              <a:t>	Console.WriteLine("{0}+{1}={2}", a, b, c);</a:t>
            </a:r>
          </a:p>
          <a:p>
            <a:pPr>
              <a:buFontTx/>
              <a:buNone/>
            </a:pPr>
            <a:r>
              <a:rPr lang="en-US" sz="2400" smtClean="0">
                <a:latin typeface="Courier New" pitchFamily="49" charset="0"/>
                <a:cs typeface="Courier New" pitchFamily="49" charset="0"/>
              </a:rPr>
              <a:t>	Console.ReadLine();</a:t>
            </a:r>
          </a:p>
          <a:p>
            <a:pPr>
              <a:buFontTx/>
              <a:buNone/>
            </a:pPr>
            <a:r>
              <a:rPr lang="en-US" sz="2400" smtClean="0">
                <a:latin typeface="Courier New" pitchFamily="49" charset="0"/>
                <a:cs typeface="Courier New" pitchFamily="49" charset="0"/>
              </a:rPr>
              <a:t>}</a:t>
            </a:r>
          </a:p>
        </p:txBody>
      </p:sp>
    </p:spTree>
    <p:extLst>
      <p:ext uri="{BB962C8B-B14F-4D97-AF65-F5344CB8AC3E}">
        <p14:creationId xmlns:p14="http://schemas.microsoft.com/office/powerpoint/2010/main" val="1801525648"/>
      </p:ext>
    </p:extLst>
  </p:cSld>
  <p:clrMapOvr>
    <a:masterClrMapping/>
  </p:clrMapOvr>
  <p:transition advClick="0">
    <p:wheel spokes="1"/>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Xử lí đọc/ghi file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09662"/>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Đọc và ghi dữ liệu </a:t>
            </a:r>
            <a:r>
              <a:rPr lang="en-US" sz="2800" smtClean="0">
                <a:latin typeface="+mj-lt"/>
                <a:cs typeface="Tahoma" charset="0"/>
              </a:rPr>
              <a:t>trong C# s</a:t>
            </a:r>
            <a:r>
              <a:rPr lang="vi-VN" sz="2800" smtClean="0">
                <a:latin typeface="+mj-lt"/>
                <a:cs typeface="Tahoma" charset="0"/>
              </a:rPr>
              <a:t>ẽ </a:t>
            </a:r>
            <a:r>
              <a:rPr lang="vi-VN" sz="2800">
                <a:latin typeface="+mj-lt"/>
                <a:cs typeface="Tahoma" charset="0"/>
              </a:rPr>
              <a:t>được thực hiện thông qua lớp </a:t>
            </a:r>
            <a:r>
              <a:rPr lang="vi-VN" sz="2800">
                <a:solidFill>
                  <a:srgbClr val="0000FF"/>
                </a:solidFill>
                <a:latin typeface="+mj-lt"/>
                <a:cs typeface="Tahoma" charset="0"/>
              </a:rPr>
              <a:t>Stream</a:t>
            </a:r>
            <a:r>
              <a:rPr lang="vi-VN" sz="2800">
                <a:latin typeface="+mj-lt"/>
                <a:cs typeface="Tahoma" charset="0"/>
              </a:rPr>
              <a:t>. </a:t>
            </a:r>
          </a:p>
          <a:p>
            <a:pPr algn="just">
              <a:lnSpc>
                <a:spcPct val="120000"/>
              </a:lnSpc>
              <a:spcBef>
                <a:spcPts val="300"/>
              </a:spcBef>
              <a:spcAft>
                <a:spcPts val="300"/>
              </a:spcAft>
            </a:pPr>
            <a:r>
              <a:rPr lang="vi-VN" sz="2800">
                <a:solidFill>
                  <a:srgbClr val="0000FF"/>
                </a:solidFill>
                <a:latin typeface="+mj-lt"/>
                <a:cs typeface="Tahoma" charset="0"/>
              </a:rPr>
              <a:t>Stream</a:t>
            </a:r>
            <a:r>
              <a:rPr lang="vi-VN" sz="2800">
                <a:latin typeface="+mj-lt"/>
                <a:cs typeface="Tahoma" charset="0"/>
              </a:rPr>
              <a:t> là </a:t>
            </a:r>
            <a:r>
              <a:rPr lang="en-US" sz="2800" smtClean="0">
                <a:latin typeface="+mj-lt"/>
                <a:cs typeface="Tahoma" charset="0"/>
              </a:rPr>
              <a:t>một</a:t>
            </a:r>
            <a:r>
              <a:rPr lang="vi-VN" sz="2800" smtClean="0">
                <a:latin typeface="+mj-lt"/>
                <a:cs typeface="Tahoma" charset="0"/>
              </a:rPr>
              <a:t> </a:t>
            </a:r>
            <a:r>
              <a:rPr lang="vi-VN" sz="2800">
                <a:latin typeface="+mj-lt"/>
                <a:cs typeface="Tahoma" charset="0"/>
              </a:rPr>
              <a:t>luồng dữ liệu, nó đưa dữ liệu từ điểm bắt đầu đến điểm cuối.</a:t>
            </a:r>
          </a:p>
          <a:p>
            <a:pPr algn="just">
              <a:lnSpc>
                <a:spcPct val="120000"/>
              </a:lnSpc>
              <a:spcBef>
                <a:spcPts val="300"/>
              </a:spcBef>
              <a:spcAft>
                <a:spcPts val="300"/>
              </a:spcAft>
            </a:pPr>
            <a:r>
              <a:rPr lang="vi-VN" sz="2800">
                <a:solidFill>
                  <a:srgbClr val="0000FF"/>
                </a:solidFill>
                <a:latin typeface="+mj-lt"/>
                <a:cs typeface="Tahoma" charset="0"/>
              </a:rPr>
              <a:t>System.IO.Stream</a:t>
            </a:r>
            <a:r>
              <a:rPr lang="vi-VN" sz="2800">
                <a:latin typeface="+mj-lt"/>
                <a:cs typeface="Tahoma" charset="0"/>
              </a:rPr>
              <a:t> là một lớp </a:t>
            </a:r>
            <a:r>
              <a:rPr lang="vi-VN" sz="2800">
                <a:solidFill>
                  <a:srgbClr val="0000FF"/>
                </a:solidFill>
                <a:latin typeface="+mj-lt"/>
                <a:cs typeface="Tahoma" charset="0"/>
              </a:rPr>
              <a:t>abstract</a:t>
            </a:r>
            <a:r>
              <a:rPr lang="vi-VN" sz="2800">
                <a:latin typeface="+mj-lt"/>
                <a:cs typeface="Tahoma" charset="0"/>
              </a:rPr>
              <a:t> định nghĩa một số thành viên có khả năng hỗ trợ việc đọc/ghi đồng bộ (synchronus) hoặc không đồng bộ (asynchronous) đối với khối trữ tin.</a:t>
            </a:r>
            <a:endParaRPr lang="en-US" sz="2800" dirty="0" smtClean="0">
              <a:latin typeface="+mj-lt"/>
              <a:cs typeface="Tahoma" charset="0"/>
            </a:endParaRPr>
          </a:p>
        </p:txBody>
      </p:sp>
    </p:spTree>
    <p:extLst>
      <p:ext uri="{BB962C8B-B14F-4D97-AF65-F5344CB8AC3E}">
        <p14:creationId xmlns:p14="http://schemas.microsoft.com/office/powerpoint/2010/main" val="1756535549"/>
      </p:ext>
    </p:extLst>
  </p:cSld>
  <p:clrMapOvr>
    <a:masterClrMapping/>
  </p:clrMapOvr>
  <p:transition advClick="0">
    <p:wheel spokes="1"/>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Lớp Stream</a:t>
            </a:r>
            <a:endParaRPr lang="en-US" sz="4000" b="1" dirty="0" smtClean="0">
              <a:solidFill>
                <a:schemeClr val="tx1"/>
              </a:solidFill>
              <a:cs typeface="Tahoma" charset="0"/>
            </a:endParaRPr>
          </a:p>
        </p:txBody>
      </p:sp>
      <p:graphicFrame>
        <p:nvGraphicFramePr>
          <p:cNvPr id="6" name="Content Placeholder 1"/>
          <p:cNvGraphicFramePr>
            <a:graphicFrameLocks noGrp="1"/>
          </p:cNvGraphicFramePr>
          <p:nvPr>
            <p:ph idx="1"/>
            <p:extLst>
              <p:ext uri="{D42A27DB-BD31-4B8C-83A1-F6EECF244321}">
                <p14:modId xmlns:p14="http://schemas.microsoft.com/office/powerpoint/2010/main" val="1046334625"/>
              </p:ext>
            </p:extLst>
          </p:nvPr>
        </p:nvGraphicFramePr>
        <p:xfrm>
          <a:off x="609600" y="925965"/>
          <a:ext cx="8305800" cy="5856585"/>
        </p:xfrm>
        <a:graphic>
          <a:graphicData uri="http://schemas.openxmlformats.org/drawingml/2006/table">
            <a:tbl>
              <a:tblPr firstRow="1" bandRow="1">
                <a:tableStyleId>{5C22544A-7EE6-4342-B048-85BDC9FD1C3A}</a:tableStyleId>
              </a:tblPr>
              <a:tblGrid>
                <a:gridCol w="1894114"/>
                <a:gridCol w="6411686"/>
              </a:tblGrid>
              <a:tr h="616742">
                <a:tc>
                  <a:txBody>
                    <a:bodyPr/>
                    <a:lstStyle/>
                    <a:p>
                      <a:pPr algn="ctr"/>
                      <a:r>
                        <a:rPr lang="en-US" sz="2000" b="1" smtClean="0"/>
                        <a:t>Thuộc</a:t>
                      </a:r>
                      <a:r>
                        <a:rPr lang="en-US" sz="2000" b="1" baseline="0" smtClean="0"/>
                        <a:t> tính/ Phương thức</a:t>
                      </a:r>
                      <a:endParaRPr lang="en-US" sz="2000" b="1"/>
                    </a:p>
                  </a:txBody>
                  <a:tcPr anchor="ctr">
                    <a:solidFill>
                      <a:srgbClr val="0070C0"/>
                    </a:solidFill>
                  </a:tcPr>
                </a:tc>
                <a:tc>
                  <a:txBody>
                    <a:bodyPr/>
                    <a:lstStyle/>
                    <a:p>
                      <a:pPr algn="ctr"/>
                      <a:r>
                        <a:rPr lang="en-US" sz="2000" b="1" smtClean="0"/>
                        <a:t>Mô</a:t>
                      </a:r>
                      <a:r>
                        <a:rPr lang="en-US" sz="2000" b="1" baseline="0" smtClean="0"/>
                        <a:t> tả</a:t>
                      </a:r>
                      <a:endParaRPr lang="en-US" sz="2000" b="1"/>
                    </a:p>
                  </a:txBody>
                  <a:tcPr anchor="ctr">
                    <a:solidFill>
                      <a:srgbClr val="0070C0"/>
                    </a:solidFill>
                  </a:tcPr>
                </a:tc>
              </a:tr>
              <a:tr h="357318">
                <a:tc>
                  <a:txBody>
                    <a:bodyPr/>
                    <a:lstStyle/>
                    <a:p>
                      <a:r>
                        <a:rPr lang="en-US" sz="2000" b="0" kern="1200" smtClean="0">
                          <a:solidFill>
                            <a:schemeClr val="dk1"/>
                          </a:solidFill>
                          <a:effectLst/>
                          <a:latin typeface="+mn-lt"/>
                          <a:ea typeface="+mn-ea"/>
                          <a:cs typeface="+mn-cs"/>
                        </a:rPr>
                        <a:t>CanRead</a:t>
                      </a:r>
                      <a:endParaRPr lang="en-US" sz="2000" b="0"/>
                    </a:p>
                  </a:txBody>
                  <a:tcPr/>
                </a:tc>
                <a:tc>
                  <a:txBody>
                    <a:bodyPr/>
                    <a:lstStyle/>
                    <a:p>
                      <a:r>
                        <a:rPr lang="en-US" sz="2000" b="0" smtClean="0"/>
                        <a:t>Luồng</a:t>
                      </a:r>
                      <a:r>
                        <a:rPr lang="en-US" sz="2000" b="0" baseline="0" smtClean="0"/>
                        <a:t> c</a:t>
                      </a:r>
                      <a:r>
                        <a:rPr lang="en-US" sz="2000" b="0" smtClean="0"/>
                        <a:t>ó</a:t>
                      </a:r>
                      <a:r>
                        <a:rPr lang="en-US" sz="2000" b="0" baseline="0" smtClean="0"/>
                        <a:t> hỗ trợ đọc</a:t>
                      </a:r>
                      <a:endParaRPr lang="en-US" sz="2000" b="0"/>
                    </a:p>
                  </a:txBody>
                  <a:tcPr/>
                </a:tc>
              </a:tr>
              <a:tr h="357318">
                <a:tc>
                  <a:txBody>
                    <a:bodyPr/>
                    <a:lstStyle/>
                    <a:p>
                      <a:r>
                        <a:rPr lang="en-US" sz="2000" b="0" smtClean="0"/>
                        <a:t>CanSeek</a:t>
                      </a:r>
                      <a:endParaRPr lang="en-US" sz="2000" b="0"/>
                    </a:p>
                  </a:txBody>
                  <a:tcPr/>
                </a:tc>
                <a:tc>
                  <a:txBody>
                    <a:bodyPr/>
                    <a:lstStyle/>
                    <a:p>
                      <a:r>
                        <a:rPr lang="en-US" sz="2000" b="0" smtClean="0"/>
                        <a:t>Luồn</a:t>
                      </a:r>
                      <a:r>
                        <a:rPr lang="en-US" sz="2000" b="0" baseline="0" smtClean="0"/>
                        <a:t> có hỗ trợ di chuyển con trỏ</a:t>
                      </a:r>
                      <a:endParaRPr lang="en-US" sz="2000" b="0"/>
                    </a:p>
                  </a:txBody>
                  <a:tcPr/>
                </a:tc>
              </a:tr>
              <a:tr h="357318">
                <a:tc>
                  <a:txBody>
                    <a:bodyPr/>
                    <a:lstStyle/>
                    <a:p>
                      <a:r>
                        <a:rPr lang="en-US" sz="2000" b="0" smtClean="0"/>
                        <a:t>CanTimeOut</a:t>
                      </a:r>
                      <a:endParaRPr lang="en-US" sz="2000" b="0"/>
                    </a:p>
                  </a:txBody>
                  <a:tcPr/>
                </a:tc>
                <a:tc>
                  <a:txBody>
                    <a:bodyPr/>
                    <a:lstStyle/>
                    <a:p>
                      <a:r>
                        <a:rPr lang="en-US" sz="2000" b="0" smtClean="0"/>
                        <a:t>Xác</a:t>
                      </a:r>
                      <a:r>
                        <a:rPr lang="en-US" sz="2000" b="0" baseline="0" smtClean="0"/>
                        <a:t> định xem luồng có timeout hay không</a:t>
                      </a:r>
                      <a:endParaRPr lang="en-US" sz="2000" b="0"/>
                    </a:p>
                  </a:txBody>
                  <a:tcPr/>
                </a:tc>
              </a:tr>
              <a:tr h="357318">
                <a:tc>
                  <a:txBody>
                    <a:bodyPr/>
                    <a:lstStyle/>
                    <a:p>
                      <a:r>
                        <a:rPr lang="en-US" sz="2000" b="0" smtClean="0"/>
                        <a:t>CanWrite</a:t>
                      </a:r>
                      <a:endParaRPr lang="en-US" sz="2000" b="0"/>
                    </a:p>
                  </a:txBody>
                  <a:tcPr/>
                </a:tc>
                <a:tc>
                  <a:txBody>
                    <a:bodyPr/>
                    <a:lstStyle/>
                    <a:p>
                      <a:r>
                        <a:rPr lang="en-US" sz="2000" b="0" smtClean="0"/>
                        <a:t>Luồng</a:t>
                      </a:r>
                      <a:r>
                        <a:rPr lang="en-US" sz="2000" b="0" baseline="0" smtClean="0"/>
                        <a:t> có hỗ trợ ghi</a:t>
                      </a:r>
                      <a:endParaRPr lang="en-US" sz="2000" b="0"/>
                    </a:p>
                  </a:txBody>
                  <a:tcPr/>
                </a:tc>
              </a:tr>
              <a:tr h="357318">
                <a:tc>
                  <a:txBody>
                    <a:bodyPr/>
                    <a:lstStyle/>
                    <a:p>
                      <a:r>
                        <a:rPr lang="en-US" sz="2000" b="0" smtClean="0"/>
                        <a:t>Length</a:t>
                      </a:r>
                      <a:endParaRPr lang="en-US" sz="2000" b="0"/>
                    </a:p>
                  </a:txBody>
                  <a:tcPr/>
                </a:tc>
                <a:tc>
                  <a:txBody>
                    <a:bodyPr/>
                    <a:lstStyle/>
                    <a:p>
                      <a:r>
                        <a:rPr lang="en-US" sz="2000" b="0" smtClean="0"/>
                        <a:t>Chiều</a:t>
                      </a:r>
                      <a:r>
                        <a:rPr lang="en-US" sz="2000" b="0" baseline="0" smtClean="0"/>
                        <a:t> dài (theo bytes) của luồng</a:t>
                      </a:r>
                      <a:endParaRPr lang="en-US" sz="2000" b="0"/>
                    </a:p>
                  </a:txBody>
                  <a:tcPr/>
                </a:tc>
              </a:tr>
              <a:tr h="357318">
                <a:tc>
                  <a:txBody>
                    <a:bodyPr/>
                    <a:lstStyle/>
                    <a:p>
                      <a:r>
                        <a:rPr lang="en-US" sz="2000" b="0" kern="1200" smtClean="0">
                          <a:solidFill>
                            <a:schemeClr val="dk1"/>
                          </a:solidFill>
                          <a:effectLst/>
                          <a:latin typeface="+mn-lt"/>
                          <a:ea typeface="+mn-ea"/>
                          <a:cs typeface="+mn-cs"/>
                        </a:rPr>
                        <a:t>ReadTimeout</a:t>
                      </a:r>
                      <a:endParaRPr lang="en-US" sz="2000" b="0"/>
                    </a:p>
                  </a:txBody>
                  <a:tcPr/>
                </a:tc>
                <a:tc>
                  <a:txBody>
                    <a:bodyPr/>
                    <a:lstStyle/>
                    <a:p>
                      <a:r>
                        <a:rPr lang="en-US" sz="2000" b="0" kern="1200" smtClean="0">
                          <a:solidFill>
                            <a:schemeClr val="dk1"/>
                          </a:solidFill>
                          <a:effectLst/>
                          <a:latin typeface="+mn-lt"/>
                          <a:ea typeface="+mn-ea"/>
                          <a:cs typeface="+mn-cs"/>
                        </a:rPr>
                        <a:t>Thiết lập timeout cho phương thức Read</a:t>
                      </a:r>
                      <a:endParaRPr lang="en-US" sz="2000" b="0"/>
                    </a:p>
                  </a:txBody>
                  <a:tcPr/>
                </a:tc>
              </a:tr>
              <a:tr h="400665">
                <a:tc>
                  <a:txBody>
                    <a:bodyPr/>
                    <a:lstStyle/>
                    <a:p>
                      <a:r>
                        <a:rPr lang="en-US" sz="2000" b="0" kern="1200" smtClean="0">
                          <a:solidFill>
                            <a:schemeClr val="dk1"/>
                          </a:solidFill>
                          <a:effectLst/>
                          <a:latin typeface="+mn-lt"/>
                          <a:ea typeface="+mn-ea"/>
                          <a:cs typeface="+mn-cs"/>
                        </a:rPr>
                        <a:t>WriteTimeout</a:t>
                      </a:r>
                      <a:endParaRPr lang="en-US" sz="2000" b="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smtClean="0">
                          <a:solidFill>
                            <a:schemeClr val="dk1"/>
                          </a:solidFill>
                          <a:effectLst/>
                          <a:latin typeface="+mn-lt"/>
                          <a:ea typeface="+mn-ea"/>
                          <a:cs typeface="+mn-cs"/>
                        </a:rPr>
                        <a:t>Thiết lập timeout cho phương thức Write</a:t>
                      </a:r>
                    </a:p>
                  </a:txBody>
                  <a:tcPr/>
                </a:tc>
              </a:tr>
              <a:tr h="357318">
                <a:tc>
                  <a:txBody>
                    <a:bodyPr/>
                    <a:lstStyle/>
                    <a:p>
                      <a:r>
                        <a:rPr lang="en-US" sz="2000" b="0" kern="1200" smtClean="0">
                          <a:solidFill>
                            <a:schemeClr val="dk1"/>
                          </a:solidFill>
                          <a:effectLst/>
                          <a:latin typeface="+mn-lt"/>
                          <a:ea typeface="+mn-ea"/>
                          <a:cs typeface="+mn-cs"/>
                        </a:rPr>
                        <a:t>Position</a:t>
                      </a:r>
                      <a:endParaRPr lang="en-US" sz="2000" b="0"/>
                    </a:p>
                  </a:txBody>
                  <a:tcPr/>
                </a:tc>
                <a:tc>
                  <a:txBody>
                    <a:bodyPr/>
                    <a:lstStyle/>
                    <a:p>
                      <a:r>
                        <a:rPr lang="en-US" sz="2000" b="0" smtClean="0"/>
                        <a:t>Lấy</a:t>
                      </a:r>
                      <a:r>
                        <a:rPr lang="en-US" sz="2000" b="0" baseline="0" smtClean="0"/>
                        <a:t> hoặc xác lập vị trí con trỏ trong luồng</a:t>
                      </a:r>
                      <a:endParaRPr lang="en-US" sz="2000" b="0"/>
                    </a:p>
                  </a:txBody>
                  <a:tcPr/>
                </a:tc>
              </a:tr>
              <a:tr h="357318">
                <a:tc>
                  <a:txBody>
                    <a:bodyPr/>
                    <a:lstStyle/>
                    <a:p>
                      <a:r>
                        <a:rPr lang="en-US" sz="2000" b="0" kern="1200" smtClean="0">
                          <a:solidFill>
                            <a:schemeClr val="dk1"/>
                          </a:solidFill>
                          <a:effectLst/>
                          <a:latin typeface="+mn-lt"/>
                          <a:ea typeface="+mn-ea"/>
                          <a:cs typeface="+mn-cs"/>
                        </a:rPr>
                        <a:t>Close()</a:t>
                      </a:r>
                      <a:endParaRPr lang="en-US" sz="2000" b="0"/>
                    </a:p>
                  </a:txBody>
                  <a:tcPr/>
                </a:tc>
                <a:tc>
                  <a:txBody>
                    <a:bodyPr/>
                    <a:lstStyle/>
                    <a:p>
                      <a:r>
                        <a:rPr lang="en-US" sz="2000" b="0" smtClean="0"/>
                        <a:t>Đóng</a:t>
                      </a:r>
                      <a:r>
                        <a:rPr lang="en-US" sz="2000" b="0" baseline="0" smtClean="0"/>
                        <a:t> luồng và giải phóng tài nguôn</a:t>
                      </a:r>
                      <a:endParaRPr lang="en-US" sz="2000" b="0"/>
                    </a:p>
                  </a:txBody>
                  <a:tcPr/>
                </a:tc>
              </a:tr>
              <a:tr h="357318">
                <a:tc>
                  <a:txBody>
                    <a:bodyPr/>
                    <a:lstStyle/>
                    <a:p>
                      <a:r>
                        <a:rPr lang="en-US" sz="2000" b="0" kern="1200" smtClean="0">
                          <a:solidFill>
                            <a:schemeClr val="dk1"/>
                          </a:solidFill>
                          <a:effectLst/>
                          <a:latin typeface="+mn-lt"/>
                          <a:ea typeface="+mn-ea"/>
                          <a:cs typeface="+mn-cs"/>
                        </a:rPr>
                        <a:t>Flush()</a:t>
                      </a:r>
                      <a:endParaRPr lang="en-US" sz="2000" b="0"/>
                    </a:p>
                  </a:txBody>
                  <a:tcPr/>
                </a:tc>
                <a:tc>
                  <a:txBody>
                    <a:bodyPr/>
                    <a:lstStyle/>
                    <a:p>
                      <a:r>
                        <a:rPr lang="en-US" sz="2000" b="0" kern="1200" smtClean="0">
                          <a:solidFill>
                            <a:schemeClr val="dk1"/>
                          </a:solidFill>
                          <a:effectLst/>
                          <a:latin typeface="+mn-lt"/>
                          <a:ea typeface="+mn-ea"/>
                          <a:cs typeface="+mn-cs"/>
                        </a:rPr>
                        <a:t>Đẩy toàn bộ dữ liệu buffer trong luồng lên trên thiết bị</a:t>
                      </a:r>
                      <a:endParaRPr lang="en-US" sz="2000" b="0"/>
                    </a:p>
                  </a:txBody>
                  <a:tcPr/>
                </a:tc>
              </a:tr>
              <a:tr h="357318">
                <a:tc>
                  <a:txBody>
                    <a:bodyPr/>
                    <a:lstStyle/>
                    <a:p>
                      <a:r>
                        <a:rPr lang="en-US" sz="2000" b="0" kern="1200" smtClean="0">
                          <a:solidFill>
                            <a:schemeClr val="dk1"/>
                          </a:solidFill>
                          <a:effectLst/>
                          <a:latin typeface="+mn-lt"/>
                          <a:ea typeface="+mn-ea"/>
                          <a:cs typeface="+mn-cs"/>
                        </a:rPr>
                        <a:t>Read()</a:t>
                      </a:r>
                      <a:endParaRPr lang="en-US" sz="2000" b="0"/>
                    </a:p>
                  </a:txBody>
                  <a:tcPr/>
                </a:tc>
                <a:tc>
                  <a:txBody>
                    <a:bodyPr/>
                    <a:lstStyle/>
                    <a:p>
                      <a:r>
                        <a:rPr lang="en-US" sz="2000" b="0" kern="1200" smtClean="0">
                          <a:solidFill>
                            <a:schemeClr val="dk1"/>
                          </a:solidFill>
                          <a:effectLst/>
                          <a:latin typeface="+mn-lt"/>
                          <a:ea typeface="+mn-ea"/>
                          <a:cs typeface="+mn-cs"/>
                        </a:rPr>
                        <a:t>Thực thi phương thức đọc</a:t>
                      </a:r>
                      <a:r>
                        <a:rPr lang="en-US" sz="2000" b="0" kern="1200" baseline="0" smtClean="0">
                          <a:solidFill>
                            <a:schemeClr val="dk1"/>
                          </a:solidFill>
                          <a:effectLst/>
                          <a:latin typeface="+mn-lt"/>
                          <a:ea typeface="+mn-ea"/>
                          <a:cs typeface="+mn-cs"/>
                        </a:rPr>
                        <a:t> mảng byte </a:t>
                      </a:r>
                      <a:r>
                        <a:rPr lang="en-US" sz="2000" b="0" kern="1200" smtClean="0">
                          <a:solidFill>
                            <a:schemeClr val="dk1"/>
                          </a:solidFill>
                          <a:effectLst/>
                          <a:latin typeface="+mn-lt"/>
                          <a:ea typeface="+mn-ea"/>
                          <a:cs typeface="+mn-cs"/>
                        </a:rPr>
                        <a:t>trên luồng.</a:t>
                      </a:r>
                      <a:endParaRPr lang="en-US" sz="2000" b="0"/>
                    </a:p>
                  </a:txBody>
                  <a:tcPr/>
                </a:tc>
              </a:tr>
              <a:tr h="357318">
                <a:tc>
                  <a:txBody>
                    <a:bodyPr/>
                    <a:lstStyle/>
                    <a:p>
                      <a:r>
                        <a:rPr lang="en-US" sz="2000" b="0" kern="1200" smtClean="0">
                          <a:solidFill>
                            <a:schemeClr val="dk1"/>
                          </a:solidFill>
                          <a:effectLst/>
                          <a:latin typeface="+mn-lt"/>
                          <a:ea typeface="+mn-ea"/>
                          <a:cs typeface="+mn-cs"/>
                        </a:rPr>
                        <a:t>Seek()</a:t>
                      </a:r>
                      <a:endParaRPr lang="en-US" sz="2000" b="0"/>
                    </a:p>
                  </a:txBody>
                  <a:tcPr/>
                </a:tc>
                <a:tc>
                  <a:txBody>
                    <a:bodyPr/>
                    <a:lstStyle/>
                    <a:p>
                      <a:r>
                        <a:rPr lang="en-US" sz="2000" b="0" kern="1200" smtClean="0">
                          <a:solidFill>
                            <a:schemeClr val="dk1"/>
                          </a:solidFill>
                          <a:effectLst/>
                          <a:latin typeface="+mn-lt"/>
                          <a:ea typeface="+mn-ea"/>
                          <a:cs typeface="+mn-cs"/>
                        </a:rPr>
                        <a:t>Di chuyển vị trí con trỏ đọc</a:t>
                      </a:r>
                      <a:endParaRPr lang="en-US" sz="2000" b="0"/>
                    </a:p>
                  </a:txBody>
                  <a:tcPr/>
                </a:tc>
              </a:tr>
              <a:tr h="357318">
                <a:tc>
                  <a:txBody>
                    <a:bodyPr/>
                    <a:lstStyle/>
                    <a:p>
                      <a:r>
                        <a:rPr lang="en-US" sz="2000" b="0" kern="1200" smtClean="0">
                          <a:solidFill>
                            <a:schemeClr val="dk1"/>
                          </a:solidFill>
                          <a:effectLst/>
                          <a:latin typeface="+mn-lt"/>
                          <a:ea typeface="+mn-ea"/>
                          <a:cs typeface="+mn-cs"/>
                        </a:rPr>
                        <a:t>Write()</a:t>
                      </a:r>
                      <a:endParaRPr lang="en-US" sz="2000" b="0"/>
                    </a:p>
                  </a:txBody>
                  <a:tcPr/>
                </a:tc>
                <a:tc>
                  <a:txBody>
                    <a:bodyPr/>
                    <a:lstStyle/>
                    <a:p>
                      <a:r>
                        <a:rPr lang="en-US" sz="2000" b="0" kern="1200" smtClean="0">
                          <a:solidFill>
                            <a:schemeClr val="dk1"/>
                          </a:solidFill>
                          <a:effectLst/>
                          <a:latin typeface="+mn-lt"/>
                          <a:ea typeface="+mn-ea"/>
                          <a:cs typeface="+mn-cs"/>
                        </a:rPr>
                        <a:t>Ghi mảng byte lên trên luồng</a:t>
                      </a:r>
                      <a:endParaRPr lang="en-US" sz="2000" b="0"/>
                    </a:p>
                  </a:txBody>
                  <a:tcPr/>
                </a:tc>
              </a:tr>
            </a:tbl>
          </a:graphicData>
        </a:graphic>
      </p:graphicFrame>
    </p:spTree>
    <p:extLst>
      <p:ext uri="{BB962C8B-B14F-4D97-AF65-F5344CB8AC3E}">
        <p14:creationId xmlns:p14="http://schemas.microsoft.com/office/powerpoint/2010/main" val="1991085343"/>
      </p:ext>
    </p:extLst>
  </p:cSld>
  <p:clrMapOvr>
    <a:masterClrMapping/>
  </p:clrMapOvr>
  <p:transition advClick="0">
    <p:wheel spokes="1"/>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FileStream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Lớp </a:t>
            </a:r>
            <a:r>
              <a:rPr lang="vi-VN" sz="2800">
                <a:solidFill>
                  <a:srgbClr val="0000FF"/>
                </a:solidFill>
                <a:latin typeface="+mj-lt"/>
                <a:cs typeface="Tahoma" charset="0"/>
              </a:rPr>
              <a:t>FileStream</a:t>
            </a:r>
            <a:r>
              <a:rPr lang="vi-VN" sz="2800">
                <a:latin typeface="+mj-lt"/>
                <a:cs typeface="Tahoma" charset="0"/>
              </a:rPr>
              <a:t> là lớp dẫn xuất từ lớp </a:t>
            </a:r>
            <a:r>
              <a:rPr lang="vi-VN" sz="2800">
                <a:solidFill>
                  <a:srgbClr val="0000FF"/>
                </a:solidFill>
                <a:latin typeface="+mj-lt"/>
                <a:cs typeface="Tahoma" charset="0"/>
              </a:rPr>
              <a:t>Stream</a:t>
            </a:r>
            <a:r>
              <a:rPr lang="vi-VN" sz="2800">
                <a:latin typeface="+mj-lt"/>
                <a:cs typeface="Tahoma" charset="0"/>
              </a:rPr>
              <a:t>. </a:t>
            </a:r>
            <a:r>
              <a:rPr lang="vi-VN" sz="2800">
                <a:solidFill>
                  <a:srgbClr val="0000FF"/>
                </a:solidFill>
                <a:latin typeface="+mj-lt"/>
                <a:cs typeface="Tahoma" charset="0"/>
              </a:rPr>
              <a:t>FileStream</a:t>
            </a:r>
            <a:r>
              <a:rPr lang="vi-VN" sz="2800">
                <a:latin typeface="+mj-lt"/>
                <a:cs typeface="Tahoma" charset="0"/>
              </a:rPr>
              <a:t> có một số phương thức và thuộc tính riêng.</a:t>
            </a:r>
            <a:endParaRPr lang="en-US" sz="2800" dirty="0" smtClean="0">
              <a:latin typeface="+mj-lt"/>
              <a:cs typeface="Tahoma"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5083915"/>
              </p:ext>
            </p:extLst>
          </p:nvPr>
        </p:nvGraphicFramePr>
        <p:xfrm>
          <a:off x="759372" y="2895600"/>
          <a:ext cx="8079828" cy="3462337"/>
        </p:xfrm>
        <a:graphic>
          <a:graphicData uri="http://schemas.openxmlformats.org/drawingml/2006/table">
            <a:tbl>
              <a:tblPr firstRow="1" bandRow="1">
                <a:tableStyleId>{5C22544A-7EE6-4342-B048-85BDC9FD1C3A}</a:tableStyleId>
              </a:tblPr>
              <a:tblGrid>
                <a:gridCol w="3203028"/>
                <a:gridCol w="4876800"/>
              </a:tblGrid>
              <a:tr h="1064150">
                <a:tc>
                  <a:txBody>
                    <a:bodyPr/>
                    <a:lstStyle/>
                    <a:p>
                      <a:pPr algn="ctr"/>
                      <a:r>
                        <a:rPr lang="en-US" sz="2400" smtClean="0">
                          <a:latin typeface="Arial (Body)"/>
                        </a:rPr>
                        <a:t>Thuộc</a:t>
                      </a:r>
                      <a:r>
                        <a:rPr lang="en-US" sz="2400" baseline="0" smtClean="0">
                          <a:latin typeface="Arial (Body)"/>
                        </a:rPr>
                        <a:t> tính/ Phương thức cơ bản</a:t>
                      </a:r>
                      <a:endParaRPr lang="en-US" sz="2400">
                        <a:latin typeface="Arial (Body)"/>
                      </a:endParaRPr>
                    </a:p>
                  </a:txBody>
                  <a:tcPr anchor="ctr">
                    <a:solidFill>
                      <a:srgbClr val="0070C0"/>
                    </a:solidFill>
                  </a:tcPr>
                </a:tc>
                <a:tc>
                  <a:txBody>
                    <a:bodyPr/>
                    <a:lstStyle/>
                    <a:p>
                      <a:pPr algn="ctr"/>
                      <a:r>
                        <a:rPr lang="en-US" sz="2400" smtClean="0">
                          <a:latin typeface="Arial (Body)"/>
                        </a:rPr>
                        <a:t>Mô</a:t>
                      </a:r>
                      <a:r>
                        <a:rPr lang="en-US" sz="2400" baseline="0" smtClean="0">
                          <a:latin typeface="Arial (Body)"/>
                        </a:rPr>
                        <a:t> tả</a:t>
                      </a:r>
                      <a:endParaRPr lang="en-US" sz="2400">
                        <a:latin typeface="Arial (Body)"/>
                      </a:endParaRPr>
                    </a:p>
                  </a:txBody>
                  <a:tcPr anchor="ctr">
                    <a:solidFill>
                      <a:srgbClr val="0070C0"/>
                    </a:solidFill>
                  </a:tcPr>
                </a:tc>
              </a:tr>
              <a:tr h="595923">
                <a:tc>
                  <a:txBody>
                    <a:bodyPr/>
                    <a:lstStyle/>
                    <a:p>
                      <a:r>
                        <a:rPr lang="en-US" sz="2400" b="0" kern="1200" smtClean="0">
                          <a:solidFill>
                            <a:schemeClr val="dk1"/>
                          </a:solidFill>
                          <a:effectLst/>
                          <a:latin typeface="Arial (Body)"/>
                          <a:ea typeface="+mn-ea"/>
                          <a:cs typeface="+mn-cs"/>
                        </a:rPr>
                        <a:t>Name</a:t>
                      </a:r>
                      <a:endParaRPr lang="en-US" sz="2400" b="0">
                        <a:latin typeface="Arial (Body)"/>
                      </a:endParaRPr>
                    </a:p>
                  </a:txBody>
                  <a:tcPr/>
                </a:tc>
                <a:tc>
                  <a:txBody>
                    <a:bodyPr/>
                    <a:lstStyle/>
                    <a:p>
                      <a:r>
                        <a:rPr lang="en-US" sz="2400" b="0" kern="1200" smtClean="0">
                          <a:solidFill>
                            <a:schemeClr val="dk1"/>
                          </a:solidFill>
                          <a:effectLst/>
                          <a:latin typeface="Arial (Body)"/>
                          <a:ea typeface="+mn-ea"/>
                          <a:cs typeface="+mn-cs"/>
                        </a:rPr>
                        <a:t>Lấy tên của file</a:t>
                      </a:r>
                      <a:endParaRPr lang="en-US" sz="2400" b="0">
                        <a:latin typeface="Arial (Body)"/>
                      </a:endParaRPr>
                    </a:p>
                  </a:txBody>
                  <a:tcPr/>
                </a:tc>
              </a:tr>
              <a:tr h="892865">
                <a:tc>
                  <a:txBody>
                    <a:bodyPr/>
                    <a:lstStyle/>
                    <a:p>
                      <a:r>
                        <a:rPr lang="en-US" sz="2400" b="0" kern="1200" smtClean="0">
                          <a:solidFill>
                            <a:schemeClr val="dk1"/>
                          </a:solidFill>
                          <a:effectLst/>
                          <a:latin typeface="Arial (Body)"/>
                          <a:ea typeface="+mn-ea"/>
                          <a:cs typeface="+mn-cs"/>
                        </a:rPr>
                        <a:t>Lock()</a:t>
                      </a:r>
                      <a:endParaRPr lang="en-US" sz="2400" b="0">
                        <a:latin typeface="Arial (Body)"/>
                      </a:endParaRPr>
                    </a:p>
                  </a:txBody>
                  <a:tcPr/>
                </a:tc>
                <a:tc>
                  <a:txBody>
                    <a:bodyPr/>
                    <a:lstStyle/>
                    <a:p>
                      <a:r>
                        <a:rPr lang="en-US" sz="2400" b="0" kern="1200" smtClean="0">
                          <a:solidFill>
                            <a:schemeClr val="dk1"/>
                          </a:solidFill>
                          <a:effectLst/>
                          <a:latin typeface="Arial (Body)"/>
                          <a:ea typeface="+mn-ea"/>
                          <a:cs typeface="+mn-cs"/>
                        </a:rPr>
                        <a:t>Khóa file, tránh truy xuất đồng thời lên File</a:t>
                      </a:r>
                      <a:endParaRPr lang="en-US" sz="2400" b="0">
                        <a:latin typeface="Arial (Body)"/>
                      </a:endParaRPr>
                    </a:p>
                  </a:txBody>
                  <a:tcPr/>
                </a:tc>
              </a:tr>
              <a:tr h="909399">
                <a:tc>
                  <a:txBody>
                    <a:bodyPr/>
                    <a:lstStyle/>
                    <a:p>
                      <a:r>
                        <a:rPr lang="en-US" sz="2400" b="0" kern="1200" smtClean="0">
                          <a:solidFill>
                            <a:schemeClr val="dk1"/>
                          </a:solidFill>
                          <a:effectLst/>
                          <a:latin typeface="Arial (Body)"/>
                          <a:ea typeface="+mn-ea"/>
                          <a:cs typeface="+mn-cs"/>
                        </a:rPr>
                        <a:t>Unlock</a:t>
                      </a:r>
                      <a:endParaRPr lang="en-US" sz="2400" b="0">
                        <a:latin typeface="Arial (Body)"/>
                      </a:endParaRPr>
                    </a:p>
                  </a:txBody>
                  <a:tcPr/>
                </a:tc>
                <a:tc>
                  <a:txBody>
                    <a:bodyPr/>
                    <a:lstStyle/>
                    <a:p>
                      <a:r>
                        <a:rPr lang="en-US" sz="2400" b="0" kern="1200" smtClean="0">
                          <a:solidFill>
                            <a:schemeClr val="dk1"/>
                          </a:solidFill>
                          <a:effectLst/>
                          <a:latin typeface="Arial (Body)"/>
                          <a:ea typeface="+mn-ea"/>
                          <a:cs typeface="+mn-cs"/>
                        </a:rPr>
                        <a:t>Mở khóa file, có thể truy xuất</a:t>
                      </a:r>
                    </a:p>
                    <a:p>
                      <a:r>
                        <a:rPr lang="en-US" sz="2400" b="0" kern="1200" smtClean="0">
                          <a:solidFill>
                            <a:schemeClr val="dk1"/>
                          </a:solidFill>
                          <a:effectLst/>
                          <a:latin typeface="Arial (Body)"/>
                          <a:ea typeface="+mn-ea"/>
                          <a:cs typeface="+mn-cs"/>
                        </a:rPr>
                        <a:t>đồng thời lên file</a:t>
                      </a:r>
                      <a:endParaRPr lang="en-US" sz="2400" b="0">
                        <a:latin typeface="Arial (Body)"/>
                      </a:endParaRPr>
                    </a:p>
                  </a:txBody>
                  <a:tcPr/>
                </a:tc>
              </a:tr>
            </a:tbl>
          </a:graphicData>
        </a:graphic>
      </p:graphicFrame>
    </p:spTree>
    <p:extLst>
      <p:ext uri="{BB962C8B-B14F-4D97-AF65-F5344CB8AC3E}">
        <p14:creationId xmlns:p14="http://schemas.microsoft.com/office/powerpoint/2010/main" val="1028286434"/>
      </p:ext>
    </p:extLst>
  </p:cSld>
  <p:clrMapOvr>
    <a:masterClrMapping/>
  </p:clrMapOvr>
  <p:transition advClick="0">
    <p:wheel spokes="1"/>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StreamReader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458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StreamReader</a:t>
            </a:r>
            <a:r>
              <a:rPr lang="en-US" sz="2800">
                <a:latin typeface="+mj-lt"/>
                <a:cs typeface="Tahoma" charset="0"/>
              </a:rPr>
              <a:t> có thể dùng để đọc văn bản</a:t>
            </a:r>
            <a:endParaRPr lang="en-US" sz="2800" dirty="0" smtClean="0">
              <a:latin typeface="+mj-lt"/>
              <a:cs typeface="Tahoma"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98378420"/>
              </p:ext>
            </p:extLst>
          </p:nvPr>
        </p:nvGraphicFramePr>
        <p:xfrm>
          <a:off x="685800" y="1752600"/>
          <a:ext cx="8305800" cy="1635760"/>
        </p:xfrm>
        <a:graphic>
          <a:graphicData uri="http://schemas.openxmlformats.org/drawingml/2006/table">
            <a:tbl>
              <a:tblPr firstRow="1" bandRow="1">
                <a:tableStyleId>{5C22544A-7EE6-4342-B048-85BDC9FD1C3A}</a:tableStyleId>
              </a:tblPr>
              <a:tblGrid>
                <a:gridCol w="2133600"/>
                <a:gridCol w="6172200"/>
              </a:tblGrid>
              <a:tr h="408940">
                <a:tc>
                  <a:txBody>
                    <a:bodyPr/>
                    <a:lstStyle/>
                    <a:p>
                      <a:pPr algn="ctr"/>
                      <a:r>
                        <a:rPr lang="en-US" sz="2000" b="1" smtClean="0">
                          <a:latin typeface="Arial (Body)"/>
                        </a:rPr>
                        <a:t>Thuộc</a:t>
                      </a:r>
                      <a:r>
                        <a:rPr lang="en-US" sz="2000" b="1" baseline="0" smtClean="0">
                          <a:latin typeface="Arial (Body)"/>
                        </a:rPr>
                        <a:t> Tính</a:t>
                      </a:r>
                      <a:endParaRPr lang="en-US" sz="2000" b="1">
                        <a:latin typeface="Arial (Body)"/>
                      </a:endParaRPr>
                    </a:p>
                  </a:txBody>
                  <a:tcPr anchor="ctr">
                    <a:solidFill>
                      <a:srgbClr val="0070C0"/>
                    </a:solidFill>
                  </a:tcPr>
                </a:tc>
                <a:tc>
                  <a:txBody>
                    <a:bodyPr/>
                    <a:lstStyle/>
                    <a:p>
                      <a:pPr algn="ctr"/>
                      <a:r>
                        <a:rPr lang="en-US" sz="2000" b="1" smtClean="0">
                          <a:latin typeface="Arial (Body)"/>
                        </a:rPr>
                        <a:t>Mô</a:t>
                      </a:r>
                      <a:r>
                        <a:rPr lang="en-US" sz="2000" b="1" baseline="0" smtClean="0">
                          <a:latin typeface="Arial (Body)"/>
                        </a:rPr>
                        <a:t> tả</a:t>
                      </a:r>
                      <a:endParaRPr lang="en-US" sz="2000" b="1">
                        <a:latin typeface="Arial (Body)"/>
                      </a:endParaRPr>
                    </a:p>
                  </a:txBody>
                  <a:tcPr anchor="ctr">
                    <a:solidFill>
                      <a:srgbClr val="0070C0"/>
                    </a:solidFill>
                  </a:tcPr>
                </a:tc>
              </a:tr>
              <a:tr h="408940">
                <a:tc>
                  <a:txBody>
                    <a:bodyPr/>
                    <a:lstStyle/>
                    <a:p>
                      <a:r>
                        <a:rPr lang="en-US" sz="2000" b="0" kern="1200" smtClean="0">
                          <a:solidFill>
                            <a:schemeClr val="dk1"/>
                          </a:solidFill>
                          <a:effectLst/>
                          <a:latin typeface="Arial (Body)"/>
                          <a:ea typeface="+mn-ea"/>
                          <a:cs typeface="+mn-cs"/>
                        </a:rPr>
                        <a:t>BaseStream</a:t>
                      </a:r>
                      <a:endParaRPr lang="en-US" sz="2000" b="0">
                        <a:latin typeface="Arial (Body)"/>
                      </a:endParaRPr>
                    </a:p>
                  </a:txBody>
                  <a:tcPr/>
                </a:tc>
                <a:tc>
                  <a:txBody>
                    <a:bodyPr/>
                    <a:lstStyle/>
                    <a:p>
                      <a:r>
                        <a:rPr lang="en-US" sz="2000" b="0" smtClean="0">
                          <a:latin typeface="Arial (Body)"/>
                        </a:rPr>
                        <a:t>Trả</a:t>
                      </a:r>
                      <a:r>
                        <a:rPr lang="en-US" sz="2000" b="0" baseline="0" smtClean="0">
                          <a:latin typeface="Arial (Body)"/>
                        </a:rPr>
                        <a:t> về luồng đọc</a:t>
                      </a:r>
                      <a:endParaRPr lang="en-US" sz="2000" b="0">
                        <a:latin typeface="Arial (Body)"/>
                      </a:endParaRPr>
                    </a:p>
                  </a:txBody>
                  <a:tcPr/>
                </a:tc>
              </a:tr>
              <a:tr h="408940">
                <a:tc>
                  <a:txBody>
                    <a:bodyPr/>
                    <a:lstStyle/>
                    <a:p>
                      <a:r>
                        <a:rPr lang="en-US" sz="2000" b="0" kern="1200" smtClean="0">
                          <a:solidFill>
                            <a:schemeClr val="dk1"/>
                          </a:solidFill>
                          <a:effectLst/>
                          <a:latin typeface="Arial (Body)"/>
                          <a:ea typeface="+mn-ea"/>
                          <a:cs typeface="+mn-cs"/>
                        </a:rPr>
                        <a:t>CurrentEncoding</a:t>
                      </a:r>
                      <a:endParaRPr lang="en-US" sz="2000" b="0">
                        <a:latin typeface="Arial (Body)"/>
                      </a:endParaRPr>
                    </a:p>
                  </a:txBody>
                  <a:tcPr/>
                </a:tc>
                <a:tc>
                  <a:txBody>
                    <a:bodyPr/>
                    <a:lstStyle/>
                    <a:p>
                      <a:r>
                        <a:rPr lang="en-US" sz="2000" b="0" kern="1200" smtClean="0">
                          <a:solidFill>
                            <a:schemeClr val="dk1"/>
                          </a:solidFill>
                          <a:effectLst/>
                          <a:latin typeface="Arial (Body)"/>
                          <a:ea typeface="+mn-ea"/>
                          <a:cs typeface="+mn-cs"/>
                        </a:rPr>
                        <a:t>Lấy thông tin định dạng của luồng</a:t>
                      </a:r>
                      <a:r>
                        <a:rPr lang="en-US" sz="2000" b="0" kern="1200" baseline="0" smtClean="0">
                          <a:solidFill>
                            <a:schemeClr val="dk1"/>
                          </a:solidFill>
                          <a:effectLst/>
                          <a:latin typeface="Arial (Body)"/>
                          <a:ea typeface="+mn-ea"/>
                          <a:cs typeface="+mn-cs"/>
                        </a:rPr>
                        <a:t> đang sử dụng</a:t>
                      </a:r>
                      <a:endParaRPr lang="en-US" sz="2000" b="0" kern="1200" smtClean="0">
                        <a:solidFill>
                          <a:schemeClr val="dk1"/>
                        </a:solidFill>
                        <a:effectLst/>
                        <a:latin typeface="Arial (Body)"/>
                        <a:ea typeface="+mn-ea"/>
                        <a:cs typeface="+mn-cs"/>
                      </a:endParaRPr>
                    </a:p>
                  </a:txBody>
                  <a:tcPr/>
                </a:tc>
              </a:tr>
              <a:tr h="408940">
                <a:tc>
                  <a:txBody>
                    <a:bodyPr/>
                    <a:lstStyle/>
                    <a:p>
                      <a:r>
                        <a:rPr lang="en-US" sz="2000" b="0" kern="1200" smtClean="0">
                          <a:solidFill>
                            <a:schemeClr val="dk1"/>
                          </a:solidFill>
                          <a:effectLst/>
                          <a:latin typeface="Arial (Body)"/>
                          <a:ea typeface="+mn-ea"/>
                          <a:cs typeface="+mn-cs"/>
                        </a:rPr>
                        <a:t>EndOfStream</a:t>
                      </a:r>
                      <a:endParaRPr lang="en-US" sz="2000" b="0">
                        <a:latin typeface="Arial (Body)"/>
                      </a:endParaRPr>
                    </a:p>
                  </a:txBody>
                  <a:tcPr/>
                </a:tc>
                <a:tc>
                  <a:txBody>
                    <a:bodyPr/>
                    <a:lstStyle/>
                    <a:p>
                      <a:r>
                        <a:rPr lang="en-US" sz="2000" b="0" kern="1200" smtClean="0">
                          <a:solidFill>
                            <a:schemeClr val="dk1"/>
                          </a:solidFill>
                          <a:effectLst/>
                          <a:latin typeface="Arial (Body)"/>
                          <a:ea typeface="+mn-ea"/>
                          <a:cs typeface="+mn-cs"/>
                        </a:rPr>
                        <a:t>Xác định con trỏ đọc đến cuối luồng chưa</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1958189"/>
              </p:ext>
            </p:extLst>
          </p:nvPr>
        </p:nvGraphicFramePr>
        <p:xfrm>
          <a:off x="685800" y="3505200"/>
          <a:ext cx="8305800" cy="3075572"/>
        </p:xfrm>
        <a:graphic>
          <a:graphicData uri="http://schemas.openxmlformats.org/drawingml/2006/table">
            <a:tbl>
              <a:tblPr firstRow="1" bandRow="1">
                <a:tableStyleId>{5C22544A-7EE6-4342-B048-85BDC9FD1C3A}</a:tableStyleId>
              </a:tblPr>
              <a:tblGrid>
                <a:gridCol w="1828800"/>
                <a:gridCol w="6477000"/>
              </a:tblGrid>
              <a:tr h="421637">
                <a:tc>
                  <a:txBody>
                    <a:bodyPr/>
                    <a:lstStyle/>
                    <a:p>
                      <a:pPr algn="ctr"/>
                      <a:r>
                        <a:rPr lang="en-US" sz="2000" smtClean="0">
                          <a:latin typeface="Arial (Body)"/>
                        </a:rPr>
                        <a:t>Phương</a:t>
                      </a:r>
                      <a:r>
                        <a:rPr lang="en-US" sz="2000" baseline="0" smtClean="0">
                          <a:latin typeface="Arial (Body)"/>
                        </a:rPr>
                        <a:t> thức</a:t>
                      </a:r>
                      <a:endParaRPr lang="en-US" sz="2000">
                        <a:latin typeface="Arial (Body)"/>
                      </a:endParaRPr>
                    </a:p>
                  </a:txBody>
                  <a:tcPr anchor="ctr">
                    <a:solidFill>
                      <a:srgbClr val="0070C0"/>
                    </a:solidFill>
                  </a:tcPr>
                </a:tc>
                <a:tc>
                  <a:txBody>
                    <a:bodyPr/>
                    <a:lstStyle/>
                    <a:p>
                      <a:pPr algn="ctr"/>
                      <a:r>
                        <a:rPr lang="en-US" sz="2000" smtClean="0">
                          <a:latin typeface="Arial (Body)"/>
                        </a:rPr>
                        <a:t>Mô</a:t>
                      </a:r>
                      <a:r>
                        <a:rPr lang="en-US" sz="2000" baseline="0" smtClean="0">
                          <a:latin typeface="Arial (Body)"/>
                        </a:rPr>
                        <a:t> tả</a:t>
                      </a:r>
                      <a:endParaRPr lang="en-US" sz="2000">
                        <a:latin typeface="Arial (Body)"/>
                      </a:endParaRPr>
                    </a:p>
                  </a:txBody>
                  <a:tcPr anchor="ctr">
                    <a:solidFill>
                      <a:srgbClr val="0070C0"/>
                    </a:solidFill>
                  </a:tcPr>
                </a:tc>
              </a:tr>
              <a:tr h="402771">
                <a:tc>
                  <a:txBody>
                    <a:bodyPr/>
                    <a:lstStyle/>
                    <a:p>
                      <a:r>
                        <a:rPr lang="en-US" sz="2000" b="0" kern="1200" smtClean="0">
                          <a:solidFill>
                            <a:schemeClr val="dk1"/>
                          </a:solidFill>
                          <a:effectLst/>
                          <a:latin typeface="Arial (Body)"/>
                          <a:ea typeface="+mn-ea"/>
                          <a:cs typeface="+mn-cs"/>
                        </a:rPr>
                        <a:t>Close</a:t>
                      </a:r>
                      <a:endParaRPr lang="en-US" sz="2000" b="0">
                        <a:latin typeface="Arial (Body)"/>
                      </a:endParaRPr>
                    </a:p>
                  </a:txBody>
                  <a:tcPr/>
                </a:tc>
                <a:tc>
                  <a:txBody>
                    <a:bodyPr/>
                    <a:lstStyle/>
                    <a:p>
                      <a:r>
                        <a:rPr lang="en-US" sz="2000" b="0" kern="1200" smtClean="0">
                          <a:solidFill>
                            <a:schemeClr val="dk1"/>
                          </a:solidFill>
                          <a:effectLst/>
                          <a:latin typeface="Arial (Body)"/>
                          <a:ea typeface="+mn-ea"/>
                          <a:cs typeface="+mn-cs"/>
                        </a:rPr>
                        <a:t>Đóng luồng và giải phóng tài nguyên</a:t>
                      </a:r>
                      <a:endParaRPr lang="en-US" sz="2000" b="0">
                        <a:latin typeface="Arial (Body)"/>
                      </a:endParaRPr>
                    </a:p>
                  </a:txBody>
                  <a:tcPr/>
                </a:tc>
              </a:tr>
              <a:tr h="402771">
                <a:tc>
                  <a:txBody>
                    <a:bodyPr/>
                    <a:lstStyle/>
                    <a:p>
                      <a:r>
                        <a:rPr lang="en-US" sz="2000" b="0" kern="1200" smtClean="0">
                          <a:solidFill>
                            <a:schemeClr val="dk1"/>
                          </a:solidFill>
                          <a:effectLst/>
                          <a:latin typeface="Arial (Body)"/>
                          <a:ea typeface="+mn-ea"/>
                          <a:cs typeface="+mn-cs"/>
                        </a:rPr>
                        <a:t>Peek</a:t>
                      </a:r>
                      <a:endParaRPr lang="en-US" sz="2000" b="0">
                        <a:latin typeface="Arial (Body)"/>
                      </a:endParaRPr>
                    </a:p>
                  </a:txBody>
                  <a:tcPr/>
                </a:tc>
                <a:tc>
                  <a:txBody>
                    <a:bodyPr/>
                    <a:lstStyle/>
                    <a:p>
                      <a:r>
                        <a:rPr lang="en-US" sz="1800" b="0" kern="1200" smtClean="0">
                          <a:solidFill>
                            <a:schemeClr val="dk1"/>
                          </a:solidFill>
                          <a:effectLst/>
                          <a:latin typeface="Arial (Body)"/>
                          <a:ea typeface="+mn-ea"/>
                          <a:cs typeface="+mn-cs"/>
                        </a:rPr>
                        <a:t>Trả về giá trị kí tự tiếp theo trong luồng, không di chuyển con trỏ đọc</a:t>
                      </a:r>
                      <a:endParaRPr lang="en-US" sz="1800" b="0">
                        <a:latin typeface="Arial (Body)"/>
                      </a:endParaRPr>
                    </a:p>
                  </a:txBody>
                  <a:tcPr/>
                </a:tc>
              </a:tr>
              <a:tr h="402771">
                <a:tc>
                  <a:txBody>
                    <a:bodyPr/>
                    <a:lstStyle/>
                    <a:p>
                      <a:r>
                        <a:rPr lang="en-US" sz="2000" b="0" kern="1200" smtClean="0">
                          <a:solidFill>
                            <a:schemeClr val="dk1"/>
                          </a:solidFill>
                          <a:effectLst/>
                          <a:latin typeface="Arial (Body)"/>
                          <a:ea typeface="+mn-ea"/>
                          <a:cs typeface="+mn-cs"/>
                        </a:rPr>
                        <a:t>Read</a:t>
                      </a:r>
                      <a:endParaRPr lang="en-US" sz="2000" b="0">
                        <a:latin typeface="Arial (Body)"/>
                      </a:endParaRPr>
                    </a:p>
                  </a:txBody>
                  <a:tcPr/>
                </a:tc>
                <a:tc>
                  <a:txBody>
                    <a:bodyPr/>
                    <a:lstStyle/>
                    <a:p>
                      <a:r>
                        <a:rPr lang="en-US" sz="2000" b="0" kern="1200" smtClean="0">
                          <a:solidFill>
                            <a:schemeClr val="dk1"/>
                          </a:solidFill>
                          <a:effectLst/>
                          <a:latin typeface="Arial (Body)"/>
                          <a:ea typeface="+mn-ea"/>
                          <a:cs typeface="+mn-cs"/>
                        </a:rPr>
                        <a:t>Thực thi phương thức đọc mảng các kí tự trên luồng.</a:t>
                      </a:r>
                      <a:endParaRPr lang="en-US" sz="2000" b="0">
                        <a:latin typeface="Arial (Body)"/>
                      </a:endParaRPr>
                    </a:p>
                  </a:txBody>
                  <a:tcPr/>
                </a:tc>
              </a:tr>
              <a:tr h="402771">
                <a:tc>
                  <a:txBody>
                    <a:bodyPr/>
                    <a:lstStyle/>
                    <a:p>
                      <a:r>
                        <a:rPr lang="en-US" sz="2000" b="0" kern="1200" smtClean="0">
                          <a:solidFill>
                            <a:schemeClr val="dk1"/>
                          </a:solidFill>
                          <a:effectLst/>
                          <a:latin typeface="Arial (Body)"/>
                          <a:ea typeface="+mn-ea"/>
                          <a:cs typeface="+mn-cs"/>
                        </a:rPr>
                        <a:t>ReadBlock</a:t>
                      </a:r>
                      <a:endParaRPr lang="en-US" sz="2000" b="0">
                        <a:latin typeface="Arial (Body)"/>
                      </a:endParaRPr>
                    </a:p>
                  </a:txBody>
                  <a:tcPr/>
                </a:tc>
                <a:tc>
                  <a:txBody>
                    <a:bodyPr/>
                    <a:lstStyle/>
                    <a:p>
                      <a:r>
                        <a:rPr lang="en-US" sz="2000" b="0" kern="1200" smtClean="0">
                          <a:solidFill>
                            <a:schemeClr val="dk1"/>
                          </a:solidFill>
                          <a:effectLst/>
                          <a:latin typeface="Arial (Body)"/>
                          <a:ea typeface="+mn-ea"/>
                          <a:cs typeface="+mn-cs"/>
                        </a:rPr>
                        <a:t>Đọc khối kí tự tiếp theo trên luồng.</a:t>
                      </a:r>
                      <a:endParaRPr lang="en-US" sz="2000" b="0">
                        <a:latin typeface="Arial (Body)"/>
                      </a:endParaRPr>
                    </a:p>
                  </a:txBody>
                  <a:tcPr/>
                </a:tc>
              </a:tr>
              <a:tr h="402771">
                <a:tc>
                  <a:txBody>
                    <a:bodyPr/>
                    <a:lstStyle/>
                    <a:p>
                      <a:r>
                        <a:rPr lang="en-US" sz="2000" b="0" kern="1200" smtClean="0">
                          <a:solidFill>
                            <a:schemeClr val="dk1"/>
                          </a:solidFill>
                          <a:effectLst/>
                          <a:latin typeface="Arial (Body)"/>
                          <a:ea typeface="+mn-ea"/>
                          <a:cs typeface="+mn-cs"/>
                        </a:rPr>
                        <a:t>ReadLine</a:t>
                      </a:r>
                      <a:endParaRPr lang="en-US" sz="2000" b="0">
                        <a:latin typeface="Arial (Body)"/>
                      </a:endParaRPr>
                    </a:p>
                  </a:txBody>
                  <a:tcPr/>
                </a:tc>
                <a:tc>
                  <a:txBody>
                    <a:bodyPr/>
                    <a:lstStyle/>
                    <a:p>
                      <a:r>
                        <a:rPr lang="en-US" sz="2000" b="0" kern="1200" smtClean="0">
                          <a:solidFill>
                            <a:schemeClr val="dk1"/>
                          </a:solidFill>
                          <a:effectLst/>
                          <a:latin typeface="Arial (Body)"/>
                          <a:ea typeface="+mn-ea"/>
                          <a:cs typeface="+mn-cs"/>
                        </a:rPr>
                        <a:t>Đọc nguyên dòng trên luồng</a:t>
                      </a:r>
                      <a:endParaRPr lang="en-US" sz="2000" b="0">
                        <a:latin typeface="Arial (Body)"/>
                      </a:endParaRPr>
                    </a:p>
                  </a:txBody>
                  <a:tcPr/>
                </a:tc>
              </a:tr>
              <a:tr h="402771">
                <a:tc>
                  <a:txBody>
                    <a:bodyPr/>
                    <a:lstStyle/>
                    <a:p>
                      <a:r>
                        <a:rPr lang="en-US" sz="2000" b="0" kern="1200" smtClean="0">
                          <a:solidFill>
                            <a:schemeClr val="dk1"/>
                          </a:solidFill>
                          <a:effectLst/>
                          <a:latin typeface="Arial (Body)"/>
                          <a:ea typeface="+mn-ea"/>
                          <a:cs typeface="+mn-cs"/>
                        </a:rPr>
                        <a:t>ReadToEnd</a:t>
                      </a:r>
                      <a:endParaRPr lang="en-US" sz="2000" b="0">
                        <a:latin typeface="Arial (Body)"/>
                      </a:endParaRPr>
                    </a:p>
                  </a:txBody>
                  <a:tcPr/>
                </a:tc>
                <a:tc>
                  <a:txBody>
                    <a:bodyPr/>
                    <a:lstStyle/>
                    <a:p>
                      <a:r>
                        <a:rPr lang="en-US" sz="2000" b="0" kern="1200" smtClean="0">
                          <a:solidFill>
                            <a:schemeClr val="dk1"/>
                          </a:solidFill>
                          <a:effectLst/>
                          <a:latin typeface="Arial (Body)"/>
                          <a:ea typeface="+mn-ea"/>
                          <a:cs typeface="+mn-cs"/>
                        </a:rPr>
                        <a:t>Đọc tất cả các kí tự tới cuối luồng</a:t>
                      </a:r>
                      <a:endParaRPr lang="en-US" sz="2000" b="0">
                        <a:latin typeface="Arial (Body)"/>
                      </a:endParaRPr>
                    </a:p>
                  </a:txBody>
                  <a:tcPr/>
                </a:tc>
              </a:tr>
            </a:tbl>
          </a:graphicData>
        </a:graphic>
      </p:graphicFrame>
    </p:spTree>
    <p:extLst>
      <p:ext uri="{BB962C8B-B14F-4D97-AF65-F5344CB8AC3E}">
        <p14:creationId xmlns:p14="http://schemas.microsoft.com/office/powerpoint/2010/main" val="320556764"/>
      </p:ext>
    </p:extLst>
  </p:cSld>
  <p:clrMapOvr>
    <a:masterClrMapping/>
  </p:clrMapOvr>
  <p:transition advClick="0">
    <p:wheel spokes="1"/>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StreamReader – Ví dụ</a:t>
            </a:r>
            <a:endParaRPr lang="en-US" sz="4000" b="1" dirty="0" smtClean="0">
              <a:solidFill>
                <a:schemeClr val="tx1"/>
              </a:solidFill>
              <a:cs typeface="Tahoma" charset="0"/>
            </a:endParaRPr>
          </a:p>
        </p:txBody>
      </p:sp>
      <p:sp>
        <p:nvSpPr>
          <p:cNvPr id="6" name="Content Placeholder 2"/>
          <p:cNvSpPr>
            <a:spLocks noGrp="1"/>
          </p:cNvSpPr>
          <p:nvPr>
            <p:ph idx="1"/>
          </p:nvPr>
        </p:nvSpPr>
        <p:spPr>
          <a:xfrm>
            <a:off x="457201" y="914400"/>
            <a:ext cx="8686799" cy="5871398"/>
          </a:xfrm>
        </p:spPr>
        <p:txBody>
          <a:bodyPr>
            <a:noAutofit/>
          </a:bodyPr>
          <a:lstStyle/>
          <a:p>
            <a:pPr marL="0" indent="0">
              <a:spcBef>
                <a:spcPts val="0"/>
              </a:spcBef>
              <a:buNone/>
            </a:pPr>
            <a:r>
              <a:rPr lang="en-US" sz="1900">
                <a:latin typeface="Courier New" pitchFamily="49" charset="0"/>
                <a:cs typeface="Courier New" pitchFamily="49" charset="0"/>
              </a:rPr>
              <a:t>01 </a:t>
            </a:r>
            <a:r>
              <a:rPr lang="en-US" sz="1900" smtClean="0">
                <a:solidFill>
                  <a:srgbClr val="0000FF"/>
                </a:solidFill>
                <a:latin typeface="Courier New" pitchFamily="49" charset="0"/>
                <a:cs typeface="Courier New" pitchFamily="49" charset="0"/>
              </a:rPr>
              <a:t>using </a:t>
            </a:r>
            <a:r>
              <a:rPr lang="en-US" sz="1900">
                <a:latin typeface="Courier New" pitchFamily="49" charset="0"/>
                <a:cs typeface="Courier New" pitchFamily="49" charset="0"/>
              </a:rPr>
              <a:t>System;</a:t>
            </a:r>
          </a:p>
          <a:p>
            <a:pPr marL="0" indent="0">
              <a:spcBef>
                <a:spcPts val="0"/>
              </a:spcBef>
              <a:buNone/>
            </a:pPr>
            <a:r>
              <a:rPr lang="en-US" sz="1900">
                <a:latin typeface="Courier New" pitchFamily="49" charset="0"/>
                <a:cs typeface="Courier New" pitchFamily="49" charset="0"/>
              </a:rPr>
              <a:t>02 </a:t>
            </a:r>
            <a:r>
              <a:rPr lang="en-US" sz="1900" smtClean="0">
                <a:solidFill>
                  <a:srgbClr val="0000FF"/>
                </a:solidFill>
                <a:latin typeface="Courier New" pitchFamily="49" charset="0"/>
                <a:cs typeface="Courier New" pitchFamily="49" charset="0"/>
              </a:rPr>
              <a:t>using </a:t>
            </a:r>
            <a:r>
              <a:rPr lang="en-US" sz="1900">
                <a:latin typeface="Courier New" pitchFamily="49" charset="0"/>
                <a:cs typeface="Courier New" pitchFamily="49" charset="0"/>
              </a:rPr>
              <a:t>System.IO;</a:t>
            </a:r>
          </a:p>
          <a:p>
            <a:pPr marL="0" indent="0">
              <a:spcBef>
                <a:spcPts val="0"/>
              </a:spcBef>
              <a:buNone/>
            </a:pPr>
            <a:r>
              <a:rPr lang="en-US" sz="1900">
                <a:latin typeface="Courier New" pitchFamily="49" charset="0"/>
                <a:cs typeface="Courier New" pitchFamily="49" charset="0"/>
              </a:rPr>
              <a:t>03 </a:t>
            </a:r>
            <a:r>
              <a:rPr lang="en-US" sz="1900" smtClean="0">
                <a:solidFill>
                  <a:srgbClr val="0000FF"/>
                </a:solidFill>
                <a:latin typeface="Courier New" pitchFamily="49" charset="0"/>
                <a:cs typeface="Courier New" pitchFamily="49" charset="0"/>
              </a:rPr>
              <a:t>class </a:t>
            </a:r>
            <a:r>
              <a:rPr lang="en-US" sz="1900" smtClean="0">
                <a:latin typeface="Courier New" pitchFamily="49" charset="0"/>
                <a:cs typeface="Courier New" pitchFamily="49" charset="0"/>
              </a:rPr>
              <a:t>Test{</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04   </a:t>
            </a:r>
            <a:r>
              <a:rPr lang="en-US" sz="1900">
                <a:solidFill>
                  <a:srgbClr val="0000FF"/>
                </a:solidFill>
                <a:latin typeface="Courier New" pitchFamily="49" charset="0"/>
                <a:cs typeface="Courier New" pitchFamily="49" charset="0"/>
              </a:rPr>
              <a:t>public static void </a:t>
            </a:r>
            <a:r>
              <a:rPr lang="en-US" sz="1900">
                <a:latin typeface="Courier New" pitchFamily="49" charset="0"/>
                <a:cs typeface="Courier New" pitchFamily="49" charset="0"/>
              </a:rPr>
              <a:t>Main()</a:t>
            </a:r>
          </a:p>
          <a:p>
            <a:pPr marL="0" indent="0">
              <a:spcBef>
                <a:spcPts val="0"/>
              </a:spcBef>
              <a:buNone/>
            </a:pPr>
            <a:r>
              <a:rPr lang="en-US" sz="1900" smtClean="0">
                <a:latin typeface="Courier New" pitchFamily="49" charset="0"/>
                <a:cs typeface="Courier New" pitchFamily="49" charset="0"/>
              </a:rPr>
              <a:t>05   </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06     </a:t>
            </a:r>
            <a:r>
              <a:rPr lang="en-US" sz="1900" smtClean="0">
                <a:solidFill>
                  <a:srgbClr val="0000FF"/>
                </a:solidFill>
                <a:latin typeface="Courier New" pitchFamily="49" charset="0"/>
                <a:cs typeface="Courier New" pitchFamily="49" charset="0"/>
              </a:rPr>
              <a:t>try</a:t>
            </a:r>
            <a:r>
              <a:rPr lang="en-US" sz="1900" smtClean="0">
                <a:latin typeface="Courier New" pitchFamily="49" charset="0"/>
                <a:cs typeface="Courier New" pitchFamily="49" charset="0"/>
              </a:rPr>
              <a:t>{</a:t>
            </a:r>
            <a:r>
              <a:rPr lang="vi-VN" sz="1900">
                <a:solidFill>
                  <a:srgbClr val="00B050"/>
                </a:solidFill>
                <a:latin typeface="Courier New" pitchFamily="49" charset="0"/>
                <a:cs typeface="Courier New" pitchFamily="49" charset="0"/>
              </a:rPr>
              <a:t>// Tạo một StreamReader để đọc file</a:t>
            </a:r>
          </a:p>
          <a:p>
            <a:pPr marL="0" indent="0">
              <a:spcBef>
                <a:spcPts val="0"/>
              </a:spcBef>
              <a:buNone/>
            </a:pPr>
            <a:r>
              <a:rPr lang="en-US" sz="1900" smtClean="0">
                <a:latin typeface="Courier New" pitchFamily="49" charset="0"/>
                <a:cs typeface="Courier New" pitchFamily="49" charset="0"/>
              </a:rPr>
              <a:t>07        </a:t>
            </a:r>
            <a:r>
              <a:rPr lang="en-US" sz="1900" smtClean="0">
                <a:solidFill>
                  <a:srgbClr val="0000FF"/>
                </a:solidFill>
                <a:latin typeface="Courier New" pitchFamily="49" charset="0"/>
                <a:cs typeface="Courier New" pitchFamily="49" charset="0"/>
              </a:rPr>
              <a:t>using </a:t>
            </a:r>
            <a:r>
              <a:rPr lang="en-US" sz="1900">
                <a:latin typeface="Courier New" pitchFamily="49" charset="0"/>
                <a:cs typeface="Courier New" pitchFamily="49" charset="0"/>
              </a:rPr>
              <a:t>(StreamReader sr = </a:t>
            </a:r>
            <a:r>
              <a:rPr lang="en-US" sz="1900">
                <a:solidFill>
                  <a:srgbClr val="0000FF"/>
                </a:solidFill>
                <a:latin typeface="Courier New" pitchFamily="49" charset="0"/>
                <a:cs typeface="Courier New" pitchFamily="49" charset="0"/>
              </a:rPr>
              <a:t>new </a:t>
            </a:r>
            <a:endParaRPr lang="en-US" sz="1900" smtClean="0">
              <a:solidFill>
                <a:srgbClr val="0000FF"/>
              </a:solidFill>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08        StreamReader</a:t>
            </a:r>
            <a:r>
              <a:rPr lang="en-US" sz="1900">
                <a:latin typeface="Courier New" pitchFamily="49" charset="0"/>
                <a:cs typeface="Courier New" pitchFamily="49" charset="0"/>
              </a:rPr>
              <a:t>("TestFile.txt"))</a:t>
            </a:r>
          </a:p>
          <a:p>
            <a:pPr marL="0" indent="0">
              <a:spcBef>
                <a:spcPts val="0"/>
              </a:spcBef>
              <a:buNone/>
            </a:pPr>
            <a:r>
              <a:rPr lang="en-US" sz="1900" smtClean="0">
                <a:latin typeface="Courier New" pitchFamily="49" charset="0"/>
                <a:cs typeface="Courier New" pitchFamily="49" charset="0"/>
              </a:rPr>
              <a:t>09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10      	string </a:t>
            </a:r>
            <a:r>
              <a:rPr lang="en-US" sz="1900">
                <a:latin typeface="Courier New" pitchFamily="49" charset="0"/>
                <a:cs typeface="Courier New" pitchFamily="49" charset="0"/>
              </a:rPr>
              <a:t>line;</a:t>
            </a:r>
          </a:p>
          <a:p>
            <a:pPr marL="0" indent="0">
              <a:spcBef>
                <a:spcPts val="0"/>
              </a:spcBef>
              <a:buNone/>
            </a:pPr>
            <a:r>
              <a:rPr lang="en-US" sz="1900" smtClean="0">
                <a:latin typeface="Courier New" pitchFamily="49" charset="0"/>
                <a:cs typeface="Courier New" pitchFamily="49" charset="0"/>
              </a:rPr>
              <a:t>11           </a:t>
            </a:r>
            <a:r>
              <a:rPr lang="en-US" sz="1900" smtClean="0">
                <a:solidFill>
                  <a:srgbClr val="00B050"/>
                </a:solidFill>
                <a:latin typeface="Courier New" pitchFamily="49" charset="0"/>
                <a:cs typeface="Courier New" pitchFamily="49" charset="0"/>
              </a:rPr>
              <a:t>// </a:t>
            </a:r>
            <a:r>
              <a:rPr lang="en-US" sz="1900">
                <a:solidFill>
                  <a:srgbClr val="00B050"/>
                </a:solidFill>
                <a:latin typeface="Courier New" pitchFamily="49" charset="0"/>
                <a:cs typeface="Courier New" pitchFamily="49" charset="0"/>
              </a:rPr>
              <a:t>Đọc từng dòng của File                </a:t>
            </a:r>
          </a:p>
          <a:p>
            <a:pPr marL="0" indent="0">
              <a:spcBef>
                <a:spcPts val="0"/>
              </a:spcBef>
              <a:buNone/>
            </a:pPr>
            <a:r>
              <a:rPr lang="en-US" sz="1900" smtClean="0">
                <a:latin typeface="Courier New" pitchFamily="49" charset="0"/>
                <a:cs typeface="Courier New" pitchFamily="49" charset="0"/>
              </a:rPr>
              <a:t>12           </a:t>
            </a:r>
            <a:r>
              <a:rPr lang="en-US" sz="1900" smtClean="0">
                <a:solidFill>
                  <a:srgbClr val="0000FF"/>
                </a:solidFill>
                <a:latin typeface="Courier New" pitchFamily="49" charset="0"/>
                <a:cs typeface="Courier New" pitchFamily="49" charset="0"/>
              </a:rPr>
              <a:t>while </a:t>
            </a:r>
            <a:r>
              <a:rPr lang="en-US" sz="1900">
                <a:latin typeface="Courier New" pitchFamily="49" charset="0"/>
                <a:cs typeface="Courier New" pitchFamily="49" charset="0"/>
              </a:rPr>
              <a:t>((line = sr.ReadLine()) != </a:t>
            </a:r>
            <a:r>
              <a:rPr lang="en-US" sz="1900">
                <a:solidFill>
                  <a:srgbClr val="0000FF"/>
                </a:solidFill>
                <a:latin typeface="Courier New" pitchFamily="49" charset="0"/>
                <a:cs typeface="Courier New" pitchFamily="49" charset="0"/>
              </a:rPr>
              <a:t>null</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13              Console.WriteLine(line</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14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15     }</a:t>
            </a:r>
            <a:r>
              <a:rPr lang="en-US" sz="1900" smtClean="0">
                <a:solidFill>
                  <a:srgbClr val="0000FF"/>
                </a:solidFill>
                <a:latin typeface="Courier New" pitchFamily="49" charset="0"/>
                <a:cs typeface="Courier New" pitchFamily="49" charset="0"/>
              </a:rPr>
              <a:t>catch </a:t>
            </a:r>
            <a:r>
              <a:rPr lang="en-US" sz="1900">
                <a:latin typeface="Courier New" pitchFamily="49" charset="0"/>
                <a:cs typeface="Courier New" pitchFamily="49" charset="0"/>
              </a:rPr>
              <a:t>(Exception e</a:t>
            </a:r>
            <a:r>
              <a:rPr lang="en-US" sz="1900" smtClean="0">
                <a:latin typeface="Courier New" pitchFamily="49" charset="0"/>
                <a:cs typeface="Courier New" pitchFamily="49" charset="0"/>
              </a:rPr>
              <a:t>){</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16</a:t>
            </a:r>
            <a:r>
              <a:rPr lang="vi-VN" sz="1900" smtClean="0">
                <a:latin typeface="Courier New" pitchFamily="49" charset="0"/>
                <a:cs typeface="Courier New" pitchFamily="49" charset="0"/>
              </a:rPr>
              <a:t>       </a:t>
            </a:r>
            <a:r>
              <a:rPr lang="en-US" sz="1900" smtClean="0">
                <a:latin typeface="Courier New" pitchFamily="49" charset="0"/>
                <a:cs typeface="Courier New" pitchFamily="49" charset="0"/>
              </a:rPr>
              <a:t>Console.WriteLine</a:t>
            </a:r>
            <a:r>
              <a:rPr lang="en-US" sz="1900">
                <a:latin typeface="Courier New" pitchFamily="49" charset="0"/>
                <a:cs typeface="Courier New" pitchFamily="49" charset="0"/>
              </a:rPr>
              <a:t>("The file could not be read:");</a:t>
            </a:r>
          </a:p>
          <a:p>
            <a:pPr marL="0" indent="0">
              <a:spcBef>
                <a:spcPts val="0"/>
              </a:spcBef>
              <a:buNone/>
            </a:pPr>
            <a:r>
              <a:rPr lang="en-US" sz="1900" smtClean="0">
                <a:latin typeface="Courier New" pitchFamily="49" charset="0"/>
                <a:cs typeface="Courier New" pitchFamily="49" charset="0"/>
              </a:rPr>
              <a:t>17       Console.WriteLine(e.Message</a:t>
            </a:r>
            <a:r>
              <a:rPr lang="en-US" sz="1900">
                <a:latin typeface="Courier New" pitchFamily="49" charset="0"/>
                <a:cs typeface="Courier New" pitchFamily="49" charset="0"/>
              </a:rPr>
              <a:t>);</a:t>
            </a:r>
          </a:p>
          <a:p>
            <a:pPr marL="0" indent="0">
              <a:spcBef>
                <a:spcPts val="0"/>
              </a:spcBef>
              <a:buNone/>
            </a:pPr>
            <a:r>
              <a:rPr lang="en-US" sz="1900" smtClean="0">
                <a:latin typeface="Courier New" pitchFamily="49" charset="0"/>
                <a:cs typeface="Courier New" pitchFamily="49" charset="0"/>
              </a:rPr>
              <a:t>18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19   }</a:t>
            </a:r>
            <a:endParaRPr lang="en-US" sz="1900">
              <a:latin typeface="Courier New" pitchFamily="49" charset="0"/>
              <a:cs typeface="Courier New" pitchFamily="49" charset="0"/>
            </a:endParaRPr>
          </a:p>
          <a:p>
            <a:pPr marL="0" indent="0">
              <a:spcBef>
                <a:spcPts val="0"/>
              </a:spcBef>
              <a:buNone/>
            </a:pPr>
            <a:r>
              <a:rPr lang="en-US" sz="1900" smtClean="0">
                <a:latin typeface="Courier New" pitchFamily="49" charset="0"/>
                <a:cs typeface="Courier New" pitchFamily="49" charset="0"/>
              </a:rPr>
              <a:t>20 }</a:t>
            </a:r>
            <a:endParaRPr lang="en-US" sz="1900">
              <a:latin typeface="Courier New" pitchFamily="49" charset="0"/>
              <a:cs typeface="Courier New" pitchFamily="49" charset="0"/>
            </a:endParaRPr>
          </a:p>
        </p:txBody>
      </p:sp>
    </p:spTree>
    <p:extLst>
      <p:ext uri="{BB962C8B-B14F-4D97-AF65-F5344CB8AC3E}">
        <p14:creationId xmlns:p14="http://schemas.microsoft.com/office/powerpoint/2010/main" val="2211088871"/>
      </p:ext>
    </p:extLst>
  </p:cSld>
  <p:clrMapOvr>
    <a:masterClrMapping/>
  </p:clrMapOvr>
  <p:transition advClick="0">
    <p:wheel spokes="1"/>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Lớp StreamWriter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StreamWriter</a:t>
            </a:r>
            <a:r>
              <a:rPr lang="en-US" sz="2800">
                <a:latin typeface="+mj-lt"/>
                <a:cs typeface="Tahoma" charset="0"/>
              </a:rPr>
              <a:t> có thể dùng để ghi văn bản</a:t>
            </a:r>
            <a:endParaRPr lang="en-US" sz="2800" dirty="0" smtClean="0">
              <a:latin typeface="+mj-lt"/>
              <a:cs typeface="Tahoma" charset="0"/>
            </a:endParaRPr>
          </a:p>
        </p:txBody>
      </p:sp>
      <p:graphicFrame>
        <p:nvGraphicFramePr>
          <p:cNvPr id="5" name="Content Placeholder 1"/>
          <p:cNvGraphicFramePr>
            <a:graphicFrameLocks/>
          </p:cNvGraphicFramePr>
          <p:nvPr>
            <p:extLst>
              <p:ext uri="{D42A27DB-BD31-4B8C-83A1-F6EECF244321}">
                <p14:modId xmlns:p14="http://schemas.microsoft.com/office/powerpoint/2010/main" val="1453216179"/>
              </p:ext>
            </p:extLst>
          </p:nvPr>
        </p:nvGraphicFramePr>
        <p:xfrm>
          <a:off x="616974" y="1828800"/>
          <a:ext cx="8298426" cy="2133599"/>
        </p:xfrm>
        <a:graphic>
          <a:graphicData uri="http://schemas.openxmlformats.org/drawingml/2006/table">
            <a:tbl>
              <a:tblPr firstRow="1" bandRow="1">
                <a:tableStyleId>{5C22544A-7EE6-4342-B048-85BDC9FD1C3A}</a:tableStyleId>
              </a:tblPr>
              <a:tblGrid>
                <a:gridCol w="1798955"/>
                <a:gridCol w="6499471"/>
              </a:tblGrid>
              <a:tr h="518946">
                <a:tc>
                  <a:txBody>
                    <a:bodyPr/>
                    <a:lstStyle/>
                    <a:p>
                      <a:pPr algn="ctr"/>
                      <a:r>
                        <a:rPr lang="en-US" sz="2200" b="1" smtClean="0">
                          <a:latin typeface="Arial (Body)"/>
                        </a:rPr>
                        <a:t>Thuộc</a:t>
                      </a:r>
                      <a:r>
                        <a:rPr lang="en-US" sz="2200" b="1" baseline="0" smtClean="0">
                          <a:latin typeface="Arial (Body)"/>
                        </a:rPr>
                        <a:t> tính</a:t>
                      </a:r>
                      <a:endParaRPr lang="en-US" sz="2200" b="1">
                        <a:latin typeface="Arial (Body)"/>
                      </a:endParaRPr>
                    </a:p>
                  </a:txBody>
                  <a:tcPr>
                    <a:solidFill>
                      <a:srgbClr val="0070C0"/>
                    </a:solidFill>
                  </a:tcPr>
                </a:tc>
                <a:tc>
                  <a:txBody>
                    <a:bodyPr/>
                    <a:lstStyle/>
                    <a:p>
                      <a:pPr algn="ctr"/>
                      <a:r>
                        <a:rPr lang="en-US" sz="2200" b="1" smtClean="0">
                          <a:latin typeface="Arial (Body)"/>
                        </a:rPr>
                        <a:t>Mô</a:t>
                      </a:r>
                      <a:r>
                        <a:rPr lang="en-US" sz="2200" b="1" baseline="0" smtClean="0">
                          <a:latin typeface="Arial (Body)"/>
                        </a:rPr>
                        <a:t> tả</a:t>
                      </a:r>
                      <a:endParaRPr lang="en-US" sz="2200" b="1">
                        <a:latin typeface="Arial (Body)"/>
                      </a:endParaRPr>
                    </a:p>
                  </a:txBody>
                  <a:tcPr>
                    <a:solidFill>
                      <a:srgbClr val="0070C0"/>
                    </a:solidFill>
                  </a:tcPr>
                </a:tc>
              </a:tr>
              <a:tr h="518946">
                <a:tc>
                  <a:txBody>
                    <a:bodyPr/>
                    <a:lstStyle/>
                    <a:p>
                      <a:r>
                        <a:rPr lang="en-US" sz="2200" b="0" kern="1200" smtClean="0">
                          <a:solidFill>
                            <a:schemeClr val="dk1"/>
                          </a:solidFill>
                          <a:effectLst/>
                          <a:latin typeface="Arial (Body)"/>
                          <a:ea typeface="+mn-ea"/>
                          <a:cs typeface="+mn-cs"/>
                        </a:rPr>
                        <a:t>AutoFlush</a:t>
                      </a:r>
                      <a:endParaRPr lang="en-US" sz="2200" b="0">
                        <a:latin typeface="Arial (Body)"/>
                      </a:endParaRPr>
                    </a:p>
                  </a:txBody>
                  <a:tcPr/>
                </a:tc>
                <a:tc>
                  <a:txBody>
                    <a:bodyPr/>
                    <a:lstStyle/>
                    <a:p>
                      <a:r>
                        <a:rPr lang="en-US" sz="2200" b="0" kern="1200" smtClean="0">
                          <a:solidFill>
                            <a:schemeClr val="dk1"/>
                          </a:solidFill>
                          <a:effectLst/>
                          <a:latin typeface="Arial (Body)"/>
                          <a:ea typeface="+mn-ea"/>
                          <a:cs typeface="+mn-cs"/>
                        </a:rPr>
                        <a:t>Thiết lập cơ chế tự động Flush, sau mỗi lệnh Write</a:t>
                      </a:r>
                      <a:endParaRPr lang="en-US" sz="2200" b="0">
                        <a:latin typeface="Arial (Body)"/>
                      </a:endParaRPr>
                    </a:p>
                  </a:txBody>
                  <a:tcPr/>
                </a:tc>
              </a:tr>
              <a:tr h="518946">
                <a:tc>
                  <a:txBody>
                    <a:bodyPr/>
                    <a:lstStyle/>
                    <a:p>
                      <a:r>
                        <a:rPr lang="en-US" sz="2200" b="0" kern="1200" smtClean="0">
                          <a:solidFill>
                            <a:schemeClr val="dk1"/>
                          </a:solidFill>
                          <a:effectLst/>
                          <a:latin typeface="Arial (Body)"/>
                          <a:ea typeface="+mn-ea"/>
                          <a:cs typeface="+mn-cs"/>
                        </a:rPr>
                        <a:t>BaseStream</a:t>
                      </a:r>
                      <a:endParaRPr lang="en-US" sz="2200" b="0">
                        <a:latin typeface="Arial (Body)"/>
                      </a:endParaRPr>
                    </a:p>
                  </a:txBody>
                  <a:tcPr/>
                </a:tc>
                <a:tc>
                  <a:txBody>
                    <a:bodyPr/>
                    <a:lstStyle/>
                    <a:p>
                      <a:r>
                        <a:rPr lang="en-US" sz="2200" b="0" smtClean="0">
                          <a:latin typeface="Arial (Body)"/>
                        </a:rPr>
                        <a:t>Trả</a:t>
                      </a:r>
                      <a:r>
                        <a:rPr lang="en-US" sz="2200" b="0" baseline="0" smtClean="0">
                          <a:latin typeface="Arial (Body)"/>
                        </a:rPr>
                        <a:t> về luồng bên dưới</a:t>
                      </a:r>
                      <a:endParaRPr lang="en-US" sz="2200" b="0">
                        <a:latin typeface="Arial (Body)"/>
                      </a:endParaRPr>
                    </a:p>
                  </a:txBody>
                  <a:tcPr/>
                </a:tc>
              </a:tr>
              <a:tr h="576761">
                <a:tc>
                  <a:txBody>
                    <a:bodyPr/>
                    <a:lstStyle/>
                    <a:p>
                      <a:r>
                        <a:rPr lang="en-US" sz="2200" b="0" kern="1200" smtClean="0">
                          <a:solidFill>
                            <a:schemeClr val="dk1"/>
                          </a:solidFill>
                          <a:effectLst/>
                          <a:latin typeface="Arial (Body)"/>
                          <a:ea typeface="+mn-ea"/>
                          <a:cs typeface="+mn-cs"/>
                        </a:rPr>
                        <a:t>Encoding</a:t>
                      </a:r>
                      <a:endParaRPr lang="en-US" sz="2200" b="0">
                        <a:latin typeface="Arial (Body)"/>
                      </a:endParaRPr>
                    </a:p>
                  </a:txBody>
                  <a:tcPr/>
                </a:tc>
                <a:tc>
                  <a:txBody>
                    <a:bodyPr/>
                    <a:lstStyle/>
                    <a:p>
                      <a:r>
                        <a:rPr lang="en-US" sz="2200" b="0" kern="1200" smtClean="0">
                          <a:solidFill>
                            <a:schemeClr val="dk1"/>
                          </a:solidFill>
                          <a:effectLst/>
                          <a:latin typeface="Arial (Body)"/>
                          <a:ea typeface="+mn-ea"/>
                          <a:cs typeface="+mn-cs"/>
                        </a:rPr>
                        <a:t>Lấy chế độ mã hóa hiện hành của luồng</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0543184"/>
              </p:ext>
            </p:extLst>
          </p:nvPr>
        </p:nvGraphicFramePr>
        <p:xfrm>
          <a:off x="609600" y="4267200"/>
          <a:ext cx="8305800" cy="2133600"/>
        </p:xfrm>
        <a:graphic>
          <a:graphicData uri="http://schemas.openxmlformats.org/drawingml/2006/table">
            <a:tbl>
              <a:tblPr firstRow="1" bandRow="1">
                <a:tableStyleId>{5C22544A-7EE6-4342-B048-85BDC9FD1C3A}</a:tableStyleId>
              </a:tblPr>
              <a:tblGrid>
                <a:gridCol w="2362200"/>
                <a:gridCol w="5943600"/>
              </a:tblGrid>
              <a:tr h="533400">
                <a:tc>
                  <a:txBody>
                    <a:bodyPr/>
                    <a:lstStyle/>
                    <a:p>
                      <a:pPr algn="ctr"/>
                      <a:r>
                        <a:rPr lang="en-US" sz="2200" b="1" smtClean="0">
                          <a:latin typeface="Arial (Body)"/>
                        </a:rPr>
                        <a:t>Phương</a:t>
                      </a:r>
                      <a:r>
                        <a:rPr lang="en-US" sz="2200" b="1" baseline="0" smtClean="0">
                          <a:latin typeface="Arial (Body)"/>
                        </a:rPr>
                        <a:t> thức</a:t>
                      </a:r>
                      <a:endParaRPr lang="en-US" sz="2200" b="1">
                        <a:latin typeface="Arial (Body)"/>
                      </a:endParaRPr>
                    </a:p>
                  </a:txBody>
                  <a:tcPr>
                    <a:solidFill>
                      <a:srgbClr val="0070C0"/>
                    </a:solidFill>
                  </a:tcPr>
                </a:tc>
                <a:tc>
                  <a:txBody>
                    <a:bodyPr/>
                    <a:lstStyle/>
                    <a:p>
                      <a:pPr algn="ctr"/>
                      <a:r>
                        <a:rPr lang="en-US" sz="2200" b="1" smtClean="0">
                          <a:latin typeface="Arial (Body)"/>
                        </a:rPr>
                        <a:t>Mô</a:t>
                      </a:r>
                      <a:r>
                        <a:rPr lang="en-US" sz="2200" b="1" baseline="0" smtClean="0">
                          <a:latin typeface="Arial (Body)"/>
                        </a:rPr>
                        <a:t> tả</a:t>
                      </a:r>
                      <a:endParaRPr lang="en-US" sz="2200" b="1">
                        <a:latin typeface="Arial (Body)"/>
                      </a:endParaRPr>
                    </a:p>
                  </a:txBody>
                  <a:tcPr>
                    <a:solidFill>
                      <a:srgbClr val="0070C0"/>
                    </a:solidFill>
                  </a:tcPr>
                </a:tc>
              </a:tr>
              <a:tr h="533400">
                <a:tc>
                  <a:txBody>
                    <a:bodyPr/>
                    <a:lstStyle/>
                    <a:p>
                      <a:r>
                        <a:rPr lang="en-US" sz="2200" b="0" kern="1200" smtClean="0">
                          <a:solidFill>
                            <a:schemeClr val="dk1"/>
                          </a:solidFill>
                          <a:effectLst/>
                          <a:latin typeface="Arial (Body)"/>
                          <a:ea typeface="+mn-ea"/>
                          <a:cs typeface="+mn-cs"/>
                        </a:rPr>
                        <a:t>Close</a:t>
                      </a:r>
                      <a:endParaRPr lang="en-US" sz="2200" b="0">
                        <a:latin typeface="Arial (Body)"/>
                      </a:endParaRPr>
                    </a:p>
                  </a:txBody>
                  <a:tcPr/>
                </a:tc>
                <a:tc>
                  <a:txBody>
                    <a:bodyPr/>
                    <a:lstStyle/>
                    <a:p>
                      <a:r>
                        <a:rPr lang="en-US" sz="2200" b="0" kern="1200" smtClean="0">
                          <a:solidFill>
                            <a:schemeClr val="dk1"/>
                          </a:solidFill>
                          <a:effectLst/>
                          <a:latin typeface="Arial (Body)"/>
                          <a:ea typeface="+mn-ea"/>
                          <a:cs typeface="+mn-cs"/>
                        </a:rPr>
                        <a:t>Đóng luồng và giải phóng tài nguyên</a:t>
                      </a:r>
                      <a:endParaRPr lang="en-US" sz="2200" b="0">
                        <a:latin typeface="Arial (Body)"/>
                      </a:endParaRPr>
                    </a:p>
                  </a:txBody>
                  <a:tcPr/>
                </a:tc>
              </a:tr>
              <a:tr h="533400">
                <a:tc>
                  <a:txBody>
                    <a:bodyPr/>
                    <a:lstStyle/>
                    <a:p>
                      <a:r>
                        <a:rPr lang="en-US" sz="2200" b="0" kern="1200" smtClean="0">
                          <a:solidFill>
                            <a:schemeClr val="dk1"/>
                          </a:solidFill>
                          <a:effectLst/>
                          <a:latin typeface="Arial (Body)"/>
                          <a:ea typeface="+mn-ea"/>
                          <a:cs typeface="+mn-cs"/>
                        </a:rPr>
                        <a:t>Write</a:t>
                      </a:r>
                      <a:endParaRPr lang="en-US" sz="2200" b="0">
                        <a:latin typeface="Arial (Body)"/>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smtClean="0">
                          <a:solidFill>
                            <a:schemeClr val="dk1"/>
                          </a:solidFill>
                          <a:effectLst/>
                          <a:latin typeface="Arial (Body)"/>
                          <a:ea typeface="+mn-ea"/>
                          <a:cs typeface="+mn-cs"/>
                        </a:rPr>
                        <a:t>Ghi vào luồng</a:t>
                      </a:r>
                      <a:endParaRPr lang="en-US" sz="2200" b="0">
                        <a:latin typeface="Arial (Body)"/>
                      </a:endParaRPr>
                    </a:p>
                  </a:txBody>
                  <a:tcPr/>
                </a:tc>
              </a:tr>
              <a:tr h="533400">
                <a:tc>
                  <a:txBody>
                    <a:bodyPr/>
                    <a:lstStyle/>
                    <a:p>
                      <a:r>
                        <a:rPr lang="en-US" sz="2200" b="0" kern="1200" smtClean="0">
                          <a:solidFill>
                            <a:schemeClr val="dk1"/>
                          </a:solidFill>
                          <a:effectLst/>
                          <a:latin typeface="Arial (Body)"/>
                          <a:ea typeface="+mn-ea"/>
                          <a:cs typeface="+mn-cs"/>
                        </a:rPr>
                        <a:t>WriteLine</a:t>
                      </a:r>
                      <a:endParaRPr lang="en-US" sz="2200" b="0">
                        <a:latin typeface="Arial (Body)"/>
                      </a:endParaRPr>
                    </a:p>
                  </a:txBody>
                  <a:tcPr/>
                </a:tc>
                <a:tc>
                  <a:txBody>
                    <a:bodyPr/>
                    <a:lstStyle/>
                    <a:p>
                      <a:r>
                        <a:rPr lang="en-US" sz="2200" b="0" kern="1200" smtClean="0">
                          <a:solidFill>
                            <a:schemeClr val="dk1"/>
                          </a:solidFill>
                          <a:effectLst/>
                          <a:latin typeface="Arial (Body)"/>
                          <a:ea typeface="+mn-ea"/>
                          <a:cs typeface="+mn-cs"/>
                        </a:rPr>
                        <a:t>Ghi một chuỗi kí tự vào luồng và xuống hàng</a:t>
                      </a:r>
                      <a:endParaRPr lang="en-US" sz="2200" b="0">
                        <a:latin typeface="Arial (Body)"/>
                      </a:endParaRPr>
                    </a:p>
                  </a:txBody>
                  <a:tcPr/>
                </a:tc>
              </a:tr>
            </a:tbl>
          </a:graphicData>
        </a:graphic>
      </p:graphicFrame>
    </p:spTree>
    <p:extLst>
      <p:ext uri="{BB962C8B-B14F-4D97-AF65-F5344CB8AC3E}">
        <p14:creationId xmlns:p14="http://schemas.microsoft.com/office/powerpoint/2010/main" val="3705256576"/>
      </p:ext>
    </p:extLst>
  </p:cSld>
  <p:clrMapOvr>
    <a:masterClrMapping/>
  </p:clrMapOvr>
  <p:transition advClick="0">
    <p:wheel spokes="1"/>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StreamWriter – Ví dụ</a:t>
            </a:r>
            <a:endParaRPr lang="en-US" sz="4000" b="1" dirty="0" smtClean="0">
              <a:solidFill>
                <a:schemeClr val="tx1"/>
              </a:solidFill>
              <a:cs typeface="Tahoma" charset="0"/>
            </a:endParaRPr>
          </a:p>
        </p:txBody>
      </p:sp>
      <p:sp>
        <p:nvSpPr>
          <p:cNvPr id="6" name="Content Placeholder 2"/>
          <p:cNvSpPr>
            <a:spLocks noGrp="1"/>
          </p:cNvSpPr>
          <p:nvPr>
            <p:ph idx="1"/>
          </p:nvPr>
        </p:nvSpPr>
        <p:spPr>
          <a:xfrm>
            <a:off x="457201" y="1020762"/>
            <a:ext cx="8305800" cy="5532438"/>
          </a:xfrm>
        </p:spPr>
        <p:txBody>
          <a:bodyPr>
            <a:noAutofit/>
          </a:bodyPr>
          <a:lstStyle/>
          <a:p>
            <a:pPr marL="0" indent="0">
              <a:lnSpc>
                <a:spcPct val="110000"/>
              </a:lnSpc>
              <a:spcBef>
                <a:spcPts val="0"/>
              </a:spcBef>
              <a:buNone/>
            </a:pPr>
            <a:r>
              <a:rPr lang="en-US" sz="2200">
                <a:latin typeface="Courier New" pitchFamily="49" charset="0"/>
                <a:cs typeface="Courier New" pitchFamily="49" charset="0"/>
              </a:rPr>
              <a:t>01 </a:t>
            </a:r>
            <a:r>
              <a:rPr lang="en-US" sz="2200" smtClean="0">
                <a:solidFill>
                  <a:srgbClr val="0000FF"/>
                </a:solidFill>
                <a:latin typeface="Courier New" pitchFamily="49" charset="0"/>
                <a:cs typeface="Courier New" pitchFamily="49" charset="0"/>
              </a:rPr>
              <a:t>using</a:t>
            </a:r>
            <a:r>
              <a:rPr lang="en-US" sz="2200" smtClean="0">
                <a:latin typeface="Courier New" pitchFamily="49" charset="0"/>
                <a:cs typeface="Courier New" pitchFamily="49" charset="0"/>
              </a:rPr>
              <a:t> </a:t>
            </a:r>
            <a:r>
              <a:rPr lang="en-US" sz="2200">
                <a:latin typeface="Courier New" pitchFamily="49" charset="0"/>
                <a:cs typeface="Courier New" pitchFamily="49" charset="0"/>
              </a:rPr>
              <a:t>System;</a:t>
            </a:r>
          </a:p>
          <a:p>
            <a:pPr marL="0" indent="0">
              <a:lnSpc>
                <a:spcPct val="110000"/>
              </a:lnSpc>
              <a:spcBef>
                <a:spcPts val="0"/>
              </a:spcBef>
              <a:buNone/>
            </a:pPr>
            <a:r>
              <a:rPr lang="en-US" sz="2200">
                <a:latin typeface="Courier New" pitchFamily="49" charset="0"/>
                <a:cs typeface="Courier New" pitchFamily="49" charset="0"/>
              </a:rPr>
              <a:t>02 </a:t>
            </a:r>
            <a:r>
              <a:rPr lang="en-US" sz="2200" smtClean="0">
                <a:solidFill>
                  <a:srgbClr val="0000FF"/>
                </a:solidFill>
                <a:latin typeface="Courier New" pitchFamily="49" charset="0"/>
                <a:cs typeface="Courier New" pitchFamily="49" charset="0"/>
              </a:rPr>
              <a:t>using</a:t>
            </a:r>
            <a:r>
              <a:rPr lang="en-US" sz="2200" smtClean="0">
                <a:latin typeface="Courier New" pitchFamily="49" charset="0"/>
                <a:cs typeface="Courier New" pitchFamily="49" charset="0"/>
              </a:rPr>
              <a:t> </a:t>
            </a:r>
            <a:r>
              <a:rPr lang="en-US" sz="2200">
                <a:latin typeface="Courier New" pitchFamily="49" charset="0"/>
                <a:cs typeface="Courier New" pitchFamily="49" charset="0"/>
              </a:rPr>
              <a:t>System.IO;</a:t>
            </a:r>
          </a:p>
          <a:p>
            <a:pPr marL="0" indent="0">
              <a:lnSpc>
                <a:spcPct val="110000"/>
              </a:lnSpc>
              <a:spcBef>
                <a:spcPts val="0"/>
              </a:spcBef>
              <a:buNone/>
            </a:pPr>
            <a:r>
              <a:rPr lang="en-US" sz="2200">
                <a:latin typeface="Courier New" pitchFamily="49" charset="0"/>
                <a:cs typeface="Courier New" pitchFamily="49" charset="0"/>
              </a:rPr>
              <a:t>03 </a:t>
            </a:r>
            <a:r>
              <a:rPr lang="en-US" sz="2200" smtClean="0">
                <a:solidFill>
                  <a:srgbClr val="0000FF"/>
                </a:solidFill>
                <a:latin typeface="Courier New" pitchFamily="49" charset="0"/>
                <a:cs typeface="Courier New" pitchFamily="49" charset="0"/>
              </a:rPr>
              <a:t>class</a:t>
            </a:r>
            <a:r>
              <a:rPr lang="en-US" sz="2200" smtClean="0">
                <a:latin typeface="Courier New" pitchFamily="49" charset="0"/>
                <a:cs typeface="Courier New" pitchFamily="49" charset="0"/>
              </a:rPr>
              <a:t> Program{</a:t>
            </a:r>
            <a:endParaRPr lang="en-US" sz="2200">
              <a:latin typeface="Courier New" pitchFamily="49" charset="0"/>
              <a:cs typeface="Courier New" pitchFamily="49" charset="0"/>
            </a:endParaRPr>
          </a:p>
          <a:p>
            <a:pPr marL="0" indent="0">
              <a:lnSpc>
                <a:spcPct val="110000"/>
              </a:lnSpc>
              <a:spcBef>
                <a:spcPts val="0"/>
              </a:spcBef>
              <a:buNone/>
            </a:pPr>
            <a:r>
              <a:rPr lang="en-US" sz="2200" smtClean="0">
                <a:latin typeface="Courier New" pitchFamily="49" charset="0"/>
                <a:cs typeface="Courier New" pitchFamily="49" charset="0"/>
              </a:rPr>
              <a:t>04   </a:t>
            </a:r>
            <a:r>
              <a:rPr lang="en-US" sz="2200" smtClean="0">
                <a:solidFill>
                  <a:srgbClr val="0000FF"/>
                </a:solidFill>
                <a:latin typeface="Courier New" pitchFamily="49" charset="0"/>
                <a:cs typeface="Courier New" pitchFamily="49" charset="0"/>
              </a:rPr>
              <a:t>static</a:t>
            </a:r>
            <a:r>
              <a:rPr lang="en-US" sz="2200" smtClean="0">
                <a:latin typeface="Courier New" pitchFamily="49" charset="0"/>
                <a:cs typeface="Courier New" pitchFamily="49" charset="0"/>
              </a:rPr>
              <a:t> </a:t>
            </a:r>
            <a:r>
              <a:rPr lang="en-US" sz="2200">
                <a:solidFill>
                  <a:srgbClr val="0000FF"/>
                </a:solidFill>
                <a:latin typeface="Courier New" pitchFamily="49" charset="0"/>
                <a:cs typeface="Courier New" pitchFamily="49" charset="0"/>
              </a:rPr>
              <a:t>void</a:t>
            </a:r>
            <a:r>
              <a:rPr lang="en-US" sz="2200">
                <a:latin typeface="Courier New" pitchFamily="49" charset="0"/>
                <a:cs typeface="Courier New" pitchFamily="49" charset="0"/>
              </a:rPr>
              <a:t> Main(string[] args</a:t>
            </a:r>
            <a:r>
              <a:rPr lang="en-US" sz="2200" smtClean="0">
                <a:latin typeface="Courier New" pitchFamily="49" charset="0"/>
                <a:cs typeface="Courier New" pitchFamily="49" charset="0"/>
              </a:rPr>
              <a:t>){</a:t>
            </a:r>
            <a:endParaRPr lang="en-US" sz="2200">
              <a:latin typeface="Courier New" pitchFamily="49" charset="0"/>
              <a:cs typeface="Courier New" pitchFamily="49" charset="0"/>
            </a:endParaRPr>
          </a:p>
          <a:p>
            <a:pPr marL="0" indent="0">
              <a:lnSpc>
                <a:spcPct val="110000"/>
              </a:lnSpc>
              <a:spcBef>
                <a:spcPts val="0"/>
              </a:spcBef>
              <a:buNone/>
            </a:pPr>
            <a:r>
              <a:rPr lang="vi-VN" sz="2200" smtClean="0">
                <a:latin typeface="Courier New" pitchFamily="49" charset="0"/>
                <a:cs typeface="Courier New" pitchFamily="49" charset="0"/>
              </a:rPr>
              <a:t>0</a:t>
            </a:r>
            <a:r>
              <a:rPr lang="en-US" sz="2200" smtClean="0">
                <a:latin typeface="Courier New" pitchFamily="49" charset="0"/>
                <a:cs typeface="Courier New" pitchFamily="49" charset="0"/>
              </a:rPr>
              <a:t>5</a:t>
            </a:r>
            <a:r>
              <a:rPr lang="vi-VN" sz="2200" smtClean="0">
                <a:latin typeface="Courier New" pitchFamily="49" charset="0"/>
                <a:cs typeface="Courier New" pitchFamily="49" charset="0"/>
              </a:rPr>
              <a:t>      </a:t>
            </a:r>
            <a:r>
              <a:rPr lang="vi-VN" sz="2200" smtClean="0">
                <a:solidFill>
                  <a:srgbClr val="00B050"/>
                </a:solidFill>
                <a:latin typeface="Courier New" pitchFamily="49" charset="0"/>
                <a:cs typeface="Courier New" pitchFamily="49" charset="0"/>
              </a:rPr>
              <a:t>//Lấy </a:t>
            </a:r>
            <a:r>
              <a:rPr lang="vi-VN" sz="2200">
                <a:solidFill>
                  <a:srgbClr val="00B050"/>
                </a:solidFill>
                <a:latin typeface="Courier New" pitchFamily="49" charset="0"/>
                <a:cs typeface="Courier New" pitchFamily="49" charset="0"/>
              </a:rPr>
              <a:t>các thư mục hiện hành trên ổ đĩa</a:t>
            </a:r>
          </a:p>
          <a:p>
            <a:pPr marL="0" indent="0">
              <a:lnSpc>
                <a:spcPct val="110000"/>
              </a:lnSpc>
              <a:spcBef>
                <a:spcPts val="0"/>
              </a:spcBef>
              <a:buNone/>
              <a:tabLst>
                <a:tab pos="515938" algn="l"/>
              </a:tabLst>
            </a:pPr>
            <a:r>
              <a:rPr lang="en-US" sz="2200" smtClean="0">
                <a:latin typeface="Courier New" pitchFamily="49" charset="0"/>
                <a:cs typeface="Courier New" pitchFamily="49" charset="0"/>
              </a:rPr>
              <a:t>06      DirectoryInfo</a:t>
            </a:r>
            <a:r>
              <a:rPr lang="en-US" sz="2200">
                <a:latin typeface="Courier New" pitchFamily="49" charset="0"/>
                <a:cs typeface="Courier New" pitchFamily="49" charset="0"/>
              </a:rPr>
              <a:t>[] cDirs = </a:t>
            </a:r>
            <a:r>
              <a:rPr lang="en-US" sz="2200">
                <a:solidFill>
                  <a:srgbClr val="0000FF"/>
                </a:solidFill>
                <a:latin typeface="Courier New" pitchFamily="49" charset="0"/>
                <a:cs typeface="Courier New" pitchFamily="49" charset="0"/>
              </a:rPr>
              <a:t>new</a:t>
            </a:r>
            <a:r>
              <a:rPr lang="en-US" sz="2200">
                <a:latin typeface="Courier New" pitchFamily="49" charset="0"/>
                <a:cs typeface="Courier New" pitchFamily="49" charset="0"/>
              </a:rPr>
              <a:t> </a:t>
            </a:r>
            <a:endParaRPr lang="en-US" sz="2200" smtClean="0">
              <a:latin typeface="Courier New" pitchFamily="49" charset="0"/>
              <a:cs typeface="Courier New" pitchFamily="49" charset="0"/>
            </a:endParaRPr>
          </a:p>
          <a:p>
            <a:pPr marL="0" indent="0">
              <a:lnSpc>
                <a:spcPct val="110000"/>
              </a:lnSpc>
              <a:spcBef>
                <a:spcPts val="0"/>
              </a:spcBef>
              <a:buNone/>
              <a:tabLst>
                <a:tab pos="515938" algn="l"/>
              </a:tabLst>
            </a:pPr>
            <a:r>
              <a:rPr lang="en-US" sz="2200" smtClean="0">
                <a:latin typeface="Courier New" pitchFamily="49" charset="0"/>
                <a:cs typeface="Courier New" pitchFamily="49" charset="0"/>
              </a:rPr>
              <a:t>07	     DirectoryInfo</a:t>
            </a:r>
            <a:r>
              <a:rPr lang="en-US" sz="2200">
                <a:latin typeface="Courier New" pitchFamily="49" charset="0"/>
                <a:cs typeface="Courier New" pitchFamily="49" charset="0"/>
              </a:rPr>
              <a:t>(@"c:\").GetDirectories();</a:t>
            </a:r>
          </a:p>
          <a:p>
            <a:pPr marL="0" indent="0">
              <a:lnSpc>
                <a:spcPct val="110000"/>
              </a:lnSpc>
              <a:spcBef>
                <a:spcPts val="0"/>
              </a:spcBef>
              <a:buNone/>
            </a:pPr>
            <a:r>
              <a:rPr lang="en-US" sz="2200" smtClean="0">
                <a:latin typeface="Courier New" pitchFamily="49" charset="0"/>
                <a:cs typeface="Courier New" pitchFamily="49" charset="0"/>
              </a:rPr>
              <a:t>08      </a:t>
            </a:r>
            <a:r>
              <a:rPr lang="en-US" sz="2200" smtClean="0">
                <a:solidFill>
                  <a:srgbClr val="00B050"/>
                </a:solidFill>
                <a:latin typeface="Courier New" pitchFamily="49" charset="0"/>
                <a:cs typeface="Courier New" pitchFamily="49" charset="0"/>
              </a:rPr>
              <a:t>//Ghi tên </a:t>
            </a:r>
            <a:r>
              <a:rPr lang="en-US" sz="2200">
                <a:solidFill>
                  <a:srgbClr val="00B050"/>
                </a:solidFill>
                <a:latin typeface="Courier New" pitchFamily="49" charset="0"/>
                <a:cs typeface="Courier New" pitchFamily="49" charset="0"/>
              </a:rPr>
              <a:t>các th</a:t>
            </a:r>
            <a:r>
              <a:rPr lang="vi-VN" sz="2200">
                <a:solidFill>
                  <a:srgbClr val="00B050"/>
                </a:solidFill>
                <a:latin typeface="Courier New" pitchFamily="49" charset="0"/>
                <a:cs typeface="Courier New" pitchFamily="49" charset="0"/>
              </a:rPr>
              <a:t>ư mục vào file</a:t>
            </a:r>
          </a:p>
          <a:p>
            <a:pPr marL="0" indent="0">
              <a:lnSpc>
                <a:spcPct val="110000"/>
              </a:lnSpc>
              <a:spcBef>
                <a:spcPts val="0"/>
              </a:spcBef>
              <a:buNone/>
            </a:pPr>
            <a:r>
              <a:rPr lang="en-US" sz="2200" smtClean="0">
                <a:latin typeface="Courier New" pitchFamily="49" charset="0"/>
                <a:cs typeface="Courier New" pitchFamily="49" charset="0"/>
              </a:rPr>
              <a:t>09      </a:t>
            </a:r>
            <a:r>
              <a:rPr lang="en-US" sz="2200" smtClean="0">
                <a:solidFill>
                  <a:srgbClr val="0000FF"/>
                </a:solidFill>
                <a:latin typeface="Courier New" pitchFamily="49" charset="0"/>
                <a:cs typeface="Courier New" pitchFamily="49" charset="0"/>
              </a:rPr>
              <a:t>using</a:t>
            </a:r>
            <a:r>
              <a:rPr lang="en-US" sz="2200" smtClean="0">
                <a:latin typeface="Courier New" pitchFamily="49" charset="0"/>
                <a:cs typeface="Courier New" pitchFamily="49" charset="0"/>
              </a:rPr>
              <a:t> </a:t>
            </a:r>
            <a:r>
              <a:rPr lang="en-US" sz="2200">
                <a:latin typeface="Courier New" pitchFamily="49" charset="0"/>
                <a:cs typeface="Courier New" pitchFamily="49" charset="0"/>
              </a:rPr>
              <a:t>(StreamWriter sw = </a:t>
            </a:r>
            <a:r>
              <a:rPr lang="en-US" sz="2200" smtClean="0">
                <a:solidFill>
                  <a:srgbClr val="0000FF"/>
                </a:solidFill>
                <a:latin typeface="Courier New" pitchFamily="49" charset="0"/>
                <a:cs typeface="Courier New" pitchFamily="49" charset="0"/>
              </a:rPr>
              <a:t>new</a:t>
            </a:r>
            <a:r>
              <a:rPr lang="en-US" sz="2200" smtClean="0">
                <a:latin typeface="Courier New" pitchFamily="49" charset="0"/>
                <a:cs typeface="Courier New" pitchFamily="49" charset="0"/>
              </a:rPr>
              <a:t> 		</a:t>
            </a:r>
          </a:p>
          <a:p>
            <a:pPr marL="0" indent="0">
              <a:lnSpc>
                <a:spcPct val="110000"/>
              </a:lnSpc>
              <a:spcBef>
                <a:spcPts val="0"/>
              </a:spcBef>
              <a:buNone/>
            </a:pPr>
            <a:r>
              <a:rPr lang="en-US" sz="2200" smtClean="0">
                <a:latin typeface="Courier New" pitchFamily="49" charset="0"/>
                <a:cs typeface="Courier New" pitchFamily="49" charset="0"/>
              </a:rPr>
              <a:t>10			StreamWriter</a:t>
            </a:r>
            <a:r>
              <a:rPr lang="en-US" sz="2200">
                <a:latin typeface="Courier New" pitchFamily="49" charset="0"/>
                <a:cs typeface="Courier New" pitchFamily="49" charset="0"/>
              </a:rPr>
              <a:t>("CDriveDirs.txt"))</a:t>
            </a:r>
          </a:p>
          <a:p>
            <a:pPr marL="0" indent="0">
              <a:lnSpc>
                <a:spcPct val="110000"/>
              </a:lnSpc>
              <a:spcBef>
                <a:spcPts val="0"/>
              </a:spcBef>
              <a:buNone/>
            </a:pPr>
            <a:r>
              <a:rPr lang="vi-VN" sz="2200" smtClean="0">
                <a:latin typeface="Courier New" pitchFamily="49" charset="0"/>
                <a:cs typeface="Courier New" pitchFamily="49" charset="0"/>
              </a:rPr>
              <a:t>1</a:t>
            </a:r>
            <a:r>
              <a:rPr lang="en-US" sz="2200" smtClean="0">
                <a:latin typeface="Courier New" pitchFamily="49" charset="0"/>
                <a:cs typeface="Courier New" pitchFamily="49" charset="0"/>
              </a:rPr>
              <a:t>1</a:t>
            </a:r>
            <a:r>
              <a:rPr lang="vi-VN" sz="2200" smtClean="0">
                <a:latin typeface="Courier New" pitchFamily="49" charset="0"/>
                <a:cs typeface="Courier New" pitchFamily="49" charset="0"/>
              </a:rPr>
              <a:t>      {</a:t>
            </a:r>
            <a:endParaRPr lang="vi-VN" sz="2200">
              <a:latin typeface="Courier New" pitchFamily="49" charset="0"/>
              <a:cs typeface="Courier New" pitchFamily="49" charset="0"/>
            </a:endParaRPr>
          </a:p>
          <a:p>
            <a:pPr marL="0" indent="0">
              <a:lnSpc>
                <a:spcPct val="110000"/>
              </a:lnSpc>
              <a:spcBef>
                <a:spcPts val="0"/>
              </a:spcBef>
              <a:buNone/>
            </a:pPr>
            <a:r>
              <a:rPr lang="en-US" sz="2200" smtClean="0">
                <a:latin typeface="Courier New" pitchFamily="49" charset="0"/>
                <a:cs typeface="Courier New" pitchFamily="49" charset="0"/>
              </a:rPr>
              <a:t>12         </a:t>
            </a:r>
            <a:r>
              <a:rPr lang="en-US" sz="2200" smtClean="0">
                <a:solidFill>
                  <a:srgbClr val="0000FF"/>
                </a:solidFill>
                <a:latin typeface="Courier New" pitchFamily="49" charset="0"/>
                <a:cs typeface="Courier New" pitchFamily="49" charset="0"/>
              </a:rPr>
              <a:t>foreach</a:t>
            </a:r>
            <a:r>
              <a:rPr lang="en-US" sz="2200" smtClean="0">
                <a:latin typeface="Courier New" pitchFamily="49" charset="0"/>
                <a:cs typeface="Courier New" pitchFamily="49" charset="0"/>
              </a:rPr>
              <a:t> </a:t>
            </a:r>
            <a:r>
              <a:rPr lang="en-US" sz="2200">
                <a:latin typeface="Courier New" pitchFamily="49" charset="0"/>
                <a:cs typeface="Courier New" pitchFamily="49" charset="0"/>
              </a:rPr>
              <a:t>(DirectoryInfo dir </a:t>
            </a:r>
            <a:r>
              <a:rPr lang="en-US" sz="2200">
                <a:solidFill>
                  <a:srgbClr val="0000FF"/>
                </a:solidFill>
                <a:latin typeface="Courier New" pitchFamily="49" charset="0"/>
                <a:cs typeface="Courier New" pitchFamily="49" charset="0"/>
              </a:rPr>
              <a:t>in</a:t>
            </a:r>
            <a:r>
              <a:rPr lang="en-US" sz="2200">
                <a:latin typeface="Courier New" pitchFamily="49" charset="0"/>
                <a:cs typeface="Courier New" pitchFamily="49" charset="0"/>
              </a:rPr>
              <a:t> cDirs)</a:t>
            </a:r>
            <a:endParaRPr lang="en-US" sz="2200">
              <a:solidFill>
                <a:srgbClr val="0000FF"/>
              </a:solidFill>
              <a:latin typeface="Courier New" pitchFamily="49" charset="0"/>
              <a:cs typeface="Courier New" pitchFamily="49" charset="0"/>
            </a:endParaRPr>
          </a:p>
          <a:p>
            <a:pPr marL="0" indent="0">
              <a:lnSpc>
                <a:spcPct val="110000"/>
              </a:lnSpc>
              <a:spcBef>
                <a:spcPts val="0"/>
              </a:spcBef>
              <a:buNone/>
            </a:pPr>
            <a:r>
              <a:rPr lang="vi-VN" sz="2200" smtClean="0">
                <a:latin typeface="Courier New" pitchFamily="49" charset="0"/>
                <a:cs typeface="Courier New" pitchFamily="49" charset="0"/>
              </a:rPr>
              <a:t>1</a:t>
            </a:r>
            <a:r>
              <a:rPr lang="en-US" sz="2200">
                <a:latin typeface="Courier New" pitchFamily="49" charset="0"/>
                <a:cs typeface="Courier New" pitchFamily="49" charset="0"/>
              </a:rPr>
              <a:t>3</a:t>
            </a:r>
            <a:r>
              <a:rPr lang="vi-VN" sz="2200" smtClean="0">
                <a:latin typeface="Courier New" pitchFamily="49" charset="0"/>
                <a:cs typeface="Courier New" pitchFamily="49" charset="0"/>
              </a:rPr>
              <a:t>         sw.WriteLine(dir.Name);  </a:t>
            </a:r>
            <a:endParaRPr lang="vi-VN" sz="2200">
              <a:latin typeface="Courier New" pitchFamily="49" charset="0"/>
              <a:cs typeface="Courier New" pitchFamily="49" charset="0"/>
            </a:endParaRPr>
          </a:p>
          <a:p>
            <a:pPr marL="0" indent="0">
              <a:lnSpc>
                <a:spcPct val="110000"/>
              </a:lnSpc>
              <a:spcBef>
                <a:spcPts val="0"/>
              </a:spcBef>
              <a:buNone/>
            </a:pPr>
            <a:r>
              <a:rPr lang="vi-VN" sz="2200" smtClean="0">
                <a:latin typeface="Courier New" pitchFamily="49" charset="0"/>
                <a:cs typeface="Courier New" pitchFamily="49" charset="0"/>
              </a:rPr>
              <a:t>1</a:t>
            </a:r>
            <a:r>
              <a:rPr lang="en-US" sz="2200">
                <a:latin typeface="Courier New" pitchFamily="49" charset="0"/>
                <a:cs typeface="Courier New" pitchFamily="49" charset="0"/>
              </a:rPr>
              <a:t>4</a:t>
            </a:r>
            <a:r>
              <a:rPr lang="vi-VN" sz="2200" smtClean="0">
                <a:latin typeface="Courier New" pitchFamily="49" charset="0"/>
                <a:cs typeface="Courier New" pitchFamily="49" charset="0"/>
              </a:rPr>
              <a:t>      }</a:t>
            </a:r>
            <a:endParaRPr lang="vi-VN" sz="2200">
              <a:latin typeface="Courier New" pitchFamily="49" charset="0"/>
              <a:cs typeface="Courier New" pitchFamily="49" charset="0"/>
            </a:endParaRPr>
          </a:p>
        </p:txBody>
      </p:sp>
    </p:spTree>
    <p:extLst>
      <p:ext uri="{BB962C8B-B14F-4D97-AF65-F5344CB8AC3E}">
        <p14:creationId xmlns:p14="http://schemas.microsoft.com/office/powerpoint/2010/main" val="3370933067"/>
      </p:ext>
    </p:extLst>
  </p:cSld>
  <p:clrMapOvr>
    <a:masterClrMapping/>
  </p:clrMapOvr>
  <p:transition advClick="0">
    <p:wheel spokes="1"/>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1" y="990600"/>
            <a:ext cx="8534400" cy="3810000"/>
          </a:xfrm>
        </p:spPr>
        <p:txBody>
          <a:bodyPr>
            <a:noAutofit/>
          </a:bodyPr>
          <a:lstStyle/>
          <a:p>
            <a:pPr marL="0" indent="0">
              <a:spcBef>
                <a:spcPts val="0"/>
              </a:spcBef>
              <a:buNone/>
            </a:pPr>
            <a:r>
              <a:rPr lang="vi-VN" sz="2400" smtClean="0">
                <a:latin typeface="Courier New" pitchFamily="49" charset="0"/>
                <a:cs typeface="Courier New" pitchFamily="49" charset="0"/>
              </a:rPr>
              <a:t>1</a:t>
            </a:r>
            <a:r>
              <a:rPr lang="en-US" sz="2400" smtClean="0">
                <a:latin typeface="Courier New" pitchFamily="49" charset="0"/>
                <a:cs typeface="Courier New" pitchFamily="49" charset="0"/>
              </a:rPr>
              <a:t>5</a:t>
            </a:r>
            <a:r>
              <a:rPr lang="vi-VN" sz="2400" smtClean="0">
                <a:latin typeface="Courier New" pitchFamily="49" charset="0"/>
                <a:cs typeface="Courier New" pitchFamily="49" charset="0"/>
              </a:rPr>
              <a:t>      </a:t>
            </a:r>
            <a:r>
              <a:rPr lang="vi-VN" sz="2400" smtClean="0">
                <a:solidFill>
                  <a:srgbClr val="00B050"/>
                </a:solidFill>
                <a:latin typeface="Courier New" pitchFamily="49" charset="0"/>
                <a:cs typeface="Courier New" pitchFamily="49" charset="0"/>
              </a:rPr>
              <a:t>//Đọc </a:t>
            </a:r>
            <a:r>
              <a:rPr lang="vi-VN" sz="2400">
                <a:solidFill>
                  <a:srgbClr val="00B050"/>
                </a:solidFill>
                <a:latin typeface="Courier New" pitchFamily="49" charset="0"/>
                <a:cs typeface="Courier New" pitchFamily="49" charset="0"/>
              </a:rPr>
              <a:t>và hiển thi tên thư mục từ file</a:t>
            </a:r>
          </a:p>
          <a:p>
            <a:pPr marL="0" indent="0">
              <a:spcBef>
                <a:spcPts val="0"/>
              </a:spcBef>
              <a:buNone/>
            </a:pPr>
            <a:r>
              <a:rPr lang="vi-VN" sz="2400" smtClean="0">
                <a:latin typeface="Courier New" pitchFamily="49" charset="0"/>
                <a:cs typeface="Courier New" pitchFamily="49" charset="0"/>
              </a:rPr>
              <a:t>1</a:t>
            </a:r>
            <a:r>
              <a:rPr lang="en-US" sz="2400" smtClean="0">
                <a:latin typeface="Courier New" pitchFamily="49" charset="0"/>
                <a:cs typeface="Courier New" pitchFamily="49" charset="0"/>
              </a:rPr>
              <a:t>6</a:t>
            </a:r>
            <a:r>
              <a:rPr lang="vi-VN" sz="2400" smtClean="0">
                <a:latin typeface="Courier New" pitchFamily="49" charset="0"/>
                <a:cs typeface="Courier New" pitchFamily="49" charset="0"/>
              </a:rPr>
              <a:t>      string </a:t>
            </a:r>
            <a:r>
              <a:rPr lang="vi-VN" sz="2400">
                <a:latin typeface="Courier New" pitchFamily="49" charset="0"/>
                <a:cs typeface="Courier New" pitchFamily="49" charset="0"/>
              </a:rPr>
              <a:t>line = "";</a:t>
            </a:r>
          </a:p>
          <a:p>
            <a:pPr marL="0" indent="0">
              <a:spcBef>
                <a:spcPts val="0"/>
              </a:spcBef>
              <a:buNone/>
              <a:tabLst>
                <a:tab pos="574675" algn="l"/>
              </a:tabLst>
            </a:pPr>
            <a:r>
              <a:rPr lang="en-US" sz="2400" smtClean="0">
                <a:latin typeface="Courier New" pitchFamily="49" charset="0"/>
                <a:cs typeface="Courier New" pitchFamily="49" charset="0"/>
              </a:rPr>
              <a:t>17      </a:t>
            </a:r>
            <a:r>
              <a:rPr lang="en-US" sz="2400" smtClean="0">
                <a:solidFill>
                  <a:srgbClr val="0000FF"/>
                </a:solidFill>
                <a:latin typeface="Courier New" pitchFamily="49" charset="0"/>
                <a:cs typeface="Courier New" pitchFamily="49" charset="0"/>
              </a:rPr>
              <a:t>using </a:t>
            </a:r>
            <a:r>
              <a:rPr lang="en-US" sz="2400">
                <a:latin typeface="Courier New" pitchFamily="49" charset="0"/>
                <a:cs typeface="Courier New" pitchFamily="49" charset="0"/>
              </a:rPr>
              <a:t>(StreamReader sr = </a:t>
            </a:r>
            <a:r>
              <a:rPr lang="en-US" sz="2400">
                <a:solidFill>
                  <a:srgbClr val="0000FF"/>
                </a:solidFill>
                <a:latin typeface="Courier New" pitchFamily="49" charset="0"/>
                <a:cs typeface="Courier New" pitchFamily="49" charset="0"/>
              </a:rPr>
              <a:t>new </a:t>
            </a:r>
            <a:r>
              <a:rPr lang="en-US" sz="2400" smtClean="0">
                <a:latin typeface="Courier New" pitchFamily="49" charset="0"/>
                <a:cs typeface="Courier New" pitchFamily="49" charset="0"/>
              </a:rPr>
              <a:t>	</a:t>
            </a:r>
          </a:p>
          <a:p>
            <a:pPr marL="0" indent="0">
              <a:spcBef>
                <a:spcPts val="0"/>
              </a:spcBef>
              <a:buNone/>
              <a:tabLst>
                <a:tab pos="574675" algn="l"/>
              </a:tabLst>
            </a:pPr>
            <a:r>
              <a:rPr lang="en-US" sz="2400" smtClean="0">
                <a:latin typeface="Courier New" pitchFamily="49" charset="0"/>
                <a:cs typeface="Courier New" pitchFamily="49" charset="0"/>
              </a:rPr>
              <a:t>18	           StreamReader</a:t>
            </a:r>
            <a:r>
              <a:rPr lang="en-US" sz="2400">
                <a:latin typeface="Courier New" pitchFamily="49" charset="0"/>
                <a:cs typeface="Courier New" pitchFamily="49" charset="0"/>
              </a:rPr>
              <a:t>("CDriveDirs.txt"))</a:t>
            </a:r>
          </a:p>
          <a:p>
            <a:pPr marL="0" indent="0">
              <a:spcBef>
                <a:spcPts val="0"/>
              </a:spcBef>
              <a:buNone/>
            </a:pPr>
            <a:r>
              <a:rPr lang="vi-VN" sz="2400" smtClean="0">
                <a:latin typeface="Courier New" pitchFamily="49" charset="0"/>
                <a:cs typeface="Courier New" pitchFamily="49" charset="0"/>
              </a:rPr>
              <a:t>1</a:t>
            </a:r>
            <a:r>
              <a:rPr lang="en-US" sz="2400" smtClean="0">
                <a:latin typeface="Courier New" pitchFamily="49" charset="0"/>
                <a:cs typeface="Courier New" pitchFamily="49" charset="0"/>
              </a:rPr>
              <a:t>9</a:t>
            </a:r>
            <a:r>
              <a:rPr lang="vi-VN" sz="2400" smtClean="0">
                <a:latin typeface="Courier New" pitchFamily="49" charset="0"/>
                <a:cs typeface="Courier New" pitchFamily="49" charset="0"/>
              </a:rPr>
              <a:t>      {</a:t>
            </a:r>
            <a:endParaRPr lang="vi-VN" sz="2400">
              <a:latin typeface="Courier New" pitchFamily="49" charset="0"/>
              <a:cs typeface="Courier New" pitchFamily="49" charset="0"/>
            </a:endParaRPr>
          </a:p>
          <a:p>
            <a:pPr marL="0" indent="0">
              <a:spcBef>
                <a:spcPts val="0"/>
              </a:spcBef>
              <a:buNone/>
            </a:pPr>
            <a:r>
              <a:rPr lang="en-US" sz="2400" smtClean="0">
                <a:latin typeface="Courier New" pitchFamily="49" charset="0"/>
                <a:cs typeface="Courier New" pitchFamily="49" charset="0"/>
              </a:rPr>
              <a:t>20          </a:t>
            </a:r>
            <a:r>
              <a:rPr lang="en-US" sz="2400" smtClean="0">
                <a:solidFill>
                  <a:srgbClr val="0000FF"/>
                </a:solidFill>
                <a:latin typeface="Courier New" pitchFamily="49" charset="0"/>
                <a:cs typeface="Courier New" pitchFamily="49" charset="0"/>
              </a:rPr>
              <a:t>while</a:t>
            </a:r>
            <a:r>
              <a:rPr lang="en-US" sz="2400" smtClean="0">
                <a:latin typeface="Courier New" pitchFamily="49" charset="0"/>
                <a:cs typeface="Courier New" pitchFamily="49" charset="0"/>
              </a:rPr>
              <a:t>((line=sr.ReadLine())!=</a:t>
            </a:r>
            <a:r>
              <a:rPr lang="en-US" sz="2400" smtClean="0">
                <a:solidFill>
                  <a:srgbClr val="0000FF"/>
                </a:solidFill>
                <a:latin typeface="Courier New" pitchFamily="49" charset="0"/>
                <a:cs typeface="Courier New" pitchFamily="49" charset="0"/>
              </a:rPr>
              <a:t>null</a:t>
            </a:r>
            <a:r>
              <a:rPr lang="en-US" sz="2400">
                <a:latin typeface="Courier New" pitchFamily="49" charset="0"/>
                <a:cs typeface="Courier New" pitchFamily="49" charset="0"/>
              </a:rPr>
              <a:t>)</a:t>
            </a:r>
          </a:p>
          <a:p>
            <a:pPr marL="0" indent="0">
              <a:spcBef>
                <a:spcPts val="0"/>
              </a:spcBef>
              <a:buNone/>
            </a:pPr>
            <a:r>
              <a:rPr lang="vi-VN" sz="2400" smtClean="0">
                <a:latin typeface="Courier New" pitchFamily="49" charset="0"/>
                <a:cs typeface="Courier New" pitchFamily="49" charset="0"/>
              </a:rPr>
              <a:t>2</a:t>
            </a:r>
            <a:r>
              <a:rPr lang="en-US" sz="2400" smtClean="0">
                <a:latin typeface="Courier New" pitchFamily="49" charset="0"/>
                <a:cs typeface="Courier New" pitchFamily="49" charset="0"/>
              </a:rPr>
              <a:t>1</a:t>
            </a:r>
            <a:r>
              <a:rPr lang="vi-VN" sz="2400" smtClean="0">
                <a:latin typeface="Courier New" pitchFamily="49" charset="0"/>
                <a:cs typeface="Courier New" pitchFamily="49" charset="0"/>
              </a:rPr>
              <a:t>             Console.WriteLine(line</a:t>
            </a:r>
            <a:r>
              <a:rPr lang="vi-VN" sz="2400">
                <a:latin typeface="Courier New" pitchFamily="49" charset="0"/>
                <a:cs typeface="Courier New" pitchFamily="49" charset="0"/>
              </a:rPr>
              <a:t>);</a:t>
            </a:r>
          </a:p>
          <a:p>
            <a:pPr marL="0" indent="0">
              <a:spcBef>
                <a:spcPts val="0"/>
              </a:spcBef>
              <a:buNone/>
            </a:pPr>
            <a:r>
              <a:rPr lang="vi-VN" sz="2400" smtClean="0">
                <a:latin typeface="Courier New" pitchFamily="49" charset="0"/>
                <a:cs typeface="Courier New" pitchFamily="49" charset="0"/>
              </a:rPr>
              <a:t>2</a:t>
            </a:r>
            <a:r>
              <a:rPr lang="en-US" sz="2400" smtClean="0">
                <a:latin typeface="Courier New" pitchFamily="49" charset="0"/>
                <a:cs typeface="Courier New" pitchFamily="49" charset="0"/>
              </a:rPr>
              <a:t>2</a:t>
            </a:r>
            <a:r>
              <a:rPr lang="vi-VN" sz="2400" smtClean="0">
                <a:latin typeface="Courier New" pitchFamily="49" charset="0"/>
                <a:cs typeface="Courier New" pitchFamily="49" charset="0"/>
              </a:rPr>
              <a:t>      }</a:t>
            </a:r>
            <a:endParaRPr lang="vi-VN" sz="2400">
              <a:latin typeface="Courier New" pitchFamily="49" charset="0"/>
              <a:cs typeface="Courier New" pitchFamily="49" charset="0"/>
            </a:endParaRPr>
          </a:p>
          <a:p>
            <a:pPr marL="0" indent="0">
              <a:spcBef>
                <a:spcPts val="0"/>
              </a:spcBef>
              <a:buNone/>
            </a:pPr>
            <a:r>
              <a:rPr lang="vi-VN" sz="2400" smtClean="0">
                <a:latin typeface="Courier New" pitchFamily="49" charset="0"/>
                <a:cs typeface="Courier New" pitchFamily="49" charset="0"/>
              </a:rPr>
              <a:t>2</a:t>
            </a:r>
            <a:r>
              <a:rPr lang="en-US" sz="2400" smtClean="0">
                <a:latin typeface="Courier New" pitchFamily="49" charset="0"/>
                <a:cs typeface="Courier New" pitchFamily="49" charset="0"/>
              </a:rPr>
              <a:t>3</a:t>
            </a:r>
            <a:r>
              <a:rPr lang="vi-VN" sz="2400" smtClean="0">
                <a:latin typeface="Courier New" pitchFamily="49" charset="0"/>
                <a:cs typeface="Courier New" pitchFamily="49" charset="0"/>
              </a:rPr>
              <a:t>    }</a:t>
            </a:r>
            <a:endParaRPr lang="vi-VN" sz="2400">
              <a:latin typeface="Courier New" pitchFamily="49" charset="0"/>
              <a:cs typeface="Courier New" pitchFamily="49" charset="0"/>
            </a:endParaRPr>
          </a:p>
          <a:p>
            <a:pPr marL="0" indent="0">
              <a:spcBef>
                <a:spcPts val="0"/>
              </a:spcBef>
              <a:buNone/>
            </a:pPr>
            <a:r>
              <a:rPr lang="vi-VN" sz="2400" smtClean="0">
                <a:latin typeface="Courier New" pitchFamily="49" charset="0"/>
                <a:cs typeface="Courier New" pitchFamily="49" charset="0"/>
              </a:rPr>
              <a:t>2</a:t>
            </a:r>
            <a:r>
              <a:rPr lang="en-US" sz="2400" smtClean="0">
                <a:latin typeface="Courier New" pitchFamily="49" charset="0"/>
                <a:cs typeface="Courier New" pitchFamily="49" charset="0"/>
              </a:rPr>
              <a:t>4</a:t>
            </a:r>
            <a:r>
              <a:rPr lang="vi-VN" sz="2400" smtClean="0">
                <a:latin typeface="Courier New" pitchFamily="49" charset="0"/>
                <a:cs typeface="Courier New" pitchFamily="49" charset="0"/>
              </a:rPr>
              <a:t> }</a:t>
            </a:r>
            <a:endParaRPr lang="vi-VN" sz="2400">
              <a:latin typeface="Courier New" pitchFamily="49" charset="0"/>
              <a:cs typeface="Courier New" pitchFamily="49"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443" y="3677362"/>
            <a:ext cx="4987157" cy="302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bwMode="auto">
          <a:xfrm>
            <a:off x="5334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Lớp </a:t>
            </a:r>
            <a:r>
              <a:rPr lang="en-US" sz="4000" b="1" smtClean="0">
                <a:solidFill>
                  <a:schemeClr val="tx1"/>
                </a:solidFill>
                <a:cs typeface="Tahoma" charset="0"/>
              </a:rPr>
              <a:t>StreamWriter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861195299"/>
      </p:ext>
    </p:extLst>
  </p:cSld>
  <p:clrMapOvr>
    <a:masterClrMapping/>
  </p:clrMapOvr>
  <p:transition advClick="0">
    <p:wheel spokes="1"/>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BinaryReader, BinaryWriter</a:t>
            </a:r>
            <a:endParaRPr lang="en-US" sz="4000" b="1" dirty="0" smtClean="0">
              <a:solidFill>
                <a:schemeClr val="tx1"/>
              </a:solidFill>
              <a:cs typeface="Tahoma" charset="0"/>
            </a:endParaRPr>
          </a:p>
        </p:txBody>
      </p:sp>
      <p:sp>
        <p:nvSpPr>
          <p:cNvPr id="5" name="TextBox 4"/>
          <p:cNvSpPr txBox="1"/>
          <p:nvPr/>
        </p:nvSpPr>
        <p:spPr>
          <a:xfrm>
            <a:off x="457200" y="1031008"/>
            <a:ext cx="8686800" cy="5598392"/>
          </a:xfrm>
          <a:prstGeom prst="rect">
            <a:avLst/>
          </a:prstGeom>
          <a:noFill/>
        </p:spPr>
        <p:txBody>
          <a:bodyPr wrap="square" rtlCol="0">
            <a:spAutoFit/>
          </a:bodyPr>
          <a:lstStyle/>
          <a:p>
            <a:pPr algn="l">
              <a:lnSpc>
                <a:spcPct val="120000"/>
              </a:lnSpc>
            </a:pPr>
            <a:r>
              <a:rPr lang="en-US" sz="2000" b="0">
                <a:latin typeface="+mj-lt"/>
              </a:rPr>
              <a:t>FileStream theFile = File.Open(@"c:\somefile.bin", FileMode.Open); </a:t>
            </a:r>
          </a:p>
          <a:p>
            <a:pPr algn="l">
              <a:lnSpc>
                <a:spcPct val="120000"/>
              </a:lnSpc>
            </a:pPr>
            <a:r>
              <a:rPr lang="en-US" sz="2000" b="0">
                <a:latin typeface="+mj-lt"/>
              </a:rPr>
              <a:t>BinaryReader reader = </a:t>
            </a:r>
            <a:r>
              <a:rPr lang="en-US" sz="2000" b="0">
                <a:solidFill>
                  <a:srgbClr val="0000FF"/>
                </a:solidFill>
                <a:latin typeface="+mj-lt"/>
              </a:rPr>
              <a:t>new</a:t>
            </a:r>
            <a:r>
              <a:rPr lang="en-US" sz="2000" b="0">
                <a:latin typeface="+mj-lt"/>
              </a:rPr>
              <a:t> BinaryReader(theFile);</a:t>
            </a:r>
          </a:p>
          <a:p>
            <a:pPr algn="l">
              <a:lnSpc>
                <a:spcPct val="120000"/>
              </a:lnSpc>
            </a:pPr>
            <a:r>
              <a:rPr lang="en-US" sz="2000" b="0">
                <a:latin typeface="+mj-lt"/>
              </a:rPr>
              <a:t>long number = reader.ReadInt64(); </a:t>
            </a:r>
            <a:endParaRPr lang="en-US" sz="2000" b="0" smtClean="0">
              <a:latin typeface="+mj-lt"/>
            </a:endParaRPr>
          </a:p>
          <a:p>
            <a:pPr algn="l">
              <a:lnSpc>
                <a:spcPct val="120000"/>
              </a:lnSpc>
            </a:pPr>
            <a:r>
              <a:rPr lang="en-US" sz="2000" b="0" smtClean="0">
                <a:latin typeface="+mj-lt"/>
              </a:rPr>
              <a:t>byte</a:t>
            </a:r>
            <a:r>
              <a:rPr lang="en-US" sz="2000" b="0">
                <a:latin typeface="+mj-lt"/>
              </a:rPr>
              <a:t>[] bytes = reader.ReadBytes(4); </a:t>
            </a:r>
            <a:endParaRPr lang="en-US" sz="2000" b="0" smtClean="0">
              <a:latin typeface="+mj-lt"/>
            </a:endParaRPr>
          </a:p>
          <a:p>
            <a:pPr algn="l">
              <a:lnSpc>
                <a:spcPct val="120000"/>
              </a:lnSpc>
            </a:pPr>
            <a:r>
              <a:rPr lang="en-US" sz="2000" b="0" smtClean="0">
                <a:latin typeface="+mj-lt"/>
              </a:rPr>
              <a:t>string </a:t>
            </a:r>
            <a:r>
              <a:rPr lang="en-US" sz="2000" b="0">
                <a:latin typeface="+mj-lt"/>
              </a:rPr>
              <a:t>s = reader.ReadString();</a:t>
            </a:r>
          </a:p>
          <a:p>
            <a:pPr algn="l">
              <a:lnSpc>
                <a:spcPct val="120000"/>
              </a:lnSpc>
            </a:pPr>
            <a:r>
              <a:rPr lang="en-US" sz="2000" b="0">
                <a:latin typeface="+mj-lt"/>
              </a:rPr>
              <a:t>reader.Close();</a:t>
            </a:r>
          </a:p>
          <a:p>
            <a:pPr algn="l">
              <a:lnSpc>
                <a:spcPct val="120000"/>
              </a:lnSpc>
            </a:pPr>
            <a:r>
              <a:rPr lang="en-US" sz="2000" b="0">
                <a:latin typeface="+mj-lt"/>
              </a:rPr>
              <a:t>FileStream </a:t>
            </a:r>
            <a:r>
              <a:rPr lang="en-US" sz="2000" b="0" smtClean="0">
                <a:latin typeface="+mj-lt"/>
              </a:rPr>
              <a:t>theFile=File.Open</a:t>
            </a:r>
            <a:r>
              <a:rPr lang="en-US" sz="2000" b="0">
                <a:latin typeface="+mj-lt"/>
              </a:rPr>
              <a:t>(@"c:\somefile.bin</a:t>
            </a:r>
            <a:r>
              <a:rPr lang="en-US" sz="2000" b="0" smtClean="0">
                <a:latin typeface="+mj-lt"/>
              </a:rPr>
              <a:t>",FileMode.OpenOrCreate</a:t>
            </a:r>
            <a:r>
              <a:rPr lang="en-US" sz="2000" b="0">
                <a:latin typeface="+mj-lt"/>
              </a:rPr>
              <a:t>, </a:t>
            </a:r>
            <a:r>
              <a:rPr lang="en-US" sz="2000" b="0" smtClean="0">
                <a:latin typeface="+mj-lt"/>
              </a:rPr>
              <a:t>						         FileAccess.Write</a:t>
            </a:r>
            <a:r>
              <a:rPr lang="en-US" sz="2000" b="0">
                <a:latin typeface="+mj-lt"/>
              </a:rPr>
              <a:t>); </a:t>
            </a:r>
          </a:p>
          <a:p>
            <a:pPr algn="l">
              <a:lnSpc>
                <a:spcPct val="120000"/>
              </a:lnSpc>
            </a:pPr>
            <a:r>
              <a:rPr lang="en-US" sz="2000" b="0">
                <a:latin typeface="+mj-lt"/>
              </a:rPr>
              <a:t>BinaryWriter writer = </a:t>
            </a:r>
            <a:r>
              <a:rPr lang="en-US" sz="2000" b="0">
                <a:solidFill>
                  <a:srgbClr val="0000FF"/>
                </a:solidFill>
                <a:latin typeface="+mj-lt"/>
              </a:rPr>
              <a:t>new</a:t>
            </a:r>
            <a:r>
              <a:rPr lang="en-US" sz="2000" b="0">
                <a:latin typeface="+mj-lt"/>
              </a:rPr>
              <a:t> BinaryWriter(theFile);</a:t>
            </a:r>
          </a:p>
          <a:p>
            <a:pPr algn="l">
              <a:lnSpc>
                <a:spcPct val="120000"/>
              </a:lnSpc>
            </a:pPr>
            <a:r>
              <a:rPr lang="en-US" sz="2000" b="0">
                <a:latin typeface="+mj-lt"/>
              </a:rPr>
              <a:t>long number = 100;</a:t>
            </a:r>
          </a:p>
          <a:p>
            <a:pPr algn="l">
              <a:lnSpc>
                <a:spcPct val="120000"/>
              </a:lnSpc>
            </a:pPr>
            <a:r>
              <a:rPr lang="en-US" sz="2000" b="0">
                <a:latin typeface="+mj-lt"/>
              </a:rPr>
              <a:t>byte[] bytes = </a:t>
            </a:r>
            <a:r>
              <a:rPr lang="en-US" sz="2000" b="0">
                <a:solidFill>
                  <a:srgbClr val="0000FF"/>
                </a:solidFill>
                <a:latin typeface="+mj-lt"/>
              </a:rPr>
              <a:t>new</a:t>
            </a:r>
            <a:r>
              <a:rPr lang="en-US" sz="2000" b="0">
                <a:latin typeface="+mj-lt"/>
              </a:rPr>
              <a:t> byte[] { 10, 20, 50, 100 };</a:t>
            </a:r>
          </a:p>
          <a:p>
            <a:pPr algn="l">
              <a:lnSpc>
                <a:spcPct val="120000"/>
              </a:lnSpc>
            </a:pPr>
            <a:r>
              <a:rPr lang="en-US" sz="2000" b="0">
                <a:latin typeface="+mj-lt"/>
              </a:rPr>
              <a:t>string s = “Toi di hoc";</a:t>
            </a:r>
          </a:p>
          <a:p>
            <a:pPr algn="l">
              <a:lnSpc>
                <a:spcPct val="120000"/>
              </a:lnSpc>
            </a:pPr>
            <a:r>
              <a:rPr lang="en-US" sz="2000" b="0">
                <a:latin typeface="+mj-lt"/>
              </a:rPr>
              <a:t>writer.Write(number</a:t>
            </a:r>
            <a:r>
              <a:rPr lang="en-US" sz="2000" b="0" smtClean="0">
                <a:latin typeface="+mj-lt"/>
              </a:rPr>
              <a:t>);</a:t>
            </a:r>
          </a:p>
          <a:p>
            <a:pPr algn="l">
              <a:lnSpc>
                <a:spcPct val="120000"/>
              </a:lnSpc>
            </a:pPr>
            <a:r>
              <a:rPr lang="en-US" sz="2000" b="0" smtClean="0">
                <a:latin typeface="+mj-lt"/>
              </a:rPr>
              <a:t>writer.Write(bytes);</a:t>
            </a:r>
          </a:p>
          <a:p>
            <a:pPr algn="l">
              <a:lnSpc>
                <a:spcPct val="120000"/>
              </a:lnSpc>
            </a:pPr>
            <a:r>
              <a:rPr lang="en-US" sz="2000" b="0" smtClean="0">
                <a:latin typeface="+mj-lt"/>
              </a:rPr>
              <a:t>writer.Write(s</a:t>
            </a:r>
            <a:r>
              <a:rPr lang="en-US" sz="2000" b="0">
                <a:latin typeface="+mj-lt"/>
              </a:rPr>
              <a:t>);</a:t>
            </a:r>
          </a:p>
        </p:txBody>
      </p:sp>
    </p:spTree>
    <p:extLst>
      <p:ext uri="{BB962C8B-B14F-4D97-AF65-F5344CB8AC3E}">
        <p14:creationId xmlns:p14="http://schemas.microsoft.com/office/powerpoint/2010/main" val="3187140272"/>
      </p:ext>
    </p:extLst>
  </p:cSld>
  <p:clrMapOvr>
    <a:masterClrMapping/>
  </p:clrMapOvr>
  <p:transition advClick="0">
    <p:wheel spokes="1"/>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BufferedStream</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1430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BufferedStream</a:t>
            </a:r>
            <a:r>
              <a:rPr lang="vi-VN" sz="2800">
                <a:latin typeface="+mj-lt"/>
                <a:cs typeface="Tahoma" charset="0"/>
              </a:rPr>
              <a:t> thường được sử dụng để tăng hiệu quả đọc ghi dữ liệu.</a:t>
            </a:r>
            <a:endParaRPr lang="en-US" sz="2800" dirty="0" smtClean="0">
              <a:latin typeface="+mj-lt"/>
              <a:cs typeface="Tahoma" charset="0"/>
            </a:endParaRPr>
          </a:p>
        </p:txBody>
      </p:sp>
      <p:sp>
        <p:nvSpPr>
          <p:cNvPr id="2" name="TextBox 1"/>
          <p:cNvSpPr txBox="1"/>
          <p:nvPr/>
        </p:nvSpPr>
        <p:spPr>
          <a:xfrm>
            <a:off x="990601" y="2286000"/>
            <a:ext cx="8153399" cy="3711785"/>
          </a:xfrm>
          <a:prstGeom prst="rect">
            <a:avLst/>
          </a:prstGeom>
          <a:noFill/>
        </p:spPr>
        <p:txBody>
          <a:bodyPr wrap="square" rtlCol="0">
            <a:spAutoFit/>
          </a:bodyPr>
          <a:lstStyle/>
          <a:p>
            <a:pPr algn="l">
              <a:lnSpc>
                <a:spcPct val="140000"/>
              </a:lnSpc>
            </a:pPr>
            <a:r>
              <a:rPr lang="en-US" sz="2400" b="0" dirty="0" err="1">
                <a:latin typeface="+mj-lt"/>
              </a:rPr>
              <a:t>FileStream</a:t>
            </a:r>
            <a:r>
              <a:rPr lang="en-US" sz="2400" b="0" dirty="0">
                <a:latin typeface="+mj-lt"/>
              </a:rPr>
              <a:t> </a:t>
            </a:r>
            <a:r>
              <a:rPr lang="en-US" sz="2400" b="0" dirty="0" err="1">
                <a:latin typeface="+mj-lt"/>
              </a:rPr>
              <a:t>newFile</a:t>
            </a:r>
            <a:r>
              <a:rPr lang="en-US" sz="2400" b="0" dirty="0">
                <a:latin typeface="+mj-lt"/>
              </a:rPr>
              <a:t> = </a:t>
            </a:r>
            <a:r>
              <a:rPr lang="en-US" sz="2400" b="0" dirty="0" err="1">
                <a:latin typeface="+mj-lt"/>
              </a:rPr>
              <a:t>File.Create</a:t>
            </a:r>
            <a:r>
              <a:rPr lang="en-US" sz="2400" b="0" dirty="0">
                <a:latin typeface="+mj-lt"/>
              </a:rPr>
              <a:t>(@"c:\test.txt");</a:t>
            </a:r>
          </a:p>
          <a:p>
            <a:pPr algn="l">
              <a:lnSpc>
                <a:spcPct val="140000"/>
              </a:lnSpc>
            </a:pPr>
            <a:r>
              <a:rPr lang="en-US" sz="2400" b="0" dirty="0" err="1">
                <a:latin typeface="+mj-lt"/>
              </a:rPr>
              <a:t>BufferedStream</a:t>
            </a:r>
            <a:r>
              <a:rPr lang="en-US" sz="2400" b="0" dirty="0">
                <a:latin typeface="+mj-lt"/>
              </a:rPr>
              <a:t> buffered = </a:t>
            </a:r>
            <a:r>
              <a:rPr lang="en-US" sz="2400" b="0" dirty="0">
                <a:solidFill>
                  <a:srgbClr val="0000FF"/>
                </a:solidFill>
                <a:latin typeface="+mj-lt"/>
              </a:rPr>
              <a:t>new</a:t>
            </a:r>
            <a:r>
              <a:rPr lang="en-US" sz="2400" b="0" dirty="0">
                <a:latin typeface="+mj-lt"/>
              </a:rPr>
              <a:t> </a:t>
            </a:r>
            <a:r>
              <a:rPr lang="en-US" sz="2400" b="0" dirty="0" err="1">
                <a:latin typeface="+mj-lt"/>
              </a:rPr>
              <a:t>BufferedStream</a:t>
            </a:r>
            <a:r>
              <a:rPr lang="en-US" sz="2400" b="0" dirty="0">
                <a:latin typeface="+mj-lt"/>
              </a:rPr>
              <a:t>(</a:t>
            </a:r>
            <a:r>
              <a:rPr lang="en-US" sz="2400" b="0" dirty="0" err="1">
                <a:latin typeface="+mj-lt"/>
              </a:rPr>
              <a:t>newFile</a:t>
            </a:r>
            <a:r>
              <a:rPr lang="en-US" sz="2400" b="0" dirty="0">
                <a:latin typeface="+mj-lt"/>
              </a:rPr>
              <a:t>); </a:t>
            </a:r>
          </a:p>
          <a:p>
            <a:pPr algn="l">
              <a:lnSpc>
                <a:spcPct val="140000"/>
              </a:lnSpc>
            </a:pPr>
            <a:r>
              <a:rPr lang="en-US" sz="2400" b="0" dirty="0" err="1">
                <a:latin typeface="+mj-lt"/>
              </a:rPr>
              <a:t>StreamWriter</a:t>
            </a:r>
            <a:r>
              <a:rPr lang="en-US" sz="2400" b="0" dirty="0">
                <a:latin typeface="+mj-lt"/>
              </a:rPr>
              <a:t> writer = </a:t>
            </a:r>
            <a:r>
              <a:rPr lang="en-US" sz="2400" b="0" dirty="0">
                <a:solidFill>
                  <a:srgbClr val="0000FF"/>
                </a:solidFill>
                <a:latin typeface="+mj-lt"/>
              </a:rPr>
              <a:t>new</a:t>
            </a:r>
            <a:r>
              <a:rPr lang="en-US" sz="2400" b="0" dirty="0">
                <a:latin typeface="+mj-lt"/>
              </a:rPr>
              <a:t> </a:t>
            </a:r>
            <a:r>
              <a:rPr lang="en-US" sz="2400" b="0" dirty="0" err="1">
                <a:latin typeface="+mj-lt"/>
              </a:rPr>
              <a:t>StreamWriter</a:t>
            </a:r>
            <a:r>
              <a:rPr lang="en-US" sz="2400" b="0" dirty="0">
                <a:latin typeface="+mj-lt"/>
              </a:rPr>
              <a:t>(buffered); </a:t>
            </a:r>
          </a:p>
          <a:p>
            <a:pPr algn="l">
              <a:lnSpc>
                <a:spcPct val="140000"/>
              </a:lnSpc>
            </a:pPr>
            <a:r>
              <a:rPr lang="en-US" sz="2400" b="0" dirty="0" err="1">
                <a:latin typeface="+mj-lt"/>
              </a:rPr>
              <a:t>writer.WriteLine</a:t>
            </a:r>
            <a:r>
              <a:rPr lang="en-US" sz="2400" b="0" dirty="0">
                <a:latin typeface="+mj-lt"/>
              </a:rPr>
              <a:t>("Some data");</a:t>
            </a:r>
          </a:p>
          <a:p>
            <a:pPr algn="l">
              <a:lnSpc>
                <a:spcPct val="140000"/>
              </a:lnSpc>
            </a:pPr>
            <a:r>
              <a:rPr lang="en-US" sz="2400" b="0" dirty="0" err="1">
                <a:latin typeface="+mj-lt"/>
              </a:rPr>
              <a:t>streamWriter.Close</a:t>
            </a:r>
            <a:r>
              <a:rPr lang="en-US" sz="2400" b="0" dirty="0">
                <a:latin typeface="+mj-lt"/>
              </a:rPr>
              <a:t>();</a:t>
            </a:r>
          </a:p>
          <a:p>
            <a:pPr algn="l">
              <a:lnSpc>
                <a:spcPct val="140000"/>
              </a:lnSpc>
            </a:pPr>
            <a:r>
              <a:rPr lang="en-US" sz="2400" b="0" dirty="0" err="1">
                <a:latin typeface="+mj-lt"/>
              </a:rPr>
              <a:t>bufferedStream.Close</a:t>
            </a:r>
            <a:r>
              <a:rPr lang="en-US" sz="2400" b="0" dirty="0">
                <a:latin typeface="+mj-lt"/>
              </a:rPr>
              <a:t>();</a:t>
            </a:r>
          </a:p>
          <a:p>
            <a:pPr algn="l">
              <a:lnSpc>
                <a:spcPct val="140000"/>
              </a:lnSpc>
            </a:pPr>
            <a:r>
              <a:rPr lang="en-US" sz="2400" b="0" dirty="0" err="1">
                <a:latin typeface="+mj-lt"/>
              </a:rPr>
              <a:t>fileStream.Close</a:t>
            </a:r>
            <a:r>
              <a:rPr lang="en-US" sz="2400" b="0" dirty="0">
                <a:latin typeface="+mj-lt"/>
              </a:rPr>
              <a:t>();</a:t>
            </a:r>
          </a:p>
        </p:txBody>
      </p:sp>
    </p:spTree>
    <p:extLst>
      <p:ext uri="{BB962C8B-B14F-4D97-AF65-F5344CB8AC3E}">
        <p14:creationId xmlns:p14="http://schemas.microsoft.com/office/powerpoint/2010/main" val="3817251146"/>
      </p:ext>
    </p:extLst>
  </p:cSld>
  <p:clrMapOvr>
    <a:masterClrMapping/>
  </p:clrMapOvr>
  <p:transition advClick="0">
    <p:wheel spokes="1"/>
  </p:transition>
  <p:timing>
    <p:tnLst>
      <p:par>
        <p:cTn id="1" dur="indefinite" restart="never" nodeType="tmRoot"/>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1302</TotalTime>
  <Words>6452</Words>
  <Application>Microsoft Office PowerPoint</Application>
  <PresentationFormat>On-screen Show (4:3)</PresentationFormat>
  <Paragraphs>1214</Paragraphs>
  <Slides>100</Slides>
  <Notes>29</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100</vt:i4>
      </vt:variant>
    </vt:vector>
  </HeadingPairs>
  <TitlesOfParts>
    <vt:vector size="116" baseType="lpstr">
      <vt:lpstr>ＭＳ Ｐゴシック</vt:lpstr>
      <vt:lpstr>Arial</vt:lpstr>
      <vt:lpstr>Arial (Body)</vt:lpstr>
      <vt:lpstr>Calibri</vt:lpstr>
      <vt:lpstr>Calibri (Body)</vt:lpstr>
      <vt:lpstr>Comic Sans MS</vt:lpstr>
      <vt:lpstr>Courier New</vt:lpstr>
      <vt:lpstr>Lucida Console</vt:lpstr>
      <vt:lpstr>Tahoma</vt:lpstr>
      <vt:lpstr>Times New Roman</vt:lpstr>
      <vt:lpstr>Wingdings</vt:lpstr>
      <vt:lpstr>Wingdings 2</vt:lpstr>
      <vt:lpstr>VNPT template</vt:lpstr>
      <vt:lpstr>Custom Design</vt:lpstr>
      <vt:lpstr>Bitmap Image</vt:lpstr>
      <vt:lpstr>Equation</vt:lpstr>
      <vt:lpstr>Giới thiệu ngôn ngữ C#</vt:lpstr>
      <vt:lpstr>Nội dung</vt:lpstr>
      <vt:lpstr>Đặc điểm của ngôn ngữ C#</vt:lpstr>
      <vt:lpstr>Đặc điểm của ngôn ngữ C#</vt:lpstr>
      <vt:lpstr>Cấu trúc chương trình C#</vt:lpstr>
      <vt:lpstr>Ví dụ C#</vt:lpstr>
      <vt:lpstr>Namespace</vt:lpstr>
      <vt:lpstr>Console I/O</vt:lpstr>
      <vt:lpstr>Console I/O – Ví dụ 1</vt:lpstr>
      <vt:lpstr>Console I/O – Ví dụ 2</vt:lpstr>
      <vt:lpstr>Console I/O – Ví dụ 2</vt:lpstr>
      <vt:lpstr>Console I/O – Ví dụ 3</vt:lpstr>
      <vt:lpstr>Console I/O – Ví dụ 3</vt:lpstr>
      <vt:lpstr>Kiểu dữ liệu trong C#</vt:lpstr>
      <vt:lpstr>Phân loại kiểu dữ liệu</vt:lpstr>
      <vt:lpstr>Value Type</vt:lpstr>
      <vt:lpstr>Reference Type</vt:lpstr>
      <vt:lpstr>Value Type vs Reference Type</vt:lpstr>
      <vt:lpstr>Kiểu dữ liệu định sẵn</vt:lpstr>
      <vt:lpstr>Kiểu dữ liệu định sẵn</vt:lpstr>
      <vt:lpstr>Kiểu dữ liệu định sẵn</vt:lpstr>
      <vt:lpstr>Kiểu dữ liệu định sẵn</vt:lpstr>
      <vt:lpstr>Kiểu C#, Net Framework</vt:lpstr>
      <vt:lpstr>Hằng số trong C#</vt:lpstr>
      <vt:lpstr>Chuyển đổi kiểu dữ liệu</vt:lpstr>
      <vt:lpstr>Sử dụng lớp Convert</vt:lpstr>
      <vt:lpstr>Sử dụng lớp Convert</vt:lpstr>
      <vt:lpstr>Sử dụng lớp Convert</vt:lpstr>
      <vt:lpstr>Kiểu tập hợp - Enum(eration)</vt:lpstr>
      <vt:lpstr>Kiểu cấu trúc - struct</vt:lpstr>
      <vt:lpstr>Các nhóm toán tử trong C#</vt:lpstr>
      <vt:lpstr>Kiểu dữ liệu mảng</vt:lpstr>
      <vt:lpstr>Kiểu dữ liệu mảng</vt:lpstr>
      <vt:lpstr>Kiểu dữ liệu mảng</vt:lpstr>
      <vt:lpstr>Kiểu dữ liệu string</vt:lpstr>
      <vt:lpstr>Truyền tham số cho hàm</vt:lpstr>
      <vt:lpstr>Truyền tham số ref</vt:lpstr>
      <vt:lpstr>Truyền tham số out</vt:lpstr>
      <vt:lpstr>Truyền tham số params</vt:lpstr>
      <vt:lpstr>Cấu trúc lựa chọn</vt:lpstr>
      <vt:lpstr>Cấu trúc lựa chọn</vt:lpstr>
      <vt:lpstr>Cấu trúc lặp</vt:lpstr>
      <vt:lpstr>Cấu trúc lặp</vt:lpstr>
      <vt:lpstr>Cấu trúc lặp</vt:lpstr>
      <vt:lpstr>Phát biểu nhảy</vt:lpstr>
      <vt:lpstr>Phát biểu nhảy</vt:lpstr>
      <vt:lpstr>Phát biểu nhảy</vt:lpstr>
      <vt:lpstr>Lập trình hướng đối tượng với C#</vt:lpstr>
      <vt:lpstr>Tạo lớp trong C#</vt:lpstr>
      <vt:lpstr>Tạo lớp trong C#</vt:lpstr>
      <vt:lpstr>Ví dụ</vt:lpstr>
      <vt:lpstr>Ví dụ</vt:lpstr>
      <vt:lpstr>Khởi tạo giá trị cho thuộc tính</vt:lpstr>
      <vt:lpstr>Khởi tạo giá trị cho thuộc tính</vt:lpstr>
      <vt:lpstr>Khởi tạo giá trị cho thuộc tính</vt:lpstr>
      <vt:lpstr>Phương thức khởi tạo</vt:lpstr>
      <vt:lpstr>Phương thức hủy bỏ</vt:lpstr>
      <vt:lpstr>Thành viên tĩnh (static)</vt:lpstr>
      <vt:lpstr>Thuộc tính (property)</vt:lpstr>
      <vt:lpstr>Thuộc tính (property)</vt:lpstr>
      <vt:lpstr>Sự kế thừa (inheritance)</vt:lpstr>
      <vt:lpstr>Sự kế thừa (inheritance)</vt:lpstr>
      <vt:lpstr>Đa hình (polymorphism)</vt:lpstr>
      <vt:lpstr>Đa hình (polymorphism)</vt:lpstr>
      <vt:lpstr>Đa hình (polymorphism)</vt:lpstr>
      <vt:lpstr>Lớp trừu tượng (abstract)</vt:lpstr>
      <vt:lpstr>Lớp trừu tượng (abstract)</vt:lpstr>
      <vt:lpstr>Interface (giao diện)</vt:lpstr>
      <vt:lpstr>Interface (giao diện)</vt:lpstr>
      <vt:lpstr>Interface (giao diện)</vt:lpstr>
      <vt:lpstr>Cơ chế xử lý lỗi trong C#</vt:lpstr>
      <vt:lpstr>Xử lý lỗi</vt:lpstr>
      <vt:lpstr>Xử lý lỗi</vt:lpstr>
      <vt:lpstr>Xử lý lỗi trong C#</vt:lpstr>
      <vt:lpstr>Xử lý lỗi trong C#</vt:lpstr>
      <vt:lpstr>Xử lý lỗi trong C#</vt:lpstr>
      <vt:lpstr>PowerPoint Presentation</vt:lpstr>
      <vt:lpstr>Xử lý lỗi trong C#</vt:lpstr>
      <vt:lpstr>Đọc ghi file trong C#</vt:lpstr>
      <vt:lpstr>Giới thiệu</vt:lpstr>
      <vt:lpstr>Lớp DriveInfo</vt:lpstr>
      <vt:lpstr>Lớp DriveInfo – Ví dụ</vt:lpstr>
      <vt:lpstr>Lớp DriveInfo – Ví dụ</vt:lpstr>
      <vt:lpstr>Lớp DirectoryInfo</vt:lpstr>
      <vt:lpstr>Lớp DirectoryInfo – Ví dụ</vt:lpstr>
      <vt:lpstr>Lớp DirectoryInfo – Ví dụ</vt:lpstr>
      <vt:lpstr>Lớp FileInfo</vt:lpstr>
      <vt:lpstr>Lớp FileInfo – Ví dụ</vt:lpstr>
      <vt:lpstr>Lớp FileInfo – Ví dụ</vt:lpstr>
      <vt:lpstr>Xử lí đọc/ghi file</vt:lpstr>
      <vt:lpstr>Lớp Stream</vt:lpstr>
      <vt:lpstr>Lớp FileStream</vt:lpstr>
      <vt:lpstr>Lớp StreamReader</vt:lpstr>
      <vt:lpstr>Lớp StreamReader – Ví dụ</vt:lpstr>
      <vt:lpstr>Lớp StreamWriter</vt:lpstr>
      <vt:lpstr>Lớp StreamWriter – Ví dụ</vt:lpstr>
      <vt:lpstr>Lớp StreamWriter – Ví dụ</vt:lpstr>
      <vt:lpstr>BinaryReader, BinaryWriter</vt:lpstr>
      <vt:lpstr>BufferedStream</vt:lpstr>
      <vt:lpstr>Q &amp; 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anhdung</cp:lastModifiedBy>
  <cp:revision>162</cp:revision>
  <dcterms:created xsi:type="dcterms:W3CDTF">2010-09-29T06:57:02Z</dcterms:created>
  <dcterms:modified xsi:type="dcterms:W3CDTF">2015-07-06T14:58:29Z</dcterms:modified>
</cp:coreProperties>
</file>