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51"/>
  </p:notesMasterIdLst>
  <p:handoutMasterIdLst>
    <p:handoutMasterId r:id="rId52"/>
  </p:handoutMasterIdLst>
  <p:sldIdLst>
    <p:sldId id="256" r:id="rId3"/>
    <p:sldId id="802" r:id="rId4"/>
    <p:sldId id="754" r:id="rId5"/>
    <p:sldId id="757" r:id="rId6"/>
    <p:sldId id="758" r:id="rId7"/>
    <p:sldId id="759" r:id="rId8"/>
    <p:sldId id="760" r:id="rId9"/>
    <p:sldId id="761" r:id="rId10"/>
    <p:sldId id="762" r:id="rId11"/>
    <p:sldId id="765" r:id="rId12"/>
    <p:sldId id="766" r:id="rId13"/>
    <p:sldId id="763" r:id="rId14"/>
    <p:sldId id="764" r:id="rId15"/>
    <p:sldId id="767" r:id="rId16"/>
    <p:sldId id="768" r:id="rId17"/>
    <p:sldId id="770" r:id="rId18"/>
    <p:sldId id="773" r:id="rId19"/>
    <p:sldId id="771" r:id="rId20"/>
    <p:sldId id="769" r:id="rId21"/>
    <p:sldId id="774" r:id="rId22"/>
    <p:sldId id="772" r:id="rId23"/>
    <p:sldId id="781" r:id="rId24"/>
    <p:sldId id="784" r:id="rId25"/>
    <p:sldId id="782" r:id="rId26"/>
    <p:sldId id="783" r:id="rId27"/>
    <p:sldId id="776" r:id="rId28"/>
    <p:sldId id="777" r:id="rId29"/>
    <p:sldId id="785" r:id="rId30"/>
    <p:sldId id="778" r:id="rId31"/>
    <p:sldId id="779" r:id="rId32"/>
    <p:sldId id="780" r:id="rId33"/>
    <p:sldId id="786" r:id="rId34"/>
    <p:sldId id="789" r:id="rId35"/>
    <p:sldId id="787" r:id="rId36"/>
    <p:sldId id="788" r:id="rId37"/>
    <p:sldId id="790" r:id="rId38"/>
    <p:sldId id="791" r:id="rId39"/>
    <p:sldId id="792" r:id="rId40"/>
    <p:sldId id="793" r:id="rId41"/>
    <p:sldId id="794" r:id="rId42"/>
    <p:sldId id="795" r:id="rId43"/>
    <p:sldId id="796" r:id="rId44"/>
    <p:sldId id="797" r:id="rId45"/>
    <p:sldId id="798" r:id="rId46"/>
    <p:sldId id="799" r:id="rId47"/>
    <p:sldId id="801" r:id="rId48"/>
    <p:sldId id="800" r:id="rId49"/>
    <p:sldId id="803" r:id="rId50"/>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7" autoAdjust="0"/>
    <p:restoredTop sz="81270" autoAdjust="0"/>
  </p:normalViewPr>
  <p:slideViewPr>
    <p:cSldViewPr>
      <p:cViewPr varScale="1">
        <p:scale>
          <a:sx n="70" d="100"/>
          <a:sy n="70" d="100"/>
        </p:scale>
        <p:origin x="1464" y="60"/>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06/07/2015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25</a:t>
            </a:fld>
            <a:endParaRPr lang="vi-VN"/>
          </a:p>
        </p:txBody>
      </p:sp>
    </p:spTree>
    <p:extLst>
      <p:ext uri="{BB962C8B-B14F-4D97-AF65-F5344CB8AC3E}">
        <p14:creationId xmlns:p14="http://schemas.microsoft.com/office/powerpoint/2010/main" val="338485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Tất cả các class xử lý sự kiện trên Web Form đều kế thừa từ lớp System.Web.UI.Page</a:t>
            </a:r>
            <a:endParaRPr lang="en-US" sz="1200" kern="1200" smtClean="0">
              <a:solidFill>
                <a:schemeClr val="tx1"/>
              </a:solidFill>
              <a:latin typeface="+mn-lt"/>
              <a:ea typeface="ＭＳ Ｐゴシック" charset="-128"/>
              <a:cs typeface="Tahoma"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vi-VN" sz="1200" kern="1200" smtClean="0">
              <a:solidFill>
                <a:schemeClr val="tx1"/>
              </a:solidFill>
              <a:latin typeface="+mn-lt"/>
              <a:ea typeface="ＭＳ Ｐゴシック" charset="-128"/>
              <a:cs typeface="Tahom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Hàm Page_Load dùng để khởi tạo nội dung của các control trên Web Form.</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37</a:t>
            </a:fld>
            <a:endParaRPr lang="vi-VN"/>
          </a:p>
        </p:txBody>
      </p:sp>
    </p:spTree>
    <p:extLst>
      <p:ext uri="{BB962C8B-B14F-4D97-AF65-F5344CB8AC3E}">
        <p14:creationId xmlns:p14="http://schemas.microsoft.com/office/powerpoint/2010/main" val="2865935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Nhảy tới lỗi: F4</a:t>
            </a:r>
          </a:p>
          <a:p>
            <a:r>
              <a:rPr lang="en-US" smtClean="0"/>
              <a:t>Debug: F10</a:t>
            </a:r>
          </a:p>
          <a:p>
            <a:r>
              <a:rPr lang="en-US" smtClean="0"/>
              <a:t>Đặt Break Point: F9</a:t>
            </a:r>
          </a:p>
          <a:p>
            <a:r>
              <a:rPr lang="en-US" smtClean="0"/>
              <a:t>Nhảy vào hàm: F11</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43</a:t>
            </a:fld>
            <a:endParaRPr lang="vi-VN"/>
          </a:p>
        </p:txBody>
      </p:sp>
    </p:spTree>
    <p:extLst>
      <p:ext uri="{BB962C8B-B14F-4D97-AF65-F5344CB8AC3E}">
        <p14:creationId xmlns:p14="http://schemas.microsoft.com/office/powerpoint/2010/main" val="1453357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48</a:t>
            </a:fld>
            <a:endParaRPr lang="vi-VN"/>
          </a:p>
        </p:txBody>
      </p:sp>
    </p:spTree>
    <p:extLst>
      <p:ext uri="{BB962C8B-B14F-4D97-AF65-F5344CB8AC3E}">
        <p14:creationId xmlns:p14="http://schemas.microsoft.com/office/powerpoint/2010/main" val="325551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0"/>
              </a:spcBef>
            </a:pPr>
            <a:r>
              <a:rPr lang="vi-VN" sz="1200" b="1" smtClean="0">
                <a:solidFill>
                  <a:schemeClr val="tx1">
                    <a:lumMod val="60000"/>
                    <a:lumOff val="40000"/>
                  </a:schemeClr>
                </a:solidFill>
              </a:rPr>
              <a:t>Internet</a:t>
            </a:r>
            <a:r>
              <a:rPr lang="vi-VN" sz="1200" b="1" smtClean="0">
                <a:solidFill>
                  <a:schemeClr val="tx1">
                    <a:lumMod val="50000"/>
                  </a:schemeClr>
                </a:solidFill>
              </a:rPr>
              <a:t>: Mạng máy tính toàn cầu kết nối các mạng máy tính khắp nơi trên thế giới. Tập các giao thức được dùng gọi chung là TCP/IP.</a:t>
            </a:r>
          </a:p>
          <a:p>
            <a:pPr algn="just">
              <a:lnSpc>
                <a:spcPct val="120000"/>
              </a:lnSpc>
              <a:spcBef>
                <a:spcPts val="0"/>
              </a:spcBef>
            </a:pPr>
            <a:endParaRPr lang="en-US" sz="1200" b="1" smtClean="0">
              <a:solidFill>
                <a:schemeClr val="tx1">
                  <a:lumMod val="60000"/>
                  <a:lumOff val="40000"/>
                </a:schemeClr>
              </a:solidFill>
            </a:endParaRPr>
          </a:p>
          <a:p>
            <a:pPr algn="just">
              <a:lnSpc>
                <a:spcPct val="120000"/>
              </a:lnSpc>
              <a:spcBef>
                <a:spcPts val="0"/>
              </a:spcBef>
            </a:pPr>
            <a:r>
              <a:rPr lang="vi-VN" sz="1200" b="1" smtClean="0">
                <a:solidFill>
                  <a:schemeClr val="tx1">
                    <a:lumMod val="60000"/>
                    <a:lumOff val="40000"/>
                  </a:schemeClr>
                </a:solidFill>
              </a:rPr>
              <a:t>Intranet</a:t>
            </a:r>
            <a:r>
              <a:rPr lang="vi-VN" sz="1200" b="1" smtClean="0">
                <a:solidFill>
                  <a:schemeClr val="tx1">
                    <a:lumMod val="50000"/>
                  </a:schemeClr>
                </a:solidFill>
              </a:rPr>
              <a:t>: Mạng cục bộ có kiến trúc tương tự mạng Internet.</a:t>
            </a:r>
          </a:p>
          <a:p>
            <a:pPr algn="just">
              <a:lnSpc>
                <a:spcPct val="120000"/>
              </a:lnSpc>
              <a:spcBef>
                <a:spcPts val="0"/>
              </a:spcBef>
            </a:pPr>
            <a:endParaRPr lang="en-US" sz="1200" b="1" smtClean="0">
              <a:solidFill>
                <a:schemeClr val="tx1">
                  <a:lumMod val="50000"/>
                </a:schemeClr>
              </a:solidFill>
            </a:endParaRPr>
          </a:p>
          <a:p>
            <a:pPr algn="just">
              <a:lnSpc>
                <a:spcPct val="120000"/>
              </a:lnSpc>
              <a:spcBef>
                <a:spcPts val="0"/>
              </a:spcBef>
            </a:pPr>
            <a:r>
              <a:rPr lang="vi-VN" sz="1200" b="1" smtClean="0">
                <a:solidFill>
                  <a:schemeClr val="tx1">
                    <a:lumMod val="50000"/>
                  </a:schemeClr>
                </a:solidFill>
              </a:rPr>
              <a:t>Các </a:t>
            </a:r>
            <a:r>
              <a:rPr lang="vi-VN" sz="1200" b="1" smtClean="0">
                <a:solidFill>
                  <a:schemeClr val="tx1">
                    <a:lumMod val="60000"/>
                    <a:lumOff val="40000"/>
                  </a:schemeClr>
                </a:solidFill>
              </a:rPr>
              <a:t>ứng dụng trên máy đơn </a:t>
            </a:r>
            <a:r>
              <a:rPr lang="vi-VN" sz="1200" b="1" smtClean="0">
                <a:solidFill>
                  <a:schemeClr val="tx1">
                    <a:lumMod val="50000"/>
                  </a:schemeClr>
                </a:solidFill>
              </a:rPr>
              <a:t>đã mang lại nhiều lợi ích và được áp dụng trong nhiều lĩnh vực của đời sống.</a:t>
            </a:r>
          </a:p>
          <a:p>
            <a:pPr algn="just">
              <a:lnSpc>
                <a:spcPct val="120000"/>
              </a:lnSpc>
              <a:spcBef>
                <a:spcPts val="0"/>
              </a:spcBef>
            </a:pPr>
            <a:endParaRPr lang="en-US" sz="1200" b="1" smtClean="0">
              <a:solidFill>
                <a:schemeClr val="tx1">
                  <a:lumMod val="50000"/>
                </a:schemeClr>
              </a:solidFill>
            </a:endParaRPr>
          </a:p>
          <a:p>
            <a:pPr algn="just">
              <a:lnSpc>
                <a:spcPct val="120000"/>
              </a:lnSpc>
              <a:spcBef>
                <a:spcPts val="0"/>
              </a:spcBef>
            </a:pPr>
            <a:r>
              <a:rPr lang="vi-VN" sz="1200" b="1" smtClean="0">
                <a:solidFill>
                  <a:schemeClr val="tx1">
                    <a:lumMod val="50000"/>
                  </a:schemeClr>
                </a:solidFill>
              </a:rPr>
              <a:t>Tuy nhiên, với sự phát triển mạnh mẽ của ngành công nghiệp máy tính, xu hướng toàn cầu hó</a:t>
            </a:r>
            <a:r>
              <a:rPr lang="en-US" sz="1200" b="1" smtClean="0">
                <a:solidFill>
                  <a:schemeClr val="tx1">
                    <a:lumMod val="50000"/>
                  </a:schemeClr>
                </a:solidFill>
              </a:rPr>
              <a:t>a</a:t>
            </a:r>
            <a:r>
              <a:rPr lang="vi-VN" sz="1200" b="1" smtClean="0">
                <a:solidFill>
                  <a:schemeClr val="tx1">
                    <a:lumMod val="50000"/>
                  </a:schemeClr>
                </a:solidFill>
              </a:rPr>
              <a:t> như hiện nay</a:t>
            </a:r>
            <a:r>
              <a:rPr lang="en-US" sz="1200" b="1" smtClean="0">
                <a:solidFill>
                  <a:schemeClr val="tx1">
                    <a:lumMod val="50000"/>
                  </a:schemeClr>
                </a:solidFill>
              </a:rPr>
              <a:t> </a:t>
            </a:r>
            <a:r>
              <a:rPr lang="en-US" sz="1200" b="1" smtClean="0">
                <a:solidFill>
                  <a:schemeClr val="tx1">
                    <a:lumMod val="50000"/>
                  </a:schemeClr>
                </a:solidFill>
                <a:sym typeface="Wingdings" pitchFamily="2" charset="2"/>
              </a:rPr>
              <a:t> </a:t>
            </a:r>
            <a:r>
              <a:rPr lang="vi-VN" sz="1200" b="1" smtClean="0">
                <a:solidFill>
                  <a:schemeClr val="tx1">
                    <a:lumMod val="50000"/>
                  </a:schemeClr>
                </a:solidFill>
              </a:rPr>
              <a:t> khai thác nguồn </a:t>
            </a:r>
            <a:r>
              <a:rPr lang="vi-VN" sz="1200" b="1" smtClean="0">
                <a:solidFill>
                  <a:schemeClr val="tx1">
                    <a:lumMod val="60000"/>
                    <a:lumOff val="40000"/>
                  </a:schemeClr>
                </a:solidFill>
              </a:rPr>
              <a:t>tài nguyên Internet</a:t>
            </a:r>
            <a:r>
              <a:rPr lang="en-US" sz="1200" b="1" smtClean="0">
                <a:solidFill>
                  <a:schemeClr val="tx1">
                    <a:lumMod val="50000"/>
                  </a:schemeClr>
                </a:solidFill>
              </a:rPr>
              <a:t>?</a:t>
            </a:r>
          </a:p>
          <a:p>
            <a:pPr algn="just">
              <a:lnSpc>
                <a:spcPct val="120000"/>
              </a:lnSpc>
              <a:spcBef>
                <a:spcPts val="0"/>
              </a:spcBef>
            </a:pPr>
            <a:endParaRPr lang="en-US" sz="1200" b="1" smtClean="0">
              <a:solidFill>
                <a:schemeClr val="tx1">
                  <a:lumMod val="50000"/>
                </a:schemeClr>
              </a:solidFill>
            </a:endParaRPr>
          </a:p>
          <a:p>
            <a:pPr algn="just">
              <a:lnSpc>
                <a:spcPct val="120000"/>
              </a:lnSpc>
              <a:spcBef>
                <a:spcPts val="0"/>
              </a:spcBef>
            </a:pPr>
            <a:r>
              <a:rPr lang="vi-VN" sz="1200" b="1" smtClean="0">
                <a:solidFill>
                  <a:schemeClr val="tx1">
                    <a:lumMod val="50000"/>
                  </a:schemeClr>
                </a:solidFill>
              </a:rPr>
              <a:t>Các ứng dụng đảm bảo tính truy cập tương tác từ nhiều phía và tài nguyên chỉ đặt một nơi mà ta gọi là </a:t>
            </a:r>
            <a:r>
              <a:rPr lang="vi-VN" sz="1200" b="1" smtClean="0">
                <a:solidFill>
                  <a:schemeClr val="tx1">
                    <a:lumMod val="60000"/>
                    <a:lumOff val="40000"/>
                  </a:schemeClr>
                </a:solidFill>
              </a:rPr>
              <a:t>server</a:t>
            </a:r>
            <a:r>
              <a:rPr lang="en-US" sz="1200" b="1" smtClean="0">
                <a:solidFill>
                  <a:schemeClr val="tx1">
                    <a:lumMod val="50000"/>
                  </a:schemeClr>
                </a:solidFill>
              </a:rPr>
              <a:t>.</a:t>
            </a:r>
          </a:p>
          <a:p>
            <a:endParaRPr lang="en-US" b="1"/>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a:t>
            </a:fld>
            <a:endParaRPr lang="vi-VN"/>
          </a:p>
        </p:txBody>
      </p:sp>
    </p:spTree>
    <p:extLst>
      <p:ext uri="{BB962C8B-B14F-4D97-AF65-F5344CB8AC3E}">
        <p14:creationId xmlns:p14="http://schemas.microsoft.com/office/powerpoint/2010/main" val="42326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just">
              <a:lnSpc>
                <a:spcPct val="120000"/>
              </a:lnSpc>
              <a:spcBef>
                <a:spcPts val="0"/>
              </a:spcBef>
            </a:pPr>
            <a:r>
              <a:rPr lang="vi-VN" sz="2400" b="0" smtClean="0">
                <a:solidFill>
                  <a:schemeClr val="tx1">
                    <a:lumMod val="60000"/>
                    <a:lumOff val="40000"/>
                  </a:schemeClr>
                </a:solidFill>
              </a:rPr>
              <a:t>Khái niệm URL (Uniform Resource Locator): </a:t>
            </a:r>
          </a:p>
          <a:p>
            <a:pPr lvl="1" algn="just">
              <a:lnSpc>
                <a:spcPct val="120000"/>
              </a:lnSpc>
              <a:spcBef>
                <a:spcPts val="0"/>
              </a:spcBef>
            </a:pPr>
            <a:r>
              <a:rPr lang="vi-VN" sz="2400" b="0" smtClean="0">
                <a:solidFill>
                  <a:schemeClr val="tx1">
                    <a:lumMod val="50000"/>
                  </a:schemeClr>
                </a:solidFill>
              </a:rPr>
              <a:t>Địa chỉ định vị tài nguyên thống nhất dùng để trỏ đến vị trí của một tài nguyên trên máy chủ.</a:t>
            </a:r>
          </a:p>
          <a:p>
            <a:pPr lvl="1" algn="just">
              <a:lnSpc>
                <a:spcPct val="120000"/>
              </a:lnSpc>
              <a:spcBef>
                <a:spcPts val="0"/>
              </a:spcBef>
            </a:pPr>
            <a:r>
              <a:rPr lang="vi-VN" sz="2400" b="0" smtClean="0">
                <a:solidFill>
                  <a:schemeClr val="tx1">
                    <a:lumMod val="50000"/>
                  </a:schemeClr>
                </a:solidFill>
              </a:rPr>
              <a:t>Địa chỉ URL là duy nhất.</a:t>
            </a:r>
          </a:p>
          <a:p>
            <a:pPr lvl="1" algn="just">
              <a:lnSpc>
                <a:spcPct val="120000"/>
              </a:lnSpc>
              <a:spcBef>
                <a:spcPts val="0"/>
              </a:spcBef>
            </a:pPr>
            <a:r>
              <a:rPr lang="vi-VN" sz="2400" b="0" smtClean="0">
                <a:solidFill>
                  <a:schemeClr val="tx1">
                    <a:lumMod val="50000"/>
                  </a:schemeClr>
                </a:solidFill>
              </a:rPr>
              <a:t>Phần giao thức (protocol): http://</a:t>
            </a:r>
          </a:p>
          <a:p>
            <a:pPr lvl="1" algn="just">
              <a:lnSpc>
                <a:spcPct val="120000"/>
              </a:lnSpc>
              <a:spcBef>
                <a:spcPts val="0"/>
              </a:spcBef>
            </a:pPr>
            <a:r>
              <a:rPr lang="vi-VN" sz="2400" b="0" smtClean="0">
                <a:solidFill>
                  <a:schemeClr val="tx1">
                    <a:lumMod val="50000"/>
                  </a:schemeClr>
                </a:solidFill>
              </a:rPr>
              <a:t>Phần địa chỉ máy chủ: Domain name hay IP:Port</a:t>
            </a:r>
          </a:p>
          <a:p>
            <a:pPr lvl="1" algn="just">
              <a:lnSpc>
                <a:spcPct val="120000"/>
              </a:lnSpc>
              <a:spcBef>
                <a:spcPts val="0"/>
              </a:spcBef>
            </a:pPr>
            <a:r>
              <a:rPr lang="vi-VN" sz="2400" b="0" smtClean="0">
                <a:solidFill>
                  <a:schemeClr val="tx1">
                    <a:lumMod val="50000"/>
                  </a:schemeClr>
                </a:solidFill>
              </a:rPr>
              <a:t>Phần địa chỉ tương đối trỏ đến tài nguyên</a:t>
            </a:r>
          </a:p>
          <a:p>
            <a:pPr lvl="1" algn="just">
              <a:lnSpc>
                <a:spcPct val="120000"/>
              </a:lnSpc>
              <a:spcBef>
                <a:spcPts val="0"/>
              </a:spcBef>
            </a:pPr>
            <a:r>
              <a:rPr lang="vi-VN" sz="2400" b="0" smtClean="0">
                <a:solidFill>
                  <a:schemeClr val="tx1">
                    <a:lumMod val="50000"/>
                  </a:schemeClr>
                </a:solidFill>
              </a:rPr>
              <a:t>Ví dụ: 	http://www.uit.edu.vn/tainguyen/ </a:t>
            </a:r>
            <a:endParaRPr lang="en-US" sz="2400" b="0" smtClean="0">
              <a:solidFill>
                <a:schemeClr val="tx1">
                  <a:lumMod val="50000"/>
                </a:schemeClr>
              </a:solidFill>
            </a:endParaRPr>
          </a:p>
          <a:p>
            <a:pPr lvl="1" algn="just">
              <a:lnSpc>
                <a:spcPct val="120000"/>
              </a:lnSpc>
              <a:spcBef>
                <a:spcPts val="0"/>
              </a:spcBef>
              <a:buNone/>
            </a:pPr>
            <a:r>
              <a:rPr lang="en-US" sz="2400" b="0" smtClean="0">
                <a:solidFill>
                  <a:schemeClr val="tx1">
                    <a:lumMod val="50000"/>
                  </a:schemeClr>
                </a:solidFill>
              </a:rPr>
              <a:t>	</a:t>
            </a:r>
            <a:r>
              <a:rPr lang="vi-VN" sz="2400" b="0" smtClean="0">
                <a:solidFill>
                  <a:schemeClr val="tx1">
                    <a:lumMod val="50000"/>
                  </a:schemeClr>
                </a:solidFill>
              </a:rPr>
              <a:t>hay http://localhost:8080/index.html</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9</a:t>
            </a:fld>
            <a:endParaRPr lang="vi-VN"/>
          </a:p>
        </p:txBody>
      </p:sp>
    </p:spTree>
    <p:extLst>
      <p:ext uri="{BB962C8B-B14F-4D97-AF65-F5344CB8AC3E}">
        <p14:creationId xmlns:p14="http://schemas.microsoft.com/office/powerpoint/2010/main" val="48544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Trang web tĩnh</a:t>
            </a:r>
            <a:r>
              <a:rPr lang="en-US" b="1" baseline="0" smtClean="0"/>
              <a:t> : client side scripting, khong cung cấp sự tương tác, sử dụng vbscript, java script.</a:t>
            </a:r>
          </a:p>
          <a:p>
            <a:r>
              <a:rPr lang="en-US" b="1" baseline="0" smtClean="0"/>
              <a:t>Trang web động : server side scripting</a:t>
            </a:r>
          </a:p>
          <a:p>
            <a:endParaRPr lang="en-US" b="1"/>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13</a:t>
            </a:fld>
            <a:endParaRPr lang="vi-VN"/>
          </a:p>
        </p:txBody>
      </p:sp>
    </p:spTree>
    <p:extLst>
      <p:ext uri="{BB962C8B-B14F-4D97-AF65-F5344CB8AC3E}">
        <p14:creationId xmlns:p14="http://schemas.microsoft.com/office/powerpoint/2010/main" val="4138862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client request một trang ASP.NET từ trình duyệt</a:t>
            </a:r>
          </a:p>
          <a:p>
            <a:r>
              <a:rPr lang="vi-VN" smtClean="0"/>
              <a:t>Một HTTP request được gởi tới IIS trên Server</a:t>
            </a:r>
          </a:p>
          <a:p>
            <a:r>
              <a:rPr lang="vi-VN" smtClean="0"/>
              <a:t>Web Server sẽ chuyển request này đến Asp.net runtime</a:t>
            </a:r>
          </a:p>
          <a:p>
            <a:r>
              <a:rPr lang="vi-VN" smtClean="0"/>
              <a:t>Asp.net runtime chịu trách nhiệm tìm và load nội dung trang aspx được yêu cầu và biên dịch nó thành 1 lớp .NET để xử lý request</a:t>
            </a:r>
          </a:p>
          <a:p>
            <a:r>
              <a:rPr lang="vi-VN" smtClean="0"/>
              <a:t>Lớp này sau đó sẽ phát sinh nội dung mã HTML trả về trình duyệt của người dùng</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16</a:t>
            </a:fld>
            <a:endParaRPr lang="vi-VN"/>
          </a:p>
        </p:txBody>
      </p:sp>
    </p:spTree>
    <p:extLst>
      <p:ext uri="{BB962C8B-B14F-4D97-AF65-F5344CB8AC3E}">
        <p14:creationId xmlns:p14="http://schemas.microsoft.com/office/powerpoint/2010/main" val="59914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WebServer run on port 80 (default)</a:t>
            </a:r>
          </a:p>
          <a:p>
            <a:r>
              <a:rPr lang="en-US" smtClean="0"/>
              <a:t>Provides a flexible and strong communication platform for application</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21</a:t>
            </a:fld>
            <a:endParaRPr lang="vi-VN"/>
          </a:p>
        </p:txBody>
      </p:sp>
    </p:spTree>
    <p:extLst>
      <p:ext uri="{BB962C8B-B14F-4D97-AF65-F5344CB8AC3E}">
        <p14:creationId xmlns:p14="http://schemas.microsoft.com/office/powerpoint/2010/main" val="186002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22</a:t>
            </a:fld>
            <a:endParaRPr lang="vi-VN"/>
          </a:p>
        </p:txBody>
      </p:sp>
    </p:spTree>
    <p:extLst>
      <p:ext uri="{BB962C8B-B14F-4D97-AF65-F5344CB8AC3E}">
        <p14:creationId xmlns:p14="http://schemas.microsoft.com/office/powerpoint/2010/main" val="1661469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23</a:t>
            </a:fld>
            <a:endParaRPr lang="vi-VN"/>
          </a:p>
        </p:txBody>
      </p:sp>
    </p:spTree>
    <p:extLst>
      <p:ext uri="{BB962C8B-B14F-4D97-AF65-F5344CB8AC3E}">
        <p14:creationId xmlns:p14="http://schemas.microsoft.com/office/powerpoint/2010/main" val="427992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24</a:t>
            </a:fld>
            <a:endParaRPr lang="vi-VN"/>
          </a:p>
        </p:txBody>
      </p:sp>
    </p:spTree>
    <p:extLst>
      <p:ext uri="{BB962C8B-B14F-4D97-AF65-F5344CB8AC3E}">
        <p14:creationId xmlns:p14="http://schemas.microsoft.com/office/powerpoint/2010/main" val="2579384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image" Target="../media/image10.wmf"/><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9.wmf"/><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609600" y="2590800"/>
            <a:ext cx="7772400" cy="15240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4800" b="1" dirty="0">
                <a:solidFill>
                  <a:srgbClr val="222268"/>
                </a:solidFill>
                <a:effectLst>
                  <a:outerShdw blurRad="38100" dist="38100" dir="2700000" algn="tl">
                    <a:srgbClr val="C0C0C0"/>
                  </a:outerShdw>
                </a:effectLst>
                <a:cs typeface="Tahoma" charset="0"/>
              </a:rPr>
              <a:t>Giới </a:t>
            </a:r>
            <a:r>
              <a:rPr lang="nl-NL" sz="4800" b="1">
                <a:solidFill>
                  <a:srgbClr val="222268"/>
                </a:solidFill>
                <a:effectLst>
                  <a:outerShdw blurRad="38100" dist="38100" dir="2700000" algn="tl">
                    <a:srgbClr val="C0C0C0"/>
                  </a:outerShdw>
                </a:effectLst>
                <a:cs typeface="Tahoma" charset="0"/>
              </a:rPr>
              <a:t>thiệu </a:t>
            </a:r>
            <a:r>
              <a:rPr lang="nl-NL" sz="4800" b="1" smtClean="0">
                <a:solidFill>
                  <a:srgbClr val="222268"/>
                </a:solidFill>
                <a:effectLst>
                  <a:outerShdw blurRad="38100" dist="38100" dir="2700000" algn="tl">
                    <a:srgbClr val="C0C0C0"/>
                  </a:outerShdw>
                </a:effectLst>
                <a:cs typeface="Tahoma" charset="0"/>
              </a:rPr>
              <a:t>tổng quan về lập trình web và ASP.NET</a:t>
            </a:r>
            <a:endParaRPr lang="vi-VN" sz="48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pic>
        <p:nvPicPr>
          <p:cNvPr id="4" name="Picture 2" descr="http://scoleotechnologies.com/wp-content/themes/BigJunior/images/services/asp-dotnet-develop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61496"/>
            <a:ext cx="6092825" cy="2405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229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Địa chỉ IP – IP Address</a:t>
            </a:r>
          </a:p>
          <a:p>
            <a:pPr lvl="1" algn="just">
              <a:lnSpc>
                <a:spcPct val="120000"/>
              </a:lnSpc>
              <a:spcBef>
                <a:spcPts val="300"/>
              </a:spcBef>
              <a:spcAft>
                <a:spcPts val="300"/>
              </a:spcAft>
            </a:pPr>
            <a:r>
              <a:rPr lang="vi-VN" sz="2400">
                <a:latin typeface="+mj-lt"/>
                <a:cs typeface="Tahoma" charset="0"/>
              </a:rPr>
              <a:t>Số 32 bit, chia thành 4 số 8 bit</a:t>
            </a:r>
          </a:p>
          <a:p>
            <a:pPr lvl="1" algn="just">
              <a:lnSpc>
                <a:spcPct val="120000"/>
              </a:lnSpc>
              <a:spcBef>
                <a:spcPts val="300"/>
              </a:spcBef>
              <a:spcAft>
                <a:spcPts val="300"/>
              </a:spcAft>
            </a:pPr>
            <a:r>
              <a:rPr lang="vi-VN" sz="2400">
                <a:latin typeface="+mj-lt"/>
                <a:cs typeface="Tahoma" charset="0"/>
              </a:rPr>
              <a:t>Ví dụ: 203.162.33.44 (gồm 2 phần: network address, host address)</a:t>
            </a:r>
          </a:p>
          <a:p>
            <a:pPr lvl="1" algn="just">
              <a:lnSpc>
                <a:spcPct val="120000"/>
              </a:lnSpc>
              <a:spcBef>
                <a:spcPts val="300"/>
              </a:spcBef>
              <a:spcAft>
                <a:spcPts val="300"/>
              </a:spcAft>
            </a:pPr>
            <a:r>
              <a:rPr lang="vi-VN" sz="2400">
                <a:latin typeface="+mj-lt"/>
                <a:cs typeface="Tahoma" charset="0"/>
              </a:rPr>
              <a:t>Xác định đối tượng nhận và gởi thông tin trên Internet</a:t>
            </a:r>
          </a:p>
          <a:p>
            <a:pPr lvl="1" algn="just">
              <a:lnSpc>
                <a:spcPct val="120000"/>
              </a:lnSpc>
              <a:spcBef>
                <a:spcPts val="300"/>
              </a:spcBef>
              <a:spcAft>
                <a:spcPts val="300"/>
              </a:spcAft>
            </a:pPr>
            <a:r>
              <a:rPr lang="vi-VN" sz="2400">
                <a:latin typeface="+mj-lt"/>
                <a:cs typeface="Tahoma" charset="0"/>
              </a:rPr>
              <a:t>Để biết IP: ping www.intel.com</a:t>
            </a:r>
            <a:endParaRPr lang="en-US" sz="2400" dirty="0" smtClean="0">
              <a:latin typeface="+mj-lt"/>
              <a:cs typeface="Tahoma" charset="0"/>
            </a:endParaRPr>
          </a:p>
        </p:txBody>
      </p:sp>
      <p:pic>
        <p:nvPicPr>
          <p:cNvPr id="5" name="Picture 8"/>
          <p:cNvPicPr>
            <a:picLocks noChangeAspect="1" noChangeArrowheads="1"/>
          </p:cNvPicPr>
          <p:nvPr/>
        </p:nvPicPr>
        <p:blipFill>
          <a:blip r:embed="rId2" cstate="print"/>
          <a:srcRect/>
          <a:stretch>
            <a:fillRect/>
          </a:stretch>
        </p:blipFill>
        <p:spPr bwMode="auto">
          <a:xfrm>
            <a:off x="2286000" y="4177145"/>
            <a:ext cx="5562600" cy="2528455"/>
          </a:xfrm>
          <a:prstGeom prst="rect">
            <a:avLst/>
          </a:prstGeom>
          <a:noFill/>
        </p:spPr>
      </p:pic>
      <p:sp>
        <p:nvSpPr>
          <p:cNvPr id="6"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Web – Các khái niệm chính</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618269292"/>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Tên miền – Domain name</a:t>
            </a:r>
          </a:p>
          <a:p>
            <a:pPr lvl="1" algn="just">
              <a:lnSpc>
                <a:spcPct val="120000"/>
              </a:lnSpc>
              <a:spcBef>
                <a:spcPts val="300"/>
              </a:spcBef>
              <a:spcAft>
                <a:spcPts val="300"/>
              </a:spcAft>
            </a:pPr>
            <a:r>
              <a:rPr lang="vi-VN" sz="2400">
                <a:latin typeface="+mj-lt"/>
                <a:cs typeface="Tahoma" charset="0"/>
              </a:rPr>
              <a:t>Là tên giao dịch của công ty hay tổ chức trên Internet.</a:t>
            </a:r>
          </a:p>
          <a:p>
            <a:pPr lvl="1" algn="just">
              <a:lnSpc>
                <a:spcPct val="120000"/>
              </a:lnSpc>
              <a:spcBef>
                <a:spcPts val="300"/>
              </a:spcBef>
              <a:spcAft>
                <a:spcPts val="300"/>
              </a:spcAft>
            </a:pPr>
            <a:r>
              <a:rPr lang="vi-VN" sz="2400">
                <a:latin typeface="+mj-lt"/>
                <a:cs typeface="Tahoma" charset="0"/>
              </a:rPr>
              <a:t>Ví dụ: www.intel.com:</a:t>
            </a:r>
          </a:p>
          <a:p>
            <a:pPr lvl="2" algn="just">
              <a:lnSpc>
                <a:spcPct val="120000"/>
              </a:lnSpc>
              <a:spcBef>
                <a:spcPts val="300"/>
              </a:spcBef>
              <a:spcAft>
                <a:spcPts val="300"/>
              </a:spcAft>
            </a:pPr>
            <a:r>
              <a:rPr lang="vi-VN">
                <a:latin typeface="+mj-lt"/>
                <a:cs typeface="Tahoma" charset="0"/>
              </a:rPr>
              <a:t>Là địa chỉ của máy chủ thuộc tổ chức (công ty) INTEL</a:t>
            </a:r>
          </a:p>
          <a:p>
            <a:pPr lvl="2" algn="just">
              <a:lnSpc>
                <a:spcPct val="120000"/>
              </a:lnSpc>
              <a:spcBef>
                <a:spcPts val="300"/>
              </a:spcBef>
              <a:spcAft>
                <a:spcPts val="300"/>
              </a:spcAft>
            </a:pPr>
            <a:r>
              <a:rPr lang="vi-VN">
                <a:latin typeface="+mj-lt"/>
                <a:cs typeface="Tahoma" charset="0"/>
              </a:rPr>
              <a:t>Có địa chỉ IP là 128.241.220.72</a:t>
            </a:r>
          </a:p>
          <a:p>
            <a:pPr lvl="2" algn="just">
              <a:lnSpc>
                <a:spcPct val="120000"/>
              </a:lnSpc>
              <a:spcBef>
                <a:spcPts val="300"/>
              </a:spcBef>
              <a:spcAft>
                <a:spcPts val="300"/>
              </a:spcAft>
            </a:pPr>
            <a:r>
              <a:rPr lang="vi-VN">
                <a:latin typeface="+mj-lt"/>
                <a:cs typeface="Tahoma" charset="0"/>
              </a:rPr>
              <a:t>Là tên miền cấp 1 (.com, org, .edu, .biz, .net</a:t>
            </a:r>
            <a:r>
              <a:rPr lang="vi-VN" smtClean="0">
                <a:latin typeface="+mj-lt"/>
                <a:cs typeface="Tahoma" charset="0"/>
              </a:rPr>
              <a:t>,</a:t>
            </a:r>
            <a:r>
              <a:rPr lang="en-US" smtClean="0">
                <a:latin typeface="+mj-lt"/>
                <a:cs typeface="Tahoma" charset="0"/>
              </a:rPr>
              <a:t>…</a:t>
            </a:r>
            <a:r>
              <a:rPr lang="vi-VN" smtClean="0">
                <a:latin typeface="+mj-lt"/>
                <a:cs typeface="Tahoma" charset="0"/>
              </a:rPr>
              <a:t>)</a:t>
            </a:r>
            <a:endParaRPr lang="vi-VN">
              <a:latin typeface="+mj-lt"/>
              <a:cs typeface="Tahoma" charset="0"/>
            </a:endParaRPr>
          </a:p>
          <a:p>
            <a:pPr algn="just">
              <a:lnSpc>
                <a:spcPct val="120000"/>
              </a:lnSpc>
              <a:spcBef>
                <a:spcPts val="300"/>
              </a:spcBef>
              <a:spcAft>
                <a:spcPts val="300"/>
              </a:spcAft>
            </a:pPr>
            <a:r>
              <a:rPr lang="vi-VN" sz="2800">
                <a:latin typeface="+mj-lt"/>
                <a:cs typeface="Tahoma" charset="0"/>
              </a:rPr>
              <a:t>Ánh xạ giữa tên miền và địa chỉ IP</a:t>
            </a:r>
          </a:p>
          <a:p>
            <a:pPr lvl="1" algn="just">
              <a:lnSpc>
                <a:spcPct val="120000"/>
              </a:lnSpc>
              <a:spcBef>
                <a:spcPts val="300"/>
              </a:spcBef>
              <a:spcAft>
                <a:spcPts val="300"/>
              </a:spcAft>
            </a:pPr>
            <a:r>
              <a:rPr lang="vi-VN" sz="2400">
                <a:latin typeface="+mj-lt"/>
                <a:cs typeface="Tahoma" charset="0"/>
              </a:rPr>
              <a:t>Do DNS server – Domain name system (service) đảm trách</a:t>
            </a:r>
            <a:endParaRPr lang="en-US" sz="2400" dirty="0" smtClean="0">
              <a:latin typeface="+mj-lt"/>
              <a:cs typeface="Tahoma" charset="0"/>
            </a:endParaRPr>
          </a:p>
        </p:txBody>
      </p:sp>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Web – Các khái niệm chính</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371363352"/>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Các bước thiết lập Website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102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Xác định yêu cầu Website</a:t>
            </a:r>
          </a:p>
          <a:p>
            <a:pPr lvl="1" algn="just">
              <a:lnSpc>
                <a:spcPct val="110000"/>
              </a:lnSpc>
              <a:spcBef>
                <a:spcPts val="300"/>
              </a:spcBef>
              <a:spcAft>
                <a:spcPts val="300"/>
              </a:spcAft>
            </a:pPr>
            <a:r>
              <a:rPr lang="vi-VN" sz="2400">
                <a:latin typeface="+mj-lt"/>
                <a:cs typeface="Tahoma" charset="0"/>
              </a:rPr>
              <a:t>Mục tiêu, yêu cầu cơ bản của WebSite</a:t>
            </a:r>
          </a:p>
          <a:p>
            <a:pPr lvl="1" algn="just">
              <a:lnSpc>
                <a:spcPct val="110000"/>
              </a:lnSpc>
              <a:spcBef>
                <a:spcPts val="300"/>
              </a:spcBef>
              <a:spcAft>
                <a:spcPts val="300"/>
              </a:spcAft>
            </a:pPr>
            <a:r>
              <a:rPr lang="vi-VN" sz="2400">
                <a:latin typeface="+mj-lt"/>
                <a:cs typeface="Tahoma" charset="0"/>
              </a:rPr>
              <a:t>Đối tượng phục vụ</a:t>
            </a:r>
          </a:p>
          <a:p>
            <a:pPr lvl="1" algn="just">
              <a:lnSpc>
                <a:spcPct val="110000"/>
              </a:lnSpc>
              <a:spcBef>
                <a:spcPts val="300"/>
              </a:spcBef>
              <a:spcAft>
                <a:spcPts val="300"/>
              </a:spcAft>
            </a:pPr>
            <a:r>
              <a:rPr lang="vi-VN" sz="2400">
                <a:latin typeface="+mj-lt"/>
                <a:cs typeface="Tahoma" charset="0"/>
              </a:rPr>
              <a:t>Chủ đề của Website</a:t>
            </a:r>
          </a:p>
          <a:p>
            <a:pPr algn="just">
              <a:lnSpc>
                <a:spcPct val="110000"/>
              </a:lnSpc>
              <a:spcBef>
                <a:spcPts val="300"/>
              </a:spcBef>
              <a:spcAft>
                <a:spcPts val="300"/>
              </a:spcAft>
            </a:pPr>
            <a:r>
              <a:rPr lang="vi-VN" sz="2800">
                <a:latin typeface="+mj-lt"/>
                <a:cs typeface="Tahoma" charset="0"/>
              </a:rPr>
              <a:t>Mua tên miền</a:t>
            </a:r>
          </a:p>
          <a:p>
            <a:pPr algn="just">
              <a:lnSpc>
                <a:spcPct val="110000"/>
              </a:lnSpc>
              <a:spcBef>
                <a:spcPts val="300"/>
              </a:spcBef>
              <a:spcAft>
                <a:spcPts val="300"/>
              </a:spcAft>
            </a:pPr>
            <a:r>
              <a:rPr lang="vi-VN" sz="2800">
                <a:latin typeface="+mj-lt"/>
                <a:cs typeface="Tahoma" charset="0"/>
              </a:rPr>
              <a:t>Thuê chỗ hosting</a:t>
            </a:r>
          </a:p>
          <a:p>
            <a:pPr algn="just">
              <a:lnSpc>
                <a:spcPct val="110000"/>
              </a:lnSpc>
              <a:spcBef>
                <a:spcPts val="300"/>
              </a:spcBef>
              <a:spcAft>
                <a:spcPts val="300"/>
              </a:spcAft>
            </a:pPr>
            <a:r>
              <a:rPr lang="vi-VN" sz="2800">
                <a:latin typeface="+mj-lt"/>
                <a:cs typeface="Tahoma" charset="0"/>
              </a:rPr>
              <a:t>Thiết kế Website</a:t>
            </a:r>
          </a:p>
          <a:p>
            <a:pPr algn="just">
              <a:lnSpc>
                <a:spcPct val="110000"/>
              </a:lnSpc>
              <a:spcBef>
                <a:spcPts val="300"/>
              </a:spcBef>
              <a:spcAft>
                <a:spcPts val="300"/>
              </a:spcAft>
            </a:pPr>
            <a:r>
              <a:rPr lang="vi-VN" sz="2800">
                <a:latin typeface="+mj-lt"/>
                <a:cs typeface="Tahoma" charset="0"/>
              </a:rPr>
              <a:t>Xây dựng Website</a:t>
            </a:r>
          </a:p>
          <a:p>
            <a:pPr algn="just">
              <a:lnSpc>
                <a:spcPct val="110000"/>
              </a:lnSpc>
              <a:spcBef>
                <a:spcPts val="300"/>
              </a:spcBef>
              <a:spcAft>
                <a:spcPts val="300"/>
              </a:spcAft>
            </a:pPr>
            <a:r>
              <a:rPr lang="vi-VN" sz="2800">
                <a:latin typeface="+mj-lt"/>
                <a:cs typeface="Tahoma" charset="0"/>
              </a:rPr>
              <a:t>Đưa vào hoạt động</a:t>
            </a:r>
          </a:p>
          <a:p>
            <a:pPr algn="just">
              <a:lnSpc>
                <a:spcPct val="110000"/>
              </a:lnSpc>
              <a:spcBef>
                <a:spcPts val="300"/>
              </a:spcBef>
              <a:spcAft>
                <a:spcPts val="300"/>
              </a:spcAft>
            </a:pPr>
            <a:r>
              <a:rPr lang="vi-VN" sz="2800">
                <a:latin typeface="+mj-lt"/>
                <a:cs typeface="Tahoma" charset="0"/>
              </a:rPr>
              <a:t>Duy trì thông tin, bảo dưỡng website</a:t>
            </a:r>
            <a:endParaRPr lang="en-US" sz="2800" dirty="0" smtClean="0">
              <a:latin typeface="+mj-lt"/>
              <a:cs typeface="Tahoma" charset="0"/>
            </a:endParaRPr>
          </a:p>
        </p:txBody>
      </p:sp>
    </p:spTree>
    <p:extLst>
      <p:ext uri="{BB962C8B-B14F-4D97-AF65-F5344CB8AC3E}">
        <p14:creationId xmlns:p14="http://schemas.microsoft.com/office/powerpoint/2010/main" val="2414977127"/>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199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Giới thiệu ASP.NET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3058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Active Server Page .NET </a:t>
            </a:r>
            <a:r>
              <a:rPr lang="vi-VN" sz="2800">
                <a:latin typeface="+mj-lt"/>
                <a:cs typeface="Tahoma" charset="0"/>
              </a:rPr>
              <a:t>được đưa ra </a:t>
            </a:r>
            <a:r>
              <a:rPr lang="vi-VN" sz="2800" smtClean="0">
                <a:latin typeface="+mj-lt"/>
                <a:cs typeface="Tahoma" charset="0"/>
              </a:rPr>
              <a:t>thị </a:t>
            </a:r>
            <a:r>
              <a:rPr lang="vi-VN" sz="2800">
                <a:latin typeface="+mj-lt"/>
                <a:cs typeface="Tahoma" charset="0"/>
              </a:rPr>
              <a:t>trường 2/2002 cùng với phiên bản .NET framework 1.0.</a:t>
            </a:r>
          </a:p>
          <a:p>
            <a:pPr algn="just">
              <a:lnSpc>
                <a:spcPct val="120000"/>
              </a:lnSpc>
              <a:spcBef>
                <a:spcPts val="300"/>
              </a:spcBef>
              <a:spcAft>
                <a:spcPts val="300"/>
              </a:spcAft>
            </a:pPr>
            <a:r>
              <a:rPr lang="vi-VN" sz="2800">
                <a:latin typeface="+mj-lt"/>
                <a:cs typeface="Tahoma" charset="0"/>
              </a:rPr>
              <a:t>Công nghệ của </a:t>
            </a:r>
            <a:r>
              <a:rPr lang="vi-VN" sz="2800" smtClean="0">
                <a:latin typeface="+mj-lt"/>
                <a:cs typeface="Tahoma" charset="0"/>
              </a:rPr>
              <a:t>Microsoft </a:t>
            </a:r>
            <a:r>
              <a:rPr lang="vi-VN" sz="2800">
                <a:latin typeface="+mj-lt"/>
                <a:cs typeface="Tahoma" charset="0"/>
              </a:rPr>
              <a:t>cho phép xây dựng các  ứng dụng  </a:t>
            </a:r>
            <a:r>
              <a:rPr lang="vi-VN" sz="2800">
                <a:solidFill>
                  <a:srgbClr val="0000FF"/>
                </a:solidFill>
                <a:latin typeface="+mj-lt"/>
                <a:cs typeface="Tahoma" charset="0"/>
              </a:rPr>
              <a:t>web </a:t>
            </a:r>
            <a:r>
              <a:rPr lang="vi-VN" sz="2800" smtClean="0">
                <a:solidFill>
                  <a:srgbClr val="0000FF"/>
                </a:solidFill>
                <a:latin typeface="+mj-lt"/>
                <a:cs typeface="Tahoma" charset="0"/>
              </a:rPr>
              <a:t>động</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Dựa trên nền tảng .NET Framework</a:t>
            </a:r>
          </a:p>
          <a:p>
            <a:pPr algn="just">
              <a:lnSpc>
                <a:spcPct val="120000"/>
              </a:lnSpc>
              <a:spcBef>
                <a:spcPts val="300"/>
              </a:spcBef>
              <a:spcAft>
                <a:spcPts val="300"/>
              </a:spcAft>
            </a:pPr>
            <a:r>
              <a:rPr lang="vi-VN" sz="2800">
                <a:latin typeface="+mj-lt"/>
                <a:cs typeface="Tahoma" charset="0"/>
              </a:rPr>
              <a:t>Được phát triển lên </a:t>
            </a:r>
            <a:r>
              <a:rPr lang="vi-VN" sz="2800" smtClean="0">
                <a:latin typeface="+mj-lt"/>
                <a:cs typeface="Tahoma" charset="0"/>
              </a:rPr>
              <a:t>từ </a:t>
            </a:r>
            <a:r>
              <a:rPr lang="vi-VN" sz="2800">
                <a:latin typeface="+mj-lt"/>
                <a:cs typeface="Tahoma" charset="0"/>
              </a:rPr>
              <a:t>ASP</a:t>
            </a:r>
            <a:endParaRPr lang="en-US" sz="2800" dirty="0" smtClean="0">
              <a:latin typeface="+mj-lt"/>
              <a:cs typeface="Tahoma" charset="0"/>
            </a:endParaRPr>
          </a:p>
        </p:txBody>
      </p:sp>
      <p:pic>
        <p:nvPicPr>
          <p:cNvPr id="4098" name="Picture 2" descr="http://phoenixcoded.com/images/mvc_log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81512"/>
            <a:ext cx="4572000"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65406"/>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smtClean="0">
                <a:solidFill>
                  <a:schemeClr val="tx1"/>
                </a:solidFill>
                <a:cs typeface="Tahoma" charset="0"/>
              </a:rPr>
              <a:t>Ư</a:t>
            </a:r>
            <a:r>
              <a:rPr lang="en-US" sz="4000" b="1" smtClean="0">
                <a:solidFill>
                  <a:schemeClr val="tx1"/>
                </a:solidFill>
                <a:cs typeface="Tahoma" charset="0"/>
              </a:rPr>
              <a:t>u điểm của ASP.NET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305800" cy="54102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Hỗ trợ </a:t>
            </a:r>
            <a:r>
              <a:rPr lang="vi-VN" sz="2800" smtClean="0">
                <a:solidFill>
                  <a:srgbClr val="0000FF"/>
                </a:solidFill>
                <a:latin typeface="+mj-lt"/>
                <a:cs typeface="Tahoma" charset="0"/>
              </a:rPr>
              <a:t>đa </a:t>
            </a:r>
            <a:r>
              <a:rPr lang="vi-VN" sz="2800">
                <a:solidFill>
                  <a:srgbClr val="0000FF"/>
                </a:solidFill>
                <a:latin typeface="+mj-lt"/>
                <a:cs typeface="Tahoma" charset="0"/>
              </a:rPr>
              <a:t>ngôn </a:t>
            </a:r>
            <a:r>
              <a:rPr lang="vi-VN" sz="2800" smtClean="0">
                <a:solidFill>
                  <a:srgbClr val="0000FF"/>
                </a:solidFill>
                <a:latin typeface="+mj-lt"/>
                <a:cs typeface="Tahoma" charset="0"/>
              </a:rPr>
              <a:t>ngữ</a:t>
            </a:r>
            <a:r>
              <a:rPr lang="vi-VN" sz="2800" smtClean="0">
                <a:latin typeface="+mj-lt"/>
                <a:cs typeface="Tahoma" charset="0"/>
              </a:rPr>
              <a:t>: </a:t>
            </a:r>
            <a:r>
              <a:rPr lang="vi-VN" sz="2800">
                <a:latin typeface="+mj-lt"/>
                <a:cs typeface="Tahoma" charset="0"/>
              </a:rPr>
              <a:t>C</a:t>
            </a:r>
            <a:r>
              <a:rPr lang="vi-VN" sz="2800" smtClean="0">
                <a:latin typeface="+mj-lt"/>
                <a:cs typeface="Tahoma" charset="0"/>
              </a:rPr>
              <a:t>#, VB.NET, </a:t>
            </a:r>
            <a:r>
              <a:rPr lang="vi-VN" sz="2800">
                <a:latin typeface="+mj-lt"/>
                <a:cs typeface="Tahoma" charset="0"/>
              </a:rPr>
              <a:t>J#</a:t>
            </a:r>
          </a:p>
          <a:p>
            <a:pPr algn="just">
              <a:lnSpc>
                <a:spcPct val="120000"/>
              </a:lnSpc>
              <a:spcBef>
                <a:spcPts val="300"/>
              </a:spcBef>
              <a:spcAft>
                <a:spcPts val="300"/>
              </a:spcAft>
            </a:pPr>
            <a:r>
              <a:rPr lang="vi-VN" sz="2800">
                <a:solidFill>
                  <a:srgbClr val="0000FF"/>
                </a:solidFill>
                <a:latin typeface="+mj-lt"/>
                <a:cs typeface="Tahoma" charset="0"/>
              </a:rPr>
              <a:t>Biên </a:t>
            </a:r>
            <a:r>
              <a:rPr lang="vi-VN" sz="2800" smtClean="0">
                <a:solidFill>
                  <a:srgbClr val="0000FF"/>
                </a:solidFill>
                <a:latin typeface="+mj-lt"/>
                <a:cs typeface="Tahoma" charset="0"/>
              </a:rPr>
              <a:t>dịch trước</a:t>
            </a:r>
            <a:r>
              <a:rPr lang="vi-VN" sz="2800" smtClean="0">
                <a:latin typeface="+mj-lt"/>
                <a:cs typeface="Tahoma" charset="0"/>
              </a:rPr>
              <a:t> </a:t>
            </a:r>
            <a:r>
              <a:rPr lang="vi-VN" sz="2800">
                <a:latin typeface="+mj-lt"/>
                <a:cs typeface="Tahoma" charset="0"/>
              </a:rPr>
              <a:t>các trang, giúp làm tăng tốc độ thực hiện</a:t>
            </a:r>
          </a:p>
          <a:p>
            <a:pPr algn="just">
              <a:lnSpc>
                <a:spcPct val="120000"/>
              </a:lnSpc>
              <a:spcBef>
                <a:spcPts val="300"/>
              </a:spcBef>
              <a:spcAft>
                <a:spcPts val="300"/>
              </a:spcAft>
            </a:pPr>
            <a:r>
              <a:rPr lang="vi-VN" sz="2800">
                <a:latin typeface="+mj-lt"/>
                <a:cs typeface="Tahoma" charset="0"/>
              </a:rPr>
              <a:t>ASP code độc lập với HTML và text</a:t>
            </a:r>
          </a:p>
          <a:p>
            <a:pPr algn="just">
              <a:lnSpc>
                <a:spcPct val="120000"/>
              </a:lnSpc>
              <a:spcBef>
                <a:spcPts val="300"/>
              </a:spcBef>
              <a:spcAft>
                <a:spcPts val="300"/>
              </a:spcAft>
            </a:pPr>
            <a:r>
              <a:rPr lang="vi-VN" sz="2800" smtClean="0">
                <a:latin typeface="+mj-lt"/>
                <a:cs typeface="Tahoma" charset="0"/>
              </a:rPr>
              <a:t>Có cơ chế </a:t>
            </a:r>
            <a:r>
              <a:rPr lang="vi-VN" sz="2800">
                <a:latin typeface="+mj-lt"/>
                <a:cs typeface="Tahoma" charset="0"/>
              </a:rPr>
              <a:t>hỗ </a:t>
            </a:r>
            <a:r>
              <a:rPr lang="vi-VN" sz="2800" smtClean="0">
                <a:latin typeface="+mj-lt"/>
                <a:cs typeface="Tahoma" charset="0"/>
              </a:rPr>
              <a:t>trợ </a:t>
            </a:r>
            <a:r>
              <a:rPr lang="vi-VN" sz="2800">
                <a:latin typeface="+mj-lt"/>
                <a:cs typeface="Tahoma" charset="0"/>
              </a:rPr>
              <a:t>debug thông qua IDE VS.NET</a:t>
            </a:r>
          </a:p>
          <a:p>
            <a:pPr algn="just">
              <a:lnSpc>
                <a:spcPct val="120000"/>
              </a:lnSpc>
              <a:spcBef>
                <a:spcPts val="300"/>
              </a:spcBef>
              <a:spcAft>
                <a:spcPts val="300"/>
              </a:spcAft>
            </a:pPr>
            <a:r>
              <a:rPr lang="vi-VN" sz="2800">
                <a:latin typeface="+mj-lt"/>
                <a:cs typeface="Tahoma" charset="0"/>
              </a:rPr>
              <a:t>ASP.Net sử dụng phong cách lập trình mới: </a:t>
            </a:r>
            <a:r>
              <a:rPr lang="vi-VN" sz="2800">
                <a:solidFill>
                  <a:srgbClr val="0000FF"/>
                </a:solidFill>
                <a:latin typeface="+mj-lt"/>
                <a:cs typeface="Tahoma" charset="0"/>
              </a:rPr>
              <a:t>Code behide</a:t>
            </a:r>
            <a:r>
              <a:rPr lang="vi-VN" sz="2800">
                <a:latin typeface="+mj-lt"/>
                <a:cs typeface="Tahoma" charset="0"/>
              </a:rPr>
              <a:t>. Tách code riêng, giao diện riêng nên dễ đọc, dễ quản lý và bảo trì</a:t>
            </a:r>
            <a:r>
              <a:rPr lang="vi-VN" sz="2800" smtClean="0">
                <a:latin typeface="+mj-lt"/>
                <a:cs typeface="Tahoma" charset="0"/>
              </a:rPr>
              <a:t>.</a:t>
            </a:r>
            <a:endParaRPr lang="en-US" sz="2800" smtClean="0">
              <a:latin typeface="+mj-lt"/>
              <a:cs typeface="Tahoma" charset="0"/>
            </a:endParaRPr>
          </a:p>
          <a:p>
            <a:pPr algn="just">
              <a:lnSpc>
                <a:spcPct val="120000"/>
              </a:lnSpc>
              <a:spcBef>
                <a:spcPts val="300"/>
              </a:spcBef>
              <a:spcAft>
                <a:spcPts val="300"/>
              </a:spcAft>
            </a:pPr>
            <a:r>
              <a:rPr lang="vi-VN" sz="2800">
                <a:latin typeface="+mj-lt"/>
                <a:cs typeface="Tahoma" charset="0"/>
              </a:rPr>
              <a:t>Tự động nhận dạng trình duyệt </a:t>
            </a:r>
            <a:r>
              <a:rPr lang="vi-VN" sz="2800" smtClean="0">
                <a:latin typeface="+mj-lt"/>
                <a:cs typeface="Tahoma" charset="0"/>
              </a:rPr>
              <a:t>đang </a:t>
            </a:r>
            <a:r>
              <a:rPr lang="vi-VN" sz="2800">
                <a:latin typeface="+mj-lt"/>
                <a:cs typeface="Tahoma" charset="0"/>
              </a:rPr>
              <a:t>sử </a:t>
            </a:r>
            <a:r>
              <a:rPr lang="vi-VN" sz="2800" smtClean="0">
                <a:latin typeface="+mj-lt"/>
                <a:cs typeface="Tahoma" charset="0"/>
              </a:rPr>
              <a:t>dụng</a:t>
            </a:r>
            <a:r>
              <a:rPr lang="en-US" sz="2800" smtClean="0">
                <a:latin typeface="+mj-lt"/>
                <a:cs typeface="Tahoma" charset="0"/>
              </a:rPr>
              <a:t>.</a:t>
            </a:r>
            <a:endParaRPr lang="en-US" sz="2800" dirty="0" smtClean="0">
              <a:latin typeface="+mj-lt"/>
              <a:cs typeface="Tahoma" charset="0"/>
            </a:endParaRPr>
          </a:p>
        </p:txBody>
      </p:sp>
    </p:spTree>
    <p:extLst>
      <p:ext uri="{BB962C8B-B14F-4D97-AF65-F5344CB8AC3E}">
        <p14:creationId xmlns:p14="http://schemas.microsoft.com/office/powerpoint/2010/main" val="821916841"/>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coleotechnologies.com/wp-content/themes/BigJunior/images/services/asp-dotnet-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419600"/>
            <a:ext cx="6092825" cy="240548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cs typeface="Tahoma" charset="0"/>
              </a:rPr>
              <a:t>Hỗ trợ </a:t>
            </a:r>
            <a:r>
              <a:rPr lang="en-US" sz="2800" smtClean="0">
                <a:cs typeface="Tahoma" charset="0"/>
              </a:rPr>
              <a:t>q</a:t>
            </a:r>
            <a:r>
              <a:rPr lang="vi-VN" sz="2800" smtClean="0">
                <a:cs typeface="Tahoma" charset="0"/>
              </a:rPr>
              <a:t>uản </a:t>
            </a:r>
            <a:r>
              <a:rPr lang="vi-VN" sz="2800">
                <a:cs typeface="Tahoma" charset="0"/>
              </a:rPr>
              <a:t>lý trạng thái trang </a:t>
            </a:r>
            <a:r>
              <a:rPr lang="vi-VN" sz="2800" smtClean="0">
                <a:cs typeface="Tahoma" charset="0"/>
              </a:rPr>
              <a:t>web</a:t>
            </a:r>
            <a:endParaRPr lang="vi-VN" sz="2800">
              <a:cs typeface="Tahoma" charset="0"/>
            </a:endParaRPr>
          </a:p>
          <a:p>
            <a:pPr algn="just">
              <a:lnSpc>
                <a:spcPct val="120000"/>
              </a:lnSpc>
              <a:spcBef>
                <a:spcPts val="300"/>
              </a:spcBef>
              <a:spcAft>
                <a:spcPts val="300"/>
              </a:spcAft>
            </a:pPr>
            <a:r>
              <a:rPr lang="vi-VN" sz="2800" smtClean="0">
                <a:latin typeface="+mj-lt"/>
                <a:cs typeface="Tahoma" charset="0"/>
              </a:rPr>
              <a:t>Hỗ </a:t>
            </a:r>
            <a:r>
              <a:rPr lang="vi-VN" sz="2800">
                <a:latin typeface="+mj-lt"/>
                <a:cs typeface="Tahoma" charset="0"/>
              </a:rPr>
              <a:t>trợ quản lý trạng thái của các </a:t>
            </a:r>
            <a:r>
              <a:rPr lang="vi-VN" sz="2800" smtClean="0">
                <a:latin typeface="+mj-lt"/>
                <a:cs typeface="Tahoma" charset="0"/>
              </a:rPr>
              <a:t>control</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Tự động phát sinh mã HTML cho các Server control tương ứng với từng loại </a:t>
            </a:r>
            <a:r>
              <a:rPr lang="vi-VN" sz="2800" smtClean="0">
                <a:latin typeface="+mj-lt"/>
                <a:cs typeface="Tahoma" charset="0"/>
              </a:rPr>
              <a:t>Browser</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Hỗ trợ nhiều cơ chế </a:t>
            </a:r>
            <a:r>
              <a:rPr lang="vi-VN" sz="2800" smtClean="0">
                <a:latin typeface="+mj-lt"/>
                <a:cs typeface="Tahoma" charset="0"/>
              </a:rPr>
              <a:t>cache</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Đi cùng với nhiều server control được xây dựng </a:t>
            </a:r>
            <a:r>
              <a:rPr lang="vi-VN" sz="2800" smtClean="0">
                <a:latin typeface="+mj-lt"/>
                <a:cs typeface="Tahoma" charset="0"/>
              </a:rPr>
              <a:t>sẵn</a:t>
            </a:r>
            <a:endParaRPr lang="en-US" sz="2800" dirty="0" smtClean="0">
              <a:latin typeface="+mj-lt"/>
              <a:cs typeface="Tahoma" charset="0"/>
            </a:endParaRPr>
          </a:p>
        </p:txBody>
      </p:sp>
      <p:sp>
        <p:nvSpPr>
          <p:cNvPr id="6"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smtClean="0">
                <a:solidFill>
                  <a:schemeClr val="tx1"/>
                </a:solidFill>
                <a:cs typeface="Tahoma" charset="0"/>
              </a:rPr>
              <a:t>Ư</a:t>
            </a:r>
            <a:r>
              <a:rPr lang="en-US" sz="4000" b="1" smtClean="0">
                <a:solidFill>
                  <a:schemeClr val="tx1"/>
                </a:solidFill>
                <a:cs typeface="Tahoma" charset="0"/>
              </a:rPr>
              <a:t>u điểm của ASP.NET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299533649"/>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3800" b="1">
                <a:solidFill>
                  <a:schemeClr val="tx1"/>
                </a:solidFill>
                <a:cs typeface="Tahoma" charset="0"/>
              </a:rPr>
              <a:t>Cơ chế xử lý </a:t>
            </a:r>
            <a:r>
              <a:rPr lang="vi-VN" sz="3800" b="1" smtClean="0">
                <a:solidFill>
                  <a:schemeClr val="tx1"/>
                </a:solidFill>
                <a:cs typeface="Tahoma" charset="0"/>
              </a:rPr>
              <a:t>trang </a:t>
            </a:r>
            <a:r>
              <a:rPr lang="vi-VN" sz="3800" b="1">
                <a:solidFill>
                  <a:schemeClr val="tx1"/>
                </a:solidFill>
                <a:cs typeface="Tahoma" charset="0"/>
              </a:rPr>
              <a:t>ASP.NET</a:t>
            </a:r>
            <a:endParaRPr lang="en-US" sz="3800" b="1" dirty="0" smtClean="0">
              <a:solidFill>
                <a:schemeClr val="tx1"/>
              </a:solidFill>
              <a:cs typeface="Tahoma" charset="0"/>
            </a:endParaRPr>
          </a:p>
        </p:txBody>
      </p:sp>
      <p:pic>
        <p:nvPicPr>
          <p:cNvPr id="6" name="Picture 4"/>
          <p:cNvPicPr>
            <a:picLocks noChangeAspect="1" noChangeArrowheads="1"/>
          </p:cNvPicPr>
          <p:nvPr/>
        </p:nvPicPr>
        <p:blipFill>
          <a:blip r:embed="rId3" cstate="print"/>
          <a:srcRect/>
          <a:stretch>
            <a:fillRect/>
          </a:stretch>
        </p:blipFill>
        <p:spPr bwMode="auto">
          <a:xfrm>
            <a:off x="838200" y="1066800"/>
            <a:ext cx="7705724" cy="5620447"/>
          </a:xfrm>
          <a:prstGeom prst="rect">
            <a:avLst/>
          </a:prstGeom>
          <a:noFill/>
          <a:ln w="9525">
            <a:noFill/>
            <a:miter lim="800000"/>
            <a:headEnd/>
            <a:tailEnd/>
          </a:ln>
        </p:spPr>
      </p:pic>
    </p:spTree>
    <p:extLst>
      <p:ext uri="{BB962C8B-B14F-4D97-AF65-F5344CB8AC3E}">
        <p14:creationId xmlns:p14="http://schemas.microsoft.com/office/powerpoint/2010/main" val="361565975"/>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334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Khi client request một trang ASP.NET từ trình duyệt</a:t>
            </a:r>
          </a:p>
          <a:p>
            <a:pPr algn="just">
              <a:lnSpc>
                <a:spcPct val="110000"/>
              </a:lnSpc>
              <a:spcBef>
                <a:spcPts val="300"/>
              </a:spcBef>
              <a:spcAft>
                <a:spcPts val="300"/>
              </a:spcAft>
            </a:pPr>
            <a:r>
              <a:rPr lang="vi-VN" sz="2800">
                <a:latin typeface="+mj-lt"/>
                <a:cs typeface="Tahoma" charset="0"/>
              </a:rPr>
              <a:t>Một </a:t>
            </a:r>
            <a:r>
              <a:rPr lang="vi-VN" sz="2800">
                <a:solidFill>
                  <a:srgbClr val="0000FF"/>
                </a:solidFill>
                <a:latin typeface="+mj-lt"/>
                <a:cs typeface="Tahoma" charset="0"/>
              </a:rPr>
              <a:t>HTTP request </a:t>
            </a:r>
            <a:r>
              <a:rPr lang="vi-VN" sz="2800">
                <a:latin typeface="+mj-lt"/>
                <a:cs typeface="Tahoma" charset="0"/>
              </a:rPr>
              <a:t>được gởi tới </a:t>
            </a:r>
            <a:r>
              <a:rPr lang="vi-VN" sz="2800">
                <a:solidFill>
                  <a:srgbClr val="0000FF"/>
                </a:solidFill>
                <a:latin typeface="+mj-lt"/>
                <a:cs typeface="Tahoma" charset="0"/>
              </a:rPr>
              <a:t>IIS</a:t>
            </a:r>
            <a:r>
              <a:rPr lang="vi-VN" sz="2800">
                <a:latin typeface="+mj-lt"/>
                <a:cs typeface="Tahoma" charset="0"/>
              </a:rPr>
              <a:t> trên Server</a:t>
            </a:r>
          </a:p>
          <a:p>
            <a:pPr algn="just">
              <a:lnSpc>
                <a:spcPct val="110000"/>
              </a:lnSpc>
              <a:spcBef>
                <a:spcPts val="300"/>
              </a:spcBef>
              <a:spcAft>
                <a:spcPts val="300"/>
              </a:spcAft>
            </a:pPr>
            <a:r>
              <a:rPr lang="vi-VN" sz="2800">
                <a:latin typeface="+mj-lt"/>
                <a:cs typeface="Tahoma" charset="0"/>
              </a:rPr>
              <a:t>Web Server sẽ chuyển request này đến </a:t>
            </a:r>
            <a:r>
              <a:rPr lang="vi-VN" sz="2800">
                <a:cs typeface="Tahoma" charset="0"/>
              </a:rPr>
              <a:t>ASP.NET </a:t>
            </a:r>
            <a:r>
              <a:rPr lang="vi-VN" sz="2800" smtClean="0">
                <a:latin typeface="+mj-lt"/>
                <a:cs typeface="Tahoma" charset="0"/>
              </a:rPr>
              <a:t>runtime</a:t>
            </a:r>
            <a:endParaRPr lang="vi-VN" sz="2800">
              <a:latin typeface="+mj-lt"/>
              <a:cs typeface="Tahoma" charset="0"/>
            </a:endParaRPr>
          </a:p>
          <a:p>
            <a:pPr algn="just">
              <a:lnSpc>
                <a:spcPct val="110000"/>
              </a:lnSpc>
              <a:spcBef>
                <a:spcPts val="300"/>
              </a:spcBef>
              <a:spcAft>
                <a:spcPts val="300"/>
              </a:spcAft>
            </a:pPr>
            <a:r>
              <a:rPr lang="vi-VN" sz="2800">
                <a:cs typeface="Tahoma" charset="0"/>
              </a:rPr>
              <a:t>ASP.NET </a:t>
            </a:r>
            <a:r>
              <a:rPr lang="vi-VN" sz="2800" smtClean="0">
                <a:latin typeface="+mj-lt"/>
                <a:cs typeface="Tahoma" charset="0"/>
              </a:rPr>
              <a:t>runtime </a:t>
            </a:r>
            <a:r>
              <a:rPr lang="vi-VN" sz="2800">
                <a:latin typeface="+mj-lt"/>
                <a:cs typeface="Tahoma" charset="0"/>
              </a:rPr>
              <a:t>chịu trách nhiệm tìm và load nội dung </a:t>
            </a:r>
            <a:r>
              <a:rPr lang="vi-VN" sz="2800">
                <a:solidFill>
                  <a:srgbClr val="0000FF"/>
                </a:solidFill>
                <a:latin typeface="+mj-lt"/>
                <a:cs typeface="Tahoma" charset="0"/>
              </a:rPr>
              <a:t>trang </a:t>
            </a:r>
            <a:r>
              <a:rPr lang="en-US" sz="2800" smtClean="0">
                <a:solidFill>
                  <a:srgbClr val="0000FF"/>
                </a:solidFill>
                <a:latin typeface="+mj-lt"/>
                <a:cs typeface="Tahoma" charset="0"/>
              </a:rPr>
              <a:t>.</a:t>
            </a:r>
            <a:r>
              <a:rPr lang="vi-VN" sz="2800" smtClean="0">
                <a:solidFill>
                  <a:srgbClr val="0000FF"/>
                </a:solidFill>
                <a:latin typeface="+mj-lt"/>
                <a:cs typeface="Tahoma" charset="0"/>
              </a:rPr>
              <a:t>aspx </a:t>
            </a:r>
            <a:r>
              <a:rPr lang="vi-VN" sz="2800">
                <a:latin typeface="+mj-lt"/>
                <a:cs typeface="Tahoma" charset="0"/>
              </a:rPr>
              <a:t>được yêu cầu và biên dịch nó thành </a:t>
            </a:r>
            <a:r>
              <a:rPr lang="en-US" sz="2800" smtClean="0">
                <a:latin typeface="+mj-lt"/>
                <a:cs typeface="Tahoma" charset="0"/>
              </a:rPr>
              <a:t>một</a:t>
            </a:r>
            <a:r>
              <a:rPr lang="vi-VN" sz="2800" smtClean="0">
                <a:latin typeface="+mj-lt"/>
                <a:cs typeface="Tahoma" charset="0"/>
              </a:rPr>
              <a:t> </a:t>
            </a:r>
            <a:r>
              <a:rPr lang="vi-VN" sz="2800">
                <a:latin typeface="+mj-lt"/>
                <a:cs typeface="Tahoma" charset="0"/>
              </a:rPr>
              <a:t>lớp .NET để xử lý request</a:t>
            </a:r>
          </a:p>
          <a:p>
            <a:pPr algn="just">
              <a:lnSpc>
                <a:spcPct val="110000"/>
              </a:lnSpc>
              <a:spcBef>
                <a:spcPts val="300"/>
              </a:spcBef>
              <a:spcAft>
                <a:spcPts val="300"/>
              </a:spcAft>
            </a:pPr>
            <a:r>
              <a:rPr lang="vi-VN" sz="2800">
                <a:latin typeface="+mj-lt"/>
                <a:cs typeface="Tahoma" charset="0"/>
              </a:rPr>
              <a:t>Lớp này sau đó sẽ phát sinh nội dung mã </a:t>
            </a:r>
            <a:r>
              <a:rPr lang="vi-VN" sz="2800">
                <a:solidFill>
                  <a:srgbClr val="0000FF"/>
                </a:solidFill>
                <a:latin typeface="+mj-lt"/>
                <a:cs typeface="Tahoma" charset="0"/>
              </a:rPr>
              <a:t>HTML</a:t>
            </a:r>
            <a:r>
              <a:rPr lang="vi-VN" sz="2800">
                <a:latin typeface="+mj-lt"/>
                <a:cs typeface="Tahoma" charset="0"/>
              </a:rPr>
              <a:t> trả về trình duyệt của người dùng</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3800" b="1">
                <a:solidFill>
                  <a:schemeClr val="tx1"/>
                </a:solidFill>
                <a:cs typeface="Tahoma" charset="0"/>
              </a:rPr>
              <a:t>Cơ chế xử lý </a:t>
            </a:r>
            <a:r>
              <a:rPr lang="vi-VN" sz="3800" b="1" smtClean="0">
                <a:solidFill>
                  <a:schemeClr val="tx1"/>
                </a:solidFill>
                <a:cs typeface="Tahoma" charset="0"/>
              </a:rPr>
              <a:t>trang </a:t>
            </a:r>
            <a:r>
              <a:rPr lang="vi-VN" sz="3800" b="1">
                <a:solidFill>
                  <a:schemeClr val="tx1"/>
                </a:solidFill>
                <a:cs typeface="Tahoma" charset="0"/>
              </a:rPr>
              <a:t>ASP.NET</a:t>
            </a:r>
            <a:endParaRPr lang="en-US" sz="3800" b="1" dirty="0" smtClean="0">
              <a:solidFill>
                <a:schemeClr val="tx1"/>
              </a:solidFill>
              <a:cs typeface="Tahoma" charset="0"/>
            </a:endParaRPr>
          </a:p>
        </p:txBody>
      </p:sp>
    </p:spTree>
    <p:extLst>
      <p:ext uri="{BB962C8B-B14F-4D97-AF65-F5344CB8AC3E}">
        <p14:creationId xmlns:p14="http://schemas.microsoft.com/office/powerpoint/2010/main" val="364719818"/>
      </p:ext>
    </p:extLst>
  </p:cSld>
  <p:clrMapOvr>
    <a:masterClrMapping/>
  </p:clrMapOvr>
  <p:transition advClick="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57225" y="1066800"/>
            <a:ext cx="8181975" cy="54864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Người dùng thực hiện các thao tác trên trang web được trả về. Nếu các thao tác này đòi hỏi các xử lý tại server, thì trang này sẽ được gởi lại </a:t>
            </a:r>
            <a:r>
              <a:rPr lang="vi-VN" sz="2800">
                <a:solidFill>
                  <a:srgbClr val="0000FF"/>
                </a:solidFill>
                <a:latin typeface="+mj-lt"/>
                <a:cs typeface="Tahoma" charset="0"/>
              </a:rPr>
              <a:t>(post-back) </a:t>
            </a:r>
            <a:r>
              <a:rPr lang="vi-VN" sz="2800">
                <a:latin typeface="+mj-lt"/>
                <a:cs typeface="Tahoma" charset="0"/>
              </a:rPr>
              <a:t>về server. Thông tin trả về chứa các control ẩn chứa các thông tin về thao tác thực hiện của người dùng trên trang.</a:t>
            </a:r>
          </a:p>
          <a:p>
            <a:pPr algn="just">
              <a:lnSpc>
                <a:spcPct val="120000"/>
              </a:lnSpc>
              <a:spcBef>
                <a:spcPts val="300"/>
              </a:spcBef>
              <a:spcAft>
                <a:spcPts val="300"/>
              </a:spcAft>
            </a:pPr>
            <a:r>
              <a:rPr lang="vi-VN" sz="2800">
                <a:latin typeface="+mj-lt"/>
                <a:cs typeface="Tahoma" charset="0"/>
              </a:rPr>
              <a:t>Tại server, trang .aspx được load lại, nhưng chỉ các trường ẩn mới được đọc và các sự kiện tương ứng mới được xử lý.</a:t>
            </a:r>
          </a:p>
          <a:p>
            <a:pPr algn="just">
              <a:lnSpc>
                <a:spcPct val="120000"/>
              </a:lnSpc>
              <a:spcBef>
                <a:spcPts val="300"/>
              </a:spcBef>
              <a:spcAft>
                <a:spcPts val="300"/>
              </a:spcAft>
            </a:pPr>
            <a:r>
              <a:rPr lang="vi-VN" sz="2800">
                <a:latin typeface="+mj-lt"/>
                <a:cs typeface="Tahoma" charset="0"/>
              </a:rPr>
              <a:t>Kết quả lại được gởi lại về browser.</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vi-VN" sz="3800" b="1">
                <a:solidFill>
                  <a:schemeClr val="tx1"/>
                </a:solidFill>
                <a:cs typeface="Tahoma" charset="0"/>
              </a:rPr>
              <a:t>Cơ chế xử lý </a:t>
            </a:r>
            <a:r>
              <a:rPr lang="vi-VN" sz="3800" b="1" smtClean="0">
                <a:solidFill>
                  <a:schemeClr val="tx1"/>
                </a:solidFill>
                <a:cs typeface="Tahoma" charset="0"/>
              </a:rPr>
              <a:t>trang </a:t>
            </a:r>
            <a:r>
              <a:rPr lang="vi-VN" sz="3800" b="1">
                <a:solidFill>
                  <a:schemeClr val="tx1"/>
                </a:solidFill>
                <a:cs typeface="Tahoma" charset="0"/>
              </a:rPr>
              <a:t>ASP.NET</a:t>
            </a:r>
            <a:endParaRPr lang="en-US" sz="3800" b="1" dirty="0" smtClean="0">
              <a:solidFill>
                <a:schemeClr val="tx1"/>
              </a:solidFill>
              <a:cs typeface="Tahoma" charset="0"/>
            </a:endParaRPr>
          </a:p>
        </p:txBody>
      </p:sp>
    </p:spTree>
    <p:extLst>
      <p:ext uri="{BB962C8B-B14F-4D97-AF65-F5344CB8AC3E}">
        <p14:creationId xmlns:p14="http://schemas.microsoft.com/office/powerpoint/2010/main" val="336795137"/>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28600"/>
            <a:ext cx="76962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000" b="1" smtClean="0">
                <a:solidFill>
                  <a:schemeClr val="tx1"/>
                </a:solidFill>
                <a:cs typeface="Tahoma" charset="0"/>
              </a:rPr>
              <a:t>Các thành phần của ứng dụng ASP.NET</a:t>
            </a:r>
            <a:endParaRPr lang="en-US" sz="3000" b="1" dirty="0" smtClean="0">
              <a:solidFill>
                <a:schemeClr val="tx1"/>
              </a:solidFill>
              <a:cs typeface="Tahoma" charset="0"/>
            </a:endParaRPr>
          </a:p>
        </p:txBody>
      </p:sp>
      <p:pic>
        <p:nvPicPr>
          <p:cNvPr id="3" name="Picture 2"/>
          <p:cNvPicPr>
            <a:picLocks noChangeAspect="1"/>
          </p:cNvPicPr>
          <p:nvPr/>
        </p:nvPicPr>
        <p:blipFill>
          <a:blip r:embed="rId2"/>
          <a:stretch>
            <a:fillRect/>
          </a:stretch>
        </p:blipFill>
        <p:spPr>
          <a:xfrm>
            <a:off x="672808" y="1295400"/>
            <a:ext cx="8318792" cy="5270593"/>
          </a:xfrm>
          <a:prstGeom prst="rect">
            <a:avLst/>
          </a:prstGeom>
        </p:spPr>
      </p:pic>
    </p:spTree>
    <p:extLst>
      <p:ext uri="{BB962C8B-B14F-4D97-AF65-F5344CB8AC3E}">
        <p14:creationId xmlns:p14="http://schemas.microsoft.com/office/powerpoint/2010/main" val="1670348321"/>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286001" y="122237"/>
            <a:ext cx="67818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Nội dung</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864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Giới thiệu WEB</a:t>
            </a:r>
          </a:p>
          <a:p>
            <a:pPr algn="just">
              <a:lnSpc>
                <a:spcPct val="120000"/>
              </a:lnSpc>
              <a:spcBef>
                <a:spcPts val="300"/>
              </a:spcBef>
              <a:spcAft>
                <a:spcPts val="300"/>
              </a:spcAft>
            </a:pPr>
            <a:r>
              <a:rPr lang="vi-VN" sz="2800">
                <a:latin typeface="+mj-lt"/>
                <a:cs typeface="Tahoma" charset="0"/>
              </a:rPr>
              <a:t>Các khái niệm chính</a:t>
            </a:r>
          </a:p>
          <a:p>
            <a:pPr algn="just">
              <a:lnSpc>
                <a:spcPct val="120000"/>
              </a:lnSpc>
              <a:spcBef>
                <a:spcPts val="300"/>
              </a:spcBef>
              <a:spcAft>
                <a:spcPts val="300"/>
              </a:spcAft>
            </a:pPr>
            <a:r>
              <a:rPr lang="vi-VN" sz="2800" smtClean="0">
                <a:latin typeface="+mj-lt"/>
                <a:cs typeface="Tahoma" charset="0"/>
              </a:rPr>
              <a:t>Giới </a:t>
            </a:r>
            <a:r>
              <a:rPr lang="vi-VN" sz="2800">
                <a:latin typeface="+mj-lt"/>
                <a:cs typeface="Tahoma" charset="0"/>
              </a:rPr>
              <a:t>thiệu ASP.NET</a:t>
            </a:r>
          </a:p>
          <a:p>
            <a:pPr algn="just">
              <a:lnSpc>
                <a:spcPct val="120000"/>
              </a:lnSpc>
              <a:spcBef>
                <a:spcPts val="300"/>
              </a:spcBef>
              <a:spcAft>
                <a:spcPts val="300"/>
              </a:spcAft>
            </a:pPr>
            <a:r>
              <a:rPr lang="vi-VN" sz="2800" smtClean="0">
                <a:latin typeface="+mj-lt"/>
                <a:cs typeface="Tahoma" charset="0"/>
              </a:rPr>
              <a:t>Cơ </a:t>
            </a:r>
            <a:r>
              <a:rPr lang="vi-VN" sz="2800">
                <a:latin typeface="+mj-lt"/>
                <a:cs typeface="Tahoma" charset="0"/>
              </a:rPr>
              <a:t>chế xử lý trang ASP.NET</a:t>
            </a:r>
          </a:p>
          <a:p>
            <a:pPr algn="just">
              <a:lnSpc>
                <a:spcPct val="120000"/>
              </a:lnSpc>
              <a:spcBef>
                <a:spcPts val="300"/>
              </a:spcBef>
              <a:spcAft>
                <a:spcPts val="300"/>
              </a:spcAft>
            </a:pPr>
            <a:r>
              <a:rPr lang="vi-VN" sz="2800">
                <a:latin typeface="+mj-lt"/>
                <a:cs typeface="Tahoma" charset="0"/>
              </a:rPr>
              <a:t>Các thành phần của ứng dụng ASP.NET</a:t>
            </a:r>
          </a:p>
          <a:p>
            <a:pPr algn="just">
              <a:lnSpc>
                <a:spcPct val="120000"/>
              </a:lnSpc>
              <a:spcBef>
                <a:spcPts val="300"/>
              </a:spcBef>
              <a:spcAft>
                <a:spcPts val="300"/>
              </a:spcAft>
            </a:pPr>
            <a:r>
              <a:rPr lang="vi-VN" sz="2800">
                <a:latin typeface="+mj-lt"/>
                <a:cs typeface="Tahoma" charset="0"/>
              </a:rPr>
              <a:t>Internet Information Services</a:t>
            </a:r>
          </a:p>
          <a:p>
            <a:pPr algn="just">
              <a:lnSpc>
                <a:spcPct val="120000"/>
              </a:lnSpc>
              <a:spcBef>
                <a:spcPts val="300"/>
              </a:spcBef>
              <a:spcAft>
                <a:spcPts val="300"/>
              </a:spcAft>
            </a:pPr>
            <a:r>
              <a:rPr lang="vi-VN" sz="2800">
                <a:latin typeface="+mj-lt"/>
                <a:cs typeface="Tahoma" charset="0"/>
              </a:rPr>
              <a:t>Cài đặt và cấu hình IIS</a:t>
            </a:r>
          </a:p>
          <a:p>
            <a:pPr algn="just">
              <a:lnSpc>
                <a:spcPct val="120000"/>
              </a:lnSpc>
              <a:spcBef>
                <a:spcPts val="300"/>
              </a:spcBef>
              <a:spcAft>
                <a:spcPts val="300"/>
              </a:spcAft>
            </a:pPr>
            <a:r>
              <a:rPr lang="vi-VN" sz="2800">
                <a:latin typeface="+mj-lt"/>
                <a:cs typeface="Tahoma" charset="0"/>
              </a:rPr>
              <a:t>Giới thiệu Web Form</a:t>
            </a:r>
          </a:p>
          <a:p>
            <a:pPr algn="just">
              <a:lnSpc>
                <a:spcPct val="120000"/>
              </a:lnSpc>
              <a:spcBef>
                <a:spcPts val="300"/>
              </a:spcBef>
              <a:spcAft>
                <a:spcPts val="300"/>
              </a:spcAft>
            </a:pPr>
            <a:r>
              <a:rPr lang="vi-VN" sz="2800">
                <a:latin typeface="+mj-lt"/>
                <a:cs typeface="Tahoma" charset="0"/>
              </a:rPr>
              <a:t>Tạo ứng dụng ASP.NET</a:t>
            </a:r>
            <a:endParaRPr lang="en-US" sz="2400" dirty="0" smtClean="0">
              <a:latin typeface="+mj-lt"/>
              <a:cs typeface="Tahoma" charset="0"/>
            </a:endParaRPr>
          </a:p>
        </p:txBody>
      </p:sp>
    </p:spTree>
    <p:extLst>
      <p:ext uri="{BB962C8B-B14F-4D97-AF65-F5344CB8AC3E}">
        <p14:creationId xmlns:p14="http://schemas.microsoft.com/office/powerpoint/2010/main" val="3632816249"/>
      </p:ext>
    </p:extLst>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Trong một ứng dụng </a:t>
            </a:r>
            <a:r>
              <a:rPr lang="vi-VN" sz="2800" smtClean="0">
                <a:latin typeface="+mj-lt"/>
                <a:cs typeface="Tahoma" charset="0"/>
              </a:rPr>
              <a:t>ASP.NET </a:t>
            </a:r>
            <a:r>
              <a:rPr lang="vi-VN" sz="2800">
                <a:latin typeface="+mj-lt"/>
                <a:cs typeface="Tahoma" charset="0"/>
              </a:rPr>
              <a:t>hoàn chỉnh, các phần thực thi của </a:t>
            </a:r>
            <a:r>
              <a:rPr lang="vi-VN" sz="2800">
                <a:solidFill>
                  <a:srgbClr val="0000FF"/>
                </a:solidFill>
                <a:latin typeface="+mj-lt"/>
                <a:cs typeface="Tahoma" charset="0"/>
              </a:rPr>
              <a:t>Web Form </a:t>
            </a:r>
            <a:r>
              <a:rPr lang="vi-VN" sz="2800">
                <a:latin typeface="+mj-lt"/>
                <a:cs typeface="Tahoma" charset="0"/>
              </a:rPr>
              <a:t>được lưu trong các </a:t>
            </a:r>
            <a:r>
              <a:rPr lang="vi-VN" sz="2800">
                <a:solidFill>
                  <a:srgbClr val="0000FF"/>
                </a:solidFill>
                <a:latin typeface="+mj-lt"/>
                <a:cs typeface="Tahoma" charset="0"/>
              </a:rPr>
              <a:t>file .dll </a:t>
            </a:r>
            <a:r>
              <a:rPr lang="vi-VN" sz="2800">
                <a:latin typeface="+mj-lt"/>
                <a:cs typeface="Tahoma" charset="0"/>
              </a:rPr>
              <a:t>và chạy trên server thông qua điều khiển của </a:t>
            </a:r>
            <a:r>
              <a:rPr lang="vi-VN" sz="2800" smtClean="0">
                <a:solidFill>
                  <a:srgbClr val="0000FF"/>
                </a:solidFill>
                <a:latin typeface="+mj-lt"/>
                <a:cs typeface="Tahoma" charset="0"/>
              </a:rPr>
              <a:t>IIS</a:t>
            </a:r>
            <a:r>
              <a:rPr lang="en-US" sz="2800" smtClean="0">
                <a:latin typeface="+mj-lt"/>
                <a:cs typeface="Tahoma" charset="0"/>
              </a:rPr>
              <a:t>.</a:t>
            </a:r>
          </a:p>
          <a:p>
            <a:pPr algn="just">
              <a:lnSpc>
                <a:spcPct val="120000"/>
              </a:lnSpc>
              <a:spcBef>
                <a:spcPts val="300"/>
              </a:spcBef>
              <a:spcAft>
                <a:spcPts val="300"/>
              </a:spcAft>
            </a:pPr>
            <a:endParaRPr lang="en-US" sz="2800" dirty="0" smtClean="0">
              <a:latin typeface="+mj-lt"/>
              <a:cs typeface="Tahoma" charset="0"/>
            </a:endParaRPr>
          </a:p>
        </p:txBody>
      </p:sp>
      <p:pic>
        <p:nvPicPr>
          <p:cNvPr id="6148" name="Picture 4" descr="https://i-msdn.sec.s-msft.com/dynimg/IC16695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126645"/>
            <a:ext cx="7315200" cy="3584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bwMode="auto">
          <a:xfrm>
            <a:off x="457200" y="228600"/>
            <a:ext cx="76962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000" b="1" smtClean="0">
                <a:solidFill>
                  <a:schemeClr val="tx1"/>
                </a:solidFill>
                <a:cs typeface="Tahoma" charset="0"/>
              </a:rPr>
              <a:t>Các thành phần của ứng dụng ASP.NET</a:t>
            </a:r>
            <a:endParaRPr lang="en-US" sz="3000" b="1" dirty="0" smtClean="0">
              <a:solidFill>
                <a:schemeClr val="tx1"/>
              </a:solidFill>
              <a:cs typeface="Tahoma" charset="0"/>
            </a:endParaRPr>
          </a:p>
        </p:txBody>
      </p:sp>
    </p:spTree>
    <p:extLst>
      <p:ext uri="{BB962C8B-B14F-4D97-AF65-F5344CB8AC3E}">
        <p14:creationId xmlns:p14="http://schemas.microsoft.com/office/powerpoint/2010/main" val="956553592"/>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772399" cy="685800"/>
          </a:xfrm>
          <a:noFill/>
          <a:ln>
            <a:miter lim="800000"/>
            <a:headEnd/>
            <a:tailEnd/>
          </a:ln>
        </p:spPr>
        <p:txBody>
          <a:bodyPr vert="horz" wrap="square" lIns="91440" tIns="45720" rIns="91440" bIns="45720" numCol="1" anchor="t" anchorCtr="0" compatLnSpc="1">
            <a:prstTxWarp prst="textNoShape">
              <a:avLst/>
            </a:prstTxWarp>
          </a:bodyPr>
          <a:lstStyle/>
          <a:p>
            <a:r>
              <a:rPr lang="en-US" sz="3800" b="1" smtClean="0">
                <a:solidFill>
                  <a:schemeClr val="tx1"/>
                </a:solidFill>
                <a:cs typeface="Tahoma" charset="0"/>
              </a:rPr>
              <a:t>Internet Information Services</a:t>
            </a:r>
            <a:endParaRPr lang="en-US" sz="38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solidFill>
                  <a:srgbClr val="0000FF"/>
                </a:solidFill>
                <a:latin typeface="+mj-lt"/>
                <a:cs typeface="Tahoma" charset="0"/>
              </a:rPr>
              <a:t>IIS</a:t>
            </a:r>
            <a:r>
              <a:rPr lang="en-US" sz="2800" smtClean="0">
                <a:latin typeface="+mj-lt"/>
                <a:cs typeface="Tahoma" charset="0"/>
              </a:rPr>
              <a:t> là một web server được xây dựng bởi Microsoft để host một hoặc nhiều website lên server.</a:t>
            </a:r>
          </a:p>
          <a:p>
            <a:pPr algn="just" eaLnBrk="1" hangingPunct="1">
              <a:lnSpc>
                <a:spcPct val="120000"/>
              </a:lnSpc>
              <a:spcBef>
                <a:spcPts val="300"/>
              </a:spcBef>
              <a:spcAft>
                <a:spcPts val="300"/>
              </a:spcAft>
            </a:pPr>
            <a:r>
              <a:rPr lang="en-US" sz="2800" smtClean="0">
                <a:latin typeface="+mj-lt"/>
                <a:cs typeface="Tahoma" charset="0"/>
              </a:rPr>
              <a:t>Từ phiên bản ASP.NET 2.0, IIS snap-in (console) được tích hợp với ASP.NET Microsoft Management Console (MMC) snap-in.</a:t>
            </a:r>
          </a:p>
          <a:p>
            <a:pPr algn="just" eaLnBrk="1" hangingPunct="1">
              <a:lnSpc>
                <a:spcPct val="120000"/>
              </a:lnSpc>
              <a:spcBef>
                <a:spcPts val="300"/>
              </a:spcBef>
              <a:spcAft>
                <a:spcPts val="300"/>
              </a:spcAft>
            </a:pPr>
            <a:r>
              <a:rPr lang="en-US" sz="2800" smtClean="0">
                <a:latin typeface="+mj-lt"/>
                <a:cs typeface="Tahoma" charset="0"/>
              </a:rPr>
              <a:t>Hầu hết các tổ chức dùng IIS để publish và quản lý các website của họ trên internet/intranet.</a:t>
            </a:r>
            <a:endParaRPr lang="en-US" sz="2800" dirty="0" smtClean="0">
              <a:latin typeface="+mj-lt"/>
              <a:cs typeface="Tahoma" charset="0"/>
            </a:endParaRPr>
          </a:p>
        </p:txBody>
      </p:sp>
    </p:spTree>
    <p:extLst>
      <p:ext uri="{BB962C8B-B14F-4D97-AF65-F5344CB8AC3E}">
        <p14:creationId xmlns:p14="http://schemas.microsoft.com/office/powerpoint/2010/main" val="533778811"/>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42876"/>
            <a:ext cx="7696200" cy="695324"/>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Cài đặt IIS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Press Window + R </a:t>
            </a:r>
            <a:r>
              <a:rPr lang="en-US" sz="2800" smtClean="0">
                <a:latin typeface="+mj-lt"/>
                <a:cs typeface="Tahoma" charset="0"/>
                <a:sym typeface="Wingdings" panose="05000000000000000000" pitchFamily="2" charset="2"/>
              </a:rPr>
              <a:t>press Enter</a:t>
            </a:r>
            <a:endParaRPr lang="en-US" sz="2800" dirty="0" smtClean="0">
              <a:latin typeface="+mj-lt"/>
              <a:cs typeface="Tahoma" charset="0"/>
            </a:endParaRPr>
          </a:p>
        </p:txBody>
      </p:sp>
      <p:pic>
        <p:nvPicPr>
          <p:cNvPr id="2" name="Picture 1"/>
          <p:cNvPicPr>
            <a:picLocks noChangeAspect="1"/>
          </p:cNvPicPr>
          <p:nvPr/>
        </p:nvPicPr>
        <p:blipFill>
          <a:blip r:embed="rId3"/>
          <a:stretch>
            <a:fillRect/>
          </a:stretch>
        </p:blipFill>
        <p:spPr>
          <a:xfrm>
            <a:off x="1143000" y="1785072"/>
            <a:ext cx="7620000" cy="3929928"/>
          </a:xfrm>
          <a:prstGeom prst="rect">
            <a:avLst/>
          </a:prstGeom>
        </p:spPr>
      </p:pic>
    </p:spTree>
    <p:extLst>
      <p:ext uri="{BB962C8B-B14F-4D97-AF65-F5344CB8AC3E}">
        <p14:creationId xmlns:p14="http://schemas.microsoft.com/office/powerpoint/2010/main" val="2516090271"/>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Click “Turn Windows features on or off” link</a:t>
            </a:r>
            <a:endParaRPr lang="en-US" sz="2800" dirty="0" smtClean="0">
              <a:latin typeface="+mj-lt"/>
              <a:cs typeface="Tahoma" charset="0"/>
            </a:endParaRPr>
          </a:p>
        </p:txBody>
      </p:sp>
      <p:pic>
        <p:nvPicPr>
          <p:cNvPr id="2" name="Picture 1"/>
          <p:cNvPicPr>
            <a:picLocks noChangeAspect="1"/>
          </p:cNvPicPr>
          <p:nvPr/>
        </p:nvPicPr>
        <p:blipFill>
          <a:blip r:embed="rId3"/>
          <a:stretch>
            <a:fillRect/>
          </a:stretch>
        </p:blipFill>
        <p:spPr>
          <a:xfrm>
            <a:off x="1142999" y="1671359"/>
            <a:ext cx="7086601" cy="4965793"/>
          </a:xfrm>
          <a:prstGeom prst="rect">
            <a:avLst/>
          </a:prstGeom>
        </p:spPr>
      </p:pic>
      <p:sp>
        <p:nvSpPr>
          <p:cNvPr id="6" name="Rectangle 2"/>
          <p:cNvSpPr>
            <a:spLocks noGrp="1" noChangeArrowheads="1"/>
          </p:cNvSpPr>
          <p:nvPr>
            <p:ph type="title"/>
          </p:nvPr>
        </p:nvSpPr>
        <p:spPr bwMode="auto">
          <a:xfrm>
            <a:off x="457201" y="142876"/>
            <a:ext cx="7696200" cy="695324"/>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Cài đặt IIS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878066545"/>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153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latin typeface="+mj-lt"/>
                <a:cs typeface="Tahoma" charset="0"/>
              </a:rPr>
              <a:t>Click </a:t>
            </a:r>
            <a:r>
              <a:rPr lang="en-US" sz="2800">
                <a:latin typeface="+mj-lt"/>
                <a:cs typeface="Tahoma" charset="0"/>
              </a:rPr>
              <a:t>on the Internet Information Services check box.</a:t>
            </a:r>
            <a:endParaRPr lang="en-US" sz="2800" dirty="0" smtClean="0">
              <a:latin typeface="+mj-lt"/>
              <a:cs typeface="Tahoma" charset="0"/>
            </a:endParaRPr>
          </a:p>
        </p:txBody>
      </p:sp>
      <p:pic>
        <p:nvPicPr>
          <p:cNvPr id="4" name="Picture 3"/>
          <p:cNvPicPr>
            <a:picLocks noChangeAspect="1"/>
          </p:cNvPicPr>
          <p:nvPr/>
        </p:nvPicPr>
        <p:blipFill>
          <a:blip r:embed="rId3"/>
          <a:stretch>
            <a:fillRect/>
          </a:stretch>
        </p:blipFill>
        <p:spPr>
          <a:xfrm>
            <a:off x="1943100" y="1787467"/>
            <a:ext cx="6515099" cy="4924456"/>
          </a:xfrm>
          <a:prstGeom prst="rect">
            <a:avLst/>
          </a:prstGeom>
        </p:spPr>
      </p:pic>
      <p:sp>
        <p:nvSpPr>
          <p:cNvPr id="6" name="Rectangle 2"/>
          <p:cNvSpPr>
            <a:spLocks noGrp="1" noChangeArrowheads="1"/>
          </p:cNvSpPr>
          <p:nvPr>
            <p:ph type="title"/>
          </p:nvPr>
        </p:nvSpPr>
        <p:spPr bwMode="auto">
          <a:xfrm>
            <a:off x="457201" y="142876"/>
            <a:ext cx="7696200" cy="695324"/>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Cài đặt IIS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114677108"/>
      </p:ext>
    </p:extLst>
  </p:cSld>
  <p:clrMapOvr>
    <a:masterClrMapping/>
  </p:clrMapOvr>
  <p:transition advClick="0">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69862"/>
            <a:ext cx="7620000" cy="72231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Cấu hình IIS</a:t>
            </a:r>
            <a:endParaRPr lang="en-US" sz="4000" b="1" dirty="0" smtClean="0">
              <a:solidFill>
                <a:schemeClr val="tx1"/>
              </a:solidFill>
              <a:cs typeface="Tahoma" charset="0"/>
            </a:endParaRPr>
          </a:p>
        </p:txBody>
      </p:sp>
      <p:pic>
        <p:nvPicPr>
          <p:cNvPr id="5" name="Picture 9" descr="PPT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1165225"/>
            <a:ext cx="5035550"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PPT9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597025"/>
            <a:ext cx="3581400" cy="42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6810788"/>
      </p:ext>
    </p:extLst>
  </p:cSld>
  <p:clrMapOvr>
    <a:masterClrMapping/>
  </p:clrMapOvr>
  <p:transition advClick="0">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Giới thiệu Web Form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10200"/>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solidFill>
                  <a:srgbClr val="0000FF"/>
                </a:solidFill>
                <a:latin typeface="+mj-lt"/>
                <a:cs typeface="Tahoma" charset="0"/>
              </a:rPr>
              <a:t>Web Forms </a:t>
            </a:r>
            <a:r>
              <a:rPr lang="en-US" sz="2800" smtClean="0">
                <a:latin typeface="+mj-lt"/>
                <a:cs typeface="Tahoma" charset="0"/>
              </a:rPr>
              <a:t>là một phần của ASP.NET, tương tự như Windows Forms nhưng chỉ được truy cập thông qua Web browser.</a:t>
            </a:r>
          </a:p>
          <a:p>
            <a:pPr algn="just">
              <a:lnSpc>
                <a:spcPct val="120000"/>
              </a:lnSpc>
              <a:spcBef>
                <a:spcPts val="300"/>
              </a:spcBef>
              <a:spcAft>
                <a:spcPts val="300"/>
              </a:spcAft>
            </a:pPr>
            <a:r>
              <a:rPr lang="vi-VN" sz="2800">
                <a:latin typeface="+mj-lt"/>
                <a:cs typeface="Tahoma" charset="0"/>
              </a:rPr>
              <a:t>Dùng để nhận dữ liệu từ phía User.</a:t>
            </a:r>
          </a:p>
          <a:p>
            <a:pPr algn="just">
              <a:lnSpc>
                <a:spcPct val="120000"/>
              </a:lnSpc>
              <a:spcBef>
                <a:spcPts val="300"/>
              </a:spcBef>
              <a:spcAft>
                <a:spcPts val="300"/>
              </a:spcAft>
            </a:pPr>
            <a:r>
              <a:rPr lang="vi-VN" sz="2800">
                <a:latin typeface="+mj-lt"/>
                <a:cs typeface="Tahoma" charset="0"/>
              </a:rPr>
              <a:t>Gửi yêu cầu của User đến trang xử lý hay tương tác với người dùng</a:t>
            </a:r>
            <a:r>
              <a:rPr lang="vi-VN" sz="2800" smtClean="0">
                <a:latin typeface="+mj-lt"/>
                <a:cs typeface="Tahoma" charset="0"/>
              </a:rPr>
              <a:t>.</a:t>
            </a:r>
            <a:endParaRPr lang="en-US" sz="2800" smtClean="0">
              <a:latin typeface="+mj-lt"/>
              <a:cs typeface="Tahoma" charset="0"/>
            </a:endParaRPr>
          </a:p>
          <a:p>
            <a:pPr algn="just">
              <a:lnSpc>
                <a:spcPct val="120000"/>
              </a:lnSpc>
              <a:spcBef>
                <a:spcPts val="300"/>
              </a:spcBef>
              <a:spcAft>
                <a:spcPts val="300"/>
              </a:spcAft>
            </a:pPr>
            <a:r>
              <a:rPr lang="en-US" sz="2800" smtClean="0">
                <a:latin typeface="+mj-lt"/>
                <a:cs typeface="Tahoma" charset="0"/>
              </a:rPr>
              <a:t>Một trang </a:t>
            </a:r>
            <a:r>
              <a:rPr lang="en-US" sz="2800" smtClean="0">
                <a:solidFill>
                  <a:srgbClr val="0000FF"/>
                </a:solidFill>
                <a:latin typeface="+mj-lt"/>
                <a:cs typeface="Tahoma" charset="0"/>
              </a:rPr>
              <a:t>Web Form </a:t>
            </a:r>
            <a:r>
              <a:rPr lang="en-US" sz="2800" smtClean="0">
                <a:latin typeface="+mj-lt"/>
                <a:cs typeface="Tahoma" charset="0"/>
              </a:rPr>
              <a:t>được </a:t>
            </a:r>
            <a:r>
              <a:rPr lang="en-US" sz="2800" smtClean="0">
                <a:solidFill>
                  <a:srgbClr val="0000FF"/>
                </a:solidFill>
                <a:latin typeface="+mj-lt"/>
                <a:cs typeface="Tahoma" charset="0"/>
              </a:rPr>
              <a:t>dẫn xuất </a:t>
            </a:r>
            <a:r>
              <a:rPr lang="en-US" sz="2800" smtClean="0">
                <a:latin typeface="+mj-lt"/>
                <a:cs typeface="Tahoma" charset="0"/>
              </a:rPr>
              <a:t>từ lớp </a:t>
            </a:r>
            <a:r>
              <a:rPr lang="en-US" sz="2800" smtClean="0">
                <a:solidFill>
                  <a:srgbClr val="0000FF"/>
                </a:solidFill>
                <a:latin typeface="+mj-lt"/>
                <a:cs typeface="Tahoma" charset="0"/>
              </a:rPr>
              <a:t>System.Web.UI.Page</a:t>
            </a:r>
          </a:p>
          <a:p>
            <a:pPr algn="just">
              <a:lnSpc>
                <a:spcPct val="120000"/>
              </a:lnSpc>
              <a:spcBef>
                <a:spcPts val="300"/>
              </a:spcBef>
              <a:spcAft>
                <a:spcPts val="300"/>
              </a:spcAft>
            </a:pPr>
            <a:endParaRPr lang="en-US" sz="2800" smtClean="0">
              <a:latin typeface="+mj-lt"/>
              <a:cs typeface="Tahoma" charset="0"/>
            </a:endParaRPr>
          </a:p>
          <a:p>
            <a:pPr algn="just" eaLnBrk="1" hangingPunct="1">
              <a:lnSpc>
                <a:spcPct val="120000"/>
              </a:lnSpc>
              <a:spcBef>
                <a:spcPts val="300"/>
              </a:spcBef>
              <a:spcAft>
                <a:spcPts val="300"/>
              </a:spcAft>
            </a:pPr>
            <a:endParaRPr lang="en-US" sz="2800" dirty="0" smtClean="0">
              <a:latin typeface="+mj-lt"/>
              <a:cs typeface="Tahoma" charset="0"/>
            </a:endParaRPr>
          </a:p>
        </p:txBody>
      </p:sp>
    </p:spTree>
    <p:extLst>
      <p:ext uri="{BB962C8B-B14F-4D97-AF65-F5344CB8AC3E}">
        <p14:creationId xmlns:p14="http://schemas.microsoft.com/office/powerpoint/2010/main" val="1486604161"/>
      </p:ext>
    </p:extLst>
  </p:cSld>
  <p:clrMapOvr>
    <a:masterClrMapping/>
  </p:clrMapOvr>
  <p:transition advClick="0">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69861"/>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một Web </a:t>
            </a:r>
            <a:r>
              <a:rPr lang="en-US" sz="4000" b="1" smtClean="0">
                <a:solidFill>
                  <a:schemeClr val="tx1"/>
                </a:solidFill>
                <a:cs typeface="Tahoma" charset="0"/>
              </a:rPr>
              <a:t>Form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24825"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Một Web Form bao gồm các thành phần:</a:t>
            </a:r>
          </a:p>
          <a:p>
            <a:pPr lvl="1" algn="just">
              <a:lnSpc>
                <a:spcPct val="120000"/>
              </a:lnSpc>
              <a:spcBef>
                <a:spcPts val="300"/>
              </a:spcBef>
              <a:spcAft>
                <a:spcPts val="300"/>
              </a:spcAft>
            </a:pPr>
            <a:r>
              <a:rPr lang="en-US" sz="2400">
                <a:solidFill>
                  <a:srgbClr val="0000FF"/>
                </a:solidFill>
                <a:latin typeface="+mj-lt"/>
                <a:cs typeface="Tahoma" charset="0"/>
              </a:rPr>
              <a:t>Directives</a:t>
            </a:r>
          </a:p>
          <a:p>
            <a:pPr lvl="1" algn="just">
              <a:lnSpc>
                <a:spcPct val="120000"/>
              </a:lnSpc>
              <a:spcBef>
                <a:spcPts val="300"/>
              </a:spcBef>
              <a:spcAft>
                <a:spcPts val="300"/>
              </a:spcAft>
            </a:pPr>
            <a:r>
              <a:rPr lang="en-US" sz="2400">
                <a:solidFill>
                  <a:srgbClr val="0000FF"/>
                </a:solidFill>
                <a:latin typeface="+mj-lt"/>
                <a:cs typeface="Tahoma" charset="0"/>
              </a:rPr>
              <a:t>Code Declaration Blocks</a:t>
            </a:r>
          </a:p>
          <a:p>
            <a:pPr lvl="1" algn="just">
              <a:lnSpc>
                <a:spcPct val="120000"/>
              </a:lnSpc>
              <a:spcBef>
                <a:spcPts val="300"/>
              </a:spcBef>
              <a:spcAft>
                <a:spcPts val="300"/>
              </a:spcAft>
            </a:pPr>
            <a:r>
              <a:rPr lang="en-US" sz="2400">
                <a:solidFill>
                  <a:srgbClr val="0000FF"/>
                </a:solidFill>
                <a:latin typeface="+mj-lt"/>
                <a:cs typeface="Tahoma" charset="0"/>
              </a:rPr>
              <a:t>Code Render Blocks</a:t>
            </a:r>
          </a:p>
          <a:p>
            <a:pPr lvl="1" algn="just">
              <a:lnSpc>
                <a:spcPct val="120000"/>
              </a:lnSpc>
              <a:spcBef>
                <a:spcPts val="300"/>
              </a:spcBef>
              <a:spcAft>
                <a:spcPts val="300"/>
              </a:spcAft>
            </a:pPr>
            <a:r>
              <a:rPr lang="en-US" sz="2400">
                <a:solidFill>
                  <a:srgbClr val="0000FF"/>
                </a:solidFill>
                <a:latin typeface="+mj-lt"/>
                <a:cs typeface="Tahoma" charset="0"/>
              </a:rPr>
              <a:t>Web Controls</a:t>
            </a:r>
          </a:p>
          <a:p>
            <a:pPr lvl="1" algn="just">
              <a:lnSpc>
                <a:spcPct val="120000"/>
              </a:lnSpc>
              <a:spcBef>
                <a:spcPts val="300"/>
              </a:spcBef>
              <a:spcAft>
                <a:spcPts val="300"/>
              </a:spcAft>
            </a:pPr>
            <a:r>
              <a:rPr lang="en-US" sz="2400">
                <a:solidFill>
                  <a:srgbClr val="0000FF"/>
                </a:solidFill>
                <a:latin typeface="+mj-lt"/>
                <a:cs typeface="Tahoma" charset="0"/>
              </a:rPr>
              <a:t>Server-side comments</a:t>
            </a:r>
          </a:p>
          <a:p>
            <a:pPr lvl="1" algn="just">
              <a:lnSpc>
                <a:spcPct val="120000"/>
              </a:lnSpc>
              <a:spcBef>
                <a:spcPts val="300"/>
              </a:spcBef>
              <a:spcAft>
                <a:spcPts val="300"/>
              </a:spcAft>
            </a:pPr>
            <a:r>
              <a:rPr lang="en-US" sz="2400">
                <a:solidFill>
                  <a:srgbClr val="0000FF"/>
                </a:solidFill>
                <a:latin typeface="+mj-lt"/>
                <a:cs typeface="Tahoma" charset="0"/>
              </a:rPr>
              <a:t>Literal Text và HTML Tags</a:t>
            </a:r>
          </a:p>
          <a:p>
            <a:pPr lvl="1" algn="just">
              <a:lnSpc>
                <a:spcPct val="120000"/>
              </a:lnSpc>
              <a:spcBef>
                <a:spcPts val="300"/>
              </a:spcBef>
              <a:spcAft>
                <a:spcPts val="300"/>
              </a:spcAft>
            </a:pPr>
            <a:r>
              <a:rPr lang="en-US" sz="2400">
                <a:latin typeface="+mj-lt"/>
                <a:cs typeface="Tahoma" charset="0"/>
              </a:rPr>
              <a:t>Code Declaration Blocks và Code Render Blocks có thể đặt trực tiếp trên </a:t>
            </a:r>
            <a:r>
              <a:rPr lang="en-US" sz="2400" smtClean="0">
                <a:latin typeface="+mj-lt"/>
                <a:cs typeface="Tahoma" charset="0"/>
              </a:rPr>
              <a:t>Web Form </a:t>
            </a:r>
            <a:r>
              <a:rPr lang="en-US" sz="2400">
                <a:latin typeface="+mj-lt"/>
                <a:cs typeface="Tahoma" charset="0"/>
              </a:rPr>
              <a:t>hoặc tách biệt trong file Code Behind</a:t>
            </a:r>
            <a:endParaRPr lang="en-US" sz="2400" dirty="0" smtClean="0">
              <a:latin typeface="+mj-lt"/>
              <a:cs typeface="Tahoma" charset="0"/>
            </a:endParaRPr>
          </a:p>
        </p:txBody>
      </p:sp>
    </p:spTree>
    <p:extLst>
      <p:ext uri="{BB962C8B-B14F-4D97-AF65-F5344CB8AC3E}">
        <p14:creationId xmlns:p14="http://schemas.microsoft.com/office/powerpoint/2010/main" val="385213308"/>
      </p:ext>
    </p:extLst>
  </p:cSld>
  <p:clrMapOvr>
    <a:masterClrMapping/>
  </p:clrMapOvr>
  <p:transition advClick="0">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5"/>
          <p:cNvSpPr txBox="1">
            <a:spLocks noChangeArrowheads="1"/>
          </p:cNvSpPr>
          <p:nvPr/>
        </p:nvSpPr>
        <p:spPr bwMode="auto">
          <a:xfrm>
            <a:off x="457200" y="1385888"/>
            <a:ext cx="8229600" cy="4953000"/>
          </a:xfrm>
          <a:prstGeom prst="rect">
            <a:avLst/>
          </a:prstGeom>
          <a:noFill/>
          <a:ln>
            <a:noFill/>
          </a:ln>
          <a:effectLst/>
          <a:extLst/>
        </p:spPr>
        <p:txBody>
          <a:bodyPr/>
          <a:lstStyle/>
          <a:p>
            <a:pPr marL="342900" indent="-342900" algn="l">
              <a:lnSpc>
                <a:spcPct val="80000"/>
              </a:lnSpc>
              <a:spcBef>
                <a:spcPts val="0"/>
              </a:spcBef>
              <a:buClr>
                <a:schemeClr val="hlink"/>
              </a:buClr>
              <a:buFont typeface="Wingdings" pitchFamily="2" charset="2"/>
              <a:buNone/>
              <a:defRPr/>
            </a:pPr>
            <a:r>
              <a:rPr lang="en-US" sz="1200" b="1" kern="0">
                <a:solidFill>
                  <a:srgbClr val="000000"/>
                </a:solidFill>
                <a:latin typeface="Monospace821BT-Roman" charset="0"/>
                <a:cs typeface="+mn-cs"/>
              </a:rPr>
              <a:t>&lt;%@ Page Language="C#" %&gt;</a:t>
            </a:r>
          </a:p>
          <a:p>
            <a:pPr marL="342900" indent="-342900" algn="l">
              <a:lnSpc>
                <a:spcPct val="80000"/>
              </a:lnSpc>
              <a:spcBef>
                <a:spcPct val="20000"/>
              </a:spcBef>
              <a:buClr>
                <a:schemeClr val="hlink"/>
              </a:buClr>
              <a:buFont typeface="Wingdings" pitchFamily="2" charset="2"/>
              <a:buNone/>
              <a:defRPr/>
            </a:pPr>
            <a:r>
              <a:rPr lang="en-US" sz="1200" kern="0">
                <a:solidFill>
                  <a:srgbClr val="CC0000"/>
                </a:solidFill>
                <a:latin typeface="Monospace821BT-Bold" charset="0"/>
                <a:cs typeface="+mn-cs"/>
              </a:rPr>
              <a:t>&lt;!DOCTYPE html PUBLIC "-//W3C//DTD XHTML 1.0 Strict//EN"</a:t>
            </a:r>
          </a:p>
          <a:p>
            <a:pPr marL="742950" lvl="1" indent="-285750" algn="l">
              <a:lnSpc>
                <a:spcPct val="80000"/>
              </a:lnSpc>
              <a:spcBef>
                <a:spcPct val="20000"/>
              </a:spcBef>
              <a:buClr>
                <a:schemeClr val="accent1"/>
              </a:buClr>
              <a:buFont typeface="Arial" pitchFamily="34" charset="0"/>
              <a:buNone/>
              <a:defRPr/>
            </a:pPr>
            <a:r>
              <a:rPr lang="en-US" sz="1100" b="1" kern="0">
                <a:solidFill>
                  <a:srgbClr val="CC0000"/>
                </a:solidFill>
                <a:latin typeface="Monospace821BT-Bold" charset="0"/>
                <a:cs typeface="+mn-cs"/>
              </a:rPr>
              <a:t>"http://www.w3.org/TR/xhtml1/DTD/xhtml1-strict.dtd"&gt;</a:t>
            </a:r>
          </a:p>
          <a:p>
            <a:pPr marL="742950" lvl="1" indent="-285750" algn="l">
              <a:lnSpc>
                <a:spcPct val="80000"/>
              </a:lnSpc>
              <a:spcBef>
                <a:spcPct val="20000"/>
              </a:spcBef>
              <a:buClr>
                <a:schemeClr val="accent1"/>
              </a:buClr>
              <a:buFont typeface="Arial" pitchFamily="34" charset="0"/>
              <a:buNone/>
              <a:defRPr/>
            </a:pPr>
            <a:r>
              <a:rPr lang="en-US" sz="1100" b="1" kern="0">
                <a:solidFill>
                  <a:srgbClr val="0000FF"/>
                </a:solidFill>
                <a:latin typeface="Monospace821BT-Bold" charset="0"/>
                <a:cs typeface="+mn-cs"/>
              </a:rPr>
              <a:t>&lt;html&gt;</a:t>
            </a:r>
          </a:p>
          <a:p>
            <a:pPr marL="742950" lvl="1" indent="-285750" algn="l">
              <a:lnSpc>
                <a:spcPct val="80000"/>
              </a:lnSpc>
              <a:spcBef>
                <a:spcPct val="20000"/>
              </a:spcBef>
              <a:buClr>
                <a:schemeClr val="accent1"/>
              </a:buClr>
              <a:buFont typeface="Arial" pitchFamily="34" charset="0"/>
              <a:buNone/>
              <a:defRPr/>
            </a:pPr>
            <a:r>
              <a:rPr lang="en-US" sz="1100" b="1" kern="0">
                <a:solidFill>
                  <a:srgbClr val="9933FF"/>
                </a:solidFill>
                <a:latin typeface="Monospace821BT-Bold" charset="0"/>
                <a:cs typeface="+mn-cs"/>
              </a:rPr>
              <a:t>&lt;head&gt;</a:t>
            </a:r>
          </a:p>
          <a:p>
            <a:pPr marL="742950" lvl="1" indent="-285750" algn="l">
              <a:lnSpc>
                <a:spcPct val="80000"/>
              </a:lnSpc>
              <a:spcBef>
                <a:spcPct val="20000"/>
              </a:spcBef>
              <a:buClr>
                <a:schemeClr val="accent1"/>
              </a:buClr>
              <a:buFont typeface="Arial" pitchFamily="34" charset="0"/>
              <a:buNone/>
              <a:defRPr/>
            </a:pPr>
            <a:r>
              <a:rPr lang="en-US" sz="1100" b="1" kern="0">
                <a:solidFill>
                  <a:srgbClr val="CC0000"/>
                </a:solidFill>
                <a:latin typeface="Monospace821BT-Bold" charset="0"/>
                <a:cs typeface="+mn-cs"/>
              </a:rPr>
              <a:t>&lt;title&gt;Sample Page&lt;/title&gt;</a:t>
            </a:r>
          </a:p>
          <a:p>
            <a:pPr marL="1143000" lvl="2" indent="-228600" algn="l">
              <a:lnSpc>
                <a:spcPct val="80000"/>
              </a:lnSpc>
              <a:spcBef>
                <a:spcPct val="20000"/>
              </a:spcBef>
              <a:buClr>
                <a:schemeClr val="tx1"/>
              </a:buClr>
              <a:defRPr/>
            </a:pPr>
            <a:r>
              <a:rPr lang="en-US" sz="1000" kern="0">
                <a:solidFill>
                  <a:srgbClr val="000000"/>
                </a:solidFill>
                <a:latin typeface="Monospace821BT-Roman" charset="0"/>
                <a:cs typeface="+mn-cs"/>
              </a:rPr>
              <a:t>&lt;script runat="server"&gt;</a:t>
            </a:r>
          </a:p>
          <a:p>
            <a:pPr marL="1143000" lvl="2" indent="-228600" algn="l">
              <a:lnSpc>
                <a:spcPct val="80000"/>
              </a:lnSpc>
              <a:spcBef>
                <a:spcPct val="20000"/>
              </a:spcBef>
              <a:buClr>
                <a:schemeClr val="tx1"/>
              </a:buClr>
              <a:defRPr/>
            </a:pPr>
            <a:r>
              <a:rPr lang="en-US" sz="1000" kern="0">
                <a:solidFill>
                  <a:srgbClr val="000000"/>
                </a:solidFill>
                <a:latin typeface="Monospace821BT-Roman" charset="0"/>
                <a:cs typeface="+mn-cs"/>
              </a:rPr>
              <a:t>void Page_Load()</a:t>
            </a:r>
          </a:p>
          <a:p>
            <a:pPr marL="1143000" lvl="2" indent="-228600" algn="l">
              <a:lnSpc>
                <a:spcPct val="80000"/>
              </a:lnSpc>
              <a:spcBef>
                <a:spcPct val="20000"/>
              </a:spcBef>
              <a:buClr>
                <a:schemeClr val="tx1"/>
              </a:buClr>
              <a:defRPr/>
            </a:pPr>
            <a:r>
              <a:rPr lang="en-US" sz="1000" kern="0">
                <a:solidFill>
                  <a:srgbClr val="000000"/>
                </a:solidFill>
                <a:latin typeface="Monospace821BT-Roman" charset="0"/>
                <a:cs typeface="+mn-cs"/>
              </a:rPr>
              <a:t>{</a:t>
            </a:r>
          </a:p>
          <a:p>
            <a:pPr marL="1143000" lvl="2" indent="-228600" algn="l">
              <a:lnSpc>
                <a:spcPct val="80000"/>
              </a:lnSpc>
              <a:spcBef>
                <a:spcPct val="20000"/>
              </a:spcBef>
              <a:buClr>
                <a:schemeClr val="tx1"/>
              </a:buClr>
              <a:defRPr/>
            </a:pPr>
            <a:r>
              <a:rPr lang="en-US" sz="1000" kern="0">
                <a:solidFill>
                  <a:srgbClr val="000000"/>
                </a:solidFill>
                <a:latin typeface="Monospace821BT-Roman" charset="0"/>
                <a:cs typeface="+mn-cs"/>
              </a:rPr>
              <a:t>	messageLabel.Text = "Hello World";</a:t>
            </a:r>
          </a:p>
          <a:p>
            <a:pPr marL="1143000" lvl="2" indent="-228600" algn="l">
              <a:lnSpc>
                <a:spcPct val="80000"/>
              </a:lnSpc>
              <a:spcBef>
                <a:spcPct val="20000"/>
              </a:spcBef>
              <a:buClr>
                <a:schemeClr val="tx1"/>
              </a:buClr>
              <a:defRPr/>
            </a:pPr>
            <a:r>
              <a:rPr lang="en-US" sz="1000" kern="0">
                <a:solidFill>
                  <a:srgbClr val="000000"/>
                </a:solidFill>
                <a:latin typeface="Monospace821BT-Roman" charset="0"/>
                <a:cs typeface="+mn-cs"/>
              </a:rPr>
              <a:t>}</a:t>
            </a:r>
          </a:p>
          <a:p>
            <a:pPr marL="742950" lvl="1" indent="-285750" algn="l">
              <a:lnSpc>
                <a:spcPct val="80000"/>
              </a:lnSpc>
              <a:spcBef>
                <a:spcPct val="20000"/>
              </a:spcBef>
              <a:buClr>
                <a:schemeClr val="accent1"/>
              </a:buClr>
              <a:buFont typeface="Arial" pitchFamily="34" charset="0"/>
              <a:buNone/>
              <a:defRPr/>
            </a:pPr>
            <a:r>
              <a:rPr lang="en-US" sz="1100" kern="0">
                <a:solidFill>
                  <a:srgbClr val="000000"/>
                </a:solidFill>
                <a:latin typeface="Monospace821BT-Roman" charset="0"/>
                <a:cs typeface="+mn-cs"/>
              </a:rPr>
              <a:t>	&lt;/script&gt;</a:t>
            </a:r>
          </a:p>
          <a:p>
            <a:pPr marL="742950" lvl="1" indent="-285750" algn="l">
              <a:lnSpc>
                <a:spcPct val="80000"/>
              </a:lnSpc>
              <a:spcBef>
                <a:spcPct val="20000"/>
              </a:spcBef>
              <a:buClr>
                <a:schemeClr val="accent1"/>
              </a:buClr>
              <a:buFont typeface="Arial" pitchFamily="34" charset="0"/>
              <a:buNone/>
              <a:defRPr/>
            </a:pPr>
            <a:r>
              <a:rPr lang="en-US" sz="1100" b="1" kern="0">
                <a:solidFill>
                  <a:srgbClr val="9933FF"/>
                </a:solidFill>
                <a:latin typeface="Monospace821BT-Bold" charset="0"/>
                <a:cs typeface="+mn-cs"/>
              </a:rPr>
              <a:t>&lt;/head&gt;</a:t>
            </a:r>
            <a:r>
              <a:rPr lang="en-US" sz="1100" b="1" kern="0">
                <a:solidFill>
                  <a:srgbClr val="CC0000"/>
                </a:solidFill>
                <a:latin typeface="Monospace821BT-Bold" charset="0"/>
                <a:cs typeface="+mn-cs"/>
              </a:rPr>
              <a:t>	</a:t>
            </a:r>
          </a:p>
          <a:p>
            <a:pPr marL="742950" lvl="1" indent="-285750" algn="l">
              <a:lnSpc>
                <a:spcPct val="80000"/>
              </a:lnSpc>
              <a:spcBef>
                <a:spcPct val="20000"/>
              </a:spcBef>
              <a:buClr>
                <a:schemeClr val="accent1"/>
              </a:buClr>
              <a:buFont typeface="Arial" pitchFamily="34" charset="0"/>
              <a:buNone/>
              <a:defRPr/>
            </a:pPr>
            <a:r>
              <a:rPr lang="en-US" sz="1100" b="1" kern="0">
                <a:solidFill>
                  <a:srgbClr val="FF9900"/>
                </a:solidFill>
                <a:latin typeface="Monospace821BT-Bold" charset="0"/>
                <a:cs typeface="+mn-cs"/>
              </a:rPr>
              <a:t>&lt;body&gt;</a:t>
            </a:r>
          </a:p>
          <a:p>
            <a:pPr marL="742950" lvl="1" indent="-285750" algn="l">
              <a:lnSpc>
                <a:spcPct val="80000"/>
              </a:lnSpc>
              <a:spcBef>
                <a:spcPct val="20000"/>
              </a:spcBef>
              <a:buClr>
                <a:schemeClr val="accent1"/>
              </a:buClr>
              <a:buFont typeface="Arial" pitchFamily="34" charset="0"/>
              <a:buNone/>
              <a:defRPr/>
            </a:pPr>
            <a:r>
              <a:rPr lang="en-US" sz="1100" b="1" kern="0">
                <a:solidFill>
                  <a:srgbClr val="FF9900"/>
                </a:solidFill>
                <a:latin typeface="Monospace821BT-Bold" charset="0"/>
                <a:cs typeface="+mn-cs"/>
              </a:rPr>
              <a:t>		</a:t>
            </a:r>
            <a:r>
              <a:rPr lang="en-US" sz="1100" b="1" kern="0">
                <a:solidFill>
                  <a:srgbClr val="009900"/>
                </a:solidFill>
                <a:latin typeface="Monospace821BT-Bold" charset="0"/>
                <a:cs typeface="+mn-cs"/>
              </a:rPr>
              <a:t>&lt;%-- comment here --%&gt;</a:t>
            </a:r>
          </a:p>
          <a:p>
            <a:pPr marL="1143000" lvl="2" indent="-228600" algn="l">
              <a:lnSpc>
                <a:spcPct val="80000"/>
              </a:lnSpc>
              <a:spcBef>
                <a:spcPct val="20000"/>
              </a:spcBef>
              <a:buClr>
                <a:schemeClr val="tx1"/>
              </a:buClr>
              <a:defRPr/>
            </a:pPr>
            <a:r>
              <a:rPr lang="en-US" sz="1200" kern="0">
                <a:solidFill>
                  <a:srgbClr val="000000"/>
                </a:solidFill>
                <a:latin typeface="Monospace821BT-Roman" charset="0"/>
                <a:cs typeface="+mn-cs"/>
              </a:rPr>
              <a:t>&lt;form runat="server"&gt;</a:t>
            </a:r>
          </a:p>
          <a:p>
            <a:pPr marL="1600200" lvl="3" indent="-228600" algn="l">
              <a:lnSpc>
                <a:spcPct val="80000"/>
              </a:lnSpc>
              <a:spcBef>
                <a:spcPct val="20000"/>
              </a:spcBef>
              <a:buFont typeface="Arial" pitchFamily="34" charset="0"/>
              <a:buNone/>
              <a:defRPr/>
            </a:pPr>
            <a:r>
              <a:rPr lang="en-US" sz="1200" b="1" kern="0">
                <a:solidFill>
                  <a:srgbClr val="CC0000"/>
                </a:solidFill>
                <a:latin typeface="Monospace821BT-Bold" charset="0"/>
                <a:cs typeface="+mn-cs"/>
              </a:rPr>
              <a:t>&lt;p&gt;</a:t>
            </a:r>
          </a:p>
          <a:p>
            <a:pPr marL="1600200" lvl="3" indent="-228600" algn="l">
              <a:lnSpc>
                <a:spcPct val="80000"/>
              </a:lnSpc>
              <a:spcBef>
                <a:spcPct val="20000"/>
              </a:spcBef>
              <a:buFont typeface="Arial" pitchFamily="34" charset="0"/>
              <a:buNone/>
              <a:defRPr/>
            </a:pPr>
            <a:r>
              <a:rPr lang="en-US" sz="1200" kern="0">
                <a:solidFill>
                  <a:srgbClr val="000000"/>
                </a:solidFill>
                <a:latin typeface="Monospace821BT-Roman" charset="0"/>
                <a:cs typeface="+mn-cs"/>
              </a:rPr>
              <a:t>	&lt;asp:Label id="messageLabel" runat="server" /&gt;</a:t>
            </a:r>
          </a:p>
          <a:p>
            <a:pPr marL="1600200" lvl="3" indent="-228600" algn="l">
              <a:lnSpc>
                <a:spcPct val="80000"/>
              </a:lnSpc>
              <a:spcBef>
                <a:spcPct val="20000"/>
              </a:spcBef>
              <a:buFont typeface="Arial" pitchFamily="34" charset="0"/>
              <a:buNone/>
              <a:defRPr/>
            </a:pPr>
            <a:r>
              <a:rPr lang="en-US" sz="1200" b="1" kern="0">
                <a:solidFill>
                  <a:srgbClr val="CC0000"/>
                </a:solidFill>
                <a:latin typeface="Monospace821BT-Bold" charset="0"/>
                <a:cs typeface="+mn-cs"/>
              </a:rPr>
              <a:t>&lt;/p&gt;</a:t>
            </a:r>
          </a:p>
          <a:p>
            <a:pPr marL="1600200" lvl="3" indent="-228600" algn="l">
              <a:lnSpc>
                <a:spcPct val="80000"/>
              </a:lnSpc>
              <a:spcBef>
                <a:spcPct val="20000"/>
              </a:spcBef>
              <a:buFont typeface="Arial" pitchFamily="34" charset="0"/>
              <a:buNone/>
              <a:defRPr/>
            </a:pPr>
            <a:r>
              <a:rPr lang="en-US" sz="1200" b="1" kern="0">
                <a:solidFill>
                  <a:srgbClr val="CC0000"/>
                </a:solidFill>
                <a:latin typeface="Monospace821BT-Bold" charset="0"/>
                <a:cs typeface="+mn-cs"/>
              </a:rPr>
              <a:t>&lt;p&gt;</a:t>
            </a:r>
          </a:p>
          <a:p>
            <a:pPr marL="2057400" lvl="4" indent="-228600" algn="l">
              <a:lnSpc>
                <a:spcPct val="80000"/>
              </a:lnSpc>
              <a:spcBef>
                <a:spcPct val="20000"/>
              </a:spcBef>
              <a:buFont typeface="Arial" pitchFamily="34" charset="0"/>
              <a:buNone/>
              <a:defRPr/>
            </a:pPr>
            <a:r>
              <a:rPr lang="en-US" sz="1200" kern="0">
                <a:solidFill>
                  <a:srgbClr val="000000"/>
                </a:solidFill>
                <a:latin typeface="Monospace821BT-Roman" charset="0"/>
                <a:cs typeface="+mn-cs"/>
              </a:rPr>
              <a:t>&lt;%-- Declare the title as string and set it --%&gt;</a:t>
            </a:r>
          </a:p>
          <a:p>
            <a:pPr marL="2057400" lvl="4" indent="-228600" algn="l">
              <a:lnSpc>
                <a:spcPct val="80000"/>
              </a:lnSpc>
              <a:spcBef>
                <a:spcPct val="20000"/>
              </a:spcBef>
              <a:buFont typeface="Arial" pitchFamily="34" charset="0"/>
              <a:buNone/>
              <a:defRPr/>
            </a:pPr>
            <a:r>
              <a:rPr lang="en-US" sz="1200" kern="0">
                <a:solidFill>
                  <a:srgbClr val="000000"/>
                </a:solidFill>
                <a:latin typeface="Monospace821BT-Roman" charset="0"/>
                <a:cs typeface="+mn-cs"/>
              </a:rPr>
              <a:t>&lt;% string Title = "This is generated by a code render " +</a:t>
            </a:r>
          </a:p>
          <a:p>
            <a:pPr marL="2057400" lvl="4" indent="-228600" algn="l">
              <a:lnSpc>
                <a:spcPct val="80000"/>
              </a:lnSpc>
              <a:spcBef>
                <a:spcPct val="20000"/>
              </a:spcBef>
              <a:buFont typeface="Arial" pitchFamily="34" charset="0"/>
              <a:buNone/>
              <a:defRPr/>
            </a:pPr>
            <a:r>
              <a:rPr lang="en-US" sz="1200" kern="0">
                <a:solidFill>
                  <a:srgbClr val="000000"/>
                </a:solidFill>
                <a:latin typeface="Monospace821BT-Roman" charset="0"/>
                <a:cs typeface="+mn-cs"/>
              </a:rPr>
              <a:t>"block."; %&gt;</a:t>
            </a:r>
          </a:p>
          <a:p>
            <a:pPr marL="2057400" lvl="4" indent="-228600" algn="l">
              <a:lnSpc>
                <a:spcPct val="80000"/>
              </a:lnSpc>
              <a:spcBef>
                <a:spcPct val="20000"/>
              </a:spcBef>
              <a:buFont typeface="Arial" pitchFamily="34" charset="0"/>
              <a:buNone/>
              <a:defRPr/>
            </a:pPr>
            <a:r>
              <a:rPr lang="en-US" sz="1200" kern="0">
                <a:solidFill>
                  <a:srgbClr val="000000"/>
                </a:solidFill>
                <a:latin typeface="Monospace821BT-Roman" charset="0"/>
                <a:cs typeface="+mn-cs"/>
              </a:rPr>
              <a:t>&lt;%= Title %&gt;</a:t>
            </a:r>
          </a:p>
          <a:p>
            <a:pPr marL="1600200" lvl="3" indent="-228600" algn="l">
              <a:lnSpc>
                <a:spcPct val="80000"/>
              </a:lnSpc>
              <a:spcBef>
                <a:spcPct val="20000"/>
              </a:spcBef>
              <a:buFont typeface="Arial" pitchFamily="34" charset="0"/>
              <a:buNone/>
              <a:defRPr/>
            </a:pPr>
            <a:r>
              <a:rPr lang="en-US" sz="1200" b="1" kern="0">
                <a:solidFill>
                  <a:srgbClr val="CC0000"/>
                </a:solidFill>
                <a:latin typeface="Monospace821BT-Bold" charset="0"/>
                <a:cs typeface="+mn-cs"/>
              </a:rPr>
              <a:t>&lt;/p&gt;</a:t>
            </a:r>
          </a:p>
          <a:p>
            <a:pPr marL="1143000" lvl="2" indent="-228600" algn="l">
              <a:lnSpc>
                <a:spcPct val="80000"/>
              </a:lnSpc>
              <a:spcBef>
                <a:spcPct val="20000"/>
              </a:spcBef>
              <a:buClr>
                <a:schemeClr val="tx1"/>
              </a:buClr>
              <a:defRPr/>
            </a:pPr>
            <a:r>
              <a:rPr lang="en-US" sz="1200" kern="0">
                <a:solidFill>
                  <a:srgbClr val="000000"/>
                </a:solidFill>
                <a:latin typeface="Monospace821BT-Roman" charset="0"/>
                <a:cs typeface="+mn-cs"/>
              </a:rPr>
              <a:t>&lt;/form&gt;</a:t>
            </a:r>
          </a:p>
          <a:p>
            <a:pPr marL="742950" lvl="1" indent="-285750" algn="l">
              <a:lnSpc>
                <a:spcPct val="80000"/>
              </a:lnSpc>
              <a:spcBef>
                <a:spcPct val="20000"/>
              </a:spcBef>
              <a:buClr>
                <a:schemeClr val="accent1"/>
              </a:buClr>
              <a:buFont typeface="Arial" pitchFamily="34" charset="0"/>
              <a:buNone/>
              <a:defRPr/>
            </a:pPr>
            <a:r>
              <a:rPr lang="en-US" sz="1100" b="1" kern="0">
                <a:solidFill>
                  <a:srgbClr val="FF9900"/>
                </a:solidFill>
                <a:latin typeface="Monospace821BT-Bold" charset="0"/>
                <a:cs typeface="+mn-cs"/>
              </a:rPr>
              <a:t>&lt;/body&gt;</a:t>
            </a:r>
          </a:p>
          <a:p>
            <a:pPr marL="342900" indent="-342900" algn="l">
              <a:lnSpc>
                <a:spcPct val="80000"/>
              </a:lnSpc>
              <a:spcBef>
                <a:spcPct val="20000"/>
              </a:spcBef>
              <a:buClr>
                <a:schemeClr val="hlink"/>
              </a:buClr>
              <a:buFont typeface="Wingdings" pitchFamily="2" charset="2"/>
              <a:buNone/>
              <a:defRPr/>
            </a:pPr>
            <a:r>
              <a:rPr lang="en-US" sz="1200" kern="0">
                <a:solidFill>
                  <a:srgbClr val="0000FF"/>
                </a:solidFill>
                <a:latin typeface="Monospace821BT-Bold" charset="0"/>
                <a:cs typeface="+mn-cs"/>
              </a:rPr>
              <a:t>&lt;/html&gt;</a:t>
            </a:r>
            <a:endParaRPr lang="en-US" sz="1200" b="1" kern="0">
              <a:solidFill>
                <a:srgbClr val="0000FF"/>
              </a:solidFill>
              <a:latin typeface="+mn-lt"/>
              <a:cs typeface="+mn-cs"/>
            </a:endParaRPr>
          </a:p>
          <a:p>
            <a:pPr marL="342900" indent="-342900" algn="l">
              <a:lnSpc>
                <a:spcPct val="80000"/>
              </a:lnSpc>
              <a:spcBef>
                <a:spcPct val="20000"/>
              </a:spcBef>
              <a:buClr>
                <a:schemeClr val="hlink"/>
              </a:buClr>
              <a:buFont typeface="Wingdings" pitchFamily="2" charset="2"/>
              <a:buNone/>
              <a:defRPr/>
            </a:pPr>
            <a:endParaRPr lang="en-US" sz="1000" b="1" kern="0">
              <a:solidFill>
                <a:srgbClr val="000000"/>
              </a:solidFill>
              <a:latin typeface="+mn-lt"/>
              <a:cs typeface="+mn-cs"/>
            </a:endParaRPr>
          </a:p>
        </p:txBody>
      </p:sp>
      <p:sp>
        <p:nvSpPr>
          <p:cNvPr id="10" name="Rectangle 26"/>
          <p:cNvSpPr>
            <a:spLocks noChangeArrowheads="1"/>
          </p:cNvSpPr>
          <p:nvPr/>
        </p:nvSpPr>
        <p:spPr bwMode="auto">
          <a:xfrm>
            <a:off x="500064" y="1219200"/>
            <a:ext cx="8229600" cy="346075"/>
          </a:xfrm>
          <a:prstGeom prst="rect">
            <a:avLst/>
          </a:prstGeom>
          <a:solidFill>
            <a:srgbClr val="99CC00">
              <a:alpha val="54901"/>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Page directives</a:t>
            </a:r>
          </a:p>
        </p:txBody>
      </p:sp>
      <p:sp>
        <p:nvSpPr>
          <p:cNvPr id="11" name="Rectangle 27"/>
          <p:cNvSpPr>
            <a:spLocks noChangeArrowheads="1"/>
          </p:cNvSpPr>
          <p:nvPr/>
        </p:nvSpPr>
        <p:spPr bwMode="auto">
          <a:xfrm>
            <a:off x="500064" y="2452688"/>
            <a:ext cx="8229600" cy="893761"/>
          </a:xfrm>
          <a:prstGeom prst="rect">
            <a:avLst/>
          </a:prstGeom>
          <a:solidFill>
            <a:srgbClr val="FFCC00">
              <a:alpha val="54901"/>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Code </a:t>
            </a:r>
            <a:r>
              <a:rPr lang="en-US" b="1">
                <a:solidFill>
                  <a:srgbClr val="99CC00"/>
                </a:solidFill>
              </a:rPr>
              <a:t>declaration</a:t>
            </a:r>
            <a:r>
              <a:rPr lang="en-US" b="1">
                <a:solidFill>
                  <a:srgbClr val="0000FF"/>
                </a:solidFill>
              </a:rPr>
              <a:t> Blocks</a:t>
            </a:r>
          </a:p>
        </p:txBody>
      </p:sp>
      <p:sp>
        <p:nvSpPr>
          <p:cNvPr id="12" name="Rectangle 28"/>
          <p:cNvSpPr>
            <a:spLocks noChangeArrowheads="1"/>
          </p:cNvSpPr>
          <p:nvPr/>
        </p:nvSpPr>
        <p:spPr bwMode="auto">
          <a:xfrm>
            <a:off x="500064" y="3636963"/>
            <a:ext cx="8229600" cy="246062"/>
          </a:xfrm>
          <a:prstGeom prst="rect">
            <a:avLst/>
          </a:prstGeom>
          <a:solidFill>
            <a:srgbClr val="3366FF">
              <a:alpha val="54901"/>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Server-side comments</a:t>
            </a:r>
          </a:p>
        </p:txBody>
      </p:sp>
      <p:sp>
        <p:nvSpPr>
          <p:cNvPr id="13" name="Rectangle 29"/>
          <p:cNvSpPr>
            <a:spLocks noChangeArrowheads="1"/>
          </p:cNvSpPr>
          <p:nvPr/>
        </p:nvSpPr>
        <p:spPr bwMode="auto">
          <a:xfrm>
            <a:off x="500064" y="4171950"/>
            <a:ext cx="8229600" cy="276225"/>
          </a:xfrm>
          <a:prstGeom prst="rect">
            <a:avLst/>
          </a:prstGeom>
          <a:solidFill>
            <a:srgbClr val="800080">
              <a:alpha val="39999"/>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Web controls</a:t>
            </a:r>
          </a:p>
        </p:txBody>
      </p:sp>
      <p:sp>
        <p:nvSpPr>
          <p:cNvPr id="14" name="Rectangle 30"/>
          <p:cNvSpPr>
            <a:spLocks noChangeArrowheads="1"/>
          </p:cNvSpPr>
          <p:nvPr/>
        </p:nvSpPr>
        <p:spPr bwMode="auto">
          <a:xfrm>
            <a:off x="500064" y="4778375"/>
            <a:ext cx="8229600" cy="762000"/>
          </a:xfrm>
          <a:prstGeom prst="rect">
            <a:avLst/>
          </a:prstGeom>
          <a:solidFill>
            <a:srgbClr val="FFFF00">
              <a:alpha val="41176"/>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Code </a:t>
            </a:r>
            <a:r>
              <a:rPr lang="en-US" b="1">
                <a:solidFill>
                  <a:srgbClr val="99CC00"/>
                </a:solidFill>
              </a:rPr>
              <a:t>render</a:t>
            </a:r>
            <a:r>
              <a:rPr lang="en-US" b="1">
                <a:solidFill>
                  <a:srgbClr val="0000FF"/>
                </a:solidFill>
              </a:rPr>
              <a:t> Blocks</a:t>
            </a:r>
          </a:p>
        </p:txBody>
      </p:sp>
      <p:sp>
        <p:nvSpPr>
          <p:cNvPr id="15" name="Rectangle 31"/>
          <p:cNvSpPr>
            <a:spLocks noChangeArrowheads="1"/>
          </p:cNvSpPr>
          <p:nvPr/>
        </p:nvSpPr>
        <p:spPr bwMode="auto">
          <a:xfrm>
            <a:off x="500064" y="1574800"/>
            <a:ext cx="8229600" cy="877888"/>
          </a:xfrm>
          <a:prstGeom prst="rect">
            <a:avLst/>
          </a:prstGeom>
          <a:solidFill>
            <a:srgbClr val="BBE0E3">
              <a:alpha val="41176"/>
            </a:srgbClr>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b="1">
                <a:solidFill>
                  <a:srgbClr val="0000FF"/>
                </a:solidFill>
              </a:rPr>
              <a:t>Literal text và html tags</a:t>
            </a:r>
          </a:p>
        </p:txBody>
      </p:sp>
      <p:sp>
        <p:nvSpPr>
          <p:cNvPr id="16" name="Rectangle 2"/>
          <p:cNvSpPr>
            <a:spLocks noGrp="1" noChangeArrowheads="1"/>
          </p:cNvSpPr>
          <p:nvPr>
            <p:ph type="title"/>
          </p:nvPr>
        </p:nvSpPr>
        <p:spPr bwMode="auto">
          <a:xfrm>
            <a:off x="457200" y="169861"/>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một Web </a:t>
            </a:r>
            <a:r>
              <a:rPr lang="en-US" sz="4000" b="1" smtClean="0">
                <a:solidFill>
                  <a:schemeClr val="tx1"/>
                </a:solidFill>
                <a:cs typeface="Tahoma" charset="0"/>
              </a:rPr>
              <a:t>Form</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209854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Directives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0562" y="1066800"/>
            <a:ext cx="8148638"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Chứa các chỉ thị cho biết cách thức Web Form được biên dịch</a:t>
            </a:r>
          </a:p>
          <a:p>
            <a:pPr algn="just">
              <a:lnSpc>
                <a:spcPct val="120000"/>
              </a:lnSpc>
              <a:spcBef>
                <a:spcPts val="300"/>
              </a:spcBef>
              <a:spcAft>
                <a:spcPts val="300"/>
              </a:spcAft>
            </a:pPr>
            <a:r>
              <a:rPr lang="vi-VN" sz="2800">
                <a:latin typeface="+mj-lt"/>
                <a:cs typeface="Tahoma" charset="0"/>
              </a:rPr>
              <a:t>Được khai báo trong </a:t>
            </a:r>
            <a:r>
              <a:rPr lang="vi-VN" sz="2800">
                <a:solidFill>
                  <a:srgbClr val="0000FF"/>
                </a:solidFill>
                <a:latin typeface="+mj-lt"/>
                <a:cs typeface="Tahoma" charset="0"/>
              </a:rPr>
              <a:t>&lt;%@ ... %&gt;</a:t>
            </a:r>
            <a:r>
              <a:rPr lang="vi-VN" sz="2800">
                <a:latin typeface="+mj-lt"/>
                <a:cs typeface="Tahoma" charset="0"/>
              </a:rPr>
              <a:t> và có thể đặt tại bất kỳ vị trí nào trên Web Form</a:t>
            </a:r>
          </a:p>
          <a:p>
            <a:pPr algn="just">
              <a:lnSpc>
                <a:spcPct val="120000"/>
              </a:lnSpc>
              <a:spcBef>
                <a:spcPts val="300"/>
              </a:spcBef>
              <a:spcAft>
                <a:spcPts val="300"/>
              </a:spcAft>
            </a:pPr>
            <a:r>
              <a:rPr lang="vi-VN" sz="2800">
                <a:latin typeface="+mj-lt"/>
                <a:cs typeface="Tahoma" charset="0"/>
              </a:rPr>
              <a:t>Một số thuộc tính quan trọng của directive page: </a:t>
            </a:r>
            <a:r>
              <a:rPr lang="vi-VN" sz="2800">
                <a:solidFill>
                  <a:srgbClr val="0000FF"/>
                </a:solidFill>
                <a:latin typeface="+mj-lt"/>
                <a:cs typeface="Tahoma" charset="0"/>
              </a:rPr>
              <a:t>Language, AutoEventWireup, CodeFile,...</a:t>
            </a:r>
          </a:p>
          <a:p>
            <a:pPr algn="just">
              <a:lnSpc>
                <a:spcPct val="120000"/>
              </a:lnSpc>
              <a:spcBef>
                <a:spcPts val="300"/>
              </a:spcBef>
              <a:spcAft>
                <a:spcPts val="300"/>
              </a:spcAft>
            </a:pPr>
            <a:r>
              <a:rPr lang="vi-VN" sz="2800">
                <a:latin typeface="+mj-lt"/>
                <a:cs typeface="Tahoma" charset="0"/>
              </a:rPr>
              <a:t>Ví dụ:</a:t>
            </a:r>
          </a:p>
          <a:p>
            <a:pPr marL="457200" lvl="1" indent="0" algn="just">
              <a:lnSpc>
                <a:spcPct val="120000"/>
              </a:lnSpc>
              <a:spcBef>
                <a:spcPts val="300"/>
              </a:spcBef>
              <a:spcAft>
                <a:spcPts val="300"/>
              </a:spcAft>
              <a:buNone/>
            </a:pPr>
            <a:r>
              <a:rPr lang="en-US" sz="2400" smtClean="0">
                <a:latin typeface="+mj-lt"/>
                <a:cs typeface="Tahoma" charset="0"/>
              </a:rPr>
              <a:t>	</a:t>
            </a:r>
            <a:r>
              <a:rPr lang="vi-VN" sz="2400" smtClean="0">
                <a:solidFill>
                  <a:srgbClr val="0000FF"/>
                </a:solidFill>
                <a:latin typeface="+mj-lt"/>
                <a:cs typeface="Tahoma" charset="0"/>
              </a:rPr>
              <a:t>&lt;%@</a:t>
            </a:r>
            <a:r>
              <a:rPr lang="vi-VN" sz="2400">
                <a:solidFill>
                  <a:srgbClr val="0000FF"/>
                </a:solidFill>
                <a:latin typeface="+mj-lt"/>
                <a:cs typeface="Tahoma" charset="0"/>
              </a:rPr>
              <a:t>Page Language=“C#” AutoEventWireup=“true” 	CodeFile=“Default.aspx.cs” %&gt;</a:t>
            </a:r>
            <a:endParaRPr lang="en-US" sz="2400" dirty="0" smtClean="0">
              <a:solidFill>
                <a:srgbClr val="0000FF"/>
              </a:solidFill>
              <a:latin typeface="+mj-lt"/>
              <a:cs typeface="Tahoma" charset="0"/>
            </a:endParaRPr>
          </a:p>
        </p:txBody>
      </p:sp>
    </p:spTree>
    <p:extLst>
      <p:ext uri="{BB962C8B-B14F-4D97-AF65-F5344CB8AC3E}">
        <p14:creationId xmlns:p14="http://schemas.microsoft.com/office/powerpoint/2010/main" val="1879676752"/>
      </p:ext>
    </p:extLst>
  </p:cSld>
  <p:clrMapOvr>
    <a:masterClrMapping/>
  </p:clrMapOvr>
  <p:transition advClick="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Giới thiệu</a:t>
            </a:r>
            <a:endParaRPr lang="en-US" sz="4000" b="1" dirty="0" smtClean="0">
              <a:solidFill>
                <a:schemeClr val="tx1"/>
              </a:solidFill>
              <a:cs typeface="Tahoma" charset="0"/>
            </a:endParaRPr>
          </a:p>
        </p:txBody>
      </p:sp>
      <p:pic>
        <p:nvPicPr>
          <p:cNvPr id="6" name="Picture 4"/>
          <p:cNvPicPr>
            <a:picLocks noChangeAspect="1" noChangeArrowheads="1"/>
          </p:cNvPicPr>
          <p:nvPr/>
        </p:nvPicPr>
        <p:blipFill>
          <a:blip r:embed="rId3" cstate="print"/>
          <a:srcRect/>
          <a:stretch>
            <a:fillRect/>
          </a:stretch>
        </p:blipFill>
        <p:spPr bwMode="auto">
          <a:xfrm>
            <a:off x="609600" y="1371599"/>
            <a:ext cx="4124273" cy="2295524"/>
          </a:xfrm>
          <a:prstGeom prst="rect">
            <a:avLst/>
          </a:prstGeom>
          <a:noFill/>
        </p:spPr>
      </p:pic>
      <p:pic>
        <p:nvPicPr>
          <p:cNvPr id="7" name="Picture 5"/>
          <p:cNvPicPr>
            <a:picLocks noChangeAspect="1" noChangeArrowheads="1"/>
          </p:cNvPicPr>
          <p:nvPr/>
        </p:nvPicPr>
        <p:blipFill>
          <a:blip r:embed="rId4" cstate="print"/>
          <a:srcRect/>
          <a:stretch>
            <a:fillRect/>
          </a:stretch>
        </p:blipFill>
        <p:spPr bwMode="auto">
          <a:xfrm>
            <a:off x="4800600" y="1371600"/>
            <a:ext cx="4114800" cy="2279052"/>
          </a:xfrm>
          <a:prstGeom prst="rect">
            <a:avLst/>
          </a:prstGeom>
          <a:noFill/>
        </p:spPr>
      </p:pic>
      <p:sp>
        <p:nvSpPr>
          <p:cNvPr id="8" name="TextBox 7"/>
          <p:cNvSpPr txBox="1"/>
          <p:nvPr/>
        </p:nvSpPr>
        <p:spPr>
          <a:xfrm>
            <a:off x="609599" y="3886200"/>
            <a:ext cx="4124273" cy="461665"/>
          </a:xfrm>
          <a:prstGeom prst="rect">
            <a:avLst/>
          </a:prstGeom>
          <a:noFill/>
        </p:spPr>
        <p:txBody>
          <a:bodyPr wrap="square" rtlCol="0">
            <a:spAutoFit/>
          </a:bodyPr>
          <a:lstStyle/>
          <a:p>
            <a:pPr algn="ctr"/>
            <a:r>
              <a:rPr lang="en-US" sz="2400" b="0" smtClean="0">
                <a:solidFill>
                  <a:schemeClr val="tx1">
                    <a:lumMod val="50000"/>
                  </a:schemeClr>
                </a:solidFill>
                <a:latin typeface="+mj-lt"/>
              </a:rPr>
              <a:t>Internet - Mạng các máy tính</a:t>
            </a:r>
            <a:endParaRPr lang="en-US" sz="2400" b="0">
              <a:solidFill>
                <a:schemeClr val="tx1">
                  <a:lumMod val="50000"/>
                </a:schemeClr>
              </a:solidFill>
              <a:latin typeface="+mj-lt"/>
            </a:endParaRPr>
          </a:p>
        </p:txBody>
      </p:sp>
      <p:sp>
        <p:nvSpPr>
          <p:cNvPr id="9" name="TextBox 8"/>
          <p:cNvSpPr txBox="1"/>
          <p:nvPr/>
        </p:nvSpPr>
        <p:spPr>
          <a:xfrm>
            <a:off x="4800600" y="3886200"/>
            <a:ext cx="4114800" cy="461665"/>
          </a:xfrm>
          <a:prstGeom prst="rect">
            <a:avLst/>
          </a:prstGeom>
          <a:noFill/>
        </p:spPr>
        <p:txBody>
          <a:bodyPr wrap="square" rtlCol="0">
            <a:spAutoFit/>
          </a:bodyPr>
          <a:lstStyle/>
          <a:p>
            <a:pPr algn="ctr"/>
            <a:r>
              <a:rPr lang="en-US" sz="2400" b="0" smtClean="0">
                <a:solidFill>
                  <a:schemeClr val="tx1">
                    <a:lumMod val="50000"/>
                  </a:schemeClr>
                </a:solidFill>
                <a:latin typeface="+mj-lt"/>
              </a:rPr>
              <a:t>Web - Mạng thông tin</a:t>
            </a:r>
            <a:endParaRPr lang="en-US" sz="2400" b="0">
              <a:solidFill>
                <a:schemeClr val="tx1">
                  <a:lumMod val="50000"/>
                </a:schemeClr>
              </a:solidFill>
              <a:latin typeface="+mj-lt"/>
            </a:endParaRPr>
          </a:p>
        </p:txBody>
      </p:sp>
      <p:pic>
        <p:nvPicPr>
          <p:cNvPr id="1026" name="Picture 2" descr="http://dependablewebsitemanagement.com/wp-content/uploads/2015/03/avoid-web-mistak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4753" y="4458125"/>
            <a:ext cx="3051047" cy="22887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1.gstatic.com/images?q=tbn:ANd9GcSbi53Znyvwd1z-KhDU9WuZDk-lh3mCULGf2onMzfOIM2raKtH6u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59289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Code declaration blocks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Được khai báo </a:t>
            </a:r>
            <a:r>
              <a:rPr lang="vi-VN" sz="2800">
                <a:solidFill>
                  <a:srgbClr val="0000FF"/>
                </a:solidFill>
                <a:latin typeface="+mj-lt"/>
                <a:cs typeface="Tahoma" charset="0"/>
              </a:rPr>
              <a:t>nếu phần xử lý logic của chương trình được thể hiện ngay trong Web Form </a:t>
            </a:r>
            <a:r>
              <a:rPr lang="vi-VN" sz="2800">
                <a:latin typeface="+mj-lt"/>
                <a:cs typeface="Tahoma" charset="0"/>
              </a:rPr>
              <a:t>(Không sử dụng code behind)</a:t>
            </a:r>
          </a:p>
          <a:p>
            <a:pPr algn="just">
              <a:lnSpc>
                <a:spcPct val="120000"/>
              </a:lnSpc>
              <a:spcBef>
                <a:spcPts val="300"/>
              </a:spcBef>
              <a:spcAft>
                <a:spcPts val="300"/>
              </a:spcAft>
            </a:pPr>
            <a:r>
              <a:rPr lang="vi-VN" sz="2800">
                <a:latin typeface="+mj-lt"/>
                <a:cs typeface="Tahoma" charset="0"/>
              </a:rPr>
              <a:t>Khai báo các phương thức hoặc các hàm xử lý sự kiện</a:t>
            </a:r>
          </a:p>
          <a:p>
            <a:pPr algn="just">
              <a:lnSpc>
                <a:spcPct val="120000"/>
              </a:lnSpc>
              <a:spcBef>
                <a:spcPts val="300"/>
              </a:spcBef>
              <a:spcAft>
                <a:spcPts val="300"/>
              </a:spcAft>
            </a:pPr>
            <a:r>
              <a:rPr lang="vi-VN" sz="2800">
                <a:latin typeface="+mj-lt"/>
                <a:cs typeface="Tahoma" charset="0"/>
              </a:rPr>
              <a:t>Ví dụ:</a:t>
            </a:r>
            <a:endParaRPr lang="en-US" sz="2800" dirty="0" smtClean="0">
              <a:latin typeface="+mj-lt"/>
              <a:cs typeface="Tahoma" charset="0"/>
            </a:endParaRPr>
          </a:p>
        </p:txBody>
      </p:sp>
      <p:sp>
        <p:nvSpPr>
          <p:cNvPr id="5" name="Rectangle 3"/>
          <p:cNvSpPr txBox="1">
            <a:spLocks noChangeArrowheads="1"/>
          </p:cNvSpPr>
          <p:nvPr/>
        </p:nvSpPr>
        <p:spPr bwMode="auto">
          <a:xfrm>
            <a:off x="2286000" y="3811588"/>
            <a:ext cx="5105400" cy="2970212"/>
          </a:xfrm>
          <a:prstGeom prst="rect">
            <a:avLst/>
          </a:prstGeom>
          <a:noFill/>
          <a:ln>
            <a:noFill/>
          </a:ln>
          <a:effectLst/>
          <a:extLst/>
        </p:spPr>
        <p:txBody>
          <a:bodyPr/>
          <a:lstStyle/>
          <a:p>
            <a:pPr marL="742950" lvl="1" indent="-285750" algn="l">
              <a:spcBef>
                <a:spcPct val="20000"/>
              </a:spcBef>
              <a:buClr>
                <a:schemeClr val="accent1"/>
              </a:buClr>
              <a:buFont typeface="Arial" pitchFamily="34" charset="0"/>
              <a:buNone/>
              <a:defRPr/>
            </a:pPr>
            <a:r>
              <a:rPr lang="en-US" sz="2000" b="1" kern="0" noProof="1">
                <a:solidFill>
                  <a:schemeClr val="accent2"/>
                </a:solidFill>
                <a:latin typeface="+mn-lt"/>
                <a:cs typeface="+mn-cs"/>
              </a:rPr>
              <a:t>&lt;script </a:t>
            </a:r>
            <a:r>
              <a:rPr lang="en-US" sz="2000" b="1" kern="0" noProof="1">
                <a:solidFill>
                  <a:srgbClr val="CC3300"/>
                </a:solidFill>
                <a:latin typeface="+mn-lt"/>
                <a:cs typeface="+mn-cs"/>
              </a:rPr>
              <a:t>runat="server"</a:t>
            </a:r>
            <a:r>
              <a:rPr lang="en-US" sz="2000" b="1" kern="0" noProof="1">
                <a:solidFill>
                  <a:schemeClr val="accent2"/>
                </a:solidFill>
                <a:latin typeface="+mn-lt"/>
                <a:cs typeface="+mn-cs"/>
              </a:rPr>
              <a:t>&gt;</a:t>
            </a:r>
            <a:r>
              <a:rPr lang="en-US" sz="2000" b="1" kern="0">
                <a:solidFill>
                  <a:schemeClr val="accent2"/>
                </a:solidFill>
                <a:latin typeface="+mn-lt"/>
                <a:cs typeface="+mn-cs"/>
              </a:rPr>
              <a:t> </a:t>
            </a:r>
            <a:endParaRPr lang="en-US" sz="2000" b="1" kern="0" noProof="1">
              <a:solidFill>
                <a:schemeClr val="accent2"/>
              </a:solidFill>
              <a:latin typeface="+mn-lt"/>
              <a:cs typeface="+mn-cs"/>
            </a:endParaRPr>
          </a:p>
          <a:p>
            <a:pPr marL="1143000" lvl="2" indent="-228600" algn="l">
              <a:spcBef>
                <a:spcPct val="20000"/>
              </a:spcBef>
              <a:buClr>
                <a:schemeClr val="tx1"/>
              </a:buClr>
              <a:defRPr/>
            </a:pPr>
            <a:r>
              <a:rPr lang="en-US" sz="2000" kern="0" noProof="1">
                <a:latin typeface="+mn-lt"/>
                <a:cs typeface="+mn-cs"/>
              </a:rPr>
              <a:t>void mySub</a:t>
            </a:r>
            <a:r>
              <a:rPr lang="en-US" sz="2000" kern="0" noProof="1" smtClean="0">
                <a:latin typeface="+mn-lt"/>
                <a:cs typeface="+mn-cs"/>
              </a:rPr>
              <a:t>(){</a:t>
            </a:r>
            <a:endParaRPr lang="en-US" sz="2000" kern="0" noProof="1">
              <a:latin typeface="+mn-lt"/>
              <a:cs typeface="+mn-cs"/>
            </a:endParaRPr>
          </a:p>
          <a:p>
            <a:pPr marL="1143000" lvl="2" indent="-228600" algn="l">
              <a:spcBef>
                <a:spcPct val="20000"/>
              </a:spcBef>
              <a:buClr>
                <a:schemeClr val="tx1"/>
              </a:buClr>
              <a:defRPr/>
            </a:pPr>
            <a:r>
              <a:rPr lang="en-US" sz="2000" kern="0" noProof="1">
                <a:latin typeface="+mn-lt"/>
                <a:cs typeface="+mn-cs"/>
              </a:rPr>
              <a:t>	</a:t>
            </a:r>
            <a:r>
              <a:rPr lang="en-US" sz="2000" kern="0" noProof="1">
                <a:solidFill>
                  <a:srgbClr val="33CC33"/>
                </a:solidFill>
                <a:latin typeface="+mn-lt"/>
                <a:cs typeface="+mn-cs"/>
              </a:rPr>
              <a:t>// Code here</a:t>
            </a:r>
          </a:p>
          <a:p>
            <a:pPr marL="1143000" lvl="2" indent="-228600" algn="l">
              <a:spcBef>
                <a:spcPct val="20000"/>
              </a:spcBef>
              <a:buClr>
                <a:schemeClr val="tx1"/>
              </a:buClr>
              <a:defRPr/>
            </a:pPr>
            <a:r>
              <a:rPr lang="en-US" sz="2000" kern="0" noProof="1">
                <a:latin typeface="+mn-lt"/>
                <a:cs typeface="+mn-cs"/>
              </a:rPr>
              <a:t>}</a:t>
            </a:r>
            <a:endParaRPr lang="en-US" sz="2000" kern="0">
              <a:latin typeface="+mn-lt"/>
              <a:cs typeface="+mn-cs"/>
            </a:endParaRPr>
          </a:p>
          <a:p>
            <a:pPr marL="1143000" lvl="2" indent="-228600" algn="l">
              <a:spcBef>
                <a:spcPct val="20000"/>
              </a:spcBef>
              <a:buClr>
                <a:schemeClr val="tx1"/>
              </a:buClr>
              <a:defRPr/>
            </a:pPr>
            <a:r>
              <a:rPr lang="en-US" sz="2000" kern="0">
                <a:latin typeface="+mn-lt"/>
                <a:cs typeface="+mn-cs"/>
              </a:rPr>
              <a:t>void Page_Load( ... </a:t>
            </a:r>
            <a:r>
              <a:rPr lang="en-US" sz="2000" kern="0" smtClean="0">
                <a:latin typeface="+mn-lt"/>
                <a:cs typeface="+mn-cs"/>
              </a:rPr>
              <a:t>){</a:t>
            </a:r>
            <a:endParaRPr lang="en-US" sz="2000" kern="0">
              <a:latin typeface="+mn-lt"/>
              <a:cs typeface="+mn-cs"/>
            </a:endParaRPr>
          </a:p>
          <a:p>
            <a:pPr marL="1143000" lvl="2" indent="-228600" algn="l">
              <a:spcBef>
                <a:spcPct val="20000"/>
              </a:spcBef>
              <a:buClr>
                <a:schemeClr val="tx1"/>
              </a:buClr>
              <a:defRPr/>
            </a:pPr>
            <a:r>
              <a:rPr lang="en-US" sz="2000" kern="0">
                <a:latin typeface="+mn-lt"/>
                <a:cs typeface="+mn-cs"/>
              </a:rPr>
              <a:t>	</a:t>
            </a:r>
            <a:r>
              <a:rPr lang="en-US" sz="2000" kern="0" noProof="1">
                <a:solidFill>
                  <a:srgbClr val="33CC33"/>
                </a:solidFill>
                <a:latin typeface="+mn-lt"/>
                <a:cs typeface="+mn-cs"/>
              </a:rPr>
              <a:t>// Code here</a:t>
            </a:r>
            <a:endParaRPr lang="en-US" sz="2000" kern="0">
              <a:solidFill>
                <a:srgbClr val="33CC33"/>
              </a:solidFill>
              <a:latin typeface="+mn-lt"/>
              <a:cs typeface="+mn-cs"/>
            </a:endParaRPr>
          </a:p>
          <a:p>
            <a:pPr marL="1143000" lvl="2" indent="-228600" algn="l">
              <a:spcBef>
                <a:spcPct val="20000"/>
              </a:spcBef>
              <a:buClr>
                <a:schemeClr val="tx1"/>
              </a:buClr>
              <a:defRPr/>
            </a:pPr>
            <a:r>
              <a:rPr lang="en-US" sz="2000" kern="0">
                <a:latin typeface="+mn-lt"/>
                <a:cs typeface="+mn-cs"/>
              </a:rPr>
              <a:t>}</a:t>
            </a:r>
            <a:endParaRPr lang="en-US" sz="2000" kern="0" noProof="1">
              <a:latin typeface="+mn-lt"/>
              <a:cs typeface="+mn-cs"/>
            </a:endParaRPr>
          </a:p>
          <a:p>
            <a:pPr marL="742950" lvl="1" indent="-285750" algn="l">
              <a:spcBef>
                <a:spcPct val="20000"/>
              </a:spcBef>
              <a:buClr>
                <a:schemeClr val="accent1"/>
              </a:buClr>
              <a:buFont typeface="Arial" pitchFamily="34" charset="0"/>
              <a:buNone/>
              <a:defRPr/>
            </a:pPr>
            <a:r>
              <a:rPr lang="en-US" sz="2000" b="1" kern="0" noProof="1">
                <a:solidFill>
                  <a:schemeClr val="accent2"/>
                </a:solidFill>
                <a:latin typeface="+mn-lt"/>
                <a:cs typeface="+mn-cs"/>
              </a:rPr>
              <a:t>&lt;/script&gt;</a:t>
            </a:r>
            <a:endParaRPr lang="en-US" sz="2000" b="1" kern="0">
              <a:solidFill>
                <a:schemeClr val="accent2"/>
              </a:solidFill>
              <a:latin typeface="+mn-lt"/>
              <a:cs typeface="+mn-cs"/>
            </a:endParaRPr>
          </a:p>
          <a:p>
            <a:pPr marL="342900" indent="-342900" algn="l">
              <a:spcBef>
                <a:spcPct val="20000"/>
              </a:spcBef>
              <a:buClr>
                <a:schemeClr val="hlink"/>
              </a:buClr>
              <a:buFont typeface="Wingdings" pitchFamily="2" charset="2"/>
              <a:buChar char="v"/>
              <a:defRPr/>
            </a:pPr>
            <a:endParaRPr lang="en-US" sz="2000" b="1" kern="0">
              <a:solidFill>
                <a:schemeClr val="accent1"/>
              </a:solidFill>
              <a:latin typeface="+mn-lt"/>
              <a:cs typeface="+mn-cs"/>
            </a:endParaRPr>
          </a:p>
        </p:txBody>
      </p:sp>
    </p:spTree>
    <p:extLst>
      <p:ext uri="{BB962C8B-B14F-4D97-AF65-F5344CB8AC3E}">
        <p14:creationId xmlns:p14="http://schemas.microsoft.com/office/powerpoint/2010/main" val="480548526"/>
      </p:ext>
    </p:extLst>
  </p:cSld>
  <p:clrMapOvr>
    <a:masterClrMapping/>
  </p:clrMapOvr>
  <p:transition advClick="0">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Code Render Blocks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Là các đoạn </a:t>
            </a:r>
            <a:r>
              <a:rPr lang="vi-VN" sz="2800">
                <a:solidFill>
                  <a:srgbClr val="0000FF"/>
                </a:solidFill>
                <a:latin typeface="+mj-lt"/>
                <a:cs typeface="Tahoma" charset="0"/>
              </a:rPr>
              <a:t>code được thực thi </a:t>
            </a:r>
            <a:r>
              <a:rPr lang="vi-VN" sz="2800">
                <a:latin typeface="+mj-lt"/>
                <a:cs typeface="Tahoma" charset="0"/>
              </a:rPr>
              <a:t>khi một trang được nạp hoặc trả nội dung về phía người dùng.</a:t>
            </a:r>
          </a:p>
          <a:p>
            <a:pPr algn="just">
              <a:lnSpc>
                <a:spcPct val="120000"/>
              </a:lnSpc>
              <a:spcBef>
                <a:spcPts val="300"/>
              </a:spcBef>
              <a:spcAft>
                <a:spcPts val="300"/>
              </a:spcAft>
            </a:pPr>
            <a:r>
              <a:rPr lang="vi-VN" sz="2800">
                <a:latin typeface="+mj-lt"/>
                <a:cs typeface="Tahoma" charset="0"/>
              </a:rPr>
              <a:t>Bao gồm 2 loại: </a:t>
            </a:r>
          </a:p>
          <a:p>
            <a:pPr lvl="1" algn="just">
              <a:lnSpc>
                <a:spcPct val="120000"/>
              </a:lnSpc>
              <a:spcBef>
                <a:spcPts val="300"/>
              </a:spcBef>
              <a:spcAft>
                <a:spcPts val="300"/>
              </a:spcAft>
            </a:pPr>
            <a:r>
              <a:rPr lang="vi-VN">
                <a:latin typeface="+mj-lt"/>
                <a:cs typeface="Tahoma" charset="0"/>
              </a:rPr>
              <a:t>Inline Code</a:t>
            </a:r>
          </a:p>
          <a:p>
            <a:pPr lvl="1" algn="just">
              <a:lnSpc>
                <a:spcPct val="120000"/>
              </a:lnSpc>
              <a:spcBef>
                <a:spcPts val="300"/>
              </a:spcBef>
              <a:spcAft>
                <a:spcPts val="300"/>
              </a:spcAft>
            </a:pPr>
            <a:r>
              <a:rPr lang="vi-VN">
                <a:latin typeface="+mj-lt"/>
                <a:cs typeface="Tahoma" charset="0"/>
              </a:rPr>
              <a:t>Inline Expression</a:t>
            </a:r>
            <a:endParaRPr lang="en-US" dirty="0" smtClean="0">
              <a:latin typeface="+mj-lt"/>
              <a:cs typeface="Tahoma" charset="0"/>
            </a:endParaRPr>
          </a:p>
        </p:txBody>
      </p:sp>
    </p:spTree>
    <p:extLst>
      <p:ext uri="{BB962C8B-B14F-4D97-AF65-F5344CB8AC3E}">
        <p14:creationId xmlns:p14="http://schemas.microsoft.com/office/powerpoint/2010/main" val="106934784"/>
      </p:ext>
    </p:extLst>
  </p:cSld>
  <p:clrMapOvr>
    <a:masterClrMapping/>
  </p:clrMapOvr>
  <p:transition advClick="0">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1" y="152400"/>
            <a:ext cx="7848600" cy="685800"/>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Code Render Blocks – Inline Code</a:t>
            </a:r>
            <a:endParaRPr lang="en-US" sz="36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Bao gồm các lệnh </a:t>
            </a:r>
            <a:r>
              <a:rPr lang="vi-VN" sz="2800">
                <a:solidFill>
                  <a:srgbClr val="0000FF"/>
                </a:solidFill>
                <a:latin typeface="+mj-lt"/>
                <a:cs typeface="Tahoma" charset="0"/>
              </a:rPr>
              <a:t>xử lý trên server </a:t>
            </a:r>
            <a:r>
              <a:rPr lang="vi-VN" sz="2800">
                <a:latin typeface="+mj-lt"/>
                <a:cs typeface="Tahoma" charset="0"/>
              </a:rPr>
              <a:t>nhưng </a:t>
            </a:r>
            <a:r>
              <a:rPr lang="vi-VN" sz="2800">
                <a:solidFill>
                  <a:srgbClr val="0000FF"/>
                </a:solidFill>
                <a:latin typeface="+mj-lt"/>
                <a:cs typeface="Tahoma" charset="0"/>
              </a:rPr>
              <a:t>không trả nội dung về phía trình duyệt</a:t>
            </a:r>
            <a:r>
              <a:rPr lang="vi-VN" sz="2800">
                <a:latin typeface="+mj-lt"/>
                <a:cs typeface="Tahoma" charset="0"/>
              </a:rPr>
              <a:t>. </a:t>
            </a:r>
          </a:p>
          <a:p>
            <a:pPr algn="just">
              <a:lnSpc>
                <a:spcPct val="120000"/>
              </a:lnSpc>
              <a:spcBef>
                <a:spcPts val="300"/>
              </a:spcBef>
              <a:spcAft>
                <a:spcPts val="300"/>
              </a:spcAft>
            </a:pPr>
            <a:r>
              <a:rPr lang="vi-VN" sz="2800">
                <a:latin typeface="+mj-lt"/>
                <a:cs typeface="Tahoma" charset="0"/>
              </a:rPr>
              <a:t>Thường được sử dụng để khai báo biến</a:t>
            </a:r>
          </a:p>
          <a:p>
            <a:pPr algn="just">
              <a:lnSpc>
                <a:spcPct val="120000"/>
              </a:lnSpc>
              <a:spcBef>
                <a:spcPts val="300"/>
              </a:spcBef>
              <a:spcAft>
                <a:spcPts val="300"/>
              </a:spcAft>
            </a:pPr>
            <a:r>
              <a:rPr lang="vi-VN" sz="2800">
                <a:latin typeface="+mj-lt"/>
                <a:cs typeface="Tahoma" charset="0"/>
              </a:rPr>
              <a:t>Được khai báo trong cặp thẻ </a:t>
            </a:r>
            <a:r>
              <a:rPr lang="vi-VN" sz="2800">
                <a:solidFill>
                  <a:srgbClr val="C00000"/>
                </a:solidFill>
                <a:latin typeface="+mj-lt"/>
                <a:cs typeface="Tahoma" charset="0"/>
              </a:rPr>
              <a:t>&lt;% ... %&gt;</a:t>
            </a:r>
          </a:p>
          <a:p>
            <a:pPr algn="just">
              <a:lnSpc>
                <a:spcPct val="120000"/>
              </a:lnSpc>
              <a:spcBef>
                <a:spcPts val="300"/>
              </a:spcBef>
              <a:spcAft>
                <a:spcPts val="300"/>
              </a:spcAft>
            </a:pPr>
            <a:r>
              <a:rPr lang="vi-VN" sz="2800">
                <a:latin typeface="+mj-lt"/>
                <a:cs typeface="Tahoma" charset="0"/>
              </a:rPr>
              <a:t>Ví dụ:</a:t>
            </a:r>
          </a:p>
          <a:p>
            <a:pPr marL="0" indent="0" algn="just">
              <a:lnSpc>
                <a:spcPct val="120000"/>
              </a:lnSpc>
              <a:spcBef>
                <a:spcPts val="300"/>
              </a:spcBef>
              <a:spcAft>
                <a:spcPts val="300"/>
              </a:spcAft>
              <a:buNone/>
            </a:pPr>
            <a:r>
              <a:rPr lang="en-US" sz="2800">
                <a:latin typeface="+mj-lt"/>
                <a:cs typeface="Tahoma" charset="0"/>
              </a:rPr>
              <a:t> </a:t>
            </a:r>
            <a:r>
              <a:rPr lang="en-US" sz="2800" smtClean="0">
                <a:latin typeface="+mj-lt"/>
                <a:cs typeface="Tahoma" charset="0"/>
              </a:rPr>
              <a:t>   </a:t>
            </a:r>
            <a:r>
              <a:rPr lang="vi-VN" sz="2800" smtClean="0">
                <a:solidFill>
                  <a:srgbClr val="C00000"/>
                </a:solidFill>
                <a:latin typeface="+mj-lt"/>
                <a:cs typeface="Tahoma" charset="0"/>
              </a:rPr>
              <a:t>&lt;% </a:t>
            </a:r>
            <a:endParaRPr lang="vi-VN" sz="2800">
              <a:solidFill>
                <a:srgbClr val="C00000"/>
              </a:solidFill>
              <a:latin typeface="+mj-lt"/>
              <a:cs typeface="Tahoma" charset="0"/>
            </a:endParaRPr>
          </a:p>
          <a:p>
            <a:pPr marL="0" indent="0" algn="just">
              <a:lnSpc>
                <a:spcPct val="120000"/>
              </a:lnSpc>
              <a:spcBef>
                <a:spcPts val="300"/>
              </a:spcBef>
              <a:spcAft>
                <a:spcPts val="300"/>
              </a:spcAft>
              <a:buNone/>
            </a:pPr>
            <a:r>
              <a:rPr lang="en-US" sz="2800" smtClean="0">
                <a:latin typeface="+mj-lt"/>
                <a:cs typeface="Tahoma" charset="0"/>
              </a:rPr>
              <a:t>    </a:t>
            </a:r>
            <a:r>
              <a:rPr lang="vi-VN" sz="2800" smtClean="0">
                <a:latin typeface="+mj-lt"/>
                <a:cs typeface="Tahoma" charset="0"/>
              </a:rPr>
              <a:t>   </a:t>
            </a:r>
            <a:r>
              <a:rPr lang="vi-VN" sz="2200">
                <a:solidFill>
                  <a:srgbClr val="0066FF"/>
                </a:solidFill>
                <a:latin typeface="+mj-lt"/>
                <a:cs typeface="Tahoma" charset="0"/>
              </a:rPr>
              <a:t>string Title = </a:t>
            </a:r>
            <a:r>
              <a:rPr lang="vi-VN" sz="2200">
                <a:solidFill>
                  <a:srgbClr val="00B050"/>
                </a:solidFill>
                <a:latin typeface="+mj-lt"/>
                <a:cs typeface="Tahoma" charset="0"/>
              </a:rPr>
              <a:t>"This is generated by a code render block."</a:t>
            </a:r>
            <a:r>
              <a:rPr lang="vi-VN" sz="2200">
                <a:latin typeface="+mj-lt"/>
                <a:cs typeface="Tahoma" charset="0"/>
              </a:rPr>
              <a:t>; </a:t>
            </a:r>
          </a:p>
          <a:p>
            <a:pPr marL="0" indent="0" algn="just">
              <a:lnSpc>
                <a:spcPct val="120000"/>
              </a:lnSpc>
              <a:spcBef>
                <a:spcPts val="300"/>
              </a:spcBef>
              <a:spcAft>
                <a:spcPts val="300"/>
              </a:spcAft>
              <a:buNone/>
            </a:pPr>
            <a:r>
              <a:rPr lang="en-US" sz="2800" smtClean="0">
                <a:solidFill>
                  <a:srgbClr val="C00000"/>
                </a:solidFill>
                <a:latin typeface="+mj-lt"/>
                <a:cs typeface="Tahoma" charset="0"/>
              </a:rPr>
              <a:t>    </a:t>
            </a:r>
            <a:r>
              <a:rPr lang="vi-VN" sz="2800" smtClean="0">
                <a:solidFill>
                  <a:srgbClr val="C00000"/>
                </a:solidFill>
                <a:latin typeface="+mj-lt"/>
                <a:cs typeface="Tahoma" charset="0"/>
              </a:rPr>
              <a:t>%&gt;</a:t>
            </a:r>
            <a:endParaRPr lang="en-US" sz="2800" dirty="0" smtClean="0">
              <a:solidFill>
                <a:srgbClr val="C00000"/>
              </a:solidFill>
              <a:latin typeface="+mj-lt"/>
              <a:cs typeface="Tahoma" charset="0"/>
            </a:endParaRPr>
          </a:p>
        </p:txBody>
      </p:sp>
    </p:spTree>
    <p:extLst>
      <p:ext uri="{BB962C8B-B14F-4D97-AF65-F5344CB8AC3E}">
        <p14:creationId xmlns:p14="http://schemas.microsoft.com/office/powerpoint/2010/main" val="365307497"/>
      </p:ext>
    </p:extLst>
  </p:cSld>
  <p:clrMapOvr>
    <a:masterClrMapping/>
  </p:clrMapOvr>
  <p:transition advClick="0">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185739"/>
            <a:ext cx="7848600" cy="652462"/>
          </a:xfrm>
          <a:noFill/>
          <a:ln>
            <a:miter lim="800000"/>
            <a:headEnd/>
            <a:tailEnd/>
          </a:ln>
        </p:spPr>
        <p:txBody>
          <a:bodyPr vert="horz" wrap="square" lIns="91440" tIns="45720" rIns="91440" bIns="45720" numCol="1" anchor="t" anchorCtr="0" compatLnSpc="1">
            <a:prstTxWarp prst="textNoShape">
              <a:avLst/>
            </a:prstTxWarp>
          </a:bodyPr>
          <a:lstStyle/>
          <a:p>
            <a:r>
              <a:rPr lang="en-US" sz="3000" b="1">
                <a:solidFill>
                  <a:schemeClr val="tx1"/>
                </a:solidFill>
                <a:cs typeface="Tahoma" charset="0"/>
              </a:rPr>
              <a:t>Code Render Blocks – Inline Expression</a:t>
            </a:r>
            <a:endParaRPr lang="en-US" sz="3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102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Code xử lý trả thông tin về trình duyệt</a:t>
            </a:r>
            <a:r>
              <a:rPr lang="vi-VN" sz="2800">
                <a:latin typeface="+mj-lt"/>
                <a:cs typeface="Tahoma" charset="0"/>
              </a:rPr>
              <a:t>. </a:t>
            </a:r>
            <a:r>
              <a:rPr lang="vi-VN" sz="2800" smtClean="0">
                <a:latin typeface="+mj-lt"/>
                <a:cs typeface="Tahoma" charset="0"/>
              </a:rPr>
              <a:t>Thông </a:t>
            </a:r>
            <a:r>
              <a:rPr lang="vi-VN" sz="2800">
                <a:latin typeface="+mj-lt"/>
                <a:cs typeface="Tahoma" charset="0"/>
              </a:rPr>
              <a:t>tin trả về có thể là nội dung của một biến hoặc kết quả của việc gọi thực hiện một phương thức</a:t>
            </a:r>
          </a:p>
          <a:p>
            <a:pPr algn="just">
              <a:lnSpc>
                <a:spcPct val="120000"/>
              </a:lnSpc>
              <a:spcBef>
                <a:spcPts val="300"/>
              </a:spcBef>
              <a:spcAft>
                <a:spcPts val="300"/>
              </a:spcAft>
            </a:pPr>
            <a:r>
              <a:rPr lang="vi-VN" sz="2800">
                <a:latin typeface="+mj-lt"/>
                <a:cs typeface="Tahoma" charset="0"/>
              </a:rPr>
              <a:t>Được khai báo trong cặp thẻ </a:t>
            </a:r>
            <a:r>
              <a:rPr lang="vi-VN" sz="2800">
                <a:solidFill>
                  <a:srgbClr val="C00000"/>
                </a:solidFill>
                <a:latin typeface="+mj-lt"/>
                <a:cs typeface="Tahoma" charset="0"/>
              </a:rPr>
              <a:t>&lt;%= ... %&gt;</a:t>
            </a:r>
          </a:p>
          <a:p>
            <a:pPr algn="just">
              <a:lnSpc>
                <a:spcPct val="120000"/>
              </a:lnSpc>
              <a:spcBef>
                <a:spcPts val="300"/>
              </a:spcBef>
              <a:spcAft>
                <a:spcPts val="300"/>
              </a:spcAft>
            </a:pPr>
            <a:r>
              <a:rPr lang="vi-VN" sz="2800">
                <a:latin typeface="+mj-lt"/>
                <a:cs typeface="Tahoma" charset="0"/>
              </a:rPr>
              <a:t>Ví dụ:</a:t>
            </a:r>
          </a:p>
          <a:p>
            <a:pPr marL="0" indent="0" algn="just">
              <a:lnSpc>
                <a:spcPct val="90000"/>
              </a:lnSpc>
              <a:spcBef>
                <a:spcPts val="300"/>
              </a:spcBef>
              <a:spcAft>
                <a:spcPts val="300"/>
              </a:spcAft>
              <a:buNone/>
            </a:pPr>
            <a:r>
              <a:rPr lang="en-US" sz="2800" smtClean="0">
                <a:latin typeface="+mj-lt"/>
                <a:cs typeface="Tahoma" charset="0"/>
              </a:rPr>
              <a:t>    </a:t>
            </a:r>
            <a:r>
              <a:rPr lang="vi-VN" sz="2800" smtClean="0">
                <a:solidFill>
                  <a:srgbClr val="C00000"/>
                </a:solidFill>
                <a:latin typeface="+mj-lt"/>
                <a:cs typeface="Tahoma" charset="0"/>
              </a:rPr>
              <a:t>&lt;% </a:t>
            </a:r>
            <a:endParaRPr lang="vi-VN" sz="2800">
              <a:solidFill>
                <a:srgbClr val="C00000"/>
              </a:solidFill>
              <a:latin typeface="+mj-lt"/>
              <a:cs typeface="Tahoma" charset="0"/>
            </a:endParaRPr>
          </a:p>
          <a:p>
            <a:pPr marL="0" indent="0" algn="just">
              <a:lnSpc>
                <a:spcPct val="90000"/>
              </a:lnSpc>
              <a:spcBef>
                <a:spcPts val="300"/>
              </a:spcBef>
              <a:spcAft>
                <a:spcPts val="300"/>
              </a:spcAft>
              <a:buNone/>
            </a:pPr>
            <a:r>
              <a:rPr lang="vi-VN" sz="2800" smtClean="0">
                <a:latin typeface="+mj-lt"/>
                <a:cs typeface="Tahoma" charset="0"/>
              </a:rPr>
              <a:t>    </a:t>
            </a:r>
            <a:r>
              <a:rPr lang="en-US" sz="2800" smtClean="0">
                <a:latin typeface="+mj-lt"/>
                <a:cs typeface="Tahoma" charset="0"/>
              </a:rPr>
              <a:t>   </a:t>
            </a:r>
            <a:r>
              <a:rPr lang="vi-VN" sz="2200" smtClean="0">
                <a:solidFill>
                  <a:srgbClr val="0000FF"/>
                </a:solidFill>
                <a:latin typeface="+mj-lt"/>
                <a:cs typeface="Tahoma" charset="0"/>
              </a:rPr>
              <a:t>string Title</a:t>
            </a:r>
            <a:r>
              <a:rPr lang="en-US" sz="2200" smtClean="0">
                <a:solidFill>
                  <a:srgbClr val="0000FF"/>
                </a:solidFill>
                <a:latin typeface="+mj-lt"/>
                <a:cs typeface="Tahoma" charset="0"/>
              </a:rPr>
              <a:t> </a:t>
            </a:r>
            <a:r>
              <a:rPr lang="vi-VN" sz="2200" smtClean="0">
                <a:solidFill>
                  <a:srgbClr val="0000FF"/>
                </a:solidFill>
                <a:latin typeface="+mj-lt"/>
                <a:cs typeface="Tahoma" charset="0"/>
              </a:rPr>
              <a:t>= </a:t>
            </a:r>
            <a:r>
              <a:rPr lang="vi-VN" sz="2200">
                <a:solidFill>
                  <a:srgbClr val="00B050"/>
                </a:solidFill>
                <a:latin typeface="+mj-lt"/>
                <a:cs typeface="Tahoma" charset="0"/>
              </a:rPr>
              <a:t>"This is generated by a code render block."</a:t>
            </a:r>
            <a:r>
              <a:rPr lang="vi-VN" sz="2200">
                <a:latin typeface="+mj-lt"/>
                <a:cs typeface="Tahoma" charset="0"/>
              </a:rPr>
              <a:t>; </a:t>
            </a:r>
          </a:p>
          <a:p>
            <a:pPr marL="0" indent="0" algn="just">
              <a:lnSpc>
                <a:spcPct val="90000"/>
              </a:lnSpc>
              <a:spcBef>
                <a:spcPts val="300"/>
              </a:spcBef>
              <a:spcAft>
                <a:spcPts val="300"/>
              </a:spcAft>
              <a:buNone/>
            </a:pPr>
            <a:r>
              <a:rPr lang="en-US" sz="2800" smtClean="0">
                <a:latin typeface="+mj-lt"/>
                <a:cs typeface="Tahoma" charset="0"/>
              </a:rPr>
              <a:t>    </a:t>
            </a:r>
            <a:r>
              <a:rPr lang="vi-VN" sz="2800" smtClean="0">
                <a:solidFill>
                  <a:srgbClr val="C00000"/>
                </a:solidFill>
                <a:latin typeface="+mj-lt"/>
                <a:cs typeface="Tahoma" charset="0"/>
              </a:rPr>
              <a:t>%&gt;</a:t>
            </a:r>
            <a:r>
              <a:rPr lang="vi-VN" sz="2800">
                <a:latin typeface="+mj-lt"/>
                <a:cs typeface="Tahoma" charset="0"/>
              </a:rPr>
              <a:t>	 </a:t>
            </a:r>
          </a:p>
          <a:p>
            <a:pPr marL="0" indent="0" algn="just">
              <a:spcBef>
                <a:spcPts val="300"/>
              </a:spcBef>
              <a:spcAft>
                <a:spcPts val="300"/>
              </a:spcAft>
              <a:buNone/>
            </a:pPr>
            <a:r>
              <a:rPr lang="en-US" sz="2800" smtClean="0">
                <a:latin typeface="+mj-lt"/>
                <a:cs typeface="Tahoma" charset="0"/>
              </a:rPr>
              <a:t>    </a:t>
            </a:r>
            <a:r>
              <a:rPr lang="vi-VN" sz="2800" smtClean="0">
                <a:solidFill>
                  <a:srgbClr val="C00000"/>
                </a:solidFill>
                <a:latin typeface="+mj-lt"/>
                <a:cs typeface="Tahoma" charset="0"/>
              </a:rPr>
              <a:t>&lt;%=</a:t>
            </a:r>
            <a:r>
              <a:rPr lang="vi-VN" sz="2800" smtClean="0">
                <a:latin typeface="+mj-lt"/>
                <a:cs typeface="Tahoma" charset="0"/>
              </a:rPr>
              <a:t> </a:t>
            </a:r>
            <a:r>
              <a:rPr lang="vi-VN" sz="2800">
                <a:solidFill>
                  <a:srgbClr val="0000FF"/>
                </a:solidFill>
                <a:latin typeface="+mj-lt"/>
                <a:cs typeface="Tahoma" charset="0"/>
              </a:rPr>
              <a:t>Title </a:t>
            </a:r>
            <a:r>
              <a:rPr lang="vi-VN" sz="2800">
                <a:solidFill>
                  <a:srgbClr val="C00000"/>
                </a:solidFill>
                <a:latin typeface="+mj-lt"/>
                <a:cs typeface="Tahoma" charset="0"/>
              </a:rPr>
              <a:t>%&gt;</a:t>
            </a:r>
          </a:p>
          <a:p>
            <a:pPr marL="0" indent="0" algn="just">
              <a:spcBef>
                <a:spcPts val="300"/>
              </a:spcBef>
              <a:spcAft>
                <a:spcPts val="300"/>
              </a:spcAft>
              <a:buNone/>
            </a:pPr>
            <a:r>
              <a:rPr lang="en-US" sz="2800" smtClean="0">
                <a:latin typeface="+mj-lt"/>
                <a:cs typeface="Tahoma" charset="0"/>
              </a:rPr>
              <a:t>    </a:t>
            </a:r>
            <a:r>
              <a:rPr lang="vi-VN" sz="2800" smtClean="0">
                <a:latin typeface="+mj-lt"/>
                <a:cs typeface="Tahoma" charset="0"/>
              </a:rPr>
              <a:t>hoặc </a:t>
            </a:r>
            <a:r>
              <a:rPr lang="vi-VN" sz="2800">
                <a:solidFill>
                  <a:srgbClr val="C00000"/>
                </a:solidFill>
                <a:latin typeface="+mj-lt"/>
                <a:cs typeface="Tahoma" charset="0"/>
              </a:rPr>
              <a:t>&lt;%=</a:t>
            </a:r>
            <a:r>
              <a:rPr lang="vi-VN" sz="2800">
                <a:latin typeface="+mj-lt"/>
                <a:cs typeface="Tahoma" charset="0"/>
              </a:rPr>
              <a:t> </a:t>
            </a:r>
            <a:r>
              <a:rPr lang="vi-VN" sz="2800">
                <a:solidFill>
                  <a:srgbClr val="0000FF"/>
                </a:solidFill>
                <a:latin typeface="+mj-lt"/>
                <a:cs typeface="Tahoma" charset="0"/>
              </a:rPr>
              <a:t>mySub() </a:t>
            </a:r>
            <a:r>
              <a:rPr lang="vi-VN" sz="2800">
                <a:solidFill>
                  <a:srgbClr val="C00000"/>
                </a:solidFill>
                <a:latin typeface="+mj-lt"/>
                <a:cs typeface="Tahoma" charset="0"/>
              </a:rPr>
              <a:t>%&gt;</a:t>
            </a:r>
            <a:endParaRPr lang="en-US" sz="2800" dirty="0" smtClean="0">
              <a:solidFill>
                <a:srgbClr val="C00000"/>
              </a:solidFill>
              <a:latin typeface="+mj-lt"/>
              <a:cs typeface="Tahoma" charset="0"/>
            </a:endParaRPr>
          </a:p>
        </p:txBody>
      </p:sp>
    </p:spTree>
    <p:extLst>
      <p:ext uri="{BB962C8B-B14F-4D97-AF65-F5344CB8AC3E}">
        <p14:creationId xmlns:p14="http://schemas.microsoft.com/office/powerpoint/2010/main" val="152842071"/>
      </p:ext>
    </p:extLst>
  </p:cSld>
  <p:clrMapOvr>
    <a:masterClrMapping/>
  </p:clrMapOvr>
  <p:transition advClick="0">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Web Controls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3058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Bao gồm 3 </a:t>
            </a:r>
            <a:r>
              <a:rPr lang="vi-VN" sz="2800" smtClean="0">
                <a:latin typeface="+mj-lt"/>
                <a:cs typeface="Tahoma" charset="0"/>
              </a:rPr>
              <a:t>loại</a:t>
            </a:r>
            <a:r>
              <a:rPr lang="en-US" sz="2800" smtClean="0">
                <a:latin typeface="+mj-lt"/>
                <a:cs typeface="Tahoma" charset="0"/>
              </a:rPr>
              <a:t> chính</a:t>
            </a:r>
            <a:r>
              <a:rPr lang="vi-VN" sz="2800" smtClean="0">
                <a:latin typeface="+mj-lt"/>
                <a:cs typeface="Tahoma" charset="0"/>
              </a:rPr>
              <a:t>:</a:t>
            </a:r>
            <a:endParaRPr lang="vi-VN" sz="2800">
              <a:latin typeface="+mj-lt"/>
              <a:cs typeface="Tahoma" charset="0"/>
            </a:endParaRPr>
          </a:p>
          <a:p>
            <a:pPr lvl="1" algn="just">
              <a:lnSpc>
                <a:spcPct val="120000"/>
              </a:lnSpc>
              <a:spcBef>
                <a:spcPts val="300"/>
              </a:spcBef>
              <a:spcAft>
                <a:spcPts val="300"/>
              </a:spcAft>
            </a:pPr>
            <a:r>
              <a:rPr lang="vi-VN" sz="2400">
                <a:solidFill>
                  <a:srgbClr val="0000FF"/>
                </a:solidFill>
                <a:latin typeface="+mj-lt"/>
                <a:cs typeface="Tahoma" charset="0"/>
              </a:rPr>
              <a:t>Html Control</a:t>
            </a:r>
          </a:p>
          <a:p>
            <a:pPr lvl="1" algn="just">
              <a:lnSpc>
                <a:spcPct val="120000"/>
              </a:lnSpc>
              <a:spcBef>
                <a:spcPts val="300"/>
              </a:spcBef>
              <a:spcAft>
                <a:spcPts val="300"/>
              </a:spcAft>
            </a:pPr>
            <a:r>
              <a:rPr lang="vi-VN" sz="2400">
                <a:solidFill>
                  <a:srgbClr val="0000FF"/>
                </a:solidFill>
                <a:latin typeface="+mj-lt"/>
                <a:cs typeface="Tahoma" charset="0"/>
              </a:rPr>
              <a:t>Html Server Control</a:t>
            </a:r>
          </a:p>
          <a:p>
            <a:pPr lvl="1" algn="just">
              <a:lnSpc>
                <a:spcPct val="120000"/>
              </a:lnSpc>
              <a:spcBef>
                <a:spcPts val="300"/>
              </a:spcBef>
              <a:spcAft>
                <a:spcPts val="300"/>
              </a:spcAft>
            </a:pPr>
            <a:r>
              <a:rPr lang="vi-VN" sz="2400">
                <a:solidFill>
                  <a:srgbClr val="0000FF"/>
                </a:solidFill>
                <a:latin typeface="+mj-lt"/>
                <a:cs typeface="Tahoma" charset="0"/>
              </a:rPr>
              <a:t>Asp.net Server Control</a:t>
            </a:r>
          </a:p>
          <a:p>
            <a:pPr algn="just">
              <a:lnSpc>
                <a:spcPct val="120000"/>
              </a:lnSpc>
              <a:spcBef>
                <a:spcPts val="300"/>
              </a:spcBef>
              <a:spcAft>
                <a:spcPts val="300"/>
              </a:spcAft>
            </a:pPr>
            <a:r>
              <a:rPr lang="vi-VN" sz="2800">
                <a:latin typeface="+mj-lt"/>
                <a:cs typeface="Tahoma" charset="0"/>
              </a:rPr>
              <a:t>Được khai báo trong thẻ:</a:t>
            </a:r>
          </a:p>
          <a:p>
            <a:pPr lvl="1" algn="just">
              <a:lnSpc>
                <a:spcPct val="120000"/>
              </a:lnSpc>
              <a:spcBef>
                <a:spcPts val="300"/>
              </a:spcBef>
              <a:spcAft>
                <a:spcPts val="300"/>
              </a:spcAft>
            </a:pPr>
            <a:r>
              <a:rPr lang="vi-VN" sz="2400">
                <a:solidFill>
                  <a:srgbClr val="0000FF"/>
                </a:solidFill>
                <a:latin typeface="+mj-lt"/>
                <a:cs typeface="Tahoma" charset="0"/>
              </a:rPr>
              <a:t>&lt;form runat=“server” &gt; ... &lt;/form&gt;</a:t>
            </a:r>
          </a:p>
          <a:p>
            <a:pPr algn="just">
              <a:lnSpc>
                <a:spcPct val="120000"/>
              </a:lnSpc>
              <a:spcBef>
                <a:spcPts val="300"/>
              </a:spcBef>
              <a:spcAft>
                <a:spcPts val="300"/>
              </a:spcAft>
            </a:pPr>
            <a:r>
              <a:rPr lang="vi-VN" sz="2800">
                <a:latin typeface="+mj-lt"/>
                <a:cs typeface="Tahoma" charset="0"/>
              </a:rPr>
              <a:t>Ví dụ:</a:t>
            </a:r>
          </a:p>
          <a:p>
            <a:pPr marL="457200" lvl="1" indent="0" algn="just">
              <a:lnSpc>
                <a:spcPct val="120000"/>
              </a:lnSpc>
              <a:spcBef>
                <a:spcPts val="300"/>
              </a:spcBef>
              <a:spcAft>
                <a:spcPts val="300"/>
              </a:spcAft>
              <a:buNone/>
            </a:pPr>
            <a:r>
              <a:rPr lang="vi-VN" sz="2200">
                <a:solidFill>
                  <a:srgbClr val="0000FF"/>
                </a:solidFill>
                <a:latin typeface="+mj-lt"/>
                <a:cs typeface="Tahoma" charset="0"/>
              </a:rPr>
              <a:t>&lt;asp:Label ID=“Label1” </a:t>
            </a:r>
            <a:r>
              <a:rPr lang="vi-VN" sz="2200">
                <a:solidFill>
                  <a:srgbClr val="C00000"/>
                </a:solidFill>
                <a:latin typeface="+mj-lt"/>
                <a:cs typeface="Tahoma" charset="0"/>
              </a:rPr>
              <a:t>runat=“server” </a:t>
            </a:r>
            <a:r>
              <a:rPr lang="vi-VN" sz="2200">
                <a:solidFill>
                  <a:srgbClr val="0000FF"/>
                </a:solidFill>
                <a:latin typeface="+mj-lt"/>
                <a:cs typeface="Tahoma" charset="0"/>
              </a:rPr>
              <a:t>Text=“Text Content” /&gt;</a:t>
            </a:r>
          </a:p>
          <a:p>
            <a:pPr marL="457200" lvl="1" indent="0" algn="just">
              <a:lnSpc>
                <a:spcPct val="120000"/>
              </a:lnSpc>
              <a:spcBef>
                <a:spcPts val="300"/>
              </a:spcBef>
              <a:spcAft>
                <a:spcPts val="300"/>
              </a:spcAft>
              <a:buNone/>
            </a:pPr>
            <a:r>
              <a:rPr lang="vi-VN" sz="2200">
                <a:solidFill>
                  <a:srgbClr val="0000FF"/>
                </a:solidFill>
                <a:latin typeface="+mj-lt"/>
                <a:cs typeface="Tahoma" charset="0"/>
              </a:rPr>
              <a:t>&lt;asp:TextBox ID=“</a:t>
            </a:r>
            <a:r>
              <a:rPr lang="vi-VN" sz="2200" smtClean="0">
                <a:solidFill>
                  <a:srgbClr val="0000FF"/>
                </a:solidFill>
                <a:latin typeface="+mj-lt"/>
                <a:cs typeface="Tahoma" charset="0"/>
              </a:rPr>
              <a:t>Text1</a:t>
            </a:r>
            <a:r>
              <a:rPr lang="vi-VN" sz="2200">
                <a:solidFill>
                  <a:srgbClr val="0000FF"/>
                </a:solidFill>
                <a:latin typeface="+mj-lt"/>
                <a:cs typeface="Tahoma" charset="0"/>
              </a:rPr>
              <a:t>” </a:t>
            </a:r>
            <a:r>
              <a:rPr lang="vi-VN" sz="2200">
                <a:solidFill>
                  <a:srgbClr val="C00000"/>
                </a:solidFill>
                <a:latin typeface="+mj-lt"/>
                <a:cs typeface="Tahoma" charset="0"/>
              </a:rPr>
              <a:t>runat=“server” </a:t>
            </a:r>
            <a:r>
              <a:rPr lang="vi-VN" sz="2200">
                <a:solidFill>
                  <a:srgbClr val="0000FF"/>
                </a:solidFill>
                <a:latin typeface="+mj-lt"/>
                <a:cs typeface="Tahoma" charset="0"/>
              </a:rPr>
              <a:t>Text=“Enter text” /&gt;</a:t>
            </a:r>
            <a:endParaRPr lang="en-US" sz="2200" dirty="0" smtClean="0">
              <a:solidFill>
                <a:srgbClr val="0000FF"/>
              </a:solidFill>
              <a:latin typeface="+mj-lt"/>
              <a:cs typeface="Tahoma" charset="0"/>
            </a:endParaRPr>
          </a:p>
        </p:txBody>
      </p:sp>
    </p:spTree>
    <p:extLst>
      <p:ext uri="{BB962C8B-B14F-4D97-AF65-F5344CB8AC3E}">
        <p14:creationId xmlns:p14="http://schemas.microsoft.com/office/powerpoint/2010/main" val="3655249438"/>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0" y="152400"/>
            <a:ext cx="78486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Server-side comments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4864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Thể hiện các ghi chú trên Web Form</a:t>
            </a:r>
          </a:p>
          <a:p>
            <a:pPr algn="just">
              <a:lnSpc>
                <a:spcPct val="120000"/>
              </a:lnSpc>
              <a:spcBef>
                <a:spcPts val="300"/>
              </a:spcBef>
              <a:spcAft>
                <a:spcPts val="300"/>
              </a:spcAft>
            </a:pPr>
            <a:r>
              <a:rPr lang="vi-VN" sz="2800">
                <a:latin typeface="+mj-lt"/>
                <a:cs typeface="Tahoma" charset="0"/>
              </a:rPr>
              <a:t>Sử dụng một trong 2 dạng:</a:t>
            </a:r>
          </a:p>
          <a:p>
            <a:pPr lvl="1" algn="just">
              <a:lnSpc>
                <a:spcPct val="120000"/>
              </a:lnSpc>
              <a:spcBef>
                <a:spcPts val="300"/>
              </a:spcBef>
              <a:spcAft>
                <a:spcPts val="300"/>
              </a:spcAft>
            </a:pPr>
            <a:r>
              <a:rPr lang="vi-VN" sz="2400">
                <a:solidFill>
                  <a:srgbClr val="00B050"/>
                </a:solidFill>
                <a:latin typeface="+mj-lt"/>
                <a:cs typeface="Tahoma" charset="0"/>
              </a:rPr>
              <a:t>Html Comment : &lt;!-- comment --&gt; </a:t>
            </a:r>
          </a:p>
          <a:p>
            <a:pPr lvl="1" algn="just">
              <a:lnSpc>
                <a:spcPct val="120000"/>
              </a:lnSpc>
              <a:spcBef>
                <a:spcPts val="300"/>
              </a:spcBef>
              <a:spcAft>
                <a:spcPts val="300"/>
              </a:spcAft>
            </a:pPr>
            <a:r>
              <a:rPr lang="vi-VN" sz="2400">
                <a:solidFill>
                  <a:srgbClr val="00B050"/>
                </a:solidFill>
                <a:latin typeface="+mj-lt"/>
                <a:cs typeface="Tahoma" charset="0"/>
              </a:rPr>
              <a:t>Asp.net Comment: &lt;%-- comment --%&gt;</a:t>
            </a:r>
          </a:p>
          <a:p>
            <a:pPr algn="just">
              <a:lnSpc>
                <a:spcPct val="120000"/>
              </a:lnSpc>
              <a:spcBef>
                <a:spcPts val="300"/>
              </a:spcBef>
              <a:spcAft>
                <a:spcPts val="300"/>
              </a:spcAft>
            </a:pPr>
            <a:r>
              <a:rPr lang="vi-VN" sz="2800">
                <a:latin typeface="+mj-lt"/>
                <a:cs typeface="Tahoma" charset="0"/>
              </a:rPr>
              <a:t>Html comment sẽ được gởi về trình duyệt do đó không thích hợp để comment nội dung Asp.net server-side code</a:t>
            </a:r>
          </a:p>
          <a:p>
            <a:pPr algn="just">
              <a:lnSpc>
                <a:spcPct val="120000"/>
              </a:lnSpc>
              <a:spcBef>
                <a:spcPts val="300"/>
              </a:spcBef>
              <a:spcAft>
                <a:spcPts val="300"/>
              </a:spcAft>
            </a:pPr>
            <a:r>
              <a:rPr lang="vi-VN" sz="2800">
                <a:latin typeface="+mj-lt"/>
                <a:cs typeface="Tahoma" charset="0"/>
              </a:rPr>
              <a:t>Html comment được dùng để ẩn thông tin đối với trình duyệt nhưng sẽ được xử lý bởi Asp.net runtime</a:t>
            </a:r>
            <a:endParaRPr lang="en-US" sz="2800" dirty="0" smtClean="0">
              <a:latin typeface="+mj-lt"/>
              <a:cs typeface="Tahoma" charset="0"/>
            </a:endParaRPr>
          </a:p>
        </p:txBody>
      </p:sp>
    </p:spTree>
    <p:extLst>
      <p:ext uri="{BB962C8B-B14F-4D97-AF65-F5344CB8AC3E}">
        <p14:creationId xmlns:p14="http://schemas.microsoft.com/office/powerpoint/2010/main" val="455605974"/>
      </p:ext>
    </p:extLst>
  </p:cSld>
  <p:clrMapOvr>
    <a:masterClrMapping/>
  </p:clrMapOvr>
  <p:transition advClick="0">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sv-SE" sz="4000" b="1">
                <a:solidFill>
                  <a:schemeClr val="tx1"/>
                </a:solidFill>
                <a:cs typeface="Tahoma" charset="0"/>
              </a:rPr>
              <a:t>Literal Text và HTML Tags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Cung cấp </a:t>
            </a:r>
            <a:r>
              <a:rPr lang="vi-VN" sz="2800">
                <a:solidFill>
                  <a:srgbClr val="0000FF"/>
                </a:solidFill>
                <a:latin typeface="+mj-lt"/>
                <a:cs typeface="Tahoma" charset="0"/>
              </a:rPr>
              <a:t>cấu trúc định dạng thông tin trang web </a:t>
            </a:r>
            <a:r>
              <a:rPr lang="vi-VN" sz="2800">
                <a:latin typeface="+mj-lt"/>
                <a:cs typeface="Tahoma" charset="0"/>
              </a:rPr>
              <a:t>(thông qua các thẻ Html) cùng với </a:t>
            </a:r>
            <a:r>
              <a:rPr lang="vi-VN" sz="2800">
                <a:solidFill>
                  <a:srgbClr val="0000FF"/>
                </a:solidFill>
                <a:latin typeface="+mj-lt"/>
                <a:cs typeface="Tahoma" charset="0"/>
              </a:rPr>
              <a:t>nội dung hiển thị tĩnh</a:t>
            </a:r>
            <a:r>
              <a:rPr lang="vi-VN" sz="2800">
                <a:latin typeface="+mj-lt"/>
                <a:cs typeface="Tahoma" charset="0"/>
              </a:rPr>
              <a:t> (literal text)</a:t>
            </a:r>
          </a:p>
          <a:p>
            <a:pPr algn="just">
              <a:lnSpc>
                <a:spcPct val="120000"/>
              </a:lnSpc>
              <a:spcBef>
                <a:spcPts val="300"/>
              </a:spcBef>
              <a:spcAft>
                <a:spcPts val="300"/>
              </a:spcAft>
            </a:pPr>
            <a:r>
              <a:rPr lang="vi-VN" sz="2800">
                <a:latin typeface="+mj-lt"/>
                <a:cs typeface="Tahoma" charset="0"/>
              </a:rPr>
              <a:t>Nếu không có thành phần này, trang web sẽ không có cấu trúc và trình duyệt sẽ không hiển thị được</a:t>
            </a:r>
            <a:endParaRPr lang="en-US" sz="2800" dirty="0" smtClean="0">
              <a:latin typeface="+mj-lt"/>
              <a:cs typeface="Tahoma" charset="0"/>
            </a:endParaRPr>
          </a:p>
        </p:txBody>
      </p:sp>
      <p:pic>
        <p:nvPicPr>
          <p:cNvPr id="7170" name="Picture 2" descr="Image depicting basic components of an HTML t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414" y="3979606"/>
            <a:ext cx="5451986" cy="272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84378"/>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81001" y="152400"/>
            <a:ext cx="78486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Web Form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Code behind: </a:t>
            </a:r>
            <a:r>
              <a:rPr lang="vi-VN" sz="2800">
                <a:latin typeface="+mj-lt"/>
                <a:cs typeface="Tahoma" charset="0"/>
              </a:rPr>
              <a:t>Là file mã nguồn (C#, </a:t>
            </a:r>
            <a:r>
              <a:rPr lang="vi-VN" sz="2800" smtClean="0">
                <a:latin typeface="+mj-lt"/>
                <a:cs typeface="Tahoma" charset="0"/>
              </a:rPr>
              <a:t>VB.net</a:t>
            </a:r>
            <a:r>
              <a:rPr lang="en-US" sz="2800" smtClean="0">
                <a:latin typeface="+mj-lt"/>
                <a:cs typeface="Tahoma" charset="0"/>
              </a:rPr>
              <a:t>,…</a:t>
            </a:r>
            <a:r>
              <a:rPr lang="vi-VN" sz="2800" smtClean="0">
                <a:latin typeface="+mj-lt"/>
                <a:cs typeface="Tahoma" charset="0"/>
              </a:rPr>
              <a:t>) </a:t>
            </a:r>
            <a:r>
              <a:rPr lang="vi-VN" sz="2800">
                <a:latin typeface="+mj-lt"/>
                <a:cs typeface="Tahoma" charset="0"/>
              </a:rPr>
              <a:t>chứa khai báo lớp có nhiệm vụ xử lý các logic nghiệp vụ của chương trình hay các sự kiện xảy ra khi người dùng tương tác với Web Form. </a:t>
            </a:r>
          </a:p>
          <a:p>
            <a:pPr algn="just">
              <a:lnSpc>
                <a:spcPct val="120000"/>
              </a:lnSpc>
              <a:spcBef>
                <a:spcPts val="300"/>
              </a:spcBef>
              <a:spcAft>
                <a:spcPts val="300"/>
              </a:spcAft>
            </a:pPr>
            <a:r>
              <a:rPr lang="vi-VN" sz="2800">
                <a:latin typeface="+mj-lt"/>
                <a:cs typeface="Tahoma" charset="0"/>
              </a:rPr>
              <a:t>Tên của lớp thường trùng với tên của Web Form.</a:t>
            </a:r>
          </a:p>
          <a:p>
            <a:pPr algn="just">
              <a:lnSpc>
                <a:spcPct val="120000"/>
              </a:lnSpc>
              <a:spcBef>
                <a:spcPts val="300"/>
              </a:spcBef>
              <a:spcAft>
                <a:spcPts val="300"/>
              </a:spcAft>
            </a:pPr>
            <a:r>
              <a:rPr lang="vi-VN" sz="2800" smtClean="0">
                <a:latin typeface="+mj-lt"/>
                <a:cs typeface="Tahoma" charset="0"/>
              </a:rPr>
              <a:t>Tất </a:t>
            </a:r>
            <a:r>
              <a:rPr lang="vi-VN" sz="2800">
                <a:latin typeface="+mj-lt"/>
                <a:cs typeface="Tahoma" charset="0"/>
              </a:rPr>
              <a:t>cả các class đều chứa hàm </a:t>
            </a:r>
            <a:r>
              <a:rPr lang="vi-VN" sz="2800">
                <a:solidFill>
                  <a:srgbClr val="0000FF"/>
                </a:solidFill>
                <a:latin typeface="+mj-lt"/>
                <a:cs typeface="Tahoma" charset="0"/>
              </a:rPr>
              <a:t>Page_Load</a:t>
            </a:r>
            <a:r>
              <a:rPr lang="vi-VN" sz="2800">
                <a:latin typeface="+mj-lt"/>
                <a:cs typeface="Tahoma" charset="0"/>
              </a:rPr>
              <a:t> tự động gọi thực hiện khi Web Form nhận được request từ client</a:t>
            </a:r>
            <a:r>
              <a:rPr lang="vi-VN" sz="2800" smtClean="0">
                <a:latin typeface="+mj-lt"/>
                <a:cs typeface="Tahoma" charset="0"/>
              </a:rPr>
              <a:t>.</a:t>
            </a:r>
            <a:endParaRPr lang="vi-VN" sz="2800">
              <a:latin typeface="+mj-lt"/>
              <a:cs typeface="Tahoma" charset="0"/>
            </a:endParaRPr>
          </a:p>
        </p:txBody>
      </p:sp>
    </p:spTree>
    <p:extLst>
      <p:ext uri="{BB962C8B-B14F-4D97-AF65-F5344CB8AC3E}">
        <p14:creationId xmlns:p14="http://schemas.microsoft.com/office/powerpoint/2010/main" val="2751296622"/>
      </p:ext>
    </p:extLst>
  </p:cSld>
  <p:clrMapOvr>
    <a:masterClrMapping/>
  </p:clrMapOvr>
  <p:transition advClick="0">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Web Form – Ví dụ</a:t>
            </a:r>
            <a:endParaRPr lang="en-US" sz="4000" b="1" dirty="0" smtClean="0">
              <a:solidFill>
                <a:schemeClr val="tx1"/>
              </a:solidFill>
              <a:cs typeface="Tahoma"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1860"/>
            <a:ext cx="8481320" cy="541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78724"/>
      </p:ext>
    </p:extLst>
  </p:cSld>
  <p:clrMapOvr>
    <a:masterClrMapping/>
  </p:clrMapOvr>
  <p:transition advClick="0">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Tạo ứng dụng ASP.NET</a:t>
            </a:r>
            <a:endParaRPr lang="en-US" sz="4000" b="1" dirty="0" smtClean="0">
              <a:solidFill>
                <a:schemeClr val="tx1"/>
              </a:solidFill>
              <a:cs typeface="Tahoma" charset="0"/>
            </a:endParaRPr>
          </a:p>
        </p:txBody>
      </p:sp>
      <p:pic>
        <p:nvPicPr>
          <p:cNvPr id="3" name="Picture 2"/>
          <p:cNvPicPr>
            <a:picLocks noChangeAspect="1"/>
          </p:cNvPicPr>
          <p:nvPr/>
        </p:nvPicPr>
        <p:blipFill>
          <a:blip r:embed="rId2"/>
          <a:stretch>
            <a:fillRect/>
          </a:stretch>
        </p:blipFill>
        <p:spPr>
          <a:xfrm>
            <a:off x="538162" y="1371600"/>
            <a:ext cx="8529638" cy="4843526"/>
          </a:xfrm>
          <a:prstGeom prst="rect">
            <a:avLst/>
          </a:prstGeom>
        </p:spPr>
      </p:pic>
    </p:spTree>
    <p:extLst>
      <p:ext uri="{BB962C8B-B14F-4D97-AF65-F5344CB8AC3E}">
        <p14:creationId xmlns:p14="http://schemas.microsoft.com/office/powerpoint/2010/main" val="2348211384"/>
      </p:ext>
    </p:extLst>
  </p:cSld>
  <p:clrMapOvr>
    <a:masterClrMapping/>
  </p:clrMapOvr>
  <p:transition advClick="0">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Web là gì?</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334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Là các </a:t>
            </a:r>
            <a:r>
              <a:rPr lang="vi-VN" sz="2800">
                <a:solidFill>
                  <a:srgbClr val="0000FF"/>
                </a:solidFill>
                <a:latin typeface="+mj-lt"/>
                <a:cs typeface="Tahoma" charset="0"/>
              </a:rPr>
              <a:t>dịch vụ phân tán </a:t>
            </a:r>
            <a:r>
              <a:rPr lang="vi-VN" sz="2800">
                <a:latin typeface="+mj-lt"/>
                <a:cs typeface="Tahoma" charset="0"/>
              </a:rPr>
              <a:t>cung cấp thông tin </a:t>
            </a:r>
            <a:r>
              <a:rPr lang="vi-VN" sz="2800">
                <a:solidFill>
                  <a:srgbClr val="0000FF"/>
                </a:solidFill>
                <a:latin typeface="+mj-lt"/>
                <a:cs typeface="Tahoma" charset="0"/>
              </a:rPr>
              <a:t>multimedia</a:t>
            </a:r>
            <a:r>
              <a:rPr lang="vi-VN" sz="2800">
                <a:latin typeface="+mj-lt"/>
                <a:cs typeface="Tahoma" charset="0"/>
              </a:rPr>
              <a:t> dựa trên </a:t>
            </a:r>
            <a:r>
              <a:rPr lang="vi-VN" sz="2800">
                <a:solidFill>
                  <a:srgbClr val="0000FF"/>
                </a:solidFill>
                <a:latin typeface="+mj-lt"/>
                <a:cs typeface="Tahoma" charset="0"/>
              </a:rPr>
              <a:t>hypertext</a:t>
            </a:r>
            <a:r>
              <a:rPr lang="vi-VN" sz="2800">
                <a:latin typeface="+mj-lt"/>
                <a:cs typeface="Tahoma" charset="0"/>
              </a:rPr>
              <a:t>.</a:t>
            </a:r>
          </a:p>
          <a:p>
            <a:pPr lvl="1" algn="just">
              <a:lnSpc>
                <a:spcPct val="120000"/>
              </a:lnSpc>
              <a:spcBef>
                <a:spcPts val="300"/>
              </a:spcBef>
              <a:spcAft>
                <a:spcPts val="300"/>
              </a:spcAft>
            </a:pPr>
            <a:r>
              <a:rPr lang="vi-VN" sz="2400">
                <a:solidFill>
                  <a:srgbClr val="0000FF"/>
                </a:solidFill>
                <a:latin typeface="+mj-lt"/>
                <a:cs typeface="Tahoma" charset="0"/>
              </a:rPr>
              <a:t>Phân tán</a:t>
            </a:r>
            <a:r>
              <a:rPr lang="vi-VN" sz="2400">
                <a:latin typeface="+mj-lt"/>
                <a:cs typeface="Tahoma" charset="0"/>
              </a:rPr>
              <a:t>: Thông tin được đặt trên nhiều máy chủ khắp thế giới.</a:t>
            </a:r>
          </a:p>
          <a:p>
            <a:pPr lvl="1" algn="just">
              <a:lnSpc>
                <a:spcPct val="120000"/>
              </a:lnSpc>
              <a:spcBef>
                <a:spcPts val="300"/>
              </a:spcBef>
              <a:spcAft>
                <a:spcPts val="300"/>
              </a:spcAft>
            </a:pPr>
            <a:r>
              <a:rPr lang="vi-VN" sz="2400">
                <a:solidFill>
                  <a:srgbClr val="0000FF"/>
                </a:solidFill>
                <a:latin typeface="+mj-lt"/>
                <a:cs typeface="Tahoma" charset="0"/>
              </a:rPr>
              <a:t>Multimedia</a:t>
            </a:r>
            <a:r>
              <a:rPr lang="vi-VN" sz="2400">
                <a:latin typeface="+mj-lt"/>
                <a:cs typeface="Tahoma" charset="0"/>
              </a:rPr>
              <a:t>: Thông tin bao gồm text, graphics, sound, video.</a:t>
            </a:r>
          </a:p>
          <a:p>
            <a:pPr lvl="1" algn="just">
              <a:lnSpc>
                <a:spcPct val="120000"/>
              </a:lnSpc>
              <a:spcBef>
                <a:spcPts val="300"/>
              </a:spcBef>
              <a:spcAft>
                <a:spcPts val="300"/>
              </a:spcAft>
            </a:pPr>
            <a:r>
              <a:rPr lang="vi-VN" sz="2400">
                <a:solidFill>
                  <a:srgbClr val="0000FF"/>
                </a:solidFill>
                <a:latin typeface="+mj-lt"/>
                <a:cs typeface="Tahoma" charset="0"/>
              </a:rPr>
              <a:t>Hypertext</a:t>
            </a:r>
            <a:r>
              <a:rPr lang="vi-VN" sz="2400">
                <a:latin typeface="+mj-lt"/>
                <a:cs typeface="Tahoma" charset="0"/>
              </a:rPr>
              <a:t>: Là kỹ thuật được sử dụng để truy cập thông tin.</a:t>
            </a:r>
          </a:p>
          <a:p>
            <a:pPr algn="just">
              <a:lnSpc>
                <a:spcPct val="120000"/>
              </a:lnSpc>
              <a:spcBef>
                <a:spcPts val="300"/>
              </a:spcBef>
              <a:spcAft>
                <a:spcPts val="300"/>
              </a:spcAft>
            </a:pPr>
            <a:r>
              <a:rPr lang="vi-VN" sz="2800">
                <a:latin typeface="+mj-lt"/>
                <a:cs typeface="Tahoma" charset="0"/>
              </a:rPr>
              <a:t>Cung cấp truy cập vào các tài nguyên mạng</a:t>
            </a:r>
          </a:p>
          <a:p>
            <a:pPr lvl="1" algn="just">
              <a:lnSpc>
                <a:spcPct val="120000"/>
              </a:lnSpc>
              <a:spcBef>
                <a:spcPts val="300"/>
              </a:spcBef>
              <a:spcAft>
                <a:spcPts val="300"/>
              </a:spcAft>
            </a:pPr>
            <a:r>
              <a:rPr lang="vi-VN" sz="2400">
                <a:latin typeface="+mj-lt"/>
                <a:cs typeface="Tahoma" charset="0"/>
              </a:rPr>
              <a:t>FTP, News</a:t>
            </a:r>
            <a:r>
              <a:rPr lang="vi-VN" sz="2400" smtClean="0">
                <a:latin typeface="+mj-lt"/>
                <a:cs typeface="Tahoma" charset="0"/>
              </a:rPr>
              <a:t>,…</a:t>
            </a:r>
            <a:endParaRPr lang="en-US" sz="2400" dirty="0" smtClean="0">
              <a:latin typeface="+mj-lt"/>
              <a:cs typeface="Tahoma" charset="0"/>
            </a:endParaRPr>
          </a:p>
        </p:txBody>
      </p:sp>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959310"/>
            <a:ext cx="8305800" cy="5762149"/>
          </a:xfrm>
          <a:prstGeom prst="rect">
            <a:avLst/>
          </a:prstGeom>
        </p:spPr>
      </p:pic>
      <p:sp>
        <p:nvSpPr>
          <p:cNvPr id="5"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Tạo ứng dụng ASP.NET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147848358"/>
      </p:ext>
    </p:extLst>
  </p:cSld>
  <p:clrMapOvr>
    <a:masterClrMapping/>
  </p:clrMapOvr>
  <p:transition advClick="0">
    <p:wheel spokes="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9600" y="946975"/>
            <a:ext cx="8305800" cy="5834825"/>
          </a:xfrm>
          <a:prstGeom prst="rect">
            <a:avLst/>
          </a:prstGeom>
        </p:spPr>
      </p:pic>
      <p:sp>
        <p:nvSpPr>
          <p:cNvPr id="5"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Tạo ứng dụng ASP.NET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928376430"/>
      </p:ext>
    </p:extLst>
  </p:cSld>
  <p:clrMapOvr>
    <a:masterClrMapping/>
  </p:clrMapOvr>
  <p:transition advClick="0">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5800" y="944561"/>
            <a:ext cx="8077200" cy="5850861"/>
          </a:xfrm>
          <a:prstGeom prst="rect">
            <a:avLst/>
          </a:prstGeom>
        </p:spPr>
      </p:pic>
      <p:sp>
        <p:nvSpPr>
          <p:cNvPr id="4" name="Oval 3"/>
          <p:cNvSpPr/>
          <p:nvPr/>
        </p:nvSpPr>
        <p:spPr>
          <a:xfrm>
            <a:off x="685800" y="6034548"/>
            <a:ext cx="28194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Tạo ứng dụng ASP.NET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834402480"/>
      </p:ext>
    </p:extLst>
  </p:cSld>
  <p:clrMapOvr>
    <a:masterClrMapping/>
  </p:clrMapOvr>
  <p:transition advClick="0">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0225"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Một số phím tắt thông dụng</a:t>
            </a:r>
            <a:endParaRPr lang="en-US" sz="2800" dirty="0" smtClean="0">
              <a:latin typeface="+mj-lt"/>
              <a:cs typeface="Tahoma" charset="0"/>
            </a:endParaRPr>
          </a:p>
        </p:txBody>
      </p:sp>
      <p:pic>
        <p:nvPicPr>
          <p:cNvPr id="7" name="Picture 2"/>
          <p:cNvPicPr>
            <a:picLocks noChangeAspect="1" noChangeArrowheads="1"/>
          </p:cNvPicPr>
          <p:nvPr/>
        </p:nvPicPr>
        <p:blipFill>
          <a:blip r:embed="rId3"/>
          <a:srcRect/>
          <a:stretch>
            <a:fillRect/>
          </a:stretch>
        </p:blipFill>
        <p:spPr bwMode="auto">
          <a:xfrm>
            <a:off x="612775" y="1752600"/>
            <a:ext cx="8378825" cy="4419600"/>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6" name="Rectangle 2"/>
          <p:cNvSpPr>
            <a:spLocks noGrp="1" noChangeArrowheads="1"/>
          </p:cNvSpPr>
          <p:nvPr>
            <p:ph type="title"/>
          </p:nvPr>
        </p:nvSpPr>
        <p:spPr bwMode="auto">
          <a:xfrm>
            <a:off x="457200" y="152400"/>
            <a:ext cx="77724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Tạo ứng dụng ASP.NET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934630624"/>
      </p:ext>
    </p:extLst>
  </p:cSld>
  <p:clrMapOvr>
    <a:masterClrMapping/>
  </p:clrMapOvr>
  <p:transition advClick="0">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Xử lý sự kiện</a:t>
            </a:r>
            <a:endParaRPr lang="en-US" sz="4000" b="1" dirty="0" smtClean="0">
              <a:solidFill>
                <a:schemeClr val="tx1"/>
              </a:solidFill>
              <a:cs typeface="Tahoma" charset="0"/>
            </a:endParaRPr>
          </a:p>
        </p:txBody>
      </p:sp>
      <p:pic>
        <p:nvPicPr>
          <p:cNvPr id="6" name="Picture 7" descr="PP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8324759"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P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2" y="3740150"/>
            <a:ext cx="6840538"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893219"/>
      </p:ext>
    </p:extLst>
  </p:cSld>
  <p:clrMapOvr>
    <a:masterClrMapping/>
  </p:clrMapOvr>
  <p:transition advClick="0">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descr="PP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497336"/>
            <a:ext cx="6254715" cy="47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Xử lý sự kiện</a:t>
            </a:r>
            <a:endParaRPr lang="en-US" sz="4000" b="1" dirty="0" smtClean="0">
              <a:solidFill>
                <a:schemeClr val="tx1"/>
              </a:solidFill>
              <a:cs typeface="Tahoma" charset="0"/>
            </a:endParaRPr>
          </a:p>
        </p:txBody>
      </p:sp>
      <p:pic>
        <p:nvPicPr>
          <p:cNvPr id="3" name="Picture 2"/>
          <p:cNvPicPr>
            <a:picLocks noChangeAspect="1"/>
          </p:cNvPicPr>
          <p:nvPr/>
        </p:nvPicPr>
        <p:blipFill>
          <a:blip r:embed="rId3"/>
          <a:stretch>
            <a:fillRect/>
          </a:stretch>
        </p:blipFill>
        <p:spPr>
          <a:xfrm>
            <a:off x="6738938" y="1981200"/>
            <a:ext cx="2343150" cy="4362450"/>
          </a:xfrm>
          <a:prstGeom prst="rect">
            <a:avLst/>
          </a:prstGeom>
        </p:spPr>
      </p:pic>
      <p:pic>
        <p:nvPicPr>
          <p:cNvPr id="4" name="Picture 3"/>
          <p:cNvPicPr>
            <a:picLocks noChangeAspect="1"/>
          </p:cNvPicPr>
          <p:nvPr/>
        </p:nvPicPr>
        <p:blipFill>
          <a:blip r:embed="rId4"/>
          <a:stretch>
            <a:fillRect/>
          </a:stretch>
        </p:blipFill>
        <p:spPr>
          <a:xfrm>
            <a:off x="6146765" y="4162425"/>
            <a:ext cx="657225" cy="381000"/>
          </a:xfrm>
          <a:prstGeom prst="rect">
            <a:avLst/>
          </a:prstGeom>
        </p:spPr>
      </p:pic>
    </p:spTree>
    <p:extLst>
      <p:ext uri="{BB962C8B-B14F-4D97-AF65-F5344CB8AC3E}">
        <p14:creationId xmlns:p14="http://schemas.microsoft.com/office/powerpoint/2010/main" val="306533728"/>
      </p:ext>
    </p:extLst>
  </p:cSld>
  <p:clrMapOvr>
    <a:masterClrMapping/>
  </p:clrMapOvr>
  <p:transition advClick="0">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PPT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31116"/>
            <a:ext cx="8534400" cy="231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PPT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3786188"/>
            <a:ext cx="4951412"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Xử lý sự kiện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741953641"/>
      </p:ext>
    </p:extLst>
  </p:cSld>
  <p:clrMapOvr>
    <a:masterClrMapping/>
  </p:clrMapOvr>
  <p:transition advClick="0">
    <p:wheel spokes="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descr="PPT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1" y="1391034"/>
            <a:ext cx="8532812" cy="117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PPT1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2781300"/>
            <a:ext cx="813752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PPT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5807075"/>
            <a:ext cx="36004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Xử lý sự kiện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808704056"/>
      </p:ext>
    </p:extLst>
  </p:cSld>
  <p:clrMapOvr>
    <a:masterClrMapping/>
  </p:clrMapOvr>
  <p:transition advClick="0">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3097866487"/>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Các thành phần của web</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Webpage</a:t>
            </a:r>
          </a:p>
          <a:p>
            <a:pPr lvl="1" algn="just">
              <a:lnSpc>
                <a:spcPct val="120000"/>
              </a:lnSpc>
              <a:spcBef>
                <a:spcPts val="300"/>
              </a:spcBef>
              <a:spcAft>
                <a:spcPts val="300"/>
              </a:spcAft>
            </a:pPr>
            <a:r>
              <a:rPr lang="vi-VN" sz="2400">
                <a:latin typeface="+mj-lt"/>
                <a:cs typeface="Tahoma" charset="0"/>
              </a:rPr>
              <a:t>Là trang web. Có thể hiển thị các thông tin dưới dạng văn bản, hình ảnh, âm thanh,...</a:t>
            </a:r>
          </a:p>
          <a:p>
            <a:pPr lvl="1" algn="just">
              <a:lnSpc>
                <a:spcPct val="120000"/>
              </a:lnSpc>
              <a:spcBef>
                <a:spcPts val="300"/>
              </a:spcBef>
              <a:spcAft>
                <a:spcPts val="300"/>
              </a:spcAft>
            </a:pPr>
            <a:r>
              <a:rPr lang="vi-VN" sz="2400">
                <a:solidFill>
                  <a:srgbClr val="0000FF"/>
                </a:solidFill>
                <a:latin typeface="+mj-lt"/>
                <a:cs typeface="Tahoma" charset="0"/>
              </a:rPr>
              <a:t>Homepage</a:t>
            </a:r>
            <a:r>
              <a:rPr lang="vi-VN" sz="2400">
                <a:latin typeface="+mj-lt"/>
                <a:cs typeface="Tahoma" charset="0"/>
              </a:rPr>
              <a:t>: Trang chủ. Thường là trang đầu tiên (mặc định) khi truy cập một website.</a:t>
            </a:r>
          </a:p>
          <a:p>
            <a:pPr algn="just">
              <a:lnSpc>
                <a:spcPct val="120000"/>
              </a:lnSpc>
              <a:spcBef>
                <a:spcPts val="300"/>
              </a:spcBef>
              <a:spcAft>
                <a:spcPts val="300"/>
              </a:spcAft>
            </a:pPr>
            <a:r>
              <a:rPr lang="en-US" sz="2800" smtClean="0">
                <a:solidFill>
                  <a:srgbClr val="0000FF"/>
                </a:solidFill>
                <a:latin typeface="+mj-lt"/>
                <a:cs typeface="Tahoma" charset="0"/>
              </a:rPr>
              <a:t>Website</a:t>
            </a:r>
            <a:endParaRPr lang="vi-VN" sz="2800">
              <a:solidFill>
                <a:srgbClr val="0000FF"/>
              </a:solidFill>
              <a:latin typeface="+mj-lt"/>
              <a:cs typeface="Tahoma" charset="0"/>
            </a:endParaRPr>
          </a:p>
          <a:p>
            <a:pPr lvl="1" algn="just">
              <a:lnSpc>
                <a:spcPct val="120000"/>
              </a:lnSpc>
              <a:spcBef>
                <a:spcPts val="300"/>
              </a:spcBef>
              <a:spcAft>
                <a:spcPts val="300"/>
              </a:spcAft>
            </a:pPr>
            <a:r>
              <a:rPr lang="vi-VN" sz="2400">
                <a:latin typeface="+mj-lt"/>
                <a:cs typeface="Tahoma" charset="0"/>
              </a:rPr>
              <a:t>Tập hợp các trang web. Website của các tổ chức hay cá </a:t>
            </a:r>
            <a:r>
              <a:rPr lang="vi-VN" sz="2400" smtClean="0">
                <a:latin typeface="+mj-lt"/>
                <a:cs typeface="Tahoma" charset="0"/>
              </a:rPr>
              <a:t>nhân</a:t>
            </a:r>
            <a:r>
              <a:rPr lang="en-US" sz="2400" smtClean="0">
                <a:latin typeface="+mj-lt"/>
                <a:cs typeface="Tahoma" charset="0"/>
              </a:rPr>
              <a:t> </a:t>
            </a:r>
            <a:r>
              <a:rPr lang="vi-VN" sz="2400" smtClean="0">
                <a:latin typeface="+mj-lt"/>
                <a:cs typeface="Tahoma" charset="0"/>
              </a:rPr>
              <a:t>trên </a:t>
            </a:r>
            <a:r>
              <a:rPr lang="vi-VN" sz="2400">
                <a:latin typeface="+mj-lt"/>
                <a:cs typeface="Tahoma" charset="0"/>
              </a:rPr>
              <a:t>mạng bao gồm tập hợp các trang web liên quan đến tổ chức này</a:t>
            </a:r>
            <a:r>
              <a:rPr lang="vi-VN" sz="2400" smtClean="0">
                <a:latin typeface="+mj-lt"/>
                <a:cs typeface="Tahoma" charset="0"/>
              </a:rPr>
              <a:t>.</a:t>
            </a:r>
            <a:endParaRPr lang="vi-VN" sz="2400">
              <a:latin typeface="+mj-lt"/>
              <a:cs typeface="Tahoma" charset="0"/>
            </a:endParaRPr>
          </a:p>
        </p:txBody>
      </p:sp>
    </p:spTree>
    <p:extLst>
      <p:ext uri="{BB962C8B-B14F-4D97-AF65-F5344CB8AC3E}">
        <p14:creationId xmlns:p14="http://schemas.microsoft.com/office/powerpoint/2010/main" val="2296927132"/>
      </p:ext>
    </p:extLst>
  </p:cSld>
  <p:clrMapOvr>
    <a:masterClrMapping/>
  </p:clrMapOvr>
  <p:transition advClick="0">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solidFill>
                  <a:srgbClr val="0000FF"/>
                </a:solidFill>
                <a:cs typeface="Tahoma" charset="0"/>
              </a:rPr>
              <a:t>Un</a:t>
            </a:r>
            <a:r>
              <a:rPr lang="vi-VN" sz="2800" smtClean="0">
                <a:solidFill>
                  <a:srgbClr val="0000FF"/>
                </a:solidFill>
                <a:cs typeface="Tahoma" charset="0"/>
              </a:rPr>
              <a:t>iform </a:t>
            </a:r>
            <a:r>
              <a:rPr lang="vi-VN" sz="2800">
                <a:solidFill>
                  <a:srgbClr val="0000FF"/>
                </a:solidFill>
                <a:cs typeface="Tahoma" charset="0"/>
              </a:rPr>
              <a:t>Resource Locator (URL)</a:t>
            </a:r>
          </a:p>
          <a:p>
            <a:pPr lvl="1" algn="just">
              <a:lnSpc>
                <a:spcPct val="120000"/>
              </a:lnSpc>
              <a:spcBef>
                <a:spcPts val="300"/>
              </a:spcBef>
              <a:spcAft>
                <a:spcPts val="300"/>
              </a:spcAft>
            </a:pPr>
            <a:r>
              <a:rPr lang="vi-VN" sz="2400">
                <a:cs typeface="Tahoma" charset="0"/>
              </a:rPr>
              <a:t>Địa chỉ của web trên internet</a:t>
            </a:r>
          </a:p>
          <a:p>
            <a:pPr algn="just">
              <a:lnSpc>
                <a:spcPct val="120000"/>
              </a:lnSpc>
              <a:spcBef>
                <a:spcPts val="300"/>
              </a:spcBef>
              <a:spcAft>
                <a:spcPts val="300"/>
              </a:spcAft>
            </a:pPr>
            <a:r>
              <a:rPr lang="vi-VN" sz="2800" smtClean="0">
                <a:solidFill>
                  <a:srgbClr val="0000FF"/>
                </a:solidFill>
                <a:cs typeface="Tahoma" charset="0"/>
              </a:rPr>
              <a:t>Web </a:t>
            </a:r>
            <a:r>
              <a:rPr lang="vi-VN" sz="2800">
                <a:solidFill>
                  <a:srgbClr val="0000FF"/>
                </a:solidFill>
                <a:cs typeface="Tahoma" charset="0"/>
              </a:rPr>
              <a:t>Browser</a:t>
            </a:r>
          </a:p>
          <a:p>
            <a:pPr lvl="1" algn="just">
              <a:lnSpc>
                <a:spcPct val="120000"/>
              </a:lnSpc>
              <a:spcBef>
                <a:spcPts val="300"/>
              </a:spcBef>
              <a:spcAft>
                <a:spcPts val="300"/>
              </a:spcAft>
            </a:pPr>
            <a:r>
              <a:rPr lang="vi-VN" sz="2400">
                <a:cs typeface="Tahoma" charset="0"/>
              </a:rPr>
              <a:t>Ứng dụng để truy cập đến trang web qua URL</a:t>
            </a:r>
            <a:endParaRPr lang="en-US" sz="2400" dirty="0">
              <a:cs typeface="Tahoma" charset="0"/>
            </a:endParaRPr>
          </a:p>
        </p:txBody>
      </p:sp>
      <p:pic>
        <p:nvPicPr>
          <p:cNvPr id="2054" name="Picture 6" descr="http://iconset.eu5.org/images/browser%20icon-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276600"/>
            <a:ext cx="4267200" cy="32476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Các thành phần của web</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002566027"/>
      </p:ext>
    </p:extLst>
  </p:cSld>
  <p:clrMapOvr>
    <a:masterClrMapping/>
  </p:clrMapOvr>
  <p:transition advClick="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92328"/>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Trang chủ website Yahoo</a:t>
            </a:r>
            <a:endParaRPr lang="en-US" sz="4000" b="1" dirty="0" smtClean="0">
              <a:solidFill>
                <a:schemeClr val="tx1"/>
              </a:solidFill>
              <a:cs typeface="Tahoma" charset="0"/>
            </a:endParaRPr>
          </a:p>
        </p:txBody>
      </p:sp>
      <p:pic>
        <p:nvPicPr>
          <p:cNvPr id="4" name="Picture 3"/>
          <p:cNvPicPr>
            <a:picLocks noChangeAspect="1"/>
          </p:cNvPicPr>
          <p:nvPr/>
        </p:nvPicPr>
        <p:blipFill>
          <a:blip r:embed="rId2"/>
          <a:stretch>
            <a:fillRect/>
          </a:stretch>
        </p:blipFill>
        <p:spPr>
          <a:xfrm>
            <a:off x="76200" y="844728"/>
            <a:ext cx="8991600" cy="5997397"/>
          </a:xfrm>
          <a:prstGeom prst="rect">
            <a:avLst/>
          </a:prstGeom>
        </p:spPr>
      </p:pic>
    </p:spTree>
    <p:extLst>
      <p:ext uri="{BB962C8B-B14F-4D97-AF65-F5344CB8AC3E}">
        <p14:creationId xmlns:p14="http://schemas.microsoft.com/office/powerpoint/2010/main" val="3421637694"/>
      </p:ext>
    </p:extLst>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2237"/>
            <a:ext cx="7738533" cy="868363"/>
          </a:xfrm>
          <a:noFill/>
          <a:ln>
            <a:miter lim="800000"/>
            <a:headEnd/>
            <a:tailEnd/>
          </a:ln>
        </p:spPr>
        <p:txBody>
          <a:bodyPr vert="horz" wrap="square" lIns="91440" tIns="45720" rIns="91440" bIns="45720" numCol="1" anchor="t" anchorCtr="0" compatLnSpc="1">
            <a:prstTxWarp prst="textNoShape">
              <a:avLst/>
            </a:prstTxWarp>
          </a:bodyPr>
          <a:lstStyle/>
          <a:p>
            <a:r>
              <a:rPr lang="vi-VN" sz="3800" b="1">
                <a:solidFill>
                  <a:schemeClr val="tx1"/>
                </a:solidFill>
                <a:cs typeface="Tahoma" charset="0"/>
              </a:rPr>
              <a:t>Web hoạt động như thế nào?</a:t>
            </a:r>
            <a:endParaRPr lang="en-US" sz="3800" b="1" dirty="0" smtClean="0">
              <a:solidFill>
                <a:schemeClr val="tx1"/>
              </a:solidFill>
              <a:cs typeface="Tahoma" charset="0"/>
            </a:endParaRPr>
          </a:p>
        </p:txBody>
      </p:sp>
      <p:grpSp>
        <p:nvGrpSpPr>
          <p:cNvPr id="6" name="Group 27"/>
          <p:cNvGrpSpPr/>
          <p:nvPr/>
        </p:nvGrpSpPr>
        <p:grpSpPr>
          <a:xfrm>
            <a:off x="891821" y="1902004"/>
            <a:ext cx="2032227" cy="2152584"/>
            <a:chOff x="891821" y="1902004"/>
            <a:chExt cx="2032227" cy="2152584"/>
          </a:xfrm>
        </p:grpSpPr>
        <p:graphicFrame>
          <p:nvGraphicFramePr>
            <p:cNvPr id="7" name="Object 6">
              <a:hlinkClick r:id="" action="ppaction://ole?verb=0"/>
            </p:cNvPr>
            <p:cNvGraphicFramePr>
              <a:graphicFrameLocks/>
            </p:cNvGraphicFramePr>
            <p:nvPr/>
          </p:nvGraphicFramePr>
          <p:xfrm>
            <a:off x="1218038" y="1902004"/>
            <a:ext cx="1131009" cy="688532"/>
          </p:xfrm>
          <a:graphic>
            <a:graphicData uri="http://schemas.openxmlformats.org/presentationml/2006/ole">
              <mc:AlternateContent xmlns:mc="http://schemas.openxmlformats.org/markup-compatibility/2006">
                <mc:Choice xmlns:v="urn:schemas-microsoft-com:vml" Requires="v">
                  <p:oleObj spid="_x0000_s3627" name="Microsoft ClipArt Gallery" r:id="rId3" imgW="6080125" imgH="4716463" progId="">
                    <p:embed/>
                  </p:oleObj>
                </mc:Choice>
                <mc:Fallback>
                  <p:oleObj name="Microsoft ClipArt Gallery" r:id="rId3" imgW="6080125" imgH="4716463"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038" y="1902004"/>
                          <a:ext cx="1131009" cy="68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hlinkClick r:id="" action="ppaction://ole?verb=0"/>
            </p:cNvPr>
            <p:cNvGraphicFramePr>
              <a:graphicFrameLocks/>
            </p:cNvGraphicFramePr>
            <p:nvPr/>
          </p:nvGraphicFramePr>
          <p:xfrm>
            <a:off x="1535514" y="2508923"/>
            <a:ext cx="1131009" cy="688532"/>
          </p:xfrm>
          <a:graphic>
            <a:graphicData uri="http://schemas.openxmlformats.org/presentationml/2006/ole">
              <mc:AlternateContent xmlns:mc="http://schemas.openxmlformats.org/markup-compatibility/2006">
                <mc:Choice xmlns:v="urn:schemas-microsoft-com:vml" Requires="v">
                  <p:oleObj spid="_x0000_s3628" name="Microsoft ClipArt Gallery" r:id="rId5" imgW="6080125" imgH="4716463" progId="">
                    <p:embed/>
                  </p:oleObj>
                </mc:Choice>
                <mc:Fallback>
                  <p:oleObj name="Microsoft ClipArt Gallery" r:id="rId5" imgW="6080125" imgH="4716463"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514" y="2508923"/>
                          <a:ext cx="1131009" cy="68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a:spLocks noChangeArrowheads="1"/>
            </p:cNvSpPr>
            <p:nvPr/>
          </p:nvSpPr>
          <p:spPr bwMode="auto">
            <a:xfrm>
              <a:off x="891821" y="3226156"/>
              <a:ext cx="2032227" cy="828432"/>
            </a:xfrm>
            <a:prstGeom prst="rect">
              <a:avLst/>
            </a:prstGeom>
            <a:noFill/>
            <a:ln w="12700">
              <a:noFill/>
              <a:miter lim="800000"/>
              <a:headEnd/>
              <a:tailEnd/>
            </a:ln>
            <a:effectLst/>
          </p:spPr>
          <p:txBody>
            <a:bodyPr wrap="square" lIns="90488" tIns="44450" rIns="90488" bIns="44450">
              <a:spAutoFit/>
            </a:bodyPr>
            <a:lstStyle/>
            <a:p>
              <a:pPr algn="ctr" defTabSz="762000">
                <a:spcBef>
                  <a:spcPct val="50000"/>
                </a:spcBef>
              </a:pPr>
              <a:r>
                <a:rPr lang="en-US" sz="2400">
                  <a:latin typeface="Times New Roman" pitchFamily="18" charset="0"/>
                </a:rPr>
                <a:t>U</a:t>
              </a:r>
              <a:r>
                <a:rPr lang="en-US" sz="2400" smtClean="0">
                  <a:latin typeface="Times New Roman" pitchFamily="18" charset="0"/>
                </a:rPr>
                <a:t>sers (clients</a:t>
              </a:r>
              <a:r>
                <a:rPr lang="en-US" sz="2400">
                  <a:latin typeface="Times New Roman" pitchFamily="18" charset="0"/>
                </a:rPr>
                <a:t>) </a:t>
              </a:r>
              <a:r>
                <a:rPr lang="en-US" sz="2400" smtClean="0">
                  <a:latin typeface="Times New Roman" pitchFamily="18" charset="0"/>
                </a:rPr>
                <a:t>Browse</a:t>
              </a:r>
              <a:endParaRPr lang="en-US" sz="2400">
                <a:latin typeface="Times New Roman" pitchFamily="18" charset="0"/>
              </a:endParaRPr>
            </a:p>
          </p:txBody>
        </p:sp>
      </p:grpSp>
      <p:grpSp>
        <p:nvGrpSpPr>
          <p:cNvPr id="10" name="Group 26"/>
          <p:cNvGrpSpPr/>
          <p:nvPr/>
        </p:nvGrpSpPr>
        <p:grpSpPr>
          <a:xfrm>
            <a:off x="3675923" y="1881931"/>
            <a:ext cx="1584735" cy="1481047"/>
            <a:chOff x="3675923" y="1881931"/>
            <a:chExt cx="1584735" cy="1481047"/>
          </a:xfrm>
        </p:grpSpPr>
        <p:graphicFrame>
          <p:nvGraphicFramePr>
            <p:cNvPr id="11" name="Object 10">
              <a:hlinkClick r:id="" action="ppaction://ole?verb=0"/>
            </p:cNvPr>
            <p:cNvGraphicFramePr>
              <a:graphicFrameLocks/>
            </p:cNvGraphicFramePr>
            <p:nvPr/>
          </p:nvGraphicFramePr>
          <p:xfrm>
            <a:off x="3698320" y="2270983"/>
            <a:ext cx="1477587" cy="563239"/>
          </p:xfrm>
          <a:graphic>
            <a:graphicData uri="http://schemas.openxmlformats.org/presentationml/2006/ole">
              <mc:AlternateContent xmlns:mc="http://schemas.openxmlformats.org/markup-compatibility/2006">
                <mc:Choice xmlns:v="urn:schemas-microsoft-com:vml" Requires="v">
                  <p:oleObj spid="_x0000_s3629" name="Microsoft ClipArt Gallery" r:id="rId6" imgW="5378450" imgH="2370138" progId="">
                    <p:embed/>
                  </p:oleObj>
                </mc:Choice>
                <mc:Fallback>
                  <p:oleObj name="Microsoft ClipArt Gallery" r:id="rId6" imgW="5378450" imgH="2370138"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320" y="2270983"/>
                          <a:ext cx="1477587" cy="56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3675923" y="1881931"/>
              <a:ext cx="1584735" cy="454040"/>
            </a:xfrm>
            <a:prstGeom prst="rect">
              <a:avLst/>
            </a:prstGeom>
            <a:noFill/>
            <a:ln w="12700">
              <a:noFill/>
              <a:miter lim="800000"/>
              <a:headEnd/>
              <a:tailEnd/>
            </a:ln>
            <a:effectLst/>
          </p:spPr>
          <p:txBody>
            <a:bodyPr lIns="90488" tIns="44450" rIns="90488" bIns="44450">
              <a:spAutoFit/>
            </a:bodyPr>
            <a:lstStyle/>
            <a:p>
              <a:pPr algn="ctr" defTabSz="762000">
                <a:spcBef>
                  <a:spcPct val="50000"/>
                </a:spcBef>
              </a:pPr>
              <a:r>
                <a:rPr lang="en-US" sz="2400">
                  <a:latin typeface="Times New Roman" pitchFamily="18" charset="0"/>
                </a:rPr>
                <a:t>Internet</a:t>
              </a:r>
            </a:p>
          </p:txBody>
        </p:sp>
        <p:sp>
          <p:nvSpPr>
            <p:cNvPr id="13" name="Rectangle 12"/>
            <p:cNvSpPr>
              <a:spLocks noChangeArrowheads="1"/>
            </p:cNvSpPr>
            <p:nvPr/>
          </p:nvSpPr>
          <p:spPr bwMode="auto">
            <a:xfrm>
              <a:off x="3843830" y="2908938"/>
              <a:ext cx="1330754" cy="454040"/>
            </a:xfrm>
            <a:prstGeom prst="rect">
              <a:avLst/>
            </a:prstGeom>
            <a:noFill/>
            <a:ln w="12700">
              <a:noFill/>
              <a:miter lim="800000"/>
              <a:headEnd/>
              <a:tailEnd/>
            </a:ln>
            <a:effectLst/>
          </p:spPr>
          <p:txBody>
            <a:bodyPr lIns="90488" tIns="44450" rIns="90488" bIns="44450">
              <a:spAutoFit/>
            </a:bodyPr>
            <a:lstStyle/>
            <a:p>
              <a:pPr algn="ctr" defTabSz="762000">
                <a:spcBef>
                  <a:spcPct val="50000"/>
                </a:spcBef>
              </a:pPr>
              <a:r>
                <a:rPr lang="en-US" sz="2400">
                  <a:latin typeface="Times New Roman" pitchFamily="18" charset="0"/>
                </a:rPr>
                <a:t>(WWW)</a:t>
              </a:r>
            </a:p>
          </p:txBody>
        </p:sp>
      </p:grpSp>
      <p:grpSp>
        <p:nvGrpSpPr>
          <p:cNvPr id="14" name="Group 25"/>
          <p:cNvGrpSpPr/>
          <p:nvPr/>
        </p:nvGrpSpPr>
        <p:grpSpPr>
          <a:xfrm>
            <a:off x="6062133" y="1881931"/>
            <a:ext cx="2237857" cy="1559211"/>
            <a:chOff x="6062133" y="1881931"/>
            <a:chExt cx="2237857" cy="1559211"/>
          </a:xfrm>
        </p:grpSpPr>
        <p:graphicFrame>
          <p:nvGraphicFramePr>
            <p:cNvPr id="15" name="Object 14">
              <a:hlinkClick r:id="" action="ppaction://ole?verb=0"/>
            </p:cNvPr>
            <p:cNvGraphicFramePr>
              <a:graphicFrameLocks/>
            </p:cNvGraphicFramePr>
            <p:nvPr/>
          </p:nvGraphicFramePr>
          <p:xfrm>
            <a:off x="6578094" y="2292823"/>
            <a:ext cx="1010632" cy="982795"/>
          </p:xfrm>
          <a:graphic>
            <a:graphicData uri="http://schemas.openxmlformats.org/presentationml/2006/ole">
              <mc:AlternateContent xmlns:mc="http://schemas.openxmlformats.org/markup-compatibility/2006">
                <mc:Choice xmlns:v="urn:schemas-microsoft-com:vml" Requires="v">
                  <p:oleObj spid="_x0000_s3630" name="Microsoft ClipArt Gallery" r:id="rId8" imgW="3405188" imgH="3817938" progId="">
                    <p:embed/>
                  </p:oleObj>
                </mc:Choice>
                <mc:Fallback>
                  <p:oleObj name="Microsoft ClipArt Gallery" r:id="rId8" imgW="3405188" imgH="3817938" progId="">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8094" y="2292823"/>
                          <a:ext cx="1010632" cy="98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a:hlinkClick r:id="" action="ppaction://ole?verb=0"/>
            </p:cNvPr>
            <p:cNvGraphicFramePr>
              <a:graphicFrameLocks/>
            </p:cNvGraphicFramePr>
            <p:nvPr/>
          </p:nvGraphicFramePr>
          <p:xfrm>
            <a:off x="6959065" y="2458347"/>
            <a:ext cx="1010632" cy="982795"/>
          </p:xfrm>
          <a:graphic>
            <a:graphicData uri="http://schemas.openxmlformats.org/presentationml/2006/ole">
              <mc:AlternateContent xmlns:mc="http://schemas.openxmlformats.org/markup-compatibility/2006">
                <mc:Choice xmlns:v="urn:schemas-microsoft-com:vml" Requires="v">
                  <p:oleObj spid="_x0000_s3631" name="Microsoft ClipArt Gallery" r:id="rId10" imgW="3405188" imgH="3817938" progId="">
                    <p:embed/>
                  </p:oleObj>
                </mc:Choice>
                <mc:Fallback>
                  <p:oleObj name="Microsoft ClipArt Gallery" r:id="rId10" imgW="3405188" imgH="3817938" progId="">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9065" y="2458347"/>
                          <a:ext cx="1010632" cy="98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16"/>
            <p:cNvSpPr>
              <a:spLocks noChangeArrowheads="1"/>
            </p:cNvSpPr>
            <p:nvPr/>
          </p:nvSpPr>
          <p:spPr bwMode="auto">
            <a:xfrm>
              <a:off x="6062133" y="1881931"/>
              <a:ext cx="2237857" cy="459100"/>
            </a:xfrm>
            <a:prstGeom prst="rect">
              <a:avLst/>
            </a:prstGeom>
            <a:noFill/>
            <a:ln w="12700">
              <a:noFill/>
              <a:miter lim="800000"/>
              <a:headEnd/>
              <a:tailEnd/>
            </a:ln>
            <a:effectLst/>
          </p:spPr>
          <p:txBody>
            <a:bodyPr wrap="square" lIns="90488" tIns="44450" rIns="90488" bIns="44450">
              <a:spAutoFit/>
            </a:bodyPr>
            <a:lstStyle/>
            <a:p>
              <a:pPr algn="ctr" defTabSz="762000">
                <a:spcBef>
                  <a:spcPct val="50000"/>
                </a:spcBef>
              </a:pPr>
              <a:r>
                <a:rPr lang="en-US" sz="2400">
                  <a:latin typeface="Times New Roman" pitchFamily="18" charset="0"/>
                </a:rPr>
                <a:t>WWW </a:t>
              </a:r>
              <a:r>
                <a:rPr lang="en-US" sz="2400" smtClean="0">
                  <a:latin typeface="Times New Roman" pitchFamily="18" charset="0"/>
                </a:rPr>
                <a:t>Servers</a:t>
              </a:r>
              <a:endParaRPr lang="en-US" sz="2400">
                <a:latin typeface="Times New Roman" pitchFamily="18" charset="0"/>
              </a:endParaRPr>
            </a:p>
          </p:txBody>
        </p:sp>
      </p:grpSp>
      <p:grpSp>
        <p:nvGrpSpPr>
          <p:cNvPr id="18" name="Group 23"/>
          <p:cNvGrpSpPr/>
          <p:nvPr/>
        </p:nvGrpSpPr>
        <p:grpSpPr>
          <a:xfrm>
            <a:off x="3009917" y="3716880"/>
            <a:ext cx="2410173" cy="2211242"/>
            <a:chOff x="3009917" y="3716880"/>
            <a:chExt cx="2410173" cy="2211242"/>
          </a:xfrm>
        </p:grpSpPr>
        <p:graphicFrame>
          <p:nvGraphicFramePr>
            <p:cNvPr id="19" name="Object 18">
              <a:hlinkClick r:id="" action="ppaction://ole?verb=0"/>
            </p:cNvPr>
            <p:cNvGraphicFramePr>
              <a:graphicFrameLocks/>
            </p:cNvGraphicFramePr>
            <p:nvPr/>
          </p:nvGraphicFramePr>
          <p:xfrm>
            <a:off x="3901765" y="3716880"/>
            <a:ext cx="1004018" cy="889688"/>
          </p:xfrm>
          <a:graphic>
            <a:graphicData uri="http://schemas.openxmlformats.org/presentationml/2006/ole">
              <mc:AlternateContent xmlns:mc="http://schemas.openxmlformats.org/markup-compatibility/2006">
                <mc:Choice xmlns:v="urn:schemas-microsoft-com:vml" Requires="v">
                  <p:oleObj spid="_x0000_s3632" name="Microsoft ClipArt Gallery" r:id="rId11" imgW="4716463" imgH="4808538" progId="">
                    <p:embed/>
                  </p:oleObj>
                </mc:Choice>
                <mc:Fallback>
                  <p:oleObj name="Microsoft ClipArt Gallery" r:id="rId11" imgW="4716463" imgH="4808538" progId="">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1765" y="3716880"/>
                          <a:ext cx="1004018" cy="88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9">
              <a:hlinkClick r:id="" action="ppaction://ole?verb=0"/>
            </p:cNvPr>
            <p:cNvGraphicFramePr>
              <a:graphicFrameLocks/>
            </p:cNvGraphicFramePr>
            <p:nvPr/>
          </p:nvGraphicFramePr>
          <p:xfrm>
            <a:off x="3457298" y="4158276"/>
            <a:ext cx="1004018" cy="889688"/>
          </p:xfrm>
          <a:graphic>
            <a:graphicData uri="http://schemas.openxmlformats.org/presentationml/2006/ole">
              <mc:AlternateContent xmlns:mc="http://schemas.openxmlformats.org/markup-compatibility/2006">
                <mc:Choice xmlns:v="urn:schemas-microsoft-com:vml" Requires="v">
                  <p:oleObj spid="_x0000_s3633" name="Microsoft ClipArt Gallery" r:id="rId13" imgW="4716463" imgH="4808538" progId="">
                    <p:embed/>
                  </p:oleObj>
                </mc:Choice>
                <mc:Fallback>
                  <p:oleObj name="Microsoft ClipArt Gallery" r:id="rId13" imgW="4716463" imgH="4808538" progId="">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7298" y="4158276"/>
                          <a:ext cx="1004018" cy="88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20"/>
            <p:cNvSpPr>
              <a:spLocks noChangeArrowheads="1"/>
            </p:cNvSpPr>
            <p:nvPr/>
          </p:nvSpPr>
          <p:spPr bwMode="auto">
            <a:xfrm>
              <a:off x="3009917" y="5099690"/>
              <a:ext cx="2410173" cy="828432"/>
            </a:xfrm>
            <a:prstGeom prst="rect">
              <a:avLst/>
            </a:prstGeom>
            <a:noFill/>
            <a:ln w="12700">
              <a:noFill/>
              <a:miter lim="800000"/>
              <a:headEnd/>
              <a:tailEnd/>
            </a:ln>
            <a:effectLst/>
          </p:spPr>
          <p:txBody>
            <a:bodyPr lIns="90488" tIns="44450" rIns="90488" bIns="44450">
              <a:spAutoFit/>
            </a:bodyPr>
            <a:lstStyle/>
            <a:p>
              <a:pPr algn="ctr" defTabSz="762000">
                <a:spcBef>
                  <a:spcPct val="50000"/>
                </a:spcBef>
              </a:pPr>
              <a:r>
                <a:rPr lang="en-US" sz="2400">
                  <a:latin typeface="Times New Roman" pitchFamily="18" charset="0"/>
                </a:rPr>
                <a:t>A</a:t>
              </a:r>
              <a:r>
                <a:rPr lang="en-US" sz="2400" smtClean="0">
                  <a:latin typeface="Times New Roman" pitchFamily="18" charset="0"/>
                </a:rPr>
                <a:t>uthors </a:t>
              </a:r>
              <a:r>
                <a:rPr lang="en-US" sz="2400">
                  <a:latin typeface="Times New Roman" pitchFamily="18" charset="0"/>
                </a:rPr>
                <a:t>write HTML</a:t>
              </a:r>
            </a:p>
          </p:txBody>
        </p:sp>
      </p:grpSp>
      <p:sp>
        <p:nvSpPr>
          <p:cNvPr id="22" name="Line 18"/>
          <p:cNvSpPr>
            <a:spLocks noChangeShapeType="1"/>
          </p:cNvSpPr>
          <p:nvPr/>
        </p:nvSpPr>
        <p:spPr bwMode="auto">
          <a:xfrm>
            <a:off x="5059500" y="4280942"/>
            <a:ext cx="1058254" cy="0"/>
          </a:xfrm>
          <a:prstGeom prst="line">
            <a:avLst/>
          </a:prstGeom>
          <a:noFill/>
          <a:ln w="25400">
            <a:solidFill>
              <a:schemeClr val="tx1"/>
            </a:solidFill>
            <a:round/>
            <a:headEnd/>
            <a:tailEnd/>
          </a:ln>
          <a:effectLst/>
        </p:spPr>
        <p:txBody>
          <a:bodyPr wrap="none" anchor="ctr"/>
          <a:lstStyle/>
          <a:p>
            <a:endParaRPr lang="en-US"/>
          </a:p>
        </p:txBody>
      </p:sp>
      <p:sp>
        <p:nvSpPr>
          <p:cNvPr id="23" name="Line 19"/>
          <p:cNvSpPr>
            <a:spLocks noChangeShapeType="1"/>
          </p:cNvSpPr>
          <p:nvPr/>
        </p:nvSpPr>
        <p:spPr bwMode="auto">
          <a:xfrm flipV="1">
            <a:off x="6900861" y="3339989"/>
            <a:ext cx="232816" cy="570136"/>
          </a:xfrm>
          <a:prstGeom prst="line">
            <a:avLst/>
          </a:prstGeom>
          <a:noFill/>
          <a:ln w="25400">
            <a:solidFill>
              <a:schemeClr val="tx1"/>
            </a:solidFill>
            <a:round/>
            <a:headEnd/>
            <a:tailEnd/>
          </a:ln>
          <a:effectLst/>
        </p:spPr>
        <p:txBody>
          <a:bodyPr wrap="none" anchor="ctr"/>
          <a:lstStyle/>
          <a:p>
            <a:endParaRPr lang="en-US"/>
          </a:p>
        </p:txBody>
      </p:sp>
      <p:sp>
        <p:nvSpPr>
          <p:cNvPr id="24" name="Line 20"/>
          <p:cNvSpPr>
            <a:spLocks noChangeShapeType="1"/>
          </p:cNvSpPr>
          <p:nvPr/>
        </p:nvSpPr>
        <p:spPr bwMode="auto">
          <a:xfrm flipH="1" flipV="1">
            <a:off x="5249332" y="2630310"/>
            <a:ext cx="1270557" cy="176324"/>
          </a:xfrm>
          <a:prstGeom prst="line">
            <a:avLst/>
          </a:prstGeom>
          <a:noFill/>
          <a:ln w="25400">
            <a:solidFill>
              <a:schemeClr val="tx1"/>
            </a:solidFill>
            <a:round/>
            <a:headEnd/>
            <a:tailEnd/>
          </a:ln>
          <a:effectLst/>
        </p:spPr>
        <p:txBody>
          <a:bodyPr wrap="none" anchor="ctr"/>
          <a:lstStyle/>
          <a:p>
            <a:endParaRPr lang="en-US"/>
          </a:p>
        </p:txBody>
      </p:sp>
      <p:sp>
        <p:nvSpPr>
          <p:cNvPr id="25" name="Line 21"/>
          <p:cNvSpPr>
            <a:spLocks noChangeShapeType="1"/>
          </p:cNvSpPr>
          <p:nvPr/>
        </p:nvSpPr>
        <p:spPr bwMode="auto">
          <a:xfrm flipH="1" flipV="1">
            <a:off x="2278410" y="2379445"/>
            <a:ext cx="1390479" cy="92822"/>
          </a:xfrm>
          <a:prstGeom prst="line">
            <a:avLst/>
          </a:prstGeom>
          <a:noFill/>
          <a:ln w="25400">
            <a:solidFill>
              <a:schemeClr val="tx1"/>
            </a:solidFill>
            <a:round/>
            <a:headEnd/>
            <a:tailEnd/>
          </a:ln>
          <a:effectLst/>
        </p:spPr>
        <p:txBody>
          <a:bodyPr wrap="none" anchor="ctr"/>
          <a:lstStyle/>
          <a:p>
            <a:endParaRPr lang="en-US"/>
          </a:p>
        </p:txBody>
      </p:sp>
      <p:grpSp>
        <p:nvGrpSpPr>
          <p:cNvPr id="26" name="Group 24"/>
          <p:cNvGrpSpPr/>
          <p:nvPr/>
        </p:nvGrpSpPr>
        <p:grpSpPr>
          <a:xfrm>
            <a:off x="6070132" y="3736555"/>
            <a:ext cx="2125601" cy="1448031"/>
            <a:chOff x="6070132" y="3736555"/>
            <a:chExt cx="2125601" cy="1448031"/>
          </a:xfrm>
        </p:grpSpPr>
        <p:sp>
          <p:nvSpPr>
            <p:cNvPr id="27" name="Rectangle 26"/>
            <p:cNvSpPr>
              <a:spLocks noChangeArrowheads="1"/>
            </p:cNvSpPr>
            <p:nvPr/>
          </p:nvSpPr>
          <p:spPr bwMode="auto">
            <a:xfrm>
              <a:off x="6387608" y="3736555"/>
              <a:ext cx="472246" cy="759799"/>
            </a:xfrm>
            <a:prstGeom prst="rect">
              <a:avLst/>
            </a:prstGeom>
            <a:noFill/>
            <a:ln w="12700">
              <a:noFill/>
              <a:miter lim="800000"/>
              <a:headEnd/>
              <a:tailEnd/>
            </a:ln>
            <a:effectLst/>
          </p:spPr>
          <p:txBody>
            <a:bodyPr lIns="90488" tIns="44450" rIns="90488" bIns="44450">
              <a:spAutoFit/>
            </a:bodyPr>
            <a:lstStyle/>
            <a:p>
              <a:pPr defTabSz="762000"/>
              <a:r>
                <a:rPr lang="en-US" sz="4400">
                  <a:latin typeface="Wingdings" pitchFamily="2" charset="2"/>
                </a:rPr>
                <a:t></a:t>
              </a:r>
            </a:p>
          </p:txBody>
        </p:sp>
        <p:sp>
          <p:nvSpPr>
            <p:cNvPr id="28" name="Rectangle 27"/>
            <p:cNvSpPr>
              <a:spLocks noChangeArrowheads="1"/>
            </p:cNvSpPr>
            <p:nvPr/>
          </p:nvSpPr>
          <p:spPr bwMode="auto">
            <a:xfrm>
              <a:off x="6070132" y="3844605"/>
              <a:ext cx="472246" cy="759799"/>
            </a:xfrm>
            <a:prstGeom prst="rect">
              <a:avLst/>
            </a:prstGeom>
            <a:noFill/>
            <a:ln w="12700">
              <a:noFill/>
              <a:miter lim="800000"/>
              <a:headEnd/>
              <a:tailEnd/>
            </a:ln>
            <a:effectLst/>
          </p:spPr>
          <p:txBody>
            <a:bodyPr lIns="90488" tIns="44450" rIns="90488" bIns="44450">
              <a:spAutoFit/>
            </a:bodyPr>
            <a:lstStyle/>
            <a:p>
              <a:pPr defTabSz="762000"/>
              <a:r>
                <a:rPr lang="en-US" sz="4400">
                  <a:latin typeface="Wingdings" pitchFamily="2" charset="2"/>
                </a:rPr>
                <a:t></a:t>
              </a:r>
            </a:p>
          </p:txBody>
        </p:sp>
        <p:sp>
          <p:nvSpPr>
            <p:cNvPr id="29" name="Rectangle 28"/>
            <p:cNvSpPr>
              <a:spLocks noChangeArrowheads="1"/>
            </p:cNvSpPr>
            <p:nvPr/>
          </p:nvSpPr>
          <p:spPr bwMode="auto">
            <a:xfrm>
              <a:off x="6287910" y="4356154"/>
              <a:ext cx="1907823" cy="828432"/>
            </a:xfrm>
            <a:prstGeom prst="rect">
              <a:avLst/>
            </a:prstGeom>
            <a:noFill/>
            <a:ln w="12700">
              <a:noFill/>
              <a:miter lim="800000"/>
              <a:headEnd/>
              <a:tailEnd/>
            </a:ln>
            <a:effectLst/>
          </p:spPr>
          <p:txBody>
            <a:bodyPr wrap="square" lIns="90488" tIns="44450" rIns="90488" bIns="44450">
              <a:spAutoFit/>
            </a:bodyPr>
            <a:lstStyle/>
            <a:p>
              <a:pPr algn="ctr" defTabSz="762000">
                <a:spcBef>
                  <a:spcPct val="50000"/>
                </a:spcBef>
              </a:pPr>
              <a:r>
                <a:rPr lang="en-US" sz="2400">
                  <a:latin typeface="Times New Roman" pitchFamily="18" charset="0"/>
                </a:rPr>
                <a:t>resources (HTML files)</a:t>
              </a:r>
            </a:p>
          </p:txBody>
        </p:sp>
      </p:grpSp>
    </p:spTree>
    <p:extLst>
      <p:ext uri="{BB962C8B-B14F-4D97-AF65-F5344CB8AC3E}">
        <p14:creationId xmlns:p14="http://schemas.microsoft.com/office/powerpoint/2010/main" val="397369709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1500"/>
                            </p:stCondLst>
                            <p:childTnLst>
                              <p:par>
                                <p:cTn id="44" presetID="53"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Web – Các khái niệm chính</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Web</a:t>
            </a:r>
            <a:r>
              <a:rPr lang="en-US" sz="2800">
                <a:latin typeface="+mj-lt"/>
                <a:cs typeface="Tahoma" charset="0"/>
              </a:rPr>
              <a:t> = Protocol + Language + Naming infrastructure</a:t>
            </a:r>
          </a:p>
          <a:p>
            <a:pPr algn="just">
              <a:lnSpc>
                <a:spcPct val="120000"/>
              </a:lnSpc>
              <a:spcBef>
                <a:spcPts val="300"/>
              </a:spcBef>
              <a:spcAft>
                <a:spcPts val="300"/>
              </a:spcAft>
            </a:pPr>
            <a:r>
              <a:rPr lang="en-US" sz="2800" smtClean="0">
                <a:solidFill>
                  <a:srgbClr val="0000FF"/>
                </a:solidFill>
                <a:latin typeface="+mj-lt"/>
                <a:cs typeface="Tahoma" charset="0"/>
              </a:rPr>
              <a:t>HTTP </a:t>
            </a:r>
            <a:r>
              <a:rPr lang="en-US" sz="2800">
                <a:solidFill>
                  <a:srgbClr val="0000FF"/>
                </a:solidFill>
                <a:latin typeface="+mj-lt"/>
                <a:cs typeface="Tahoma" charset="0"/>
              </a:rPr>
              <a:t>- HyperText Transport Protocol</a:t>
            </a:r>
          </a:p>
          <a:p>
            <a:pPr lvl="1" algn="just">
              <a:lnSpc>
                <a:spcPct val="120000"/>
              </a:lnSpc>
              <a:spcBef>
                <a:spcPts val="300"/>
              </a:spcBef>
              <a:spcAft>
                <a:spcPts val="300"/>
              </a:spcAft>
            </a:pPr>
            <a:r>
              <a:rPr lang="en-US">
                <a:latin typeface="+mj-lt"/>
                <a:cs typeface="Tahoma" charset="0"/>
              </a:rPr>
              <a:t>Là giao thức giao tiếp giữa WWW client and server</a:t>
            </a:r>
          </a:p>
          <a:p>
            <a:pPr algn="just">
              <a:lnSpc>
                <a:spcPct val="120000"/>
              </a:lnSpc>
              <a:spcBef>
                <a:spcPts val="300"/>
              </a:spcBef>
              <a:spcAft>
                <a:spcPts val="300"/>
              </a:spcAft>
            </a:pPr>
            <a:r>
              <a:rPr lang="en-US" sz="2800" smtClean="0">
                <a:solidFill>
                  <a:srgbClr val="0000FF"/>
                </a:solidFill>
                <a:latin typeface="+mj-lt"/>
                <a:cs typeface="Tahoma" charset="0"/>
              </a:rPr>
              <a:t>HTML </a:t>
            </a:r>
            <a:r>
              <a:rPr lang="en-US" sz="2800">
                <a:solidFill>
                  <a:srgbClr val="0000FF"/>
                </a:solidFill>
                <a:latin typeface="+mj-lt"/>
                <a:cs typeface="Tahoma" charset="0"/>
              </a:rPr>
              <a:t>- HyperText Markup Language</a:t>
            </a:r>
          </a:p>
          <a:p>
            <a:pPr lvl="1" algn="just">
              <a:lnSpc>
                <a:spcPct val="120000"/>
              </a:lnSpc>
              <a:spcBef>
                <a:spcPts val="300"/>
              </a:spcBef>
              <a:spcAft>
                <a:spcPts val="300"/>
              </a:spcAft>
            </a:pPr>
            <a:r>
              <a:rPr lang="en-US">
                <a:latin typeface="+mj-lt"/>
                <a:cs typeface="Tahoma" charset="0"/>
              </a:rPr>
              <a:t>Ngôn ngữ biểu diễn các tài liệu WWW</a:t>
            </a:r>
          </a:p>
          <a:p>
            <a:pPr algn="just">
              <a:lnSpc>
                <a:spcPct val="120000"/>
              </a:lnSpc>
              <a:spcBef>
                <a:spcPts val="300"/>
              </a:spcBef>
              <a:spcAft>
                <a:spcPts val="300"/>
              </a:spcAft>
            </a:pPr>
            <a:r>
              <a:rPr lang="en-US" sz="2800" smtClean="0">
                <a:solidFill>
                  <a:srgbClr val="0000FF"/>
                </a:solidFill>
                <a:latin typeface="+mj-lt"/>
                <a:cs typeface="Tahoma" charset="0"/>
              </a:rPr>
              <a:t>URL </a:t>
            </a:r>
            <a:r>
              <a:rPr lang="en-US" sz="2800">
                <a:solidFill>
                  <a:srgbClr val="0000FF"/>
                </a:solidFill>
                <a:latin typeface="+mj-lt"/>
                <a:cs typeface="Tahoma" charset="0"/>
              </a:rPr>
              <a:t>- Uniform Resource Locator</a:t>
            </a:r>
          </a:p>
          <a:p>
            <a:pPr lvl="1" algn="just">
              <a:lnSpc>
                <a:spcPct val="120000"/>
              </a:lnSpc>
              <a:spcBef>
                <a:spcPts val="300"/>
              </a:spcBef>
              <a:spcAft>
                <a:spcPts val="300"/>
              </a:spcAft>
            </a:pPr>
            <a:r>
              <a:rPr lang="en-US">
                <a:latin typeface="+mj-lt"/>
                <a:cs typeface="Tahoma" charset="0"/>
              </a:rPr>
              <a:t>Địa </a:t>
            </a:r>
            <a:r>
              <a:rPr lang="en-US" smtClean="0">
                <a:latin typeface="+mj-lt"/>
                <a:cs typeface="Tahoma" charset="0"/>
              </a:rPr>
              <a:t>chỉ web </a:t>
            </a:r>
            <a:r>
              <a:rPr lang="en-US">
                <a:latin typeface="+mj-lt"/>
                <a:cs typeface="Tahoma" charset="0"/>
              </a:rPr>
              <a:t>(xác định duy nhất)</a:t>
            </a:r>
            <a:endParaRPr lang="en-US" dirty="0" smtClean="0">
              <a:latin typeface="+mj-lt"/>
              <a:cs typeface="Tahoma" charset="0"/>
            </a:endParaRPr>
          </a:p>
        </p:txBody>
      </p:sp>
    </p:spTree>
    <p:extLst>
      <p:ext uri="{BB962C8B-B14F-4D97-AF65-F5344CB8AC3E}">
        <p14:creationId xmlns:p14="http://schemas.microsoft.com/office/powerpoint/2010/main" val="1160573995"/>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974</TotalTime>
  <Words>2524</Words>
  <Application>Microsoft Office PowerPoint</Application>
  <PresentationFormat>On-screen Show (4:3)</PresentationFormat>
  <Paragraphs>317</Paragraphs>
  <Slides>48</Slides>
  <Notes>13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9" baseType="lpstr">
      <vt:lpstr>ＭＳ Ｐゴシック</vt:lpstr>
      <vt:lpstr>Arial</vt:lpstr>
      <vt:lpstr>Calibri</vt:lpstr>
      <vt:lpstr>Monospace821BT-Bold</vt:lpstr>
      <vt:lpstr>Monospace821BT-Roman</vt:lpstr>
      <vt:lpstr>Tahoma</vt:lpstr>
      <vt:lpstr>Times New Roman</vt:lpstr>
      <vt:lpstr>Wingdings</vt:lpstr>
      <vt:lpstr>VNPT template</vt:lpstr>
      <vt:lpstr>Custom Design</vt:lpstr>
      <vt:lpstr>Microsoft ClipArt Gallery</vt:lpstr>
      <vt:lpstr>Giới thiệu tổng quan về lập trình web và ASP.NET</vt:lpstr>
      <vt:lpstr>Nội dung</vt:lpstr>
      <vt:lpstr>Giới thiệu</vt:lpstr>
      <vt:lpstr>Web là gì?</vt:lpstr>
      <vt:lpstr>Các thành phần của web</vt:lpstr>
      <vt:lpstr>Các thành phần của web</vt:lpstr>
      <vt:lpstr>Trang chủ website Yahoo</vt:lpstr>
      <vt:lpstr>Web hoạt động như thế nào?</vt:lpstr>
      <vt:lpstr>Web – Các khái niệm chính</vt:lpstr>
      <vt:lpstr>Web – Các khái niệm chính</vt:lpstr>
      <vt:lpstr>Web – Các khái niệm chính</vt:lpstr>
      <vt:lpstr>Các bước thiết lập Website</vt:lpstr>
      <vt:lpstr>Giới thiệu ASP.NET</vt:lpstr>
      <vt:lpstr>Ưu điểm của ASP.NET</vt:lpstr>
      <vt:lpstr>Ưu điểm của ASP.NET</vt:lpstr>
      <vt:lpstr>Cơ chế xử lý trang ASP.NET</vt:lpstr>
      <vt:lpstr>Cơ chế xử lý trang ASP.NET</vt:lpstr>
      <vt:lpstr>Cơ chế xử lý trang ASP.NET</vt:lpstr>
      <vt:lpstr>Các thành phần của ứng dụng ASP.NET</vt:lpstr>
      <vt:lpstr>Các thành phần của ứng dụng ASP.NET</vt:lpstr>
      <vt:lpstr>Internet Information Services</vt:lpstr>
      <vt:lpstr>Cài đặt IIS</vt:lpstr>
      <vt:lpstr>Cài đặt IIS</vt:lpstr>
      <vt:lpstr>Cài đặt IIS</vt:lpstr>
      <vt:lpstr>Cấu hình IIS</vt:lpstr>
      <vt:lpstr>Giới thiệu Web Form</vt:lpstr>
      <vt:lpstr>Cấu trúc một Web Form</vt:lpstr>
      <vt:lpstr>Cấu trúc một Web Form</vt:lpstr>
      <vt:lpstr>Directives</vt:lpstr>
      <vt:lpstr>Code declaration blocks</vt:lpstr>
      <vt:lpstr>Code Render Blocks</vt:lpstr>
      <vt:lpstr>Code Render Blocks – Inline Code</vt:lpstr>
      <vt:lpstr>Code Render Blocks – Inline Expression</vt:lpstr>
      <vt:lpstr>Web Controls</vt:lpstr>
      <vt:lpstr>Server-side comments</vt:lpstr>
      <vt:lpstr>Literal Text và HTML Tags</vt:lpstr>
      <vt:lpstr>Web Form</vt:lpstr>
      <vt:lpstr>Web Form – Ví dụ</vt:lpstr>
      <vt:lpstr>Tạo ứng dụng ASP.NET</vt:lpstr>
      <vt:lpstr>Tạo ứng dụng ASP.NET</vt:lpstr>
      <vt:lpstr>Tạo ứng dụng ASP.NET</vt:lpstr>
      <vt:lpstr>Tạo ứng dụng ASP.NET</vt:lpstr>
      <vt:lpstr>Tạo ứng dụng ASP.NET</vt:lpstr>
      <vt:lpstr>Xử lý sự kiện</vt:lpstr>
      <vt:lpstr>Xử lý sự kiện</vt:lpstr>
      <vt:lpstr>Xử lý sự kiện</vt:lpstr>
      <vt:lpstr>Xử lý sự kiện</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96</cp:revision>
  <dcterms:created xsi:type="dcterms:W3CDTF">2010-09-29T06:57:02Z</dcterms:created>
  <dcterms:modified xsi:type="dcterms:W3CDTF">2015-07-06T15:04:27Z</dcterms:modified>
</cp:coreProperties>
</file>