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 id="2147483986" r:id="rId2"/>
  </p:sldMasterIdLst>
  <p:notesMasterIdLst>
    <p:notesMasterId r:id="rId48"/>
  </p:notesMasterIdLst>
  <p:handoutMasterIdLst>
    <p:handoutMasterId r:id="rId49"/>
  </p:handoutMasterIdLst>
  <p:sldIdLst>
    <p:sldId id="256" r:id="rId3"/>
    <p:sldId id="798" r:id="rId4"/>
    <p:sldId id="754" r:id="rId5"/>
    <p:sldId id="757" r:id="rId6"/>
    <p:sldId id="758" r:id="rId7"/>
    <p:sldId id="759" r:id="rId8"/>
    <p:sldId id="760" r:id="rId9"/>
    <p:sldId id="762" r:id="rId10"/>
    <p:sldId id="763" r:id="rId11"/>
    <p:sldId id="764" r:id="rId12"/>
    <p:sldId id="765" r:id="rId13"/>
    <p:sldId id="766" r:id="rId14"/>
    <p:sldId id="767" r:id="rId15"/>
    <p:sldId id="768" r:id="rId16"/>
    <p:sldId id="769" r:id="rId17"/>
    <p:sldId id="770" r:id="rId18"/>
    <p:sldId id="771" r:id="rId19"/>
    <p:sldId id="772" r:id="rId20"/>
    <p:sldId id="773" r:id="rId21"/>
    <p:sldId id="774" r:id="rId22"/>
    <p:sldId id="775" r:id="rId23"/>
    <p:sldId id="776" r:id="rId24"/>
    <p:sldId id="761" r:id="rId25"/>
    <p:sldId id="777" r:id="rId26"/>
    <p:sldId id="778" r:id="rId27"/>
    <p:sldId id="779" r:id="rId28"/>
    <p:sldId id="780" r:id="rId29"/>
    <p:sldId id="781" r:id="rId30"/>
    <p:sldId id="782" r:id="rId31"/>
    <p:sldId id="783" r:id="rId32"/>
    <p:sldId id="784" r:id="rId33"/>
    <p:sldId id="785" r:id="rId34"/>
    <p:sldId id="786" r:id="rId35"/>
    <p:sldId id="787" r:id="rId36"/>
    <p:sldId id="788" r:id="rId37"/>
    <p:sldId id="789" r:id="rId38"/>
    <p:sldId id="790" r:id="rId39"/>
    <p:sldId id="791" r:id="rId40"/>
    <p:sldId id="796" r:id="rId41"/>
    <p:sldId id="794" r:id="rId42"/>
    <p:sldId id="795" r:id="rId43"/>
    <p:sldId id="792" r:id="rId44"/>
    <p:sldId id="793" r:id="rId45"/>
    <p:sldId id="797" r:id="rId46"/>
    <p:sldId id="799" r:id="rId47"/>
  </p:sldIdLst>
  <p:sldSz cx="9144000" cy="6858000" type="screen4x3"/>
  <p:notesSz cx="6858000" cy="9144000"/>
  <p:defaultTextStyle>
    <a:defPPr>
      <a:defRPr lang="vi-VN"/>
    </a:defPPr>
    <a:lvl1pPr algn="ctr" rtl="0" fontAlgn="base">
      <a:spcBef>
        <a:spcPct val="0"/>
      </a:spcBef>
      <a:spcAft>
        <a:spcPct val="0"/>
      </a:spcAft>
      <a:defRPr b="1" kern="1200">
        <a:solidFill>
          <a:schemeClr val="tx1"/>
        </a:solidFill>
        <a:latin typeface="Tahoma" charset="0"/>
        <a:ea typeface="ＭＳ Ｐゴシック" charset="-128"/>
        <a:cs typeface="+mn-cs"/>
      </a:defRPr>
    </a:lvl1pPr>
    <a:lvl2pPr marL="457200" algn="ctr" rtl="0" fontAlgn="base">
      <a:spcBef>
        <a:spcPct val="0"/>
      </a:spcBef>
      <a:spcAft>
        <a:spcPct val="0"/>
      </a:spcAft>
      <a:defRPr b="1" kern="1200">
        <a:solidFill>
          <a:schemeClr val="tx1"/>
        </a:solidFill>
        <a:latin typeface="Tahoma" charset="0"/>
        <a:ea typeface="ＭＳ Ｐゴシック" charset="-128"/>
        <a:cs typeface="+mn-cs"/>
      </a:defRPr>
    </a:lvl2pPr>
    <a:lvl3pPr marL="914400" algn="ctr" rtl="0" fontAlgn="base">
      <a:spcBef>
        <a:spcPct val="0"/>
      </a:spcBef>
      <a:spcAft>
        <a:spcPct val="0"/>
      </a:spcAft>
      <a:defRPr b="1" kern="1200">
        <a:solidFill>
          <a:schemeClr val="tx1"/>
        </a:solidFill>
        <a:latin typeface="Tahoma" charset="0"/>
        <a:ea typeface="ＭＳ Ｐゴシック" charset="-128"/>
        <a:cs typeface="+mn-cs"/>
      </a:defRPr>
    </a:lvl3pPr>
    <a:lvl4pPr marL="1371600" algn="ctr" rtl="0" fontAlgn="base">
      <a:spcBef>
        <a:spcPct val="0"/>
      </a:spcBef>
      <a:spcAft>
        <a:spcPct val="0"/>
      </a:spcAft>
      <a:defRPr b="1" kern="1200">
        <a:solidFill>
          <a:schemeClr val="tx1"/>
        </a:solidFill>
        <a:latin typeface="Tahoma" charset="0"/>
        <a:ea typeface="ＭＳ Ｐゴシック" charset="-128"/>
        <a:cs typeface="+mn-cs"/>
      </a:defRPr>
    </a:lvl4pPr>
    <a:lvl5pPr marL="1828800" algn="ctr" rtl="0" fontAlgn="base">
      <a:spcBef>
        <a:spcPct val="0"/>
      </a:spcBef>
      <a:spcAft>
        <a:spcPct val="0"/>
      </a:spcAft>
      <a:defRPr b="1" kern="1200">
        <a:solidFill>
          <a:schemeClr val="tx1"/>
        </a:solidFill>
        <a:latin typeface="Tahoma" charset="0"/>
        <a:ea typeface="ＭＳ Ｐゴシック" charset="-128"/>
        <a:cs typeface="+mn-cs"/>
      </a:defRPr>
    </a:lvl5pPr>
    <a:lvl6pPr marL="2286000" algn="l" defTabSz="914400" rtl="0" eaLnBrk="1" latinLnBrk="0" hangingPunct="1">
      <a:defRPr b="1" kern="1200">
        <a:solidFill>
          <a:schemeClr val="tx1"/>
        </a:solidFill>
        <a:latin typeface="Tahoma" charset="0"/>
        <a:ea typeface="ＭＳ Ｐゴシック" charset="-128"/>
        <a:cs typeface="+mn-cs"/>
      </a:defRPr>
    </a:lvl6pPr>
    <a:lvl7pPr marL="2743200" algn="l" defTabSz="914400" rtl="0" eaLnBrk="1" latinLnBrk="0" hangingPunct="1">
      <a:defRPr b="1" kern="1200">
        <a:solidFill>
          <a:schemeClr val="tx1"/>
        </a:solidFill>
        <a:latin typeface="Tahoma" charset="0"/>
        <a:ea typeface="ＭＳ Ｐゴシック" charset="-128"/>
        <a:cs typeface="+mn-cs"/>
      </a:defRPr>
    </a:lvl7pPr>
    <a:lvl8pPr marL="3200400" algn="l" defTabSz="914400" rtl="0" eaLnBrk="1" latinLnBrk="0" hangingPunct="1">
      <a:defRPr b="1" kern="1200">
        <a:solidFill>
          <a:schemeClr val="tx1"/>
        </a:solidFill>
        <a:latin typeface="Tahoma" charset="0"/>
        <a:ea typeface="ＭＳ Ｐゴシック" charset="-128"/>
        <a:cs typeface="+mn-cs"/>
      </a:defRPr>
    </a:lvl8pPr>
    <a:lvl9pPr marL="3657600" algn="l" defTabSz="914400" rtl="0" eaLnBrk="1" latinLnBrk="0" hangingPunct="1">
      <a:defRPr b="1" kern="1200">
        <a:solidFill>
          <a:schemeClr val="tx1"/>
        </a:solidFill>
        <a:latin typeface="Tahoma"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FF"/>
    <a:srgbClr val="0099FF"/>
    <a:srgbClr val="D3F9E7"/>
    <a:srgbClr val="FF9933"/>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11" autoAdjust="0"/>
    <p:restoredTop sz="84202" autoAdjust="0"/>
  </p:normalViewPr>
  <p:slideViewPr>
    <p:cSldViewPr>
      <p:cViewPr>
        <p:scale>
          <a:sx n="65" d="100"/>
          <a:sy n="65" d="100"/>
        </p:scale>
        <p:origin x="1050" y="156"/>
      </p:cViewPr>
      <p:guideLst>
        <p:guide orient="horz" pos="2160"/>
        <p:guide pos="2880"/>
      </p:guideLst>
    </p:cSldViewPr>
  </p:slideViewPr>
  <p:outlineViewPr>
    <p:cViewPr>
      <p:scale>
        <a:sx n="33" d="100"/>
        <a:sy n="33" d="100"/>
      </p:scale>
      <p:origin x="294"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6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3884613" y="8721725"/>
            <a:ext cx="2330450" cy="457200"/>
          </a:xfrm>
          <a:prstGeom prst="rect">
            <a:avLst/>
          </a:prstGeom>
        </p:spPr>
        <p:txBody>
          <a:bodyPr vert="horz" wrap="square" lIns="91440" tIns="45720" rIns="91440" bIns="45720" numCol="1" anchor="b" anchorCtr="0" compatLnSpc="1">
            <a:prstTxWarp prst="textNoShape">
              <a:avLst/>
            </a:prstTxWarp>
          </a:bodyPr>
          <a:lstStyle>
            <a:lvl1pPr algn="r">
              <a:defRPr sz="1000" b="0">
                <a:latin typeface="Arial" charset="0"/>
                <a:ea typeface="+mn-ea"/>
                <a:cs typeface="Arial" charset="0"/>
              </a:defRPr>
            </a:lvl1pPr>
          </a:lstStyle>
          <a:p>
            <a:pPr>
              <a:defRPr/>
            </a:pPr>
            <a:fld id="{4E0E936E-D7AE-4FD2-A4BB-1C8EBA27ED3E}" type="slidenum">
              <a:rPr lang="en-US">
                <a:latin typeface="Times New Roman" pitchFamily="18" charset="0"/>
                <a:cs typeface="Times New Roman" pitchFamily="18" charset="0"/>
              </a:rPr>
              <a:pPr>
                <a:defRPr/>
              </a:pPr>
              <a:t>‹#›</a:t>
            </a:fld>
            <a:endParaRPr lang="en-US">
              <a:latin typeface="Times New Roman" pitchFamily="18" charset="0"/>
              <a:cs typeface="Times New Roman" pitchFamily="18" charset="0"/>
            </a:endParaRPr>
          </a:p>
        </p:txBody>
      </p:sp>
      <p:sp>
        <p:nvSpPr>
          <p:cNvPr id="6" name="TextBox 5"/>
          <p:cNvSpPr txBox="1"/>
          <p:nvPr/>
        </p:nvSpPr>
        <p:spPr>
          <a:xfrm>
            <a:off x="892175" y="152400"/>
            <a:ext cx="5108575" cy="246221"/>
          </a:xfrm>
          <a:prstGeom prst="rect">
            <a:avLst/>
          </a:prstGeom>
          <a:noFill/>
        </p:spPr>
        <p:txBody>
          <a:bodyPr>
            <a:spAutoFit/>
          </a:bodyPr>
          <a:lstStyle/>
          <a:p>
            <a:pPr>
              <a:defRPr/>
            </a:pPr>
            <a:r>
              <a:rPr lang="en-US" sz="1000" b="0" i="1" dirty="0" err="1" smtClean="0">
                <a:latin typeface="Times New Roman" pitchFamily="18" charset="0"/>
                <a:ea typeface="+mn-ea"/>
                <a:cs typeface="Times New Roman" pitchFamily="18" charset="0"/>
              </a:rPr>
              <a:t>Chương</a:t>
            </a:r>
            <a:r>
              <a:rPr lang="en-US" sz="1000" b="0" i="1" dirty="0" smtClean="0">
                <a:latin typeface="Times New Roman" pitchFamily="18" charset="0"/>
                <a:ea typeface="+mn-ea"/>
                <a:cs typeface="Times New Roman" pitchFamily="18" charset="0"/>
              </a:rPr>
              <a:t> </a:t>
            </a:r>
            <a:r>
              <a:rPr lang="en-US" sz="1000" b="0" i="1" dirty="0" err="1" smtClean="0">
                <a:latin typeface="Times New Roman" pitchFamily="18" charset="0"/>
                <a:ea typeface="+mn-ea"/>
                <a:cs typeface="Times New Roman" pitchFamily="18" charset="0"/>
              </a:rPr>
              <a:t>trình</a:t>
            </a:r>
            <a:r>
              <a:rPr lang="en-US" sz="1000" b="0" i="1" dirty="0" smtClean="0">
                <a:latin typeface="Times New Roman" pitchFamily="18" charset="0"/>
                <a:ea typeface="+mn-ea"/>
                <a:cs typeface="Times New Roman" pitchFamily="18" charset="0"/>
              </a:rPr>
              <a:t> </a:t>
            </a:r>
            <a:r>
              <a:rPr lang="en-US" sz="1000" b="0" i="1" dirty="0" err="1" smtClean="0">
                <a:latin typeface="Times New Roman" pitchFamily="18" charset="0"/>
                <a:ea typeface="+mn-ea"/>
                <a:cs typeface="Times New Roman" pitchFamily="18" charset="0"/>
              </a:rPr>
              <a:t>đào</a:t>
            </a:r>
            <a:r>
              <a:rPr lang="en-US" sz="1000" b="0" i="1" dirty="0" smtClean="0">
                <a:latin typeface="Times New Roman" pitchFamily="18" charset="0"/>
                <a:ea typeface="+mn-ea"/>
                <a:cs typeface="Times New Roman" pitchFamily="18" charset="0"/>
              </a:rPr>
              <a:t> </a:t>
            </a:r>
            <a:r>
              <a:rPr lang="en-US" sz="1000" b="0" i="1" dirty="0" err="1" smtClean="0">
                <a:latin typeface="Times New Roman" pitchFamily="18" charset="0"/>
                <a:ea typeface="+mn-ea"/>
                <a:cs typeface="Times New Roman" pitchFamily="18" charset="0"/>
              </a:rPr>
              <a:t>tạo</a:t>
            </a:r>
            <a:r>
              <a:rPr lang="en-US" sz="1000" b="0" i="1" dirty="0">
                <a:latin typeface="Times New Roman" pitchFamily="18" charset="0"/>
                <a:ea typeface="+mn-ea"/>
                <a:cs typeface="Times New Roman" pitchFamily="18" charset="0"/>
              </a:rPr>
              <a:t> </a:t>
            </a:r>
            <a:r>
              <a:rPr lang="en-US" sz="1000" b="0" i="1" dirty="0" smtClean="0">
                <a:latin typeface="Times New Roman" pitchFamily="18" charset="0"/>
                <a:ea typeface="+mn-ea"/>
                <a:cs typeface="Times New Roman" pitchFamily="18" charset="0"/>
              </a:rPr>
              <a:t>“</a:t>
            </a:r>
            <a:r>
              <a:rPr lang="en-US" sz="1000" b="0" i="1" dirty="0" err="1" smtClean="0">
                <a:latin typeface="Times New Roman" pitchFamily="18" charset="0"/>
                <a:ea typeface="+mn-ea"/>
                <a:cs typeface="Times New Roman" pitchFamily="18" charset="0"/>
              </a:rPr>
              <a:t>Lập</a:t>
            </a:r>
            <a:r>
              <a:rPr lang="en-US" sz="1000" b="0" i="1" dirty="0" smtClean="0">
                <a:latin typeface="Times New Roman" pitchFamily="18" charset="0"/>
                <a:ea typeface="+mn-ea"/>
                <a:cs typeface="Times New Roman" pitchFamily="18" charset="0"/>
              </a:rPr>
              <a:t> </a:t>
            </a:r>
            <a:r>
              <a:rPr lang="en-US" sz="1000" b="0" i="1" dirty="0" err="1" smtClean="0">
                <a:latin typeface="Times New Roman" pitchFamily="18" charset="0"/>
                <a:ea typeface="+mn-ea"/>
                <a:cs typeface="Times New Roman" pitchFamily="18" charset="0"/>
              </a:rPr>
              <a:t>trình</a:t>
            </a:r>
            <a:r>
              <a:rPr lang="en-US" sz="1000" b="0" i="1" smtClean="0">
                <a:latin typeface="Times New Roman" pitchFamily="18" charset="0"/>
                <a:ea typeface="+mn-ea"/>
                <a:cs typeface="Times New Roman" pitchFamily="18" charset="0"/>
              </a:rPr>
              <a:t>  ASP.NET </a:t>
            </a:r>
            <a:r>
              <a:rPr lang="en-US" sz="1000" b="0" i="1" dirty="0" err="1" smtClean="0">
                <a:latin typeface="Times New Roman" pitchFamily="18" charset="0"/>
                <a:ea typeface="+mn-ea"/>
                <a:cs typeface="Times New Roman" pitchFamily="18" charset="0"/>
              </a:rPr>
              <a:t>trên</a:t>
            </a:r>
            <a:r>
              <a:rPr lang="en-US" sz="1000" b="0" i="1" dirty="0" smtClean="0">
                <a:latin typeface="Times New Roman" pitchFamily="18" charset="0"/>
                <a:ea typeface="+mn-ea"/>
                <a:cs typeface="Times New Roman" pitchFamily="18" charset="0"/>
              </a:rPr>
              <a:t> Web”</a:t>
            </a:r>
          </a:p>
        </p:txBody>
      </p:sp>
      <p:sp>
        <p:nvSpPr>
          <p:cNvPr id="7" name="TextBox 6"/>
          <p:cNvSpPr txBox="1"/>
          <p:nvPr/>
        </p:nvSpPr>
        <p:spPr>
          <a:xfrm>
            <a:off x="893763" y="8931275"/>
            <a:ext cx="5857875" cy="246221"/>
          </a:xfrm>
          <a:prstGeom prst="rect">
            <a:avLst/>
          </a:prstGeom>
          <a:noFill/>
        </p:spPr>
        <p:txBody>
          <a:bodyPr>
            <a:spAutoFit/>
          </a:bodyPr>
          <a:lstStyle/>
          <a:p>
            <a:pPr>
              <a:defRPr/>
            </a:pPr>
            <a:r>
              <a:rPr lang="en-US" sz="1000" b="0" i="1" dirty="0" err="1">
                <a:latin typeface="Times New Roman" pitchFamily="18" charset="0"/>
                <a:ea typeface="+mn-ea"/>
                <a:cs typeface="Times New Roman" pitchFamily="18" charset="0"/>
              </a:rPr>
              <a:t>Trung</a:t>
            </a:r>
            <a:r>
              <a:rPr lang="en-US" sz="1000" b="0" i="1" dirty="0">
                <a:latin typeface="Times New Roman" pitchFamily="18" charset="0"/>
                <a:ea typeface="+mn-ea"/>
                <a:cs typeface="Times New Roman" pitchFamily="18" charset="0"/>
              </a:rPr>
              <a:t> </a:t>
            </a:r>
            <a:r>
              <a:rPr lang="en-US" sz="1000" b="0" i="1" dirty="0" err="1">
                <a:latin typeface="Times New Roman" pitchFamily="18" charset="0"/>
                <a:ea typeface="+mn-ea"/>
                <a:cs typeface="Times New Roman" pitchFamily="18" charset="0"/>
              </a:rPr>
              <a:t>tâm</a:t>
            </a:r>
            <a:r>
              <a:rPr lang="en-US" sz="1000" b="0" i="1" dirty="0">
                <a:latin typeface="Times New Roman" pitchFamily="18" charset="0"/>
                <a:ea typeface="+mn-ea"/>
                <a:cs typeface="Times New Roman" pitchFamily="18" charset="0"/>
              </a:rPr>
              <a:t> </a:t>
            </a:r>
            <a:r>
              <a:rPr lang="en-US" sz="1000" b="0" i="1" dirty="0" err="1">
                <a:latin typeface="Times New Roman" pitchFamily="18" charset="0"/>
                <a:ea typeface="+mn-ea"/>
                <a:cs typeface="Times New Roman" pitchFamily="18" charset="0"/>
              </a:rPr>
              <a:t>Đào</a:t>
            </a:r>
            <a:r>
              <a:rPr lang="en-US" sz="1000" b="0" i="1" dirty="0">
                <a:latin typeface="Times New Roman" pitchFamily="18" charset="0"/>
                <a:ea typeface="+mn-ea"/>
                <a:cs typeface="Times New Roman" pitchFamily="18" charset="0"/>
              </a:rPr>
              <a:t> </a:t>
            </a:r>
            <a:r>
              <a:rPr lang="en-US" sz="1000" b="0" i="1" dirty="0" err="1">
                <a:latin typeface="Times New Roman" pitchFamily="18" charset="0"/>
                <a:ea typeface="+mn-ea"/>
                <a:cs typeface="Times New Roman" pitchFamily="18" charset="0"/>
              </a:rPr>
              <a:t>tạo</a:t>
            </a:r>
            <a:r>
              <a:rPr lang="en-US" sz="1000" b="0" i="1" dirty="0">
                <a:latin typeface="Times New Roman" pitchFamily="18" charset="0"/>
                <a:ea typeface="+mn-ea"/>
                <a:cs typeface="Times New Roman" pitchFamily="18" charset="0"/>
              </a:rPr>
              <a:t> </a:t>
            </a:r>
            <a:r>
              <a:rPr lang="en-US" sz="1000" b="0" i="1" dirty="0" err="1">
                <a:latin typeface="Times New Roman" pitchFamily="18" charset="0"/>
                <a:ea typeface="+mn-ea"/>
                <a:cs typeface="Times New Roman" pitchFamily="18" charset="0"/>
              </a:rPr>
              <a:t>Bưu</a:t>
            </a:r>
            <a:r>
              <a:rPr lang="en-US" sz="1000" b="0" i="1" dirty="0">
                <a:latin typeface="Times New Roman" pitchFamily="18" charset="0"/>
                <a:ea typeface="+mn-ea"/>
                <a:cs typeface="Times New Roman" pitchFamily="18" charset="0"/>
              </a:rPr>
              <a:t> </a:t>
            </a:r>
            <a:r>
              <a:rPr lang="en-US" sz="1000" b="0" i="1" dirty="0" err="1">
                <a:latin typeface="Times New Roman" pitchFamily="18" charset="0"/>
                <a:ea typeface="+mn-ea"/>
                <a:cs typeface="Times New Roman" pitchFamily="18" charset="0"/>
              </a:rPr>
              <a:t>chính</a:t>
            </a:r>
            <a:r>
              <a:rPr lang="en-US" sz="1000" b="0" i="1" dirty="0">
                <a:latin typeface="Times New Roman" pitchFamily="18" charset="0"/>
                <a:ea typeface="+mn-ea"/>
                <a:cs typeface="Times New Roman" pitchFamily="18" charset="0"/>
              </a:rPr>
              <a:t> </a:t>
            </a:r>
            <a:r>
              <a:rPr lang="en-US" sz="1000" b="0" i="1" dirty="0" err="1">
                <a:latin typeface="Times New Roman" pitchFamily="18" charset="0"/>
                <a:ea typeface="+mn-ea"/>
                <a:cs typeface="Times New Roman" pitchFamily="18" charset="0"/>
              </a:rPr>
              <a:t>Viễn</a:t>
            </a:r>
            <a:r>
              <a:rPr lang="en-US" sz="1000" b="0" i="1" dirty="0">
                <a:latin typeface="Times New Roman" pitchFamily="18" charset="0"/>
                <a:ea typeface="+mn-ea"/>
                <a:cs typeface="Times New Roman" pitchFamily="18" charset="0"/>
              </a:rPr>
              <a:t> </a:t>
            </a:r>
            <a:r>
              <a:rPr lang="en-US" sz="1000" b="0" i="1" dirty="0" err="1">
                <a:latin typeface="Times New Roman" pitchFamily="18" charset="0"/>
                <a:ea typeface="+mn-ea"/>
                <a:cs typeface="Times New Roman" pitchFamily="18" charset="0"/>
              </a:rPr>
              <a:t>thông</a:t>
            </a:r>
            <a:r>
              <a:rPr lang="en-US" sz="1000" b="0" i="1" dirty="0">
                <a:latin typeface="Times New Roman" pitchFamily="18" charset="0"/>
                <a:ea typeface="+mn-ea"/>
                <a:cs typeface="Times New Roman" pitchFamily="18" charset="0"/>
              </a:rPr>
              <a:t> </a:t>
            </a:r>
            <a:r>
              <a:rPr lang="en-US" sz="1000" b="0" i="1" dirty="0" smtClean="0">
                <a:latin typeface="Times New Roman" pitchFamily="18" charset="0"/>
                <a:ea typeface="+mn-ea"/>
                <a:cs typeface="Times New Roman" pitchFamily="18" charset="0"/>
              </a:rPr>
              <a:t>II</a:t>
            </a:r>
            <a:endParaRPr lang="en-US" sz="1000" b="0" i="1" dirty="0">
              <a:latin typeface="Times New Roman" pitchFamily="18" charset="0"/>
              <a:ea typeface="+mn-ea"/>
              <a:cs typeface="Times New Roman" pitchFamily="18" charset="0"/>
            </a:endParaRPr>
          </a:p>
        </p:txBody>
      </p:sp>
      <p:cxnSp>
        <p:nvCxnSpPr>
          <p:cNvPr id="9" name="Straight Connector 8"/>
          <p:cNvCxnSpPr/>
          <p:nvPr/>
        </p:nvCxnSpPr>
        <p:spPr>
          <a:xfrm>
            <a:off x="982663" y="455613"/>
            <a:ext cx="5286375"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000125" y="8839200"/>
            <a:ext cx="5286375"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16203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lgn="l">
              <a:defRPr sz="1200" b="0">
                <a:latin typeface="Arial" charset="0"/>
                <a:ea typeface="+mn-ea"/>
                <a:cs typeface="Arial" charset="0"/>
              </a:defRPr>
            </a:lvl1pPr>
          </a:lstStyle>
          <a:p>
            <a:pPr>
              <a:defRPr/>
            </a:pPr>
            <a:r>
              <a:rPr lang="vi-VN" smtClean="0"/>
              <a:t>Chương trình đào tạo "Quản trị cơ sở dữ liệu Oracle"</a:t>
            </a:r>
            <a:endParaRPr lang="vi-V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b="0">
                <a:latin typeface="Arial" charset="0"/>
                <a:ea typeface="+mn-ea"/>
                <a:cs typeface="Arial" charset="0"/>
              </a:defRPr>
            </a:lvl1pPr>
          </a:lstStyle>
          <a:p>
            <a:pPr>
              <a:defRPr/>
            </a:pPr>
            <a:fld id="{F582E053-4291-48BB-A6EA-18C59367F2EE}" type="datetime1">
              <a:rPr lang="vi-VN"/>
              <a:pPr>
                <a:defRPr/>
              </a:pPr>
              <a:t>02/07/2015</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vi-VN"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vi-VN" noProof="0" smtClean="0"/>
          </a:p>
        </p:txBody>
      </p:sp>
      <p:sp>
        <p:nvSpPr>
          <p:cNvPr id="6" name="Footer Placeholder 5"/>
          <p:cNvSpPr>
            <a:spLocks noGrp="1"/>
          </p:cNvSpPr>
          <p:nvPr>
            <p:ph type="ftr" sz="quarter" idx="4"/>
          </p:nvPr>
        </p:nvSpPr>
        <p:spPr>
          <a:xfrm>
            <a:off x="0" y="8685213"/>
            <a:ext cx="3505200" cy="457200"/>
          </a:xfrm>
          <a:prstGeom prst="rect">
            <a:avLst/>
          </a:prstGeom>
        </p:spPr>
        <p:txBody>
          <a:bodyPr vert="horz" wrap="square" lIns="91440" tIns="45720" rIns="91440" bIns="45720" numCol="1" anchor="b" anchorCtr="0" compatLnSpc="1">
            <a:prstTxWarp prst="textNoShape">
              <a:avLst/>
            </a:prstTxWarp>
          </a:bodyPr>
          <a:lstStyle>
            <a:lvl1pPr algn="l">
              <a:defRPr sz="1200" b="0">
                <a:latin typeface="Arial" charset="0"/>
                <a:ea typeface="+mn-ea"/>
                <a:cs typeface="Arial" charset="0"/>
              </a:defRPr>
            </a:lvl1pPr>
          </a:lstStyle>
          <a:p>
            <a:pPr>
              <a:defRPr/>
            </a:pPr>
            <a:r>
              <a:rPr lang="vi-VN" dirty="0"/>
              <a:t>Trung tâm đào tạo Bưu chính Viễn thông </a:t>
            </a:r>
            <a:r>
              <a:rPr lang="en-US" dirty="0" smtClean="0"/>
              <a:t>I</a:t>
            </a:r>
            <a:r>
              <a:rPr lang="vi-VN" dirty="0" smtClean="0"/>
              <a:t>I</a:t>
            </a:r>
            <a:endParaRPr lang="vi-V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b="0">
                <a:latin typeface="Arial" charset="0"/>
                <a:ea typeface="+mn-ea"/>
                <a:cs typeface="Arial" charset="0"/>
              </a:defRPr>
            </a:lvl1pPr>
          </a:lstStyle>
          <a:p>
            <a:pPr>
              <a:defRPr/>
            </a:pPr>
            <a:fld id="{E7EAF5D4-30DF-4666-88A0-857909604CFF}" type="slidenum">
              <a:rPr lang="vi-VN"/>
              <a:pPr>
                <a:defRPr/>
              </a:pPr>
              <a:t>‹#›</a:t>
            </a:fld>
            <a:endParaRPr lang="vi-VN"/>
          </a:p>
        </p:txBody>
      </p:sp>
    </p:spTree>
    <p:extLst>
      <p:ext uri="{BB962C8B-B14F-4D97-AF65-F5344CB8AC3E}">
        <p14:creationId xmlns:p14="http://schemas.microsoft.com/office/powerpoint/2010/main" val="2147615929"/>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03" name="Notes Placeholder 2"/>
          <p:cNvSpPr>
            <a:spLocks noGrp="1"/>
          </p:cNvSpPr>
          <p:nvPr>
            <p:ph type="body" idx="1"/>
          </p:nvPr>
        </p:nvSpPr>
        <p:spPr bwMode="auto">
          <a:noFill/>
        </p:spPr>
        <p:txBody>
          <a:bodyPr/>
          <a:lstStyle/>
          <a:p>
            <a:endParaRPr lang="en-US" smtClean="0"/>
          </a:p>
        </p:txBody>
      </p:sp>
      <p:sp>
        <p:nvSpPr>
          <p:cNvPr id="153604" name="Slide Number Placeholder 3"/>
          <p:cNvSpPr>
            <a:spLocks noGrp="1"/>
          </p:cNvSpPr>
          <p:nvPr>
            <p:ph type="sldNum" sz="quarter" idx="5"/>
          </p:nvPr>
        </p:nvSpPr>
        <p:spPr bwMode="auto">
          <a:ln>
            <a:miter lim="800000"/>
            <a:headEnd/>
            <a:tailEnd/>
          </a:ln>
        </p:spPr>
        <p:txBody>
          <a:bodyPr/>
          <a:lstStyle/>
          <a:p>
            <a:pPr>
              <a:defRPr/>
            </a:pPr>
            <a:fld id="{7996A3A9-3C8F-499F-A513-C19A952A036E}" type="slidenum">
              <a:rPr lang="vi-VN" smtClean="0"/>
              <a:pPr>
                <a:defRPr/>
              </a:pPr>
              <a:t>1</a:t>
            </a:fld>
            <a:endParaRPr lang="vi-VN" smtClean="0"/>
          </a:p>
        </p:txBody>
      </p:sp>
      <p:sp>
        <p:nvSpPr>
          <p:cNvPr id="153605" name="Footer Placeholder 4"/>
          <p:cNvSpPr>
            <a:spLocks noGrp="1"/>
          </p:cNvSpPr>
          <p:nvPr>
            <p:ph type="ftr" sz="quarter" idx="4"/>
          </p:nvPr>
        </p:nvSpPr>
        <p:spPr bwMode="auto">
          <a:ln>
            <a:miter lim="800000"/>
            <a:headEnd/>
            <a:tailEnd/>
          </a:ln>
        </p:spPr>
        <p:txBody>
          <a:bodyPr/>
          <a:lstStyle/>
          <a:p>
            <a:pPr>
              <a:defRPr/>
            </a:pPr>
            <a:r>
              <a:rPr lang="vi-VN" smtClean="0"/>
              <a:t>Trung tâm đào tạo Bưu chính Viễn thông I</a:t>
            </a:r>
          </a:p>
        </p:txBody>
      </p:sp>
      <p:sp>
        <p:nvSpPr>
          <p:cNvPr id="153606" name="Header Placeholder 5"/>
          <p:cNvSpPr>
            <a:spLocks noGrp="1"/>
          </p:cNvSpPr>
          <p:nvPr>
            <p:ph type="hdr" sz="quarter"/>
          </p:nvPr>
        </p:nvSpPr>
        <p:spPr bwMode="auto">
          <a:ln>
            <a:miter lim="800000"/>
            <a:headEnd/>
            <a:tailEnd/>
          </a:ln>
        </p:spPr>
        <p:txBody>
          <a:bodyPr/>
          <a:lstStyle/>
          <a:p>
            <a:pPr>
              <a:defRPr/>
            </a:pPr>
            <a:r>
              <a:rPr lang="vi-VN" smtClean="0"/>
              <a:t>Chương trình đào tạo "Quản trị cơ sở dữ liệu Oracle"</a:t>
            </a:r>
          </a:p>
        </p:txBody>
      </p:sp>
    </p:spTree>
    <p:extLst>
      <p:ext uri="{BB962C8B-B14F-4D97-AF65-F5344CB8AC3E}">
        <p14:creationId xmlns:p14="http://schemas.microsoft.com/office/powerpoint/2010/main" val="3605873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2</a:t>
            </a:fld>
            <a:endParaRPr lang="vi-VN"/>
          </a:p>
        </p:txBody>
      </p:sp>
    </p:spTree>
    <p:extLst>
      <p:ext uri="{BB962C8B-B14F-4D97-AF65-F5344CB8AC3E}">
        <p14:creationId xmlns:p14="http://schemas.microsoft.com/office/powerpoint/2010/main" val="4281802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vi-VN" sz="1200" kern="1200" smtClean="0">
                <a:solidFill>
                  <a:schemeClr val="tx1"/>
                </a:solidFill>
                <a:latin typeface="+mn-lt"/>
                <a:ea typeface="ＭＳ Ｐゴシック" charset="-128"/>
                <a:cs typeface="Tahoma" charset="0"/>
              </a:rPr>
              <a:t>Đôi khi không cần Tag đóng: &lt;br&gt;, &lt;hr&gt;</a:t>
            </a:r>
          </a:p>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4</a:t>
            </a:fld>
            <a:endParaRPr lang="vi-VN"/>
          </a:p>
        </p:txBody>
      </p:sp>
    </p:spTree>
    <p:extLst>
      <p:ext uri="{BB962C8B-B14F-4D97-AF65-F5344CB8AC3E}">
        <p14:creationId xmlns:p14="http://schemas.microsoft.com/office/powerpoint/2010/main" val="801793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45</a:t>
            </a:fld>
            <a:endParaRPr lang="vi-VN"/>
          </a:p>
        </p:txBody>
      </p:sp>
    </p:spTree>
    <p:extLst>
      <p:ext uri="{BB962C8B-B14F-4D97-AF65-F5344CB8AC3E}">
        <p14:creationId xmlns:p14="http://schemas.microsoft.com/office/powerpoint/2010/main" val="38502744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7" descr="Light horizontal"/>
          <p:cNvSpPr>
            <a:spLocks noChangeArrowheads="1"/>
          </p:cNvSpPr>
          <p:nvPr userDrawn="1"/>
        </p:nvSpPr>
        <p:spPr bwMode="gray">
          <a:xfrm>
            <a:off x="-9525" y="0"/>
            <a:ext cx="481013"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pic>
        <p:nvPicPr>
          <p:cNvPr id="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70888" y="0"/>
            <a:ext cx="7032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06"/>
          <p:cNvSpPr>
            <a:spLocks noChangeArrowheads="1"/>
          </p:cNvSpPr>
          <p:nvPr userDrawn="1"/>
        </p:nvSpPr>
        <p:spPr bwMode="gray">
          <a:xfrm>
            <a:off x="0" y="2590800"/>
            <a:ext cx="9144000" cy="1524000"/>
          </a:xfrm>
          <a:prstGeom prst="rect">
            <a:avLst/>
          </a:prstGeom>
          <a:solidFill>
            <a:srgbClr val="CC3300"/>
          </a:solidFill>
          <a:ln>
            <a:noFill/>
          </a:ln>
        </p:spPr>
        <p:txBody>
          <a:bodyPr wrap="none" anchor="ctr"/>
          <a:lstStyle/>
          <a:p>
            <a:pPr lvl="0" algn="l"/>
            <a:endParaRPr lang="en-US" sz="1000">
              <a:solidFill>
                <a:schemeClr val="tx1"/>
              </a:solidFill>
              <a:latin typeface="Arial" charset="0"/>
              <a:ea typeface="ＭＳ Ｐゴシック"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03263" y="133350"/>
            <a:ext cx="8212137" cy="857250"/>
          </a:xfrm>
          <a:prstGeom prst="rect">
            <a:avLst/>
          </a:prstGeom>
        </p:spPr>
        <p:txBody>
          <a:bodyPr/>
          <a:lstStyle/>
          <a:p>
            <a:r>
              <a:rPr lang="en-US" smtClean="0"/>
              <a:t>Click to edit Master title style</a:t>
            </a:r>
            <a:endParaRPr lang="vi-VN"/>
          </a:p>
        </p:txBody>
      </p:sp>
      <p:sp>
        <p:nvSpPr>
          <p:cNvPr id="3" name="Table Placeholder 2"/>
          <p:cNvSpPr>
            <a:spLocks noGrp="1"/>
          </p:cNvSpPr>
          <p:nvPr>
            <p:ph type="tbl" idx="1"/>
          </p:nvPr>
        </p:nvSpPr>
        <p:spPr>
          <a:xfrm>
            <a:off x="179388" y="1282700"/>
            <a:ext cx="8793162" cy="5422900"/>
          </a:xfrm>
          <a:prstGeom prst="rect">
            <a:avLst/>
          </a:prstGeom>
        </p:spPr>
        <p:txBody>
          <a:bodyPr rtlCol="0">
            <a:normAutofit/>
          </a:bodyPr>
          <a:lstStyle/>
          <a:p>
            <a:pPr lvl="0"/>
            <a:r>
              <a:rPr lang="en-US" noProof="0" smtClean="0"/>
              <a:t>Click icon to add table</a:t>
            </a:r>
            <a:endParaRPr lang="vi-VN" noProof="0" smtClean="0"/>
          </a:p>
        </p:txBody>
      </p:sp>
      <p:sp>
        <p:nvSpPr>
          <p:cNvPr id="4" name="Slide Number Placeholder 3"/>
          <p:cNvSpPr>
            <a:spLocks noGrp="1"/>
          </p:cNvSpPr>
          <p:nvPr>
            <p:ph type="sldNum" sz="quarter" idx="10"/>
          </p:nvPr>
        </p:nvSpPr>
        <p:spPr>
          <a:xfrm>
            <a:off x="6813550" y="6477000"/>
            <a:ext cx="2155825" cy="304800"/>
          </a:xfrm>
          <a:prstGeom prst="rect">
            <a:avLst/>
          </a:prstGeom>
        </p:spPr>
        <p:txBody>
          <a:bodyPr vert="horz" wrap="square" lIns="91440" tIns="45720" rIns="91440" bIns="45720" numCol="1" anchor="t" anchorCtr="0" compatLnSpc="1">
            <a:prstTxWarp prst="textNoShape">
              <a:avLst/>
            </a:prstTxWarp>
          </a:bodyPr>
          <a:lstStyle>
            <a:lvl1pPr algn="l">
              <a:defRPr b="0">
                <a:latin typeface="Arial" charset="0"/>
                <a:ea typeface="+mn-ea"/>
                <a:cs typeface="Arial" charset="0"/>
              </a:defRPr>
            </a:lvl1pPr>
          </a:lstStyle>
          <a:p>
            <a:pPr>
              <a:defRPr/>
            </a:pPr>
            <a:fld id="{6AC59416-96EF-435B-903D-B6A112214318}" type="slidenum">
              <a:rPr lang="en-US"/>
              <a:pPr>
                <a:defRPr/>
              </a:pPr>
              <a:t>‹#›</a:t>
            </a:fld>
            <a:endParaRPr 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106"/>
          <p:cNvSpPr>
            <a:spLocks noChangeArrowheads="1"/>
          </p:cNvSpPr>
          <p:nvPr userDrawn="1"/>
        </p:nvSpPr>
        <p:spPr bwMode="gray">
          <a:xfrm>
            <a:off x="492125" y="190500"/>
            <a:ext cx="7667625" cy="647700"/>
          </a:xfrm>
          <a:prstGeom prst="rect">
            <a:avLst/>
          </a:prstGeom>
          <a:solidFill>
            <a:srgbClr val="CC3300"/>
          </a:solidFill>
          <a:ln>
            <a:noFill/>
          </a:ln>
        </p:spPr>
        <p:txBody>
          <a:bodyPr wrap="none" anchor="ctr"/>
          <a:lstStyle/>
          <a:p>
            <a:pPr lvl="0" algn="l"/>
            <a:endParaRPr lang="en-US" sz="1000">
              <a:solidFill>
                <a:schemeClr val="tx1"/>
              </a:solidFill>
              <a:latin typeface="Arial" charset="0"/>
            </a:endParaRPr>
          </a:p>
        </p:txBody>
      </p:sp>
      <p:sp>
        <p:nvSpPr>
          <p:cNvPr id="7" name="Rectangle 7" descr="Light horizontal"/>
          <p:cNvSpPr>
            <a:spLocks noChangeArrowheads="1"/>
          </p:cNvSpPr>
          <p:nvPr userDrawn="1"/>
        </p:nvSpPr>
        <p:spPr bwMode="gray">
          <a:xfrm>
            <a:off x="-9525" y="0"/>
            <a:ext cx="481013"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pic>
        <p:nvPicPr>
          <p:cNvPr id="8" name="Picture 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370888" y="0"/>
            <a:ext cx="7032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5" r:id="rId10"/>
    <p:sldLayoutId id="2147483984" r:id="rId11"/>
  </p:sldLayoutIdLst>
  <p:hf sldNum="0" hdr="0" ftr="0" dt="0"/>
  <p:txStyles>
    <p:titleStyle>
      <a:lvl1pPr algn="ctr" rtl="0" eaLnBrk="1" fontAlgn="base" hangingPunct="1">
        <a:spcBef>
          <a:spcPct val="0"/>
        </a:spcBef>
        <a:spcAft>
          <a:spcPct val="0"/>
        </a:spcAft>
        <a:defRPr sz="4400">
          <a:solidFill>
            <a:schemeClr val="tx2"/>
          </a:solidFill>
          <a:latin typeface="+mj-lt"/>
          <a:ea typeface="ＭＳ Ｐゴシック" charset="-128"/>
          <a:cs typeface="+mj-cs"/>
        </a:defRPr>
      </a:lvl1pPr>
      <a:lvl2pPr algn="ctr" rtl="0" eaLnBrk="1" fontAlgn="base" hangingPunct="1">
        <a:spcBef>
          <a:spcPct val="0"/>
        </a:spcBef>
        <a:spcAft>
          <a:spcPct val="0"/>
        </a:spcAft>
        <a:defRPr sz="4400">
          <a:solidFill>
            <a:schemeClr val="tx2"/>
          </a:solidFill>
          <a:latin typeface="Arial" pitchFamily="34" charset="0"/>
          <a:ea typeface="ＭＳ Ｐゴシック" charset="-128"/>
        </a:defRPr>
      </a:lvl2pPr>
      <a:lvl3pPr algn="ctr" rtl="0" eaLnBrk="1" fontAlgn="base" hangingPunct="1">
        <a:spcBef>
          <a:spcPct val="0"/>
        </a:spcBef>
        <a:spcAft>
          <a:spcPct val="0"/>
        </a:spcAft>
        <a:defRPr sz="4400">
          <a:solidFill>
            <a:schemeClr val="tx2"/>
          </a:solidFill>
          <a:latin typeface="Arial" pitchFamily="34" charset="0"/>
          <a:ea typeface="ＭＳ Ｐゴシック" charset="-128"/>
        </a:defRPr>
      </a:lvl3pPr>
      <a:lvl4pPr algn="ctr" rtl="0" eaLnBrk="1" fontAlgn="base" hangingPunct="1">
        <a:spcBef>
          <a:spcPct val="0"/>
        </a:spcBef>
        <a:spcAft>
          <a:spcPct val="0"/>
        </a:spcAft>
        <a:defRPr sz="4400">
          <a:solidFill>
            <a:schemeClr val="tx2"/>
          </a:solidFill>
          <a:latin typeface="Arial" pitchFamily="34" charset="0"/>
          <a:ea typeface="ＭＳ Ｐゴシック" charset="-128"/>
        </a:defRPr>
      </a:lvl4pPr>
      <a:lvl5pPr algn="ctr" rtl="0" eaLnBrk="1" fontAlgn="base" hangingPunct="1">
        <a:spcBef>
          <a:spcPct val="0"/>
        </a:spcBef>
        <a:spcAft>
          <a:spcPct val="0"/>
        </a:spcAft>
        <a:defRPr sz="4400">
          <a:solidFill>
            <a:schemeClr val="tx2"/>
          </a:solidFill>
          <a:latin typeface="Arial" pitchFamily="34" charset="0"/>
          <a:ea typeface="ＭＳ Ｐゴシック" charset="-128"/>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C5FE63-970E-4022-A8A4-5875DBB817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5.png"/><Relationship Id="rId4"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0.png"/><Relationship Id="rId4" Type="http://schemas.openxmlformats.org/officeDocument/2006/relationships/oleObject" Target="../embeddings/oleObject2.bin"/></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idx="4294967295"/>
          </p:nvPr>
        </p:nvSpPr>
        <p:spPr bwMode="auto">
          <a:xfrm>
            <a:off x="152400" y="2787849"/>
            <a:ext cx="8991600" cy="914400"/>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a:defRPr/>
            </a:pPr>
            <a:r>
              <a:rPr lang="nl-NL" sz="4800" b="1">
                <a:solidFill>
                  <a:srgbClr val="222268"/>
                </a:solidFill>
                <a:effectLst>
                  <a:outerShdw blurRad="38100" dist="38100" dir="2700000" algn="tl">
                    <a:srgbClr val="C0C0C0"/>
                  </a:outerShdw>
                </a:effectLst>
                <a:cs typeface="Tahoma" charset="0"/>
              </a:rPr>
              <a:t>HyperText Markup Language</a:t>
            </a:r>
            <a:endParaRPr lang="vi-VN" sz="4800" b="1" dirty="0" smtClean="0">
              <a:solidFill>
                <a:srgbClr val="222268"/>
              </a:solidFill>
              <a:effectLst>
                <a:outerShdw blurRad="38100" dist="38100" dir="2700000" algn="tl">
                  <a:srgbClr val="C0C0C0"/>
                </a:outerShdw>
              </a:effectLst>
              <a:cs typeface="Tahoma" charset="0"/>
            </a:endParaRPr>
          </a:p>
        </p:txBody>
      </p:sp>
      <p:sp>
        <p:nvSpPr>
          <p:cNvPr id="3" name="Rectangle 3"/>
          <p:cNvSpPr>
            <a:spLocks noGrp="1" noChangeArrowheads="1"/>
          </p:cNvSpPr>
          <p:nvPr>
            <p:ph type="subTitle" idx="4294967295"/>
          </p:nvPr>
        </p:nvSpPr>
        <p:spPr>
          <a:xfrm>
            <a:off x="4163163" y="5334000"/>
            <a:ext cx="4267200" cy="685800"/>
          </a:xfrm>
          <a:prstGeom prst="rect">
            <a:avLst/>
          </a:prstGeom>
        </p:spPr>
        <p:txBody>
          <a:bodyPr>
            <a:normAutofit/>
          </a:bodyPr>
          <a:lstStyle/>
          <a:p>
            <a:pPr eaLnBrk="1" hangingPunct="1"/>
            <a:r>
              <a:rPr lang="en-US" b="1" dirty="0" err="1" smtClean="0">
                <a:latin typeface="Times New Roman" pitchFamily="18" charset="0"/>
                <a:cs typeface="Times New Roman" pitchFamily="18" charset="0"/>
              </a:rPr>
              <a:t>ThS</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Trần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Anh</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Dũng</a:t>
            </a:r>
            <a:endParaRPr lang="vi-VN" b="1" dirty="0" smtClean="0">
              <a:latin typeface="Times New Roman" pitchFamily="18" charset="0"/>
              <a:cs typeface="Times New Roman" pitchFamily="18" charset="0"/>
            </a:endParaRPr>
          </a:p>
        </p:txBody>
      </p:sp>
      <p:pic>
        <p:nvPicPr>
          <p:cNvPr id="1026" name="Picture 2" descr="http://www.html-helper.net/wp-content/uploads/2013/07/HTM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27710"/>
            <a:ext cx="3352800" cy="25276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676275" y="1295403"/>
            <a:ext cx="4276725" cy="502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25000"/>
              </a:lnSpc>
              <a:spcBef>
                <a:spcPct val="20000"/>
              </a:spcBef>
              <a:spcAft>
                <a:spcPct val="0"/>
              </a:spcAft>
              <a:buClr>
                <a:schemeClr val="hlink"/>
              </a:buClr>
              <a:buSzTx/>
              <a:buFont typeface="Wingdings" pitchFamily="2" charset="2"/>
              <a:buNone/>
              <a:tabLst/>
              <a:defRPr/>
            </a:pPr>
            <a:r>
              <a:rPr kumimoji="0" lang="en-US" sz="2400" b="0" i="0" u="none" strike="noStrike" kern="0" cap="none" spc="0" normalizeH="0" baseline="0" noProof="0" smtClean="0">
                <a:ln>
                  <a:noFill/>
                </a:ln>
                <a:solidFill>
                  <a:srgbClr val="002060"/>
                </a:solidFill>
                <a:effectLst/>
                <a:uLnTx/>
                <a:uFillTx/>
                <a:latin typeface="+mn-lt"/>
                <a:ea typeface="+mn-ea"/>
                <a:cs typeface="Times New Roman" pitchFamily="18" charset="0"/>
              </a:rPr>
              <a:t>&lt;B&gt; 1 &lt;/B&gt;</a:t>
            </a:r>
          </a:p>
          <a:p>
            <a:pPr marL="342900" marR="0" lvl="0" indent="-342900" algn="l" defTabSz="914400" rtl="0" eaLnBrk="1" fontAlgn="base" latinLnBrk="0" hangingPunct="1">
              <a:lnSpc>
                <a:spcPct val="125000"/>
              </a:lnSpc>
              <a:spcBef>
                <a:spcPct val="20000"/>
              </a:spcBef>
              <a:spcAft>
                <a:spcPct val="0"/>
              </a:spcAft>
              <a:buClr>
                <a:schemeClr val="hlink"/>
              </a:buClr>
              <a:buSzTx/>
              <a:buFont typeface="Wingdings" pitchFamily="2" charset="2"/>
              <a:buNone/>
              <a:tabLst/>
              <a:defRPr/>
            </a:pPr>
            <a:r>
              <a:rPr kumimoji="0" lang="en-US" sz="2400" b="0" i="0" u="none" strike="noStrike" kern="0" cap="none" spc="0" normalizeH="0" baseline="0" noProof="0" smtClean="0">
                <a:ln>
                  <a:noFill/>
                </a:ln>
                <a:solidFill>
                  <a:srgbClr val="002060"/>
                </a:solidFill>
                <a:effectLst/>
                <a:uLnTx/>
                <a:uFillTx/>
                <a:latin typeface="+mn-lt"/>
                <a:ea typeface="+mn-ea"/>
                <a:cs typeface="Times New Roman" pitchFamily="18" charset="0"/>
              </a:rPr>
              <a:t>&lt;I&gt;  2 &lt;/I&gt;</a:t>
            </a:r>
            <a:r>
              <a:rPr kumimoji="0" lang="en-US" sz="2400" b="0" i="0" u="none" strike="noStrike" kern="0" cap="none" spc="0" normalizeH="0" baseline="0" noProof="0" smtClean="0">
                <a:ln>
                  <a:noFill/>
                </a:ln>
                <a:solidFill>
                  <a:srgbClr val="002060"/>
                </a:solidFill>
                <a:effectLst/>
                <a:uLnTx/>
                <a:uFillTx/>
                <a:latin typeface="+mn-lt"/>
                <a:ea typeface="+mn-ea"/>
              </a:rPr>
              <a:t> </a:t>
            </a:r>
          </a:p>
          <a:p>
            <a:pPr marL="342900" marR="0" lvl="0" indent="-342900" algn="l" defTabSz="914400" rtl="0" eaLnBrk="1" fontAlgn="base" latinLnBrk="0" hangingPunct="1">
              <a:lnSpc>
                <a:spcPct val="125000"/>
              </a:lnSpc>
              <a:spcBef>
                <a:spcPct val="20000"/>
              </a:spcBef>
              <a:spcAft>
                <a:spcPct val="0"/>
              </a:spcAft>
              <a:buClr>
                <a:schemeClr val="hlink"/>
              </a:buClr>
              <a:buSzTx/>
              <a:buFont typeface="Wingdings" pitchFamily="2" charset="2"/>
              <a:buNone/>
              <a:tabLst/>
              <a:defRPr/>
            </a:pPr>
            <a:r>
              <a:rPr kumimoji="0" lang="en-US" sz="2400" b="0" i="0" u="none" strike="noStrike" kern="0" cap="none" spc="0" normalizeH="0" baseline="0" noProof="0" smtClean="0">
                <a:ln>
                  <a:noFill/>
                </a:ln>
                <a:solidFill>
                  <a:srgbClr val="002060"/>
                </a:solidFill>
                <a:effectLst/>
                <a:uLnTx/>
                <a:uFillTx/>
                <a:latin typeface="+mn-lt"/>
                <a:ea typeface="+mn-ea"/>
                <a:cs typeface="Times New Roman" pitchFamily="18" charset="0"/>
              </a:rPr>
              <a:t>&lt;U&gt; 3 &lt;/U&gt;</a:t>
            </a:r>
            <a:r>
              <a:rPr kumimoji="0" lang="en-US" sz="2400" b="0" i="0" u="none" strike="noStrike" kern="0" cap="none" spc="0" normalizeH="0" baseline="0" noProof="0" smtClean="0">
                <a:ln>
                  <a:noFill/>
                </a:ln>
                <a:solidFill>
                  <a:srgbClr val="002060"/>
                </a:solidFill>
                <a:effectLst/>
                <a:uLnTx/>
                <a:uFillTx/>
                <a:latin typeface="+mn-lt"/>
                <a:ea typeface="+mn-ea"/>
              </a:rPr>
              <a:t> </a:t>
            </a:r>
          </a:p>
          <a:p>
            <a:pPr marL="342900" marR="0" lvl="0" indent="-342900" algn="l" defTabSz="914400" rtl="0" eaLnBrk="1" fontAlgn="base" latinLnBrk="0" hangingPunct="1">
              <a:lnSpc>
                <a:spcPct val="125000"/>
              </a:lnSpc>
              <a:spcBef>
                <a:spcPct val="20000"/>
              </a:spcBef>
              <a:spcAft>
                <a:spcPct val="0"/>
              </a:spcAft>
              <a:buClr>
                <a:schemeClr val="hlink"/>
              </a:buClr>
              <a:buSzTx/>
              <a:buFont typeface="Wingdings" pitchFamily="2" charset="2"/>
              <a:buNone/>
              <a:tabLst/>
              <a:defRPr/>
            </a:pPr>
            <a:r>
              <a:rPr kumimoji="0" lang="en-US" sz="2400" b="0" i="0" u="none" strike="noStrike" kern="0" cap="none" spc="0" normalizeH="0" baseline="0" noProof="0" smtClean="0">
                <a:ln>
                  <a:noFill/>
                </a:ln>
                <a:solidFill>
                  <a:srgbClr val="002060"/>
                </a:solidFill>
                <a:effectLst/>
                <a:uLnTx/>
                <a:uFillTx/>
                <a:latin typeface="+mn-lt"/>
                <a:ea typeface="+mn-ea"/>
                <a:cs typeface="Times New Roman" pitchFamily="18" charset="0"/>
              </a:rPr>
              <a:t>&lt;BIG&gt; 4 &lt;/BIG&gt;</a:t>
            </a:r>
            <a:r>
              <a:rPr kumimoji="0" lang="en-US" sz="2400" b="0" i="0" u="none" strike="noStrike" kern="0" cap="none" spc="0" normalizeH="0" baseline="0" noProof="0" smtClean="0">
                <a:ln>
                  <a:noFill/>
                </a:ln>
                <a:solidFill>
                  <a:srgbClr val="002060"/>
                </a:solidFill>
                <a:effectLst/>
                <a:uLnTx/>
                <a:uFillTx/>
                <a:latin typeface="+mn-lt"/>
                <a:ea typeface="+mn-ea"/>
              </a:rPr>
              <a:t> </a:t>
            </a:r>
          </a:p>
          <a:p>
            <a:pPr marL="342900" marR="0" lvl="0" indent="-342900" algn="l" defTabSz="914400" rtl="0" eaLnBrk="1" fontAlgn="base" latinLnBrk="0" hangingPunct="1">
              <a:lnSpc>
                <a:spcPct val="125000"/>
              </a:lnSpc>
              <a:spcBef>
                <a:spcPct val="20000"/>
              </a:spcBef>
              <a:spcAft>
                <a:spcPct val="0"/>
              </a:spcAft>
              <a:buClr>
                <a:schemeClr val="hlink"/>
              </a:buClr>
              <a:buSzTx/>
              <a:buFont typeface="Wingdings" pitchFamily="2" charset="2"/>
              <a:buNone/>
              <a:tabLst/>
              <a:defRPr/>
            </a:pPr>
            <a:r>
              <a:rPr kumimoji="0" lang="en-US" sz="2400" b="0" i="0" u="none" strike="noStrike" kern="0" cap="none" spc="0" normalizeH="0" baseline="0" noProof="0" smtClean="0">
                <a:ln>
                  <a:noFill/>
                </a:ln>
                <a:solidFill>
                  <a:srgbClr val="002060"/>
                </a:solidFill>
                <a:effectLst/>
                <a:uLnTx/>
                <a:uFillTx/>
                <a:latin typeface="+mn-lt"/>
                <a:ea typeface="+mn-ea"/>
                <a:cs typeface="Times New Roman" pitchFamily="18" charset="0"/>
              </a:rPr>
              <a:t>&lt;SMALL&gt; 5 &lt;/SMALL&gt;</a:t>
            </a:r>
            <a:r>
              <a:rPr kumimoji="0" lang="en-US" sz="2400" b="0" i="0" u="none" strike="noStrike" kern="0" cap="none" spc="0" normalizeH="0" baseline="0" noProof="0" smtClean="0">
                <a:ln>
                  <a:noFill/>
                </a:ln>
                <a:solidFill>
                  <a:srgbClr val="002060"/>
                </a:solidFill>
                <a:effectLst/>
                <a:uLnTx/>
                <a:uFillTx/>
                <a:latin typeface="+mn-lt"/>
                <a:ea typeface="+mn-ea"/>
              </a:rPr>
              <a:t> </a:t>
            </a:r>
          </a:p>
          <a:p>
            <a:pPr marL="342900" marR="0" lvl="0" indent="-342900" algn="l" defTabSz="914400" rtl="0" eaLnBrk="1" fontAlgn="base" latinLnBrk="0" hangingPunct="1">
              <a:lnSpc>
                <a:spcPct val="125000"/>
              </a:lnSpc>
              <a:spcBef>
                <a:spcPct val="20000"/>
              </a:spcBef>
              <a:spcAft>
                <a:spcPct val="0"/>
              </a:spcAft>
              <a:buClr>
                <a:schemeClr val="hlink"/>
              </a:buClr>
              <a:buSzTx/>
              <a:buFont typeface="Wingdings" pitchFamily="2" charset="2"/>
              <a:buNone/>
              <a:tabLst/>
              <a:defRPr/>
            </a:pPr>
            <a:r>
              <a:rPr kumimoji="0" lang="en-US" sz="2400" b="0" i="0" u="none" strike="noStrike" kern="0" cap="none" spc="0" normalizeH="0" baseline="0" noProof="0" smtClean="0">
                <a:ln>
                  <a:noFill/>
                </a:ln>
                <a:solidFill>
                  <a:srgbClr val="002060"/>
                </a:solidFill>
                <a:effectLst/>
                <a:uLnTx/>
                <a:uFillTx/>
                <a:latin typeface="+mn-lt"/>
                <a:ea typeface="+mn-ea"/>
                <a:cs typeface="Times New Roman" pitchFamily="18" charset="0"/>
              </a:rPr>
              <a:t>&lt;STRIKE&gt; 6 &lt;/STRIKE&gt;</a:t>
            </a:r>
            <a:r>
              <a:rPr kumimoji="0" lang="en-US" sz="2400" b="0" i="0" u="none" strike="noStrike" kern="0" cap="none" spc="0" normalizeH="0" baseline="0" noProof="0" smtClean="0">
                <a:ln>
                  <a:noFill/>
                </a:ln>
                <a:solidFill>
                  <a:srgbClr val="002060"/>
                </a:solidFill>
                <a:effectLst/>
                <a:uLnTx/>
                <a:uFillTx/>
                <a:latin typeface="+mn-lt"/>
                <a:ea typeface="+mn-ea"/>
              </a:rPr>
              <a:t> </a:t>
            </a:r>
          </a:p>
          <a:p>
            <a:pPr marL="342900" marR="0" lvl="0" indent="-342900" algn="l" defTabSz="914400" rtl="0" eaLnBrk="1" fontAlgn="base" latinLnBrk="0" hangingPunct="1">
              <a:lnSpc>
                <a:spcPct val="125000"/>
              </a:lnSpc>
              <a:spcBef>
                <a:spcPct val="20000"/>
              </a:spcBef>
              <a:spcAft>
                <a:spcPct val="0"/>
              </a:spcAft>
              <a:buClr>
                <a:schemeClr val="hlink"/>
              </a:buClr>
              <a:buSzTx/>
              <a:buFont typeface="Wingdings" pitchFamily="2" charset="2"/>
              <a:buNone/>
              <a:tabLst/>
              <a:defRPr/>
            </a:pPr>
            <a:r>
              <a:rPr kumimoji="0" lang="en-US" sz="2400" b="0" i="0" u="none" strike="noStrike" kern="0" cap="none" spc="0" normalizeH="0" baseline="0" noProof="0" smtClean="0">
                <a:ln>
                  <a:noFill/>
                </a:ln>
                <a:solidFill>
                  <a:srgbClr val="002060"/>
                </a:solidFill>
                <a:effectLst/>
                <a:uLnTx/>
                <a:uFillTx/>
                <a:latin typeface="+mn-lt"/>
                <a:ea typeface="+mn-ea"/>
                <a:cs typeface="Times New Roman" pitchFamily="18" charset="0"/>
              </a:rPr>
              <a:t>&lt;SUP&gt; 7 &lt;/SUP&gt;</a:t>
            </a:r>
            <a:r>
              <a:rPr kumimoji="0" lang="en-US" sz="2400" b="0" i="0" u="none" strike="noStrike" kern="0" cap="none" spc="0" normalizeH="0" baseline="0" noProof="0" smtClean="0">
                <a:ln>
                  <a:noFill/>
                </a:ln>
                <a:solidFill>
                  <a:srgbClr val="002060"/>
                </a:solidFill>
                <a:effectLst/>
                <a:uLnTx/>
                <a:uFillTx/>
                <a:latin typeface="+mn-lt"/>
                <a:ea typeface="+mn-ea"/>
              </a:rPr>
              <a:t> </a:t>
            </a:r>
          </a:p>
          <a:p>
            <a:pPr marL="342900" marR="0" lvl="0" indent="-342900" algn="l" defTabSz="914400" rtl="0" eaLnBrk="1" fontAlgn="base" latinLnBrk="0" hangingPunct="1">
              <a:lnSpc>
                <a:spcPct val="125000"/>
              </a:lnSpc>
              <a:spcBef>
                <a:spcPct val="20000"/>
              </a:spcBef>
              <a:spcAft>
                <a:spcPct val="0"/>
              </a:spcAft>
              <a:buClr>
                <a:schemeClr val="hlink"/>
              </a:buClr>
              <a:buSzTx/>
              <a:buFont typeface="Wingdings" pitchFamily="2" charset="2"/>
              <a:buNone/>
              <a:tabLst/>
              <a:defRPr/>
            </a:pPr>
            <a:r>
              <a:rPr kumimoji="0" lang="en-US" sz="2400" b="0" i="0" u="none" strike="noStrike" kern="0" cap="none" spc="0" normalizeH="0" baseline="0" noProof="0" smtClean="0">
                <a:ln>
                  <a:noFill/>
                </a:ln>
                <a:solidFill>
                  <a:srgbClr val="002060"/>
                </a:solidFill>
                <a:effectLst/>
                <a:uLnTx/>
                <a:uFillTx/>
                <a:latin typeface="+mn-lt"/>
                <a:ea typeface="+mn-ea"/>
                <a:cs typeface="Times New Roman" pitchFamily="18" charset="0"/>
              </a:rPr>
              <a:t>&lt;SUB&gt; 8 &lt;/SUB&gt;</a:t>
            </a:r>
            <a:r>
              <a:rPr kumimoji="0" lang="en-US" sz="2400" b="0" i="0" u="none" strike="noStrike" kern="0" cap="none" spc="0" normalizeH="0" baseline="0" noProof="0" smtClean="0">
                <a:ln>
                  <a:noFill/>
                </a:ln>
                <a:solidFill>
                  <a:srgbClr val="002060"/>
                </a:solidFill>
                <a:effectLst/>
                <a:uLnTx/>
                <a:uFillTx/>
                <a:latin typeface="+mn-lt"/>
                <a:ea typeface="+mn-ea"/>
              </a:rPr>
              <a:t> </a:t>
            </a:r>
          </a:p>
          <a:p>
            <a:pPr marL="342900" marR="0" lvl="0" indent="-342900" algn="l" defTabSz="914400" rtl="0" eaLnBrk="1" fontAlgn="base" latinLnBrk="0" hangingPunct="1">
              <a:lnSpc>
                <a:spcPct val="125000"/>
              </a:lnSpc>
              <a:spcBef>
                <a:spcPct val="20000"/>
              </a:spcBef>
              <a:spcAft>
                <a:spcPct val="0"/>
              </a:spcAft>
              <a:buClr>
                <a:schemeClr val="hlink"/>
              </a:buClr>
              <a:buSzTx/>
              <a:buFont typeface="Wingdings" pitchFamily="2" charset="2"/>
              <a:buNone/>
              <a:tabLst/>
              <a:defRPr/>
            </a:pPr>
            <a:r>
              <a:rPr kumimoji="0" lang="en-US" sz="2400" b="0" i="0" u="none" strike="noStrike" kern="0" cap="none" spc="0" normalizeH="0" baseline="0" noProof="0" smtClean="0">
                <a:ln>
                  <a:noFill/>
                </a:ln>
                <a:solidFill>
                  <a:srgbClr val="002060"/>
                </a:solidFill>
                <a:effectLst/>
                <a:uLnTx/>
                <a:uFillTx/>
                <a:latin typeface="+mn-lt"/>
                <a:ea typeface="+mn-ea"/>
                <a:cs typeface="Times New Roman" pitchFamily="18" charset="0"/>
              </a:rPr>
              <a:t>&lt;CENTER&gt; 9 &lt;/CENTER&gt;</a:t>
            </a:r>
            <a:r>
              <a:rPr kumimoji="0" lang="en-US" sz="2400" b="0" i="0" u="none" strike="noStrike" kern="0" cap="none" spc="0" normalizeH="0" baseline="0" noProof="0" smtClean="0">
                <a:ln>
                  <a:noFill/>
                </a:ln>
                <a:solidFill>
                  <a:srgbClr val="002060"/>
                </a:solidFill>
                <a:effectLst/>
                <a:uLnTx/>
                <a:uFillTx/>
                <a:latin typeface="+mn-lt"/>
                <a:ea typeface="+mn-ea"/>
              </a:rPr>
              <a:t> </a:t>
            </a:r>
            <a:endParaRPr kumimoji="0" lang="en-US" sz="2400" b="0" i="0" u="none" strike="noStrike" kern="0" cap="none" spc="0" normalizeH="0" baseline="0" noProof="0">
              <a:ln>
                <a:noFill/>
              </a:ln>
              <a:solidFill>
                <a:srgbClr val="002060"/>
              </a:solidFill>
              <a:effectLst/>
              <a:uLnTx/>
              <a:uFillTx/>
              <a:latin typeface="+mn-lt"/>
              <a:ea typeface="+mn-ea"/>
            </a:endParaRPr>
          </a:p>
        </p:txBody>
      </p:sp>
      <p:pic>
        <p:nvPicPr>
          <p:cNvPr id="7" name="Picture 4"/>
          <p:cNvPicPr>
            <a:picLocks noGrp="1" noChangeAspect="1" noChangeArrowheads="1"/>
          </p:cNvPicPr>
          <p:nvPr>
            <p:ph sz="half" idx="4294967295"/>
          </p:nvPr>
        </p:nvPicPr>
        <p:blipFill>
          <a:blip r:embed="rId2" cstate="print"/>
          <a:srcRect/>
          <a:stretch>
            <a:fillRect/>
          </a:stretch>
        </p:blipFill>
        <p:spPr>
          <a:xfrm>
            <a:off x="4724400" y="1143000"/>
            <a:ext cx="3886200" cy="5523450"/>
          </a:xfrm>
          <a:prstGeom prst="rect">
            <a:avLst/>
          </a:prstGeom>
        </p:spPr>
      </p:pic>
      <p:sp>
        <p:nvSpPr>
          <p:cNvPr id="8" name="Rectangle 2"/>
          <p:cNvSpPr>
            <a:spLocks noGrp="1" noChangeArrowheads="1"/>
          </p:cNvSpPr>
          <p:nvPr>
            <p:ph type="title"/>
          </p:nvPr>
        </p:nvSpPr>
        <p:spPr bwMode="auto">
          <a:xfrm>
            <a:off x="457200" y="167149"/>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vi-VN" sz="4000" b="1" dirty="0">
                <a:solidFill>
                  <a:schemeClr val="tx1"/>
                </a:solidFill>
                <a:cs typeface="Tahoma" charset="0"/>
              </a:rPr>
              <a:t>Một số thẻ HTML cơ bản</a:t>
            </a:r>
            <a:endParaRPr lang="en-US" sz="4000" b="1" dirty="0" smtClean="0">
              <a:solidFill>
                <a:schemeClr val="tx1"/>
              </a:solidFill>
              <a:cs typeface="Tahoma" charset="0"/>
            </a:endParaRPr>
          </a:p>
        </p:txBody>
      </p:sp>
    </p:spTree>
    <p:extLst>
      <p:ext uri="{BB962C8B-B14F-4D97-AF65-F5344CB8AC3E}">
        <p14:creationId xmlns:p14="http://schemas.microsoft.com/office/powerpoint/2010/main" val="3914977523"/>
      </p:ext>
    </p:extLst>
  </p:cSld>
  <p:clrMapOvr>
    <a:masterClrMapping/>
  </p:clrMapOvr>
  <p:transition advClick="0">
    <p:wheel spokes="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75968" y="1066800"/>
            <a:ext cx="8087032"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latin typeface="+mj-lt"/>
                <a:cs typeface="Tahoma" charset="0"/>
              </a:rPr>
              <a:t>Danh sách – List</a:t>
            </a:r>
            <a:endParaRPr lang="en-US" sz="2800" dirty="0" smtClean="0">
              <a:latin typeface="+mj-lt"/>
              <a:cs typeface="Tahoma" charset="0"/>
            </a:endParaRPr>
          </a:p>
        </p:txBody>
      </p:sp>
      <p:pic>
        <p:nvPicPr>
          <p:cNvPr id="5" name="Picture 7"/>
          <p:cNvPicPr>
            <a:picLocks noChangeAspect="1" noChangeArrowheads="1"/>
          </p:cNvPicPr>
          <p:nvPr/>
        </p:nvPicPr>
        <p:blipFill>
          <a:blip r:embed="rId2" cstate="print"/>
          <a:srcRect t="14936"/>
          <a:stretch>
            <a:fillRect/>
          </a:stretch>
        </p:blipFill>
        <p:spPr bwMode="auto">
          <a:xfrm>
            <a:off x="6858000" y="3581400"/>
            <a:ext cx="2209800" cy="3174999"/>
          </a:xfrm>
          <a:prstGeom prst="rect">
            <a:avLst/>
          </a:prstGeom>
          <a:ln>
            <a:noFill/>
          </a:ln>
          <a:effectLst>
            <a:outerShdw blurRad="292100" dist="139700" dir="2700000" algn="tl" rotWithShape="0">
              <a:srgbClr val="333333">
                <a:alpha val="65000"/>
              </a:srgbClr>
            </a:outerShdw>
          </a:effectLst>
        </p:spPr>
      </p:pic>
      <p:graphicFrame>
        <p:nvGraphicFramePr>
          <p:cNvPr id="6" name="Group 62"/>
          <p:cNvGraphicFramePr>
            <a:graphicFrameLocks/>
          </p:cNvGraphicFramePr>
          <p:nvPr>
            <p:extLst>
              <p:ext uri="{D42A27DB-BD31-4B8C-83A1-F6EECF244321}">
                <p14:modId xmlns:p14="http://schemas.microsoft.com/office/powerpoint/2010/main" val="3292584202"/>
              </p:ext>
            </p:extLst>
          </p:nvPr>
        </p:nvGraphicFramePr>
        <p:xfrm>
          <a:off x="685800" y="1686160"/>
          <a:ext cx="8077200" cy="4598036"/>
        </p:xfrm>
        <a:graphic>
          <a:graphicData uri="http://schemas.openxmlformats.org/drawingml/2006/table">
            <a:tbl>
              <a:tblPr/>
              <a:tblGrid>
                <a:gridCol w="685800"/>
                <a:gridCol w="1752600"/>
                <a:gridCol w="5638800"/>
              </a:tblGrid>
              <a:tr h="465138">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1" i="0" u="none" strike="noStrike" cap="none" normalizeH="0" baseline="0" smtClean="0">
                          <a:ln>
                            <a:noFill/>
                          </a:ln>
                          <a:solidFill>
                            <a:srgbClr val="000000"/>
                          </a:solidFill>
                          <a:effectLst/>
                          <a:latin typeface="Arial" pitchFamily="34" charset="0"/>
                        </a:rPr>
                        <a:t>STT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1" i="0" u="none" strike="noStrike" cap="none" normalizeH="0" baseline="0" smtClean="0">
                          <a:ln>
                            <a:noFill/>
                          </a:ln>
                          <a:solidFill>
                            <a:srgbClr val="000000"/>
                          </a:solidFill>
                          <a:effectLst/>
                          <a:latin typeface="Arial" pitchFamily="34" charset="0"/>
                        </a:rPr>
                        <a:t>Tên thẻ</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1" i="0" u="none" strike="noStrike" cap="none" normalizeH="0" baseline="0" smtClean="0">
                          <a:ln>
                            <a:noFill/>
                          </a:ln>
                          <a:solidFill>
                            <a:srgbClr val="000000"/>
                          </a:solidFill>
                          <a:effectLst/>
                          <a:latin typeface="Arial" pitchFamily="34" charset="0"/>
                        </a:rPr>
                        <a:t>Ý nghĩa – Ví dụ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414338">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rPr>
                        <a:t>&lt;li&gt; Item &lt;/li&gt;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rPr>
                        <a:t>Định nghĩa các thành phần trong danh sách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307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rPr>
                        <a:t>&lt;ul&gt;…&lt;/ul&gt;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rPr>
                        <a:t>Định nghĩa danh sách không có thứ tự</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FF"/>
                          </a:solidFill>
                          <a:effectLst/>
                          <a:latin typeface="Arial" pitchFamily="34" charset="0"/>
                        </a:rPr>
                        <a:t>&lt;ul&gt;</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FF"/>
                          </a:solidFill>
                          <a:effectLst/>
                          <a:latin typeface="Arial" pitchFamily="34" charset="0"/>
                        </a:rPr>
                        <a:t>       &lt;li&gt; Tea &lt;/li&gt;</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FF"/>
                          </a:solidFill>
                          <a:effectLst/>
                          <a:latin typeface="Arial" pitchFamily="34" charset="0"/>
                        </a:rPr>
                        <a:t>       &lt;li&gt; Coffee &lt;/li&gt;</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FF"/>
                          </a:solidFill>
                          <a:effectLst/>
                          <a:latin typeface="Arial" pitchFamily="34" charset="0"/>
                        </a:rPr>
                        <a:t>&lt;/ul&gt;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466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rPr>
                        <a:t>&lt;ol&gt;…&lt;/ol&gt;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rPr>
                        <a:t>Định nghĩa danh sách có đánh số thứ tự</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FF"/>
                          </a:solidFill>
                          <a:effectLst/>
                          <a:latin typeface="Arial" pitchFamily="34" charset="0"/>
                        </a:rPr>
                        <a:t>&lt;ol&gt;</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FF"/>
                          </a:solidFill>
                          <a:effectLst/>
                          <a:latin typeface="Arial" pitchFamily="34" charset="0"/>
                        </a:rPr>
                        <a:t>       &lt;li&gt; Tea &lt;/li&gt;</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FF"/>
                          </a:solidFill>
                          <a:effectLst/>
                          <a:latin typeface="Arial" pitchFamily="34" charset="0"/>
                        </a:rPr>
                        <a:t>       &lt;li&gt; Coffee &lt;/li&gt;</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FF"/>
                          </a:solidFill>
                          <a:effectLst/>
                          <a:latin typeface="Arial" pitchFamily="34" charset="0"/>
                        </a:rPr>
                        <a:t>&lt;/ol&gt;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2"/>
          <p:cNvSpPr>
            <a:spLocks noGrp="1" noChangeArrowheads="1"/>
          </p:cNvSpPr>
          <p:nvPr>
            <p:ph type="title"/>
          </p:nvPr>
        </p:nvSpPr>
        <p:spPr bwMode="auto">
          <a:xfrm>
            <a:off x="457200" y="167149"/>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vi-VN" sz="4000" b="1" dirty="0">
                <a:solidFill>
                  <a:schemeClr val="tx1"/>
                </a:solidFill>
                <a:cs typeface="Tahoma" charset="0"/>
              </a:rPr>
              <a:t>Một số thẻ HTML cơ bản</a:t>
            </a:r>
            <a:endParaRPr lang="en-US" sz="4000" b="1" dirty="0" smtClean="0">
              <a:solidFill>
                <a:schemeClr val="tx1"/>
              </a:solidFill>
              <a:cs typeface="Tahoma" charset="0"/>
            </a:endParaRPr>
          </a:p>
        </p:txBody>
      </p:sp>
    </p:spTree>
    <p:extLst>
      <p:ext uri="{BB962C8B-B14F-4D97-AF65-F5344CB8AC3E}">
        <p14:creationId xmlns:p14="http://schemas.microsoft.com/office/powerpoint/2010/main" val="1258489725"/>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800" y="1066800"/>
            <a:ext cx="8077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latin typeface="+mj-lt"/>
                <a:cs typeface="Tahoma" charset="0"/>
              </a:rPr>
              <a:t>Hình ảnh – Image</a:t>
            </a:r>
            <a:endParaRPr lang="en-US" sz="2800" dirty="0" smtClean="0">
              <a:latin typeface="+mj-lt"/>
              <a:cs typeface="Tahoma" charset="0"/>
            </a:endParaRPr>
          </a:p>
        </p:txBody>
      </p:sp>
      <p:graphicFrame>
        <p:nvGraphicFramePr>
          <p:cNvPr id="6" name="Group 63"/>
          <p:cNvGraphicFramePr>
            <a:graphicFrameLocks/>
          </p:cNvGraphicFramePr>
          <p:nvPr>
            <p:extLst>
              <p:ext uri="{D42A27DB-BD31-4B8C-83A1-F6EECF244321}">
                <p14:modId xmlns:p14="http://schemas.microsoft.com/office/powerpoint/2010/main" val="2887424469"/>
              </p:ext>
            </p:extLst>
          </p:nvPr>
        </p:nvGraphicFramePr>
        <p:xfrm>
          <a:off x="685800" y="1780857"/>
          <a:ext cx="8305800" cy="4619943"/>
        </p:xfrm>
        <a:graphic>
          <a:graphicData uri="http://schemas.openxmlformats.org/drawingml/2006/table">
            <a:tbl>
              <a:tblPr/>
              <a:tblGrid>
                <a:gridCol w="8305800"/>
              </a:tblGrid>
              <a:tr h="414338">
                <a:tc>
                  <a:txBody>
                    <a:bodyPr/>
                    <a:lstStyle/>
                    <a:p>
                      <a:pPr marL="0" marR="0" lvl="0" indent="0" algn="l" defTabSz="914400" rtl="0" eaLnBrk="1" fontAlgn="base" latinLnBrk="0" hangingPunct="1">
                        <a:lnSpc>
                          <a:spcPct val="115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FF"/>
                          </a:solidFill>
                          <a:effectLst/>
                          <a:latin typeface="Arial" pitchFamily="34" charset="0"/>
                        </a:rPr>
                        <a:t>&lt;img&gt;</a:t>
                      </a:r>
                      <a:r>
                        <a:rPr kumimoji="0" lang="en-US" sz="2000" b="0" i="0" u="none" strike="noStrike" cap="none" normalizeH="0" baseline="0" smtClean="0">
                          <a:ln>
                            <a:noFill/>
                          </a:ln>
                          <a:solidFill>
                            <a:srgbClr val="000000"/>
                          </a:solidFill>
                          <a:effectLst/>
                          <a:latin typeface="Arial" pitchFamily="34" charset="0"/>
                        </a:rPr>
                        <a:t>   Thẻ &lt;img&gt; không có thẻ đóng</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4663">
                <a:tc>
                  <a:txBody>
                    <a:bodyPr/>
                    <a:lstStyle/>
                    <a:p>
                      <a:pPr marL="0" marR="0" lvl="0" indent="0" algn="l" defTabSz="914400" rtl="0" eaLnBrk="1" fontAlgn="base" latinLnBrk="0" hangingPunct="1">
                        <a:lnSpc>
                          <a:spcPct val="115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FF"/>
                          </a:solidFill>
                          <a:effectLst/>
                          <a:latin typeface="Arial" pitchFamily="34" charset="0"/>
                        </a:rPr>
                        <a:t>&lt;img src=“URL” alt = “Description” width=“Number” height=“Number”&gt;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5713">
                <a:tc>
                  <a:txBody>
                    <a:bodyPr/>
                    <a:lstStyle/>
                    <a:p>
                      <a:pPr marL="0" marR="0" lvl="0" indent="0" algn="l" defTabSz="914400" rtl="0" eaLnBrk="1" fontAlgn="base" latinLnBrk="0" hangingPunct="1">
                        <a:lnSpc>
                          <a:spcPct val="115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rPr>
                        <a:t>Mô tả giá trị của các thuộc tính của thẻ &lt;img&gt;</a:t>
                      </a:r>
                    </a:p>
                    <a:p>
                      <a:pPr marL="0" marR="0" lvl="0" indent="0" algn="l" defTabSz="914400" rtl="0" eaLnBrk="1" fontAlgn="base" latinLnBrk="0" hangingPunct="1">
                        <a:lnSpc>
                          <a:spcPct val="115000"/>
                        </a:lnSpc>
                        <a:spcBef>
                          <a:spcPct val="20000"/>
                        </a:spcBef>
                        <a:spcAft>
                          <a:spcPct val="0"/>
                        </a:spcAft>
                        <a:buClrTx/>
                        <a:buSzTx/>
                        <a:buFontTx/>
                        <a:buChar char="-"/>
                        <a:tabLst/>
                      </a:pPr>
                      <a:r>
                        <a:rPr kumimoji="0" lang="en-US" sz="2000" b="0" i="0" u="none" strike="noStrike" cap="none" normalizeH="0" baseline="0" smtClean="0">
                          <a:ln>
                            <a:noFill/>
                          </a:ln>
                          <a:solidFill>
                            <a:srgbClr val="000000"/>
                          </a:solidFill>
                          <a:effectLst/>
                          <a:latin typeface="Arial" pitchFamily="34" charset="0"/>
                        </a:rPr>
                        <a:t> src: Đường dẫn đến file hình ảnh</a:t>
                      </a:r>
                    </a:p>
                    <a:p>
                      <a:pPr marL="0" marR="0" lvl="0" indent="0" algn="l" defTabSz="914400" rtl="0" eaLnBrk="1" fontAlgn="base" latinLnBrk="0" hangingPunct="1">
                        <a:lnSpc>
                          <a:spcPct val="115000"/>
                        </a:lnSpc>
                        <a:spcBef>
                          <a:spcPct val="20000"/>
                        </a:spcBef>
                        <a:spcAft>
                          <a:spcPct val="0"/>
                        </a:spcAft>
                        <a:buClrTx/>
                        <a:buSzTx/>
                        <a:buFontTx/>
                        <a:buChar char="-"/>
                        <a:tabLst/>
                      </a:pPr>
                      <a:r>
                        <a:rPr kumimoji="0" lang="en-US" sz="2000" b="0" i="0" u="none" strike="noStrike" cap="none" normalizeH="0" baseline="0" smtClean="0">
                          <a:ln>
                            <a:noFill/>
                          </a:ln>
                          <a:solidFill>
                            <a:srgbClr val="000000"/>
                          </a:solidFill>
                          <a:effectLst/>
                          <a:latin typeface="Arial" pitchFamily="34" charset="0"/>
                        </a:rPr>
                        <a:t> alt: Dòng chữ thay thế cho ảnh khi trình duyệt không hiển thị được ảnh (chẳng hạn do sai đường dẫn)</a:t>
                      </a:r>
                    </a:p>
                    <a:p>
                      <a:pPr marL="0" marR="0" lvl="0" indent="0" algn="l" defTabSz="914400" rtl="0" eaLnBrk="1" fontAlgn="base" latinLnBrk="0" hangingPunct="1">
                        <a:lnSpc>
                          <a:spcPct val="115000"/>
                        </a:lnSpc>
                        <a:spcBef>
                          <a:spcPct val="20000"/>
                        </a:spcBef>
                        <a:spcAft>
                          <a:spcPct val="0"/>
                        </a:spcAft>
                        <a:buClrTx/>
                        <a:buSzTx/>
                        <a:buFontTx/>
                        <a:buChar char="-"/>
                        <a:tabLst/>
                      </a:pPr>
                      <a:r>
                        <a:rPr kumimoji="0" lang="en-US" sz="2000" b="0" i="0" u="none" strike="noStrike" cap="none" normalizeH="0" baseline="0" smtClean="0">
                          <a:ln>
                            <a:noFill/>
                          </a:ln>
                          <a:solidFill>
                            <a:srgbClr val="000000"/>
                          </a:solidFill>
                          <a:effectLst/>
                          <a:latin typeface="Arial" pitchFamily="34" charset="0"/>
                        </a:rPr>
                        <a:t> width: Chiều dài của hình khi hiển thị</a:t>
                      </a:r>
                    </a:p>
                    <a:p>
                      <a:pPr marL="0" marR="0" lvl="0" indent="0" algn="l" defTabSz="914400" rtl="0" eaLnBrk="1" fontAlgn="base" latinLnBrk="0" hangingPunct="1">
                        <a:lnSpc>
                          <a:spcPct val="115000"/>
                        </a:lnSpc>
                        <a:spcBef>
                          <a:spcPct val="20000"/>
                        </a:spcBef>
                        <a:spcAft>
                          <a:spcPct val="0"/>
                        </a:spcAft>
                        <a:buClrTx/>
                        <a:buSzTx/>
                        <a:buFontTx/>
                        <a:buChar char="-"/>
                        <a:tabLst/>
                      </a:pPr>
                      <a:r>
                        <a:rPr kumimoji="0" lang="en-US" sz="2000" b="0" i="0" u="none" strike="noStrike" cap="none" normalizeH="0" baseline="0" smtClean="0">
                          <a:ln>
                            <a:noFill/>
                          </a:ln>
                          <a:solidFill>
                            <a:srgbClr val="000000"/>
                          </a:solidFill>
                          <a:effectLst/>
                          <a:latin typeface="Arial" pitchFamily="34" charset="0"/>
                        </a:rPr>
                        <a:t> height: Chiều cao của hình khi hiển thị</a:t>
                      </a:r>
                    </a:p>
                    <a:p>
                      <a:pPr marL="0" marR="0" lvl="0" indent="0" algn="l" defTabSz="914400" rtl="0" eaLnBrk="1" fontAlgn="base" latinLnBrk="0" hangingPunct="1">
                        <a:lnSpc>
                          <a:spcPct val="115000"/>
                        </a:lnSpc>
                        <a:spcBef>
                          <a:spcPct val="20000"/>
                        </a:spcBef>
                        <a:spcAft>
                          <a:spcPct val="0"/>
                        </a:spcAft>
                        <a:buClrTx/>
                        <a:buSzTx/>
                        <a:buFontTx/>
                        <a:buNone/>
                        <a:tabLst/>
                      </a:pPr>
                      <a:r>
                        <a:rPr kumimoji="0" lang="en-US" sz="2000" b="0" i="0" u="none" strike="noStrike" cap="none" normalizeH="0" baseline="0" smtClean="0">
                          <a:ln>
                            <a:noFill/>
                          </a:ln>
                          <a:solidFill>
                            <a:srgbClr val="000000"/>
                          </a:solidFill>
                          <a:effectLst/>
                          <a:latin typeface="Arial" pitchFamily="34" charset="0"/>
                        </a:rPr>
                        <a:t>Chú ý: giá trị mặc địnhh của width, weight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0413">
                <a:tc>
                  <a:txBody>
                    <a:bodyPr/>
                    <a:lstStyle/>
                    <a:p>
                      <a:pPr marL="0" marR="0" lvl="0" indent="0" algn="l" defTabSz="914400" rtl="0" eaLnBrk="1" fontAlgn="base" latinLnBrk="0" hangingPunct="1">
                        <a:lnSpc>
                          <a:spcPct val="115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rPr>
                        <a:t>Ví dụ: </a:t>
                      </a:r>
                    </a:p>
                    <a:p>
                      <a:pPr marL="0" marR="0" lvl="0" indent="0" algn="l" defTabSz="914400" rtl="0" eaLnBrk="1" fontAlgn="base" latinLnBrk="0" hangingPunct="1">
                        <a:lnSpc>
                          <a:spcPct val="115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66FF"/>
                          </a:solidFill>
                          <a:effectLst/>
                          <a:latin typeface="Arial" pitchFamily="34" charset="0"/>
                        </a:rPr>
                        <a:t>         &lt;img src=“boat.gif” alt = “BigBoat” width=“100” height=“100”&gt;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2"/>
          <p:cNvSpPr>
            <a:spLocks noGrp="1" noChangeArrowheads="1"/>
          </p:cNvSpPr>
          <p:nvPr>
            <p:ph type="title"/>
          </p:nvPr>
        </p:nvSpPr>
        <p:spPr bwMode="auto">
          <a:xfrm>
            <a:off x="457200" y="167149"/>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vi-VN" sz="4000" b="1" dirty="0">
                <a:solidFill>
                  <a:schemeClr val="tx1"/>
                </a:solidFill>
                <a:cs typeface="Tahoma" charset="0"/>
              </a:rPr>
              <a:t>Một số thẻ HTML cơ bản</a:t>
            </a:r>
            <a:endParaRPr lang="en-US" sz="4000" b="1" dirty="0" smtClean="0">
              <a:solidFill>
                <a:schemeClr val="tx1"/>
              </a:solidFill>
              <a:cs typeface="Tahoma" charset="0"/>
            </a:endParaRPr>
          </a:p>
        </p:txBody>
      </p:sp>
    </p:spTree>
    <p:extLst>
      <p:ext uri="{BB962C8B-B14F-4D97-AF65-F5344CB8AC3E}">
        <p14:creationId xmlns:p14="http://schemas.microsoft.com/office/powerpoint/2010/main" val="1592696955"/>
      </p:ext>
    </p:extLst>
  </p:cSld>
  <p:clrMapOvr>
    <a:masterClrMapping/>
  </p:clrMapOvr>
  <p:transition advClick="0">
    <p:wheel spokes="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800" y="1066800"/>
            <a:ext cx="81534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solidFill>
                  <a:srgbClr val="0000FF"/>
                </a:solidFill>
                <a:latin typeface="+mj-lt"/>
                <a:cs typeface="Tahoma" charset="0"/>
              </a:rPr>
              <a:t>Tag âm thanh</a:t>
            </a:r>
          </a:p>
          <a:p>
            <a:pPr lvl="1" algn="just">
              <a:lnSpc>
                <a:spcPct val="120000"/>
              </a:lnSpc>
              <a:spcBef>
                <a:spcPts val="300"/>
              </a:spcBef>
              <a:spcAft>
                <a:spcPts val="300"/>
              </a:spcAft>
            </a:pPr>
            <a:r>
              <a:rPr lang="vi-VN">
                <a:latin typeface="+mj-lt"/>
                <a:cs typeface="Tahoma" charset="0"/>
              </a:rPr>
              <a:t>&lt;bgsound&gt;: Không có tag đóng</a:t>
            </a:r>
          </a:p>
          <a:p>
            <a:pPr lvl="1" algn="just">
              <a:lnSpc>
                <a:spcPct val="120000"/>
              </a:lnSpc>
              <a:spcBef>
                <a:spcPts val="300"/>
              </a:spcBef>
              <a:spcAft>
                <a:spcPts val="300"/>
              </a:spcAft>
            </a:pPr>
            <a:r>
              <a:rPr lang="vi-VN">
                <a:latin typeface="+mj-lt"/>
                <a:cs typeface="Tahoma" charset="0"/>
              </a:rPr>
              <a:t>Thuộc tính của tag &lt;bgsound&gt;</a:t>
            </a:r>
          </a:p>
          <a:p>
            <a:pPr lvl="2" algn="just">
              <a:lnSpc>
                <a:spcPct val="120000"/>
              </a:lnSpc>
              <a:spcBef>
                <a:spcPts val="300"/>
              </a:spcBef>
              <a:spcAft>
                <a:spcPts val="300"/>
              </a:spcAft>
            </a:pPr>
            <a:r>
              <a:rPr lang="vi-VN">
                <a:latin typeface="+mj-lt"/>
                <a:cs typeface="Tahoma" charset="0"/>
              </a:rPr>
              <a:t>SRC : Đường dẫn đến file âm thanh</a:t>
            </a:r>
          </a:p>
          <a:p>
            <a:pPr lvl="2" algn="just">
              <a:lnSpc>
                <a:spcPct val="120000"/>
              </a:lnSpc>
              <a:spcBef>
                <a:spcPts val="300"/>
              </a:spcBef>
              <a:spcAft>
                <a:spcPts val="300"/>
              </a:spcAft>
            </a:pPr>
            <a:r>
              <a:rPr lang="vi-VN">
                <a:latin typeface="+mj-lt"/>
                <a:cs typeface="Tahoma" charset="0"/>
              </a:rPr>
              <a:t>Loop : Số lần lặp (bằng -1 : Lặp vô hạn)</a:t>
            </a:r>
          </a:p>
          <a:p>
            <a:pPr lvl="2" algn="just">
              <a:lnSpc>
                <a:spcPct val="120000"/>
              </a:lnSpc>
              <a:spcBef>
                <a:spcPts val="300"/>
              </a:spcBef>
              <a:spcAft>
                <a:spcPts val="300"/>
              </a:spcAft>
            </a:pPr>
            <a:r>
              <a:rPr lang="vi-VN">
                <a:latin typeface="+mj-lt"/>
                <a:cs typeface="Tahoma" charset="0"/>
              </a:rPr>
              <a:t>&lt;bgsound&gt; Thường đặt trong tag &lt;head&gt; của trang web.</a:t>
            </a:r>
          </a:p>
          <a:p>
            <a:pPr lvl="1">
              <a:lnSpc>
                <a:spcPct val="120000"/>
              </a:lnSpc>
              <a:spcBef>
                <a:spcPts val="300"/>
              </a:spcBef>
              <a:spcAft>
                <a:spcPts val="300"/>
              </a:spcAft>
            </a:pPr>
            <a:r>
              <a:rPr lang="vi-VN">
                <a:latin typeface="+mj-lt"/>
                <a:cs typeface="Tahoma" charset="0"/>
              </a:rPr>
              <a:t>Ví dụ: &lt;BGSOUND src=‘batman.mid’ </a:t>
            </a:r>
            <a:r>
              <a:rPr lang="en-US" smtClean="0">
                <a:latin typeface="+mj-lt"/>
                <a:cs typeface="Tahoma" charset="0"/>
              </a:rPr>
              <a:t>						</a:t>
            </a:r>
            <a:r>
              <a:rPr lang="vi-VN" smtClean="0">
                <a:latin typeface="+mj-lt"/>
                <a:cs typeface="Tahoma" charset="0"/>
              </a:rPr>
              <a:t>LOOP</a:t>
            </a:r>
            <a:r>
              <a:rPr lang="vi-VN">
                <a:latin typeface="+mj-lt"/>
                <a:cs typeface="Tahoma" charset="0"/>
              </a:rPr>
              <a:t>=‘1’&gt;</a:t>
            </a:r>
            <a:endParaRPr lang="en-US" dirty="0" smtClean="0">
              <a:latin typeface="+mj-lt"/>
              <a:cs typeface="Tahoma" charset="0"/>
            </a:endParaRPr>
          </a:p>
        </p:txBody>
      </p:sp>
      <p:sp>
        <p:nvSpPr>
          <p:cNvPr id="5" name="Rectangle 2"/>
          <p:cNvSpPr>
            <a:spLocks noGrp="1" noChangeArrowheads="1"/>
          </p:cNvSpPr>
          <p:nvPr>
            <p:ph type="title"/>
          </p:nvPr>
        </p:nvSpPr>
        <p:spPr bwMode="auto">
          <a:xfrm>
            <a:off x="457200" y="167149"/>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vi-VN" sz="4000" b="1" dirty="0">
                <a:solidFill>
                  <a:schemeClr val="tx1"/>
                </a:solidFill>
                <a:cs typeface="Tahoma" charset="0"/>
              </a:rPr>
              <a:t>Một số thẻ HTML cơ bản</a:t>
            </a:r>
            <a:endParaRPr lang="en-US" sz="4000" b="1" dirty="0" smtClean="0">
              <a:solidFill>
                <a:schemeClr val="tx1"/>
              </a:solidFill>
              <a:cs typeface="Tahoma" charset="0"/>
            </a:endParaRPr>
          </a:p>
        </p:txBody>
      </p:sp>
    </p:spTree>
    <p:extLst>
      <p:ext uri="{BB962C8B-B14F-4D97-AF65-F5344CB8AC3E}">
        <p14:creationId xmlns:p14="http://schemas.microsoft.com/office/powerpoint/2010/main" val="894242457"/>
      </p:ext>
    </p:extLst>
  </p:cSld>
  <p:clrMapOvr>
    <a:masterClrMapping/>
  </p:clrMapOvr>
  <p:transition advClick="0">
    <p:wheel spokes="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800" y="1066800"/>
            <a:ext cx="81534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solidFill>
                  <a:srgbClr val="0000FF"/>
                </a:solidFill>
                <a:latin typeface="+mj-lt"/>
                <a:cs typeface="Tahoma" charset="0"/>
              </a:rPr>
              <a:t>Bảng – table</a:t>
            </a:r>
          </a:p>
          <a:p>
            <a:pPr lvl="1" algn="just">
              <a:lnSpc>
                <a:spcPct val="120000"/>
              </a:lnSpc>
              <a:spcBef>
                <a:spcPts val="300"/>
              </a:spcBef>
              <a:spcAft>
                <a:spcPts val="300"/>
              </a:spcAft>
            </a:pPr>
            <a:r>
              <a:rPr lang="en-US" sz="2400">
                <a:solidFill>
                  <a:srgbClr val="0000FF"/>
                </a:solidFill>
                <a:latin typeface="+mj-lt"/>
                <a:cs typeface="Tahoma" charset="0"/>
              </a:rPr>
              <a:t>&lt;table&gt;…&lt;/table&gt; </a:t>
            </a:r>
            <a:r>
              <a:rPr lang="en-US" sz="2400">
                <a:latin typeface="+mj-lt"/>
                <a:cs typeface="Tahoma" charset="0"/>
              </a:rPr>
              <a:t>: Khởi tạo bảng</a:t>
            </a:r>
          </a:p>
          <a:p>
            <a:pPr lvl="1" algn="just">
              <a:lnSpc>
                <a:spcPct val="120000"/>
              </a:lnSpc>
              <a:spcBef>
                <a:spcPts val="300"/>
              </a:spcBef>
              <a:spcAft>
                <a:spcPts val="300"/>
              </a:spcAft>
            </a:pPr>
            <a:r>
              <a:rPr lang="en-US" sz="2400">
                <a:solidFill>
                  <a:srgbClr val="0000FF"/>
                </a:solidFill>
                <a:latin typeface="+mj-lt"/>
                <a:cs typeface="Tahoma" charset="0"/>
              </a:rPr>
              <a:t>&lt;tr&gt; … &lt;/tr&gt; </a:t>
            </a:r>
            <a:r>
              <a:rPr lang="en-US" sz="2400">
                <a:latin typeface="+mj-lt"/>
                <a:cs typeface="Tahoma" charset="0"/>
              </a:rPr>
              <a:t>: Tạo một dòng, thẻ &lt;tr&gt; phải nằm trong thẻ &lt;table&gt;</a:t>
            </a:r>
          </a:p>
          <a:p>
            <a:pPr lvl="1" algn="just">
              <a:lnSpc>
                <a:spcPct val="120000"/>
              </a:lnSpc>
              <a:spcBef>
                <a:spcPts val="300"/>
              </a:spcBef>
              <a:spcAft>
                <a:spcPts val="300"/>
              </a:spcAft>
            </a:pPr>
            <a:r>
              <a:rPr lang="en-US" sz="2400">
                <a:solidFill>
                  <a:srgbClr val="0000FF"/>
                </a:solidFill>
                <a:latin typeface="+mj-lt"/>
                <a:cs typeface="Tahoma" charset="0"/>
              </a:rPr>
              <a:t>&lt;th&gt;…&lt;/th&gt; </a:t>
            </a:r>
            <a:r>
              <a:rPr lang="en-US" sz="2400">
                <a:latin typeface="+mj-lt"/>
                <a:cs typeface="Tahoma" charset="0"/>
              </a:rPr>
              <a:t>: Tạo một ô tiêu đề, thẻ &lt;th&gt; phải nằm trong thẻ &lt;tr&gt;</a:t>
            </a:r>
          </a:p>
          <a:p>
            <a:pPr lvl="1" algn="just">
              <a:lnSpc>
                <a:spcPct val="120000"/>
              </a:lnSpc>
              <a:spcBef>
                <a:spcPts val="300"/>
              </a:spcBef>
              <a:spcAft>
                <a:spcPts val="300"/>
              </a:spcAft>
            </a:pPr>
            <a:r>
              <a:rPr lang="en-US" sz="2400">
                <a:solidFill>
                  <a:srgbClr val="0000FF"/>
                </a:solidFill>
                <a:latin typeface="+mj-lt"/>
                <a:cs typeface="Tahoma" charset="0"/>
              </a:rPr>
              <a:t>&lt;td&gt;…&lt;/td&gt; </a:t>
            </a:r>
            <a:r>
              <a:rPr lang="en-US" sz="2400">
                <a:latin typeface="+mj-lt"/>
                <a:cs typeface="Tahoma" charset="0"/>
              </a:rPr>
              <a:t>: Tạo một ô, thẻ &lt;td&gt; phải nằm trong thẻ &lt;tr&gt;</a:t>
            </a:r>
          </a:p>
          <a:p>
            <a:pPr lvl="1" algn="just">
              <a:lnSpc>
                <a:spcPct val="120000"/>
              </a:lnSpc>
              <a:spcBef>
                <a:spcPts val="300"/>
              </a:spcBef>
              <a:spcAft>
                <a:spcPts val="300"/>
              </a:spcAft>
            </a:pPr>
            <a:r>
              <a:rPr lang="en-US" sz="2400">
                <a:latin typeface="+mj-lt"/>
                <a:cs typeface="Tahoma" charset="0"/>
              </a:rPr>
              <a:t>Ví dụ:</a:t>
            </a:r>
            <a:endParaRPr lang="en-US" sz="2400" dirty="0" smtClean="0">
              <a:latin typeface="+mj-lt"/>
              <a:cs typeface="Tahoma" charset="0"/>
            </a:endParaRPr>
          </a:p>
        </p:txBody>
      </p:sp>
      <p:pic>
        <p:nvPicPr>
          <p:cNvPr id="5" name="Picture 5"/>
          <p:cNvPicPr>
            <a:picLocks noChangeAspect="1" noChangeArrowheads="1"/>
          </p:cNvPicPr>
          <p:nvPr/>
        </p:nvPicPr>
        <p:blipFill>
          <a:blip r:embed="rId2" cstate="print"/>
          <a:srcRect/>
          <a:stretch>
            <a:fillRect/>
          </a:stretch>
        </p:blipFill>
        <p:spPr bwMode="auto">
          <a:xfrm>
            <a:off x="2590800" y="4876800"/>
            <a:ext cx="3048000" cy="1824567"/>
          </a:xfrm>
          <a:prstGeom prst="rect">
            <a:avLst/>
          </a:prstGeom>
          <a:noFill/>
        </p:spPr>
      </p:pic>
      <p:sp>
        <p:nvSpPr>
          <p:cNvPr id="6" name="Rectangle 2"/>
          <p:cNvSpPr>
            <a:spLocks noGrp="1" noChangeArrowheads="1"/>
          </p:cNvSpPr>
          <p:nvPr>
            <p:ph type="title"/>
          </p:nvPr>
        </p:nvSpPr>
        <p:spPr bwMode="auto">
          <a:xfrm>
            <a:off x="457200" y="167149"/>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vi-VN" sz="4000" b="1" dirty="0">
                <a:solidFill>
                  <a:schemeClr val="tx1"/>
                </a:solidFill>
                <a:cs typeface="Tahoma" charset="0"/>
              </a:rPr>
              <a:t>Một số thẻ HTML cơ bản</a:t>
            </a:r>
            <a:endParaRPr lang="en-US" sz="4000" b="1" dirty="0" smtClean="0">
              <a:solidFill>
                <a:schemeClr val="tx1"/>
              </a:solidFill>
              <a:cs typeface="Tahoma" charset="0"/>
            </a:endParaRPr>
          </a:p>
        </p:txBody>
      </p:sp>
    </p:spTree>
    <p:extLst>
      <p:ext uri="{BB962C8B-B14F-4D97-AF65-F5344CB8AC3E}">
        <p14:creationId xmlns:p14="http://schemas.microsoft.com/office/powerpoint/2010/main" val="1117545641"/>
      </p:ext>
    </p:extLst>
  </p:cSld>
  <p:clrMapOvr>
    <a:masterClrMapping/>
  </p:clrMapOvr>
  <p:transition advClick="0">
    <p:wheel spokes="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799" y="1066800"/>
            <a:ext cx="8153401"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latin typeface="+mj-lt"/>
                <a:cs typeface="Tahoma" charset="0"/>
              </a:rPr>
              <a:t>Table – Thiết lập ô có độ rộng bằng nhiều cột</a:t>
            </a:r>
            <a:endParaRPr lang="en-US" sz="2800" dirty="0" smtClean="0">
              <a:latin typeface="+mj-lt"/>
              <a:cs typeface="Tahoma" charset="0"/>
            </a:endParaRPr>
          </a:p>
        </p:txBody>
      </p:sp>
      <p:pic>
        <p:nvPicPr>
          <p:cNvPr id="5" name="Picture 2"/>
          <p:cNvPicPr>
            <a:picLocks noChangeAspect="1" noChangeArrowheads="1"/>
          </p:cNvPicPr>
          <p:nvPr/>
        </p:nvPicPr>
        <p:blipFill>
          <a:blip r:embed="rId2" cstate="print"/>
          <a:srcRect/>
          <a:stretch>
            <a:fillRect/>
          </a:stretch>
        </p:blipFill>
        <p:spPr bwMode="auto">
          <a:xfrm>
            <a:off x="990600" y="1676400"/>
            <a:ext cx="7848601" cy="4807866"/>
          </a:xfrm>
          <a:prstGeom prst="rect">
            <a:avLst/>
          </a:prstGeom>
          <a:noFill/>
          <a:ln w="9525">
            <a:noFill/>
            <a:miter lim="800000"/>
            <a:headEnd/>
            <a:tailEnd/>
          </a:ln>
          <a:effectLst/>
        </p:spPr>
      </p:pic>
      <p:sp>
        <p:nvSpPr>
          <p:cNvPr id="6" name="Rectangle 2"/>
          <p:cNvSpPr>
            <a:spLocks noGrp="1" noChangeArrowheads="1"/>
          </p:cNvSpPr>
          <p:nvPr>
            <p:ph type="title"/>
          </p:nvPr>
        </p:nvSpPr>
        <p:spPr bwMode="auto">
          <a:xfrm>
            <a:off x="457200" y="167149"/>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vi-VN" sz="4000" b="1" dirty="0">
                <a:solidFill>
                  <a:schemeClr val="tx1"/>
                </a:solidFill>
                <a:cs typeface="Tahoma" charset="0"/>
              </a:rPr>
              <a:t>Một số thẻ HTML cơ bản</a:t>
            </a:r>
            <a:endParaRPr lang="en-US" sz="4000" b="1" dirty="0" smtClean="0">
              <a:solidFill>
                <a:schemeClr val="tx1"/>
              </a:solidFill>
              <a:cs typeface="Tahoma" charset="0"/>
            </a:endParaRPr>
          </a:p>
        </p:txBody>
      </p:sp>
    </p:spTree>
    <p:extLst>
      <p:ext uri="{BB962C8B-B14F-4D97-AF65-F5344CB8AC3E}">
        <p14:creationId xmlns:p14="http://schemas.microsoft.com/office/powerpoint/2010/main" val="731973586"/>
      </p:ext>
    </p:extLst>
  </p:cSld>
  <p:clrMapOvr>
    <a:masterClrMapping/>
  </p:clrMapOvr>
  <p:transition advClick="0">
    <p:wheel spokes="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800" y="1066800"/>
            <a:ext cx="8177981"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latin typeface="+mj-lt"/>
                <a:cs typeface="Tahoma" charset="0"/>
              </a:rPr>
              <a:t>Table – Thiết lập ô có độ cao bằng nhiều dòng</a:t>
            </a:r>
            <a:endParaRPr lang="en-US" sz="2800" dirty="0" smtClean="0">
              <a:latin typeface="+mj-lt"/>
              <a:cs typeface="Tahoma" charset="0"/>
            </a:endParaRPr>
          </a:p>
        </p:txBody>
      </p:sp>
      <p:pic>
        <p:nvPicPr>
          <p:cNvPr id="5" name="Picture 2"/>
          <p:cNvPicPr>
            <a:picLocks noChangeAspect="1" noChangeArrowheads="1"/>
          </p:cNvPicPr>
          <p:nvPr/>
        </p:nvPicPr>
        <p:blipFill>
          <a:blip r:embed="rId2" cstate="print"/>
          <a:srcRect/>
          <a:stretch>
            <a:fillRect/>
          </a:stretch>
        </p:blipFill>
        <p:spPr bwMode="auto">
          <a:xfrm>
            <a:off x="1066800" y="1694988"/>
            <a:ext cx="7625444" cy="4800601"/>
          </a:xfrm>
          <a:prstGeom prst="rect">
            <a:avLst/>
          </a:prstGeom>
          <a:noFill/>
          <a:ln w="9525">
            <a:noFill/>
            <a:miter lim="800000"/>
            <a:headEnd/>
            <a:tailEnd/>
          </a:ln>
          <a:effectLst/>
        </p:spPr>
      </p:pic>
      <p:sp>
        <p:nvSpPr>
          <p:cNvPr id="6" name="Rectangle 2"/>
          <p:cNvSpPr>
            <a:spLocks noGrp="1" noChangeArrowheads="1"/>
          </p:cNvSpPr>
          <p:nvPr>
            <p:ph type="title"/>
          </p:nvPr>
        </p:nvSpPr>
        <p:spPr bwMode="auto">
          <a:xfrm>
            <a:off x="457200" y="167149"/>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vi-VN" sz="4000" b="1" dirty="0">
                <a:solidFill>
                  <a:schemeClr val="tx1"/>
                </a:solidFill>
                <a:cs typeface="Tahoma" charset="0"/>
              </a:rPr>
              <a:t>Một số thẻ HTML cơ bản</a:t>
            </a:r>
            <a:endParaRPr lang="en-US" sz="4000" b="1" dirty="0" smtClean="0">
              <a:solidFill>
                <a:schemeClr val="tx1"/>
              </a:solidFill>
              <a:cs typeface="Tahoma" charset="0"/>
            </a:endParaRPr>
          </a:p>
        </p:txBody>
      </p:sp>
    </p:spTree>
    <p:extLst>
      <p:ext uri="{BB962C8B-B14F-4D97-AF65-F5344CB8AC3E}">
        <p14:creationId xmlns:p14="http://schemas.microsoft.com/office/powerpoint/2010/main" val="328838049"/>
      </p:ext>
    </p:extLst>
  </p:cSld>
  <p:clrMapOvr>
    <a:masterClrMapping/>
  </p:clrMapOvr>
  <p:transition advClick="0">
    <p:wheel spokes="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800" y="1066800"/>
            <a:ext cx="81534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solidFill>
                  <a:srgbClr val="0000FF"/>
                </a:solidFill>
                <a:latin typeface="+mj-lt"/>
                <a:cs typeface="Tahoma" charset="0"/>
              </a:rPr>
              <a:t>Liên kết – Hyperlink</a:t>
            </a:r>
          </a:p>
          <a:p>
            <a:pPr lvl="1" algn="just">
              <a:lnSpc>
                <a:spcPct val="120000"/>
              </a:lnSpc>
              <a:spcBef>
                <a:spcPts val="300"/>
              </a:spcBef>
              <a:spcAft>
                <a:spcPts val="300"/>
              </a:spcAft>
            </a:pPr>
            <a:r>
              <a:rPr lang="en-US" sz="2400">
                <a:latin typeface="+mj-lt"/>
                <a:cs typeface="Tahoma" charset="0"/>
              </a:rPr>
              <a:t>Chèn liên kết cho 1 đoạn văn bản hay một hình ảnh</a:t>
            </a:r>
          </a:p>
          <a:p>
            <a:pPr lvl="1" algn="just">
              <a:lnSpc>
                <a:spcPct val="120000"/>
              </a:lnSpc>
              <a:spcBef>
                <a:spcPts val="300"/>
              </a:spcBef>
              <a:spcAft>
                <a:spcPts val="300"/>
              </a:spcAft>
            </a:pPr>
            <a:r>
              <a:rPr lang="en-US" sz="2400">
                <a:latin typeface="+mj-lt"/>
                <a:cs typeface="Tahoma" charset="0"/>
              </a:rPr>
              <a:t>Cú pháp: </a:t>
            </a:r>
            <a:r>
              <a:rPr lang="en-US" sz="2400">
                <a:solidFill>
                  <a:srgbClr val="0000FF"/>
                </a:solidFill>
                <a:latin typeface="+mj-lt"/>
                <a:cs typeface="Tahoma" charset="0"/>
              </a:rPr>
              <a:t>&lt;A href=“URL”&gt; Linked content &lt;/A&gt;</a:t>
            </a:r>
          </a:p>
          <a:p>
            <a:pPr algn="just">
              <a:lnSpc>
                <a:spcPct val="120000"/>
              </a:lnSpc>
              <a:spcBef>
                <a:spcPts val="300"/>
              </a:spcBef>
              <a:spcAft>
                <a:spcPts val="300"/>
              </a:spcAft>
            </a:pPr>
            <a:r>
              <a:rPr lang="en-US" sz="2800">
                <a:latin typeface="+mj-lt"/>
                <a:cs typeface="Tahoma" charset="0"/>
              </a:rPr>
              <a:t>Có ba loại liên kết:</a:t>
            </a:r>
          </a:p>
          <a:p>
            <a:pPr lvl="1" algn="just">
              <a:lnSpc>
                <a:spcPct val="120000"/>
              </a:lnSpc>
              <a:spcBef>
                <a:spcPts val="300"/>
              </a:spcBef>
              <a:spcAft>
                <a:spcPts val="300"/>
              </a:spcAft>
            </a:pPr>
            <a:r>
              <a:rPr lang="en-US" sz="2400">
                <a:solidFill>
                  <a:srgbClr val="0000FF"/>
                </a:solidFill>
                <a:latin typeface="+mj-lt"/>
                <a:cs typeface="Tahoma" charset="0"/>
              </a:rPr>
              <a:t>Internal Link</a:t>
            </a:r>
            <a:r>
              <a:rPr lang="en-US" sz="2400">
                <a:latin typeface="+mj-lt"/>
                <a:cs typeface="Tahoma" charset="0"/>
              </a:rPr>
              <a:t>: Liên kết đến những phần trong cùng một trang web</a:t>
            </a:r>
          </a:p>
          <a:p>
            <a:pPr lvl="1" algn="just">
              <a:lnSpc>
                <a:spcPct val="120000"/>
              </a:lnSpc>
              <a:spcBef>
                <a:spcPts val="300"/>
              </a:spcBef>
              <a:spcAft>
                <a:spcPts val="300"/>
              </a:spcAft>
            </a:pPr>
            <a:r>
              <a:rPr lang="en-US" sz="2400">
                <a:solidFill>
                  <a:srgbClr val="0000FF"/>
                </a:solidFill>
                <a:latin typeface="+mj-lt"/>
                <a:cs typeface="Tahoma" charset="0"/>
              </a:rPr>
              <a:t>External Link</a:t>
            </a:r>
            <a:r>
              <a:rPr lang="en-US" sz="2400">
                <a:latin typeface="+mj-lt"/>
                <a:cs typeface="Tahoma" charset="0"/>
              </a:rPr>
              <a:t>: Liên kết đến những trang web khác hay website khác</a:t>
            </a:r>
          </a:p>
          <a:p>
            <a:pPr lvl="1" algn="just">
              <a:lnSpc>
                <a:spcPct val="120000"/>
              </a:lnSpc>
              <a:spcBef>
                <a:spcPts val="300"/>
              </a:spcBef>
              <a:spcAft>
                <a:spcPts val="300"/>
              </a:spcAft>
            </a:pPr>
            <a:r>
              <a:rPr lang="en-US" sz="2400">
                <a:solidFill>
                  <a:srgbClr val="0000FF"/>
                </a:solidFill>
                <a:latin typeface="+mj-lt"/>
                <a:cs typeface="Tahoma" charset="0"/>
              </a:rPr>
              <a:t>Email Link</a:t>
            </a:r>
            <a:r>
              <a:rPr lang="en-US" sz="2400">
                <a:latin typeface="+mj-lt"/>
                <a:cs typeface="Tahoma" charset="0"/>
              </a:rPr>
              <a:t>: Liên kết email</a:t>
            </a:r>
            <a:endParaRPr lang="en-US" sz="2400" dirty="0" smtClean="0">
              <a:latin typeface="+mj-lt"/>
              <a:cs typeface="Tahoma" charset="0"/>
            </a:endParaRPr>
          </a:p>
        </p:txBody>
      </p:sp>
      <p:sp>
        <p:nvSpPr>
          <p:cNvPr id="5" name="Rectangle 2"/>
          <p:cNvSpPr>
            <a:spLocks noGrp="1" noChangeArrowheads="1"/>
          </p:cNvSpPr>
          <p:nvPr>
            <p:ph type="title"/>
          </p:nvPr>
        </p:nvSpPr>
        <p:spPr bwMode="auto">
          <a:xfrm>
            <a:off x="457200" y="167149"/>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vi-VN" sz="4000" b="1" dirty="0">
                <a:solidFill>
                  <a:schemeClr val="tx1"/>
                </a:solidFill>
                <a:cs typeface="Tahoma" charset="0"/>
              </a:rPr>
              <a:t>Một số thẻ HTML cơ bản</a:t>
            </a:r>
            <a:endParaRPr lang="en-US" sz="4000" b="1" dirty="0" smtClean="0">
              <a:solidFill>
                <a:schemeClr val="tx1"/>
              </a:solidFill>
              <a:cs typeface="Tahoma" charset="0"/>
            </a:endParaRPr>
          </a:p>
        </p:txBody>
      </p:sp>
    </p:spTree>
    <p:extLst>
      <p:ext uri="{BB962C8B-B14F-4D97-AF65-F5344CB8AC3E}">
        <p14:creationId xmlns:p14="http://schemas.microsoft.com/office/powerpoint/2010/main" val="391079656"/>
      </p:ext>
    </p:extLst>
  </p:cSld>
  <p:clrMapOvr>
    <a:masterClrMapping/>
  </p:clrMapOvr>
  <p:transition advClick="0">
    <p:wheel spokes="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800" y="1066800"/>
            <a:ext cx="81534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smtClean="0">
                <a:solidFill>
                  <a:srgbClr val="0000FF"/>
                </a:solidFill>
                <a:latin typeface="+mj-lt"/>
                <a:cs typeface="Tahoma" charset="0"/>
              </a:rPr>
              <a:t>Liên kết – Hyperlink</a:t>
            </a:r>
          </a:p>
          <a:p>
            <a:pPr lvl="1" algn="just">
              <a:lnSpc>
                <a:spcPct val="120000"/>
              </a:lnSpc>
              <a:spcBef>
                <a:spcPts val="300"/>
              </a:spcBef>
              <a:spcAft>
                <a:spcPts val="300"/>
              </a:spcAft>
            </a:pPr>
            <a:r>
              <a:rPr lang="en-US" sz="2400" smtClean="0">
                <a:latin typeface="+mj-lt"/>
                <a:cs typeface="Tahoma" charset="0"/>
              </a:rPr>
              <a:t>Tạo liên kết nội và liên kết:</a:t>
            </a:r>
          </a:p>
          <a:p>
            <a:pPr algn="just">
              <a:lnSpc>
                <a:spcPct val="120000"/>
              </a:lnSpc>
              <a:spcBef>
                <a:spcPts val="300"/>
              </a:spcBef>
              <a:spcAft>
                <a:spcPts val="300"/>
              </a:spcAft>
            </a:pPr>
            <a:endParaRPr lang="en-US" sz="2800">
              <a:latin typeface="+mj-lt"/>
              <a:cs typeface="Tahoma" charset="0"/>
            </a:endParaRPr>
          </a:p>
          <a:p>
            <a:pPr algn="just">
              <a:lnSpc>
                <a:spcPct val="120000"/>
              </a:lnSpc>
              <a:spcBef>
                <a:spcPts val="300"/>
              </a:spcBef>
              <a:spcAft>
                <a:spcPts val="300"/>
              </a:spcAft>
            </a:pPr>
            <a:endParaRPr lang="en-US" sz="2800">
              <a:latin typeface="+mj-lt"/>
              <a:cs typeface="Tahoma" charset="0"/>
            </a:endParaRPr>
          </a:p>
          <a:p>
            <a:pPr algn="just">
              <a:lnSpc>
                <a:spcPct val="120000"/>
              </a:lnSpc>
              <a:spcBef>
                <a:spcPts val="300"/>
              </a:spcBef>
              <a:spcAft>
                <a:spcPts val="300"/>
              </a:spcAft>
            </a:pPr>
            <a:r>
              <a:rPr lang="en-US" sz="2800" smtClean="0">
                <a:latin typeface="+mj-lt"/>
                <a:cs typeface="Tahoma" charset="0"/>
              </a:rPr>
              <a:t>Đánh </a:t>
            </a:r>
            <a:r>
              <a:rPr lang="en-US" sz="2800">
                <a:latin typeface="+mj-lt"/>
                <a:cs typeface="Tahoma" charset="0"/>
              </a:rPr>
              <a:t>dấu vị trí liên kết nội:</a:t>
            </a:r>
          </a:p>
          <a:p>
            <a:pPr marL="0" indent="0" algn="just">
              <a:lnSpc>
                <a:spcPct val="120000"/>
              </a:lnSpc>
              <a:spcBef>
                <a:spcPts val="300"/>
              </a:spcBef>
              <a:spcAft>
                <a:spcPts val="300"/>
              </a:spcAft>
              <a:buNone/>
            </a:pPr>
            <a:r>
              <a:rPr lang="en-US" sz="2800">
                <a:latin typeface="+mj-lt"/>
                <a:cs typeface="Tahoma" charset="0"/>
              </a:rPr>
              <a:t>	</a:t>
            </a:r>
            <a:r>
              <a:rPr lang="en-US" sz="2800">
                <a:solidFill>
                  <a:srgbClr val="0000FF"/>
                </a:solidFill>
                <a:latin typeface="+mj-lt"/>
                <a:cs typeface="Tahoma" charset="0"/>
              </a:rPr>
              <a:t>&lt;A  NAME=“Chapter1”&gt; Chapter 1&lt;/A&gt;</a:t>
            </a:r>
          </a:p>
          <a:p>
            <a:pPr algn="just">
              <a:lnSpc>
                <a:spcPct val="120000"/>
              </a:lnSpc>
              <a:spcBef>
                <a:spcPts val="300"/>
              </a:spcBef>
              <a:spcAft>
                <a:spcPts val="300"/>
              </a:spcAft>
            </a:pPr>
            <a:r>
              <a:rPr lang="en-US" sz="2800">
                <a:latin typeface="+mj-lt"/>
                <a:cs typeface="Tahoma" charset="0"/>
              </a:rPr>
              <a:t>Tạo liên kết nội:</a:t>
            </a:r>
          </a:p>
          <a:p>
            <a:pPr marL="0" indent="0" algn="just">
              <a:lnSpc>
                <a:spcPct val="120000"/>
              </a:lnSpc>
              <a:spcBef>
                <a:spcPts val="300"/>
              </a:spcBef>
              <a:spcAft>
                <a:spcPts val="300"/>
              </a:spcAft>
              <a:buNone/>
            </a:pPr>
            <a:r>
              <a:rPr lang="en-US" sz="2800">
                <a:latin typeface="+mj-lt"/>
                <a:cs typeface="Tahoma" charset="0"/>
              </a:rPr>
              <a:t> </a:t>
            </a:r>
            <a:r>
              <a:rPr lang="en-US" sz="2800" smtClean="0">
                <a:latin typeface="+mj-lt"/>
                <a:cs typeface="Tahoma" charset="0"/>
              </a:rPr>
              <a:t>   </a:t>
            </a:r>
            <a:r>
              <a:rPr lang="en-US" sz="2800" smtClean="0">
                <a:solidFill>
                  <a:srgbClr val="0000FF"/>
                </a:solidFill>
                <a:latin typeface="+mj-lt"/>
                <a:cs typeface="Tahoma" charset="0"/>
              </a:rPr>
              <a:t>&lt;</a:t>
            </a:r>
            <a:r>
              <a:rPr lang="en-US" sz="2800">
                <a:solidFill>
                  <a:srgbClr val="0000FF"/>
                </a:solidFill>
                <a:latin typeface="+mj-lt"/>
                <a:cs typeface="Tahoma" charset="0"/>
              </a:rPr>
              <a:t>A HREF=“#Chapter1”&gt; Go to Chapter 1&lt;/A&gt;</a:t>
            </a:r>
            <a:endParaRPr lang="en-US" sz="2800" dirty="0" smtClean="0">
              <a:solidFill>
                <a:srgbClr val="0000FF"/>
              </a:solidFill>
              <a:latin typeface="+mj-lt"/>
              <a:cs typeface="Tahoma" charset="0"/>
            </a:endParaRPr>
          </a:p>
        </p:txBody>
      </p:sp>
      <p:sp>
        <p:nvSpPr>
          <p:cNvPr id="5" name="Rectangle 4"/>
          <p:cNvSpPr>
            <a:spLocks noChangeArrowheads="1"/>
          </p:cNvSpPr>
          <p:nvPr/>
        </p:nvSpPr>
        <p:spPr bwMode="auto">
          <a:xfrm>
            <a:off x="1371600" y="2286000"/>
            <a:ext cx="7315200" cy="990600"/>
          </a:xfrm>
          <a:prstGeom prst="rect">
            <a:avLst/>
          </a:prstGeom>
          <a:solidFill>
            <a:srgbClr val="FFCC99">
              <a:alpha val="30196"/>
            </a:srgbClr>
          </a:solidFill>
          <a:ln w="9525">
            <a:solidFill>
              <a:srgbClr val="FF9933"/>
            </a:solidFill>
            <a:miter lim="800000"/>
            <a:headEnd/>
            <a:tailEnd/>
          </a:ln>
          <a:effectLst/>
        </p:spPr>
        <p:txBody>
          <a:bodyPr lIns="0"/>
          <a:lstStyle/>
          <a:p>
            <a:pPr lvl="1" indent="-227013" algn="l" eaLnBrk="0" hangingPunct="0">
              <a:lnSpc>
                <a:spcPct val="120000"/>
              </a:lnSpc>
              <a:spcBef>
                <a:spcPts val="0"/>
              </a:spcBef>
              <a:spcAft>
                <a:spcPts val="0"/>
              </a:spcAft>
              <a:buClr>
                <a:srgbClr val="6CA6B8"/>
              </a:buClr>
              <a:buFont typeface="Arial" charset="0"/>
              <a:buNone/>
              <a:defRPr/>
            </a:pPr>
            <a:r>
              <a:rPr lang="en-US" sz="2400" b="1">
                <a:solidFill>
                  <a:schemeClr val="tx2">
                    <a:lumMod val="75000"/>
                  </a:schemeClr>
                </a:solidFill>
                <a:latin typeface="Courier New" pitchFamily="49" charset="0"/>
                <a:ea typeface="MS PGothic" pitchFamily="34" charset="-128"/>
                <a:cs typeface="Courier New" pitchFamily="49" charset="0"/>
              </a:rPr>
              <a:t>&lt;a </a:t>
            </a:r>
            <a:r>
              <a:rPr lang="en-US" sz="2400" b="1">
                <a:solidFill>
                  <a:srgbClr val="FF0000"/>
                </a:solidFill>
                <a:latin typeface="Courier New" pitchFamily="49" charset="0"/>
                <a:ea typeface="MS PGothic" pitchFamily="34" charset="-128"/>
                <a:cs typeface="Courier New" pitchFamily="49" charset="0"/>
              </a:rPr>
              <a:t>name</a:t>
            </a:r>
            <a:r>
              <a:rPr lang="en-US" sz="2400">
                <a:solidFill>
                  <a:schemeClr val="tx2">
                    <a:lumMod val="75000"/>
                  </a:schemeClr>
                </a:solidFill>
                <a:latin typeface="Courier New" pitchFamily="49" charset="0"/>
                <a:ea typeface="MS PGothic" pitchFamily="34" charset="-128"/>
                <a:cs typeface="Courier New" pitchFamily="49" charset="0"/>
              </a:rPr>
              <a:t>="TenViTri</a:t>
            </a:r>
            <a:r>
              <a:rPr lang="en-US" sz="2400" b="1">
                <a:solidFill>
                  <a:schemeClr val="tx2">
                    <a:lumMod val="75000"/>
                  </a:schemeClr>
                </a:solidFill>
                <a:latin typeface="Courier New" pitchFamily="49" charset="0"/>
                <a:ea typeface="MS PGothic" pitchFamily="34" charset="-128"/>
                <a:cs typeface="Courier New" pitchFamily="49" charset="0"/>
              </a:rPr>
              <a:t>"&gt;</a:t>
            </a:r>
            <a:r>
              <a:rPr lang="en-US" sz="2400" b="1">
                <a:solidFill>
                  <a:schemeClr val="folHlink"/>
                </a:solidFill>
                <a:latin typeface="Courier New" pitchFamily="49" charset="0"/>
                <a:ea typeface="MS PGothic" pitchFamily="34" charset="-128"/>
                <a:cs typeface="Courier New" pitchFamily="49" charset="0"/>
              </a:rPr>
              <a:t> </a:t>
            </a:r>
            <a:r>
              <a:rPr lang="en-US" sz="2400" b="0">
                <a:ea typeface="MS PGothic" pitchFamily="34" charset="-128"/>
                <a:cs typeface="+mn-cs"/>
              </a:rPr>
              <a:t>Vi tri bat dau </a:t>
            </a:r>
            <a:r>
              <a:rPr lang="en-US" sz="2400" b="1">
                <a:solidFill>
                  <a:schemeClr val="tx2">
                    <a:lumMod val="75000"/>
                  </a:schemeClr>
                </a:solidFill>
                <a:latin typeface="Courier New" pitchFamily="49" charset="0"/>
                <a:ea typeface="MS PGothic" pitchFamily="34" charset="-128"/>
                <a:cs typeface="Courier New" pitchFamily="49" charset="0"/>
              </a:rPr>
              <a:t>&lt;/a&gt;</a:t>
            </a:r>
          </a:p>
          <a:p>
            <a:pPr lvl="1" indent="-227013" algn="l" eaLnBrk="0" hangingPunct="0">
              <a:lnSpc>
                <a:spcPct val="120000"/>
              </a:lnSpc>
              <a:spcBef>
                <a:spcPts val="0"/>
              </a:spcBef>
              <a:spcAft>
                <a:spcPts val="0"/>
              </a:spcAft>
              <a:buClr>
                <a:srgbClr val="6CA6B8"/>
              </a:buClr>
              <a:buFont typeface="Arial" charset="0"/>
              <a:buNone/>
              <a:defRPr/>
            </a:pPr>
            <a:r>
              <a:rPr lang="en-US" sz="2400" b="1">
                <a:solidFill>
                  <a:schemeClr val="tx2">
                    <a:lumMod val="75000"/>
                  </a:schemeClr>
                </a:solidFill>
                <a:latin typeface="Courier New" pitchFamily="49" charset="0"/>
                <a:ea typeface="MS PGothic" pitchFamily="34" charset="-128"/>
                <a:cs typeface="Courier New" pitchFamily="49" charset="0"/>
              </a:rPr>
              <a:t>&lt;a </a:t>
            </a:r>
            <a:r>
              <a:rPr lang="en-US" sz="2400" b="1">
                <a:solidFill>
                  <a:srgbClr val="FF0000"/>
                </a:solidFill>
                <a:latin typeface="Courier New" pitchFamily="49" charset="0"/>
                <a:ea typeface="MS PGothic" pitchFamily="34" charset="-128"/>
                <a:cs typeface="Courier New" pitchFamily="49" charset="0"/>
              </a:rPr>
              <a:t>href</a:t>
            </a:r>
            <a:r>
              <a:rPr lang="en-US" sz="2400">
                <a:solidFill>
                  <a:schemeClr val="tx2">
                    <a:lumMod val="75000"/>
                  </a:schemeClr>
                </a:solidFill>
                <a:latin typeface="Courier New" pitchFamily="49" charset="0"/>
                <a:ea typeface="MS PGothic" pitchFamily="34" charset="-128"/>
                <a:cs typeface="Courier New" pitchFamily="49" charset="0"/>
              </a:rPr>
              <a:t>="</a:t>
            </a:r>
            <a:r>
              <a:rPr lang="en-US" sz="2400" b="1" smtClean="0">
                <a:solidFill>
                  <a:srgbClr val="FF0000"/>
                </a:solidFill>
                <a:latin typeface="Courier New" pitchFamily="49" charset="0"/>
                <a:ea typeface="MS PGothic" pitchFamily="34" charset="-128"/>
                <a:cs typeface="Courier New" pitchFamily="49" charset="0"/>
              </a:rPr>
              <a:t>#</a:t>
            </a:r>
            <a:r>
              <a:rPr lang="en-US" sz="2400" b="1">
                <a:solidFill>
                  <a:schemeClr val="tx2">
                    <a:lumMod val="75000"/>
                  </a:schemeClr>
                </a:solidFill>
                <a:latin typeface="Courier New" pitchFamily="49" charset="0"/>
                <a:ea typeface="MS PGothic" pitchFamily="34" charset="-128"/>
                <a:cs typeface="Courier New" pitchFamily="49" charset="0"/>
              </a:rPr>
              <a:t>TenViTri"&gt; </a:t>
            </a:r>
            <a:r>
              <a:rPr lang="en-US" sz="2400" b="0">
                <a:ea typeface="MS PGothic" pitchFamily="34" charset="-128"/>
                <a:cs typeface="+mn-cs"/>
              </a:rPr>
              <a:t>Text đại diện </a:t>
            </a:r>
            <a:r>
              <a:rPr lang="en-US" sz="2400" b="1">
                <a:solidFill>
                  <a:schemeClr val="tx2">
                    <a:lumMod val="75000"/>
                  </a:schemeClr>
                </a:solidFill>
                <a:latin typeface="Courier New" pitchFamily="49" charset="0"/>
                <a:ea typeface="MS PGothic" pitchFamily="34" charset="-128"/>
                <a:cs typeface="Courier New" pitchFamily="49" charset="0"/>
              </a:rPr>
              <a:t>&lt;/a&gt;</a:t>
            </a:r>
          </a:p>
        </p:txBody>
      </p:sp>
      <p:sp>
        <p:nvSpPr>
          <p:cNvPr id="6" name="Rectangle 2"/>
          <p:cNvSpPr>
            <a:spLocks noGrp="1" noChangeArrowheads="1"/>
          </p:cNvSpPr>
          <p:nvPr>
            <p:ph type="title"/>
          </p:nvPr>
        </p:nvSpPr>
        <p:spPr bwMode="auto">
          <a:xfrm>
            <a:off x="457200" y="167149"/>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vi-VN" sz="4000" b="1" dirty="0">
                <a:solidFill>
                  <a:schemeClr val="tx1"/>
                </a:solidFill>
                <a:cs typeface="Tahoma" charset="0"/>
              </a:rPr>
              <a:t>Một số thẻ HTML cơ bản</a:t>
            </a:r>
            <a:endParaRPr lang="en-US" sz="4000" b="1" dirty="0" smtClean="0">
              <a:solidFill>
                <a:schemeClr val="tx1"/>
              </a:solidFill>
              <a:cs typeface="Tahoma" charset="0"/>
            </a:endParaRPr>
          </a:p>
        </p:txBody>
      </p:sp>
    </p:spTree>
    <p:extLst>
      <p:ext uri="{BB962C8B-B14F-4D97-AF65-F5344CB8AC3E}">
        <p14:creationId xmlns:p14="http://schemas.microsoft.com/office/powerpoint/2010/main" val="3648309756"/>
      </p:ext>
    </p:extLst>
  </p:cSld>
  <p:clrMapOvr>
    <a:masterClrMapping/>
  </p:clrMapOvr>
  <p:transition advClick="0">
    <p:wheel spokes="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800" y="1066800"/>
            <a:ext cx="8077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solidFill>
                  <a:srgbClr val="0000FF"/>
                </a:solidFill>
                <a:latin typeface="+mj-lt"/>
                <a:cs typeface="Tahoma" charset="0"/>
              </a:rPr>
              <a:t>Liên kết – Hyperlink</a:t>
            </a:r>
          </a:p>
          <a:p>
            <a:pPr lvl="1" algn="just">
              <a:lnSpc>
                <a:spcPct val="120000"/>
              </a:lnSpc>
              <a:spcBef>
                <a:spcPts val="300"/>
              </a:spcBef>
              <a:spcAft>
                <a:spcPts val="300"/>
              </a:spcAft>
            </a:pPr>
            <a:r>
              <a:rPr lang="en-US" sz="2400">
                <a:latin typeface="+mj-lt"/>
                <a:cs typeface="Tahoma" charset="0"/>
              </a:rPr>
              <a:t>Tạo liên kết ngoại:</a:t>
            </a:r>
            <a:endParaRPr lang="en-US" sz="2400" dirty="0" smtClean="0">
              <a:latin typeface="+mj-lt"/>
              <a:cs typeface="Tahoma" charset="0"/>
            </a:endParaRPr>
          </a:p>
        </p:txBody>
      </p:sp>
      <p:grpSp>
        <p:nvGrpSpPr>
          <p:cNvPr id="5" name="Group 4"/>
          <p:cNvGrpSpPr>
            <a:grpSpLocks/>
          </p:cNvGrpSpPr>
          <p:nvPr/>
        </p:nvGrpSpPr>
        <p:grpSpPr bwMode="auto">
          <a:xfrm>
            <a:off x="1447800" y="3108325"/>
            <a:ext cx="2590800" cy="3521075"/>
            <a:chOff x="768" y="1824"/>
            <a:chExt cx="1632" cy="2218"/>
          </a:xfrm>
        </p:grpSpPr>
        <p:sp>
          <p:nvSpPr>
            <p:cNvPr id="6" name="Rectangle 4"/>
            <p:cNvSpPr>
              <a:spLocks noChangeArrowheads="1"/>
            </p:cNvSpPr>
            <p:nvPr/>
          </p:nvSpPr>
          <p:spPr bwMode="auto">
            <a:xfrm>
              <a:off x="768" y="1824"/>
              <a:ext cx="1632" cy="1632"/>
            </a:xfrm>
            <a:prstGeom prst="rect">
              <a:avLst/>
            </a:prstGeom>
            <a:solidFill>
              <a:srgbClr val="00B050"/>
            </a:solidFill>
            <a:ln w="9525">
              <a:solidFill>
                <a:schemeClr val="tx1"/>
              </a:solidFill>
              <a:miter lim="800000"/>
              <a:headEnd/>
              <a:tailEnd/>
            </a:ln>
          </p:spPr>
          <p:txBody>
            <a:bodyPr wrap="none" anchor="ctr"/>
            <a:lstStyle/>
            <a:p>
              <a:pPr algn="ctr"/>
              <a:r>
                <a:rPr kumimoji="1" lang="en-US" sz="2400">
                  <a:solidFill>
                    <a:schemeClr val="bg1"/>
                  </a:solidFill>
                  <a:latin typeface="Tahoma" pitchFamily="34" charset="0"/>
                </a:rPr>
                <a:t>…………………</a:t>
              </a:r>
            </a:p>
            <a:p>
              <a:pPr algn="ctr"/>
              <a:r>
                <a:rPr kumimoji="1" lang="en-US" sz="2400">
                  <a:solidFill>
                    <a:schemeClr val="bg1"/>
                  </a:solidFill>
                  <a:latin typeface="Tahoma" pitchFamily="34" charset="0"/>
                </a:rPr>
                <a:t>…………………</a:t>
              </a:r>
            </a:p>
            <a:p>
              <a:pPr algn="ctr"/>
              <a:r>
                <a:rPr kumimoji="1" lang="en-US" sz="2400">
                  <a:solidFill>
                    <a:schemeClr val="bg1"/>
                  </a:solidFill>
                  <a:latin typeface="Tahoma" pitchFamily="34" charset="0"/>
                </a:rPr>
                <a:t>…………………</a:t>
              </a:r>
            </a:p>
            <a:p>
              <a:pPr algn="ctr"/>
              <a:r>
                <a:rPr kumimoji="1" lang="en-US" sz="2200" u="sng">
                  <a:solidFill>
                    <a:schemeClr val="bg1"/>
                  </a:solidFill>
                  <a:latin typeface="Tahoma" pitchFamily="34" charset="0"/>
                </a:rPr>
                <a:t>Bài học 2</a:t>
              </a:r>
            </a:p>
            <a:p>
              <a:pPr algn="ctr"/>
              <a:r>
                <a:rPr kumimoji="1" lang="en-US" sz="2400">
                  <a:solidFill>
                    <a:schemeClr val="bg1"/>
                  </a:solidFill>
                  <a:latin typeface="Tahoma" pitchFamily="34" charset="0"/>
                </a:rPr>
                <a:t>…………………</a:t>
              </a:r>
            </a:p>
            <a:p>
              <a:pPr algn="ctr"/>
              <a:r>
                <a:rPr kumimoji="1" lang="en-US" sz="2400">
                  <a:solidFill>
                    <a:schemeClr val="bg1"/>
                  </a:solidFill>
                  <a:latin typeface="Tahoma" pitchFamily="34" charset="0"/>
                </a:rPr>
                <a:t>…………………</a:t>
              </a:r>
            </a:p>
          </p:txBody>
        </p:sp>
        <p:sp>
          <p:nvSpPr>
            <p:cNvPr id="7" name="Text Box 5"/>
            <p:cNvSpPr txBox="1">
              <a:spLocks noChangeArrowheads="1"/>
            </p:cNvSpPr>
            <p:nvPr/>
          </p:nvSpPr>
          <p:spPr bwMode="auto">
            <a:xfrm>
              <a:off x="816" y="3504"/>
              <a:ext cx="1488" cy="538"/>
            </a:xfrm>
            <a:prstGeom prst="rect">
              <a:avLst/>
            </a:prstGeom>
            <a:noFill/>
            <a:ln w="9525">
              <a:noFill/>
              <a:miter lim="800000"/>
              <a:headEnd/>
              <a:tailEnd/>
            </a:ln>
            <a:effectLst/>
          </p:spPr>
          <p:txBody>
            <a:bodyPr>
              <a:spAutoFit/>
            </a:bodyPr>
            <a:lstStyle/>
            <a:p>
              <a:pPr algn="ctr">
                <a:spcBef>
                  <a:spcPct val="50000"/>
                </a:spcBef>
                <a:defRPr/>
              </a:pPr>
              <a:r>
                <a:rPr kumimoji="1" lang="en-US" sz="2000" b="0">
                  <a:latin typeface="Tahoma" pitchFamily="34" charset="0"/>
                  <a:ea typeface="MS PGothic" pitchFamily="34" charset="-128"/>
                  <a:cs typeface="+mn-cs"/>
                </a:rPr>
                <a:t>Trang hiện tại</a:t>
              </a:r>
            </a:p>
            <a:p>
              <a:pPr algn="ctr">
                <a:spcBef>
                  <a:spcPct val="50000"/>
                </a:spcBef>
                <a:defRPr/>
              </a:pPr>
              <a:r>
                <a:rPr kumimoji="1" lang="en-US" sz="2000" b="0">
                  <a:solidFill>
                    <a:schemeClr val="tx2">
                      <a:lumMod val="75000"/>
                    </a:schemeClr>
                  </a:solidFill>
                  <a:latin typeface="Tahoma" pitchFamily="34" charset="0"/>
                  <a:ea typeface="MS PGothic" pitchFamily="34" charset="-128"/>
                  <a:cs typeface="+mn-cs"/>
                </a:rPr>
                <a:t>baihoc1.htm</a:t>
              </a:r>
            </a:p>
          </p:txBody>
        </p:sp>
      </p:grpSp>
      <p:grpSp>
        <p:nvGrpSpPr>
          <p:cNvPr id="8" name="Group 7"/>
          <p:cNvGrpSpPr>
            <a:grpSpLocks/>
          </p:cNvGrpSpPr>
          <p:nvPr/>
        </p:nvGrpSpPr>
        <p:grpSpPr bwMode="auto">
          <a:xfrm>
            <a:off x="6019800" y="2995613"/>
            <a:ext cx="2590800" cy="3100388"/>
            <a:chOff x="3648" y="2281"/>
            <a:chExt cx="1632" cy="1953"/>
          </a:xfrm>
        </p:grpSpPr>
        <p:sp>
          <p:nvSpPr>
            <p:cNvPr id="9" name="Rectangle 7"/>
            <p:cNvSpPr>
              <a:spLocks noChangeArrowheads="1"/>
            </p:cNvSpPr>
            <p:nvPr/>
          </p:nvSpPr>
          <p:spPr bwMode="auto">
            <a:xfrm>
              <a:off x="3648" y="2281"/>
              <a:ext cx="1632" cy="1175"/>
            </a:xfrm>
            <a:prstGeom prst="rect">
              <a:avLst/>
            </a:prstGeom>
            <a:solidFill>
              <a:srgbClr val="00B050"/>
            </a:solidFill>
            <a:ln w="9525">
              <a:solidFill>
                <a:schemeClr val="tx1"/>
              </a:solidFill>
              <a:miter lim="800000"/>
              <a:headEnd/>
              <a:tailEnd/>
            </a:ln>
          </p:spPr>
          <p:txBody>
            <a:bodyPr wrap="none" anchor="ctr"/>
            <a:lstStyle/>
            <a:p>
              <a:pPr algn="ctr"/>
              <a:r>
                <a:rPr kumimoji="1" lang="en-US" sz="2400">
                  <a:solidFill>
                    <a:schemeClr val="bg1"/>
                  </a:solidFill>
                  <a:latin typeface="Tahoma" pitchFamily="34" charset="0"/>
                </a:rPr>
                <a:t>…………………</a:t>
              </a:r>
            </a:p>
            <a:p>
              <a:pPr algn="ctr"/>
              <a:r>
                <a:rPr kumimoji="1" lang="en-US" sz="2400">
                  <a:solidFill>
                    <a:schemeClr val="bg1"/>
                  </a:solidFill>
                  <a:latin typeface="Tahoma" pitchFamily="34" charset="0"/>
                </a:rPr>
                <a:t>…………………</a:t>
              </a:r>
            </a:p>
            <a:p>
              <a:pPr algn="ctr"/>
              <a:r>
                <a:rPr kumimoji="1" lang="en-US" sz="2400">
                  <a:solidFill>
                    <a:schemeClr val="bg1"/>
                  </a:solidFill>
                  <a:latin typeface="Tahoma" pitchFamily="34" charset="0"/>
                </a:rPr>
                <a:t>…………………</a:t>
              </a:r>
            </a:p>
            <a:p>
              <a:pPr algn="ctr"/>
              <a:r>
                <a:rPr kumimoji="1" lang="en-US" sz="2400">
                  <a:solidFill>
                    <a:schemeClr val="bg1"/>
                  </a:solidFill>
                  <a:latin typeface="Tahoma" pitchFamily="34" charset="0"/>
                </a:rPr>
                <a:t>…………………</a:t>
              </a:r>
            </a:p>
            <a:p>
              <a:pPr algn="ctr"/>
              <a:r>
                <a:rPr kumimoji="1" lang="en-US" sz="2400">
                  <a:solidFill>
                    <a:schemeClr val="bg1"/>
                  </a:solidFill>
                  <a:latin typeface="Tahoma" pitchFamily="34" charset="0"/>
                </a:rPr>
                <a:t>…………………</a:t>
              </a:r>
            </a:p>
            <a:p>
              <a:pPr algn="ctr"/>
              <a:r>
                <a:rPr kumimoji="1" lang="en-US" sz="2400">
                  <a:solidFill>
                    <a:schemeClr val="bg1"/>
                  </a:solidFill>
                  <a:latin typeface="Tahoma" pitchFamily="34" charset="0"/>
                </a:rPr>
                <a:t>…………………</a:t>
              </a:r>
            </a:p>
          </p:txBody>
        </p:sp>
        <p:sp>
          <p:nvSpPr>
            <p:cNvPr id="10" name="Text Box 8"/>
            <p:cNvSpPr txBox="1">
              <a:spLocks noChangeArrowheads="1"/>
            </p:cNvSpPr>
            <p:nvPr/>
          </p:nvSpPr>
          <p:spPr bwMode="auto">
            <a:xfrm>
              <a:off x="3696" y="3504"/>
              <a:ext cx="1488" cy="730"/>
            </a:xfrm>
            <a:prstGeom prst="rect">
              <a:avLst/>
            </a:prstGeom>
            <a:noFill/>
            <a:ln w="9525">
              <a:noFill/>
              <a:miter lim="800000"/>
              <a:headEnd/>
              <a:tailEnd/>
            </a:ln>
            <a:effectLst/>
          </p:spPr>
          <p:txBody>
            <a:bodyPr>
              <a:spAutoFit/>
            </a:bodyPr>
            <a:lstStyle/>
            <a:p>
              <a:pPr algn="ctr">
                <a:spcBef>
                  <a:spcPct val="50000"/>
                </a:spcBef>
                <a:defRPr/>
              </a:pPr>
              <a:r>
                <a:rPr kumimoji="1" lang="en-US" sz="2000" b="0">
                  <a:latin typeface="Tahoma" pitchFamily="34" charset="0"/>
                  <a:ea typeface="MS PGothic" pitchFamily="34" charset="-128"/>
                  <a:cs typeface="+mn-cs"/>
                </a:rPr>
                <a:t>Trang có địa chỉ xác định từ URL</a:t>
              </a:r>
            </a:p>
            <a:p>
              <a:pPr algn="ctr">
                <a:spcBef>
                  <a:spcPct val="50000"/>
                </a:spcBef>
                <a:defRPr/>
              </a:pPr>
              <a:r>
                <a:rPr kumimoji="1" lang="en-US" sz="2000" b="0">
                  <a:solidFill>
                    <a:schemeClr val="tx2">
                      <a:lumMod val="75000"/>
                    </a:schemeClr>
                  </a:solidFill>
                  <a:latin typeface="Tahoma" pitchFamily="34" charset="0"/>
                  <a:ea typeface="MS PGothic" pitchFamily="34" charset="-128"/>
                  <a:cs typeface="+mn-cs"/>
                </a:rPr>
                <a:t>baihoc2.htm</a:t>
              </a:r>
            </a:p>
          </p:txBody>
        </p:sp>
      </p:grpSp>
      <p:grpSp>
        <p:nvGrpSpPr>
          <p:cNvPr id="11" name="Group 10"/>
          <p:cNvGrpSpPr>
            <a:grpSpLocks/>
          </p:cNvGrpSpPr>
          <p:nvPr/>
        </p:nvGrpSpPr>
        <p:grpSpPr bwMode="auto">
          <a:xfrm>
            <a:off x="4038600" y="3300413"/>
            <a:ext cx="1981200" cy="1371600"/>
            <a:chOff x="2400" y="1945"/>
            <a:chExt cx="1248" cy="864"/>
          </a:xfrm>
        </p:grpSpPr>
        <p:sp>
          <p:nvSpPr>
            <p:cNvPr id="12" name="Arc 10"/>
            <p:cNvSpPr>
              <a:spLocks/>
            </p:cNvSpPr>
            <p:nvPr/>
          </p:nvSpPr>
          <p:spPr bwMode="auto">
            <a:xfrm flipV="1">
              <a:off x="2975" y="1945"/>
              <a:ext cx="673" cy="501"/>
            </a:xfrm>
            <a:custGeom>
              <a:avLst/>
              <a:gdLst>
                <a:gd name="T0" fmla="*/ 677 w 21751"/>
                <a:gd name="T1" fmla="*/ 622 h 21600"/>
                <a:gd name="T2" fmla="*/ 0 w 21751"/>
                <a:gd name="T3" fmla="*/ 18 h 21600"/>
                <a:gd name="T4" fmla="*/ 672 w 21751"/>
                <a:gd name="T5" fmla="*/ 0 h 21600"/>
                <a:gd name="T6" fmla="*/ 0 60000 65536"/>
                <a:gd name="T7" fmla="*/ 0 60000 65536"/>
                <a:gd name="T8" fmla="*/ 0 60000 65536"/>
                <a:gd name="T9" fmla="*/ 0 w 21751"/>
                <a:gd name="T10" fmla="*/ 0 h 21600"/>
                <a:gd name="T11" fmla="*/ 21751 w 21751"/>
                <a:gd name="T12" fmla="*/ 21600 h 21600"/>
              </a:gdLst>
              <a:ahLst/>
              <a:cxnLst>
                <a:cxn ang="T6">
                  <a:pos x="T0" y="T1"/>
                </a:cxn>
                <a:cxn ang="T7">
                  <a:pos x="T2" y="T3"/>
                </a:cxn>
                <a:cxn ang="T8">
                  <a:pos x="T4" y="T5"/>
                </a:cxn>
              </a:cxnLst>
              <a:rect l="T9" t="T10" r="T11" b="T12"/>
              <a:pathLst>
                <a:path w="21751" h="21600" fill="none" extrusionOk="0">
                  <a:moveTo>
                    <a:pt x="21751" y="21599"/>
                  </a:moveTo>
                  <a:cubicBezTo>
                    <a:pt x="21697" y="21599"/>
                    <a:pt x="21644" y="21599"/>
                    <a:pt x="21591" y="21600"/>
                  </a:cubicBezTo>
                  <a:cubicBezTo>
                    <a:pt x="9909" y="21600"/>
                    <a:pt x="344" y="12312"/>
                    <a:pt x="0" y="635"/>
                  </a:cubicBezTo>
                </a:path>
                <a:path w="21751" h="21600" stroke="0" extrusionOk="0">
                  <a:moveTo>
                    <a:pt x="21751" y="21599"/>
                  </a:moveTo>
                  <a:cubicBezTo>
                    <a:pt x="21697" y="21599"/>
                    <a:pt x="21644" y="21599"/>
                    <a:pt x="21591" y="21600"/>
                  </a:cubicBezTo>
                  <a:cubicBezTo>
                    <a:pt x="9909" y="21600"/>
                    <a:pt x="344" y="12312"/>
                    <a:pt x="0" y="635"/>
                  </a:cubicBezTo>
                  <a:lnTo>
                    <a:pt x="21591" y="0"/>
                  </a:lnTo>
                  <a:close/>
                </a:path>
              </a:pathLst>
            </a:custGeom>
            <a:noFill/>
            <a:ln w="19050">
              <a:solidFill>
                <a:srgbClr val="FF0000"/>
              </a:solidFill>
              <a:miter lim="800000"/>
              <a:headEnd type="stealth" w="lg" len="lg"/>
              <a:tailEnd/>
            </a:ln>
          </p:spPr>
          <p:txBody>
            <a:bodyPr wrap="none" anchor="ctr"/>
            <a:lstStyle/>
            <a:p>
              <a:endParaRPr lang="en-US"/>
            </a:p>
          </p:txBody>
        </p:sp>
        <p:sp>
          <p:nvSpPr>
            <p:cNvPr id="13" name="Arc 11"/>
            <p:cNvSpPr>
              <a:spLocks/>
            </p:cNvSpPr>
            <p:nvPr/>
          </p:nvSpPr>
          <p:spPr bwMode="auto">
            <a:xfrm flipV="1">
              <a:off x="2400" y="2400"/>
              <a:ext cx="576" cy="409"/>
            </a:xfrm>
            <a:custGeom>
              <a:avLst/>
              <a:gdLst>
                <a:gd name="T0" fmla="*/ 0 w 21600"/>
                <a:gd name="T1" fmla="*/ 0 h 21600"/>
                <a:gd name="T2" fmla="*/ 768 w 21600"/>
                <a:gd name="T3" fmla="*/ 432 h 21600"/>
                <a:gd name="T4" fmla="*/ 0 w 21600"/>
                <a:gd name="T5" fmla="*/ 43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FF0000"/>
              </a:solidFill>
              <a:miter lim="800000"/>
              <a:headEnd/>
              <a:tailEnd/>
            </a:ln>
          </p:spPr>
          <p:txBody>
            <a:bodyPr wrap="none" anchor="ctr"/>
            <a:lstStyle/>
            <a:p>
              <a:endParaRPr lang="en-US"/>
            </a:p>
          </p:txBody>
        </p:sp>
        <p:sp>
          <p:nvSpPr>
            <p:cNvPr id="14" name="Text Box 12"/>
            <p:cNvSpPr txBox="1">
              <a:spLocks noChangeArrowheads="1"/>
            </p:cNvSpPr>
            <p:nvPr/>
          </p:nvSpPr>
          <p:spPr bwMode="auto">
            <a:xfrm>
              <a:off x="2880" y="2160"/>
              <a:ext cx="720" cy="442"/>
            </a:xfrm>
            <a:prstGeom prst="rect">
              <a:avLst/>
            </a:prstGeom>
            <a:noFill/>
            <a:ln w="9525">
              <a:noFill/>
              <a:miter lim="800000"/>
              <a:headEnd/>
              <a:tailEnd/>
            </a:ln>
          </p:spPr>
          <p:txBody>
            <a:bodyPr>
              <a:spAutoFit/>
            </a:bodyPr>
            <a:lstStyle/>
            <a:p>
              <a:pPr algn="ctr">
                <a:spcBef>
                  <a:spcPct val="50000"/>
                </a:spcBef>
              </a:pPr>
              <a:r>
                <a:rPr kumimoji="1" lang="en-US" sz="2000">
                  <a:latin typeface="Tahoma" pitchFamily="34" charset="0"/>
                </a:rPr>
                <a:t>Click chuột</a:t>
              </a:r>
            </a:p>
          </p:txBody>
        </p:sp>
      </p:grpSp>
      <p:sp>
        <p:nvSpPr>
          <p:cNvPr id="15" name="Rectangle 14"/>
          <p:cNvSpPr>
            <a:spLocks noChangeArrowheads="1"/>
          </p:cNvSpPr>
          <p:nvPr/>
        </p:nvSpPr>
        <p:spPr bwMode="auto">
          <a:xfrm>
            <a:off x="1295400" y="2362200"/>
            <a:ext cx="7315200" cy="417512"/>
          </a:xfrm>
          <a:prstGeom prst="rect">
            <a:avLst/>
          </a:prstGeom>
          <a:solidFill>
            <a:srgbClr val="FFCC99">
              <a:alpha val="40000"/>
            </a:srgbClr>
          </a:solidFill>
          <a:ln w="9525">
            <a:solidFill>
              <a:srgbClr val="FF9933"/>
            </a:solidFill>
            <a:miter lim="800000"/>
            <a:headEnd/>
            <a:tailEnd/>
          </a:ln>
          <a:effectLst/>
        </p:spPr>
        <p:txBody>
          <a:bodyPr lIns="0"/>
          <a:lstStyle/>
          <a:p>
            <a:pPr lvl="1" indent="-227013" algn="l" eaLnBrk="0" hangingPunct="0">
              <a:lnSpc>
                <a:spcPct val="90000"/>
              </a:lnSpc>
              <a:spcBef>
                <a:spcPct val="25000"/>
              </a:spcBef>
              <a:spcAft>
                <a:spcPct val="15000"/>
              </a:spcAft>
              <a:buClr>
                <a:srgbClr val="6CA6B8"/>
              </a:buClr>
              <a:buFont typeface="Arial" charset="0"/>
              <a:buNone/>
              <a:defRPr/>
            </a:pPr>
            <a:r>
              <a:rPr lang="en-US" sz="2400" b="1">
                <a:solidFill>
                  <a:schemeClr val="tx2">
                    <a:lumMod val="75000"/>
                  </a:schemeClr>
                </a:solidFill>
                <a:latin typeface="Courier New" pitchFamily="49" charset="0"/>
                <a:ea typeface="MS PGothic" pitchFamily="34" charset="-128"/>
                <a:cs typeface="Courier New" pitchFamily="49" charset="0"/>
              </a:rPr>
              <a:t>&lt;a </a:t>
            </a:r>
            <a:r>
              <a:rPr lang="en-US" sz="2400" b="1">
                <a:solidFill>
                  <a:srgbClr val="FF0000"/>
                </a:solidFill>
                <a:latin typeface="Courier New" pitchFamily="49" charset="0"/>
                <a:ea typeface="MS PGothic" pitchFamily="34" charset="-128"/>
                <a:cs typeface="Courier New" pitchFamily="49" charset="0"/>
              </a:rPr>
              <a:t>href</a:t>
            </a:r>
            <a:r>
              <a:rPr lang="en-US" sz="2400">
                <a:solidFill>
                  <a:schemeClr val="tx2">
                    <a:lumMod val="75000"/>
                  </a:schemeClr>
                </a:solidFill>
                <a:latin typeface="Courier New" pitchFamily="49" charset="0"/>
                <a:ea typeface="MS PGothic" pitchFamily="34" charset="-128"/>
                <a:cs typeface="Courier New" pitchFamily="49" charset="0"/>
              </a:rPr>
              <a:t>="</a:t>
            </a:r>
            <a:r>
              <a:rPr lang="en-US" sz="2400" smtClean="0">
                <a:solidFill>
                  <a:schemeClr val="tx2">
                    <a:lumMod val="75000"/>
                  </a:schemeClr>
                </a:solidFill>
                <a:latin typeface="Courier New" pitchFamily="49" charset="0"/>
                <a:ea typeface="MS PGothic" pitchFamily="34" charset="-128"/>
                <a:cs typeface="Courier New" pitchFamily="49" charset="0"/>
              </a:rPr>
              <a:t>URL</a:t>
            </a:r>
            <a:r>
              <a:rPr lang="en-US" sz="2400">
                <a:solidFill>
                  <a:schemeClr val="tx2">
                    <a:lumMod val="75000"/>
                  </a:schemeClr>
                </a:solidFill>
                <a:latin typeface="Courier New" pitchFamily="49" charset="0"/>
                <a:ea typeface="MS PGothic" pitchFamily="34" charset="-128"/>
                <a:cs typeface="Courier New" pitchFamily="49" charset="0"/>
              </a:rPr>
              <a:t>"&gt; </a:t>
            </a:r>
            <a:r>
              <a:rPr lang="en-US" sz="2400" b="0">
                <a:ea typeface="MS PGothic" pitchFamily="34" charset="-128"/>
                <a:cs typeface="+mn-cs"/>
              </a:rPr>
              <a:t>Text đại diện </a:t>
            </a:r>
            <a:r>
              <a:rPr lang="en-US" sz="2400" b="1">
                <a:solidFill>
                  <a:schemeClr val="tx2">
                    <a:lumMod val="75000"/>
                  </a:schemeClr>
                </a:solidFill>
                <a:latin typeface="Courier New" pitchFamily="49" charset="0"/>
                <a:ea typeface="MS PGothic" pitchFamily="34" charset="-128"/>
                <a:cs typeface="Courier New" pitchFamily="49" charset="0"/>
              </a:rPr>
              <a:t>&lt;/a&gt;</a:t>
            </a:r>
          </a:p>
        </p:txBody>
      </p:sp>
      <p:sp>
        <p:nvSpPr>
          <p:cNvPr id="16" name="Rectangle 2"/>
          <p:cNvSpPr>
            <a:spLocks noGrp="1" noChangeArrowheads="1"/>
          </p:cNvSpPr>
          <p:nvPr>
            <p:ph type="title"/>
          </p:nvPr>
        </p:nvSpPr>
        <p:spPr bwMode="auto">
          <a:xfrm>
            <a:off x="457200" y="167149"/>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vi-VN" sz="4000" b="1" dirty="0">
                <a:solidFill>
                  <a:schemeClr val="tx1"/>
                </a:solidFill>
                <a:cs typeface="Tahoma" charset="0"/>
              </a:rPr>
              <a:t>Một số thẻ HTML cơ bản</a:t>
            </a:r>
            <a:endParaRPr lang="en-US" sz="4000" b="1" dirty="0" smtClean="0">
              <a:solidFill>
                <a:schemeClr val="tx1"/>
              </a:solidFill>
              <a:cs typeface="Tahoma" charset="0"/>
            </a:endParaRPr>
          </a:p>
        </p:txBody>
      </p:sp>
    </p:spTree>
    <p:extLst>
      <p:ext uri="{BB962C8B-B14F-4D97-AF65-F5344CB8AC3E}">
        <p14:creationId xmlns:p14="http://schemas.microsoft.com/office/powerpoint/2010/main" val="585083763"/>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0-#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par>
                          <p:cTn id="19" fill="hold">
                            <p:stCondLst>
                              <p:cond delay="500"/>
                            </p:stCondLst>
                            <p:childTnLst>
                              <p:par>
                                <p:cTn id="20" presetID="12" presetClass="entr" presetSubtype="4"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slide(fromBottom)">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1"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smtClean="0">
                <a:solidFill>
                  <a:schemeClr val="tx1"/>
                </a:solidFill>
                <a:cs typeface="Tahoma" charset="0"/>
              </a:rPr>
              <a:t>Nội dung</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1534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Giới thiệu HTML</a:t>
            </a:r>
          </a:p>
          <a:p>
            <a:pPr algn="just">
              <a:lnSpc>
                <a:spcPct val="120000"/>
              </a:lnSpc>
              <a:spcBef>
                <a:spcPts val="300"/>
              </a:spcBef>
              <a:spcAft>
                <a:spcPts val="300"/>
              </a:spcAft>
            </a:pPr>
            <a:r>
              <a:rPr lang="vi-VN" sz="2800">
                <a:latin typeface="+mj-lt"/>
                <a:cs typeface="Tahoma" charset="0"/>
              </a:rPr>
              <a:t>Các thẻ (tag) HTML</a:t>
            </a:r>
          </a:p>
          <a:p>
            <a:pPr algn="just">
              <a:lnSpc>
                <a:spcPct val="120000"/>
              </a:lnSpc>
              <a:spcBef>
                <a:spcPts val="300"/>
              </a:spcBef>
              <a:spcAft>
                <a:spcPts val="300"/>
              </a:spcAft>
            </a:pPr>
            <a:r>
              <a:rPr lang="vi-VN" sz="2800">
                <a:latin typeface="+mj-lt"/>
                <a:cs typeface="Tahoma" charset="0"/>
              </a:rPr>
              <a:t>Form</a:t>
            </a:r>
          </a:p>
          <a:p>
            <a:pPr algn="just">
              <a:lnSpc>
                <a:spcPct val="120000"/>
              </a:lnSpc>
              <a:spcBef>
                <a:spcPts val="300"/>
              </a:spcBef>
              <a:spcAft>
                <a:spcPts val="300"/>
              </a:spcAft>
            </a:pPr>
            <a:r>
              <a:rPr lang="vi-VN" sz="2800">
                <a:latin typeface="+mj-lt"/>
                <a:cs typeface="Tahoma" charset="0"/>
              </a:rPr>
              <a:t>Các thành phần của Form</a:t>
            </a:r>
          </a:p>
          <a:p>
            <a:pPr algn="just">
              <a:lnSpc>
                <a:spcPct val="120000"/>
              </a:lnSpc>
              <a:spcBef>
                <a:spcPts val="300"/>
              </a:spcBef>
              <a:spcAft>
                <a:spcPts val="300"/>
              </a:spcAft>
            </a:pPr>
            <a:r>
              <a:rPr lang="vi-VN" sz="2800">
                <a:latin typeface="+mj-lt"/>
                <a:cs typeface="Tahoma" charset="0"/>
              </a:rPr>
              <a:t>Cơ chế truyền nhận dữ liệu</a:t>
            </a:r>
          </a:p>
        </p:txBody>
      </p:sp>
      <p:pic>
        <p:nvPicPr>
          <p:cNvPr id="3074" name="Picture 2" descr="http://png-2.findicons.com/files/icons/1016/aerovista/256/office_html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1704" y="4024745"/>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png-1.findicons.com/files/icons/1637/file_icons_vs_2/256/htm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9137" y="1430752"/>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600283"/>
      </p:ext>
    </p:extLst>
  </p:cSld>
  <p:clrMapOvr>
    <a:masterClrMapping/>
  </p:clrMapOvr>
  <p:transition advClick="0">
    <p:wheel spokes="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1" y="161925"/>
            <a:ext cx="7696200" cy="709613"/>
          </a:xfrm>
          <a:noFill/>
          <a:ln>
            <a:miter lim="800000"/>
            <a:headEnd/>
            <a:tailEnd/>
          </a:ln>
        </p:spPr>
        <p:txBody>
          <a:bodyPr vert="horz" wrap="square" lIns="91440" tIns="45720" rIns="91440" bIns="45720" numCol="1" anchor="t" anchorCtr="0" compatLnSpc="1">
            <a:prstTxWarp prst="textNoShape">
              <a:avLst/>
            </a:prstTxWarp>
          </a:bodyPr>
          <a:lstStyle/>
          <a:p>
            <a:r>
              <a:rPr lang="vi-VN" sz="4000" b="1">
                <a:solidFill>
                  <a:schemeClr val="tx1"/>
                </a:solidFill>
                <a:cs typeface="Tahoma" charset="0"/>
              </a:rPr>
              <a:t>Liên kết – Hyperlink</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124825"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solidFill>
                  <a:srgbClr val="0000FF"/>
                </a:solidFill>
                <a:latin typeface="+mj-lt"/>
                <a:cs typeface="Tahoma" charset="0"/>
              </a:rPr>
              <a:t>Liên kết email:</a:t>
            </a:r>
            <a:endParaRPr lang="en-US" sz="2800" dirty="0" smtClean="0">
              <a:solidFill>
                <a:srgbClr val="0000FF"/>
              </a:solidFill>
              <a:latin typeface="+mj-lt"/>
              <a:cs typeface="Tahoma" charset="0"/>
            </a:endParaRPr>
          </a:p>
        </p:txBody>
      </p:sp>
      <p:grpSp>
        <p:nvGrpSpPr>
          <p:cNvPr id="5" name="Group 4"/>
          <p:cNvGrpSpPr>
            <a:grpSpLocks/>
          </p:cNvGrpSpPr>
          <p:nvPr/>
        </p:nvGrpSpPr>
        <p:grpSpPr bwMode="auto">
          <a:xfrm>
            <a:off x="4110038" y="1879600"/>
            <a:ext cx="4729162" cy="2835275"/>
            <a:chOff x="4205623" y="1589518"/>
            <a:chExt cx="4728312" cy="2834202"/>
          </a:xfrm>
        </p:grpSpPr>
        <p:pic>
          <p:nvPicPr>
            <p:cNvPr id="6" name="Picture 2"/>
            <p:cNvPicPr>
              <a:picLocks noChangeAspect="1" noChangeArrowheads="1"/>
            </p:cNvPicPr>
            <p:nvPr/>
          </p:nvPicPr>
          <p:blipFill>
            <a:blip r:embed="rId2" cstate="print"/>
            <a:srcRect/>
            <a:stretch>
              <a:fillRect/>
            </a:stretch>
          </p:blipFill>
          <p:spPr bwMode="auto">
            <a:xfrm>
              <a:off x="4205623" y="1589518"/>
              <a:ext cx="4728312" cy="2834202"/>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5128054" y="3534032"/>
              <a:ext cx="3012363" cy="338554"/>
            </a:xfrm>
            <a:prstGeom prst="rect">
              <a:avLst/>
            </a:prstGeom>
            <a:noFill/>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defRPr/>
              </a:pPr>
              <a:r>
                <a:rPr lang="en-US" b="1" cap="all">
                  <a:ln w="0"/>
                  <a:solidFill>
                    <a:srgbClr val="FF9933"/>
                  </a:solidFill>
                  <a:effectLst>
                    <a:reflection blurRad="12700" stA="50000" endPos="50000" dist="5000" dir="5400000" sy="-100000" rotWithShape="0"/>
                  </a:effectLst>
                  <a:ea typeface="MS PGothic" pitchFamily="34" charset="-128"/>
                  <a:cs typeface="+mn-cs"/>
                </a:rPr>
                <a:t>Microsoft Outlook 2007</a:t>
              </a:r>
            </a:p>
          </p:txBody>
        </p:sp>
      </p:grpSp>
      <p:sp>
        <p:nvSpPr>
          <p:cNvPr id="8" name="Rectangle 4"/>
          <p:cNvSpPr>
            <a:spLocks noChangeArrowheads="1"/>
          </p:cNvSpPr>
          <p:nvPr/>
        </p:nvSpPr>
        <p:spPr bwMode="auto">
          <a:xfrm>
            <a:off x="568325" y="2986087"/>
            <a:ext cx="2590800" cy="2590800"/>
          </a:xfrm>
          <a:prstGeom prst="rect">
            <a:avLst/>
          </a:prstGeom>
          <a:solidFill>
            <a:srgbClr val="00B050"/>
          </a:solidFill>
          <a:ln w="9525">
            <a:solidFill>
              <a:schemeClr val="tx1"/>
            </a:solidFill>
            <a:miter lim="800000"/>
            <a:headEnd/>
            <a:tailEnd/>
          </a:ln>
        </p:spPr>
        <p:txBody>
          <a:bodyPr wrap="none" anchor="ctr"/>
          <a:lstStyle/>
          <a:p>
            <a:pPr algn="ctr"/>
            <a:r>
              <a:rPr kumimoji="1" lang="en-US" sz="2400">
                <a:solidFill>
                  <a:schemeClr val="bg1"/>
                </a:solidFill>
                <a:latin typeface="Tahoma" pitchFamily="34" charset="0"/>
              </a:rPr>
              <a:t>…………………</a:t>
            </a:r>
          </a:p>
          <a:p>
            <a:pPr algn="ctr"/>
            <a:r>
              <a:rPr kumimoji="1" lang="en-US" sz="2400">
                <a:solidFill>
                  <a:schemeClr val="bg1"/>
                </a:solidFill>
                <a:latin typeface="Tahoma" pitchFamily="34" charset="0"/>
              </a:rPr>
              <a:t>…………………</a:t>
            </a:r>
          </a:p>
          <a:p>
            <a:pPr algn="ctr"/>
            <a:r>
              <a:rPr kumimoji="1" lang="en-US" sz="2400">
                <a:solidFill>
                  <a:schemeClr val="bg1"/>
                </a:solidFill>
                <a:latin typeface="Tahoma" pitchFamily="34" charset="0"/>
              </a:rPr>
              <a:t>…………………</a:t>
            </a:r>
          </a:p>
          <a:p>
            <a:pPr algn="ctr"/>
            <a:r>
              <a:rPr kumimoji="1" lang="en-US" sz="2200" u="sng">
                <a:solidFill>
                  <a:schemeClr val="bg1"/>
                </a:solidFill>
                <a:latin typeface="Tahoma" pitchFamily="34" charset="0"/>
              </a:rPr>
              <a:t>Liên hệ Admin</a:t>
            </a:r>
          </a:p>
          <a:p>
            <a:pPr algn="ctr"/>
            <a:r>
              <a:rPr kumimoji="1" lang="en-US" sz="2400">
                <a:solidFill>
                  <a:schemeClr val="bg1"/>
                </a:solidFill>
                <a:latin typeface="Tahoma" pitchFamily="34" charset="0"/>
              </a:rPr>
              <a:t>…………………</a:t>
            </a:r>
          </a:p>
          <a:p>
            <a:pPr algn="ctr"/>
            <a:r>
              <a:rPr kumimoji="1" lang="en-US" sz="2400">
                <a:solidFill>
                  <a:schemeClr val="bg1"/>
                </a:solidFill>
                <a:latin typeface="Tahoma" pitchFamily="34" charset="0"/>
              </a:rPr>
              <a:t>…………………</a:t>
            </a:r>
          </a:p>
        </p:txBody>
      </p:sp>
      <p:grpSp>
        <p:nvGrpSpPr>
          <p:cNvPr id="9" name="Group 8"/>
          <p:cNvGrpSpPr>
            <a:grpSpLocks/>
          </p:cNvGrpSpPr>
          <p:nvPr/>
        </p:nvGrpSpPr>
        <p:grpSpPr bwMode="auto">
          <a:xfrm>
            <a:off x="2792413" y="2986087"/>
            <a:ext cx="2292350" cy="1600200"/>
            <a:chOff x="2208" y="1824"/>
            <a:chExt cx="1444" cy="1008"/>
          </a:xfrm>
        </p:grpSpPr>
        <p:sp>
          <p:nvSpPr>
            <p:cNvPr id="10" name="Arc 10"/>
            <p:cNvSpPr>
              <a:spLocks/>
            </p:cNvSpPr>
            <p:nvPr/>
          </p:nvSpPr>
          <p:spPr bwMode="auto">
            <a:xfrm flipV="1">
              <a:off x="2975" y="1824"/>
              <a:ext cx="677" cy="622"/>
            </a:xfrm>
            <a:custGeom>
              <a:avLst/>
              <a:gdLst>
                <a:gd name="T0" fmla="*/ 677 w 21751"/>
                <a:gd name="T1" fmla="*/ 622 h 21600"/>
                <a:gd name="T2" fmla="*/ 0 w 21751"/>
                <a:gd name="T3" fmla="*/ 18 h 21600"/>
                <a:gd name="T4" fmla="*/ 672 w 21751"/>
                <a:gd name="T5" fmla="*/ 0 h 21600"/>
                <a:gd name="T6" fmla="*/ 0 60000 65536"/>
                <a:gd name="T7" fmla="*/ 0 60000 65536"/>
                <a:gd name="T8" fmla="*/ 0 60000 65536"/>
                <a:gd name="T9" fmla="*/ 0 w 21751"/>
                <a:gd name="T10" fmla="*/ 0 h 21600"/>
                <a:gd name="T11" fmla="*/ 21751 w 21751"/>
                <a:gd name="T12" fmla="*/ 21600 h 21600"/>
              </a:gdLst>
              <a:ahLst/>
              <a:cxnLst>
                <a:cxn ang="T6">
                  <a:pos x="T0" y="T1"/>
                </a:cxn>
                <a:cxn ang="T7">
                  <a:pos x="T2" y="T3"/>
                </a:cxn>
                <a:cxn ang="T8">
                  <a:pos x="T4" y="T5"/>
                </a:cxn>
              </a:cxnLst>
              <a:rect l="T9" t="T10" r="T11" b="T12"/>
              <a:pathLst>
                <a:path w="21751" h="21600" fill="none" extrusionOk="0">
                  <a:moveTo>
                    <a:pt x="21751" y="21599"/>
                  </a:moveTo>
                  <a:cubicBezTo>
                    <a:pt x="21697" y="21599"/>
                    <a:pt x="21644" y="21599"/>
                    <a:pt x="21591" y="21600"/>
                  </a:cubicBezTo>
                  <a:cubicBezTo>
                    <a:pt x="9909" y="21600"/>
                    <a:pt x="344" y="12312"/>
                    <a:pt x="0" y="635"/>
                  </a:cubicBezTo>
                </a:path>
                <a:path w="21751" h="21600" stroke="0" extrusionOk="0">
                  <a:moveTo>
                    <a:pt x="21751" y="21599"/>
                  </a:moveTo>
                  <a:cubicBezTo>
                    <a:pt x="21697" y="21599"/>
                    <a:pt x="21644" y="21599"/>
                    <a:pt x="21591" y="21600"/>
                  </a:cubicBezTo>
                  <a:cubicBezTo>
                    <a:pt x="9909" y="21600"/>
                    <a:pt x="344" y="12312"/>
                    <a:pt x="0" y="635"/>
                  </a:cubicBezTo>
                  <a:lnTo>
                    <a:pt x="21591" y="0"/>
                  </a:lnTo>
                  <a:close/>
                </a:path>
              </a:pathLst>
            </a:custGeom>
            <a:noFill/>
            <a:ln w="19050">
              <a:solidFill>
                <a:srgbClr val="FF0000"/>
              </a:solidFill>
              <a:miter lim="800000"/>
              <a:headEnd type="stealth" w="lg" len="lg"/>
              <a:tailEnd/>
            </a:ln>
          </p:spPr>
          <p:txBody>
            <a:bodyPr wrap="none" anchor="ctr"/>
            <a:lstStyle/>
            <a:p>
              <a:endParaRPr lang="en-US"/>
            </a:p>
          </p:txBody>
        </p:sp>
        <p:sp>
          <p:nvSpPr>
            <p:cNvPr id="11" name="Arc 11"/>
            <p:cNvSpPr>
              <a:spLocks/>
            </p:cNvSpPr>
            <p:nvPr/>
          </p:nvSpPr>
          <p:spPr bwMode="auto">
            <a:xfrm flipV="1">
              <a:off x="2208" y="2400"/>
              <a:ext cx="768" cy="432"/>
            </a:xfrm>
            <a:custGeom>
              <a:avLst/>
              <a:gdLst>
                <a:gd name="T0" fmla="*/ 0 w 21600"/>
                <a:gd name="T1" fmla="*/ 0 h 21600"/>
                <a:gd name="T2" fmla="*/ 768 w 21600"/>
                <a:gd name="T3" fmla="*/ 432 h 21600"/>
                <a:gd name="T4" fmla="*/ 0 w 21600"/>
                <a:gd name="T5" fmla="*/ 43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FF0000"/>
              </a:solidFill>
              <a:miter lim="800000"/>
              <a:headEnd/>
              <a:tailEnd/>
            </a:ln>
          </p:spPr>
          <p:txBody>
            <a:bodyPr wrap="none" anchor="ctr"/>
            <a:lstStyle/>
            <a:p>
              <a:endParaRPr lang="en-US"/>
            </a:p>
          </p:txBody>
        </p:sp>
        <p:sp>
          <p:nvSpPr>
            <p:cNvPr id="12" name="Text Box 12"/>
            <p:cNvSpPr txBox="1">
              <a:spLocks noChangeArrowheads="1"/>
            </p:cNvSpPr>
            <p:nvPr/>
          </p:nvSpPr>
          <p:spPr bwMode="auto">
            <a:xfrm>
              <a:off x="2335" y="2129"/>
              <a:ext cx="720" cy="442"/>
            </a:xfrm>
            <a:prstGeom prst="rect">
              <a:avLst/>
            </a:prstGeom>
            <a:noFill/>
            <a:ln w="9525">
              <a:noFill/>
              <a:miter lim="800000"/>
              <a:headEnd/>
              <a:tailEnd/>
            </a:ln>
          </p:spPr>
          <p:txBody>
            <a:bodyPr>
              <a:spAutoFit/>
            </a:bodyPr>
            <a:lstStyle/>
            <a:p>
              <a:pPr algn="ctr">
                <a:spcBef>
                  <a:spcPct val="50000"/>
                </a:spcBef>
              </a:pPr>
              <a:r>
                <a:rPr kumimoji="1" lang="en-US" sz="2000">
                  <a:latin typeface="Tahoma" pitchFamily="34" charset="0"/>
                </a:rPr>
                <a:t>Click chuột</a:t>
              </a:r>
            </a:p>
          </p:txBody>
        </p:sp>
      </p:grpSp>
      <p:sp>
        <p:nvSpPr>
          <p:cNvPr id="13" name="Rectangle 12"/>
          <p:cNvSpPr>
            <a:spLocks noChangeArrowheads="1"/>
          </p:cNvSpPr>
          <p:nvPr/>
        </p:nvSpPr>
        <p:spPr bwMode="auto">
          <a:xfrm>
            <a:off x="609600" y="5838825"/>
            <a:ext cx="8353425" cy="409575"/>
          </a:xfrm>
          <a:prstGeom prst="rect">
            <a:avLst/>
          </a:prstGeom>
          <a:solidFill>
            <a:srgbClr val="FFCC99">
              <a:alpha val="52941"/>
            </a:srgbClr>
          </a:solidFill>
          <a:ln w="9525">
            <a:solidFill>
              <a:srgbClr val="FFC000"/>
            </a:solidFill>
            <a:miter lim="800000"/>
            <a:headEnd/>
            <a:tailEnd/>
          </a:ln>
          <a:effectLst/>
        </p:spPr>
        <p:txBody>
          <a:bodyPr lIns="0"/>
          <a:lstStyle/>
          <a:p>
            <a:pPr lvl="1" indent="-227013" algn="l" eaLnBrk="0" hangingPunct="0">
              <a:lnSpc>
                <a:spcPct val="90000"/>
              </a:lnSpc>
              <a:spcBef>
                <a:spcPct val="25000"/>
              </a:spcBef>
              <a:spcAft>
                <a:spcPct val="15000"/>
              </a:spcAft>
              <a:buClr>
                <a:srgbClr val="6CA6B8"/>
              </a:buClr>
              <a:buFont typeface="Arial" charset="0"/>
              <a:buNone/>
              <a:defRPr/>
            </a:pPr>
            <a:r>
              <a:rPr lang="en-US" sz="2200" b="1">
                <a:solidFill>
                  <a:schemeClr val="tx2">
                    <a:lumMod val="75000"/>
                  </a:schemeClr>
                </a:solidFill>
                <a:latin typeface="Courier New" pitchFamily="49" charset="0"/>
                <a:ea typeface="MS PGothic" pitchFamily="34" charset="-128"/>
                <a:cs typeface="Courier New" pitchFamily="49" charset="0"/>
              </a:rPr>
              <a:t>&lt;a </a:t>
            </a:r>
            <a:r>
              <a:rPr lang="en-US" sz="2200" b="1" smtClean="0">
                <a:solidFill>
                  <a:srgbClr val="FF0000"/>
                </a:solidFill>
                <a:latin typeface="Courier New" pitchFamily="49" charset="0"/>
                <a:ea typeface="MS PGothic" pitchFamily="34" charset="-128"/>
                <a:cs typeface="Courier New" pitchFamily="49" charset="0"/>
              </a:rPr>
              <a:t>href</a:t>
            </a:r>
            <a:r>
              <a:rPr lang="en-US" sz="2200">
                <a:solidFill>
                  <a:schemeClr val="tx2">
                    <a:lumMod val="75000"/>
                  </a:schemeClr>
                </a:solidFill>
                <a:latin typeface="Courier New" pitchFamily="49" charset="0"/>
                <a:ea typeface="MS PGothic" pitchFamily="34" charset="-128"/>
                <a:cs typeface="Courier New" pitchFamily="49" charset="0"/>
              </a:rPr>
              <a:t>="</a:t>
            </a:r>
            <a:r>
              <a:rPr lang="en-US" sz="2200" b="1" smtClean="0">
                <a:solidFill>
                  <a:srgbClr val="FF0000"/>
                </a:solidFill>
                <a:latin typeface="Courier New" pitchFamily="49" charset="0"/>
                <a:ea typeface="MS PGothic" pitchFamily="34" charset="-128"/>
                <a:cs typeface="Courier New" pitchFamily="49" charset="0"/>
              </a:rPr>
              <a:t>mailto:emailAddress</a:t>
            </a:r>
            <a:r>
              <a:rPr lang="en-US" sz="2200" b="1">
                <a:solidFill>
                  <a:schemeClr val="tx2">
                    <a:lumMod val="75000"/>
                  </a:schemeClr>
                </a:solidFill>
                <a:latin typeface="Courier New" pitchFamily="49" charset="0"/>
                <a:ea typeface="MS PGothic" pitchFamily="34" charset="-128"/>
                <a:cs typeface="Courier New" pitchFamily="49" charset="0"/>
              </a:rPr>
              <a:t>"&gt;Liên hệ Admin&lt;/a&gt;</a:t>
            </a:r>
          </a:p>
        </p:txBody>
      </p:sp>
    </p:spTree>
    <p:extLst>
      <p:ext uri="{BB962C8B-B14F-4D97-AF65-F5344CB8AC3E}">
        <p14:creationId xmlns:p14="http://schemas.microsoft.com/office/powerpoint/2010/main" val="2140401781"/>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par>
                          <p:cTn id="13" fill="hold">
                            <p:stCondLst>
                              <p:cond delay="1000"/>
                            </p:stCondLst>
                            <p:childTnLst>
                              <p:par>
                                <p:cTn id="14" presetID="12" presetClass="entr" presetSubtype="4"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slide(fromBottom)">
                                      <p:cBhvr>
                                        <p:cTn id="16" dur="500"/>
                                        <p:tgtEl>
                                          <p:spTgt spid="13"/>
                                        </p:tgtEl>
                                      </p:cBhvr>
                                    </p:animEffect>
                                  </p:childTnLst>
                                </p:cTn>
                              </p:par>
                            </p:childTnLst>
                          </p:cTn>
                        </p:par>
                        <p:par>
                          <p:cTn id="17" fill="hold">
                            <p:stCondLst>
                              <p:cond delay="1500"/>
                            </p:stCondLst>
                            <p:childTnLst>
                              <p:par>
                                <p:cTn id="18" presetID="22" presetClass="entr" presetSubtype="8" fill="hold" grpId="1"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800" y="1066800"/>
            <a:ext cx="8192729" cy="563880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Có hai loại địa chỉ URL trong hyperlink:</a:t>
            </a:r>
          </a:p>
          <a:p>
            <a:pPr lvl="1" algn="just">
              <a:lnSpc>
                <a:spcPct val="120000"/>
              </a:lnSpc>
              <a:spcBef>
                <a:spcPts val="300"/>
              </a:spcBef>
              <a:spcAft>
                <a:spcPts val="300"/>
              </a:spcAft>
            </a:pPr>
            <a:r>
              <a:rPr lang="vi-VN" sz="2400">
                <a:solidFill>
                  <a:srgbClr val="0000FF"/>
                </a:solidFill>
                <a:latin typeface="+mj-lt"/>
                <a:cs typeface="Tahoma" charset="0"/>
              </a:rPr>
              <a:t>Địa chỉ tuyệt đối:</a:t>
            </a:r>
            <a:r>
              <a:rPr lang="vi-VN" sz="2400">
                <a:latin typeface="+mj-lt"/>
                <a:cs typeface="Tahoma" charset="0"/>
              </a:rPr>
              <a:t> Là vị trí tuyệt đối so với mạng internet</a:t>
            </a:r>
          </a:p>
          <a:p>
            <a:pPr lvl="2">
              <a:lnSpc>
                <a:spcPct val="120000"/>
              </a:lnSpc>
              <a:spcBef>
                <a:spcPts val="300"/>
              </a:spcBef>
              <a:spcAft>
                <a:spcPts val="300"/>
              </a:spcAft>
            </a:pPr>
            <a:r>
              <a:rPr lang="vi-VN" sz="2000">
                <a:solidFill>
                  <a:srgbClr val="0066FF"/>
                </a:solidFill>
                <a:latin typeface="+mj-lt"/>
                <a:cs typeface="Tahoma" charset="0"/>
              </a:rPr>
              <a:t>&lt;</a:t>
            </a:r>
            <a:r>
              <a:rPr lang="vi-VN" sz="2000" smtClean="0">
                <a:solidFill>
                  <a:srgbClr val="0066FF"/>
                </a:solidFill>
                <a:latin typeface="+mj-lt"/>
                <a:cs typeface="Tahoma" charset="0"/>
              </a:rPr>
              <a:t>A</a:t>
            </a:r>
            <a:r>
              <a:rPr lang="en-US" sz="2000" smtClean="0">
                <a:solidFill>
                  <a:srgbClr val="0066FF"/>
                </a:solidFill>
                <a:latin typeface="+mj-lt"/>
                <a:cs typeface="Tahoma" charset="0"/>
              </a:rPr>
              <a:t> </a:t>
            </a:r>
            <a:r>
              <a:rPr lang="vi-VN" sz="2000" smtClean="0">
                <a:solidFill>
                  <a:srgbClr val="0066FF"/>
                </a:solidFill>
                <a:latin typeface="+mj-lt"/>
                <a:cs typeface="Tahoma" charset="0"/>
              </a:rPr>
              <a:t>HREF</a:t>
            </a:r>
            <a:r>
              <a:rPr lang="en-US" sz="2000" smtClean="0">
                <a:solidFill>
                  <a:srgbClr val="0066FF"/>
                </a:solidFill>
                <a:latin typeface="+mj-lt"/>
                <a:cs typeface="Tahoma" charset="0"/>
              </a:rPr>
              <a:t> </a:t>
            </a:r>
            <a:r>
              <a:rPr lang="vi-VN" sz="2000" smtClean="0">
                <a:solidFill>
                  <a:srgbClr val="0066FF"/>
                </a:solidFill>
                <a:latin typeface="+mj-lt"/>
                <a:cs typeface="Tahoma" charset="0"/>
              </a:rPr>
              <a:t>=&lt;</a:t>
            </a:r>
            <a:r>
              <a:rPr lang="vi-VN" sz="2000">
                <a:solidFill>
                  <a:srgbClr val="0066FF"/>
                </a:solidFill>
                <a:latin typeface="+mj-lt"/>
                <a:cs typeface="Tahoma" charset="0"/>
              </a:rPr>
              <a:t>protocol://host.domain:port/path/filename”&gt;Hypertext&lt;/A</a:t>
            </a:r>
            <a:r>
              <a:rPr lang="vi-VN" sz="2000" smtClean="0">
                <a:solidFill>
                  <a:srgbClr val="0066FF"/>
                </a:solidFill>
                <a:latin typeface="+mj-lt"/>
                <a:cs typeface="Tahoma" charset="0"/>
              </a:rPr>
              <a:t>&gt;</a:t>
            </a:r>
            <a:endParaRPr lang="vi-VN" sz="2000">
              <a:solidFill>
                <a:srgbClr val="0066FF"/>
              </a:solidFill>
              <a:latin typeface="+mj-lt"/>
              <a:cs typeface="Tahoma" charset="0"/>
            </a:endParaRPr>
          </a:p>
          <a:p>
            <a:pPr lvl="2" algn="just">
              <a:lnSpc>
                <a:spcPct val="120000"/>
              </a:lnSpc>
              <a:spcBef>
                <a:spcPts val="300"/>
              </a:spcBef>
              <a:spcAft>
                <a:spcPts val="300"/>
              </a:spcAft>
            </a:pPr>
            <a:r>
              <a:rPr lang="vi-VN" sz="2000">
                <a:latin typeface="+mj-lt"/>
                <a:cs typeface="Tahoma" charset="0"/>
              </a:rPr>
              <a:t>/  : Trở về thư mục gốc của website</a:t>
            </a:r>
          </a:p>
          <a:p>
            <a:pPr lvl="1" algn="just">
              <a:lnSpc>
                <a:spcPct val="120000"/>
              </a:lnSpc>
              <a:spcBef>
                <a:spcPts val="300"/>
              </a:spcBef>
              <a:spcAft>
                <a:spcPts val="300"/>
              </a:spcAft>
            </a:pPr>
            <a:r>
              <a:rPr lang="vi-VN" sz="2400">
                <a:solidFill>
                  <a:srgbClr val="0000FF"/>
                </a:solidFill>
                <a:latin typeface="+mj-lt"/>
                <a:cs typeface="Tahoma" charset="0"/>
              </a:rPr>
              <a:t>Địa chỉ tương đối:</a:t>
            </a:r>
          </a:p>
          <a:p>
            <a:pPr lvl="2" algn="just">
              <a:lnSpc>
                <a:spcPct val="120000"/>
              </a:lnSpc>
              <a:spcBef>
                <a:spcPts val="300"/>
              </a:spcBef>
              <a:spcAft>
                <a:spcPts val="300"/>
              </a:spcAft>
            </a:pPr>
            <a:r>
              <a:rPr lang="vi-VN" sz="2000">
                <a:latin typeface="+mj-lt"/>
                <a:cs typeface="Tahoma" charset="0"/>
              </a:rPr>
              <a:t>Là vị trí tương đối so với trang web sử dụng link</a:t>
            </a:r>
          </a:p>
          <a:p>
            <a:pPr lvl="2" algn="just">
              <a:lnSpc>
                <a:spcPct val="120000"/>
              </a:lnSpc>
              <a:spcBef>
                <a:spcPts val="300"/>
              </a:spcBef>
              <a:spcAft>
                <a:spcPts val="300"/>
              </a:spcAft>
            </a:pPr>
            <a:r>
              <a:rPr lang="vi-VN" sz="2000">
                <a:latin typeface="+mj-lt"/>
                <a:cs typeface="Tahoma" charset="0"/>
              </a:rPr>
              <a:t>./ : Thư mục hiện tại của trang web sử dụng link</a:t>
            </a:r>
          </a:p>
          <a:p>
            <a:pPr lvl="2" algn="just">
              <a:lnSpc>
                <a:spcPct val="120000"/>
              </a:lnSpc>
              <a:spcBef>
                <a:spcPts val="300"/>
              </a:spcBef>
              <a:spcAft>
                <a:spcPts val="300"/>
              </a:spcAft>
            </a:pPr>
            <a:r>
              <a:rPr lang="vi-VN" sz="2000">
                <a:latin typeface="+mj-lt"/>
                <a:cs typeface="Tahoma" charset="0"/>
              </a:rPr>
              <a:t>../ : Quay ra thư mục cha</a:t>
            </a:r>
          </a:p>
          <a:p>
            <a:pPr lvl="1" algn="just">
              <a:lnSpc>
                <a:spcPct val="120000"/>
              </a:lnSpc>
              <a:spcBef>
                <a:spcPts val="300"/>
              </a:spcBef>
              <a:spcAft>
                <a:spcPts val="300"/>
              </a:spcAft>
            </a:pPr>
            <a:r>
              <a:rPr lang="vi-VN" sz="2400">
                <a:latin typeface="+mj-lt"/>
                <a:cs typeface="Tahoma" charset="0"/>
              </a:rPr>
              <a:t>Ví dụ:  Trong file A.HTM có hyperlink</a:t>
            </a:r>
          </a:p>
          <a:p>
            <a:pPr lvl="2" algn="just">
              <a:lnSpc>
                <a:spcPct val="120000"/>
              </a:lnSpc>
              <a:spcBef>
                <a:spcPts val="300"/>
              </a:spcBef>
              <a:spcAft>
                <a:spcPts val="300"/>
              </a:spcAft>
            </a:pPr>
            <a:r>
              <a:rPr lang="vi-VN" sz="2000">
                <a:latin typeface="+mj-lt"/>
                <a:cs typeface="Tahoma" charset="0"/>
              </a:rPr>
              <a:t>&lt;A HREF=“../../PPA/B.htm”&gt; Liên kết đến trang B &lt;/A&gt;</a:t>
            </a:r>
            <a:endParaRPr lang="en-US" sz="2000" dirty="0" smtClean="0">
              <a:latin typeface="+mj-lt"/>
              <a:cs typeface="Tahoma" charset="0"/>
            </a:endParaRPr>
          </a:p>
        </p:txBody>
      </p:sp>
      <p:sp>
        <p:nvSpPr>
          <p:cNvPr id="5" name="Rectangle 2"/>
          <p:cNvSpPr>
            <a:spLocks noGrp="1" noChangeArrowheads="1"/>
          </p:cNvSpPr>
          <p:nvPr>
            <p:ph type="title"/>
          </p:nvPr>
        </p:nvSpPr>
        <p:spPr bwMode="auto">
          <a:xfrm>
            <a:off x="457201" y="161925"/>
            <a:ext cx="7696200" cy="709613"/>
          </a:xfrm>
          <a:noFill/>
          <a:ln>
            <a:miter lim="800000"/>
            <a:headEnd/>
            <a:tailEnd/>
          </a:ln>
        </p:spPr>
        <p:txBody>
          <a:bodyPr vert="horz" wrap="square" lIns="91440" tIns="45720" rIns="91440" bIns="45720" numCol="1" anchor="t" anchorCtr="0" compatLnSpc="1">
            <a:prstTxWarp prst="textNoShape">
              <a:avLst/>
            </a:prstTxWarp>
          </a:bodyPr>
          <a:lstStyle/>
          <a:p>
            <a:r>
              <a:rPr lang="vi-VN" sz="4000" b="1">
                <a:solidFill>
                  <a:schemeClr val="tx1"/>
                </a:solidFill>
                <a:cs typeface="Tahoma" charset="0"/>
              </a:rPr>
              <a:t>Liên kết – Hyperlink</a:t>
            </a:r>
            <a:endParaRPr lang="en-US" sz="4000" b="1" dirty="0" smtClean="0">
              <a:solidFill>
                <a:schemeClr val="tx1"/>
              </a:solidFill>
              <a:cs typeface="Tahoma" charset="0"/>
            </a:endParaRPr>
          </a:p>
        </p:txBody>
      </p:sp>
    </p:spTree>
    <p:extLst>
      <p:ext uri="{BB962C8B-B14F-4D97-AF65-F5344CB8AC3E}">
        <p14:creationId xmlns:p14="http://schemas.microsoft.com/office/powerpoint/2010/main" val="3727714977"/>
      </p:ext>
    </p:extLst>
  </p:cSld>
  <p:clrMapOvr>
    <a:masterClrMapping/>
  </p:clrMapOvr>
  <p:transition advClick="0">
    <p:wheel spokes="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800" y="1066800"/>
            <a:ext cx="81534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solidFill>
                  <a:srgbClr val="0000FF"/>
                </a:solidFill>
                <a:latin typeface="+mj-lt"/>
                <a:cs typeface="Tahoma" charset="0"/>
              </a:rPr>
              <a:t>Thuộc tính TARGET:</a:t>
            </a:r>
          </a:p>
          <a:p>
            <a:pPr lvl="1" algn="just">
              <a:lnSpc>
                <a:spcPct val="120000"/>
              </a:lnSpc>
              <a:spcBef>
                <a:spcPts val="300"/>
              </a:spcBef>
              <a:spcAft>
                <a:spcPts val="300"/>
              </a:spcAft>
            </a:pPr>
            <a:r>
              <a:rPr lang="en-US" sz="2400">
                <a:solidFill>
                  <a:srgbClr val="0000FF"/>
                </a:solidFill>
                <a:latin typeface="+mj-lt"/>
                <a:cs typeface="Tahoma" charset="0"/>
              </a:rPr>
              <a:t>&lt;A HREF=“URL” TARGET=“…”&gt; hypertext &lt;/A&gt;</a:t>
            </a:r>
          </a:p>
          <a:p>
            <a:pPr lvl="1" algn="just">
              <a:lnSpc>
                <a:spcPct val="120000"/>
              </a:lnSpc>
              <a:spcBef>
                <a:spcPts val="300"/>
              </a:spcBef>
              <a:spcAft>
                <a:spcPts val="300"/>
              </a:spcAft>
            </a:pPr>
            <a:r>
              <a:rPr lang="en-US" sz="2400">
                <a:solidFill>
                  <a:srgbClr val="0000FF"/>
                </a:solidFill>
                <a:latin typeface="+mj-lt"/>
                <a:cs typeface="Tahoma" charset="0"/>
              </a:rPr>
              <a:t>name</a:t>
            </a:r>
            <a:r>
              <a:rPr lang="en-US" sz="2400">
                <a:latin typeface="+mj-lt"/>
                <a:cs typeface="Tahoma" charset="0"/>
              </a:rPr>
              <a:t>: Tải trang web vào frame có tên NAME</a:t>
            </a:r>
          </a:p>
          <a:p>
            <a:pPr lvl="1" algn="just">
              <a:lnSpc>
                <a:spcPct val="120000"/>
              </a:lnSpc>
              <a:spcBef>
                <a:spcPts val="300"/>
              </a:spcBef>
              <a:spcAft>
                <a:spcPts val="300"/>
              </a:spcAft>
            </a:pPr>
            <a:r>
              <a:rPr lang="en-US" sz="2400">
                <a:solidFill>
                  <a:srgbClr val="0000FF"/>
                </a:solidFill>
                <a:latin typeface="+mj-lt"/>
                <a:cs typeface="Tahoma" charset="0"/>
              </a:rPr>
              <a:t>_blank</a:t>
            </a:r>
            <a:r>
              <a:rPr lang="en-US" sz="2400">
                <a:latin typeface="+mj-lt"/>
                <a:cs typeface="Tahoma" charset="0"/>
              </a:rPr>
              <a:t>: Tải trang web vào cửa sổ mới</a:t>
            </a:r>
          </a:p>
          <a:p>
            <a:pPr lvl="1" algn="just">
              <a:lnSpc>
                <a:spcPct val="120000"/>
              </a:lnSpc>
              <a:spcBef>
                <a:spcPts val="300"/>
              </a:spcBef>
              <a:spcAft>
                <a:spcPts val="300"/>
              </a:spcAft>
            </a:pPr>
            <a:r>
              <a:rPr lang="en-US" sz="2400">
                <a:solidFill>
                  <a:srgbClr val="0000FF"/>
                </a:solidFill>
                <a:latin typeface="+mj-lt"/>
                <a:cs typeface="Tahoma" charset="0"/>
              </a:rPr>
              <a:t>_parent</a:t>
            </a:r>
            <a:r>
              <a:rPr lang="en-US" sz="2400">
                <a:latin typeface="+mj-lt"/>
                <a:cs typeface="Tahoma" charset="0"/>
              </a:rPr>
              <a:t>: Tải trang web vào cửa sổ cha của nó</a:t>
            </a:r>
          </a:p>
          <a:p>
            <a:pPr lvl="1" algn="just">
              <a:lnSpc>
                <a:spcPct val="120000"/>
              </a:lnSpc>
              <a:spcBef>
                <a:spcPts val="300"/>
              </a:spcBef>
              <a:spcAft>
                <a:spcPts val="300"/>
              </a:spcAft>
            </a:pPr>
            <a:r>
              <a:rPr lang="en-US" sz="2400">
                <a:solidFill>
                  <a:srgbClr val="0000FF"/>
                </a:solidFill>
                <a:latin typeface="+mj-lt"/>
                <a:cs typeface="Tahoma" charset="0"/>
              </a:rPr>
              <a:t>_self</a:t>
            </a:r>
            <a:r>
              <a:rPr lang="en-US" sz="2400">
                <a:latin typeface="+mj-lt"/>
                <a:cs typeface="Tahoma" charset="0"/>
              </a:rPr>
              <a:t>: Tải trang web vào chính cửa sổ hiện hành</a:t>
            </a:r>
          </a:p>
          <a:p>
            <a:pPr lvl="1" algn="just">
              <a:lnSpc>
                <a:spcPct val="120000"/>
              </a:lnSpc>
              <a:spcBef>
                <a:spcPts val="300"/>
              </a:spcBef>
              <a:spcAft>
                <a:spcPts val="300"/>
              </a:spcAft>
            </a:pPr>
            <a:r>
              <a:rPr lang="en-US" sz="2400">
                <a:solidFill>
                  <a:srgbClr val="0000FF"/>
                </a:solidFill>
                <a:latin typeface="+mj-lt"/>
                <a:cs typeface="Tahoma" charset="0"/>
              </a:rPr>
              <a:t>_top</a:t>
            </a:r>
            <a:r>
              <a:rPr lang="en-US" sz="2400">
                <a:latin typeface="+mj-lt"/>
                <a:cs typeface="Tahoma" charset="0"/>
              </a:rPr>
              <a:t>: Tải trang web vào cửa số cao nhất</a:t>
            </a:r>
            <a:endParaRPr lang="en-US" sz="2400" dirty="0" smtClean="0">
              <a:latin typeface="+mj-lt"/>
              <a:cs typeface="Tahoma" charset="0"/>
            </a:endParaRPr>
          </a:p>
        </p:txBody>
      </p:sp>
      <p:sp>
        <p:nvSpPr>
          <p:cNvPr id="5" name="Rectangle 2"/>
          <p:cNvSpPr>
            <a:spLocks noGrp="1" noChangeArrowheads="1"/>
          </p:cNvSpPr>
          <p:nvPr>
            <p:ph type="title"/>
          </p:nvPr>
        </p:nvSpPr>
        <p:spPr bwMode="auto">
          <a:xfrm>
            <a:off x="457201" y="161925"/>
            <a:ext cx="7696200" cy="709613"/>
          </a:xfrm>
          <a:noFill/>
          <a:ln>
            <a:miter lim="800000"/>
            <a:headEnd/>
            <a:tailEnd/>
          </a:ln>
        </p:spPr>
        <p:txBody>
          <a:bodyPr vert="horz" wrap="square" lIns="91440" tIns="45720" rIns="91440" bIns="45720" numCol="1" anchor="t" anchorCtr="0" compatLnSpc="1">
            <a:prstTxWarp prst="textNoShape">
              <a:avLst/>
            </a:prstTxWarp>
          </a:bodyPr>
          <a:lstStyle/>
          <a:p>
            <a:r>
              <a:rPr lang="vi-VN" sz="4000" b="1">
                <a:solidFill>
                  <a:schemeClr val="tx1"/>
                </a:solidFill>
                <a:cs typeface="Tahoma" charset="0"/>
              </a:rPr>
              <a:t>Liên kết – Hyperlink</a:t>
            </a:r>
            <a:endParaRPr lang="en-US" sz="4000" b="1" dirty="0" smtClean="0">
              <a:solidFill>
                <a:schemeClr val="tx1"/>
              </a:solidFill>
              <a:cs typeface="Tahoma" charset="0"/>
            </a:endParaRPr>
          </a:p>
        </p:txBody>
      </p:sp>
    </p:spTree>
    <p:extLst>
      <p:ext uri="{BB962C8B-B14F-4D97-AF65-F5344CB8AC3E}">
        <p14:creationId xmlns:p14="http://schemas.microsoft.com/office/powerpoint/2010/main" val="901424248"/>
      </p:ext>
    </p:extLst>
  </p:cSld>
  <p:clrMapOvr>
    <a:masterClrMapping/>
  </p:clrMapOvr>
  <p:transition advClick="0">
    <p:wheel spokes="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0"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Một số ký tự đặc biệt</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0010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latin typeface="+mj-lt"/>
                <a:cs typeface="Tahoma" charset="0"/>
              </a:rPr>
              <a:t>Greater than (&gt;) </a:t>
            </a:r>
            <a:r>
              <a:rPr lang="en-US" sz="2800" smtClean="0">
                <a:latin typeface="+mj-lt"/>
                <a:cs typeface="Tahoma" charset="0"/>
              </a:rPr>
              <a:t>: &amp;</a:t>
            </a:r>
            <a:r>
              <a:rPr lang="en-US" sz="2800">
                <a:latin typeface="+mj-lt"/>
                <a:cs typeface="Tahoma" charset="0"/>
              </a:rPr>
              <a:t>gt; </a:t>
            </a:r>
          </a:p>
          <a:p>
            <a:pPr algn="just">
              <a:lnSpc>
                <a:spcPct val="120000"/>
              </a:lnSpc>
              <a:spcBef>
                <a:spcPts val="300"/>
              </a:spcBef>
              <a:spcAft>
                <a:spcPts val="300"/>
              </a:spcAft>
            </a:pPr>
            <a:r>
              <a:rPr lang="en-US" sz="2800">
                <a:latin typeface="+mj-lt"/>
                <a:cs typeface="Tahoma" charset="0"/>
              </a:rPr>
              <a:t>Less than (&lt;) </a:t>
            </a:r>
            <a:r>
              <a:rPr lang="en-US" sz="2800" smtClean="0">
                <a:latin typeface="+mj-lt"/>
                <a:cs typeface="Tahoma" charset="0"/>
              </a:rPr>
              <a:t>: &amp;</a:t>
            </a:r>
            <a:r>
              <a:rPr lang="en-US" sz="2800">
                <a:latin typeface="+mj-lt"/>
                <a:cs typeface="Tahoma" charset="0"/>
              </a:rPr>
              <a:t>lt; </a:t>
            </a:r>
          </a:p>
          <a:p>
            <a:pPr algn="just">
              <a:lnSpc>
                <a:spcPct val="120000"/>
              </a:lnSpc>
              <a:spcBef>
                <a:spcPts val="300"/>
              </a:spcBef>
              <a:spcAft>
                <a:spcPts val="300"/>
              </a:spcAft>
            </a:pPr>
            <a:r>
              <a:rPr lang="en-US" sz="2800">
                <a:latin typeface="+mj-lt"/>
                <a:cs typeface="Tahoma" charset="0"/>
              </a:rPr>
              <a:t>Quotes </a:t>
            </a:r>
            <a:r>
              <a:rPr lang="en-US" sz="2800" smtClean="0">
                <a:latin typeface="+mj-lt"/>
                <a:cs typeface="Tahoma" charset="0"/>
              </a:rPr>
              <a:t>(“) : &amp;</a:t>
            </a:r>
            <a:r>
              <a:rPr lang="en-US" sz="2800">
                <a:latin typeface="+mj-lt"/>
                <a:cs typeface="Tahoma" charset="0"/>
              </a:rPr>
              <a:t>quot; </a:t>
            </a:r>
          </a:p>
          <a:p>
            <a:pPr algn="just">
              <a:lnSpc>
                <a:spcPct val="120000"/>
              </a:lnSpc>
              <a:spcBef>
                <a:spcPts val="300"/>
              </a:spcBef>
              <a:spcAft>
                <a:spcPts val="300"/>
              </a:spcAft>
            </a:pPr>
            <a:r>
              <a:rPr lang="en-US" sz="2800">
                <a:latin typeface="+mj-lt"/>
                <a:cs typeface="Tahoma" charset="0"/>
              </a:rPr>
              <a:t>Ampersand </a:t>
            </a:r>
            <a:r>
              <a:rPr lang="en-US" sz="2800" smtClean="0">
                <a:latin typeface="+mj-lt"/>
                <a:cs typeface="Tahoma" charset="0"/>
              </a:rPr>
              <a:t>(&amp;) : &amp;</a:t>
            </a:r>
            <a:r>
              <a:rPr lang="en-US" sz="2800">
                <a:latin typeface="+mj-lt"/>
                <a:cs typeface="Tahoma" charset="0"/>
              </a:rPr>
              <a:t>amp; </a:t>
            </a:r>
          </a:p>
          <a:p>
            <a:pPr algn="just">
              <a:lnSpc>
                <a:spcPct val="120000"/>
              </a:lnSpc>
              <a:spcBef>
                <a:spcPts val="300"/>
              </a:spcBef>
              <a:spcAft>
                <a:spcPts val="300"/>
              </a:spcAft>
            </a:pPr>
            <a:r>
              <a:rPr lang="en-US" sz="2800">
                <a:latin typeface="+mj-lt"/>
                <a:cs typeface="Tahoma" charset="0"/>
              </a:rPr>
              <a:t>Space : &amp;nbsp;	</a:t>
            </a:r>
          </a:p>
          <a:p>
            <a:pPr algn="just">
              <a:lnSpc>
                <a:spcPct val="120000"/>
              </a:lnSpc>
              <a:spcBef>
                <a:spcPts val="300"/>
              </a:spcBef>
              <a:spcAft>
                <a:spcPts val="300"/>
              </a:spcAft>
            </a:pPr>
            <a:r>
              <a:rPr lang="en-US" sz="2800">
                <a:latin typeface="+mj-lt"/>
                <a:cs typeface="Tahoma" charset="0"/>
              </a:rPr>
              <a:t>@  :  &amp;copy; </a:t>
            </a:r>
          </a:p>
          <a:p>
            <a:pPr algn="just">
              <a:lnSpc>
                <a:spcPct val="120000"/>
              </a:lnSpc>
              <a:spcBef>
                <a:spcPts val="300"/>
              </a:spcBef>
              <a:spcAft>
                <a:spcPts val="300"/>
              </a:spcAft>
            </a:pPr>
            <a:r>
              <a:rPr lang="en-US" sz="2800">
                <a:latin typeface="+mj-lt"/>
                <a:cs typeface="Tahoma" charset="0"/>
              </a:rPr>
              <a:t>®   :  &amp;reg;</a:t>
            </a:r>
            <a:endParaRPr lang="en-US" sz="2800" dirty="0" smtClean="0">
              <a:latin typeface="+mj-lt"/>
              <a:cs typeface="Tahoma" charset="0"/>
            </a:endParaRPr>
          </a:p>
        </p:txBody>
      </p:sp>
      <p:pic>
        <p:nvPicPr>
          <p:cNvPr id="5" name="Picture 4"/>
          <p:cNvPicPr>
            <a:picLocks noChangeAspect="1" noChangeArrowheads="1"/>
          </p:cNvPicPr>
          <p:nvPr/>
        </p:nvPicPr>
        <p:blipFill>
          <a:blip r:embed="rId2" cstate="print"/>
          <a:srcRect/>
          <a:stretch>
            <a:fillRect/>
          </a:stretch>
        </p:blipFill>
        <p:spPr>
          <a:xfrm>
            <a:off x="4956175" y="1266210"/>
            <a:ext cx="3197225" cy="5181600"/>
          </a:xfrm>
          <a:prstGeom prst="rect">
            <a:avLst/>
          </a:prstGeom>
        </p:spPr>
      </p:pic>
    </p:spTree>
    <p:extLst>
      <p:ext uri="{BB962C8B-B14F-4D97-AF65-F5344CB8AC3E}">
        <p14:creationId xmlns:p14="http://schemas.microsoft.com/office/powerpoint/2010/main" val="1564237537"/>
      </p:ext>
    </p:extLst>
  </p:cSld>
  <p:clrMapOvr>
    <a:masterClrMapping/>
  </p:clrMapOvr>
  <p:transition advClick="0">
    <p:wheel spokes="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1"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Form</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153400" cy="5343525"/>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Được dùng để nhận dữ liệu từ phía người dùng</a:t>
            </a:r>
          </a:p>
          <a:p>
            <a:pPr algn="just">
              <a:lnSpc>
                <a:spcPct val="120000"/>
              </a:lnSpc>
              <a:spcBef>
                <a:spcPts val="300"/>
              </a:spcBef>
              <a:spcAft>
                <a:spcPts val="300"/>
              </a:spcAft>
            </a:pPr>
            <a:r>
              <a:rPr lang="vi-VN" sz="2800">
                <a:latin typeface="+mj-lt"/>
                <a:cs typeface="Tahoma" charset="0"/>
              </a:rPr>
              <a:t>Giúp gởi yêu cầu của người dùng đến trang xử lý trong ứng dụng web</a:t>
            </a:r>
          </a:p>
          <a:p>
            <a:pPr algn="just">
              <a:lnSpc>
                <a:spcPct val="120000"/>
              </a:lnSpc>
              <a:spcBef>
                <a:spcPts val="300"/>
              </a:spcBef>
              <a:spcAft>
                <a:spcPts val="300"/>
              </a:spcAft>
            </a:pPr>
            <a:r>
              <a:rPr lang="vi-VN" sz="2800">
                <a:solidFill>
                  <a:srgbClr val="0000FF"/>
                </a:solidFill>
                <a:latin typeface="+mj-lt"/>
                <a:cs typeface="Tahoma" charset="0"/>
              </a:rPr>
              <a:t>Tag &lt;form&gt; </a:t>
            </a:r>
            <a:r>
              <a:rPr lang="vi-VN" sz="2800">
                <a:latin typeface="+mj-lt"/>
                <a:cs typeface="Tahoma" charset="0"/>
              </a:rPr>
              <a:t>dùng để chứa các thành phần khác của </a:t>
            </a:r>
            <a:r>
              <a:rPr lang="vi-VN" sz="2800" smtClean="0">
                <a:latin typeface="+mj-lt"/>
                <a:cs typeface="Tahoma" charset="0"/>
              </a:rPr>
              <a:t>form</a:t>
            </a:r>
            <a:r>
              <a:rPr lang="en-US" sz="2800" smtClean="0">
                <a:latin typeface="+mj-lt"/>
                <a:cs typeface="Tahoma" charset="0"/>
              </a:rPr>
              <a:t>. </a:t>
            </a:r>
            <a:r>
              <a:rPr lang="vi-VN" sz="2800" smtClean="0">
                <a:latin typeface="+mj-lt"/>
                <a:cs typeface="Tahoma" charset="0"/>
              </a:rPr>
              <a:t>Những </a:t>
            </a:r>
            <a:r>
              <a:rPr lang="vi-VN" sz="2800">
                <a:latin typeface="+mj-lt"/>
                <a:cs typeface="Tahoma" charset="0"/>
              </a:rPr>
              <a:t>thành phần nhập liệu được gọi là Form Field </a:t>
            </a:r>
          </a:p>
          <a:p>
            <a:pPr lvl="1" algn="just">
              <a:lnSpc>
                <a:spcPct val="120000"/>
              </a:lnSpc>
              <a:spcBef>
                <a:spcPts val="300"/>
              </a:spcBef>
              <a:spcAft>
                <a:spcPts val="300"/>
              </a:spcAft>
            </a:pPr>
            <a:r>
              <a:rPr lang="vi-VN" sz="2400">
                <a:latin typeface="+mj-lt"/>
                <a:cs typeface="Tahoma" charset="0"/>
              </a:rPr>
              <a:t>Text field</a:t>
            </a:r>
          </a:p>
          <a:p>
            <a:pPr lvl="1" algn="just">
              <a:lnSpc>
                <a:spcPct val="120000"/>
              </a:lnSpc>
              <a:spcBef>
                <a:spcPts val="300"/>
              </a:spcBef>
              <a:spcAft>
                <a:spcPts val="300"/>
              </a:spcAft>
            </a:pPr>
            <a:r>
              <a:rPr lang="vi-VN" sz="2400">
                <a:latin typeface="+mj-lt"/>
                <a:cs typeface="Tahoma" charset="0"/>
              </a:rPr>
              <a:t>Password field</a:t>
            </a:r>
          </a:p>
          <a:p>
            <a:pPr lvl="1" algn="just">
              <a:lnSpc>
                <a:spcPct val="120000"/>
              </a:lnSpc>
              <a:spcBef>
                <a:spcPts val="300"/>
              </a:spcBef>
              <a:spcAft>
                <a:spcPts val="300"/>
              </a:spcAft>
            </a:pPr>
            <a:r>
              <a:rPr lang="vi-VN" sz="2400">
                <a:latin typeface="+mj-lt"/>
                <a:cs typeface="Tahoma" charset="0"/>
              </a:rPr>
              <a:t>Multiple-line Textfield</a:t>
            </a:r>
          </a:p>
          <a:p>
            <a:pPr lvl="1" algn="just">
              <a:lnSpc>
                <a:spcPct val="120000"/>
              </a:lnSpc>
              <a:spcBef>
                <a:spcPts val="300"/>
              </a:spcBef>
              <a:spcAft>
                <a:spcPts val="300"/>
              </a:spcAft>
            </a:pPr>
            <a:r>
              <a:rPr lang="vi-VN" sz="2400">
                <a:latin typeface="+mj-lt"/>
                <a:cs typeface="Tahoma" charset="0"/>
              </a:rPr>
              <a:t>…</a:t>
            </a:r>
            <a:endParaRPr lang="en-US" sz="2400" dirty="0" smtClean="0">
              <a:latin typeface="+mj-lt"/>
              <a:cs typeface="Tahoma" charset="0"/>
            </a:endParaRPr>
          </a:p>
        </p:txBody>
      </p:sp>
      <p:pic>
        <p:nvPicPr>
          <p:cNvPr id="5" name="Picture 4"/>
          <p:cNvPicPr>
            <a:picLocks noChangeAspect="1" noChangeArrowheads="1"/>
          </p:cNvPicPr>
          <p:nvPr/>
        </p:nvPicPr>
        <p:blipFill>
          <a:blip r:embed="rId2" cstate="print"/>
          <a:srcRect/>
          <a:stretch>
            <a:fillRect/>
          </a:stretch>
        </p:blipFill>
        <p:spPr bwMode="auto">
          <a:xfrm>
            <a:off x="4724400" y="4069031"/>
            <a:ext cx="3200400" cy="26667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86952110"/>
      </p:ext>
    </p:extLst>
  </p:cSld>
  <p:clrMapOvr>
    <a:masterClrMapping/>
  </p:clrMapOvr>
  <p:transition advClick="0">
    <p:wheel spokes="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Tag &lt;Form&gt;</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75968" y="1066800"/>
            <a:ext cx="8163232"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Là container chứa các thành phần nhập liệu khác.</a:t>
            </a:r>
          </a:p>
          <a:p>
            <a:pPr marL="0" indent="0" algn="just">
              <a:lnSpc>
                <a:spcPct val="120000"/>
              </a:lnSpc>
              <a:spcBef>
                <a:spcPts val="300"/>
              </a:spcBef>
              <a:spcAft>
                <a:spcPts val="300"/>
              </a:spcAft>
              <a:buNone/>
            </a:pPr>
            <a:r>
              <a:rPr lang="vi-VN" sz="2800">
                <a:solidFill>
                  <a:srgbClr val="0000FF"/>
                </a:solidFill>
                <a:latin typeface="+mj-lt"/>
                <a:cs typeface="Tahoma" charset="0"/>
              </a:rPr>
              <a:t>	</a:t>
            </a:r>
            <a:r>
              <a:rPr lang="vi-VN" sz="2400">
                <a:solidFill>
                  <a:srgbClr val="0000FF"/>
                </a:solidFill>
                <a:latin typeface="+mj-lt"/>
                <a:cs typeface="Tahoma" charset="0"/>
              </a:rPr>
              <a:t>&lt;FORM NAME=“…” ACTION=“…” METHOD=“…”&gt;  </a:t>
            </a:r>
          </a:p>
          <a:p>
            <a:pPr marL="0" indent="0" algn="just">
              <a:lnSpc>
                <a:spcPct val="120000"/>
              </a:lnSpc>
              <a:spcBef>
                <a:spcPts val="300"/>
              </a:spcBef>
              <a:spcAft>
                <a:spcPts val="300"/>
              </a:spcAft>
              <a:buNone/>
            </a:pPr>
            <a:r>
              <a:rPr lang="vi-VN" sz="2400">
                <a:solidFill>
                  <a:srgbClr val="0000FF"/>
                </a:solidFill>
                <a:latin typeface="+mj-lt"/>
                <a:cs typeface="Tahoma" charset="0"/>
              </a:rPr>
              <a:t>		&lt;!-- các thành phần của Form --&gt;</a:t>
            </a:r>
          </a:p>
          <a:p>
            <a:pPr marL="0" indent="0" algn="just">
              <a:lnSpc>
                <a:spcPct val="120000"/>
              </a:lnSpc>
              <a:spcBef>
                <a:spcPts val="300"/>
              </a:spcBef>
              <a:spcAft>
                <a:spcPts val="300"/>
              </a:spcAft>
              <a:buNone/>
            </a:pPr>
            <a:r>
              <a:rPr lang="vi-VN" sz="2400">
                <a:solidFill>
                  <a:srgbClr val="0000FF"/>
                </a:solidFill>
                <a:latin typeface="+mj-lt"/>
                <a:cs typeface="Tahoma" charset="0"/>
              </a:rPr>
              <a:t>	&lt;/FORM&gt;</a:t>
            </a:r>
          </a:p>
          <a:p>
            <a:pPr algn="just">
              <a:lnSpc>
                <a:spcPct val="120000"/>
              </a:lnSpc>
              <a:spcBef>
                <a:spcPts val="300"/>
              </a:spcBef>
              <a:spcAft>
                <a:spcPts val="300"/>
              </a:spcAft>
            </a:pPr>
            <a:r>
              <a:rPr lang="vi-VN" sz="2800">
                <a:latin typeface="+mj-lt"/>
                <a:cs typeface="Tahoma" charset="0"/>
              </a:rPr>
              <a:t>Các thuộc tính của &lt;/FORM&gt;</a:t>
            </a:r>
          </a:p>
          <a:p>
            <a:pPr lvl="1" algn="just">
              <a:lnSpc>
                <a:spcPct val="120000"/>
              </a:lnSpc>
              <a:spcBef>
                <a:spcPts val="300"/>
              </a:spcBef>
              <a:spcAft>
                <a:spcPts val="300"/>
              </a:spcAft>
            </a:pPr>
            <a:r>
              <a:rPr lang="vi-VN" sz="2400">
                <a:solidFill>
                  <a:srgbClr val="0000FF"/>
                </a:solidFill>
                <a:latin typeface="+mj-lt"/>
                <a:cs typeface="Tahoma" charset="0"/>
              </a:rPr>
              <a:t>NAME</a:t>
            </a:r>
            <a:r>
              <a:rPr lang="vi-VN" sz="2400">
                <a:latin typeface="+mj-lt"/>
                <a:cs typeface="Tahoma" charset="0"/>
              </a:rPr>
              <a:t>: Tên FORM</a:t>
            </a:r>
          </a:p>
          <a:p>
            <a:pPr lvl="1" algn="just">
              <a:lnSpc>
                <a:spcPct val="120000"/>
              </a:lnSpc>
              <a:spcBef>
                <a:spcPts val="300"/>
              </a:spcBef>
              <a:spcAft>
                <a:spcPts val="300"/>
              </a:spcAft>
            </a:pPr>
            <a:r>
              <a:rPr lang="vi-VN" sz="2400">
                <a:solidFill>
                  <a:srgbClr val="0000FF"/>
                </a:solidFill>
                <a:latin typeface="+mj-lt"/>
                <a:cs typeface="Tahoma" charset="0"/>
              </a:rPr>
              <a:t>ACTION</a:t>
            </a:r>
            <a:r>
              <a:rPr lang="vi-VN" sz="2400">
                <a:latin typeface="+mj-lt"/>
                <a:cs typeface="Tahoma" charset="0"/>
              </a:rPr>
              <a:t>: Chỉ định trang web nhận xử lý dữ liệu từ FORM này khi có sự kiện click của button SUBMIT.</a:t>
            </a:r>
          </a:p>
          <a:p>
            <a:pPr lvl="1" algn="just">
              <a:lnSpc>
                <a:spcPct val="120000"/>
              </a:lnSpc>
              <a:spcBef>
                <a:spcPts val="300"/>
              </a:spcBef>
              <a:spcAft>
                <a:spcPts val="300"/>
              </a:spcAft>
            </a:pPr>
            <a:r>
              <a:rPr lang="vi-VN" sz="2400">
                <a:solidFill>
                  <a:srgbClr val="0000FF"/>
                </a:solidFill>
                <a:latin typeface="+mj-lt"/>
                <a:cs typeface="Tahoma" charset="0"/>
              </a:rPr>
              <a:t>METHOD</a:t>
            </a:r>
            <a:r>
              <a:rPr lang="vi-VN" sz="2400">
                <a:latin typeface="+mj-lt"/>
                <a:cs typeface="Tahoma" charset="0"/>
              </a:rPr>
              <a:t>: Xác định phương thức chuyển dữ liệu (POST,GET)</a:t>
            </a:r>
            <a:endParaRPr lang="en-US" sz="2400" dirty="0" smtClean="0">
              <a:latin typeface="+mj-lt"/>
              <a:cs typeface="Tahoma" charset="0"/>
            </a:endParaRPr>
          </a:p>
        </p:txBody>
      </p:sp>
      <p:sp>
        <p:nvSpPr>
          <p:cNvPr id="5" name="Rectangle 4"/>
          <p:cNvSpPr/>
          <p:nvPr/>
        </p:nvSpPr>
        <p:spPr bwMode="auto">
          <a:xfrm>
            <a:off x="1255713" y="2214436"/>
            <a:ext cx="7354887" cy="1566068"/>
          </a:xfrm>
          <a:prstGeom prst="rect">
            <a:avLst/>
          </a:prstGeom>
          <a:solidFill>
            <a:srgbClr val="CCECFF">
              <a:alpha val="30196"/>
            </a:srgbClr>
          </a:solidFill>
          <a:ln w="9525" cap="flat" cmpd="sng" algn="ctr">
            <a:solidFill>
              <a:schemeClr val="tx2">
                <a:lumMod val="75000"/>
              </a:schemeClr>
            </a:solidFill>
            <a:prstDash val="solid"/>
            <a:round/>
            <a:headEnd type="none" w="med" len="med"/>
            <a:tailEnd type="none" w="med" len="med"/>
          </a:ln>
          <a:effectLst/>
        </p:spPr>
        <p:txBody>
          <a:bodyPr wrap="none" lIns="91424" tIns="45712" rIns="91424" bIns="45712" anchor="ctr"/>
          <a:lstStyle/>
          <a:p>
            <a:pPr marL="457200" indent="-227013" algn="ctr">
              <a:lnSpc>
                <a:spcPct val="80000"/>
              </a:lnSpc>
              <a:spcBef>
                <a:spcPct val="25000"/>
              </a:spcBef>
              <a:spcAft>
                <a:spcPct val="15000"/>
              </a:spcAft>
              <a:buClr>
                <a:srgbClr val="6CA6B8"/>
              </a:buClr>
              <a:buFont typeface="Arial" charset="0"/>
              <a:buChar char="–"/>
              <a:defRPr/>
            </a:pPr>
            <a:endParaRPr lang="en-US">
              <a:ea typeface="MS PGothic" pitchFamily="34" charset="-128"/>
              <a:cs typeface="Arial" charset="0"/>
            </a:endParaRPr>
          </a:p>
        </p:txBody>
      </p:sp>
    </p:spTree>
    <p:extLst>
      <p:ext uri="{BB962C8B-B14F-4D97-AF65-F5344CB8AC3E}">
        <p14:creationId xmlns:p14="http://schemas.microsoft.com/office/powerpoint/2010/main" val="4029645692"/>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1"/>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Các thành phần của Form</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93174" y="1066800"/>
            <a:ext cx="8069826"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latin typeface="+mj-lt"/>
                <a:cs typeface="Tahoma" charset="0"/>
              </a:rPr>
              <a:t>Gồm các loại </a:t>
            </a:r>
            <a:r>
              <a:rPr lang="en-US" sz="2800">
                <a:solidFill>
                  <a:srgbClr val="0000FF"/>
                </a:solidFill>
                <a:latin typeface="+mj-lt"/>
                <a:cs typeface="Tahoma" charset="0"/>
              </a:rPr>
              <a:t>Form Field </a:t>
            </a:r>
            <a:r>
              <a:rPr lang="en-US" sz="2800">
                <a:latin typeface="+mj-lt"/>
                <a:cs typeface="Tahoma" charset="0"/>
              </a:rPr>
              <a:t>sau:</a:t>
            </a:r>
          </a:p>
          <a:p>
            <a:pPr lvl="1" algn="just">
              <a:lnSpc>
                <a:spcPct val="120000"/>
              </a:lnSpc>
              <a:spcBef>
                <a:spcPts val="300"/>
              </a:spcBef>
              <a:spcAft>
                <a:spcPts val="300"/>
              </a:spcAft>
            </a:pPr>
            <a:r>
              <a:rPr lang="en-US" sz="2400">
                <a:latin typeface="+mj-lt"/>
                <a:cs typeface="Tahoma" charset="0"/>
              </a:rPr>
              <a:t>Text </a:t>
            </a:r>
            <a:r>
              <a:rPr lang="en-US" sz="2400" smtClean="0">
                <a:latin typeface="+mj-lt"/>
                <a:cs typeface="Tahoma" charset="0"/>
              </a:rPr>
              <a:t>field, Password field, Hidden </a:t>
            </a:r>
            <a:r>
              <a:rPr lang="en-US" sz="2400">
                <a:latin typeface="+mj-lt"/>
                <a:cs typeface="Tahoma" charset="0"/>
              </a:rPr>
              <a:t>Text field</a:t>
            </a:r>
          </a:p>
          <a:p>
            <a:pPr lvl="1" algn="just">
              <a:lnSpc>
                <a:spcPct val="120000"/>
              </a:lnSpc>
              <a:spcBef>
                <a:spcPts val="300"/>
              </a:spcBef>
              <a:spcAft>
                <a:spcPts val="300"/>
              </a:spcAft>
            </a:pPr>
            <a:r>
              <a:rPr lang="en-US" sz="2400">
                <a:latin typeface="+mj-lt"/>
                <a:cs typeface="Tahoma" charset="0"/>
              </a:rPr>
              <a:t>Check </a:t>
            </a:r>
            <a:r>
              <a:rPr lang="en-US" sz="2400" smtClean="0">
                <a:latin typeface="+mj-lt"/>
                <a:cs typeface="Tahoma" charset="0"/>
              </a:rPr>
              <a:t>box, Radio </a:t>
            </a:r>
            <a:r>
              <a:rPr lang="en-US" sz="2400">
                <a:latin typeface="+mj-lt"/>
                <a:cs typeface="Tahoma" charset="0"/>
              </a:rPr>
              <a:t>button</a:t>
            </a:r>
          </a:p>
          <a:p>
            <a:pPr lvl="1" algn="just">
              <a:lnSpc>
                <a:spcPct val="120000"/>
              </a:lnSpc>
              <a:spcBef>
                <a:spcPts val="300"/>
              </a:spcBef>
              <a:spcAft>
                <a:spcPts val="300"/>
              </a:spcAft>
            </a:pPr>
            <a:r>
              <a:rPr lang="en-US" sz="2400">
                <a:latin typeface="+mj-lt"/>
                <a:cs typeface="Tahoma" charset="0"/>
              </a:rPr>
              <a:t>File Form Control</a:t>
            </a:r>
          </a:p>
          <a:p>
            <a:pPr lvl="1" algn="just">
              <a:lnSpc>
                <a:spcPct val="120000"/>
              </a:lnSpc>
              <a:spcBef>
                <a:spcPts val="300"/>
              </a:spcBef>
              <a:spcAft>
                <a:spcPts val="300"/>
              </a:spcAft>
            </a:pPr>
            <a:r>
              <a:rPr lang="en-US" sz="2400">
                <a:latin typeface="+mj-lt"/>
                <a:cs typeface="Tahoma" charset="0"/>
              </a:rPr>
              <a:t>Submit Button, Reset Button, Generalized Button</a:t>
            </a:r>
          </a:p>
          <a:p>
            <a:pPr lvl="1" algn="just">
              <a:lnSpc>
                <a:spcPct val="120000"/>
              </a:lnSpc>
              <a:spcBef>
                <a:spcPts val="300"/>
              </a:spcBef>
              <a:spcAft>
                <a:spcPts val="300"/>
              </a:spcAft>
            </a:pPr>
            <a:r>
              <a:rPr lang="en-US" sz="2400">
                <a:latin typeface="+mj-lt"/>
                <a:cs typeface="Tahoma" charset="0"/>
              </a:rPr>
              <a:t>Multiple-line text field</a:t>
            </a:r>
          </a:p>
          <a:p>
            <a:pPr lvl="1" algn="just">
              <a:lnSpc>
                <a:spcPct val="120000"/>
              </a:lnSpc>
              <a:spcBef>
                <a:spcPts val="300"/>
              </a:spcBef>
              <a:spcAft>
                <a:spcPts val="300"/>
              </a:spcAft>
            </a:pPr>
            <a:r>
              <a:rPr lang="en-US" sz="2400">
                <a:latin typeface="+mj-lt"/>
                <a:cs typeface="Tahoma" charset="0"/>
              </a:rPr>
              <a:t>Label</a:t>
            </a:r>
          </a:p>
          <a:p>
            <a:pPr lvl="1" algn="just">
              <a:lnSpc>
                <a:spcPct val="120000"/>
              </a:lnSpc>
              <a:spcBef>
                <a:spcPts val="300"/>
              </a:spcBef>
              <a:spcAft>
                <a:spcPts val="300"/>
              </a:spcAft>
            </a:pPr>
            <a:r>
              <a:rPr lang="en-US" sz="2400">
                <a:latin typeface="+mj-lt"/>
                <a:cs typeface="Tahoma" charset="0"/>
              </a:rPr>
              <a:t>Pull-down menu</a:t>
            </a:r>
          </a:p>
          <a:p>
            <a:pPr lvl="1" algn="just">
              <a:lnSpc>
                <a:spcPct val="120000"/>
              </a:lnSpc>
              <a:spcBef>
                <a:spcPts val="300"/>
              </a:spcBef>
              <a:spcAft>
                <a:spcPts val="300"/>
              </a:spcAft>
            </a:pPr>
            <a:r>
              <a:rPr lang="en-US" sz="2400">
                <a:latin typeface="+mj-lt"/>
                <a:cs typeface="Tahoma" charset="0"/>
              </a:rPr>
              <a:t>Scrolled list</a:t>
            </a:r>
          </a:p>
          <a:p>
            <a:pPr lvl="1" algn="just">
              <a:lnSpc>
                <a:spcPct val="120000"/>
              </a:lnSpc>
              <a:spcBef>
                <a:spcPts val="300"/>
              </a:spcBef>
              <a:spcAft>
                <a:spcPts val="300"/>
              </a:spcAft>
            </a:pPr>
            <a:r>
              <a:rPr lang="en-US" sz="2400">
                <a:latin typeface="+mj-lt"/>
                <a:cs typeface="Tahoma" charset="0"/>
              </a:rPr>
              <a:t>Field Set</a:t>
            </a:r>
            <a:endParaRPr lang="en-US" sz="2400" dirty="0" smtClean="0">
              <a:latin typeface="+mj-lt"/>
              <a:cs typeface="Tahoma" charset="0"/>
            </a:endParaRPr>
          </a:p>
        </p:txBody>
      </p:sp>
    </p:spTree>
    <p:extLst>
      <p:ext uri="{BB962C8B-B14F-4D97-AF65-F5344CB8AC3E}">
        <p14:creationId xmlns:p14="http://schemas.microsoft.com/office/powerpoint/2010/main" val="1683736469"/>
      </p:ext>
    </p:extLst>
  </p:cSld>
  <p:clrMapOvr>
    <a:masterClrMapping/>
  </p:clrMapOvr>
  <p:transition advClick="0">
    <p:wheel spokes="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1" y="152400"/>
            <a:ext cx="7696200" cy="686332"/>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Text Field</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47886"/>
            <a:ext cx="8229600" cy="5581514"/>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0"/>
              </a:spcBef>
            </a:pPr>
            <a:r>
              <a:rPr lang="en-US" sz="2800">
                <a:solidFill>
                  <a:schemeClr val="tx1">
                    <a:lumMod val="50000"/>
                  </a:schemeClr>
                </a:solidFill>
              </a:rPr>
              <a:t>Dùng </a:t>
            </a:r>
            <a:r>
              <a:rPr lang="vi-VN" sz="2800">
                <a:solidFill>
                  <a:schemeClr val="tx1">
                    <a:lumMod val="50000"/>
                  </a:schemeClr>
                </a:solidFill>
              </a:rPr>
              <a:t>để</a:t>
            </a:r>
            <a:r>
              <a:rPr lang="en-US" sz="2800">
                <a:solidFill>
                  <a:schemeClr val="tx1">
                    <a:lumMod val="50000"/>
                  </a:schemeClr>
                </a:solidFill>
              </a:rPr>
              <a:t> nhập một dòng v</a:t>
            </a:r>
            <a:r>
              <a:rPr lang="vi-VN" sz="2800">
                <a:solidFill>
                  <a:schemeClr val="tx1">
                    <a:lumMod val="50000"/>
                  </a:schemeClr>
                </a:solidFill>
              </a:rPr>
              <a:t>ă</a:t>
            </a:r>
            <a:r>
              <a:rPr lang="en-US" sz="2800">
                <a:solidFill>
                  <a:schemeClr val="tx1">
                    <a:lumMod val="50000"/>
                  </a:schemeClr>
                </a:solidFill>
              </a:rPr>
              <a:t>n </a:t>
            </a:r>
            <a:r>
              <a:rPr lang="en-US" sz="2800" smtClean="0">
                <a:solidFill>
                  <a:schemeClr val="tx1">
                    <a:lumMod val="50000"/>
                  </a:schemeClr>
                </a:solidFill>
              </a:rPr>
              <a:t>bản.</a:t>
            </a:r>
          </a:p>
          <a:p>
            <a:pPr algn="just">
              <a:lnSpc>
                <a:spcPct val="120000"/>
              </a:lnSpc>
              <a:spcBef>
                <a:spcPts val="0"/>
              </a:spcBef>
            </a:pPr>
            <a:r>
              <a:rPr lang="en-US" sz="2800" smtClean="0">
                <a:solidFill>
                  <a:schemeClr val="tx1">
                    <a:lumMod val="50000"/>
                  </a:schemeClr>
                </a:solidFill>
              </a:rPr>
              <a:t>Cú </a:t>
            </a:r>
            <a:r>
              <a:rPr lang="en-US" sz="2800">
                <a:solidFill>
                  <a:schemeClr val="tx1">
                    <a:lumMod val="50000"/>
                  </a:schemeClr>
                </a:solidFill>
              </a:rPr>
              <a:t>pháp:</a:t>
            </a:r>
          </a:p>
          <a:p>
            <a:pPr marL="0" indent="0" algn="just">
              <a:lnSpc>
                <a:spcPct val="120000"/>
              </a:lnSpc>
              <a:spcBef>
                <a:spcPts val="0"/>
              </a:spcBef>
              <a:buNone/>
            </a:pPr>
            <a:endParaRPr lang="en-US" sz="2800" smtClean="0">
              <a:solidFill>
                <a:schemeClr val="tx1">
                  <a:lumMod val="50000"/>
                </a:schemeClr>
              </a:solidFill>
            </a:endParaRPr>
          </a:p>
          <a:p>
            <a:pPr marL="0" indent="0" algn="just">
              <a:lnSpc>
                <a:spcPct val="120000"/>
              </a:lnSpc>
              <a:spcBef>
                <a:spcPts val="0"/>
              </a:spcBef>
              <a:buNone/>
            </a:pPr>
            <a:endParaRPr lang="en-US" sz="2800">
              <a:solidFill>
                <a:schemeClr val="tx1">
                  <a:lumMod val="50000"/>
                </a:schemeClr>
              </a:solidFill>
            </a:endParaRPr>
          </a:p>
          <a:p>
            <a:pPr algn="just">
              <a:lnSpc>
                <a:spcPct val="120000"/>
              </a:lnSpc>
              <a:spcBef>
                <a:spcPts val="0"/>
              </a:spcBef>
            </a:pPr>
            <a:endParaRPr lang="en-US" sz="2800">
              <a:solidFill>
                <a:schemeClr val="tx1">
                  <a:lumMod val="50000"/>
                </a:schemeClr>
              </a:solidFill>
            </a:endParaRPr>
          </a:p>
          <a:p>
            <a:pPr algn="just">
              <a:lnSpc>
                <a:spcPct val="120000"/>
              </a:lnSpc>
              <a:spcBef>
                <a:spcPts val="0"/>
              </a:spcBef>
            </a:pPr>
            <a:endParaRPr lang="en-US" sz="2800">
              <a:solidFill>
                <a:schemeClr val="tx1">
                  <a:lumMod val="50000"/>
                </a:schemeClr>
              </a:solidFill>
            </a:endParaRPr>
          </a:p>
          <a:p>
            <a:pPr algn="just">
              <a:lnSpc>
                <a:spcPct val="120000"/>
              </a:lnSpc>
              <a:spcBef>
                <a:spcPts val="0"/>
              </a:spcBef>
            </a:pPr>
            <a:endParaRPr lang="en-US" sz="2400">
              <a:solidFill>
                <a:schemeClr val="tx1">
                  <a:lumMod val="50000"/>
                </a:schemeClr>
              </a:solidFill>
            </a:endParaRPr>
          </a:p>
          <a:p>
            <a:pPr algn="just">
              <a:lnSpc>
                <a:spcPct val="120000"/>
              </a:lnSpc>
              <a:spcBef>
                <a:spcPts val="0"/>
              </a:spcBef>
            </a:pPr>
            <a:r>
              <a:rPr lang="en-US" sz="2800">
                <a:solidFill>
                  <a:schemeClr val="tx1">
                    <a:lumMod val="50000"/>
                  </a:schemeClr>
                </a:solidFill>
              </a:rPr>
              <a:t>Ví </a:t>
            </a:r>
            <a:r>
              <a:rPr lang="en-US" sz="2800" smtClean="0">
                <a:solidFill>
                  <a:schemeClr val="tx1">
                    <a:lumMod val="50000"/>
                  </a:schemeClr>
                </a:solidFill>
              </a:rPr>
              <a:t>dụ:</a:t>
            </a:r>
            <a:endParaRPr lang="en-US" sz="2800">
              <a:solidFill>
                <a:schemeClr val="tx1">
                  <a:lumMod val="50000"/>
                </a:schemeClr>
              </a:solidFill>
            </a:endParaRPr>
          </a:p>
          <a:p>
            <a:pPr algn="just">
              <a:lnSpc>
                <a:spcPct val="120000"/>
              </a:lnSpc>
              <a:spcBef>
                <a:spcPts val="0"/>
              </a:spcBef>
              <a:buNone/>
            </a:pPr>
            <a:r>
              <a:rPr lang="en-US" sz="2800">
                <a:solidFill>
                  <a:schemeClr val="tx2">
                    <a:lumMod val="75000"/>
                  </a:schemeClr>
                </a:solidFill>
                <a:latin typeface="Courier New" pitchFamily="49" charset="0"/>
                <a:cs typeface="Courier New" pitchFamily="49" charset="0"/>
              </a:rPr>
              <a:t>	</a:t>
            </a:r>
            <a:r>
              <a:rPr lang="en-US" sz="2800">
                <a:solidFill>
                  <a:srgbClr val="00B050"/>
                </a:solidFill>
                <a:latin typeface="+mj-lt"/>
                <a:cs typeface="Courier New" pitchFamily="49" charset="0"/>
              </a:rPr>
              <a:t>&lt;input </a:t>
            </a:r>
            <a:r>
              <a:rPr lang="en-US" sz="2800" smtClean="0">
                <a:solidFill>
                  <a:srgbClr val="0000FF"/>
                </a:solidFill>
                <a:latin typeface="+mj-lt"/>
                <a:cs typeface="Courier New" pitchFamily="49" charset="0"/>
              </a:rPr>
              <a:t>type=“text</a:t>
            </a:r>
            <a:r>
              <a:rPr lang="en-US" sz="2800">
                <a:solidFill>
                  <a:srgbClr val="0000FF"/>
                </a:solidFill>
                <a:latin typeface="+mj-lt"/>
                <a:cs typeface="Courier New" pitchFamily="49" charset="0"/>
              </a:rPr>
              <a:t>” </a:t>
            </a:r>
            <a:r>
              <a:rPr lang="en-US" sz="2800">
                <a:latin typeface="+mj-lt"/>
                <a:cs typeface="Courier New" pitchFamily="49" charset="0"/>
              </a:rPr>
              <a:t>name=“txtName” value=“This is one line text with 301” </a:t>
            </a:r>
            <a:r>
              <a:rPr lang="en-US" sz="2800">
                <a:solidFill>
                  <a:srgbClr val="FF0000"/>
                </a:solidFill>
                <a:latin typeface="+mj-lt"/>
                <a:cs typeface="Courier New" pitchFamily="49" charset="0"/>
              </a:rPr>
              <a:t>size=“20” maxlength=“30”</a:t>
            </a:r>
            <a:r>
              <a:rPr lang="en-US" sz="2800">
                <a:solidFill>
                  <a:srgbClr val="00B050"/>
                </a:solidFill>
                <a:latin typeface="+mj-lt"/>
                <a:cs typeface="Courier New" pitchFamily="49" charset="0"/>
              </a:rPr>
              <a:t>&gt;</a:t>
            </a:r>
            <a:endParaRPr lang="en-US" sz="2800" dirty="0" smtClean="0">
              <a:solidFill>
                <a:srgbClr val="00B050"/>
              </a:solidFill>
              <a:latin typeface="+mj-lt"/>
              <a:cs typeface="Tahoma" charset="0"/>
            </a:endParaRPr>
          </a:p>
        </p:txBody>
      </p:sp>
      <p:pic>
        <p:nvPicPr>
          <p:cNvPr id="5" name="Picture 2"/>
          <p:cNvPicPr>
            <a:picLocks noChangeAspect="1" noChangeArrowheads="1"/>
          </p:cNvPicPr>
          <p:nvPr/>
        </p:nvPicPr>
        <p:blipFill>
          <a:blip r:embed="rId3" cstate="print"/>
          <a:srcRect/>
          <a:stretch>
            <a:fillRect/>
          </a:stretch>
        </p:blipFill>
        <p:spPr bwMode="auto">
          <a:xfrm>
            <a:off x="1055278" y="2150378"/>
            <a:ext cx="4191000" cy="2345422"/>
          </a:xfrm>
          <a:prstGeom prst="rect">
            <a:avLst/>
          </a:prstGeom>
          <a:noFill/>
          <a:ln w="9525">
            <a:noFill/>
            <a:miter lim="800000"/>
            <a:headEnd/>
            <a:tailEnd/>
          </a:ln>
          <a:effectLst/>
        </p:spPr>
      </p:pic>
      <p:grpSp>
        <p:nvGrpSpPr>
          <p:cNvPr id="6" name="Group 5"/>
          <p:cNvGrpSpPr>
            <a:grpSpLocks/>
          </p:cNvGrpSpPr>
          <p:nvPr/>
        </p:nvGrpSpPr>
        <p:grpSpPr bwMode="auto">
          <a:xfrm>
            <a:off x="5335587" y="3250533"/>
            <a:ext cx="3275013" cy="1198563"/>
            <a:chOff x="5461685" y="4102443"/>
            <a:chExt cx="3274541" cy="1198606"/>
          </a:xfrm>
        </p:grpSpPr>
        <p:sp>
          <p:nvSpPr>
            <p:cNvPr id="7" name="Rectangle 6"/>
            <p:cNvSpPr/>
            <p:nvPr/>
          </p:nvSpPr>
          <p:spPr bwMode="auto">
            <a:xfrm>
              <a:off x="5461685" y="4102443"/>
              <a:ext cx="3274541" cy="1198606"/>
            </a:xfrm>
            <a:prstGeom prst="rect">
              <a:avLst/>
            </a:prstGeom>
            <a:noFill/>
            <a:ln w="9525" cap="flat" cmpd="sng" algn="ctr">
              <a:solidFill>
                <a:schemeClr val="bg1">
                  <a:lumMod val="50000"/>
                </a:schemeClr>
              </a:solidFill>
              <a:prstDash val="solid"/>
              <a:round/>
              <a:headEnd type="none" w="med" len="med"/>
              <a:tailEnd type="none" w="med" len="med"/>
            </a:ln>
            <a:effectLst/>
          </p:spPr>
          <p:txBody>
            <a:bodyPr wrap="none" lIns="91424" tIns="45712" rIns="91424" bIns="45712" anchor="ctr"/>
            <a:lstStyle/>
            <a:p>
              <a:pPr marL="457200" indent="-227013" algn="ctr">
                <a:lnSpc>
                  <a:spcPct val="80000"/>
                </a:lnSpc>
                <a:spcBef>
                  <a:spcPct val="25000"/>
                </a:spcBef>
                <a:spcAft>
                  <a:spcPct val="15000"/>
                </a:spcAft>
                <a:buClr>
                  <a:srgbClr val="6CA6B8"/>
                </a:buClr>
                <a:buFont typeface="Arial" charset="0"/>
                <a:buChar char="–"/>
                <a:defRPr/>
              </a:pPr>
              <a:endParaRPr lang="en-US">
                <a:ea typeface="MS PGothic" pitchFamily="34" charset="-128"/>
                <a:cs typeface="Arial" charset="0"/>
              </a:endParaRPr>
            </a:p>
          </p:txBody>
        </p:sp>
        <p:grpSp>
          <p:nvGrpSpPr>
            <p:cNvPr id="8" name="Group 11"/>
            <p:cNvGrpSpPr>
              <a:grpSpLocks/>
            </p:cNvGrpSpPr>
            <p:nvPr/>
          </p:nvGrpSpPr>
          <p:grpSpPr bwMode="auto">
            <a:xfrm>
              <a:off x="5537921" y="4251673"/>
              <a:ext cx="3178917" cy="877243"/>
              <a:chOff x="3153982" y="5669345"/>
              <a:chExt cx="3178917" cy="877243"/>
            </a:xfrm>
          </p:grpSpPr>
          <p:graphicFrame>
            <p:nvGraphicFramePr>
              <p:cNvPr id="9" name="Object 2"/>
              <p:cNvGraphicFramePr>
                <a:graphicFrameLocks noChangeAspect="1"/>
              </p:cNvGraphicFramePr>
              <p:nvPr/>
            </p:nvGraphicFramePr>
            <p:xfrm>
              <a:off x="3153982" y="5875867"/>
              <a:ext cx="2397328" cy="434622"/>
            </p:xfrm>
            <a:graphic>
              <a:graphicData uri="http://schemas.openxmlformats.org/presentationml/2006/ole">
                <mc:AlternateContent xmlns:mc="http://schemas.openxmlformats.org/markup-compatibility/2006">
                  <mc:Choice xmlns:v="urn:schemas-microsoft-com:vml" Requires="v">
                    <p:oleObj spid="_x0000_s1070" name="Bitmap Image" r:id="rId4" imgW="1838095" imgH="333333" progId="PBrush">
                      <p:embed/>
                    </p:oleObj>
                  </mc:Choice>
                  <mc:Fallback>
                    <p:oleObj name="Bitmap Image" r:id="rId4" imgW="1838095" imgH="333333"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3982" y="5875867"/>
                            <a:ext cx="2397328" cy="434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 Box 7"/>
              <p:cNvSpPr txBox="1">
                <a:spLocks noChangeArrowheads="1"/>
              </p:cNvSpPr>
              <p:nvPr/>
            </p:nvSpPr>
            <p:spPr bwMode="auto">
              <a:xfrm>
                <a:off x="5389042" y="5934074"/>
                <a:ext cx="943857" cy="307777"/>
              </a:xfrm>
              <a:prstGeom prst="rect">
                <a:avLst/>
              </a:prstGeom>
              <a:noFill/>
              <a:ln w="9525">
                <a:noFill/>
                <a:miter lim="800000"/>
                <a:headEnd/>
                <a:tailEnd/>
              </a:ln>
            </p:spPr>
            <p:txBody>
              <a:bodyPr>
                <a:spAutoFit/>
              </a:bodyPr>
              <a:lstStyle/>
              <a:p>
                <a:pPr>
                  <a:spcBef>
                    <a:spcPct val="50000"/>
                  </a:spcBef>
                </a:pPr>
                <a:r>
                  <a:rPr lang="en-US" sz="1400"/>
                  <a:t>t with 301</a:t>
                </a:r>
              </a:p>
            </p:txBody>
          </p:sp>
          <p:sp>
            <p:nvSpPr>
              <p:cNvPr id="11" name="Text Box 9"/>
              <p:cNvSpPr txBox="1">
                <a:spLocks noChangeArrowheads="1"/>
              </p:cNvSpPr>
              <p:nvPr/>
            </p:nvSpPr>
            <p:spPr bwMode="auto">
              <a:xfrm>
                <a:off x="4498354" y="5669345"/>
                <a:ext cx="409516" cy="254009"/>
              </a:xfrm>
              <a:prstGeom prst="rect">
                <a:avLst/>
              </a:prstGeom>
              <a:noFill/>
              <a:ln w="9525">
                <a:noFill/>
                <a:miter lim="800000"/>
                <a:headEnd/>
                <a:tailEnd/>
              </a:ln>
              <a:effectLst/>
            </p:spPr>
            <p:txBody>
              <a:bodyPr>
                <a:spAutoFit/>
              </a:bodyPr>
              <a:lstStyle/>
              <a:p>
                <a:pPr algn="ctr">
                  <a:spcBef>
                    <a:spcPct val="50000"/>
                  </a:spcBef>
                  <a:defRPr/>
                </a:pPr>
                <a:r>
                  <a:rPr lang="en-US" sz="1050">
                    <a:solidFill>
                      <a:srgbClr val="FF0000"/>
                    </a:solidFill>
                    <a:ea typeface="MS PGothic" pitchFamily="34" charset="-128"/>
                    <a:cs typeface="+mn-cs"/>
                  </a:rPr>
                  <a:t>20</a:t>
                </a:r>
              </a:p>
            </p:txBody>
          </p:sp>
          <p:sp>
            <p:nvSpPr>
              <p:cNvPr id="12" name="Text Box 8"/>
              <p:cNvSpPr txBox="1">
                <a:spLocks noChangeArrowheads="1"/>
              </p:cNvSpPr>
              <p:nvPr/>
            </p:nvSpPr>
            <p:spPr bwMode="auto">
              <a:xfrm>
                <a:off x="4893398" y="6284978"/>
                <a:ext cx="439093" cy="261610"/>
              </a:xfrm>
              <a:prstGeom prst="rect">
                <a:avLst/>
              </a:prstGeom>
              <a:noFill/>
              <a:ln w="9525">
                <a:noFill/>
                <a:miter lim="800000"/>
                <a:headEnd/>
                <a:tailEnd/>
              </a:ln>
            </p:spPr>
            <p:txBody>
              <a:bodyPr>
                <a:spAutoFit/>
              </a:bodyPr>
              <a:lstStyle/>
              <a:p>
                <a:pPr algn="ctr">
                  <a:spcBef>
                    <a:spcPct val="50000"/>
                  </a:spcBef>
                </a:pPr>
                <a:r>
                  <a:rPr lang="en-US" sz="1100">
                    <a:solidFill>
                      <a:srgbClr val="FF0000"/>
                    </a:solidFill>
                  </a:rPr>
                  <a:t>30</a:t>
                </a:r>
              </a:p>
            </p:txBody>
          </p:sp>
          <p:sp>
            <p:nvSpPr>
              <p:cNvPr id="13" name="Line 5"/>
              <p:cNvSpPr>
                <a:spLocks noChangeShapeType="1"/>
              </p:cNvSpPr>
              <p:nvPr/>
            </p:nvSpPr>
            <p:spPr bwMode="auto">
              <a:xfrm>
                <a:off x="3953933" y="5887155"/>
                <a:ext cx="1523414" cy="2124"/>
              </a:xfrm>
              <a:prstGeom prst="line">
                <a:avLst/>
              </a:prstGeom>
              <a:noFill/>
              <a:ln w="28575">
                <a:solidFill>
                  <a:srgbClr val="FF0000"/>
                </a:solidFill>
                <a:round/>
                <a:headEnd type="triangle" w="med" len="med"/>
                <a:tailEnd type="triangle" w="med" len="med"/>
              </a:ln>
            </p:spPr>
            <p:txBody>
              <a:bodyPr wrap="none"/>
              <a:lstStyle/>
              <a:p>
                <a:endParaRPr lang="en-US"/>
              </a:p>
            </p:txBody>
          </p:sp>
          <p:cxnSp>
            <p:nvCxnSpPr>
              <p:cNvPr id="14" name="Straight Connector 10"/>
              <p:cNvCxnSpPr>
                <a:cxnSpLocks noChangeShapeType="1"/>
              </p:cNvCxnSpPr>
              <p:nvPr/>
            </p:nvCxnSpPr>
            <p:spPr bwMode="auto">
              <a:xfrm flipV="1">
                <a:off x="4010685" y="6332899"/>
                <a:ext cx="2172832" cy="4527"/>
              </a:xfrm>
              <a:prstGeom prst="line">
                <a:avLst/>
              </a:prstGeom>
              <a:noFill/>
              <a:ln w="28575" algn="ctr">
                <a:solidFill>
                  <a:srgbClr val="FF0000"/>
                </a:solidFill>
                <a:round/>
                <a:headEnd type="triangle" w="med" len="med"/>
                <a:tailEnd type="triangle" w="med" len="med"/>
              </a:ln>
            </p:spPr>
          </p:cxnSp>
        </p:grpSp>
      </p:grpSp>
    </p:spTree>
    <p:extLst>
      <p:ext uri="{BB962C8B-B14F-4D97-AF65-F5344CB8AC3E}">
        <p14:creationId xmlns:p14="http://schemas.microsoft.com/office/powerpoint/2010/main" val="1700319385"/>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Password Field</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094406"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latin typeface="+mj-lt"/>
                <a:cs typeface="Tahoma" charset="0"/>
              </a:rPr>
              <a:t>Dùng để nhập mật </a:t>
            </a:r>
            <a:r>
              <a:rPr lang="en-US" sz="2800" smtClean="0">
                <a:latin typeface="+mj-lt"/>
                <a:cs typeface="Tahoma" charset="0"/>
              </a:rPr>
              <a:t>khẩu. Cú </a:t>
            </a:r>
            <a:r>
              <a:rPr lang="en-US" sz="2800">
                <a:latin typeface="+mj-lt"/>
                <a:cs typeface="Tahoma" charset="0"/>
              </a:rPr>
              <a:t>pháp:</a:t>
            </a:r>
          </a:p>
          <a:p>
            <a:pPr algn="just">
              <a:lnSpc>
                <a:spcPct val="120000"/>
              </a:lnSpc>
              <a:spcBef>
                <a:spcPts val="300"/>
              </a:spcBef>
              <a:spcAft>
                <a:spcPts val="300"/>
              </a:spcAft>
            </a:pPr>
            <a:endParaRPr lang="en-US" sz="2800">
              <a:latin typeface="+mj-lt"/>
              <a:cs typeface="Tahoma" charset="0"/>
            </a:endParaRPr>
          </a:p>
          <a:p>
            <a:pPr algn="just">
              <a:lnSpc>
                <a:spcPct val="120000"/>
              </a:lnSpc>
              <a:spcBef>
                <a:spcPts val="300"/>
              </a:spcBef>
              <a:spcAft>
                <a:spcPts val="300"/>
              </a:spcAft>
            </a:pPr>
            <a:endParaRPr lang="en-US" sz="2800">
              <a:latin typeface="+mj-lt"/>
              <a:cs typeface="Tahoma" charset="0"/>
            </a:endParaRPr>
          </a:p>
          <a:p>
            <a:pPr algn="just">
              <a:lnSpc>
                <a:spcPct val="120000"/>
              </a:lnSpc>
              <a:spcBef>
                <a:spcPts val="300"/>
              </a:spcBef>
              <a:spcAft>
                <a:spcPts val="300"/>
              </a:spcAft>
            </a:pPr>
            <a:endParaRPr lang="en-US" sz="2800">
              <a:latin typeface="+mj-lt"/>
              <a:cs typeface="Tahoma" charset="0"/>
            </a:endParaRPr>
          </a:p>
          <a:p>
            <a:pPr algn="just">
              <a:lnSpc>
                <a:spcPct val="120000"/>
              </a:lnSpc>
              <a:spcBef>
                <a:spcPts val="300"/>
              </a:spcBef>
              <a:spcAft>
                <a:spcPts val="300"/>
              </a:spcAft>
            </a:pPr>
            <a:endParaRPr lang="en-US" sz="2800">
              <a:latin typeface="+mj-lt"/>
              <a:cs typeface="Tahoma" charset="0"/>
            </a:endParaRPr>
          </a:p>
          <a:p>
            <a:pPr algn="just">
              <a:lnSpc>
                <a:spcPct val="120000"/>
              </a:lnSpc>
              <a:spcBef>
                <a:spcPts val="300"/>
              </a:spcBef>
              <a:spcAft>
                <a:spcPts val="300"/>
              </a:spcAft>
            </a:pPr>
            <a:endParaRPr lang="en-US">
              <a:latin typeface="+mj-lt"/>
              <a:cs typeface="Tahoma" charset="0"/>
            </a:endParaRPr>
          </a:p>
          <a:p>
            <a:pPr algn="just">
              <a:lnSpc>
                <a:spcPct val="120000"/>
              </a:lnSpc>
              <a:spcBef>
                <a:spcPts val="300"/>
              </a:spcBef>
              <a:spcAft>
                <a:spcPts val="300"/>
              </a:spcAft>
            </a:pPr>
            <a:r>
              <a:rPr lang="en-US" sz="2800">
                <a:latin typeface="+mj-lt"/>
                <a:cs typeface="Tahoma" charset="0"/>
              </a:rPr>
              <a:t>Ví dụ:</a:t>
            </a:r>
          </a:p>
          <a:p>
            <a:pPr marL="0" indent="0" algn="just">
              <a:lnSpc>
                <a:spcPct val="120000"/>
              </a:lnSpc>
              <a:spcBef>
                <a:spcPts val="300"/>
              </a:spcBef>
              <a:spcAft>
                <a:spcPts val="300"/>
              </a:spcAft>
              <a:buNone/>
            </a:pPr>
            <a:r>
              <a:rPr lang="en-US" sz="2800">
                <a:latin typeface="+mj-lt"/>
                <a:cs typeface="Tahoma" charset="0"/>
              </a:rPr>
              <a:t>	</a:t>
            </a:r>
            <a:r>
              <a:rPr lang="en-US" sz="2800" smtClean="0">
                <a:solidFill>
                  <a:srgbClr val="00B050"/>
                </a:solidFill>
                <a:latin typeface="+mj-lt"/>
                <a:cs typeface="Tahoma" charset="0"/>
              </a:rPr>
              <a:t>&lt;</a:t>
            </a:r>
            <a:r>
              <a:rPr lang="en-US" sz="2800">
                <a:solidFill>
                  <a:srgbClr val="00B050"/>
                </a:solidFill>
                <a:latin typeface="+mj-lt"/>
                <a:cs typeface="Tahoma" charset="0"/>
              </a:rPr>
              <a:t>input </a:t>
            </a:r>
            <a:r>
              <a:rPr lang="en-US" sz="2800">
                <a:solidFill>
                  <a:srgbClr val="0000FF"/>
                </a:solidFill>
                <a:latin typeface="+mj-lt"/>
                <a:cs typeface="Tahoma" charset="0"/>
              </a:rPr>
              <a:t>type=“Password” </a:t>
            </a:r>
            <a:r>
              <a:rPr lang="en-US" sz="2800">
                <a:latin typeface="+mj-lt"/>
                <a:cs typeface="Tahoma" charset="0"/>
              </a:rPr>
              <a:t>name=“txtPass” value=“abc1234” size=“20” maxlength=“30”</a:t>
            </a:r>
            <a:r>
              <a:rPr lang="en-US" sz="2800">
                <a:solidFill>
                  <a:srgbClr val="00B050"/>
                </a:solidFill>
                <a:latin typeface="+mj-lt"/>
                <a:cs typeface="Tahoma" charset="0"/>
              </a:rPr>
              <a:t>&gt;</a:t>
            </a:r>
            <a:endParaRPr lang="en-US" sz="2800" dirty="0" smtClean="0">
              <a:solidFill>
                <a:srgbClr val="00B050"/>
              </a:solidFill>
              <a:latin typeface="+mj-lt"/>
              <a:cs typeface="Tahoma" charset="0"/>
            </a:endParaRPr>
          </a:p>
        </p:txBody>
      </p:sp>
      <p:pic>
        <p:nvPicPr>
          <p:cNvPr id="5" name="Picture 2"/>
          <p:cNvPicPr>
            <a:picLocks noChangeAspect="1" noChangeArrowheads="1"/>
          </p:cNvPicPr>
          <p:nvPr/>
        </p:nvPicPr>
        <p:blipFill>
          <a:blip r:embed="rId2" cstate="print"/>
          <a:srcRect/>
          <a:stretch>
            <a:fillRect/>
          </a:stretch>
        </p:blipFill>
        <p:spPr bwMode="auto">
          <a:xfrm>
            <a:off x="1143000" y="1636778"/>
            <a:ext cx="4648200" cy="2989151"/>
          </a:xfrm>
          <a:prstGeom prst="rect">
            <a:avLst/>
          </a:prstGeom>
          <a:noFill/>
          <a:ln w="9525">
            <a:noFill/>
            <a:miter lim="800000"/>
            <a:headEnd/>
            <a:tailEnd/>
          </a:ln>
          <a:effectLst/>
        </p:spPr>
      </p:pic>
      <p:pic>
        <p:nvPicPr>
          <p:cNvPr id="6" name="Picture 3"/>
          <p:cNvPicPr>
            <a:picLocks noChangeAspect="1" noChangeArrowheads="1"/>
          </p:cNvPicPr>
          <p:nvPr/>
        </p:nvPicPr>
        <p:blipFill>
          <a:blip r:embed="rId3" cstate="print"/>
          <a:srcRect/>
          <a:stretch>
            <a:fillRect/>
          </a:stretch>
        </p:blipFill>
        <p:spPr bwMode="auto">
          <a:xfrm>
            <a:off x="5714999" y="3962400"/>
            <a:ext cx="3352801" cy="4522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34260092"/>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32735"/>
            <a:ext cx="7619999" cy="705465"/>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Hidden Text Field</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90716" y="1066800"/>
            <a:ext cx="8072284" cy="5343525"/>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Dùng để truyền một giá trị của thuộc tính value khi form được submit</a:t>
            </a:r>
          </a:p>
          <a:p>
            <a:pPr algn="just">
              <a:lnSpc>
                <a:spcPct val="120000"/>
              </a:lnSpc>
              <a:spcBef>
                <a:spcPts val="0"/>
              </a:spcBef>
              <a:spcAft>
                <a:spcPts val="0"/>
              </a:spcAft>
            </a:pPr>
            <a:r>
              <a:rPr lang="vi-VN" sz="2800">
                <a:latin typeface="+mj-lt"/>
                <a:cs typeface="Tahoma" charset="0"/>
              </a:rPr>
              <a:t>Không hiển thị ra trên màn </a:t>
            </a:r>
            <a:r>
              <a:rPr lang="vi-VN" sz="2800" smtClean="0">
                <a:latin typeface="+mj-lt"/>
                <a:cs typeface="Tahoma" charset="0"/>
              </a:rPr>
              <a:t>hình</a:t>
            </a:r>
            <a:r>
              <a:rPr lang="en-US" sz="2800" smtClean="0">
                <a:latin typeface="+mj-lt"/>
                <a:cs typeface="Tahoma" charset="0"/>
              </a:rPr>
              <a:t>. </a:t>
            </a:r>
            <a:r>
              <a:rPr lang="vi-VN" sz="2800" smtClean="0">
                <a:latin typeface="+mj-lt"/>
                <a:cs typeface="Tahoma" charset="0"/>
              </a:rPr>
              <a:t>Cú pháp</a:t>
            </a:r>
            <a:r>
              <a:rPr lang="en-US" sz="2800" smtClean="0">
                <a:latin typeface="+mj-lt"/>
                <a:cs typeface="Tahoma" charset="0"/>
              </a:rPr>
              <a:t>:</a:t>
            </a:r>
            <a:endParaRPr lang="vi-VN" sz="2800">
              <a:latin typeface="+mj-lt"/>
              <a:cs typeface="Tahoma" charset="0"/>
            </a:endParaRPr>
          </a:p>
          <a:p>
            <a:pPr algn="just">
              <a:lnSpc>
                <a:spcPct val="120000"/>
              </a:lnSpc>
              <a:spcBef>
                <a:spcPts val="300"/>
              </a:spcBef>
              <a:spcAft>
                <a:spcPts val="300"/>
              </a:spcAft>
            </a:pPr>
            <a:endParaRPr lang="vi-VN" sz="3600">
              <a:latin typeface="+mj-lt"/>
              <a:cs typeface="Tahoma" charset="0"/>
            </a:endParaRPr>
          </a:p>
          <a:p>
            <a:pPr algn="just">
              <a:lnSpc>
                <a:spcPct val="120000"/>
              </a:lnSpc>
              <a:spcBef>
                <a:spcPts val="300"/>
              </a:spcBef>
              <a:spcAft>
                <a:spcPts val="300"/>
              </a:spcAft>
            </a:pPr>
            <a:endParaRPr lang="vi-VN" sz="2800">
              <a:latin typeface="+mj-lt"/>
              <a:cs typeface="Tahoma" charset="0"/>
            </a:endParaRPr>
          </a:p>
          <a:p>
            <a:pPr algn="just">
              <a:lnSpc>
                <a:spcPct val="120000"/>
              </a:lnSpc>
              <a:spcBef>
                <a:spcPts val="300"/>
              </a:spcBef>
              <a:spcAft>
                <a:spcPts val="300"/>
              </a:spcAft>
            </a:pPr>
            <a:endParaRPr lang="vi-VN" sz="2800">
              <a:latin typeface="+mj-lt"/>
              <a:cs typeface="Tahoma" charset="0"/>
            </a:endParaRPr>
          </a:p>
          <a:p>
            <a:pPr algn="just">
              <a:lnSpc>
                <a:spcPct val="120000"/>
              </a:lnSpc>
              <a:spcBef>
                <a:spcPts val="300"/>
              </a:spcBef>
              <a:spcAft>
                <a:spcPts val="300"/>
              </a:spcAft>
            </a:pPr>
            <a:endParaRPr lang="vi-VN" sz="3600">
              <a:latin typeface="+mj-lt"/>
              <a:cs typeface="Tahoma" charset="0"/>
            </a:endParaRPr>
          </a:p>
          <a:p>
            <a:pPr marL="0" indent="0" algn="just">
              <a:lnSpc>
                <a:spcPct val="120000"/>
              </a:lnSpc>
              <a:spcBef>
                <a:spcPts val="300"/>
              </a:spcBef>
              <a:spcAft>
                <a:spcPts val="300"/>
              </a:spcAft>
              <a:buNone/>
            </a:pPr>
            <a:r>
              <a:rPr lang="vi-VN" sz="2800" smtClean="0">
                <a:solidFill>
                  <a:srgbClr val="00B050"/>
                </a:solidFill>
                <a:latin typeface="+mj-lt"/>
                <a:cs typeface="Tahoma" charset="0"/>
              </a:rPr>
              <a:t>&lt;</a:t>
            </a:r>
            <a:r>
              <a:rPr lang="vi-VN" sz="2800">
                <a:solidFill>
                  <a:srgbClr val="00B050"/>
                </a:solidFill>
                <a:latin typeface="+mj-lt"/>
                <a:cs typeface="Tahoma" charset="0"/>
              </a:rPr>
              <a:t>input </a:t>
            </a:r>
            <a:r>
              <a:rPr lang="vi-VN" sz="2800">
                <a:solidFill>
                  <a:srgbClr val="0000FF"/>
                </a:solidFill>
                <a:latin typeface="+mj-lt"/>
                <a:cs typeface="Tahoma" charset="0"/>
              </a:rPr>
              <a:t>type=“Hidden" </a:t>
            </a:r>
            <a:r>
              <a:rPr lang="vi-VN" sz="2800">
                <a:latin typeface="+mj-lt"/>
                <a:cs typeface="Tahoma" charset="0"/>
              </a:rPr>
              <a:t>name="txtHidden" value="This is hidden text.You cann't see."</a:t>
            </a:r>
            <a:r>
              <a:rPr lang="vi-VN" sz="2800">
                <a:solidFill>
                  <a:srgbClr val="00B050"/>
                </a:solidFill>
                <a:latin typeface="+mj-lt"/>
                <a:cs typeface="Tahoma" charset="0"/>
              </a:rPr>
              <a:t>&gt;</a:t>
            </a:r>
            <a:endParaRPr lang="en-US" sz="2800" dirty="0" smtClean="0">
              <a:solidFill>
                <a:srgbClr val="00B050"/>
              </a:solidFill>
              <a:latin typeface="+mj-lt"/>
              <a:cs typeface="Tahoma" charset="0"/>
            </a:endParaRPr>
          </a:p>
        </p:txBody>
      </p:sp>
      <p:pic>
        <p:nvPicPr>
          <p:cNvPr id="5" name="Picture 2"/>
          <p:cNvPicPr>
            <a:picLocks noChangeAspect="1" noChangeArrowheads="1"/>
          </p:cNvPicPr>
          <p:nvPr/>
        </p:nvPicPr>
        <p:blipFill>
          <a:blip r:embed="rId2" cstate="print"/>
          <a:srcRect/>
          <a:stretch>
            <a:fillRect/>
          </a:stretch>
        </p:blipFill>
        <p:spPr bwMode="auto">
          <a:xfrm>
            <a:off x="1066800" y="2639669"/>
            <a:ext cx="4572000" cy="2678687"/>
          </a:xfrm>
          <a:prstGeom prst="rect">
            <a:avLst/>
          </a:prstGeom>
          <a:noFill/>
          <a:ln w="9525">
            <a:noFill/>
            <a:miter lim="800000"/>
            <a:headEnd/>
            <a:tailEnd/>
          </a:ln>
          <a:effectLst/>
        </p:spPr>
      </p:pic>
      <p:grpSp>
        <p:nvGrpSpPr>
          <p:cNvPr id="6" name="Group 5"/>
          <p:cNvGrpSpPr>
            <a:grpSpLocks/>
          </p:cNvGrpSpPr>
          <p:nvPr/>
        </p:nvGrpSpPr>
        <p:grpSpPr bwMode="auto">
          <a:xfrm>
            <a:off x="5214938" y="4572000"/>
            <a:ext cx="3700462" cy="558800"/>
            <a:chOff x="2667000" y="3798711"/>
            <a:chExt cx="6477000" cy="576263"/>
          </a:xfrm>
        </p:grpSpPr>
        <p:pic>
          <p:nvPicPr>
            <p:cNvPr id="7" name="Picture 3"/>
            <p:cNvPicPr>
              <a:picLocks noChangeAspect="1" noChangeArrowheads="1"/>
            </p:cNvPicPr>
            <p:nvPr/>
          </p:nvPicPr>
          <p:blipFill>
            <a:blip r:embed="rId3" cstate="print"/>
            <a:srcRect/>
            <a:stretch>
              <a:fillRect/>
            </a:stretch>
          </p:blipFill>
          <p:spPr bwMode="auto">
            <a:xfrm>
              <a:off x="2667000" y="3798711"/>
              <a:ext cx="6477000" cy="576263"/>
            </a:xfrm>
            <a:prstGeom prst="rect">
              <a:avLst/>
            </a:prstGeom>
            <a:ln>
              <a:noFill/>
            </a:ln>
            <a:effectLst>
              <a:outerShdw blurRad="292100" dist="139700" dir="2700000" algn="tl" rotWithShape="0">
                <a:srgbClr val="333333">
                  <a:alpha val="65000"/>
                </a:srgbClr>
              </a:outerShdw>
            </a:effectLst>
          </p:spPr>
        </p:pic>
        <p:sp>
          <p:nvSpPr>
            <p:cNvPr id="8" name="Rectangle 5"/>
            <p:cNvSpPr>
              <a:spLocks noChangeArrowheads="1"/>
            </p:cNvSpPr>
            <p:nvPr/>
          </p:nvSpPr>
          <p:spPr bwMode="auto">
            <a:xfrm>
              <a:off x="5085644" y="3939822"/>
              <a:ext cx="3733800" cy="304800"/>
            </a:xfrm>
            <a:prstGeom prst="rect">
              <a:avLst/>
            </a:prstGeom>
            <a:noFill/>
            <a:ln w="28575">
              <a:solidFill>
                <a:srgbClr val="800000"/>
              </a:solidFill>
              <a:prstDash val="sysDot"/>
              <a:miter lim="800000"/>
              <a:headEnd/>
              <a:tailEnd/>
            </a:ln>
          </p:spPr>
          <p:txBody>
            <a:bodyPr wrap="none" anchor="ctr"/>
            <a:lstStyle/>
            <a:p>
              <a:endParaRPr lang="en-US"/>
            </a:p>
          </p:txBody>
        </p:sp>
      </p:grpSp>
    </p:spTree>
    <p:extLst>
      <p:ext uri="{BB962C8B-B14F-4D97-AF65-F5344CB8AC3E}">
        <p14:creationId xmlns:p14="http://schemas.microsoft.com/office/powerpoint/2010/main" val="1893063275"/>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1"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smtClean="0">
                <a:solidFill>
                  <a:schemeClr val="tx1"/>
                </a:solidFill>
                <a:cs typeface="Tahoma" charset="0"/>
              </a:rPr>
              <a:t>Giới thiệu</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153400" cy="556260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solidFill>
                  <a:srgbClr val="0000FF"/>
                </a:solidFill>
                <a:latin typeface="+mj-lt"/>
                <a:cs typeface="Tahoma" charset="0"/>
              </a:rPr>
              <a:t>HTML – Ngôn ngữ đánh dấu siêu văn bản</a:t>
            </a:r>
          </a:p>
          <a:p>
            <a:pPr lvl="1" algn="just">
              <a:lnSpc>
                <a:spcPct val="120000"/>
              </a:lnSpc>
              <a:spcBef>
                <a:spcPts val="300"/>
              </a:spcBef>
              <a:spcAft>
                <a:spcPts val="300"/>
              </a:spcAft>
            </a:pPr>
            <a:r>
              <a:rPr lang="vi-VN" sz="2400">
                <a:solidFill>
                  <a:srgbClr val="C00000"/>
                </a:solidFill>
                <a:latin typeface="+mj-lt"/>
                <a:cs typeface="Tahoma" charset="0"/>
              </a:rPr>
              <a:t>H</a:t>
            </a:r>
            <a:r>
              <a:rPr lang="vi-VN" sz="2400">
                <a:solidFill>
                  <a:srgbClr val="0000FF"/>
                </a:solidFill>
                <a:latin typeface="+mj-lt"/>
                <a:cs typeface="Tahoma" charset="0"/>
              </a:rPr>
              <a:t>yper</a:t>
            </a:r>
            <a:r>
              <a:rPr lang="vi-VN" sz="2400">
                <a:solidFill>
                  <a:srgbClr val="C00000"/>
                </a:solidFill>
                <a:latin typeface="+mj-lt"/>
                <a:cs typeface="Tahoma" charset="0"/>
              </a:rPr>
              <a:t>T</a:t>
            </a:r>
            <a:r>
              <a:rPr lang="vi-VN" sz="2400">
                <a:solidFill>
                  <a:srgbClr val="0000FF"/>
                </a:solidFill>
                <a:latin typeface="+mj-lt"/>
                <a:cs typeface="Tahoma" charset="0"/>
              </a:rPr>
              <a:t>ext </a:t>
            </a:r>
            <a:r>
              <a:rPr lang="vi-VN" sz="2400">
                <a:solidFill>
                  <a:srgbClr val="C00000"/>
                </a:solidFill>
                <a:latin typeface="+mj-lt"/>
                <a:cs typeface="Tahoma" charset="0"/>
              </a:rPr>
              <a:t>M</a:t>
            </a:r>
            <a:r>
              <a:rPr lang="vi-VN" sz="2400">
                <a:solidFill>
                  <a:srgbClr val="0000FF"/>
                </a:solidFill>
                <a:latin typeface="+mj-lt"/>
                <a:cs typeface="Tahoma" charset="0"/>
              </a:rPr>
              <a:t>arkup </a:t>
            </a:r>
            <a:r>
              <a:rPr lang="vi-VN" sz="2400">
                <a:solidFill>
                  <a:srgbClr val="C00000"/>
                </a:solidFill>
                <a:latin typeface="+mj-lt"/>
                <a:cs typeface="Tahoma" charset="0"/>
              </a:rPr>
              <a:t>L</a:t>
            </a:r>
            <a:r>
              <a:rPr lang="vi-VN" sz="2400">
                <a:solidFill>
                  <a:srgbClr val="0000FF"/>
                </a:solidFill>
                <a:latin typeface="+mj-lt"/>
                <a:cs typeface="Tahoma" charset="0"/>
              </a:rPr>
              <a:t>anguage</a:t>
            </a:r>
          </a:p>
          <a:p>
            <a:pPr lvl="1" algn="just">
              <a:lnSpc>
                <a:spcPct val="120000"/>
              </a:lnSpc>
              <a:spcBef>
                <a:spcPts val="300"/>
              </a:spcBef>
              <a:spcAft>
                <a:spcPts val="300"/>
              </a:spcAft>
            </a:pPr>
            <a:r>
              <a:rPr lang="vi-VN" sz="2400">
                <a:latin typeface="+mj-lt"/>
                <a:cs typeface="Tahoma" charset="0"/>
              </a:rPr>
              <a:t>Là ngôn ngữ dùng để xây dựng các trang Web tĩnh.</a:t>
            </a:r>
          </a:p>
          <a:p>
            <a:pPr lvl="1" algn="just">
              <a:lnSpc>
                <a:spcPct val="120000"/>
              </a:lnSpc>
              <a:spcBef>
                <a:spcPts val="300"/>
              </a:spcBef>
              <a:spcAft>
                <a:spcPts val="300"/>
              </a:spcAft>
            </a:pPr>
            <a:r>
              <a:rPr lang="vi-VN" sz="2400">
                <a:latin typeface="+mj-lt"/>
                <a:cs typeface="Tahoma" charset="0"/>
              </a:rPr>
              <a:t>Chứa các thành phần định dạng để báo cho trình duyệt Web biết cách để hiển thị một trang Web.</a:t>
            </a:r>
          </a:p>
          <a:p>
            <a:pPr algn="just">
              <a:lnSpc>
                <a:spcPct val="120000"/>
              </a:lnSpc>
              <a:spcBef>
                <a:spcPts val="300"/>
              </a:spcBef>
              <a:spcAft>
                <a:spcPts val="300"/>
              </a:spcAft>
            </a:pPr>
            <a:r>
              <a:rPr lang="vi-VN" sz="2800" smtClean="0">
                <a:solidFill>
                  <a:srgbClr val="0000FF"/>
                </a:solidFill>
                <a:latin typeface="+mj-lt"/>
                <a:cs typeface="Tahoma" charset="0"/>
              </a:rPr>
              <a:t>Một </a:t>
            </a:r>
            <a:r>
              <a:rPr lang="vi-VN" sz="2800">
                <a:solidFill>
                  <a:srgbClr val="0000FF"/>
                </a:solidFill>
                <a:latin typeface="+mj-lt"/>
                <a:cs typeface="Tahoma" charset="0"/>
              </a:rPr>
              <a:t>trang web thông thường gồm có 2 thành phần chính:</a:t>
            </a:r>
          </a:p>
          <a:p>
            <a:pPr lvl="1" algn="just">
              <a:lnSpc>
                <a:spcPct val="120000"/>
              </a:lnSpc>
              <a:spcBef>
                <a:spcPts val="300"/>
              </a:spcBef>
              <a:spcAft>
                <a:spcPts val="300"/>
              </a:spcAft>
            </a:pPr>
            <a:r>
              <a:rPr lang="vi-VN" sz="2400">
                <a:latin typeface="+mj-lt"/>
                <a:cs typeface="Tahoma" charset="0"/>
              </a:rPr>
              <a:t>Dữ liệu của trang web (văn bản, âm thanh, hình ảnh...)</a:t>
            </a:r>
          </a:p>
          <a:p>
            <a:pPr lvl="1" algn="just">
              <a:lnSpc>
                <a:spcPct val="120000"/>
              </a:lnSpc>
              <a:spcBef>
                <a:spcPts val="300"/>
              </a:spcBef>
              <a:spcAft>
                <a:spcPts val="300"/>
              </a:spcAft>
            </a:pPr>
            <a:r>
              <a:rPr lang="vi-VN" sz="2400">
                <a:latin typeface="+mj-lt"/>
                <a:cs typeface="Tahoma" charset="0"/>
              </a:rPr>
              <a:t>Các thẻ (tag) HTML dùng để định dạng mô tả cách thức các dữ liệu trên hiển thị trên trình duyệt.</a:t>
            </a:r>
            <a:endParaRPr lang="en-US" sz="2400" dirty="0" smtClean="0">
              <a:latin typeface="+mj-lt"/>
              <a:cs typeface="Tahoma" charset="0"/>
            </a:endParaRPr>
          </a:p>
        </p:txBody>
      </p:sp>
    </p:spTree>
  </p:cSld>
  <p:clrMapOvr>
    <a:masterClrMapping/>
  </p:clrMapOvr>
  <p:transition advClick="0">
    <p:wheel spokes="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1"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CheckBox</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3342" y="1066800"/>
            <a:ext cx="8079658"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latin typeface="+mj-lt"/>
                <a:cs typeface="Tahoma" charset="0"/>
              </a:rPr>
              <a:t>Cú </a:t>
            </a:r>
            <a:r>
              <a:rPr lang="en-US" sz="2800" smtClean="0">
                <a:latin typeface="+mj-lt"/>
                <a:cs typeface="Tahoma" charset="0"/>
              </a:rPr>
              <a:t>pháp:</a:t>
            </a:r>
            <a:endParaRPr lang="en-US" sz="2800">
              <a:latin typeface="+mj-lt"/>
              <a:cs typeface="Tahoma" charset="0"/>
            </a:endParaRPr>
          </a:p>
          <a:p>
            <a:pPr algn="just">
              <a:lnSpc>
                <a:spcPct val="120000"/>
              </a:lnSpc>
              <a:spcBef>
                <a:spcPts val="300"/>
              </a:spcBef>
              <a:spcAft>
                <a:spcPts val="300"/>
              </a:spcAft>
            </a:pPr>
            <a:endParaRPr lang="en-US" sz="2800">
              <a:latin typeface="+mj-lt"/>
              <a:cs typeface="Tahoma" charset="0"/>
            </a:endParaRPr>
          </a:p>
          <a:p>
            <a:pPr algn="just">
              <a:lnSpc>
                <a:spcPct val="120000"/>
              </a:lnSpc>
              <a:spcBef>
                <a:spcPts val="300"/>
              </a:spcBef>
              <a:spcAft>
                <a:spcPts val="300"/>
              </a:spcAft>
            </a:pPr>
            <a:endParaRPr lang="en-US" sz="2800">
              <a:latin typeface="+mj-lt"/>
              <a:cs typeface="Tahoma" charset="0"/>
            </a:endParaRPr>
          </a:p>
          <a:p>
            <a:pPr algn="just">
              <a:lnSpc>
                <a:spcPct val="120000"/>
              </a:lnSpc>
              <a:spcBef>
                <a:spcPts val="300"/>
              </a:spcBef>
              <a:spcAft>
                <a:spcPts val="300"/>
              </a:spcAft>
            </a:pPr>
            <a:endParaRPr lang="en-US" sz="2800">
              <a:latin typeface="+mj-lt"/>
              <a:cs typeface="Tahoma" charset="0"/>
            </a:endParaRPr>
          </a:p>
          <a:p>
            <a:pPr algn="just">
              <a:lnSpc>
                <a:spcPct val="120000"/>
              </a:lnSpc>
              <a:spcBef>
                <a:spcPts val="300"/>
              </a:spcBef>
              <a:spcAft>
                <a:spcPts val="300"/>
              </a:spcAft>
            </a:pPr>
            <a:r>
              <a:rPr lang="en-US" sz="2800">
                <a:latin typeface="+mj-lt"/>
                <a:cs typeface="Tahoma" charset="0"/>
              </a:rPr>
              <a:t>Ví dụ:</a:t>
            </a:r>
            <a:endParaRPr lang="en-US" sz="2800" dirty="0" smtClean="0">
              <a:latin typeface="+mj-lt"/>
              <a:cs typeface="Tahoma" charset="0"/>
            </a:endParaRPr>
          </a:p>
        </p:txBody>
      </p:sp>
      <p:pic>
        <p:nvPicPr>
          <p:cNvPr id="5" name="Picture 2"/>
          <p:cNvPicPr>
            <a:picLocks noChangeAspect="1" noChangeArrowheads="1"/>
          </p:cNvPicPr>
          <p:nvPr/>
        </p:nvPicPr>
        <p:blipFill>
          <a:blip r:embed="rId2" cstate="print"/>
          <a:srcRect/>
          <a:stretch>
            <a:fillRect/>
          </a:stretch>
        </p:blipFill>
        <p:spPr bwMode="auto">
          <a:xfrm>
            <a:off x="1066800" y="1688690"/>
            <a:ext cx="4191000" cy="1655519"/>
          </a:xfrm>
          <a:prstGeom prst="rect">
            <a:avLst/>
          </a:prstGeom>
          <a:noFill/>
          <a:ln w="9525">
            <a:noFill/>
            <a:miter lim="800000"/>
            <a:headEnd/>
            <a:tailEnd/>
          </a:ln>
          <a:effectLst/>
        </p:spPr>
      </p:pic>
      <p:pic>
        <p:nvPicPr>
          <p:cNvPr id="2" name="Picture 1"/>
          <p:cNvPicPr>
            <a:picLocks noChangeAspect="1"/>
          </p:cNvPicPr>
          <p:nvPr/>
        </p:nvPicPr>
        <p:blipFill>
          <a:blip r:embed="rId3"/>
          <a:stretch>
            <a:fillRect/>
          </a:stretch>
        </p:blipFill>
        <p:spPr>
          <a:xfrm>
            <a:off x="471949" y="4269425"/>
            <a:ext cx="8627826" cy="2206500"/>
          </a:xfrm>
          <a:prstGeom prst="rect">
            <a:avLst/>
          </a:prstGeom>
        </p:spPr>
      </p:pic>
      <p:pic>
        <p:nvPicPr>
          <p:cNvPr id="6" name="Picture 2"/>
          <p:cNvPicPr>
            <a:picLocks noChangeAspect="1" noChangeArrowheads="1"/>
          </p:cNvPicPr>
          <p:nvPr/>
        </p:nvPicPr>
        <p:blipFill>
          <a:blip r:embed="rId4" cstate="print"/>
          <a:srcRect/>
          <a:stretch>
            <a:fillRect/>
          </a:stretch>
        </p:blipFill>
        <p:spPr bwMode="auto">
          <a:xfrm>
            <a:off x="5334000" y="2054184"/>
            <a:ext cx="3276600" cy="26702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11307326"/>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RadioButton</a:t>
            </a:r>
          </a:p>
        </p:txBody>
      </p:sp>
      <p:sp>
        <p:nvSpPr>
          <p:cNvPr id="9219" name="Rectangle 3"/>
          <p:cNvSpPr>
            <a:spLocks noGrp="1" noChangeArrowheads="1"/>
          </p:cNvSpPr>
          <p:nvPr>
            <p:ph idx="1"/>
          </p:nvPr>
        </p:nvSpPr>
        <p:spPr bwMode="auto">
          <a:xfrm>
            <a:off x="680884" y="1066800"/>
            <a:ext cx="8158316"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latin typeface="+mj-lt"/>
                <a:cs typeface="Tahoma" charset="0"/>
              </a:rPr>
              <a:t>Cú pháp:</a:t>
            </a:r>
          </a:p>
          <a:p>
            <a:pPr algn="just">
              <a:lnSpc>
                <a:spcPct val="120000"/>
              </a:lnSpc>
              <a:spcBef>
                <a:spcPts val="300"/>
              </a:spcBef>
              <a:spcAft>
                <a:spcPts val="300"/>
              </a:spcAft>
            </a:pPr>
            <a:endParaRPr lang="en-US" sz="2800">
              <a:latin typeface="+mj-lt"/>
              <a:cs typeface="Tahoma" charset="0"/>
            </a:endParaRPr>
          </a:p>
          <a:p>
            <a:pPr algn="just">
              <a:lnSpc>
                <a:spcPct val="120000"/>
              </a:lnSpc>
              <a:spcBef>
                <a:spcPts val="300"/>
              </a:spcBef>
              <a:spcAft>
                <a:spcPts val="300"/>
              </a:spcAft>
            </a:pPr>
            <a:endParaRPr lang="en-US" sz="2800">
              <a:latin typeface="+mj-lt"/>
              <a:cs typeface="Tahoma" charset="0"/>
            </a:endParaRPr>
          </a:p>
          <a:p>
            <a:pPr algn="just">
              <a:lnSpc>
                <a:spcPct val="120000"/>
              </a:lnSpc>
              <a:spcBef>
                <a:spcPts val="300"/>
              </a:spcBef>
              <a:spcAft>
                <a:spcPts val="300"/>
              </a:spcAft>
            </a:pPr>
            <a:endParaRPr lang="en-US" sz="2000">
              <a:latin typeface="+mj-lt"/>
              <a:cs typeface="Tahoma" charset="0"/>
            </a:endParaRPr>
          </a:p>
          <a:p>
            <a:pPr algn="just">
              <a:lnSpc>
                <a:spcPct val="120000"/>
              </a:lnSpc>
              <a:spcBef>
                <a:spcPts val="300"/>
              </a:spcBef>
              <a:spcAft>
                <a:spcPts val="300"/>
              </a:spcAft>
            </a:pPr>
            <a:r>
              <a:rPr lang="en-US" sz="2800" smtClean="0">
                <a:latin typeface="+mj-lt"/>
                <a:cs typeface="Tahoma" charset="0"/>
              </a:rPr>
              <a:t>Ví </a:t>
            </a:r>
            <a:r>
              <a:rPr lang="en-US" sz="2800">
                <a:latin typeface="+mj-lt"/>
                <a:cs typeface="Tahoma" charset="0"/>
              </a:rPr>
              <a:t>dụ:</a:t>
            </a:r>
            <a:endParaRPr lang="en-US" sz="2800" dirty="0" smtClean="0">
              <a:latin typeface="+mj-lt"/>
              <a:cs typeface="Tahoma" charset="0"/>
            </a:endParaRPr>
          </a:p>
        </p:txBody>
      </p:sp>
      <p:pic>
        <p:nvPicPr>
          <p:cNvPr id="5" name="Picture 2"/>
          <p:cNvPicPr>
            <a:picLocks noChangeAspect="1" noChangeArrowheads="1"/>
          </p:cNvPicPr>
          <p:nvPr/>
        </p:nvPicPr>
        <p:blipFill>
          <a:blip r:embed="rId2" cstate="print"/>
          <a:srcRect/>
          <a:stretch>
            <a:fillRect/>
          </a:stretch>
        </p:blipFill>
        <p:spPr bwMode="auto">
          <a:xfrm>
            <a:off x="762000" y="1650363"/>
            <a:ext cx="3505200" cy="1687689"/>
          </a:xfrm>
          <a:prstGeom prst="rect">
            <a:avLst/>
          </a:prstGeom>
          <a:noFill/>
          <a:ln w="9525">
            <a:noFill/>
            <a:miter lim="800000"/>
            <a:headEnd/>
            <a:tailEnd/>
          </a:ln>
          <a:effectLst/>
        </p:spPr>
      </p:pic>
      <p:pic>
        <p:nvPicPr>
          <p:cNvPr id="6" name="Picture 2"/>
          <p:cNvPicPr>
            <a:picLocks noChangeAspect="1" noChangeArrowheads="1"/>
          </p:cNvPicPr>
          <p:nvPr/>
        </p:nvPicPr>
        <p:blipFill>
          <a:blip r:embed="rId3" cstate="print"/>
          <a:srcRect/>
          <a:stretch>
            <a:fillRect/>
          </a:stretch>
        </p:blipFill>
        <p:spPr bwMode="auto">
          <a:xfrm>
            <a:off x="4343400" y="1524000"/>
            <a:ext cx="2314575" cy="1885950"/>
          </a:xfrm>
          <a:prstGeom prst="rect">
            <a:avLst/>
          </a:prstGeom>
          <a:ln>
            <a:noFill/>
          </a:ln>
          <a:effectLst>
            <a:outerShdw blurRad="292100" dist="139700" dir="2700000" algn="tl" rotWithShape="0">
              <a:srgbClr val="333333">
                <a:alpha val="65000"/>
              </a:srgbClr>
            </a:outerShdw>
          </a:effectLst>
        </p:spPr>
      </p:pic>
      <p:pic>
        <p:nvPicPr>
          <p:cNvPr id="7" name="Picture 3"/>
          <p:cNvPicPr>
            <a:picLocks noChangeAspect="1" noChangeArrowheads="1"/>
          </p:cNvPicPr>
          <p:nvPr/>
        </p:nvPicPr>
        <p:blipFill>
          <a:blip r:embed="rId4" cstate="print"/>
          <a:srcRect/>
          <a:stretch>
            <a:fillRect/>
          </a:stretch>
        </p:blipFill>
        <p:spPr bwMode="auto">
          <a:xfrm>
            <a:off x="6711745" y="1524000"/>
            <a:ext cx="2314575" cy="1885950"/>
          </a:xfrm>
          <a:prstGeom prst="rect">
            <a:avLst/>
          </a:prstGeom>
          <a:ln>
            <a:noFill/>
          </a:ln>
          <a:effectLst>
            <a:outerShdw blurRad="292100" dist="139700" dir="2700000" algn="tl" rotWithShape="0">
              <a:srgbClr val="333333">
                <a:alpha val="65000"/>
              </a:srgbClr>
            </a:outerShdw>
          </a:effectLst>
        </p:spPr>
      </p:pic>
      <p:pic>
        <p:nvPicPr>
          <p:cNvPr id="2" name="Picture 1"/>
          <p:cNvPicPr>
            <a:picLocks noChangeAspect="1"/>
          </p:cNvPicPr>
          <p:nvPr/>
        </p:nvPicPr>
        <p:blipFill>
          <a:blip r:embed="rId5"/>
          <a:stretch>
            <a:fillRect/>
          </a:stretch>
        </p:blipFill>
        <p:spPr>
          <a:xfrm>
            <a:off x="762000" y="3810000"/>
            <a:ext cx="8338266" cy="2928938"/>
          </a:xfrm>
          <a:prstGeom prst="rect">
            <a:avLst/>
          </a:prstGeom>
        </p:spPr>
      </p:pic>
    </p:spTree>
    <p:extLst>
      <p:ext uri="{BB962C8B-B14F-4D97-AF65-F5344CB8AC3E}">
        <p14:creationId xmlns:p14="http://schemas.microsoft.com/office/powerpoint/2010/main" val="1441345913"/>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heckerboard(across)">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1" y="185021"/>
            <a:ext cx="7696200" cy="576979"/>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File Form Control</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458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latin typeface="+mj-lt"/>
                <a:cs typeface="Tahoma" charset="0"/>
              </a:rPr>
              <a:t>Dùng để upload một file lên server. Cú pháp:</a:t>
            </a:r>
            <a:endParaRPr lang="en-US" sz="2800" dirty="0" smtClean="0">
              <a:latin typeface="+mj-lt"/>
              <a:cs typeface="Tahoma" charset="0"/>
            </a:endParaRPr>
          </a:p>
        </p:txBody>
      </p:sp>
      <p:pic>
        <p:nvPicPr>
          <p:cNvPr id="5" name="Picture 2"/>
          <p:cNvPicPr>
            <a:picLocks noChangeAspect="1" noChangeArrowheads="1"/>
          </p:cNvPicPr>
          <p:nvPr/>
        </p:nvPicPr>
        <p:blipFill>
          <a:blip r:embed="rId2" cstate="print"/>
          <a:srcRect/>
          <a:stretch>
            <a:fillRect/>
          </a:stretch>
        </p:blipFill>
        <p:spPr bwMode="auto">
          <a:xfrm>
            <a:off x="616974" y="1676400"/>
            <a:ext cx="8490805" cy="937016"/>
          </a:xfrm>
          <a:prstGeom prst="rect">
            <a:avLst/>
          </a:prstGeom>
          <a:noFill/>
          <a:ln w="9525">
            <a:noFill/>
            <a:miter lim="800000"/>
            <a:headEnd/>
            <a:tailEnd/>
          </a:ln>
          <a:effectLst/>
        </p:spPr>
      </p:pic>
      <p:pic>
        <p:nvPicPr>
          <p:cNvPr id="7" name="Picture 3"/>
          <p:cNvPicPr>
            <a:picLocks noChangeAspect="1" noChangeArrowheads="1"/>
          </p:cNvPicPr>
          <p:nvPr/>
        </p:nvPicPr>
        <p:blipFill>
          <a:blip r:embed="rId3" cstate="print"/>
          <a:srcRect/>
          <a:stretch>
            <a:fillRect/>
          </a:stretch>
        </p:blipFill>
        <p:spPr bwMode="auto">
          <a:xfrm>
            <a:off x="3200400" y="4865362"/>
            <a:ext cx="2112963" cy="1720850"/>
          </a:xfrm>
          <a:prstGeom prst="rect">
            <a:avLst/>
          </a:prstGeom>
          <a:ln>
            <a:noFill/>
          </a:ln>
          <a:effectLst>
            <a:outerShdw blurRad="292100" dist="139700" dir="2700000" algn="tl" rotWithShape="0">
              <a:srgbClr val="333333">
                <a:alpha val="65000"/>
              </a:srgbClr>
            </a:outerShdw>
          </a:effectLst>
        </p:spPr>
      </p:pic>
      <p:pic>
        <p:nvPicPr>
          <p:cNvPr id="2" name="Picture 1"/>
          <p:cNvPicPr>
            <a:picLocks noChangeAspect="1"/>
          </p:cNvPicPr>
          <p:nvPr/>
        </p:nvPicPr>
        <p:blipFill>
          <a:blip r:embed="rId4"/>
          <a:stretch>
            <a:fillRect/>
          </a:stretch>
        </p:blipFill>
        <p:spPr>
          <a:xfrm>
            <a:off x="609600" y="2667000"/>
            <a:ext cx="8474998" cy="1861019"/>
          </a:xfrm>
          <a:prstGeom prst="rect">
            <a:avLst/>
          </a:prstGeom>
        </p:spPr>
      </p:pic>
      <p:pic>
        <p:nvPicPr>
          <p:cNvPr id="6" name="Picture 2"/>
          <p:cNvPicPr>
            <a:picLocks noChangeAspect="1" noChangeArrowheads="1"/>
          </p:cNvPicPr>
          <p:nvPr/>
        </p:nvPicPr>
        <p:blipFill>
          <a:blip r:embed="rId5" cstate="print"/>
          <a:srcRect/>
          <a:stretch>
            <a:fillRect/>
          </a:stretch>
        </p:blipFill>
        <p:spPr bwMode="auto">
          <a:xfrm>
            <a:off x="5503069" y="4298950"/>
            <a:ext cx="3146425" cy="23304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31863696"/>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par>
                                <p:cTn id="8" presetID="5"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52400"/>
            <a:ext cx="7620000" cy="6096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Submit Button</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077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Nút phát lệnh và gởi dữ liệu của form đến trang xử lý</a:t>
            </a:r>
            <a:r>
              <a:rPr lang="vi-VN" sz="2800" smtClean="0">
                <a:latin typeface="+mj-lt"/>
                <a:cs typeface="Tahoma" charset="0"/>
              </a:rPr>
              <a:t>.</a:t>
            </a:r>
            <a:r>
              <a:rPr lang="en-US" sz="2800" smtClean="0">
                <a:latin typeface="+mj-lt"/>
                <a:cs typeface="Tahoma" charset="0"/>
              </a:rPr>
              <a:t> </a:t>
            </a:r>
            <a:r>
              <a:rPr lang="vi-VN" sz="2800" smtClean="0">
                <a:latin typeface="+mj-lt"/>
                <a:cs typeface="Tahoma" charset="0"/>
              </a:rPr>
              <a:t>Mỗi </a:t>
            </a:r>
            <a:r>
              <a:rPr lang="vi-VN" sz="2800">
                <a:latin typeface="+mj-lt"/>
                <a:cs typeface="Tahoma" charset="0"/>
              </a:rPr>
              <a:t>form chỉ có một nút submit và nút này được viền </a:t>
            </a:r>
            <a:r>
              <a:rPr lang="vi-VN" sz="2800" smtClean="0">
                <a:latin typeface="+mj-lt"/>
                <a:cs typeface="Tahoma" charset="0"/>
              </a:rPr>
              <a:t>đậm</a:t>
            </a:r>
            <a:r>
              <a:rPr lang="en-US" sz="2800" smtClean="0">
                <a:latin typeface="+mj-lt"/>
                <a:cs typeface="Tahoma" charset="0"/>
              </a:rPr>
              <a:t>. </a:t>
            </a:r>
            <a:r>
              <a:rPr lang="vi-VN" sz="2800" smtClean="0">
                <a:latin typeface="+mj-lt"/>
                <a:cs typeface="Tahoma" charset="0"/>
              </a:rPr>
              <a:t>Cú </a:t>
            </a:r>
            <a:r>
              <a:rPr lang="vi-VN" sz="2800">
                <a:latin typeface="+mj-lt"/>
                <a:cs typeface="Tahoma" charset="0"/>
              </a:rPr>
              <a:t>pháp:</a:t>
            </a:r>
            <a:endParaRPr lang="en-US" sz="2800" dirty="0" smtClean="0">
              <a:latin typeface="+mj-lt"/>
              <a:cs typeface="Tahoma" charset="0"/>
            </a:endParaRPr>
          </a:p>
        </p:txBody>
      </p:sp>
      <p:pic>
        <p:nvPicPr>
          <p:cNvPr id="5" name="Picture 2"/>
          <p:cNvPicPr>
            <a:picLocks noChangeAspect="1" noChangeArrowheads="1"/>
          </p:cNvPicPr>
          <p:nvPr/>
        </p:nvPicPr>
        <p:blipFill>
          <a:blip r:embed="rId2" cstate="print"/>
          <a:srcRect/>
          <a:stretch>
            <a:fillRect/>
          </a:stretch>
        </p:blipFill>
        <p:spPr bwMode="auto">
          <a:xfrm>
            <a:off x="533401" y="2911140"/>
            <a:ext cx="8610599" cy="1051260"/>
          </a:xfrm>
          <a:prstGeom prst="rect">
            <a:avLst/>
          </a:prstGeom>
          <a:noFill/>
          <a:ln w="9525">
            <a:noFill/>
            <a:miter lim="800000"/>
            <a:headEnd/>
            <a:tailEnd/>
          </a:ln>
          <a:effectLst/>
        </p:spPr>
      </p:pic>
      <p:pic>
        <p:nvPicPr>
          <p:cNvPr id="6" name="Picture 2"/>
          <p:cNvPicPr>
            <a:picLocks noChangeAspect="1" noChangeArrowheads="1"/>
          </p:cNvPicPr>
          <p:nvPr/>
        </p:nvPicPr>
        <p:blipFill>
          <a:blip r:embed="rId3" cstate="print"/>
          <a:srcRect/>
          <a:stretch>
            <a:fillRect/>
          </a:stretch>
        </p:blipFill>
        <p:spPr bwMode="auto">
          <a:xfrm>
            <a:off x="3271122" y="4038600"/>
            <a:ext cx="3205878" cy="26125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0425395"/>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Reset Button</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77196" y="1066800"/>
            <a:ext cx="8085804"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latin typeface="+mj-lt"/>
                <a:cs typeface="Tahoma" charset="0"/>
              </a:rPr>
              <a:t>Dùng để trả lại giá trị mặc định cho các control khác trong form</a:t>
            </a:r>
          </a:p>
          <a:p>
            <a:pPr algn="just">
              <a:lnSpc>
                <a:spcPct val="120000"/>
              </a:lnSpc>
              <a:spcBef>
                <a:spcPts val="300"/>
              </a:spcBef>
              <a:spcAft>
                <a:spcPts val="300"/>
              </a:spcAft>
            </a:pPr>
            <a:r>
              <a:rPr lang="en-US" sz="2800">
                <a:latin typeface="+mj-lt"/>
                <a:cs typeface="Tahoma" charset="0"/>
              </a:rPr>
              <a:t>Cú pháp:</a:t>
            </a:r>
            <a:endParaRPr lang="en-US" sz="2800" dirty="0" smtClean="0">
              <a:latin typeface="+mj-lt"/>
              <a:cs typeface="Tahoma" charset="0"/>
            </a:endParaRPr>
          </a:p>
        </p:txBody>
      </p:sp>
      <p:pic>
        <p:nvPicPr>
          <p:cNvPr id="5" name="Picture 2"/>
          <p:cNvPicPr>
            <a:picLocks noChangeAspect="1" noChangeArrowheads="1"/>
          </p:cNvPicPr>
          <p:nvPr/>
        </p:nvPicPr>
        <p:blipFill>
          <a:blip r:embed="rId2" cstate="print"/>
          <a:srcRect/>
          <a:stretch>
            <a:fillRect/>
          </a:stretch>
        </p:blipFill>
        <p:spPr bwMode="auto">
          <a:xfrm>
            <a:off x="1047749" y="2819400"/>
            <a:ext cx="8020051" cy="722837"/>
          </a:xfrm>
          <a:prstGeom prst="rect">
            <a:avLst/>
          </a:prstGeom>
          <a:noFill/>
          <a:ln w="9525">
            <a:noFill/>
            <a:miter lim="800000"/>
            <a:headEnd/>
            <a:tailEnd/>
          </a:ln>
          <a:effectLst/>
        </p:spPr>
      </p:pic>
      <p:pic>
        <p:nvPicPr>
          <p:cNvPr id="6" name="Picture 2"/>
          <p:cNvPicPr>
            <a:picLocks noChangeAspect="1" noChangeArrowheads="1"/>
          </p:cNvPicPr>
          <p:nvPr/>
        </p:nvPicPr>
        <p:blipFill>
          <a:blip r:embed="rId3" cstate="print"/>
          <a:srcRect/>
          <a:stretch>
            <a:fillRect/>
          </a:stretch>
        </p:blipFill>
        <p:spPr bwMode="auto">
          <a:xfrm>
            <a:off x="3455733" y="4349168"/>
            <a:ext cx="2868867" cy="2337941"/>
          </a:xfrm>
          <a:prstGeom prst="rect">
            <a:avLst/>
          </a:prstGeom>
          <a:ln>
            <a:noFill/>
          </a:ln>
          <a:effectLst>
            <a:outerShdw blurRad="292100" dist="139700" dir="2700000" algn="tl" rotWithShape="0">
              <a:srgbClr val="333333">
                <a:alpha val="65000"/>
              </a:srgbClr>
            </a:outerShdw>
          </a:effectLst>
        </p:spPr>
      </p:pic>
      <p:pic>
        <p:nvPicPr>
          <p:cNvPr id="7" name="Picture 3"/>
          <p:cNvPicPr>
            <a:picLocks noChangeAspect="1" noChangeArrowheads="1"/>
          </p:cNvPicPr>
          <p:nvPr/>
        </p:nvPicPr>
        <p:blipFill>
          <a:blip r:embed="rId4" cstate="print"/>
          <a:srcRect/>
          <a:stretch>
            <a:fillRect/>
          </a:stretch>
        </p:blipFill>
        <p:spPr bwMode="auto">
          <a:xfrm>
            <a:off x="1058196" y="3701781"/>
            <a:ext cx="7924800" cy="585989"/>
          </a:xfrm>
          <a:prstGeom prst="rect">
            <a:avLst/>
          </a:prstGeom>
          <a:noFill/>
          <a:ln w="9525">
            <a:noFill/>
            <a:miter lim="800000"/>
            <a:headEnd/>
            <a:tailEnd/>
          </a:ln>
          <a:effectLst/>
        </p:spPr>
      </p:pic>
    </p:spTree>
    <p:extLst>
      <p:ext uri="{BB962C8B-B14F-4D97-AF65-F5344CB8AC3E}">
        <p14:creationId xmlns:p14="http://schemas.microsoft.com/office/powerpoint/2010/main" val="3457830359"/>
      </p:ext>
    </p:extLst>
  </p:cSld>
  <p:clrMapOvr>
    <a:masterClrMapping/>
  </p:clrMapOvr>
  <p:transition advClick="0">
    <p:wheel spokes="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71947" y="152400"/>
            <a:ext cx="7681453"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Generalized Button</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077200" cy="5214938"/>
          </a:xfrm>
          <a:noFill/>
          <a:ln>
            <a:miter lim="800000"/>
            <a:headEnd/>
            <a:tailEnd/>
          </a:ln>
        </p:spPr>
        <p:txBody>
          <a:bodyPr vert="horz" wrap="square" lIns="91440" tIns="45720" rIns="91440" bIns="45720" numCol="1" anchor="t" anchorCtr="0" compatLnSpc="1">
            <a:prstTxWarp prst="textNoShape">
              <a:avLst/>
            </a:prstTxWarp>
          </a:bodyPr>
          <a:lstStyle/>
          <a:p>
            <a:pPr algn="just" eaLnBrk="1" hangingPunct="1">
              <a:lnSpc>
                <a:spcPct val="120000"/>
              </a:lnSpc>
              <a:spcBef>
                <a:spcPts val="300"/>
              </a:spcBef>
              <a:spcAft>
                <a:spcPts val="300"/>
              </a:spcAft>
            </a:pPr>
            <a:r>
              <a:rPr lang="en-US" sz="2800" smtClean="0">
                <a:latin typeface="+mj-lt"/>
                <a:cs typeface="Tahoma" charset="0"/>
              </a:rPr>
              <a:t>Cú pháp:</a:t>
            </a:r>
          </a:p>
          <a:p>
            <a:pPr algn="just" eaLnBrk="1" hangingPunct="1">
              <a:lnSpc>
                <a:spcPct val="120000"/>
              </a:lnSpc>
              <a:spcBef>
                <a:spcPts val="300"/>
              </a:spcBef>
              <a:spcAft>
                <a:spcPts val="300"/>
              </a:spcAft>
            </a:pPr>
            <a:endParaRPr lang="en-US" sz="2800">
              <a:latin typeface="+mj-lt"/>
              <a:cs typeface="Tahoma" charset="0"/>
            </a:endParaRPr>
          </a:p>
          <a:p>
            <a:pPr algn="just" eaLnBrk="1" hangingPunct="1">
              <a:lnSpc>
                <a:spcPct val="120000"/>
              </a:lnSpc>
              <a:spcBef>
                <a:spcPts val="300"/>
              </a:spcBef>
              <a:spcAft>
                <a:spcPts val="300"/>
              </a:spcAft>
            </a:pPr>
            <a:endParaRPr lang="en-US" sz="2800" dirty="0" smtClean="0">
              <a:latin typeface="+mj-lt"/>
              <a:cs typeface="Tahoma" charset="0"/>
            </a:endParaRPr>
          </a:p>
        </p:txBody>
      </p:sp>
      <p:pic>
        <p:nvPicPr>
          <p:cNvPr id="2" name="Picture 1"/>
          <p:cNvPicPr>
            <a:picLocks noChangeAspect="1"/>
          </p:cNvPicPr>
          <p:nvPr/>
        </p:nvPicPr>
        <p:blipFill>
          <a:blip r:embed="rId2"/>
          <a:stretch>
            <a:fillRect/>
          </a:stretch>
        </p:blipFill>
        <p:spPr>
          <a:xfrm>
            <a:off x="533400" y="2667000"/>
            <a:ext cx="8458200" cy="707207"/>
          </a:xfrm>
          <a:prstGeom prst="rect">
            <a:avLst/>
          </a:prstGeom>
        </p:spPr>
      </p:pic>
      <p:pic>
        <p:nvPicPr>
          <p:cNvPr id="6" name="Picture 2"/>
          <p:cNvPicPr>
            <a:picLocks noChangeAspect="1" noChangeArrowheads="1"/>
          </p:cNvPicPr>
          <p:nvPr/>
        </p:nvPicPr>
        <p:blipFill>
          <a:blip r:embed="rId3" cstate="print"/>
          <a:srcRect/>
          <a:stretch>
            <a:fillRect/>
          </a:stretch>
        </p:blipFill>
        <p:spPr bwMode="auto">
          <a:xfrm>
            <a:off x="561091" y="1752600"/>
            <a:ext cx="8506709" cy="702915"/>
          </a:xfrm>
          <a:prstGeom prst="rect">
            <a:avLst/>
          </a:prstGeom>
          <a:noFill/>
          <a:ln w="9525">
            <a:noFill/>
            <a:miter lim="800000"/>
            <a:headEnd/>
            <a:tailEnd/>
          </a:ln>
          <a:effectLst/>
        </p:spPr>
      </p:pic>
      <p:pic>
        <p:nvPicPr>
          <p:cNvPr id="7" name="Picture 2"/>
          <p:cNvPicPr>
            <a:picLocks noChangeAspect="1" noChangeArrowheads="1"/>
          </p:cNvPicPr>
          <p:nvPr/>
        </p:nvPicPr>
        <p:blipFill>
          <a:blip r:embed="rId4" cstate="print"/>
          <a:srcRect/>
          <a:stretch>
            <a:fillRect/>
          </a:stretch>
        </p:blipFill>
        <p:spPr bwMode="auto">
          <a:xfrm>
            <a:off x="2743200" y="3477860"/>
            <a:ext cx="3810000" cy="31982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48262767"/>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Multiline Text Field</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077200" cy="5214938"/>
          </a:xfrm>
          <a:noFill/>
          <a:ln>
            <a:miter lim="800000"/>
            <a:headEnd/>
            <a:tailEnd/>
          </a:ln>
        </p:spPr>
        <p:txBody>
          <a:bodyPr vert="horz" wrap="square" lIns="91440" tIns="45720" rIns="91440" bIns="45720" numCol="1" anchor="t" anchorCtr="0" compatLnSpc="1">
            <a:prstTxWarp prst="textNoShape">
              <a:avLst/>
            </a:prstTxWarp>
          </a:bodyPr>
          <a:lstStyle/>
          <a:p>
            <a:pPr algn="just" eaLnBrk="1" hangingPunct="1">
              <a:lnSpc>
                <a:spcPct val="120000"/>
              </a:lnSpc>
              <a:spcBef>
                <a:spcPts val="300"/>
              </a:spcBef>
              <a:spcAft>
                <a:spcPts val="300"/>
              </a:spcAft>
            </a:pPr>
            <a:r>
              <a:rPr lang="en-US" sz="2800" smtClean="0">
                <a:latin typeface="+mj-lt"/>
                <a:cs typeface="Tahoma" charset="0"/>
              </a:rPr>
              <a:t>Cú pháp:</a:t>
            </a:r>
          </a:p>
          <a:p>
            <a:pPr algn="just" eaLnBrk="1" hangingPunct="1">
              <a:lnSpc>
                <a:spcPct val="120000"/>
              </a:lnSpc>
              <a:spcBef>
                <a:spcPts val="300"/>
              </a:spcBef>
              <a:spcAft>
                <a:spcPts val="300"/>
              </a:spcAft>
            </a:pPr>
            <a:endParaRPr lang="en-US" sz="2800">
              <a:latin typeface="+mj-lt"/>
              <a:cs typeface="Tahoma" charset="0"/>
            </a:endParaRPr>
          </a:p>
          <a:p>
            <a:pPr algn="just" eaLnBrk="1" hangingPunct="1">
              <a:lnSpc>
                <a:spcPct val="120000"/>
              </a:lnSpc>
              <a:spcBef>
                <a:spcPts val="300"/>
              </a:spcBef>
              <a:spcAft>
                <a:spcPts val="300"/>
              </a:spcAft>
            </a:pPr>
            <a:endParaRPr lang="en-US" sz="2800" smtClean="0">
              <a:latin typeface="+mj-lt"/>
              <a:cs typeface="Tahoma" charset="0"/>
            </a:endParaRPr>
          </a:p>
          <a:p>
            <a:pPr algn="just" eaLnBrk="1" hangingPunct="1">
              <a:lnSpc>
                <a:spcPct val="120000"/>
              </a:lnSpc>
              <a:spcBef>
                <a:spcPts val="300"/>
              </a:spcBef>
              <a:spcAft>
                <a:spcPts val="300"/>
              </a:spcAft>
            </a:pPr>
            <a:endParaRPr lang="en-US" sz="2800" dirty="0" smtClean="0">
              <a:latin typeface="+mj-lt"/>
              <a:cs typeface="Tahoma" charset="0"/>
            </a:endParaRPr>
          </a:p>
        </p:txBody>
      </p:sp>
      <p:pic>
        <p:nvPicPr>
          <p:cNvPr id="5" name="Picture 2"/>
          <p:cNvPicPr>
            <a:picLocks noChangeAspect="1" noChangeArrowheads="1"/>
          </p:cNvPicPr>
          <p:nvPr/>
        </p:nvPicPr>
        <p:blipFill>
          <a:blip r:embed="rId3" cstate="print"/>
          <a:srcRect/>
          <a:stretch>
            <a:fillRect/>
          </a:stretch>
        </p:blipFill>
        <p:spPr bwMode="auto">
          <a:xfrm>
            <a:off x="1066800" y="1665076"/>
            <a:ext cx="7696200" cy="2853647"/>
          </a:xfrm>
          <a:prstGeom prst="rect">
            <a:avLst/>
          </a:prstGeom>
          <a:noFill/>
          <a:ln w="9525">
            <a:noFill/>
            <a:miter lim="800000"/>
            <a:headEnd/>
            <a:tailEnd/>
          </a:ln>
          <a:effectLst/>
        </p:spPr>
      </p:pic>
      <p:graphicFrame>
        <p:nvGraphicFramePr>
          <p:cNvPr id="6" name="Object 2"/>
          <p:cNvGraphicFramePr>
            <a:graphicFrameLocks noChangeAspect="1"/>
          </p:cNvGraphicFramePr>
          <p:nvPr>
            <p:extLst>
              <p:ext uri="{D42A27DB-BD31-4B8C-83A1-F6EECF244321}">
                <p14:modId xmlns:p14="http://schemas.microsoft.com/office/powerpoint/2010/main" val="2320057446"/>
              </p:ext>
            </p:extLst>
          </p:nvPr>
        </p:nvGraphicFramePr>
        <p:xfrm>
          <a:off x="1828800" y="4572000"/>
          <a:ext cx="5638800" cy="2070179"/>
        </p:xfrm>
        <a:graphic>
          <a:graphicData uri="http://schemas.openxmlformats.org/presentationml/2006/ole">
            <mc:AlternateContent xmlns:mc="http://schemas.openxmlformats.org/markup-compatibility/2006">
              <mc:Choice xmlns:v="urn:schemas-microsoft-com:vml" Requires="v">
                <p:oleObj spid="_x0000_s2080" name="Bitmap Image" r:id="rId4" imgW="3266667" imgH="1200318" progId="PBrush">
                  <p:embed/>
                </p:oleObj>
              </mc:Choice>
              <mc:Fallback>
                <p:oleObj name="Bitmap Image" r:id="rId4" imgW="3266667" imgH="1200318"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4572000"/>
                        <a:ext cx="5638800" cy="2070179"/>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663998998"/>
      </p:ext>
    </p:extLst>
  </p:cSld>
  <p:clrMapOvr>
    <a:masterClrMapping/>
  </p:clrMapOvr>
  <p:transition advClick="0">
    <p:wheel spokes="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52400"/>
            <a:ext cx="7620000" cy="762000"/>
          </a:xfrm>
          <a:noFill/>
          <a:ln>
            <a:miter lim="800000"/>
            <a:headEnd/>
            <a:tailEnd/>
          </a:ln>
        </p:spPr>
        <p:txBody>
          <a:bodyPr vert="horz" wrap="square" lIns="91440" tIns="45720" rIns="91440" bIns="45720" numCol="1" anchor="t" anchorCtr="0" compatLnSpc="1">
            <a:prstTxWarp prst="textNoShape">
              <a:avLst/>
            </a:prstTxWarp>
          </a:bodyPr>
          <a:lstStyle/>
          <a:p>
            <a:r>
              <a:rPr lang="en-US" sz="4000" b="1" smtClean="0">
                <a:solidFill>
                  <a:schemeClr val="tx1"/>
                </a:solidFill>
                <a:cs typeface="Tahoma" charset="0"/>
              </a:rPr>
              <a:t>Label</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077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latin typeface="+mj-lt"/>
                <a:cs typeface="Tahoma" charset="0"/>
              </a:rPr>
              <a:t>Dùng để gán nhãn cho một Form Field</a:t>
            </a:r>
          </a:p>
          <a:p>
            <a:pPr algn="just">
              <a:lnSpc>
                <a:spcPct val="120000"/>
              </a:lnSpc>
              <a:spcBef>
                <a:spcPts val="300"/>
              </a:spcBef>
              <a:spcAft>
                <a:spcPts val="300"/>
              </a:spcAft>
            </a:pPr>
            <a:r>
              <a:rPr lang="en-US" sz="2800">
                <a:latin typeface="+mj-lt"/>
                <a:cs typeface="Tahoma" charset="0"/>
              </a:rPr>
              <a:t>Cú pháp</a:t>
            </a:r>
            <a:r>
              <a:rPr lang="en-US" sz="2800" smtClean="0">
                <a:latin typeface="+mj-lt"/>
                <a:cs typeface="Tahoma" charset="0"/>
              </a:rPr>
              <a:t>:</a:t>
            </a:r>
          </a:p>
          <a:p>
            <a:pPr algn="just">
              <a:lnSpc>
                <a:spcPct val="120000"/>
              </a:lnSpc>
              <a:spcBef>
                <a:spcPts val="300"/>
              </a:spcBef>
              <a:spcAft>
                <a:spcPts val="300"/>
              </a:spcAft>
            </a:pPr>
            <a:endParaRPr lang="en-US" sz="2800">
              <a:latin typeface="+mj-lt"/>
              <a:cs typeface="Tahoma" charset="0"/>
            </a:endParaRPr>
          </a:p>
          <a:p>
            <a:pPr algn="just">
              <a:lnSpc>
                <a:spcPct val="120000"/>
              </a:lnSpc>
              <a:spcBef>
                <a:spcPts val="300"/>
              </a:spcBef>
              <a:spcAft>
                <a:spcPts val="300"/>
              </a:spcAft>
            </a:pPr>
            <a:endParaRPr lang="en-US" sz="2400" smtClean="0">
              <a:latin typeface="+mj-lt"/>
              <a:cs typeface="Tahoma" charset="0"/>
            </a:endParaRPr>
          </a:p>
          <a:p>
            <a:pPr algn="just">
              <a:lnSpc>
                <a:spcPct val="120000"/>
              </a:lnSpc>
              <a:spcBef>
                <a:spcPts val="300"/>
              </a:spcBef>
              <a:spcAft>
                <a:spcPts val="300"/>
              </a:spcAft>
            </a:pPr>
            <a:endParaRPr lang="en-US" sz="2400">
              <a:latin typeface="+mj-lt"/>
              <a:cs typeface="Tahoma" charset="0"/>
            </a:endParaRPr>
          </a:p>
          <a:p>
            <a:pPr algn="just">
              <a:lnSpc>
                <a:spcPct val="120000"/>
              </a:lnSpc>
              <a:spcBef>
                <a:spcPts val="300"/>
              </a:spcBef>
              <a:spcAft>
                <a:spcPts val="300"/>
              </a:spcAft>
            </a:pPr>
            <a:r>
              <a:rPr lang="en-US" sz="2800" smtClean="0">
                <a:latin typeface="+mj-lt"/>
                <a:cs typeface="Tahoma" charset="0"/>
              </a:rPr>
              <a:t>Ví dụ:</a:t>
            </a:r>
            <a:endParaRPr lang="en-US" sz="2800" dirty="0" smtClean="0">
              <a:latin typeface="+mj-lt"/>
              <a:cs typeface="Tahoma" charset="0"/>
            </a:endParaRPr>
          </a:p>
        </p:txBody>
      </p:sp>
      <p:pic>
        <p:nvPicPr>
          <p:cNvPr id="5" name="Picture 2"/>
          <p:cNvPicPr>
            <a:picLocks noChangeAspect="1" noChangeArrowheads="1"/>
          </p:cNvPicPr>
          <p:nvPr/>
        </p:nvPicPr>
        <p:blipFill>
          <a:blip r:embed="rId2" cstate="print"/>
          <a:srcRect/>
          <a:stretch>
            <a:fillRect/>
          </a:stretch>
        </p:blipFill>
        <p:spPr bwMode="auto">
          <a:xfrm>
            <a:off x="1143000" y="2209800"/>
            <a:ext cx="3581400" cy="1713515"/>
          </a:xfrm>
          <a:prstGeom prst="rect">
            <a:avLst/>
          </a:prstGeom>
          <a:noFill/>
          <a:ln w="9525">
            <a:noFill/>
            <a:miter lim="800000"/>
            <a:headEnd/>
            <a:tailEnd/>
          </a:ln>
          <a:effectLst/>
        </p:spPr>
      </p:pic>
      <p:pic>
        <p:nvPicPr>
          <p:cNvPr id="2" name="Picture 1"/>
          <p:cNvPicPr>
            <a:picLocks noChangeAspect="1"/>
          </p:cNvPicPr>
          <p:nvPr/>
        </p:nvPicPr>
        <p:blipFill>
          <a:blip r:embed="rId3"/>
          <a:stretch>
            <a:fillRect/>
          </a:stretch>
        </p:blipFill>
        <p:spPr>
          <a:xfrm>
            <a:off x="1153510" y="4495800"/>
            <a:ext cx="7609490" cy="1219200"/>
          </a:xfrm>
          <a:prstGeom prst="rect">
            <a:avLst/>
          </a:prstGeom>
        </p:spPr>
      </p:pic>
      <p:pic>
        <p:nvPicPr>
          <p:cNvPr id="7" name="Picture 3"/>
          <p:cNvPicPr>
            <a:picLocks noChangeAspect="1" noChangeArrowheads="1"/>
          </p:cNvPicPr>
          <p:nvPr/>
        </p:nvPicPr>
        <p:blipFill>
          <a:blip r:embed="rId4" cstate="print"/>
          <a:srcRect/>
          <a:stretch>
            <a:fillRect/>
          </a:stretch>
        </p:blipFill>
        <p:spPr bwMode="auto">
          <a:xfrm>
            <a:off x="3548555" y="5803443"/>
            <a:ext cx="2351690" cy="6826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09051234"/>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Pull-down Menu</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077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latin typeface="+mj-lt"/>
                <a:cs typeface="Tahoma" charset="0"/>
              </a:rPr>
              <a:t>Dùng để tạo ComboBox</a:t>
            </a:r>
          </a:p>
          <a:p>
            <a:pPr algn="just">
              <a:lnSpc>
                <a:spcPct val="120000"/>
              </a:lnSpc>
              <a:spcBef>
                <a:spcPts val="300"/>
              </a:spcBef>
              <a:spcAft>
                <a:spcPts val="300"/>
              </a:spcAft>
            </a:pPr>
            <a:r>
              <a:rPr lang="en-US" sz="2800">
                <a:latin typeface="+mj-lt"/>
                <a:cs typeface="Tahoma" charset="0"/>
              </a:rPr>
              <a:t>Cú pháp:</a:t>
            </a:r>
            <a:endParaRPr lang="en-US" sz="2800" dirty="0" smtClean="0">
              <a:latin typeface="+mj-lt"/>
              <a:cs typeface="Tahoma" charset="0"/>
            </a:endParaRPr>
          </a:p>
        </p:txBody>
      </p:sp>
      <p:pic>
        <p:nvPicPr>
          <p:cNvPr id="5" name="Picture 2"/>
          <p:cNvPicPr>
            <a:picLocks noChangeAspect="1" noChangeArrowheads="1"/>
          </p:cNvPicPr>
          <p:nvPr/>
        </p:nvPicPr>
        <p:blipFill>
          <a:blip r:embed="rId2" cstate="print"/>
          <a:srcRect/>
          <a:stretch>
            <a:fillRect/>
          </a:stretch>
        </p:blipFill>
        <p:spPr bwMode="auto">
          <a:xfrm>
            <a:off x="533400" y="2286000"/>
            <a:ext cx="8592518" cy="3634112"/>
          </a:xfrm>
          <a:prstGeom prst="rect">
            <a:avLst/>
          </a:prstGeom>
          <a:noFill/>
          <a:ln w="9525">
            <a:noFill/>
            <a:miter lim="800000"/>
            <a:headEnd/>
            <a:tailEnd/>
          </a:ln>
          <a:effectLst/>
        </p:spPr>
      </p:pic>
    </p:spTree>
    <p:extLst>
      <p:ext uri="{BB962C8B-B14F-4D97-AF65-F5344CB8AC3E}">
        <p14:creationId xmlns:p14="http://schemas.microsoft.com/office/powerpoint/2010/main" val="1121006763"/>
      </p:ext>
    </p:extLst>
  </p:cSld>
  <p:clrMapOvr>
    <a:masterClrMapping/>
  </p:clrMapOvr>
  <p:transition advClick="0">
    <p:wheel spokes="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84146"/>
            <a:ext cx="8407400" cy="4279900"/>
          </a:xfrm>
        </p:spPr>
        <p:txBody>
          <a:bodyPr>
            <a:noAutofit/>
          </a:bodyPr>
          <a:lstStyle/>
          <a:p>
            <a:pPr marL="342900" indent="-342900">
              <a:spcBef>
                <a:spcPct val="20000"/>
              </a:spcBef>
              <a:buClr>
                <a:schemeClr val="accent1"/>
              </a:buClr>
              <a:buSzPct val="80000"/>
              <a:buFont typeface="Wingdings" pitchFamily="2" charset="2"/>
              <a:buNone/>
              <a:defRPr/>
            </a:pPr>
            <a:r>
              <a:rPr lang="en-US" sz="1400" smtClean="0">
                <a:solidFill>
                  <a:schemeClr val="tx2">
                    <a:lumMod val="75000"/>
                  </a:schemeClr>
                </a:solidFill>
                <a:latin typeface="Courier New" pitchFamily="49" charset="0"/>
                <a:cs typeface="Courier New" pitchFamily="49" charset="0"/>
              </a:rPr>
              <a:t>&lt;html&gt;</a:t>
            </a:r>
          </a:p>
          <a:p>
            <a:pPr marL="342900" indent="-342900">
              <a:spcBef>
                <a:spcPct val="20000"/>
              </a:spcBef>
              <a:buClr>
                <a:schemeClr val="accent1"/>
              </a:buClr>
              <a:buSzPct val="80000"/>
              <a:buFont typeface="Wingdings" pitchFamily="2" charset="2"/>
              <a:buNone/>
              <a:defRPr/>
            </a:pPr>
            <a:r>
              <a:rPr lang="en-US" sz="1400" smtClean="0">
                <a:solidFill>
                  <a:schemeClr val="tx2">
                    <a:lumMod val="75000"/>
                  </a:schemeClr>
                </a:solidFill>
                <a:latin typeface="Courier New" pitchFamily="49" charset="0"/>
                <a:cs typeface="Courier New" pitchFamily="49" charset="0"/>
              </a:rPr>
              <a:t>	&lt;body&gt;</a:t>
            </a:r>
          </a:p>
          <a:p>
            <a:pPr marL="342900" indent="-342900">
              <a:spcBef>
                <a:spcPct val="20000"/>
              </a:spcBef>
              <a:buClr>
                <a:schemeClr val="accent1"/>
              </a:buClr>
              <a:buSzPct val="80000"/>
              <a:buFont typeface="Wingdings" pitchFamily="2" charset="2"/>
              <a:buNone/>
              <a:defRPr/>
            </a:pPr>
            <a:r>
              <a:rPr lang="en-US" sz="1400" smtClean="0">
                <a:solidFill>
                  <a:schemeClr val="tx2">
                    <a:lumMod val="75000"/>
                  </a:schemeClr>
                </a:solidFill>
                <a:latin typeface="Courier New" pitchFamily="49" charset="0"/>
                <a:cs typeface="Courier New" pitchFamily="49" charset="0"/>
              </a:rPr>
              <a:t>		</a:t>
            </a:r>
            <a:r>
              <a:rPr lang="en-US" sz="1400" smtClean="0">
                <a:latin typeface="Courier New" pitchFamily="49" charset="0"/>
                <a:cs typeface="Courier New" pitchFamily="49" charset="0"/>
              </a:rPr>
              <a:t>combo box: </a:t>
            </a:r>
          </a:p>
          <a:p>
            <a:pPr marL="342900" indent="-342900">
              <a:spcBef>
                <a:spcPct val="20000"/>
              </a:spcBef>
              <a:buClr>
                <a:schemeClr val="accent1"/>
              </a:buClr>
              <a:buSzPct val="80000"/>
              <a:buFont typeface="Wingdings" pitchFamily="2" charset="2"/>
              <a:buNone/>
              <a:defRPr/>
            </a:pPr>
            <a:r>
              <a:rPr lang="en-US" sz="1400" smtClean="0">
                <a:solidFill>
                  <a:schemeClr val="tx2">
                    <a:lumMod val="75000"/>
                  </a:schemeClr>
                </a:solidFill>
                <a:latin typeface="Courier New" pitchFamily="49" charset="0"/>
                <a:cs typeface="Courier New" pitchFamily="49" charset="0"/>
              </a:rPr>
              <a:t>		</a:t>
            </a:r>
            <a:r>
              <a:rPr lang="en-US" sz="1400" b="1" smtClean="0">
                <a:solidFill>
                  <a:schemeClr val="tx2">
                    <a:lumMod val="75000"/>
                  </a:schemeClr>
                </a:solidFill>
                <a:latin typeface="Courier New" pitchFamily="49" charset="0"/>
                <a:cs typeface="Courier New" pitchFamily="49" charset="0"/>
              </a:rPr>
              <a:t>&lt;select name="</a:t>
            </a:r>
            <a:r>
              <a:rPr lang="en-US" sz="1400" b="1" smtClean="0">
                <a:latin typeface="Courier New" pitchFamily="49" charset="0"/>
                <a:cs typeface="Courier New" pitchFamily="49" charset="0"/>
              </a:rPr>
              <a:t>DSSoftware</a:t>
            </a:r>
            <a:r>
              <a:rPr lang="en-US" sz="1400" b="1" smtClean="0">
                <a:solidFill>
                  <a:schemeClr val="tx2">
                    <a:lumMod val="75000"/>
                  </a:schemeClr>
                </a:solidFill>
                <a:latin typeface="Courier New" pitchFamily="49" charset="0"/>
                <a:cs typeface="Courier New" pitchFamily="49" charset="0"/>
              </a:rPr>
              <a:t>"&gt;</a:t>
            </a:r>
          </a:p>
          <a:p>
            <a:pPr marL="342900" indent="-342900">
              <a:spcBef>
                <a:spcPct val="20000"/>
              </a:spcBef>
              <a:buClr>
                <a:schemeClr val="accent1"/>
              </a:buClr>
              <a:buSzPct val="80000"/>
              <a:buFont typeface="Wingdings" pitchFamily="2" charset="2"/>
              <a:buNone/>
              <a:defRPr/>
            </a:pPr>
            <a:r>
              <a:rPr lang="en-US" sz="1400" smtClean="0">
                <a:solidFill>
                  <a:schemeClr val="tx2">
                    <a:lumMod val="75000"/>
                  </a:schemeClr>
                </a:solidFill>
                <a:latin typeface="Courier New" pitchFamily="49" charset="0"/>
                <a:cs typeface="Courier New" pitchFamily="49" charset="0"/>
              </a:rPr>
              <a:t>			&lt;optgroup label="</a:t>
            </a:r>
            <a:r>
              <a:rPr lang="en-US" sz="1400" b="1" smtClean="0">
                <a:solidFill>
                  <a:srgbClr val="006600"/>
                </a:solidFill>
                <a:latin typeface="Courier New" pitchFamily="49" charset="0"/>
                <a:cs typeface="Courier New" pitchFamily="49" charset="0"/>
              </a:rPr>
              <a:t>Multimedia</a:t>
            </a:r>
            <a:r>
              <a:rPr lang="en-US" sz="1400" smtClean="0">
                <a:solidFill>
                  <a:schemeClr val="tx2">
                    <a:lumMod val="75000"/>
                  </a:schemeClr>
                </a:solidFill>
                <a:latin typeface="Courier New" pitchFamily="49" charset="0"/>
                <a:cs typeface="Courier New" pitchFamily="49" charset="0"/>
              </a:rPr>
              <a:t>"&gt;</a:t>
            </a:r>
          </a:p>
          <a:p>
            <a:pPr marL="342900" indent="-342900">
              <a:spcBef>
                <a:spcPct val="20000"/>
              </a:spcBef>
              <a:buClr>
                <a:schemeClr val="accent1"/>
              </a:buClr>
              <a:buSzPct val="80000"/>
              <a:buFont typeface="Wingdings" pitchFamily="2" charset="2"/>
              <a:buNone/>
              <a:defRPr/>
            </a:pPr>
            <a:r>
              <a:rPr lang="en-US" sz="1400" smtClean="0">
                <a:solidFill>
                  <a:schemeClr val="tx2">
                    <a:lumMod val="75000"/>
                  </a:schemeClr>
                </a:solidFill>
                <a:latin typeface="Courier New" pitchFamily="49" charset="0"/>
                <a:cs typeface="Courier New" pitchFamily="49" charset="0"/>
              </a:rPr>
              <a:t>				&lt;option value="</a:t>
            </a:r>
            <a:r>
              <a:rPr lang="en-US" sz="1400" smtClean="0">
                <a:latin typeface="Courier New" pitchFamily="49" charset="0"/>
                <a:cs typeface="Courier New" pitchFamily="49" charset="0"/>
              </a:rPr>
              <a:t>WM10</a:t>
            </a:r>
            <a:r>
              <a:rPr lang="en-US" sz="1400" smtClean="0">
                <a:solidFill>
                  <a:schemeClr val="tx2">
                    <a:lumMod val="75000"/>
                  </a:schemeClr>
                </a:solidFill>
                <a:latin typeface="Courier New" pitchFamily="49" charset="0"/>
                <a:cs typeface="Courier New" pitchFamily="49" charset="0"/>
              </a:rPr>
              <a:t>"&gt;</a:t>
            </a:r>
            <a:r>
              <a:rPr lang="en-US" sz="1400" smtClean="0">
                <a:latin typeface="Courier New" pitchFamily="49" charset="0"/>
                <a:cs typeface="Courier New" pitchFamily="49" charset="0"/>
              </a:rPr>
              <a:t>Window Media 10</a:t>
            </a:r>
            <a:r>
              <a:rPr lang="en-US" sz="1400" smtClean="0">
                <a:solidFill>
                  <a:schemeClr val="tx2">
                    <a:lumMod val="75000"/>
                  </a:schemeClr>
                </a:solidFill>
                <a:latin typeface="Courier New" pitchFamily="49" charset="0"/>
                <a:cs typeface="Courier New" pitchFamily="49" charset="0"/>
              </a:rPr>
              <a:t>&lt;/option&gt;</a:t>
            </a:r>
          </a:p>
          <a:p>
            <a:pPr marL="342900" indent="-342900">
              <a:spcBef>
                <a:spcPct val="20000"/>
              </a:spcBef>
              <a:buClr>
                <a:schemeClr val="accent1"/>
              </a:buClr>
              <a:buSzPct val="80000"/>
              <a:buFont typeface="Wingdings" pitchFamily="2" charset="2"/>
              <a:buNone/>
              <a:defRPr/>
            </a:pPr>
            <a:r>
              <a:rPr lang="en-US" sz="1400" smtClean="0">
                <a:solidFill>
                  <a:schemeClr val="tx2">
                    <a:lumMod val="75000"/>
                  </a:schemeClr>
                </a:solidFill>
                <a:latin typeface="Courier New" pitchFamily="49" charset="0"/>
                <a:cs typeface="Courier New" pitchFamily="49" charset="0"/>
              </a:rPr>
              <a:t>				&lt;option value="</a:t>
            </a:r>
            <a:r>
              <a:rPr lang="en-US" sz="1400" smtClean="0">
                <a:latin typeface="Courier New" pitchFamily="49" charset="0"/>
                <a:cs typeface="Courier New" pitchFamily="49" charset="0"/>
              </a:rPr>
              <a:t>JA9</a:t>
            </a:r>
            <a:r>
              <a:rPr lang="en-US" sz="1400" smtClean="0">
                <a:solidFill>
                  <a:schemeClr val="tx2">
                    <a:lumMod val="75000"/>
                  </a:schemeClr>
                </a:solidFill>
                <a:latin typeface="Courier New" pitchFamily="49" charset="0"/>
                <a:cs typeface="Courier New" pitchFamily="49" charset="0"/>
              </a:rPr>
              <a:t>"&gt;</a:t>
            </a:r>
            <a:r>
              <a:rPr lang="en-US" sz="1400" smtClean="0">
                <a:latin typeface="Courier New" pitchFamily="49" charset="0"/>
                <a:cs typeface="Courier New" pitchFamily="49" charset="0"/>
              </a:rPr>
              <a:t>Jet Audio 9</a:t>
            </a:r>
            <a:r>
              <a:rPr lang="en-US" sz="1400" smtClean="0">
                <a:solidFill>
                  <a:schemeClr val="tx2">
                    <a:lumMod val="75000"/>
                  </a:schemeClr>
                </a:solidFill>
                <a:latin typeface="Courier New" pitchFamily="49" charset="0"/>
                <a:cs typeface="Courier New" pitchFamily="49" charset="0"/>
              </a:rPr>
              <a:t>&lt;/option&gt;</a:t>
            </a:r>
          </a:p>
          <a:p>
            <a:pPr marL="342900" indent="-342900">
              <a:spcBef>
                <a:spcPct val="20000"/>
              </a:spcBef>
              <a:buClr>
                <a:schemeClr val="accent1"/>
              </a:buClr>
              <a:buSzPct val="80000"/>
              <a:buFont typeface="Wingdings" pitchFamily="2" charset="2"/>
              <a:buNone/>
              <a:defRPr/>
            </a:pPr>
            <a:r>
              <a:rPr lang="en-US" sz="1400" smtClean="0">
                <a:solidFill>
                  <a:schemeClr val="tx2">
                    <a:lumMod val="75000"/>
                  </a:schemeClr>
                </a:solidFill>
                <a:latin typeface="Courier New" pitchFamily="49" charset="0"/>
                <a:cs typeface="Courier New" pitchFamily="49" charset="0"/>
              </a:rPr>
              <a:t>			&lt;/optgroup&gt;</a:t>
            </a:r>
          </a:p>
          <a:p>
            <a:pPr marL="342900" indent="-342900">
              <a:spcBef>
                <a:spcPct val="20000"/>
              </a:spcBef>
              <a:buClr>
                <a:schemeClr val="accent1"/>
              </a:buClr>
              <a:buSzPct val="80000"/>
              <a:buFont typeface="Wingdings" pitchFamily="2" charset="2"/>
              <a:buNone/>
              <a:defRPr/>
            </a:pPr>
            <a:r>
              <a:rPr lang="en-US" sz="1400" smtClean="0">
                <a:solidFill>
                  <a:schemeClr val="tx2">
                    <a:lumMod val="75000"/>
                  </a:schemeClr>
                </a:solidFill>
                <a:latin typeface="Courier New" pitchFamily="49" charset="0"/>
                <a:cs typeface="Courier New" pitchFamily="49" charset="0"/>
              </a:rPr>
              <a:t>			&lt;optgroup label="</a:t>
            </a:r>
            <a:r>
              <a:rPr lang="en-US" sz="1400" b="1" smtClean="0">
                <a:solidFill>
                  <a:srgbClr val="006600"/>
                </a:solidFill>
                <a:latin typeface="Courier New" pitchFamily="49" charset="0"/>
                <a:cs typeface="Courier New" pitchFamily="49" charset="0"/>
              </a:rPr>
              <a:t>Operation System</a:t>
            </a:r>
            <a:r>
              <a:rPr lang="en-US" sz="1400" smtClean="0">
                <a:solidFill>
                  <a:schemeClr val="tx2">
                    <a:lumMod val="75000"/>
                  </a:schemeClr>
                </a:solidFill>
                <a:latin typeface="Courier New" pitchFamily="49" charset="0"/>
                <a:cs typeface="Courier New" pitchFamily="49" charset="0"/>
              </a:rPr>
              <a:t>"&gt;</a:t>
            </a:r>
          </a:p>
          <a:p>
            <a:pPr marL="342900" indent="-342900">
              <a:spcBef>
                <a:spcPct val="20000"/>
              </a:spcBef>
              <a:buClr>
                <a:schemeClr val="accent1"/>
              </a:buClr>
              <a:buSzPct val="80000"/>
              <a:buFont typeface="Wingdings" pitchFamily="2" charset="2"/>
              <a:buNone/>
              <a:defRPr/>
            </a:pPr>
            <a:r>
              <a:rPr lang="en-US" sz="1400" smtClean="0">
                <a:solidFill>
                  <a:schemeClr val="tx2">
                    <a:lumMod val="75000"/>
                  </a:schemeClr>
                </a:solidFill>
                <a:latin typeface="Courier New" pitchFamily="49" charset="0"/>
                <a:cs typeface="Courier New" pitchFamily="49" charset="0"/>
              </a:rPr>
              <a:t>				&lt;option value="</a:t>
            </a:r>
            <a:r>
              <a:rPr lang="en-US" sz="1400" smtClean="0">
                <a:latin typeface="Courier New" pitchFamily="49" charset="0"/>
                <a:cs typeface="Courier New" pitchFamily="49" charset="0"/>
              </a:rPr>
              <a:t>WXP</a:t>
            </a:r>
            <a:r>
              <a:rPr lang="en-US" sz="1400" smtClean="0">
                <a:solidFill>
                  <a:schemeClr val="tx2">
                    <a:lumMod val="75000"/>
                  </a:schemeClr>
                </a:solidFill>
                <a:latin typeface="Courier New" pitchFamily="49" charset="0"/>
                <a:cs typeface="Courier New" pitchFamily="49" charset="0"/>
              </a:rPr>
              <a:t>"&gt;</a:t>
            </a:r>
            <a:r>
              <a:rPr lang="en-US" sz="1400" smtClean="0">
                <a:latin typeface="Courier New" pitchFamily="49" charset="0"/>
                <a:cs typeface="Courier New" pitchFamily="49" charset="0"/>
              </a:rPr>
              <a:t>Windows XP</a:t>
            </a:r>
            <a:r>
              <a:rPr lang="en-US" sz="1400" smtClean="0">
                <a:solidFill>
                  <a:schemeClr val="tx2">
                    <a:lumMod val="75000"/>
                  </a:schemeClr>
                </a:solidFill>
                <a:latin typeface="Courier New" pitchFamily="49" charset="0"/>
                <a:cs typeface="Courier New" pitchFamily="49" charset="0"/>
              </a:rPr>
              <a:t>&lt;/option&gt;</a:t>
            </a:r>
          </a:p>
          <a:p>
            <a:pPr marL="342900" indent="-342900">
              <a:spcBef>
                <a:spcPct val="20000"/>
              </a:spcBef>
              <a:buClr>
                <a:schemeClr val="accent1"/>
              </a:buClr>
              <a:buSzPct val="80000"/>
              <a:buFont typeface="Wingdings" pitchFamily="2" charset="2"/>
              <a:buNone/>
              <a:defRPr/>
            </a:pPr>
            <a:r>
              <a:rPr lang="en-US" sz="1400" smtClean="0">
                <a:solidFill>
                  <a:schemeClr val="tx2">
                    <a:lumMod val="75000"/>
                  </a:schemeClr>
                </a:solidFill>
                <a:latin typeface="Courier New" pitchFamily="49" charset="0"/>
                <a:cs typeface="Courier New" pitchFamily="49" charset="0"/>
              </a:rPr>
              <a:t>				&lt;option value="</a:t>
            </a:r>
            <a:r>
              <a:rPr lang="en-US" sz="1400" smtClean="0">
                <a:latin typeface="Courier New" pitchFamily="49" charset="0"/>
                <a:cs typeface="Courier New" pitchFamily="49" charset="0"/>
              </a:rPr>
              <a:t>WXPSP2</a:t>
            </a:r>
            <a:r>
              <a:rPr lang="en-US" sz="1400" smtClean="0">
                <a:solidFill>
                  <a:schemeClr val="tx2">
                    <a:lumMod val="75000"/>
                  </a:schemeClr>
                </a:solidFill>
                <a:latin typeface="Courier New" pitchFamily="49" charset="0"/>
                <a:cs typeface="Courier New" pitchFamily="49" charset="0"/>
              </a:rPr>
              <a:t>"&gt;</a:t>
            </a:r>
            <a:r>
              <a:rPr lang="en-US" sz="1400" smtClean="0">
                <a:latin typeface="Courier New" pitchFamily="49" charset="0"/>
                <a:cs typeface="Courier New" pitchFamily="49" charset="0"/>
              </a:rPr>
              <a:t>Windows XP SP2</a:t>
            </a:r>
            <a:r>
              <a:rPr lang="en-US" sz="1400" smtClean="0">
                <a:solidFill>
                  <a:schemeClr val="tx2">
                    <a:lumMod val="75000"/>
                  </a:schemeClr>
                </a:solidFill>
                <a:latin typeface="Courier New" pitchFamily="49" charset="0"/>
                <a:cs typeface="Courier New" pitchFamily="49" charset="0"/>
              </a:rPr>
              <a:t>&lt;/option&gt;</a:t>
            </a:r>
          </a:p>
          <a:p>
            <a:pPr marL="342900" indent="-342900">
              <a:spcBef>
                <a:spcPct val="20000"/>
              </a:spcBef>
              <a:buClr>
                <a:schemeClr val="accent1"/>
              </a:buClr>
              <a:buSzPct val="80000"/>
              <a:buFont typeface="Wingdings" pitchFamily="2" charset="2"/>
              <a:buNone/>
              <a:defRPr/>
            </a:pPr>
            <a:r>
              <a:rPr lang="en-US" sz="1400" smtClean="0">
                <a:solidFill>
                  <a:schemeClr val="tx2">
                    <a:lumMod val="75000"/>
                  </a:schemeClr>
                </a:solidFill>
                <a:latin typeface="Courier New" pitchFamily="49" charset="0"/>
                <a:cs typeface="Courier New" pitchFamily="49" charset="0"/>
              </a:rPr>
              <a:t>				&lt;option value="</a:t>
            </a:r>
            <a:r>
              <a:rPr lang="en-US" sz="1400" smtClean="0">
                <a:latin typeface="Courier New" pitchFamily="49" charset="0"/>
                <a:cs typeface="Courier New" pitchFamily="49" charset="0"/>
              </a:rPr>
              <a:t>WVT</a:t>
            </a:r>
            <a:r>
              <a:rPr lang="en-US" sz="1400" smtClean="0">
                <a:solidFill>
                  <a:schemeClr val="tx2">
                    <a:lumMod val="75000"/>
                  </a:schemeClr>
                </a:solidFill>
                <a:latin typeface="Courier New" pitchFamily="49" charset="0"/>
                <a:cs typeface="Courier New" pitchFamily="49" charset="0"/>
              </a:rPr>
              <a:t>"&gt;</a:t>
            </a:r>
            <a:r>
              <a:rPr lang="en-US" sz="1400" smtClean="0">
                <a:latin typeface="Courier New" pitchFamily="49" charset="0"/>
                <a:cs typeface="Courier New" pitchFamily="49" charset="0"/>
              </a:rPr>
              <a:t>Windows Vista</a:t>
            </a:r>
            <a:r>
              <a:rPr lang="en-US" sz="1400" smtClean="0">
                <a:solidFill>
                  <a:schemeClr val="tx2">
                    <a:lumMod val="75000"/>
                  </a:schemeClr>
                </a:solidFill>
                <a:latin typeface="Courier New" pitchFamily="49" charset="0"/>
                <a:cs typeface="Courier New" pitchFamily="49" charset="0"/>
              </a:rPr>
              <a:t>&lt;/option&gt;</a:t>
            </a:r>
          </a:p>
          <a:p>
            <a:pPr marL="342900" indent="-342900">
              <a:spcBef>
                <a:spcPct val="20000"/>
              </a:spcBef>
              <a:buClr>
                <a:schemeClr val="accent1"/>
              </a:buClr>
              <a:buSzPct val="80000"/>
              <a:buFont typeface="Wingdings" pitchFamily="2" charset="2"/>
              <a:buNone/>
              <a:defRPr/>
            </a:pPr>
            <a:r>
              <a:rPr lang="en-US" sz="1400" smtClean="0">
                <a:solidFill>
                  <a:schemeClr val="tx2">
                    <a:lumMod val="75000"/>
                  </a:schemeClr>
                </a:solidFill>
                <a:latin typeface="Courier New" pitchFamily="49" charset="0"/>
                <a:cs typeface="Courier New" pitchFamily="49" charset="0"/>
              </a:rPr>
              <a:t>			&lt;/optgroup&gt;</a:t>
            </a:r>
          </a:p>
          <a:p>
            <a:pPr marL="342900" indent="-342900">
              <a:spcBef>
                <a:spcPct val="20000"/>
              </a:spcBef>
              <a:buClr>
                <a:schemeClr val="accent1"/>
              </a:buClr>
              <a:buSzPct val="80000"/>
              <a:buFont typeface="Wingdings" pitchFamily="2" charset="2"/>
              <a:buNone/>
              <a:defRPr/>
            </a:pPr>
            <a:r>
              <a:rPr lang="en-US" sz="1400" smtClean="0">
                <a:solidFill>
                  <a:schemeClr val="tx2">
                    <a:lumMod val="75000"/>
                  </a:schemeClr>
                </a:solidFill>
                <a:latin typeface="Courier New" pitchFamily="49" charset="0"/>
                <a:cs typeface="Courier New" pitchFamily="49" charset="0"/>
              </a:rPr>
              <a:t>			&lt;option </a:t>
            </a:r>
            <a:r>
              <a:rPr lang="en-US" sz="1400" b="1" smtClean="0">
                <a:solidFill>
                  <a:srgbClr val="C00000"/>
                </a:solidFill>
                <a:latin typeface="Courier New" pitchFamily="49" charset="0"/>
                <a:cs typeface="Courier New" pitchFamily="49" charset="0"/>
              </a:rPr>
              <a:t>selected</a:t>
            </a:r>
            <a:r>
              <a:rPr lang="en-US" sz="1400" smtClean="0">
                <a:solidFill>
                  <a:schemeClr val="tx2">
                    <a:lumMod val="75000"/>
                  </a:schemeClr>
                </a:solidFill>
                <a:latin typeface="Courier New" pitchFamily="49" charset="0"/>
                <a:cs typeface="Courier New" pitchFamily="49" charset="0"/>
              </a:rPr>
              <a:t> value="</a:t>
            </a:r>
            <a:r>
              <a:rPr lang="en-US" sz="1400" smtClean="0">
                <a:latin typeface="Courier New" pitchFamily="49" charset="0"/>
                <a:cs typeface="Courier New" pitchFamily="49" charset="0"/>
              </a:rPr>
              <a:t>Office07</a:t>
            </a:r>
            <a:r>
              <a:rPr lang="en-US" sz="1400" smtClean="0">
                <a:solidFill>
                  <a:schemeClr val="tx2">
                    <a:lumMod val="75000"/>
                  </a:schemeClr>
                </a:solidFill>
                <a:latin typeface="Courier New" pitchFamily="49" charset="0"/>
                <a:cs typeface="Courier New" pitchFamily="49" charset="0"/>
              </a:rPr>
              <a:t>"&gt;</a:t>
            </a:r>
            <a:r>
              <a:rPr lang="en-US" sz="1400" smtClean="0">
                <a:latin typeface="Courier New" pitchFamily="49" charset="0"/>
                <a:cs typeface="Courier New" pitchFamily="49" charset="0"/>
              </a:rPr>
              <a:t>Office 2007</a:t>
            </a:r>
            <a:r>
              <a:rPr lang="en-US" sz="1400" smtClean="0">
                <a:solidFill>
                  <a:schemeClr val="tx2">
                    <a:lumMod val="75000"/>
                  </a:schemeClr>
                </a:solidFill>
                <a:latin typeface="Courier New" pitchFamily="49" charset="0"/>
                <a:cs typeface="Courier New" pitchFamily="49" charset="0"/>
              </a:rPr>
              <a:t>&lt;/option&gt;</a:t>
            </a:r>
          </a:p>
          <a:p>
            <a:pPr marL="342900" indent="-342900">
              <a:spcBef>
                <a:spcPct val="20000"/>
              </a:spcBef>
              <a:buClr>
                <a:schemeClr val="accent1"/>
              </a:buClr>
              <a:buSzPct val="80000"/>
              <a:buFont typeface="Wingdings" pitchFamily="2" charset="2"/>
              <a:buNone/>
              <a:defRPr/>
            </a:pPr>
            <a:r>
              <a:rPr lang="en-US" sz="1400" smtClean="0">
                <a:solidFill>
                  <a:schemeClr val="tx2">
                    <a:lumMod val="75000"/>
                  </a:schemeClr>
                </a:solidFill>
                <a:latin typeface="Courier New" pitchFamily="49" charset="0"/>
                <a:cs typeface="Courier New" pitchFamily="49" charset="0"/>
              </a:rPr>
              <a:t>		</a:t>
            </a:r>
            <a:r>
              <a:rPr lang="en-US" sz="1400" b="1" smtClean="0">
                <a:solidFill>
                  <a:schemeClr val="tx2">
                    <a:lumMod val="75000"/>
                  </a:schemeClr>
                </a:solidFill>
                <a:latin typeface="Courier New" pitchFamily="49" charset="0"/>
                <a:cs typeface="Courier New" pitchFamily="49" charset="0"/>
              </a:rPr>
              <a:t>&lt;/select&gt;</a:t>
            </a:r>
            <a:endParaRPr lang="en-US" sz="1400" smtClean="0">
              <a:solidFill>
                <a:schemeClr val="tx2">
                  <a:lumMod val="75000"/>
                </a:schemeClr>
              </a:solidFill>
              <a:latin typeface="Courier New" pitchFamily="49" charset="0"/>
              <a:cs typeface="Courier New" pitchFamily="49" charset="0"/>
            </a:endParaRPr>
          </a:p>
          <a:p>
            <a:pPr marL="342900" indent="-342900">
              <a:spcBef>
                <a:spcPct val="20000"/>
              </a:spcBef>
              <a:buClr>
                <a:schemeClr val="accent1"/>
              </a:buClr>
              <a:buSzPct val="80000"/>
              <a:buFont typeface="Wingdings" pitchFamily="2" charset="2"/>
              <a:buNone/>
              <a:defRPr/>
            </a:pPr>
            <a:r>
              <a:rPr lang="en-US" sz="1400" smtClean="0">
                <a:solidFill>
                  <a:schemeClr val="tx2">
                    <a:lumMod val="75000"/>
                  </a:schemeClr>
                </a:solidFill>
                <a:latin typeface="Courier New" pitchFamily="49" charset="0"/>
                <a:cs typeface="Courier New" pitchFamily="49" charset="0"/>
              </a:rPr>
              <a:t>	&lt;/body&gt;</a:t>
            </a:r>
          </a:p>
          <a:p>
            <a:pPr marL="342900" indent="-342900">
              <a:spcBef>
                <a:spcPct val="20000"/>
              </a:spcBef>
              <a:buClr>
                <a:schemeClr val="accent1"/>
              </a:buClr>
              <a:buSzPct val="80000"/>
              <a:buFont typeface="Wingdings" pitchFamily="2" charset="2"/>
              <a:buNone/>
              <a:defRPr/>
            </a:pPr>
            <a:r>
              <a:rPr lang="en-US" sz="1400" smtClean="0">
                <a:solidFill>
                  <a:schemeClr val="tx2">
                    <a:lumMod val="75000"/>
                  </a:schemeClr>
                </a:solidFill>
                <a:latin typeface="Courier New" pitchFamily="49" charset="0"/>
                <a:cs typeface="Courier New" pitchFamily="49" charset="0"/>
              </a:rPr>
              <a:t>&lt;/html&gt;</a:t>
            </a:r>
            <a:endParaRPr lang="en-US" sz="1400" b="1" smtClean="0">
              <a:solidFill>
                <a:schemeClr val="tx2">
                  <a:lumMod val="75000"/>
                </a:schemeClr>
              </a:solidFill>
              <a:latin typeface="Courier New" pitchFamily="49" charset="0"/>
              <a:cs typeface="Courier New" pitchFamily="49" charset="0"/>
            </a:endParaRPr>
          </a:p>
        </p:txBody>
      </p:sp>
      <p:pic>
        <p:nvPicPr>
          <p:cNvPr id="6146" name="Picture 2"/>
          <p:cNvPicPr>
            <a:picLocks noChangeAspect="1" noChangeArrowheads="1"/>
          </p:cNvPicPr>
          <p:nvPr/>
        </p:nvPicPr>
        <p:blipFill>
          <a:blip r:embed="rId2" cstate="print"/>
          <a:srcRect/>
          <a:stretch>
            <a:fillRect/>
          </a:stretch>
        </p:blipFill>
        <p:spPr bwMode="auto">
          <a:xfrm>
            <a:off x="3549650" y="4677442"/>
            <a:ext cx="2178050" cy="2149475"/>
          </a:xfrm>
          <a:prstGeom prst="rect">
            <a:avLst/>
          </a:prstGeom>
          <a:ln>
            <a:noFill/>
          </a:ln>
          <a:effectLst>
            <a:outerShdw blurRad="292100" dist="139700" dir="2700000" algn="tl" rotWithShape="0">
              <a:srgbClr val="333333">
                <a:alpha val="65000"/>
              </a:srgbClr>
            </a:outerShdw>
          </a:effectLst>
        </p:spPr>
      </p:pic>
      <p:pic>
        <p:nvPicPr>
          <p:cNvPr id="6148" name="Picture 4"/>
          <p:cNvPicPr>
            <a:picLocks noChangeAspect="1" noChangeArrowheads="1"/>
          </p:cNvPicPr>
          <p:nvPr/>
        </p:nvPicPr>
        <p:blipFill>
          <a:blip r:embed="rId3" cstate="print"/>
          <a:srcRect/>
          <a:stretch>
            <a:fillRect/>
          </a:stretch>
        </p:blipFill>
        <p:spPr bwMode="auto">
          <a:xfrm>
            <a:off x="5867400" y="4677442"/>
            <a:ext cx="2185987" cy="2151062"/>
          </a:xfrm>
          <a:prstGeom prst="rect">
            <a:avLst/>
          </a:prstGeom>
          <a:ln>
            <a:noFill/>
          </a:ln>
          <a:effectLst>
            <a:outerShdw blurRad="292100" dist="139700" dir="2700000" algn="tl" rotWithShape="0">
              <a:srgbClr val="333333">
                <a:alpha val="65000"/>
              </a:srgbClr>
            </a:outerShdw>
          </a:effectLst>
        </p:spPr>
      </p:pic>
      <p:sp>
        <p:nvSpPr>
          <p:cNvPr id="6" name="Rectangle 5"/>
          <p:cNvSpPr>
            <a:spLocks noChangeArrowheads="1"/>
          </p:cNvSpPr>
          <p:nvPr/>
        </p:nvSpPr>
        <p:spPr bwMode="auto">
          <a:xfrm>
            <a:off x="2362200" y="2025444"/>
            <a:ext cx="6292850" cy="1036638"/>
          </a:xfrm>
          <a:prstGeom prst="rect">
            <a:avLst/>
          </a:prstGeom>
          <a:solidFill>
            <a:srgbClr val="FFFF66">
              <a:alpha val="30196"/>
            </a:srgbClr>
          </a:solidFill>
          <a:ln w="9525" algn="ctr">
            <a:solidFill>
              <a:srgbClr val="FF9933"/>
            </a:solidFill>
            <a:round/>
            <a:headEnd/>
            <a:tailEnd/>
          </a:ln>
        </p:spPr>
        <p:txBody>
          <a:bodyPr wrap="none" lIns="91424" tIns="45712" rIns="91424" bIns="45712" anchor="ctr"/>
          <a:lstStyle/>
          <a:p>
            <a:pPr marL="457200" indent="-227013" algn="ctr">
              <a:lnSpc>
                <a:spcPct val="80000"/>
              </a:lnSpc>
              <a:spcBef>
                <a:spcPct val="25000"/>
              </a:spcBef>
              <a:spcAft>
                <a:spcPct val="15000"/>
              </a:spcAft>
              <a:buClr>
                <a:srgbClr val="6CA6B8"/>
              </a:buClr>
              <a:buFont typeface="Arial" charset="0"/>
              <a:buChar char="–"/>
            </a:pPr>
            <a:endParaRPr lang="en-US"/>
          </a:p>
        </p:txBody>
      </p:sp>
      <p:sp>
        <p:nvSpPr>
          <p:cNvPr id="7" name="Rectangle 6"/>
          <p:cNvSpPr>
            <a:spLocks noChangeArrowheads="1"/>
          </p:cNvSpPr>
          <p:nvPr/>
        </p:nvSpPr>
        <p:spPr bwMode="auto">
          <a:xfrm>
            <a:off x="2365376" y="3094704"/>
            <a:ext cx="6289674" cy="1506793"/>
          </a:xfrm>
          <a:prstGeom prst="rect">
            <a:avLst/>
          </a:prstGeom>
          <a:solidFill>
            <a:srgbClr val="FFFF66">
              <a:alpha val="30196"/>
            </a:srgbClr>
          </a:solidFill>
          <a:ln w="9525" algn="ctr">
            <a:solidFill>
              <a:srgbClr val="FF9933"/>
            </a:solidFill>
            <a:round/>
            <a:headEnd/>
            <a:tailEnd/>
          </a:ln>
        </p:spPr>
        <p:txBody>
          <a:bodyPr wrap="none" lIns="91424" tIns="45712" rIns="91424" bIns="45712" anchor="ctr"/>
          <a:lstStyle/>
          <a:p>
            <a:pPr marL="457200" indent="-227013" algn="ctr">
              <a:lnSpc>
                <a:spcPct val="80000"/>
              </a:lnSpc>
              <a:spcBef>
                <a:spcPct val="25000"/>
              </a:spcBef>
              <a:spcAft>
                <a:spcPct val="15000"/>
              </a:spcAft>
              <a:buClr>
                <a:srgbClr val="6CA6B8"/>
              </a:buClr>
              <a:buFont typeface="Arial" charset="0"/>
              <a:buChar char="–"/>
            </a:pPr>
            <a:endParaRPr lang="en-US"/>
          </a:p>
        </p:txBody>
      </p:sp>
      <p:sp>
        <p:nvSpPr>
          <p:cNvPr id="10" name="Rectangle 2"/>
          <p:cNvSpPr>
            <a:spLocks noGrp="1" noChangeArrowheads="1"/>
          </p:cNvSpPr>
          <p:nvPr>
            <p:ph type="title"/>
          </p:nvPr>
        </p:nvSpPr>
        <p:spPr bwMode="auto">
          <a:xfrm>
            <a:off x="457201" y="152400"/>
            <a:ext cx="7696200" cy="755801"/>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Pull-down Menu</a:t>
            </a:r>
            <a:endParaRPr lang="en-US" sz="4000" b="1" dirty="0" smtClean="0">
              <a:solidFill>
                <a:schemeClr val="tx1"/>
              </a:solidFill>
              <a:cs typeface="Tahoma" charset="0"/>
            </a:endParaRPr>
          </a:p>
        </p:txBody>
      </p:sp>
    </p:spTree>
    <p:extLst>
      <p:ext uri="{BB962C8B-B14F-4D97-AF65-F5344CB8AC3E}">
        <p14:creationId xmlns:p14="http://schemas.microsoft.com/office/powerpoint/2010/main" val="128685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0" fill="hold" nodeType="clickEffect">
                                  <p:stCondLst>
                                    <p:cond delay="0"/>
                                  </p:stCondLst>
                                  <p:childTnLst>
                                    <p:set>
                                      <p:cBhvr>
                                        <p:cTn id="14" dur="1" fill="hold">
                                          <p:stCondLst>
                                            <p:cond delay="0"/>
                                          </p:stCondLst>
                                        </p:cTn>
                                        <p:tgtEl>
                                          <p:spTgt spid="6146"/>
                                        </p:tgtEl>
                                        <p:attrNameLst>
                                          <p:attrName>style.visibility</p:attrName>
                                        </p:attrNameLst>
                                      </p:cBhvr>
                                      <p:to>
                                        <p:strVal val="visible"/>
                                      </p:to>
                                    </p:set>
                                    <p:anim calcmode="lin" valueType="num">
                                      <p:cBhvr>
                                        <p:cTn id="15" dur="500" fill="hold"/>
                                        <p:tgtEl>
                                          <p:spTgt spid="6146"/>
                                        </p:tgtEl>
                                        <p:attrNameLst>
                                          <p:attrName>ppt_w</p:attrName>
                                        </p:attrNameLst>
                                      </p:cBhvr>
                                      <p:tavLst>
                                        <p:tav tm="0">
                                          <p:val>
                                            <p:fltVal val="0"/>
                                          </p:val>
                                        </p:tav>
                                        <p:tav tm="100000">
                                          <p:val>
                                            <p:strVal val="#ppt_w"/>
                                          </p:val>
                                        </p:tav>
                                      </p:tavLst>
                                    </p:anim>
                                    <p:anim calcmode="lin" valueType="num">
                                      <p:cBhvr>
                                        <p:cTn id="16" dur="500" fill="hold"/>
                                        <p:tgtEl>
                                          <p:spTgt spid="6146"/>
                                        </p:tgtEl>
                                        <p:attrNameLst>
                                          <p:attrName>ppt_h</p:attrName>
                                        </p:attrNameLst>
                                      </p:cBhvr>
                                      <p:tavLst>
                                        <p:tav tm="0">
                                          <p:val>
                                            <p:fltVal val="0"/>
                                          </p:val>
                                        </p:tav>
                                        <p:tav tm="100000">
                                          <p:val>
                                            <p:strVal val="#ppt_h"/>
                                          </p:val>
                                        </p:tav>
                                      </p:tavLst>
                                    </p:anim>
                                    <p:animEffect transition="in" filter="fade">
                                      <p:cBhvr>
                                        <p:cTn id="17" dur="500"/>
                                        <p:tgtEl>
                                          <p:spTgt spid="6146"/>
                                        </p:tgtEl>
                                      </p:cBhvr>
                                    </p:animEffect>
                                  </p:childTnLst>
                                </p:cTn>
                              </p:par>
                              <p:par>
                                <p:cTn id="18" presetID="53" presetClass="entr" presetSubtype="0" fill="hold" nodeType="withEffect">
                                  <p:stCondLst>
                                    <p:cond delay="0"/>
                                  </p:stCondLst>
                                  <p:childTnLst>
                                    <p:set>
                                      <p:cBhvr>
                                        <p:cTn id="19" dur="1" fill="hold">
                                          <p:stCondLst>
                                            <p:cond delay="0"/>
                                          </p:stCondLst>
                                        </p:cTn>
                                        <p:tgtEl>
                                          <p:spTgt spid="6148"/>
                                        </p:tgtEl>
                                        <p:attrNameLst>
                                          <p:attrName>style.visibility</p:attrName>
                                        </p:attrNameLst>
                                      </p:cBhvr>
                                      <p:to>
                                        <p:strVal val="visible"/>
                                      </p:to>
                                    </p:set>
                                    <p:anim calcmode="lin" valueType="num">
                                      <p:cBhvr>
                                        <p:cTn id="20" dur="500" fill="hold"/>
                                        <p:tgtEl>
                                          <p:spTgt spid="6148"/>
                                        </p:tgtEl>
                                        <p:attrNameLst>
                                          <p:attrName>ppt_w</p:attrName>
                                        </p:attrNameLst>
                                      </p:cBhvr>
                                      <p:tavLst>
                                        <p:tav tm="0">
                                          <p:val>
                                            <p:fltVal val="0"/>
                                          </p:val>
                                        </p:tav>
                                        <p:tav tm="100000">
                                          <p:val>
                                            <p:strVal val="#ppt_w"/>
                                          </p:val>
                                        </p:tav>
                                      </p:tavLst>
                                    </p:anim>
                                    <p:anim calcmode="lin" valueType="num">
                                      <p:cBhvr>
                                        <p:cTn id="21" dur="500" fill="hold"/>
                                        <p:tgtEl>
                                          <p:spTgt spid="6148"/>
                                        </p:tgtEl>
                                        <p:attrNameLst>
                                          <p:attrName>ppt_h</p:attrName>
                                        </p:attrNameLst>
                                      </p:cBhvr>
                                      <p:tavLst>
                                        <p:tav tm="0">
                                          <p:val>
                                            <p:fltVal val="0"/>
                                          </p:val>
                                        </p:tav>
                                        <p:tav tm="100000">
                                          <p:val>
                                            <p:strVal val="#ppt_h"/>
                                          </p:val>
                                        </p:tav>
                                      </p:tavLst>
                                    </p:anim>
                                    <p:animEffect transition="in" filter="fade">
                                      <p:cBhvr>
                                        <p:cTn id="22"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Thẻ (</a:t>
            </a:r>
            <a:r>
              <a:rPr lang="en-US" sz="4000" b="1" smtClean="0">
                <a:solidFill>
                  <a:schemeClr val="tx1"/>
                </a:solidFill>
                <a:cs typeface="Tahoma" charset="0"/>
              </a:rPr>
              <a:t>tag</a:t>
            </a:r>
            <a:r>
              <a:rPr lang="en-US" sz="4000" b="1">
                <a:solidFill>
                  <a:schemeClr val="tx1"/>
                </a:solidFill>
                <a:cs typeface="Tahoma" charset="0"/>
              </a:rPr>
              <a:t>) HTML</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153400" cy="563880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Tên thẻ: Qui định định dạng của dữ liệu bên trong</a:t>
            </a:r>
          </a:p>
          <a:p>
            <a:pPr algn="just">
              <a:lnSpc>
                <a:spcPct val="120000"/>
              </a:lnSpc>
              <a:spcBef>
                <a:spcPts val="300"/>
              </a:spcBef>
              <a:spcAft>
                <a:spcPts val="300"/>
              </a:spcAft>
            </a:pPr>
            <a:r>
              <a:rPr lang="vi-VN" sz="2800">
                <a:latin typeface="+mj-lt"/>
                <a:cs typeface="Tahoma" charset="0"/>
              </a:rPr>
              <a:t>Thẻ đóng, thẻ mở: Dữ liệu cần định dạng được đặt giữa cặp thẻ đóng và thẻ mở</a:t>
            </a:r>
          </a:p>
          <a:p>
            <a:pPr algn="just">
              <a:lnSpc>
                <a:spcPct val="120000"/>
              </a:lnSpc>
              <a:spcBef>
                <a:spcPts val="300"/>
              </a:spcBef>
              <a:spcAft>
                <a:spcPts val="300"/>
              </a:spcAft>
            </a:pPr>
            <a:r>
              <a:rPr lang="vi-VN" sz="2800">
                <a:solidFill>
                  <a:srgbClr val="FF0000"/>
                </a:solidFill>
                <a:latin typeface="+mj-lt"/>
                <a:cs typeface="Tahoma" charset="0"/>
              </a:rPr>
              <a:t>&lt;Tag mở&gt; </a:t>
            </a:r>
            <a:r>
              <a:rPr lang="vi-VN" sz="2800">
                <a:solidFill>
                  <a:srgbClr val="0000FF"/>
                </a:solidFill>
                <a:latin typeface="+mj-lt"/>
                <a:cs typeface="Tahoma" charset="0"/>
              </a:rPr>
              <a:t>Dữ liệu </a:t>
            </a:r>
            <a:r>
              <a:rPr lang="vi-VN" sz="2800">
                <a:solidFill>
                  <a:srgbClr val="FF0000"/>
                </a:solidFill>
                <a:latin typeface="+mj-lt"/>
                <a:cs typeface="Tahoma" charset="0"/>
              </a:rPr>
              <a:t>&lt;Tag đóng&gt;</a:t>
            </a:r>
          </a:p>
          <a:p>
            <a:pPr algn="just">
              <a:lnSpc>
                <a:spcPct val="120000"/>
              </a:lnSpc>
              <a:spcBef>
                <a:spcPts val="300"/>
              </a:spcBef>
              <a:spcAft>
                <a:spcPts val="300"/>
              </a:spcAft>
            </a:pPr>
            <a:r>
              <a:rPr lang="vi-VN" sz="2800">
                <a:latin typeface="+mj-lt"/>
                <a:cs typeface="Tahoma" charset="0"/>
              </a:rPr>
              <a:t>Tên </a:t>
            </a:r>
            <a:r>
              <a:rPr lang="vi-VN" sz="2800" smtClean="0">
                <a:latin typeface="+mj-lt"/>
                <a:cs typeface="Tahoma" charset="0"/>
              </a:rPr>
              <a:t>Tag </a:t>
            </a:r>
            <a:r>
              <a:rPr lang="vi-VN" sz="2800">
                <a:latin typeface="+mj-lt"/>
                <a:cs typeface="Tahoma" charset="0"/>
              </a:rPr>
              <a:t>luôn mang tính gợi nhớ</a:t>
            </a:r>
          </a:p>
          <a:p>
            <a:pPr lvl="1" algn="just">
              <a:lnSpc>
                <a:spcPct val="120000"/>
              </a:lnSpc>
              <a:spcBef>
                <a:spcPts val="300"/>
              </a:spcBef>
              <a:spcAft>
                <a:spcPts val="300"/>
              </a:spcAft>
            </a:pPr>
            <a:r>
              <a:rPr lang="vi-VN" sz="2400">
                <a:latin typeface="+mj-lt"/>
                <a:cs typeface="Tahoma" charset="0"/>
              </a:rPr>
              <a:t>Ví dụ: B ~ Bold, I ~ Italic, P ~ Paragraph</a:t>
            </a:r>
          </a:p>
          <a:p>
            <a:pPr algn="just">
              <a:lnSpc>
                <a:spcPct val="120000"/>
              </a:lnSpc>
              <a:spcBef>
                <a:spcPts val="300"/>
              </a:spcBef>
              <a:spcAft>
                <a:spcPts val="300"/>
              </a:spcAft>
            </a:pPr>
            <a:r>
              <a:rPr lang="vi-VN" sz="2800" smtClean="0">
                <a:latin typeface="+mj-lt"/>
                <a:cs typeface="Tahoma" charset="0"/>
              </a:rPr>
              <a:t>Cú </a:t>
            </a:r>
            <a:r>
              <a:rPr lang="vi-VN" sz="2800">
                <a:latin typeface="+mj-lt"/>
                <a:cs typeface="Tahoma" charset="0"/>
              </a:rPr>
              <a:t>pháp </a:t>
            </a:r>
            <a:r>
              <a:rPr lang="vi-VN" sz="2800" smtClean="0">
                <a:latin typeface="+mj-lt"/>
                <a:cs typeface="Tahoma" charset="0"/>
              </a:rPr>
              <a:t>chung</a:t>
            </a:r>
            <a:r>
              <a:rPr lang="en-US" sz="2800" smtClean="0">
                <a:latin typeface="+mj-lt"/>
                <a:cs typeface="Tahoma" charset="0"/>
              </a:rPr>
              <a:t>:</a:t>
            </a:r>
            <a:endParaRPr lang="vi-VN" sz="2800">
              <a:latin typeface="+mj-lt"/>
              <a:cs typeface="Tahoma" charset="0"/>
            </a:endParaRPr>
          </a:p>
          <a:p>
            <a:pPr marL="457200" lvl="1" indent="0" algn="just">
              <a:lnSpc>
                <a:spcPct val="120000"/>
              </a:lnSpc>
              <a:spcBef>
                <a:spcPts val="300"/>
              </a:spcBef>
              <a:spcAft>
                <a:spcPts val="300"/>
              </a:spcAft>
              <a:buNone/>
            </a:pPr>
            <a:r>
              <a:rPr lang="vi-VN" sz="2400">
                <a:solidFill>
                  <a:srgbClr val="C00000"/>
                </a:solidFill>
                <a:latin typeface="+mj-lt"/>
                <a:cs typeface="Tahoma" charset="0"/>
              </a:rPr>
              <a:t>&lt;</a:t>
            </a:r>
            <a:r>
              <a:rPr lang="vi-VN" sz="2400" smtClean="0">
                <a:solidFill>
                  <a:srgbClr val="C00000"/>
                </a:solidFill>
                <a:latin typeface="+mj-lt"/>
                <a:cs typeface="Tahoma" charset="0"/>
              </a:rPr>
              <a:t>TAG </a:t>
            </a:r>
            <a:r>
              <a:rPr lang="vi-VN" sz="2400">
                <a:solidFill>
                  <a:srgbClr val="0000FF"/>
                </a:solidFill>
                <a:latin typeface="+mj-lt"/>
                <a:cs typeface="Tahoma" charset="0"/>
              </a:rPr>
              <a:t>Tên_thuộc_tính=‘giá_trị’  ……..</a:t>
            </a:r>
            <a:r>
              <a:rPr lang="vi-VN" sz="2400">
                <a:solidFill>
                  <a:srgbClr val="C00000"/>
                </a:solidFill>
                <a:latin typeface="+mj-lt"/>
                <a:cs typeface="Tahoma" charset="0"/>
              </a:rPr>
              <a:t>&gt;</a:t>
            </a:r>
            <a:r>
              <a:rPr lang="vi-VN" sz="2400">
                <a:solidFill>
                  <a:srgbClr val="0000FF"/>
                </a:solidFill>
                <a:latin typeface="+mj-lt"/>
                <a:cs typeface="Tahoma" charset="0"/>
              </a:rPr>
              <a:t> Dữ liệu </a:t>
            </a:r>
            <a:r>
              <a:rPr lang="vi-VN" sz="2400">
                <a:solidFill>
                  <a:srgbClr val="C00000"/>
                </a:solidFill>
                <a:latin typeface="+mj-lt"/>
                <a:cs typeface="Tahoma" charset="0"/>
              </a:rPr>
              <a:t>&lt;/TAG&gt;</a:t>
            </a:r>
          </a:p>
          <a:p>
            <a:pPr algn="just">
              <a:lnSpc>
                <a:spcPct val="120000"/>
              </a:lnSpc>
              <a:spcBef>
                <a:spcPts val="300"/>
              </a:spcBef>
              <a:spcAft>
                <a:spcPts val="300"/>
              </a:spcAft>
            </a:pPr>
            <a:r>
              <a:rPr lang="vi-VN" sz="2800">
                <a:latin typeface="+mj-lt"/>
                <a:cs typeface="Tahoma" charset="0"/>
              </a:rPr>
              <a:t>Ví dụ: &lt;b&gt;Hello World&lt;/b&gt;</a:t>
            </a:r>
            <a:endParaRPr lang="en-US" sz="2800" dirty="0" smtClean="0">
              <a:latin typeface="+mj-lt"/>
              <a:cs typeface="Tahoma" charset="0"/>
            </a:endParaRPr>
          </a:p>
        </p:txBody>
      </p:sp>
    </p:spTree>
    <p:extLst>
      <p:ext uri="{BB962C8B-B14F-4D97-AF65-F5344CB8AC3E}">
        <p14:creationId xmlns:p14="http://schemas.microsoft.com/office/powerpoint/2010/main" val="473225997"/>
      </p:ext>
    </p:extLst>
  </p:cSld>
  <p:clrMapOvr>
    <a:masterClrMapping/>
  </p:clrMapOvr>
  <p:transition advClick="0">
    <p:wheel spokes="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381001" y="152400"/>
            <a:ext cx="79248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Field Set</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077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latin typeface="+mj-lt"/>
                <a:cs typeface="Tahoma" charset="0"/>
              </a:rPr>
              <a:t>Dùng để tạo ra Group box, nhóm các thành phần nhập liệu trong </a:t>
            </a:r>
            <a:r>
              <a:rPr lang="en-US" sz="2800" smtClean="0">
                <a:latin typeface="+mj-lt"/>
                <a:cs typeface="Tahoma" charset="0"/>
              </a:rPr>
              <a:t>form. Cú </a:t>
            </a:r>
            <a:r>
              <a:rPr lang="en-US" sz="2800">
                <a:latin typeface="+mj-lt"/>
                <a:cs typeface="Tahoma" charset="0"/>
              </a:rPr>
              <a:t>pháp:</a:t>
            </a:r>
            <a:endParaRPr lang="en-US" sz="2800" dirty="0" smtClean="0">
              <a:latin typeface="+mj-lt"/>
              <a:cs typeface="Tahoma" charset="0"/>
            </a:endParaRPr>
          </a:p>
        </p:txBody>
      </p:sp>
      <p:pic>
        <p:nvPicPr>
          <p:cNvPr id="5" name="Picture 2"/>
          <p:cNvPicPr>
            <a:picLocks noChangeAspect="1" noChangeArrowheads="1"/>
          </p:cNvPicPr>
          <p:nvPr/>
        </p:nvPicPr>
        <p:blipFill>
          <a:blip r:embed="rId2" cstate="print"/>
          <a:srcRect/>
          <a:stretch>
            <a:fillRect/>
          </a:stretch>
        </p:blipFill>
        <p:spPr bwMode="auto">
          <a:xfrm>
            <a:off x="639096" y="2449595"/>
            <a:ext cx="5562600" cy="1527553"/>
          </a:xfrm>
          <a:prstGeom prst="rect">
            <a:avLst/>
          </a:prstGeom>
          <a:noFill/>
          <a:ln w="9525">
            <a:noFill/>
            <a:miter lim="800000"/>
            <a:headEnd/>
            <a:tailEnd/>
          </a:ln>
          <a:effectLst/>
        </p:spPr>
      </p:pic>
      <p:pic>
        <p:nvPicPr>
          <p:cNvPr id="6" name="Picture 2"/>
          <p:cNvPicPr>
            <a:picLocks noChangeAspect="1" noChangeArrowheads="1"/>
          </p:cNvPicPr>
          <p:nvPr/>
        </p:nvPicPr>
        <p:blipFill>
          <a:blip r:embed="rId3" cstate="print"/>
          <a:srcRect/>
          <a:stretch>
            <a:fillRect/>
          </a:stretch>
        </p:blipFill>
        <p:spPr bwMode="auto">
          <a:xfrm>
            <a:off x="6482605" y="2219325"/>
            <a:ext cx="2562225" cy="2352675"/>
          </a:xfrm>
          <a:prstGeom prst="rect">
            <a:avLst/>
          </a:prstGeom>
          <a:noFill/>
          <a:ln w="9525">
            <a:noFill/>
            <a:miter lim="800000"/>
            <a:headEnd/>
            <a:tailEnd/>
          </a:ln>
        </p:spPr>
      </p:pic>
      <p:pic>
        <p:nvPicPr>
          <p:cNvPr id="7" name="Picture 3"/>
          <p:cNvPicPr>
            <a:picLocks noChangeAspect="1" noChangeArrowheads="1"/>
          </p:cNvPicPr>
          <p:nvPr/>
        </p:nvPicPr>
        <p:blipFill>
          <a:blip r:embed="rId4" cstate="print"/>
          <a:srcRect/>
          <a:stretch>
            <a:fillRect/>
          </a:stretch>
        </p:blipFill>
        <p:spPr bwMode="auto">
          <a:xfrm>
            <a:off x="638174" y="4572000"/>
            <a:ext cx="8416487" cy="2133600"/>
          </a:xfrm>
          <a:prstGeom prst="rect">
            <a:avLst/>
          </a:prstGeom>
          <a:noFill/>
          <a:ln w="9525">
            <a:noFill/>
            <a:miter lim="800000"/>
            <a:headEnd/>
            <a:tailEnd/>
          </a:ln>
          <a:effectLst/>
        </p:spPr>
      </p:pic>
    </p:spTree>
    <p:extLst>
      <p:ext uri="{BB962C8B-B14F-4D97-AF65-F5344CB8AC3E}">
        <p14:creationId xmlns:p14="http://schemas.microsoft.com/office/powerpoint/2010/main" val="3976125621"/>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1"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Thẻ MARQUEE</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077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latin typeface="+mj-lt"/>
                <a:cs typeface="Tahoma" charset="0"/>
              </a:rPr>
              <a:t>Dùng để tạo hiệu ứng chữ chạy trên màn hình trình duyệt</a:t>
            </a:r>
          </a:p>
          <a:p>
            <a:pPr algn="just">
              <a:lnSpc>
                <a:spcPct val="120000"/>
              </a:lnSpc>
              <a:spcBef>
                <a:spcPts val="300"/>
              </a:spcBef>
              <a:spcAft>
                <a:spcPts val="300"/>
              </a:spcAft>
            </a:pPr>
            <a:r>
              <a:rPr lang="en-US" sz="2800">
                <a:latin typeface="+mj-lt"/>
                <a:cs typeface="Tahoma" charset="0"/>
              </a:rPr>
              <a:t>Cú pháp:</a:t>
            </a:r>
            <a:endParaRPr lang="en-US" sz="2800" dirty="0" smtClean="0">
              <a:latin typeface="+mj-lt"/>
              <a:cs typeface="Tahoma" charset="0"/>
            </a:endParaRPr>
          </a:p>
        </p:txBody>
      </p:sp>
      <p:pic>
        <p:nvPicPr>
          <p:cNvPr id="5" name="Picture 2"/>
          <p:cNvPicPr>
            <a:picLocks noChangeAspect="1" noChangeArrowheads="1"/>
          </p:cNvPicPr>
          <p:nvPr/>
        </p:nvPicPr>
        <p:blipFill>
          <a:blip r:embed="rId2" cstate="print"/>
          <a:srcRect/>
          <a:stretch>
            <a:fillRect/>
          </a:stretch>
        </p:blipFill>
        <p:spPr bwMode="auto">
          <a:xfrm>
            <a:off x="533400" y="2819400"/>
            <a:ext cx="8571271" cy="3223544"/>
          </a:xfrm>
          <a:prstGeom prst="rect">
            <a:avLst/>
          </a:prstGeom>
          <a:noFill/>
          <a:ln w="9525">
            <a:noFill/>
            <a:miter lim="800000"/>
            <a:headEnd/>
            <a:tailEnd/>
          </a:ln>
          <a:effectLst/>
        </p:spPr>
      </p:pic>
    </p:spTree>
    <p:extLst>
      <p:ext uri="{BB962C8B-B14F-4D97-AF65-F5344CB8AC3E}">
        <p14:creationId xmlns:p14="http://schemas.microsoft.com/office/powerpoint/2010/main" val="905619346"/>
      </p:ext>
    </p:extLst>
  </p:cSld>
  <p:clrMapOvr>
    <a:masterClrMapping/>
  </p:clrMapOvr>
  <p:transition advClick="0">
    <p:wheel spokes="1"/>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7772400" cy="685800"/>
          </a:xfrm>
          <a:noFill/>
          <a:ln>
            <a:miter lim="800000"/>
            <a:headEnd/>
            <a:tailEnd/>
          </a:ln>
        </p:spPr>
        <p:txBody>
          <a:bodyPr vert="horz" wrap="square" lIns="91440" tIns="45720" rIns="91440" bIns="45720" numCol="1" anchor="t" anchorCtr="0" compatLnSpc="1">
            <a:prstTxWarp prst="textNoShape">
              <a:avLst/>
            </a:prstTxWarp>
          </a:bodyPr>
          <a:lstStyle/>
          <a:p>
            <a:r>
              <a:rPr lang="vi-VN" sz="4000" b="1">
                <a:solidFill>
                  <a:schemeClr val="tx1"/>
                </a:solidFill>
                <a:cs typeface="Tahoma" charset="0"/>
              </a:rPr>
              <a:t>Cơ chế truyền nhận dữ liệu</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077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smtClean="0">
                <a:solidFill>
                  <a:srgbClr val="0000FF"/>
                </a:solidFill>
                <a:latin typeface="+mj-lt"/>
                <a:cs typeface="Tahoma" charset="0"/>
              </a:rPr>
              <a:t>Phương </a:t>
            </a:r>
            <a:r>
              <a:rPr lang="vi-VN" sz="2800">
                <a:solidFill>
                  <a:srgbClr val="0000FF"/>
                </a:solidFill>
                <a:latin typeface="+mj-lt"/>
                <a:cs typeface="Tahoma" charset="0"/>
              </a:rPr>
              <a:t>thức POST</a:t>
            </a:r>
          </a:p>
          <a:p>
            <a:pPr lvl="1" algn="just">
              <a:lnSpc>
                <a:spcPct val="120000"/>
              </a:lnSpc>
              <a:spcBef>
                <a:spcPts val="300"/>
              </a:spcBef>
              <a:spcAft>
                <a:spcPts val="300"/>
              </a:spcAft>
            </a:pPr>
            <a:r>
              <a:rPr lang="vi-VN" sz="2400">
                <a:latin typeface="+mj-lt"/>
                <a:cs typeface="Tahoma" charset="0"/>
              </a:rPr>
              <a:t>Các đối số của Form được </a:t>
            </a:r>
            <a:r>
              <a:rPr lang="vi-VN" sz="2400" smtClean="0">
                <a:latin typeface="+mj-lt"/>
                <a:cs typeface="Tahoma" charset="0"/>
              </a:rPr>
              <a:t>truyền </a:t>
            </a:r>
            <a:r>
              <a:rPr lang="vi-VN" sz="2400" smtClean="0">
                <a:solidFill>
                  <a:srgbClr val="FF0000"/>
                </a:solidFill>
                <a:latin typeface="+mj-lt"/>
                <a:cs typeface="Tahoma" charset="0"/>
              </a:rPr>
              <a:t>“ngầm</a:t>
            </a:r>
            <a:r>
              <a:rPr lang="vi-VN" sz="2400">
                <a:solidFill>
                  <a:srgbClr val="FF0000"/>
                </a:solidFill>
                <a:latin typeface="+mj-lt"/>
                <a:cs typeface="Tahoma" charset="0"/>
              </a:rPr>
              <a:t>” </a:t>
            </a:r>
            <a:r>
              <a:rPr lang="vi-VN" sz="2400">
                <a:latin typeface="+mj-lt"/>
                <a:cs typeface="Tahoma" charset="0"/>
              </a:rPr>
              <a:t>bên dưới</a:t>
            </a:r>
          </a:p>
          <a:p>
            <a:pPr lvl="1" algn="just">
              <a:lnSpc>
                <a:spcPct val="120000"/>
              </a:lnSpc>
              <a:spcBef>
                <a:spcPts val="300"/>
              </a:spcBef>
              <a:spcAft>
                <a:spcPts val="300"/>
              </a:spcAft>
            </a:pPr>
            <a:r>
              <a:rPr lang="vi-VN" sz="2400">
                <a:latin typeface="+mj-lt"/>
                <a:cs typeface="Tahoma" charset="0"/>
              </a:rPr>
              <a:t>Khối lượng dữ liệu đối số được </a:t>
            </a:r>
            <a:r>
              <a:rPr lang="vi-VN" sz="2400" smtClean="0">
                <a:latin typeface="+mj-lt"/>
                <a:cs typeface="Tahoma" charset="0"/>
              </a:rPr>
              <a:t>truyền </a:t>
            </a:r>
            <a:r>
              <a:rPr lang="vi-VN" sz="2400">
                <a:latin typeface="+mj-lt"/>
                <a:cs typeface="Tahoma" charset="0"/>
              </a:rPr>
              <a:t>đi của Form không phụ thuộc vào URL </a:t>
            </a:r>
            <a:r>
              <a:rPr lang="en-US" sz="2400" smtClean="0">
                <a:latin typeface="+mj-lt"/>
                <a:cs typeface="Tahoma" charset="0"/>
                <a:sym typeface="Wingdings" panose="05000000000000000000" pitchFamily="2" charset="2"/>
              </a:rPr>
              <a:t></a:t>
            </a:r>
            <a:r>
              <a:rPr lang="vi-VN" sz="2400" smtClean="0">
                <a:latin typeface="+mj-lt"/>
                <a:cs typeface="Tahoma" charset="0"/>
              </a:rPr>
              <a:t>Không </a:t>
            </a:r>
            <a:r>
              <a:rPr lang="vi-VN" sz="2400">
                <a:latin typeface="+mj-lt"/>
                <a:cs typeface="Tahoma" charset="0"/>
              </a:rPr>
              <a:t>bị giới hạn</a:t>
            </a:r>
            <a:endParaRPr lang="en-US" sz="2400" dirty="0" smtClean="0">
              <a:latin typeface="+mj-lt"/>
              <a:cs typeface="Tahoma" charset="0"/>
            </a:endParaRPr>
          </a:p>
        </p:txBody>
      </p:sp>
      <p:pic>
        <p:nvPicPr>
          <p:cNvPr id="2" name="Picture 1"/>
          <p:cNvPicPr>
            <a:picLocks noChangeAspect="1"/>
          </p:cNvPicPr>
          <p:nvPr/>
        </p:nvPicPr>
        <p:blipFill>
          <a:blip r:embed="rId2"/>
          <a:stretch>
            <a:fillRect/>
          </a:stretch>
        </p:blipFill>
        <p:spPr>
          <a:xfrm>
            <a:off x="1143000" y="3090197"/>
            <a:ext cx="7315200" cy="3653371"/>
          </a:xfrm>
          <a:prstGeom prst="rect">
            <a:avLst/>
          </a:prstGeom>
        </p:spPr>
      </p:pic>
    </p:spTree>
    <p:extLst>
      <p:ext uri="{BB962C8B-B14F-4D97-AF65-F5344CB8AC3E}">
        <p14:creationId xmlns:p14="http://schemas.microsoft.com/office/powerpoint/2010/main" val="421640083"/>
      </p:ext>
    </p:extLst>
  </p:cSld>
  <p:clrMapOvr>
    <a:masterClrMapping/>
  </p:clrMapOvr>
  <p:transition advClick="0">
    <p:wheel spokes="1"/>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800" y="1066800"/>
            <a:ext cx="8077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solidFill>
                  <a:srgbClr val="0000FF"/>
                </a:solidFill>
                <a:latin typeface="+mj-lt"/>
                <a:cs typeface="Tahoma" charset="0"/>
              </a:rPr>
              <a:t>Phương thức GET</a:t>
            </a:r>
          </a:p>
          <a:p>
            <a:pPr lvl="1" algn="just">
              <a:lnSpc>
                <a:spcPct val="120000"/>
              </a:lnSpc>
              <a:spcBef>
                <a:spcPts val="300"/>
              </a:spcBef>
              <a:spcAft>
                <a:spcPts val="300"/>
              </a:spcAft>
            </a:pPr>
            <a:r>
              <a:rPr lang="vi-VN">
                <a:latin typeface="+mj-lt"/>
                <a:cs typeface="Tahoma" charset="0"/>
              </a:rPr>
              <a:t>Các đối số của Form được ghi chèn vào đường dẫn URL của thuộc tính action trong tag &lt;Form&gt;</a:t>
            </a:r>
          </a:p>
          <a:p>
            <a:pPr lvl="1" algn="just">
              <a:lnSpc>
                <a:spcPct val="120000"/>
              </a:lnSpc>
              <a:spcBef>
                <a:spcPts val="300"/>
              </a:spcBef>
              <a:spcAft>
                <a:spcPts val="300"/>
              </a:spcAft>
            </a:pPr>
            <a:r>
              <a:rPr lang="vi-VN">
                <a:latin typeface="+mj-lt"/>
                <a:cs typeface="Tahoma" charset="0"/>
              </a:rPr>
              <a:t>Khối lượng dữ liệu đối số được truyền đi của Form bị giới hạn bởi chiều dài tối đa của một URL trên Address bar. (tối đa của một URL là 2048 bytes)</a:t>
            </a:r>
            <a:endParaRPr lang="vi-VN" dirty="0" err="1">
              <a:latin typeface="+mj-lt"/>
              <a:cs typeface="Tahoma" charset="0"/>
            </a:endParaRPr>
          </a:p>
        </p:txBody>
      </p:sp>
      <p:sp>
        <p:nvSpPr>
          <p:cNvPr id="5" name="Rectangle 2"/>
          <p:cNvSpPr>
            <a:spLocks noGrp="1" noChangeArrowheads="1"/>
          </p:cNvSpPr>
          <p:nvPr>
            <p:ph type="title"/>
          </p:nvPr>
        </p:nvSpPr>
        <p:spPr bwMode="auto">
          <a:xfrm>
            <a:off x="457200" y="152400"/>
            <a:ext cx="7772400" cy="685800"/>
          </a:xfrm>
          <a:noFill/>
          <a:ln>
            <a:miter lim="800000"/>
            <a:headEnd/>
            <a:tailEnd/>
          </a:ln>
        </p:spPr>
        <p:txBody>
          <a:bodyPr vert="horz" wrap="square" lIns="91440" tIns="45720" rIns="91440" bIns="45720" numCol="1" anchor="t" anchorCtr="0" compatLnSpc="1">
            <a:prstTxWarp prst="textNoShape">
              <a:avLst/>
            </a:prstTxWarp>
          </a:bodyPr>
          <a:lstStyle/>
          <a:p>
            <a:r>
              <a:rPr lang="vi-VN" sz="4000" b="1">
                <a:solidFill>
                  <a:schemeClr val="tx1"/>
                </a:solidFill>
                <a:cs typeface="Tahoma" charset="0"/>
              </a:rPr>
              <a:t>Cơ chế truyền nhận dữ liệu</a:t>
            </a:r>
            <a:endParaRPr lang="en-US" sz="4000" b="1" dirty="0" smtClean="0">
              <a:solidFill>
                <a:schemeClr val="tx1"/>
              </a:solidFill>
              <a:cs typeface="Tahoma" charset="0"/>
            </a:endParaRPr>
          </a:p>
        </p:txBody>
      </p:sp>
    </p:spTree>
    <p:extLst>
      <p:ext uri="{BB962C8B-B14F-4D97-AF65-F5344CB8AC3E}">
        <p14:creationId xmlns:p14="http://schemas.microsoft.com/office/powerpoint/2010/main" val="1712632686"/>
      </p:ext>
    </p:extLst>
  </p:cSld>
  <p:clrMapOvr>
    <a:masterClrMapping/>
  </p:clrMapOvr>
  <p:transition advClick="0">
    <p:wheel spokes="1"/>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p:cNvPicPr>
            <a:picLocks noChangeAspect="1" noChangeArrowheads="1"/>
          </p:cNvPicPr>
          <p:nvPr/>
        </p:nvPicPr>
        <p:blipFill>
          <a:blip r:embed="rId2" cstate="print"/>
          <a:srcRect/>
          <a:stretch>
            <a:fillRect/>
          </a:stretch>
        </p:blipFill>
        <p:spPr bwMode="auto">
          <a:xfrm>
            <a:off x="153988" y="2133600"/>
            <a:ext cx="8034337" cy="2557463"/>
          </a:xfrm>
          <a:prstGeom prst="rect">
            <a:avLst/>
          </a:prstGeom>
          <a:ln>
            <a:noFill/>
          </a:ln>
          <a:effectLst>
            <a:outerShdw blurRad="292100" dist="139700" dir="2700000" algn="tl" rotWithShape="0">
              <a:srgbClr val="333333">
                <a:alpha val="65000"/>
              </a:srgbClr>
            </a:outerShdw>
          </a:effectLst>
        </p:spPr>
      </p:pic>
      <p:pic>
        <p:nvPicPr>
          <p:cNvPr id="7" name="Picture 5"/>
          <p:cNvPicPr>
            <a:picLocks noChangeAspect="1" noChangeArrowheads="1"/>
          </p:cNvPicPr>
          <p:nvPr/>
        </p:nvPicPr>
        <p:blipFill>
          <a:blip r:embed="rId3" cstate="print"/>
          <a:srcRect/>
          <a:stretch>
            <a:fillRect/>
          </a:stretch>
        </p:blipFill>
        <p:spPr bwMode="auto">
          <a:xfrm>
            <a:off x="1111250" y="4300538"/>
            <a:ext cx="8032750" cy="2557462"/>
          </a:xfrm>
          <a:prstGeom prst="rect">
            <a:avLst/>
          </a:prstGeom>
          <a:ln>
            <a:noFill/>
          </a:ln>
          <a:effectLst>
            <a:outerShdw blurRad="292100" dist="139700" dir="2700000" algn="tl" rotWithShape="0">
              <a:srgbClr val="333333">
                <a:alpha val="65000"/>
              </a:srgbClr>
            </a:outerShdw>
          </a:effectLst>
        </p:spPr>
      </p:pic>
      <p:pic>
        <p:nvPicPr>
          <p:cNvPr id="8" name="Picture 6"/>
          <p:cNvPicPr>
            <a:picLocks noChangeAspect="1" noChangeArrowheads="1"/>
          </p:cNvPicPr>
          <p:nvPr/>
        </p:nvPicPr>
        <p:blipFill>
          <a:blip r:embed="rId4" cstate="print"/>
          <a:srcRect/>
          <a:stretch>
            <a:fillRect/>
          </a:stretch>
        </p:blipFill>
        <p:spPr bwMode="auto">
          <a:xfrm>
            <a:off x="2590800" y="76200"/>
            <a:ext cx="6296274" cy="1981200"/>
          </a:xfrm>
          <a:prstGeom prst="rect">
            <a:avLst/>
          </a:prstGeom>
          <a:ln>
            <a:noFill/>
          </a:ln>
          <a:effectLst>
            <a:outerShdw blurRad="292100" dist="139700" dir="2700000" algn="tl" rotWithShape="0">
              <a:srgbClr val="333333">
                <a:alpha val="65000"/>
              </a:srgbClr>
            </a:outerShdw>
          </a:effectLst>
        </p:spPr>
      </p:pic>
      <p:sp>
        <p:nvSpPr>
          <p:cNvPr id="9" name="Rectangle 8"/>
          <p:cNvSpPr>
            <a:spLocks noChangeArrowheads="1"/>
          </p:cNvSpPr>
          <p:nvPr/>
        </p:nvSpPr>
        <p:spPr bwMode="auto">
          <a:xfrm>
            <a:off x="3533775" y="4572000"/>
            <a:ext cx="2570163" cy="271463"/>
          </a:xfrm>
          <a:prstGeom prst="rect">
            <a:avLst/>
          </a:prstGeom>
          <a:solidFill>
            <a:srgbClr val="FF0066">
              <a:alpha val="25098"/>
            </a:srgbClr>
          </a:solidFill>
          <a:ln w="9525" algn="ctr">
            <a:solidFill>
              <a:srgbClr val="FF0000"/>
            </a:solidFill>
            <a:round/>
            <a:headEnd/>
            <a:tailEnd/>
          </a:ln>
        </p:spPr>
        <p:txBody>
          <a:bodyPr wrap="none" lIns="91424" tIns="45712" rIns="91424" bIns="45712" anchor="ctr"/>
          <a:lstStyle/>
          <a:p>
            <a:pPr marL="457200" indent="-227013" algn="ctr">
              <a:lnSpc>
                <a:spcPct val="80000"/>
              </a:lnSpc>
              <a:spcBef>
                <a:spcPct val="25000"/>
              </a:spcBef>
              <a:spcAft>
                <a:spcPct val="15000"/>
              </a:spcAft>
              <a:buClr>
                <a:srgbClr val="6CA6B8"/>
              </a:buClr>
              <a:buFont typeface="Arial" charset="0"/>
              <a:buChar char="–"/>
            </a:pPr>
            <a:endParaRPr lang="en-US"/>
          </a:p>
        </p:txBody>
      </p:sp>
    </p:spTree>
    <p:extLst>
      <p:ext uri="{BB962C8B-B14F-4D97-AF65-F5344CB8AC3E}">
        <p14:creationId xmlns:p14="http://schemas.microsoft.com/office/powerpoint/2010/main" val="297137794"/>
      </p:ext>
    </p:extLst>
  </p:cSld>
  <p:clrMapOvr>
    <a:masterClrMapping/>
  </p:clrMapOvr>
  <p:transition advClick="0">
    <p:wheel spokes="1"/>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1" y="152400"/>
            <a:ext cx="7696200" cy="792162"/>
          </a:xfrm>
          <a:noFill/>
          <a:ln>
            <a:miter lim="800000"/>
            <a:headEnd/>
            <a:tailEnd/>
          </a:ln>
        </p:spPr>
        <p:txBody>
          <a:bodyPr vert="horz" wrap="square" lIns="91440" tIns="45720" rIns="91440" bIns="45720" numCol="1" anchor="t" anchorCtr="0" compatLnSpc="1">
            <a:prstTxWarp prst="textNoShape">
              <a:avLst/>
            </a:prstTxWarp>
          </a:bodyPr>
          <a:lstStyle/>
          <a:p>
            <a:r>
              <a:rPr lang="en-US" sz="4000" b="1" smtClean="0">
                <a:solidFill>
                  <a:schemeClr val="tx1"/>
                </a:solidFill>
                <a:cs typeface="Tahoma" charset="0"/>
              </a:rPr>
              <a:t>Q &amp; A</a:t>
            </a:r>
            <a:endParaRPr lang="en-US" sz="4000" b="1">
              <a:solidFill>
                <a:schemeClr val="tx1"/>
              </a:solidFill>
              <a:cs typeface="Tahoma" charset="0"/>
            </a:endParaRPr>
          </a:p>
        </p:txBody>
      </p:sp>
      <p:grpSp>
        <p:nvGrpSpPr>
          <p:cNvPr id="4" name="Group 4"/>
          <p:cNvGrpSpPr>
            <a:grpSpLocks/>
          </p:cNvGrpSpPr>
          <p:nvPr/>
        </p:nvGrpSpPr>
        <p:grpSpPr bwMode="auto">
          <a:xfrm>
            <a:off x="2538640" y="1143000"/>
            <a:ext cx="4471760" cy="5486400"/>
            <a:chOff x="2208" y="768"/>
            <a:chExt cx="1170" cy="2517"/>
          </a:xfrm>
        </p:grpSpPr>
        <p:sp>
          <p:nvSpPr>
            <p:cNvPr id="5" name="AutoShape 5"/>
            <p:cNvSpPr>
              <a:spLocks noChangeAspect="1" noChangeArrowheads="1" noTextEdit="1"/>
            </p:cNvSpPr>
            <p:nvPr/>
          </p:nvSpPr>
          <p:spPr bwMode="auto">
            <a:xfrm>
              <a:off x="2208" y="768"/>
              <a:ext cx="1170" cy="2517"/>
            </a:xfrm>
            <a:prstGeom prst="rect">
              <a:avLst/>
            </a:prstGeom>
            <a:noFill/>
            <a:ln w="9525">
              <a:noFill/>
              <a:miter lim="800000"/>
              <a:headEnd/>
              <a:tailEnd/>
            </a:ln>
          </p:spPr>
          <p:txBody>
            <a:bodyPr/>
            <a:lstStyle/>
            <a:p>
              <a:endParaRPr lang="en-US"/>
            </a:p>
          </p:txBody>
        </p:sp>
        <p:sp>
          <p:nvSpPr>
            <p:cNvPr id="6" name="Freeform 6"/>
            <p:cNvSpPr>
              <a:spLocks/>
            </p:cNvSpPr>
            <p:nvPr/>
          </p:nvSpPr>
          <p:spPr bwMode="auto">
            <a:xfrm>
              <a:off x="2582" y="1093"/>
              <a:ext cx="457" cy="5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0251B8"/>
            </a:solidFill>
            <a:ln w="9525">
              <a:noFill/>
              <a:round/>
              <a:headEnd/>
              <a:tailEnd/>
            </a:ln>
          </p:spPr>
          <p:txBody>
            <a:bodyPr/>
            <a:lstStyle/>
            <a:p>
              <a:endParaRPr lang="en-US"/>
            </a:p>
          </p:txBody>
        </p:sp>
        <p:sp>
          <p:nvSpPr>
            <p:cNvPr id="7" name="Freeform 7"/>
            <p:cNvSpPr>
              <a:spLocks/>
            </p:cNvSpPr>
            <p:nvPr/>
          </p:nvSpPr>
          <p:spPr bwMode="auto">
            <a:xfrm>
              <a:off x="2210" y="963"/>
              <a:ext cx="526" cy="813"/>
            </a:xfrm>
            <a:custGeom>
              <a:avLst/>
              <a:gdLst>
                <a:gd name="T0" fmla="*/ 307 w 526"/>
                <a:gd name="T1" fmla="*/ 19 h 813"/>
                <a:gd name="T2" fmla="*/ 373 w 526"/>
                <a:gd name="T3" fmla="*/ 0 h 813"/>
                <a:gd name="T4" fmla="*/ 426 w 526"/>
                <a:gd name="T5" fmla="*/ 3 h 813"/>
                <a:gd name="T6" fmla="*/ 466 w 526"/>
                <a:gd name="T7" fmla="*/ 32 h 813"/>
                <a:gd name="T8" fmla="*/ 493 w 526"/>
                <a:gd name="T9" fmla="*/ 78 h 813"/>
                <a:gd name="T10" fmla="*/ 483 w 526"/>
                <a:gd name="T11" fmla="*/ 126 h 813"/>
                <a:gd name="T12" fmla="*/ 446 w 526"/>
                <a:gd name="T13" fmla="*/ 126 h 813"/>
                <a:gd name="T14" fmla="*/ 456 w 526"/>
                <a:gd name="T15" fmla="*/ 87 h 813"/>
                <a:gd name="T16" fmla="*/ 426 w 526"/>
                <a:gd name="T17" fmla="*/ 52 h 813"/>
                <a:gd name="T18" fmla="*/ 397 w 526"/>
                <a:gd name="T19" fmla="*/ 39 h 813"/>
                <a:gd name="T20" fmla="*/ 347 w 526"/>
                <a:gd name="T21" fmla="*/ 52 h 813"/>
                <a:gd name="T22" fmla="*/ 367 w 526"/>
                <a:gd name="T23" fmla="*/ 91 h 813"/>
                <a:gd name="T24" fmla="*/ 373 w 526"/>
                <a:gd name="T25" fmla="*/ 126 h 813"/>
                <a:gd name="T26" fmla="*/ 367 w 526"/>
                <a:gd name="T27" fmla="*/ 156 h 813"/>
                <a:gd name="T28" fmla="*/ 317 w 526"/>
                <a:gd name="T29" fmla="*/ 169 h 813"/>
                <a:gd name="T30" fmla="*/ 264 w 526"/>
                <a:gd name="T31" fmla="*/ 159 h 813"/>
                <a:gd name="T32" fmla="*/ 254 w 526"/>
                <a:gd name="T33" fmla="*/ 136 h 813"/>
                <a:gd name="T34" fmla="*/ 198 w 526"/>
                <a:gd name="T35" fmla="*/ 198 h 813"/>
                <a:gd name="T36" fmla="*/ 165 w 526"/>
                <a:gd name="T37" fmla="*/ 266 h 813"/>
                <a:gd name="T38" fmla="*/ 119 w 526"/>
                <a:gd name="T39" fmla="*/ 354 h 813"/>
                <a:gd name="T40" fmla="*/ 89 w 526"/>
                <a:gd name="T41" fmla="*/ 432 h 813"/>
                <a:gd name="T42" fmla="*/ 76 w 526"/>
                <a:gd name="T43" fmla="*/ 507 h 813"/>
                <a:gd name="T44" fmla="*/ 86 w 526"/>
                <a:gd name="T45" fmla="*/ 546 h 813"/>
                <a:gd name="T46" fmla="*/ 139 w 526"/>
                <a:gd name="T47" fmla="*/ 595 h 813"/>
                <a:gd name="T48" fmla="*/ 248 w 526"/>
                <a:gd name="T49" fmla="*/ 637 h 813"/>
                <a:gd name="T50" fmla="*/ 307 w 526"/>
                <a:gd name="T51" fmla="*/ 656 h 813"/>
                <a:gd name="T52" fmla="*/ 367 w 526"/>
                <a:gd name="T53" fmla="*/ 666 h 813"/>
                <a:gd name="T54" fmla="*/ 456 w 526"/>
                <a:gd name="T55" fmla="*/ 702 h 813"/>
                <a:gd name="T56" fmla="*/ 522 w 526"/>
                <a:gd name="T57" fmla="*/ 725 h 813"/>
                <a:gd name="T58" fmla="*/ 526 w 526"/>
                <a:gd name="T59" fmla="*/ 770 h 813"/>
                <a:gd name="T60" fmla="*/ 493 w 526"/>
                <a:gd name="T61" fmla="*/ 803 h 813"/>
                <a:gd name="T62" fmla="*/ 453 w 526"/>
                <a:gd name="T63" fmla="*/ 813 h 813"/>
                <a:gd name="T64" fmla="*/ 393 w 526"/>
                <a:gd name="T65" fmla="*/ 783 h 813"/>
                <a:gd name="T66" fmla="*/ 254 w 526"/>
                <a:gd name="T67" fmla="*/ 712 h 813"/>
                <a:gd name="T68" fmla="*/ 139 w 526"/>
                <a:gd name="T69" fmla="*/ 663 h 813"/>
                <a:gd name="T70" fmla="*/ 59 w 526"/>
                <a:gd name="T71" fmla="*/ 608 h 813"/>
                <a:gd name="T72" fmla="*/ 6 w 526"/>
                <a:gd name="T73" fmla="*/ 559 h 813"/>
                <a:gd name="T74" fmla="*/ 0 w 526"/>
                <a:gd name="T75" fmla="*/ 500 h 813"/>
                <a:gd name="T76" fmla="*/ 29 w 526"/>
                <a:gd name="T77" fmla="*/ 422 h 813"/>
                <a:gd name="T78" fmla="*/ 89 w 526"/>
                <a:gd name="T79" fmla="*/ 305 h 813"/>
                <a:gd name="T80" fmla="*/ 145 w 526"/>
                <a:gd name="T81" fmla="*/ 208 h 813"/>
                <a:gd name="T82" fmla="*/ 215 w 526"/>
                <a:gd name="T83" fmla="*/ 107 h 813"/>
                <a:gd name="T84" fmla="*/ 268 w 526"/>
                <a:gd name="T85" fmla="*/ 48 h 813"/>
                <a:gd name="T86" fmla="*/ 334 w 526"/>
                <a:gd name="T87" fmla="*/ 19 h 813"/>
                <a:gd name="T88" fmla="*/ 307 w 526"/>
                <a:gd name="T89" fmla="*/ 19 h 8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6"/>
                <a:gd name="T136" fmla="*/ 0 h 813"/>
                <a:gd name="T137" fmla="*/ 526 w 526"/>
                <a:gd name="T138" fmla="*/ 813 h 81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6" h="813">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0251B8"/>
            </a:solidFill>
            <a:ln w="9525">
              <a:noFill/>
              <a:round/>
              <a:headEnd/>
              <a:tailEnd/>
            </a:ln>
          </p:spPr>
          <p:txBody>
            <a:bodyPr/>
            <a:lstStyle/>
            <a:p>
              <a:endParaRPr lang="en-US"/>
            </a:p>
          </p:txBody>
        </p:sp>
        <p:sp>
          <p:nvSpPr>
            <p:cNvPr id="8" name="Freeform 8"/>
            <p:cNvSpPr>
              <a:spLocks/>
            </p:cNvSpPr>
            <p:nvPr/>
          </p:nvSpPr>
          <p:spPr bwMode="auto">
            <a:xfrm>
              <a:off x="2706" y="1637"/>
              <a:ext cx="275" cy="763"/>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0251B8"/>
            </a:solidFill>
            <a:ln w="9525">
              <a:noFill/>
              <a:round/>
              <a:headEnd/>
              <a:tailEnd/>
            </a:ln>
          </p:spPr>
          <p:txBody>
            <a:bodyPr/>
            <a:lstStyle/>
            <a:p>
              <a:endParaRPr lang="en-US"/>
            </a:p>
          </p:txBody>
        </p:sp>
        <p:sp>
          <p:nvSpPr>
            <p:cNvPr id="9" name="Freeform 9"/>
            <p:cNvSpPr>
              <a:spLocks/>
            </p:cNvSpPr>
            <p:nvPr/>
          </p:nvSpPr>
          <p:spPr bwMode="auto">
            <a:xfrm>
              <a:off x="2833" y="1658"/>
              <a:ext cx="420" cy="586"/>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0251B8"/>
            </a:solidFill>
            <a:ln w="9525">
              <a:noFill/>
              <a:round/>
              <a:headEnd/>
              <a:tailEnd/>
            </a:ln>
          </p:spPr>
          <p:txBody>
            <a:bodyPr/>
            <a:lstStyle/>
            <a:p>
              <a:endParaRPr lang="en-US"/>
            </a:p>
          </p:txBody>
        </p:sp>
        <p:sp>
          <p:nvSpPr>
            <p:cNvPr id="10" name="Freeform 10"/>
            <p:cNvSpPr>
              <a:spLocks/>
            </p:cNvSpPr>
            <p:nvPr/>
          </p:nvSpPr>
          <p:spPr bwMode="auto">
            <a:xfrm>
              <a:off x="2866" y="2322"/>
              <a:ext cx="511" cy="947"/>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0251B8"/>
            </a:solidFill>
            <a:ln w="9525">
              <a:noFill/>
              <a:round/>
              <a:headEnd/>
              <a:tailEnd/>
            </a:ln>
          </p:spPr>
          <p:txBody>
            <a:bodyPr/>
            <a:lstStyle/>
            <a:p>
              <a:endParaRPr lang="en-US"/>
            </a:p>
          </p:txBody>
        </p:sp>
        <p:sp>
          <p:nvSpPr>
            <p:cNvPr id="11" name="Freeform 11"/>
            <p:cNvSpPr>
              <a:spLocks/>
            </p:cNvSpPr>
            <p:nvPr/>
          </p:nvSpPr>
          <p:spPr bwMode="auto">
            <a:xfrm>
              <a:off x="2545" y="2320"/>
              <a:ext cx="344" cy="965"/>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0251B8"/>
            </a:solidFill>
            <a:ln w="9525">
              <a:noFill/>
              <a:round/>
              <a:headEnd/>
              <a:tailEnd/>
            </a:ln>
          </p:spPr>
          <p:txBody>
            <a:bodyPr/>
            <a:lstStyle/>
            <a:p>
              <a:endParaRPr lang="en-US"/>
            </a:p>
          </p:txBody>
        </p:sp>
        <p:sp>
          <p:nvSpPr>
            <p:cNvPr id="12" name="Freeform 12"/>
            <p:cNvSpPr>
              <a:spLocks/>
            </p:cNvSpPr>
            <p:nvPr/>
          </p:nvSpPr>
          <p:spPr bwMode="auto">
            <a:xfrm>
              <a:off x="2954" y="770"/>
              <a:ext cx="170" cy="198"/>
            </a:xfrm>
            <a:custGeom>
              <a:avLst/>
              <a:gdLst>
                <a:gd name="T0" fmla="*/ 20 w 170"/>
                <a:gd name="T1" fmla="*/ 9 h 198"/>
                <a:gd name="T2" fmla="*/ 66 w 170"/>
                <a:gd name="T3" fmla="*/ 0 h 198"/>
                <a:gd name="T4" fmla="*/ 110 w 170"/>
                <a:gd name="T5" fmla="*/ 3 h 198"/>
                <a:gd name="T6" fmla="*/ 150 w 170"/>
                <a:gd name="T7" fmla="*/ 22 h 198"/>
                <a:gd name="T8" fmla="*/ 170 w 170"/>
                <a:gd name="T9" fmla="*/ 58 h 198"/>
                <a:gd name="T10" fmla="*/ 170 w 170"/>
                <a:gd name="T11" fmla="*/ 87 h 198"/>
                <a:gd name="T12" fmla="*/ 150 w 170"/>
                <a:gd name="T13" fmla="*/ 126 h 198"/>
                <a:gd name="T14" fmla="*/ 116 w 170"/>
                <a:gd name="T15" fmla="*/ 149 h 198"/>
                <a:gd name="T16" fmla="*/ 66 w 170"/>
                <a:gd name="T17" fmla="*/ 149 h 198"/>
                <a:gd name="T18" fmla="*/ 36 w 170"/>
                <a:gd name="T19" fmla="*/ 168 h 198"/>
                <a:gd name="T20" fmla="*/ 26 w 170"/>
                <a:gd name="T21" fmla="*/ 198 h 198"/>
                <a:gd name="T22" fmla="*/ 0 w 170"/>
                <a:gd name="T23" fmla="*/ 188 h 198"/>
                <a:gd name="T24" fmla="*/ 10 w 170"/>
                <a:gd name="T25" fmla="*/ 149 h 198"/>
                <a:gd name="T26" fmla="*/ 46 w 170"/>
                <a:gd name="T27" fmla="*/ 126 h 198"/>
                <a:gd name="T28" fmla="*/ 106 w 170"/>
                <a:gd name="T29" fmla="*/ 120 h 198"/>
                <a:gd name="T30" fmla="*/ 130 w 170"/>
                <a:gd name="T31" fmla="*/ 97 h 198"/>
                <a:gd name="T32" fmla="*/ 136 w 170"/>
                <a:gd name="T33" fmla="*/ 61 h 198"/>
                <a:gd name="T34" fmla="*/ 110 w 170"/>
                <a:gd name="T35" fmla="*/ 29 h 198"/>
                <a:gd name="T36" fmla="*/ 70 w 170"/>
                <a:gd name="T37" fmla="*/ 29 h 198"/>
                <a:gd name="T38" fmla="*/ 26 w 170"/>
                <a:gd name="T39" fmla="*/ 39 h 198"/>
                <a:gd name="T40" fmla="*/ 10 w 170"/>
                <a:gd name="T41" fmla="*/ 29 h 198"/>
                <a:gd name="T42" fmla="*/ 20 w 170"/>
                <a:gd name="T43" fmla="*/ 9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198"/>
                <a:gd name="T68" fmla="*/ 170 w 170"/>
                <a:gd name="T69" fmla="*/ 198 h 1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198">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0251B8"/>
            </a:solidFill>
            <a:ln w="9525">
              <a:noFill/>
              <a:round/>
              <a:headEnd/>
              <a:tailEnd/>
            </a:ln>
          </p:spPr>
          <p:txBody>
            <a:bodyPr/>
            <a:lstStyle/>
            <a:p>
              <a:endParaRPr lang="en-US"/>
            </a:p>
          </p:txBody>
        </p:sp>
        <p:sp>
          <p:nvSpPr>
            <p:cNvPr id="13" name="Freeform 13"/>
            <p:cNvSpPr>
              <a:spLocks/>
            </p:cNvSpPr>
            <p:nvPr/>
          </p:nvSpPr>
          <p:spPr bwMode="auto">
            <a:xfrm>
              <a:off x="2913" y="1001"/>
              <a:ext cx="53" cy="54"/>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rgbClr val="0251B8"/>
            </a:solidFill>
            <a:ln w="9525">
              <a:noFill/>
              <a:round/>
              <a:headEnd/>
              <a:tailEnd/>
            </a:ln>
          </p:spPr>
          <p:txBody>
            <a:bodyPr/>
            <a:lstStyle/>
            <a:p>
              <a:endParaRPr lang="en-US"/>
            </a:p>
          </p:txBody>
        </p:sp>
      </p:grpSp>
    </p:spTree>
    <p:extLst>
      <p:ext uri="{BB962C8B-B14F-4D97-AF65-F5344CB8AC3E}">
        <p14:creationId xmlns:p14="http://schemas.microsoft.com/office/powerpoint/2010/main" val="3556904813"/>
      </p:ext>
    </p:extLst>
  </p:cSld>
  <p:clrMapOvr>
    <a:masterClrMapping/>
  </p:clrMapOvr>
  <p:transition advClick="0">
    <p:wheel spokes="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685800" y="3962400"/>
            <a:ext cx="8153400" cy="2743200"/>
          </a:xfrm>
        </p:spPr>
        <p:txBody>
          <a:bodyPr/>
          <a:lstStyle/>
          <a:p>
            <a:pPr algn="just">
              <a:lnSpc>
                <a:spcPct val="120000"/>
              </a:lnSpc>
              <a:spcBef>
                <a:spcPts val="0"/>
              </a:spcBef>
            </a:pPr>
            <a:r>
              <a:rPr lang="vi-VN" sz="2800" b="0" smtClean="0">
                <a:solidFill>
                  <a:srgbClr val="0000FF"/>
                </a:solidFill>
              </a:rPr>
              <a:t>Lưu ý:</a:t>
            </a:r>
          </a:p>
          <a:p>
            <a:pPr lvl="1" algn="just">
              <a:lnSpc>
                <a:spcPct val="120000"/>
              </a:lnSpc>
              <a:spcBef>
                <a:spcPts val="0"/>
              </a:spcBef>
            </a:pPr>
            <a:r>
              <a:rPr lang="vi-VN" sz="2400" b="0" smtClean="0">
                <a:solidFill>
                  <a:schemeClr val="tx1">
                    <a:lumMod val="50000"/>
                  </a:schemeClr>
                </a:solidFill>
              </a:rPr>
              <a:t>Giá trị Thuộc tính của Thẻ nên đặt trong dấu nháy đơn hoặc nháy kép</a:t>
            </a:r>
          </a:p>
          <a:p>
            <a:pPr lvl="1" algn="just">
              <a:lnSpc>
                <a:spcPct val="120000"/>
              </a:lnSpc>
              <a:spcBef>
                <a:spcPts val="0"/>
              </a:spcBef>
            </a:pPr>
            <a:r>
              <a:rPr lang="vi-VN" sz="2400" b="0" smtClean="0">
                <a:solidFill>
                  <a:schemeClr val="tx1">
                    <a:lumMod val="50000"/>
                  </a:schemeClr>
                </a:solidFill>
              </a:rPr>
              <a:t>Không phân biệt chữ </a:t>
            </a:r>
            <a:r>
              <a:rPr lang="vi-VN" sz="2400" b="0" smtClean="0">
                <a:solidFill>
                  <a:srgbClr val="FF0000"/>
                </a:solidFill>
              </a:rPr>
              <a:t>HOA</a:t>
            </a:r>
            <a:r>
              <a:rPr lang="vi-VN" sz="2400" b="0" smtClean="0">
                <a:solidFill>
                  <a:schemeClr val="tx1">
                    <a:lumMod val="50000"/>
                  </a:schemeClr>
                </a:solidFill>
              </a:rPr>
              <a:t> và </a:t>
            </a:r>
            <a:r>
              <a:rPr lang="vi-VN" sz="2400" b="0" smtClean="0">
                <a:solidFill>
                  <a:srgbClr val="FF0000"/>
                </a:solidFill>
              </a:rPr>
              <a:t>thường</a:t>
            </a:r>
          </a:p>
          <a:p>
            <a:pPr lvl="1" algn="just">
              <a:lnSpc>
                <a:spcPct val="120000"/>
              </a:lnSpc>
              <a:spcBef>
                <a:spcPts val="0"/>
              </a:spcBef>
            </a:pPr>
            <a:r>
              <a:rPr lang="vi-VN" sz="2400" b="0" smtClean="0">
                <a:solidFill>
                  <a:schemeClr val="tx1">
                    <a:lumMod val="50000"/>
                  </a:schemeClr>
                </a:solidFill>
              </a:rPr>
              <a:t>Bỏ qua các </a:t>
            </a:r>
            <a:r>
              <a:rPr lang="vi-VN" sz="2400" b="0" smtClean="0">
                <a:solidFill>
                  <a:srgbClr val="FF0000"/>
                </a:solidFill>
              </a:rPr>
              <a:t>khoảng trắng thừa và các dấu ngắt dòng, xuống dòng </a:t>
            </a:r>
            <a:endParaRPr lang="vi-VN" sz="2400" b="0">
              <a:solidFill>
                <a:srgbClr val="FF0000"/>
              </a:solidFill>
            </a:endParaRPr>
          </a:p>
        </p:txBody>
      </p:sp>
      <p:graphicFrame>
        <p:nvGraphicFramePr>
          <p:cNvPr id="7" name="Content Placeholder 3"/>
          <p:cNvGraphicFramePr>
            <a:graphicFrameLocks/>
          </p:cNvGraphicFramePr>
          <p:nvPr>
            <p:extLst>
              <p:ext uri="{D42A27DB-BD31-4B8C-83A1-F6EECF244321}">
                <p14:modId xmlns:p14="http://schemas.microsoft.com/office/powerpoint/2010/main" val="4228442002"/>
              </p:ext>
            </p:extLst>
          </p:nvPr>
        </p:nvGraphicFramePr>
        <p:xfrm>
          <a:off x="685800" y="1085880"/>
          <a:ext cx="8229600" cy="1249680"/>
        </p:xfrm>
        <a:graphic>
          <a:graphicData uri="http://schemas.openxmlformats.org/drawingml/2006/table">
            <a:tbl>
              <a:tblPr firstRow="1" bandRow="1">
                <a:tableStyleId>{5C22544A-7EE6-4342-B048-85BDC9FD1C3A}</a:tableStyleId>
              </a:tblPr>
              <a:tblGrid>
                <a:gridCol w="4343400"/>
                <a:gridCol w="3886200"/>
              </a:tblGrid>
              <a:tr h="451273">
                <a:tc>
                  <a:txBody>
                    <a:bodyPr/>
                    <a:lstStyle/>
                    <a:p>
                      <a:pPr algn="ctr">
                        <a:lnSpc>
                          <a:spcPct val="100000"/>
                        </a:lnSpc>
                      </a:pPr>
                      <a:r>
                        <a:rPr lang="en-US" sz="2000" dirty="0" err="1" smtClean="0"/>
                        <a:t>Mã</a:t>
                      </a:r>
                      <a:r>
                        <a:rPr lang="en-US" sz="2000" baseline="0" dirty="0" smtClean="0"/>
                        <a:t> HTML</a:t>
                      </a:r>
                      <a:endParaRPr lang="en-US" sz="2000" dirty="0"/>
                    </a:p>
                  </a:txBody>
                  <a:tcPr>
                    <a:solidFill>
                      <a:srgbClr val="0070C0"/>
                    </a:solidFill>
                  </a:tcPr>
                </a:tc>
                <a:tc>
                  <a:txBody>
                    <a:bodyPr/>
                    <a:lstStyle/>
                    <a:p>
                      <a:pPr algn="ctr">
                        <a:lnSpc>
                          <a:spcPct val="100000"/>
                        </a:lnSpc>
                      </a:pPr>
                      <a:r>
                        <a:rPr lang="en-US" sz="2000" smtClean="0"/>
                        <a:t>Hiển</a:t>
                      </a:r>
                      <a:r>
                        <a:rPr lang="en-US" sz="2000" baseline="0" smtClean="0"/>
                        <a:t> thị</a:t>
                      </a:r>
                      <a:endParaRPr lang="en-US" sz="2000"/>
                    </a:p>
                  </a:txBody>
                  <a:tcPr>
                    <a:solidFill>
                      <a:srgbClr val="0070C0"/>
                    </a:solidFill>
                  </a:tcPr>
                </a:tc>
              </a:tr>
              <a:tr h="798407">
                <a:tc>
                  <a:txBody>
                    <a:bodyPr/>
                    <a:lstStyle/>
                    <a:p>
                      <a:pPr>
                        <a:lnSpc>
                          <a:spcPct val="100000"/>
                        </a:lnSpc>
                        <a:spcBef>
                          <a:spcPts val="0"/>
                        </a:spcBef>
                        <a:spcAft>
                          <a:spcPts val="0"/>
                        </a:spcAft>
                      </a:pPr>
                      <a:r>
                        <a:rPr lang="en-US" sz="2000" dirty="0" smtClean="0"/>
                        <a:t>&lt;b&gt; </a:t>
                      </a:r>
                      <a:r>
                        <a:rPr lang="en-US" sz="1800" dirty="0" err="1" smtClean="0"/>
                        <a:t>Đây</a:t>
                      </a:r>
                      <a:r>
                        <a:rPr lang="en-US" sz="1800" baseline="0" dirty="0" smtClean="0"/>
                        <a:t> </a:t>
                      </a:r>
                      <a:r>
                        <a:rPr lang="en-US" sz="1800" baseline="0" dirty="0" err="1" smtClean="0"/>
                        <a:t>là</a:t>
                      </a:r>
                      <a:r>
                        <a:rPr lang="en-US" sz="1800" baseline="0" dirty="0" smtClean="0"/>
                        <a:t> </a:t>
                      </a:r>
                      <a:r>
                        <a:rPr lang="en-US" sz="1800" baseline="0" dirty="0" err="1" smtClean="0"/>
                        <a:t>một</a:t>
                      </a:r>
                      <a:r>
                        <a:rPr lang="en-US" sz="1800" baseline="0" dirty="0" smtClean="0"/>
                        <a:t> </a:t>
                      </a:r>
                      <a:r>
                        <a:rPr lang="en-US" sz="1800" baseline="0" dirty="0" err="1" smtClean="0"/>
                        <a:t>dòng</a:t>
                      </a:r>
                      <a:r>
                        <a:rPr lang="en-US" sz="1800" baseline="0" dirty="0" smtClean="0"/>
                        <a:t> </a:t>
                      </a:r>
                      <a:r>
                        <a:rPr lang="en-US" sz="1800" baseline="0" dirty="0" err="1" smtClean="0"/>
                        <a:t>được</a:t>
                      </a:r>
                      <a:r>
                        <a:rPr lang="en-US" sz="1800" baseline="0" dirty="0" smtClean="0"/>
                        <a:t> in </a:t>
                      </a:r>
                      <a:r>
                        <a:rPr lang="en-US" sz="1800" baseline="0" dirty="0" err="1" smtClean="0"/>
                        <a:t>Đậm</a:t>
                      </a:r>
                      <a:r>
                        <a:rPr lang="en-US" sz="2000" baseline="0" dirty="0" smtClean="0"/>
                        <a:t>&lt;/b&gt;</a:t>
                      </a:r>
                    </a:p>
                    <a:p>
                      <a:pPr>
                        <a:lnSpc>
                          <a:spcPct val="100000"/>
                        </a:lnSpc>
                        <a:spcBef>
                          <a:spcPts val="0"/>
                        </a:spcBef>
                        <a:spcAft>
                          <a:spcPts val="0"/>
                        </a:spcAft>
                      </a:pPr>
                      <a:r>
                        <a:rPr lang="en-US" sz="2000" dirty="0" smtClean="0"/>
                        <a:t>&lt;h3&gt; </a:t>
                      </a:r>
                      <a:r>
                        <a:rPr lang="en-US" sz="2000" dirty="0" err="1" smtClean="0"/>
                        <a:t>Mức</a:t>
                      </a:r>
                      <a:r>
                        <a:rPr lang="en-US" sz="2000" baseline="0" dirty="0" smtClean="0"/>
                        <a:t> </a:t>
                      </a:r>
                      <a:r>
                        <a:rPr lang="en-US" sz="2000" baseline="0" dirty="0" err="1" smtClean="0"/>
                        <a:t>chữ</a:t>
                      </a:r>
                      <a:r>
                        <a:rPr lang="en-US" sz="2000" baseline="0" dirty="0" smtClean="0"/>
                        <a:t> ở </a:t>
                      </a:r>
                      <a:r>
                        <a:rPr lang="en-US" sz="2000" baseline="0" dirty="0" err="1" smtClean="0"/>
                        <a:t>tiêu</a:t>
                      </a:r>
                      <a:r>
                        <a:rPr lang="en-US" sz="2000" baseline="0" dirty="0" smtClean="0"/>
                        <a:t> </a:t>
                      </a:r>
                      <a:r>
                        <a:rPr lang="en-US" sz="2000" baseline="0" dirty="0" err="1" smtClean="0"/>
                        <a:t>đề</a:t>
                      </a:r>
                      <a:r>
                        <a:rPr lang="en-US" sz="2000" baseline="0" dirty="0" smtClean="0"/>
                        <a:t> 3 &lt;/h3&gt;</a:t>
                      </a:r>
                      <a:endParaRPr lang="en-US" sz="2000" dirty="0"/>
                    </a:p>
                  </a:txBody>
                  <a:tcPr/>
                </a:tc>
                <a:tc>
                  <a:txBody>
                    <a:bodyPr/>
                    <a:lstStyle/>
                    <a:p>
                      <a:pPr algn="ctr">
                        <a:lnSpc>
                          <a:spcPct val="100000"/>
                        </a:lnSpc>
                        <a:spcBef>
                          <a:spcPts val="0"/>
                        </a:spcBef>
                        <a:spcAft>
                          <a:spcPts val="0"/>
                        </a:spcAft>
                      </a:pPr>
                      <a:r>
                        <a:rPr lang="en-US" sz="2000" b="1" dirty="0" err="1" smtClean="0"/>
                        <a:t>Đây</a:t>
                      </a:r>
                      <a:r>
                        <a:rPr lang="en-US" sz="2000" b="1" baseline="0" dirty="0" smtClean="0"/>
                        <a:t> </a:t>
                      </a:r>
                      <a:r>
                        <a:rPr lang="en-US" sz="2000" b="1" baseline="0" dirty="0" err="1" smtClean="0"/>
                        <a:t>là</a:t>
                      </a:r>
                      <a:r>
                        <a:rPr lang="en-US" sz="2000" b="1" baseline="0" dirty="0" smtClean="0"/>
                        <a:t> </a:t>
                      </a:r>
                      <a:r>
                        <a:rPr lang="en-US" sz="2000" b="1" baseline="0" dirty="0" err="1" smtClean="0"/>
                        <a:t>một</a:t>
                      </a:r>
                      <a:r>
                        <a:rPr lang="en-US" sz="2000" b="1" baseline="0" dirty="0" smtClean="0"/>
                        <a:t> </a:t>
                      </a:r>
                      <a:r>
                        <a:rPr lang="en-US" sz="2000" b="1" baseline="0" dirty="0" err="1" smtClean="0"/>
                        <a:t>dòng</a:t>
                      </a:r>
                      <a:r>
                        <a:rPr lang="en-US" sz="2000" b="1" baseline="0" dirty="0" smtClean="0"/>
                        <a:t> </a:t>
                      </a:r>
                      <a:r>
                        <a:rPr lang="en-US" sz="2000" b="1" baseline="0" dirty="0" err="1" smtClean="0"/>
                        <a:t>được</a:t>
                      </a:r>
                      <a:r>
                        <a:rPr lang="en-US" sz="2000" b="1" baseline="0" dirty="0" smtClean="0"/>
                        <a:t> in </a:t>
                      </a:r>
                      <a:r>
                        <a:rPr lang="en-US" sz="2000" b="1" baseline="0" dirty="0" err="1" smtClean="0"/>
                        <a:t>Đậm</a:t>
                      </a:r>
                      <a:endParaRPr lang="en-US" sz="2000" b="1" baseline="0" dirty="0" smtClean="0"/>
                    </a:p>
                    <a:p>
                      <a:pPr algn="ctr">
                        <a:lnSpc>
                          <a:spcPct val="100000"/>
                        </a:lnSpc>
                        <a:spcBef>
                          <a:spcPts val="0"/>
                        </a:spcBef>
                        <a:spcAft>
                          <a:spcPts val="0"/>
                        </a:spcAft>
                      </a:pPr>
                      <a:r>
                        <a:rPr lang="en-US" sz="2000" dirty="0" err="1" smtClean="0"/>
                        <a:t>Mức</a:t>
                      </a:r>
                      <a:r>
                        <a:rPr lang="en-US" sz="2000" baseline="0" dirty="0" smtClean="0"/>
                        <a:t> </a:t>
                      </a:r>
                      <a:r>
                        <a:rPr lang="en-US" sz="2000" baseline="0" dirty="0" err="1" smtClean="0"/>
                        <a:t>chữ</a:t>
                      </a:r>
                      <a:r>
                        <a:rPr lang="en-US" sz="2000" baseline="0" dirty="0" smtClean="0"/>
                        <a:t> ở </a:t>
                      </a:r>
                      <a:r>
                        <a:rPr lang="en-US" sz="2000" baseline="0" dirty="0" err="1" smtClean="0"/>
                        <a:t>tiêu</a:t>
                      </a:r>
                      <a:r>
                        <a:rPr lang="en-US" sz="2000" baseline="0" dirty="0" smtClean="0"/>
                        <a:t> </a:t>
                      </a:r>
                      <a:r>
                        <a:rPr lang="en-US" sz="2000" baseline="0" dirty="0" err="1" smtClean="0"/>
                        <a:t>đề</a:t>
                      </a:r>
                      <a:r>
                        <a:rPr lang="en-US" sz="2000" baseline="0" dirty="0" smtClean="0"/>
                        <a:t> 3 </a:t>
                      </a:r>
                      <a:endParaRPr lang="en-US" sz="2000" dirty="0"/>
                    </a:p>
                  </a:txBody>
                  <a:tcPr/>
                </a:tc>
              </a:tr>
            </a:tbl>
          </a:graphicData>
        </a:graphic>
      </p:graphicFrame>
      <p:graphicFrame>
        <p:nvGraphicFramePr>
          <p:cNvPr id="8" name="Content Placeholder 3"/>
          <p:cNvGraphicFramePr>
            <a:graphicFrameLocks/>
          </p:cNvGraphicFramePr>
          <p:nvPr>
            <p:extLst>
              <p:ext uri="{D42A27DB-BD31-4B8C-83A1-F6EECF244321}">
                <p14:modId xmlns:p14="http://schemas.microsoft.com/office/powerpoint/2010/main" val="2080478654"/>
              </p:ext>
            </p:extLst>
          </p:nvPr>
        </p:nvGraphicFramePr>
        <p:xfrm>
          <a:off x="685797" y="2457480"/>
          <a:ext cx="8229602" cy="1504920"/>
        </p:xfrm>
        <a:graphic>
          <a:graphicData uri="http://schemas.openxmlformats.org/drawingml/2006/table">
            <a:tbl>
              <a:tblPr firstRow="1" bandRow="1">
                <a:tableStyleId>{5C22544A-7EE6-4342-B048-85BDC9FD1C3A}</a:tableStyleId>
              </a:tblPr>
              <a:tblGrid>
                <a:gridCol w="4343403"/>
                <a:gridCol w="3886199"/>
              </a:tblGrid>
              <a:tr h="425303">
                <a:tc>
                  <a:txBody>
                    <a:bodyPr/>
                    <a:lstStyle/>
                    <a:p>
                      <a:pPr algn="ctr">
                        <a:lnSpc>
                          <a:spcPct val="100000"/>
                        </a:lnSpc>
                      </a:pPr>
                      <a:r>
                        <a:rPr lang="en-US" sz="2000" dirty="0" err="1" smtClean="0"/>
                        <a:t>Mã</a:t>
                      </a:r>
                      <a:r>
                        <a:rPr lang="en-US" sz="2000" baseline="0" dirty="0" smtClean="0"/>
                        <a:t> HTML</a:t>
                      </a:r>
                      <a:endParaRPr lang="en-US" sz="2000" dirty="0"/>
                    </a:p>
                  </a:txBody>
                  <a:tcPr>
                    <a:solidFill>
                      <a:srgbClr val="0070C0"/>
                    </a:solidFill>
                  </a:tcPr>
                </a:tc>
                <a:tc>
                  <a:txBody>
                    <a:bodyPr/>
                    <a:lstStyle/>
                    <a:p>
                      <a:pPr algn="ctr">
                        <a:lnSpc>
                          <a:spcPct val="100000"/>
                        </a:lnSpc>
                      </a:pPr>
                      <a:r>
                        <a:rPr lang="en-US" sz="2000" smtClean="0"/>
                        <a:t>Hiển</a:t>
                      </a:r>
                      <a:r>
                        <a:rPr lang="en-US" sz="2000" baseline="0" smtClean="0"/>
                        <a:t> thị</a:t>
                      </a:r>
                      <a:endParaRPr lang="en-US" sz="2000"/>
                    </a:p>
                  </a:txBody>
                  <a:tcPr>
                    <a:solidFill>
                      <a:srgbClr val="0070C0"/>
                    </a:solidFill>
                  </a:tcPr>
                </a:tc>
              </a:tr>
              <a:tr h="1079617">
                <a:tc>
                  <a:txBody>
                    <a:bodyPr/>
                    <a:lstStyle/>
                    <a:p>
                      <a:pPr>
                        <a:lnSpc>
                          <a:spcPct val="100000"/>
                        </a:lnSpc>
                        <a:spcBef>
                          <a:spcPts val="0"/>
                        </a:spcBef>
                        <a:spcAft>
                          <a:spcPts val="0"/>
                        </a:spcAft>
                      </a:pPr>
                      <a:r>
                        <a:rPr lang="en-US" sz="2000" smtClean="0"/>
                        <a:t>&lt;font FACE=‘Arial’ Size=‘3’&gt;</a:t>
                      </a:r>
                    </a:p>
                    <a:p>
                      <a:pPr>
                        <a:lnSpc>
                          <a:spcPct val="100000"/>
                        </a:lnSpc>
                        <a:spcBef>
                          <a:spcPts val="0"/>
                        </a:spcBef>
                        <a:spcAft>
                          <a:spcPts val="0"/>
                        </a:spcAft>
                      </a:pPr>
                      <a:r>
                        <a:rPr lang="en-US" sz="2000" smtClean="0"/>
                        <a:t>	Hello</a:t>
                      </a:r>
                    </a:p>
                    <a:p>
                      <a:pPr>
                        <a:lnSpc>
                          <a:spcPct val="100000"/>
                        </a:lnSpc>
                        <a:spcBef>
                          <a:spcPts val="0"/>
                        </a:spcBef>
                        <a:spcAft>
                          <a:spcPts val="0"/>
                        </a:spcAft>
                      </a:pPr>
                      <a:r>
                        <a:rPr lang="en-US" sz="2000" smtClean="0"/>
                        <a:t>&lt;/font&gt;</a:t>
                      </a:r>
                      <a:endParaRPr lang="en-US" sz="2000"/>
                    </a:p>
                  </a:txBody>
                  <a:tcPr/>
                </a:tc>
                <a:tc>
                  <a:txBody>
                    <a:bodyPr/>
                    <a:lstStyle/>
                    <a:p>
                      <a:pPr algn="ctr">
                        <a:lnSpc>
                          <a:spcPct val="100000"/>
                        </a:lnSpc>
                        <a:spcBef>
                          <a:spcPts val="0"/>
                        </a:spcBef>
                        <a:spcAft>
                          <a:spcPts val="0"/>
                        </a:spcAft>
                      </a:pPr>
                      <a:r>
                        <a:rPr lang="en-US" sz="2000" b="1" dirty="0" smtClean="0"/>
                        <a:t>Hello</a:t>
                      </a:r>
                      <a:endParaRPr lang="en-US" sz="2000" dirty="0"/>
                    </a:p>
                  </a:txBody>
                  <a:tcPr/>
                </a:tc>
              </a:tr>
            </a:tbl>
          </a:graphicData>
        </a:graphic>
      </p:graphicFrame>
      <p:sp>
        <p:nvSpPr>
          <p:cNvPr id="9" name="Rectangle 2"/>
          <p:cNvSpPr>
            <a:spLocks noGrp="1" noChangeArrowheads="1"/>
          </p:cNvSpPr>
          <p:nvPr>
            <p:ph type="title"/>
          </p:nvPr>
        </p:nvSpPr>
        <p:spPr bwMode="auto">
          <a:xfrm>
            <a:off x="533401"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Thẻ (</a:t>
            </a:r>
            <a:r>
              <a:rPr lang="en-US" sz="4000" b="1" smtClean="0">
                <a:solidFill>
                  <a:schemeClr val="tx1"/>
                </a:solidFill>
                <a:cs typeface="Tahoma" charset="0"/>
              </a:rPr>
              <a:t>tag</a:t>
            </a:r>
            <a:r>
              <a:rPr lang="en-US" sz="4000" b="1">
                <a:solidFill>
                  <a:schemeClr val="tx1"/>
                </a:solidFill>
                <a:cs typeface="Tahoma" charset="0"/>
              </a:rPr>
              <a:t>) HTML</a:t>
            </a:r>
            <a:endParaRPr lang="en-US" sz="4000" b="1" dirty="0" smtClean="0">
              <a:solidFill>
                <a:schemeClr val="tx1"/>
              </a:solidFill>
              <a:cs typeface="Tahoma" charset="0"/>
            </a:endParaRPr>
          </a:p>
        </p:txBody>
      </p:sp>
    </p:spTree>
    <p:extLst>
      <p:ext uri="{BB962C8B-B14F-4D97-AF65-F5344CB8AC3E}">
        <p14:creationId xmlns:p14="http://schemas.microsoft.com/office/powerpoint/2010/main" val="2698072824"/>
      </p:ext>
    </p:extLst>
  </p:cSld>
  <p:clrMapOvr>
    <a:masterClrMapping/>
  </p:clrMapOvr>
  <p:transition advClick="0">
    <p:wheel spokes="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1"/>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err="1">
                <a:solidFill>
                  <a:schemeClr val="tx1"/>
                </a:solidFill>
                <a:cs typeface="Tahoma" charset="0"/>
              </a:rPr>
              <a:t>Cấu</a:t>
            </a:r>
            <a:r>
              <a:rPr lang="en-US" sz="4000" b="1" dirty="0">
                <a:solidFill>
                  <a:schemeClr val="tx1"/>
                </a:solidFill>
                <a:cs typeface="Tahoma" charset="0"/>
              </a:rPr>
              <a:t> </a:t>
            </a:r>
            <a:r>
              <a:rPr lang="en-US" sz="4000" b="1" dirty="0" err="1">
                <a:solidFill>
                  <a:schemeClr val="tx1"/>
                </a:solidFill>
                <a:cs typeface="Tahoma" charset="0"/>
              </a:rPr>
              <a:t>trúc</a:t>
            </a:r>
            <a:r>
              <a:rPr lang="en-US" sz="4000" b="1" dirty="0">
                <a:solidFill>
                  <a:schemeClr val="tx1"/>
                </a:solidFill>
                <a:cs typeface="Tahoma" charset="0"/>
              </a:rPr>
              <a:t> </a:t>
            </a:r>
            <a:r>
              <a:rPr lang="en-US" sz="4000" b="1" dirty="0" err="1">
                <a:solidFill>
                  <a:schemeClr val="tx1"/>
                </a:solidFill>
                <a:cs typeface="Tahoma" charset="0"/>
              </a:rPr>
              <a:t>một</a:t>
            </a:r>
            <a:r>
              <a:rPr lang="en-US" sz="4000" b="1" dirty="0">
                <a:solidFill>
                  <a:schemeClr val="tx1"/>
                </a:solidFill>
                <a:cs typeface="Tahoma" charset="0"/>
              </a:rPr>
              <a:t> </a:t>
            </a:r>
            <a:r>
              <a:rPr lang="en-US" sz="4000" b="1" dirty="0" err="1">
                <a:solidFill>
                  <a:schemeClr val="tx1"/>
                </a:solidFill>
                <a:cs typeface="Tahoma" charset="0"/>
              </a:rPr>
              <a:t>tài</a:t>
            </a:r>
            <a:r>
              <a:rPr lang="en-US" sz="4000" b="1" dirty="0">
                <a:solidFill>
                  <a:schemeClr val="tx1"/>
                </a:solidFill>
                <a:cs typeface="Tahoma" charset="0"/>
              </a:rPr>
              <a:t> </a:t>
            </a:r>
            <a:r>
              <a:rPr lang="en-US" sz="4000" b="1" dirty="0" err="1">
                <a:solidFill>
                  <a:schemeClr val="tx1"/>
                </a:solidFill>
                <a:cs typeface="Tahoma" charset="0"/>
              </a:rPr>
              <a:t>liệu</a:t>
            </a:r>
            <a:r>
              <a:rPr lang="en-US" sz="4000" b="1" dirty="0">
                <a:solidFill>
                  <a:schemeClr val="tx1"/>
                </a:solidFill>
                <a:cs typeface="Tahoma" charset="0"/>
              </a:rPr>
              <a:t> HTML</a:t>
            </a:r>
            <a:endParaRPr lang="en-US" sz="4000" b="1" dirty="0" smtClean="0">
              <a:solidFill>
                <a:schemeClr val="tx1"/>
              </a:solidFill>
              <a:cs typeface="Tahoma" charset="0"/>
            </a:endParaRPr>
          </a:p>
        </p:txBody>
      </p:sp>
      <p:pic>
        <p:nvPicPr>
          <p:cNvPr id="6" name="Picture 5"/>
          <p:cNvPicPr>
            <a:picLocks noChangeAspect="1" noChangeArrowheads="1"/>
          </p:cNvPicPr>
          <p:nvPr/>
        </p:nvPicPr>
        <p:blipFill>
          <a:blip r:embed="rId2" cstate="print"/>
          <a:srcRect/>
          <a:stretch>
            <a:fillRect/>
          </a:stretch>
        </p:blipFill>
        <p:spPr bwMode="auto">
          <a:xfrm>
            <a:off x="609599" y="1447800"/>
            <a:ext cx="8382001" cy="4800600"/>
          </a:xfrm>
          <a:prstGeom prst="rect">
            <a:avLst/>
          </a:prstGeom>
          <a:noFill/>
          <a:ln w="25400">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a:ln>
        </p:spPr>
      </p:pic>
    </p:spTree>
    <p:extLst>
      <p:ext uri="{BB962C8B-B14F-4D97-AF65-F5344CB8AC3E}">
        <p14:creationId xmlns:p14="http://schemas.microsoft.com/office/powerpoint/2010/main" val="2508473127"/>
      </p:ext>
    </p:extLst>
  </p:cSld>
  <p:clrMapOvr>
    <a:masterClrMapping/>
  </p:clrMapOvr>
  <p:transition advClick="0">
    <p:wheel spokes="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685800" y="1143000"/>
            <a:ext cx="81534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20000"/>
              </a:lnSpc>
              <a:spcBef>
                <a:spcPct val="20000"/>
              </a:spcBef>
              <a:spcAft>
                <a:spcPct val="0"/>
              </a:spcAft>
              <a:buClr>
                <a:schemeClr val="hlink"/>
              </a:buClr>
              <a:buSzTx/>
              <a:buFont typeface="Wingdings" pitchFamily="2" charset="2"/>
              <a:buNone/>
              <a:tabLst/>
              <a:defRPr/>
            </a:pPr>
            <a:r>
              <a:rPr kumimoji="0" lang="en-US" sz="2400" b="1" i="0" u="none" strike="noStrike" kern="0" cap="none" spc="0" normalizeH="0" baseline="0" noProof="0" smtClean="0">
                <a:ln>
                  <a:noFill/>
                </a:ln>
                <a:solidFill>
                  <a:srgbClr val="0000FF"/>
                </a:solidFill>
                <a:effectLst/>
                <a:uLnTx/>
                <a:uFillTx/>
                <a:latin typeface="+mn-lt"/>
                <a:ea typeface="+mn-ea"/>
                <a:cs typeface="+mn-cs"/>
              </a:rPr>
              <a:t>&lt;html&gt;</a:t>
            </a:r>
          </a:p>
          <a:p>
            <a:pPr marL="342900" marR="0" lvl="0" indent="-342900" algn="l" defTabSz="914400" rtl="0" eaLnBrk="1" fontAlgn="base" latinLnBrk="0" hangingPunct="1">
              <a:lnSpc>
                <a:spcPct val="120000"/>
              </a:lnSpc>
              <a:spcBef>
                <a:spcPct val="20000"/>
              </a:spcBef>
              <a:spcAft>
                <a:spcPct val="0"/>
              </a:spcAft>
              <a:buClr>
                <a:schemeClr val="hlink"/>
              </a:buClr>
              <a:buSzTx/>
              <a:buFont typeface="Wingdings" pitchFamily="2" charset="2"/>
              <a:buNone/>
              <a:tabLst/>
              <a:defRPr/>
            </a:pPr>
            <a:r>
              <a:rPr kumimoji="0" lang="en-US" sz="2400" b="1" i="0" u="none" strike="noStrike" kern="0" cap="none" spc="0" normalizeH="0" baseline="0" noProof="0" smtClean="0">
                <a:ln>
                  <a:noFill/>
                </a:ln>
                <a:solidFill>
                  <a:schemeClr val="accent1"/>
                </a:solidFill>
                <a:effectLst/>
                <a:uLnTx/>
                <a:uFillTx/>
                <a:latin typeface="+mn-lt"/>
                <a:ea typeface="+mn-ea"/>
                <a:cs typeface="+mn-cs"/>
              </a:rPr>
              <a:t>    </a:t>
            </a:r>
            <a:r>
              <a:rPr kumimoji="0" lang="en-US" sz="2400" b="1" i="0" u="none" strike="noStrike" kern="0" cap="none" spc="0" normalizeH="0" baseline="0" noProof="0" smtClean="0">
                <a:ln>
                  <a:noFill/>
                </a:ln>
                <a:solidFill>
                  <a:srgbClr val="0099FF"/>
                </a:solidFill>
                <a:effectLst/>
                <a:uLnTx/>
                <a:uFillTx/>
                <a:latin typeface="+mn-lt"/>
                <a:ea typeface="+mn-ea"/>
                <a:cs typeface="+mn-cs"/>
              </a:rPr>
              <a:t>&lt;head&gt;</a:t>
            </a:r>
          </a:p>
          <a:p>
            <a:pPr marL="342900" marR="0" lvl="0" indent="-342900" algn="l" defTabSz="914400" rtl="0" eaLnBrk="1" fontAlgn="base" latinLnBrk="0" hangingPunct="1">
              <a:lnSpc>
                <a:spcPct val="120000"/>
              </a:lnSpc>
              <a:spcBef>
                <a:spcPct val="20000"/>
              </a:spcBef>
              <a:spcAft>
                <a:spcPct val="0"/>
              </a:spcAft>
              <a:buClr>
                <a:schemeClr val="hlink"/>
              </a:buClr>
              <a:buSzTx/>
              <a:buFont typeface="Wingdings" pitchFamily="2" charset="2"/>
              <a:buNone/>
              <a:tabLst/>
              <a:defRPr/>
            </a:pPr>
            <a:r>
              <a:rPr kumimoji="0" lang="en-US" sz="2400" b="1" i="0" u="none" strike="noStrike" kern="0" cap="none" spc="0" normalizeH="0" baseline="0" noProof="0" smtClean="0">
                <a:ln>
                  <a:noFill/>
                </a:ln>
                <a:solidFill>
                  <a:srgbClr val="0099FF"/>
                </a:solidFill>
                <a:effectLst/>
                <a:uLnTx/>
                <a:uFillTx/>
                <a:latin typeface="+mn-lt"/>
                <a:ea typeface="+mn-ea"/>
                <a:cs typeface="+mn-cs"/>
              </a:rPr>
              <a:t>         </a:t>
            </a:r>
            <a:r>
              <a:rPr kumimoji="0" lang="en-US" sz="2400" b="1" i="0" u="none" strike="noStrike" kern="0" cap="none" spc="0" normalizeH="0" baseline="0" noProof="0" smtClean="0">
                <a:ln>
                  <a:noFill/>
                </a:ln>
                <a:solidFill>
                  <a:srgbClr val="00B050"/>
                </a:solidFill>
                <a:effectLst/>
                <a:uLnTx/>
                <a:uFillTx/>
                <a:latin typeface="+mn-lt"/>
                <a:ea typeface="+mn-ea"/>
                <a:cs typeface="+mn-cs"/>
              </a:rPr>
              <a:t>&lt;title&gt;</a:t>
            </a:r>
          </a:p>
          <a:p>
            <a:pPr marL="342900" marR="0" lvl="0" indent="-342900" algn="l" defTabSz="914400" rtl="0" eaLnBrk="1" fontAlgn="base" latinLnBrk="0" hangingPunct="1">
              <a:lnSpc>
                <a:spcPct val="120000"/>
              </a:lnSpc>
              <a:spcBef>
                <a:spcPct val="20000"/>
              </a:spcBef>
              <a:spcAft>
                <a:spcPct val="0"/>
              </a:spcAft>
              <a:buClr>
                <a:schemeClr val="hlink"/>
              </a:buClr>
              <a:buSzTx/>
              <a:buFont typeface="Wingdings" pitchFamily="2" charset="2"/>
              <a:buNone/>
              <a:tabLst/>
              <a:defRPr/>
            </a:pPr>
            <a:r>
              <a:rPr kumimoji="0" lang="en-US" sz="2400" b="1" i="0" u="none" strike="noStrike" kern="0" cap="none" spc="0" normalizeH="0" baseline="0" noProof="0" smtClean="0">
                <a:ln>
                  <a:noFill/>
                </a:ln>
                <a:solidFill>
                  <a:srgbClr val="0099FF"/>
                </a:solidFill>
                <a:effectLst/>
                <a:uLnTx/>
                <a:uFillTx/>
                <a:latin typeface="+mn-lt"/>
                <a:ea typeface="+mn-ea"/>
                <a:cs typeface="+mn-cs"/>
              </a:rPr>
              <a:t>		  Xin chao cac ban</a:t>
            </a:r>
          </a:p>
          <a:p>
            <a:pPr marL="342900" marR="0" lvl="0" indent="-342900" algn="l" defTabSz="914400" rtl="0" eaLnBrk="1" fontAlgn="base" latinLnBrk="0" hangingPunct="1">
              <a:lnSpc>
                <a:spcPct val="120000"/>
              </a:lnSpc>
              <a:spcBef>
                <a:spcPct val="20000"/>
              </a:spcBef>
              <a:spcAft>
                <a:spcPct val="0"/>
              </a:spcAft>
              <a:buClr>
                <a:schemeClr val="hlink"/>
              </a:buClr>
              <a:buSzTx/>
              <a:buFont typeface="Wingdings" pitchFamily="2" charset="2"/>
              <a:buNone/>
              <a:tabLst/>
              <a:defRPr/>
            </a:pPr>
            <a:r>
              <a:rPr kumimoji="0" lang="en-US" sz="2400" b="1" i="0" u="none" strike="noStrike" kern="0" cap="none" spc="0" normalizeH="0" baseline="0" noProof="0" smtClean="0">
                <a:ln>
                  <a:noFill/>
                </a:ln>
                <a:solidFill>
                  <a:srgbClr val="0099FF"/>
                </a:solidFill>
                <a:effectLst/>
                <a:uLnTx/>
                <a:uFillTx/>
                <a:latin typeface="+mn-lt"/>
                <a:ea typeface="+mn-ea"/>
                <a:cs typeface="+mn-cs"/>
              </a:rPr>
              <a:t>         </a:t>
            </a:r>
            <a:r>
              <a:rPr kumimoji="0" lang="en-US" sz="2400" b="1" i="0" u="none" strike="noStrike" kern="0" cap="none" spc="0" normalizeH="0" baseline="0" noProof="0" smtClean="0">
                <a:ln>
                  <a:noFill/>
                </a:ln>
                <a:solidFill>
                  <a:srgbClr val="00B050"/>
                </a:solidFill>
                <a:effectLst/>
                <a:uLnTx/>
                <a:uFillTx/>
                <a:latin typeface="+mn-lt"/>
                <a:ea typeface="+mn-ea"/>
                <a:cs typeface="+mn-cs"/>
              </a:rPr>
              <a:t>&lt;/title&gt;</a:t>
            </a:r>
          </a:p>
          <a:p>
            <a:pPr marL="342900" marR="0" lvl="0" indent="-342900" algn="l" defTabSz="914400" rtl="0" eaLnBrk="1" fontAlgn="base" latinLnBrk="0" hangingPunct="1">
              <a:lnSpc>
                <a:spcPct val="120000"/>
              </a:lnSpc>
              <a:spcBef>
                <a:spcPct val="20000"/>
              </a:spcBef>
              <a:spcAft>
                <a:spcPct val="0"/>
              </a:spcAft>
              <a:buClr>
                <a:schemeClr val="hlink"/>
              </a:buClr>
              <a:buSzTx/>
              <a:buFont typeface="Wingdings" pitchFamily="2" charset="2"/>
              <a:buNone/>
              <a:tabLst/>
              <a:defRPr/>
            </a:pPr>
            <a:r>
              <a:rPr kumimoji="0" lang="en-US" sz="2400" b="1" i="0" u="none" strike="noStrike" kern="0" cap="none" spc="0" normalizeH="0" baseline="0" noProof="0" smtClean="0">
                <a:ln>
                  <a:noFill/>
                </a:ln>
                <a:solidFill>
                  <a:srgbClr val="0099FF"/>
                </a:solidFill>
                <a:effectLst/>
                <a:uLnTx/>
                <a:uFillTx/>
                <a:latin typeface="+mn-lt"/>
                <a:ea typeface="+mn-ea"/>
                <a:cs typeface="+mn-cs"/>
              </a:rPr>
              <a:t>    &lt;/head&gt;</a:t>
            </a:r>
          </a:p>
          <a:p>
            <a:pPr marL="342900" marR="0" lvl="0" indent="-342900" algn="l" defTabSz="914400" rtl="0" eaLnBrk="1" fontAlgn="base" latinLnBrk="0" hangingPunct="1">
              <a:lnSpc>
                <a:spcPct val="120000"/>
              </a:lnSpc>
              <a:spcBef>
                <a:spcPct val="20000"/>
              </a:spcBef>
              <a:spcAft>
                <a:spcPct val="0"/>
              </a:spcAft>
              <a:buClr>
                <a:schemeClr val="hlink"/>
              </a:buClr>
              <a:buSzTx/>
              <a:buFont typeface="Wingdings" pitchFamily="2" charset="2"/>
              <a:buNone/>
              <a:tabLst/>
              <a:defRPr/>
            </a:pPr>
            <a:r>
              <a:rPr kumimoji="0" lang="en-US" sz="2400" b="1" i="0" u="none" strike="noStrike" kern="0" cap="none" spc="0" normalizeH="0" baseline="0" noProof="0" smtClean="0">
                <a:ln>
                  <a:noFill/>
                </a:ln>
                <a:solidFill>
                  <a:srgbClr val="0099FF"/>
                </a:solidFill>
                <a:effectLst/>
                <a:uLnTx/>
                <a:uFillTx/>
                <a:latin typeface="+mn-lt"/>
                <a:ea typeface="+mn-ea"/>
                <a:cs typeface="+mn-cs"/>
              </a:rPr>
              <a:t>    &lt;body bgcolor=lavender&gt;</a:t>
            </a:r>
          </a:p>
          <a:p>
            <a:pPr marL="342900" marR="0" lvl="0" indent="-342900" algn="l" defTabSz="914400" rtl="0" eaLnBrk="1" fontAlgn="base" latinLnBrk="0" hangingPunct="1">
              <a:lnSpc>
                <a:spcPct val="120000"/>
              </a:lnSpc>
              <a:spcBef>
                <a:spcPct val="20000"/>
              </a:spcBef>
              <a:spcAft>
                <a:spcPct val="0"/>
              </a:spcAft>
              <a:buClr>
                <a:schemeClr val="hlink"/>
              </a:buClr>
              <a:buSzTx/>
              <a:buFont typeface="Wingdings" pitchFamily="2" charset="2"/>
              <a:buNone/>
              <a:tabLst/>
              <a:defRPr/>
            </a:pPr>
            <a:r>
              <a:rPr kumimoji="0" lang="en-US" sz="2400" b="1" i="0" u="none" strike="noStrike" kern="0" cap="none" spc="0" normalizeH="0" baseline="0" noProof="0" smtClean="0">
                <a:ln>
                  <a:noFill/>
                </a:ln>
                <a:solidFill>
                  <a:srgbClr val="0099FF"/>
                </a:solidFill>
                <a:effectLst/>
                <a:uLnTx/>
                <a:uFillTx/>
                <a:latin typeface="+mn-lt"/>
                <a:ea typeface="+mn-ea"/>
                <a:cs typeface="+mn-cs"/>
              </a:rPr>
              <a:t>		 &lt;H3&gt;Phan than chinh cua trang web&lt;/H3&gt;</a:t>
            </a:r>
          </a:p>
          <a:p>
            <a:pPr marL="342900" marR="0" lvl="0" indent="-342900" algn="l" defTabSz="914400" rtl="0" eaLnBrk="1" fontAlgn="base" latinLnBrk="0" hangingPunct="1">
              <a:lnSpc>
                <a:spcPct val="120000"/>
              </a:lnSpc>
              <a:spcBef>
                <a:spcPct val="20000"/>
              </a:spcBef>
              <a:spcAft>
                <a:spcPct val="0"/>
              </a:spcAft>
              <a:buClr>
                <a:schemeClr val="hlink"/>
              </a:buClr>
              <a:buSzTx/>
              <a:buFont typeface="Wingdings" pitchFamily="2" charset="2"/>
              <a:buNone/>
              <a:tabLst/>
              <a:defRPr/>
            </a:pPr>
            <a:r>
              <a:rPr kumimoji="0" lang="en-US" sz="2400" b="1" i="0" u="none" strike="noStrike" kern="0" cap="none" spc="0" normalizeH="0" baseline="0" noProof="0" smtClean="0">
                <a:ln>
                  <a:noFill/>
                </a:ln>
                <a:solidFill>
                  <a:srgbClr val="0099FF"/>
                </a:solidFill>
                <a:effectLst/>
                <a:uLnTx/>
                <a:uFillTx/>
                <a:latin typeface="+mn-lt"/>
                <a:ea typeface="+mn-ea"/>
                <a:cs typeface="+mn-cs"/>
              </a:rPr>
              <a:t>    &lt;/body&gt;</a:t>
            </a:r>
          </a:p>
          <a:p>
            <a:pPr marL="342900" marR="0" lvl="0" indent="-342900" algn="l" defTabSz="914400" rtl="0" eaLnBrk="1" fontAlgn="base" latinLnBrk="0" hangingPunct="1">
              <a:lnSpc>
                <a:spcPct val="120000"/>
              </a:lnSpc>
              <a:spcBef>
                <a:spcPct val="20000"/>
              </a:spcBef>
              <a:spcAft>
                <a:spcPct val="0"/>
              </a:spcAft>
              <a:buClr>
                <a:schemeClr val="hlink"/>
              </a:buClr>
              <a:buSzTx/>
              <a:buFont typeface="Wingdings" pitchFamily="2" charset="2"/>
              <a:buNone/>
              <a:tabLst/>
              <a:defRPr/>
            </a:pPr>
            <a:r>
              <a:rPr kumimoji="0" lang="en-US" sz="2400" b="1" i="0" u="none" strike="noStrike" kern="0" cap="none" spc="0" normalizeH="0" baseline="0" noProof="0" smtClean="0">
                <a:ln>
                  <a:noFill/>
                </a:ln>
                <a:solidFill>
                  <a:srgbClr val="0000FF"/>
                </a:solidFill>
                <a:effectLst/>
                <a:uLnTx/>
                <a:uFillTx/>
                <a:latin typeface="+mn-lt"/>
                <a:ea typeface="+mn-ea"/>
                <a:cs typeface="+mn-cs"/>
              </a:rPr>
              <a:t>&lt;/html&gt;</a:t>
            </a:r>
            <a:endParaRPr kumimoji="0" lang="en-US" sz="2400" b="1" i="0" u="none" strike="noStrike" kern="0" cap="none" spc="0" normalizeH="0" baseline="0" noProof="0">
              <a:ln>
                <a:noFill/>
              </a:ln>
              <a:solidFill>
                <a:srgbClr val="0000FF"/>
              </a:solidFill>
              <a:effectLst/>
              <a:uLnTx/>
              <a:uFillTx/>
              <a:latin typeface="+mn-lt"/>
              <a:ea typeface="+mn-ea"/>
              <a:cs typeface="+mn-cs"/>
            </a:endParaRPr>
          </a:p>
        </p:txBody>
      </p:sp>
      <p:pic>
        <p:nvPicPr>
          <p:cNvPr id="7" name="Picture 6"/>
          <p:cNvPicPr>
            <a:picLocks noChangeAspect="1" noChangeArrowheads="1"/>
          </p:cNvPicPr>
          <p:nvPr/>
        </p:nvPicPr>
        <p:blipFill>
          <a:blip r:embed="rId2" cstate="print"/>
          <a:srcRect/>
          <a:stretch>
            <a:fillRect/>
          </a:stretch>
        </p:blipFill>
        <p:spPr bwMode="auto">
          <a:xfrm>
            <a:off x="4419600" y="1657350"/>
            <a:ext cx="4610100" cy="2152650"/>
          </a:xfrm>
          <a:prstGeom prst="rect">
            <a:avLst/>
          </a:prstGeom>
          <a:noFill/>
          <a:ln w="9525">
            <a:noFill/>
            <a:miter lim="800000"/>
            <a:headEnd/>
            <a:tailEnd/>
          </a:ln>
          <a:effectLst/>
        </p:spPr>
      </p:pic>
      <p:sp>
        <p:nvSpPr>
          <p:cNvPr id="8" name="Rectangle 2"/>
          <p:cNvSpPr>
            <a:spLocks noGrp="1" noChangeArrowheads="1"/>
          </p:cNvSpPr>
          <p:nvPr>
            <p:ph type="title"/>
          </p:nvPr>
        </p:nvSpPr>
        <p:spPr bwMode="auto">
          <a:xfrm>
            <a:off x="533401"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smtClean="0">
                <a:solidFill>
                  <a:schemeClr val="tx1"/>
                </a:solidFill>
                <a:cs typeface="Tahoma" charset="0"/>
              </a:rPr>
              <a:t>Ví dụ</a:t>
            </a:r>
            <a:endParaRPr lang="en-US" sz="4000" b="1" dirty="0" smtClean="0">
              <a:solidFill>
                <a:schemeClr val="tx1"/>
              </a:solidFill>
              <a:cs typeface="Tahoma" charset="0"/>
            </a:endParaRPr>
          </a:p>
        </p:txBody>
      </p:sp>
    </p:spTree>
    <p:extLst>
      <p:ext uri="{BB962C8B-B14F-4D97-AF65-F5344CB8AC3E}">
        <p14:creationId xmlns:p14="http://schemas.microsoft.com/office/powerpoint/2010/main" val="1853594435"/>
      </p:ext>
    </p:extLst>
  </p:cSld>
  <p:clrMapOvr>
    <a:masterClrMapping/>
  </p:clrMapOvr>
  <p:transition advClick="0">
    <p:wheel spokes="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67149"/>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vi-VN" sz="4000" b="1" dirty="0">
                <a:solidFill>
                  <a:schemeClr val="tx1"/>
                </a:solidFill>
                <a:cs typeface="Tahoma" charset="0"/>
              </a:rPr>
              <a:t>Một số thẻ HTML cơ bản</a:t>
            </a:r>
            <a:endParaRPr lang="en-US" sz="4000" b="1" dirty="0" smtClean="0">
              <a:solidFill>
                <a:schemeClr val="tx1"/>
              </a:solidFill>
              <a:cs typeface="Tahoma" charset="0"/>
            </a:endParaRPr>
          </a:p>
        </p:txBody>
      </p:sp>
      <p:graphicFrame>
        <p:nvGraphicFramePr>
          <p:cNvPr id="6" name="Group 105"/>
          <p:cNvGraphicFramePr>
            <a:graphicFrameLocks noGrp="1"/>
          </p:cNvGraphicFramePr>
          <p:nvPr>
            <p:ph idx="1"/>
            <p:extLst>
              <p:ext uri="{D42A27DB-BD31-4B8C-83A1-F6EECF244321}">
                <p14:modId xmlns:p14="http://schemas.microsoft.com/office/powerpoint/2010/main" val="2895954970"/>
              </p:ext>
            </p:extLst>
          </p:nvPr>
        </p:nvGraphicFramePr>
        <p:xfrm>
          <a:off x="609600" y="1143000"/>
          <a:ext cx="8305803" cy="5333999"/>
        </p:xfrm>
        <a:graphic>
          <a:graphicData uri="http://schemas.openxmlformats.org/drawingml/2006/table">
            <a:tbl>
              <a:tblPr/>
              <a:tblGrid>
                <a:gridCol w="762000"/>
                <a:gridCol w="1828800"/>
                <a:gridCol w="5715003"/>
              </a:tblGrid>
              <a:tr h="524456">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1" i="0" u="none" strike="noStrike" cap="none" normalizeH="0" baseline="0" smtClean="0">
                          <a:ln>
                            <a:noFill/>
                          </a:ln>
                          <a:solidFill>
                            <a:srgbClr val="000000"/>
                          </a:solidFill>
                          <a:effectLst/>
                          <a:latin typeface="Arial" pitchFamily="34" charset="0"/>
                        </a:rPr>
                        <a:t>STT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1" i="0" u="none" strike="noStrike" cap="none" normalizeH="0" baseline="0" smtClean="0">
                          <a:ln>
                            <a:noFill/>
                          </a:ln>
                          <a:solidFill>
                            <a:srgbClr val="000000"/>
                          </a:solidFill>
                          <a:effectLst/>
                          <a:latin typeface="Arial" pitchFamily="34" charset="0"/>
                        </a:rPr>
                        <a:t>Tên thẻ</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1" i="0" u="none" strike="noStrike" cap="none" normalizeH="0" baseline="0" smtClean="0">
                          <a:ln>
                            <a:noFill/>
                          </a:ln>
                          <a:solidFill>
                            <a:srgbClr val="000000"/>
                          </a:solidFill>
                          <a:effectLst/>
                          <a:latin typeface="Arial" pitchFamily="34" charset="0"/>
                        </a:rPr>
                        <a:t>Ý nghĩa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599379">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smtClean="0">
                          <a:ln>
                            <a:noFill/>
                          </a:ln>
                          <a:solidFill>
                            <a:srgbClr val="000000"/>
                          </a:solidFill>
                          <a:effectLst/>
                          <a:latin typeface="Arial"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smtClean="0">
                          <a:ln>
                            <a:noFill/>
                          </a:ln>
                          <a:solidFill>
                            <a:srgbClr val="000000"/>
                          </a:solidFill>
                          <a:effectLst/>
                          <a:latin typeface="Arial" pitchFamily="34" charset="0"/>
                        </a:rPr>
                        <a:t>&lt;html&gt;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smtClean="0">
                          <a:ln>
                            <a:noFill/>
                          </a:ln>
                          <a:solidFill>
                            <a:srgbClr val="000000"/>
                          </a:solidFill>
                          <a:effectLst/>
                          <a:latin typeface="Arial" pitchFamily="34" charset="0"/>
                        </a:rPr>
                        <a:t>Bắt đầu và kết thúc tài liệu HTML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9379">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smtClean="0">
                          <a:ln>
                            <a:noFill/>
                          </a:ln>
                          <a:solidFill>
                            <a:srgbClr val="000000"/>
                          </a:solidFill>
                          <a:effectLst/>
                          <a:latin typeface="Arial"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smtClean="0">
                          <a:ln>
                            <a:noFill/>
                          </a:ln>
                          <a:solidFill>
                            <a:srgbClr val="000000"/>
                          </a:solidFill>
                          <a:effectLst/>
                          <a:latin typeface="Arial" pitchFamily="34" charset="0"/>
                        </a:rPr>
                        <a:t>&lt;title&gt;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smtClean="0">
                          <a:ln>
                            <a:noFill/>
                          </a:ln>
                          <a:solidFill>
                            <a:srgbClr val="000000"/>
                          </a:solidFill>
                          <a:effectLst/>
                          <a:latin typeface="Arial" pitchFamily="34" charset="0"/>
                        </a:rPr>
                        <a:t>Tiêu đề của trang tài liệu HTML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9379">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smtClean="0">
                          <a:ln>
                            <a:noFill/>
                          </a:ln>
                          <a:solidFill>
                            <a:srgbClr val="000000"/>
                          </a:solidFill>
                          <a:effectLst/>
                          <a:latin typeface="Arial"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smtClean="0">
                          <a:ln>
                            <a:noFill/>
                          </a:ln>
                          <a:solidFill>
                            <a:srgbClr val="000000"/>
                          </a:solidFill>
                          <a:effectLst/>
                          <a:latin typeface="Arial" pitchFamily="34" charset="0"/>
                        </a:rPr>
                        <a:t>&lt;body&gt;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smtClean="0">
                          <a:ln>
                            <a:noFill/>
                          </a:ln>
                          <a:solidFill>
                            <a:srgbClr val="000000"/>
                          </a:solidFill>
                          <a:effectLst/>
                          <a:latin typeface="Arial" pitchFamily="34" charset="0"/>
                        </a:rPr>
                        <a:t>Bắt đầu thân tài liệu HTML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9379">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smtClean="0">
                          <a:ln>
                            <a:noFill/>
                          </a:ln>
                          <a:solidFill>
                            <a:srgbClr val="000000"/>
                          </a:solidFill>
                          <a:effectLst/>
                          <a:latin typeface="Arial"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smtClean="0">
                          <a:ln>
                            <a:noFill/>
                          </a:ln>
                          <a:solidFill>
                            <a:srgbClr val="000000"/>
                          </a:solidFill>
                          <a:effectLst/>
                          <a:latin typeface="Arial" pitchFamily="34" charset="0"/>
                        </a:rPr>
                        <a:t>&lt;b&gt;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smtClean="0">
                          <a:ln>
                            <a:noFill/>
                          </a:ln>
                          <a:solidFill>
                            <a:srgbClr val="000000"/>
                          </a:solidFill>
                          <a:effectLst/>
                          <a:latin typeface="Arial" pitchFamily="34" charset="0"/>
                        </a:rPr>
                        <a:t>Định dạng in đậm cho chuỗi văn bản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3834">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smtClean="0">
                          <a:ln>
                            <a:noFill/>
                          </a:ln>
                          <a:solidFill>
                            <a:srgbClr val="000000"/>
                          </a:solidFill>
                          <a:effectLst/>
                          <a:latin typeface="Arial"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smtClean="0">
                          <a:ln>
                            <a:noFill/>
                          </a:ln>
                          <a:solidFill>
                            <a:srgbClr val="000000"/>
                          </a:solidFill>
                          <a:effectLst/>
                          <a:latin typeface="Arial" pitchFamily="34" charset="0"/>
                        </a:rPr>
                        <a:t>&lt;i&gt;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smtClean="0">
                          <a:ln>
                            <a:noFill/>
                          </a:ln>
                          <a:solidFill>
                            <a:srgbClr val="000000"/>
                          </a:solidFill>
                          <a:effectLst/>
                          <a:latin typeface="Arial" pitchFamily="34" charset="0"/>
                        </a:rPr>
                        <a:t>Định dạng in nghiêng cho chuỗi văn bản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18814">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smtClean="0">
                          <a:ln>
                            <a:noFill/>
                          </a:ln>
                          <a:solidFill>
                            <a:srgbClr val="000000"/>
                          </a:solidFill>
                          <a:effectLst/>
                          <a:latin typeface="Arial" pitchFamily="34"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smtClean="0">
                          <a:ln>
                            <a:noFill/>
                          </a:ln>
                          <a:solidFill>
                            <a:srgbClr val="000000"/>
                          </a:solidFill>
                          <a:effectLst/>
                          <a:latin typeface="Arial" pitchFamily="34" charset="0"/>
                        </a:rPr>
                        <a:t>&lt;h1&gt;, &lt;h2&gt;, &lt;h3&gt;, &lt;h4&gt;, &lt;h5&gt;, &lt;h6&gt;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smtClean="0">
                          <a:ln>
                            <a:noFill/>
                          </a:ln>
                          <a:solidFill>
                            <a:srgbClr val="000000"/>
                          </a:solidFill>
                          <a:effectLst/>
                          <a:latin typeface="Arial" pitchFamily="34" charset="0"/>
                        </a:rPr>
                        <a:t>Thẻ in các cỡ (kích thước) của tiêu đề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9379">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smtClean="0">
                          <a:ln>
                            <a:noFill/>
                          </a:ln>
                          <a:solidFill>
                            <a:srgbClr val="000000"/>
                          </a:solidFill>
                          <a:effectLst/>
                          <a:latin typeface="Arial" pitchFamily="34"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smtClean="0">
                          <a:ln>
                            <a:noFill/>
                          </a:ln>
                          <a:solidFill>
                            <a:srgbClr val="000000"/>
                          </a:solidFill>
                          <a:effectLst/>
                          <a:latin typeface="Arial" pitchFamily="34" charset="0"/>
                        </a:rPr>
                        <a:t>&lt;table&gt;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smtClean="0">
                          <a:ln>
                            <a:noFill/>
                          </a:ln>
                          <a:solidFill>
                            <a:srgbClr val="000000"/>
                          </a:solidFill>
                          <a:effectLst/>
                          <a:latin typeface="Arial" pitchFamily="34" charset="0"/>
                        </a:rPr>
                        <a:t>Dùng để tạo table (bảng)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271012934"/>
      </p:ext>
    </p:extLst>
  </p:cSld>
  <p:clrMapOvr>
    <a:masterClrMapping/>
  </p:clrMapOvr>
  <p:transition advClick="0">
    <p:wheel spokes="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42"/>
          <p:cNvGraphicFramePr>
            <a:graphicFrameLocks noGrp="1"/>
          </p:cNvGraphicFramePr>
          <p:nvPr>
            <p:ph idx="1"/>
            <p:extLst>
              <p:ext uri="{D42A27DB-BD31-4B8C-83A1-F6EECF244321}">
                <p14:modId xmlns:p14="http://schemas.microsoft.com/office/powerpoint/2010/main" val="2174079613"/>
              </p:ext>
            </p:extLst>
          </p:nvPr>
        </p:nvGraphicFramePr>
        <p:xfrm>
          <a:off x="609600" y="1143000"/>
          <a:ext cx="8305800" cy="5334000"/>
        </p:xfrm>
        <a:graphic>
          <a:graphicData uri="http://schemas.openxmlformats.org/drawingml/2006/table">
            <a:tbl>
              <a:tblPr/>
              <a:tblGrid>
                <a:gridCol w="762000"/>
                <a:gridCol w="1828800"/>
                <a:gridCol w="5715000"/>
              </a:tblGrid>
              <a:tr h="556047">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1" i="0" u="none" strike="noStrike" cap="none" normalizeH="0" baseline="0" smtClean="0">
                          <a:ln>
                            <a:noFill/>
                          </a:ln>
                          <a:solidFill>
                            <a:srgbClr val="000000"/>
                          </a:solidFill>
                          <a:effectLst/>
                          <a:latin typeface="Arial" pitchFamily="34" charset="0"/>
                        </a:rPr>
                        <a:t>STT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1" i="0" u="none" strike="noStrike" cap="none" normalizeH="0" baseline="0" smtClean="0">
                          <a:ln>
                            <a:noFill/>
                          </a:ln>
                          <a:solidFill>
                            <a:srgbClr val="000000"/>
                          </a:solidFill>
                          <a:effectLst/>
                          <a:latin typeface="Arial" pitchFamily="34" charset="0"/>
                        </a:rPr>
                        <a:t>Tên thẻ</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1" i="0" u="none" strike="noStrike" cap="none" normalizeH="0" baseline="0" smtClean="0">
                          <a:ln>
                            <a:noFill/>
                          </a:ln>
                          <a:solidFill>
                            <a:srgbClr val="000000"/>
                          </a:solidFill>
                          <a:effectLst/>
                          <a:latin typeface="Arial" pitchFamily="34" charset="0"/>
                        </a:rPr>
                        <a:t>Ý nghĩa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635481">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smtClean="0">
                          <a:ln>
                            <a:noFill/>
                          </a:ln>
                          <a:solidFill>
                            <a:srgbClr val="000000"/>
                          </a:solidFill>
                          <a:effectLst/>
                          <a:latin typeface="Arial" pitchFamily="34"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smtClean="0">
                          <a:ln>
                            <a:noFill/>
                          </a:ln>
                          <a:solidFill>
                            <a:srgbClr val="000000"/>
                          </a:solidFill>
                          <a:effectLst/>
                          <a:latin typeface="Arial" pitchFamily="34" charset="0"/>
                        </a:rPr>
                        <a:t>&lt;tr&gt;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smtClean="0">
                          <a:ln>
                            <a:noFill/>
                          </a:ln>
                          <a:solidFill>
                            <a:srgbClr val="000000"/>
                          </a:solidFill>
                          <a:effectLst/>
                          <a:latin typeface="Arial" pitchFamily="34" charset="0"/>
                        </a:rPr>
                        <a:t>Định nghĩa dòng trong table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5481">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smtClean="0">
                          <a:ln>
                            <a:noFill/>
                          </a:ln>
                          <a:solidFill>
                            <a:srgbClr val="000000"/>
                          </a:solidFill>
                          <a:effectLst/>
                          <a:latin typeface="Arial" pitchFamily="34"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smtClean="0">
                          <a:ln>
                            <a:noFill/>
                          </a:ln>
                          <a:solidFill>
                            <a:srgbClr val="000000"/>
                          </a:solidFill>
                          <a:effectLst/>
                          <a:latin typeface="Arial" pitchFamily="34" charset="0"/>
                        </a:rPr>
                        <a:t>&lt;td&gt;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smtClean="0">
                          <a:ln>
                            <a:noFill/>
                          </a:ln>
                          <a:solidFill>
                            <a:srgbClr val="000000"/>
                          </a:solidFill>
                          <a:effectLst/>
                          <a:latin typeface="Arial" pitchFamily="34" charset="0"/>
                        </a:rPr>
                        <a:t>Định nghĩa cột trong table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5481">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smtClean="0">
                          <a:ln>
                            <a:noFill/>
                          </a:ln>
                          <a:solidFill>
                            <a:srgbClr val="000000"/>
                          </a:solidFill>
                          <a:effectLst/>
                          <a:latin typeface="Arial" pitchFamily="34"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smtClean="0">
                          <a:ln>
                            <a:noFill/>
                          </a:ln>
                          <a:solidFill>
                            <a:srgbClr val="000000"/>
                          </a:solidFill>
                          <a:effectLst/>
                          <a:latin typeface="Arial" pitchFamily="34" charset="0"/>
                        </a:rPr>
                        <a:t>&lt;br&gt;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smtClean="0">
                          <a:ln>
                            <a:noFill/>
                          </a:ln>
                          <a:solidFill>
                            <a:srgbClr val="000000"/>
                          </a:solidFill>
                          <a:effectLst/>
                          <a:latin typeface="Arial" pitchFamily="34" charset="0"/>
                        </a:rPr>
                        <a:t>Thẻ xuống dòng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5481">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smtClean="0">
                          <a:ln>
                            <a:noFill/>
                          </a:ln>
                          <a:solidFill>
                            <a:srgbClr val="000000"/>
                          </a:solidFill>
                          <a:effectLst/>
                          <a:latin typeface="Arial" pitchFamily="34" charset="0"/>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smtClean="0">
                          <a:ln>
                            <a:noFill/>
                          </a:ln>
                          <a:solidFill>
                            <a:srgbClr val="000000"/>
                          </a:solidFill>
                          <a:effectLst/>
                          <a:latin typeface="Arial" pitchFamily="34" charset="0"/>
                        </a:rPr>
                        <a:t>&lt;p&gt;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smtClean="0">
                          <a:ln>
                            <a:noFill/>
                          </a:ln>
                          <a:solidFill>
                            <a:srgbClr val="000000"/>
                          </a:solidFill>
                          <a:effectLst/>
                          <a:latin typeface="Arial" pitchFamily="34" charset="0"/>
                        </a:rPr>
                        <a:t>Định dạng sang paragraph mới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5481">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smtClean="0">
                          <a:ln>
                            <a:noFill/>
                          </a:ln>
                          <a:solidFill>
                            <a:srgbClr val="000000"/>
                          </a:solidFill>
                          <a:effectLst/>
                          <a:latin typeface="Arial" pitchFamily="34"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smtClean="0">
                          <a:ln>
                            <a:noFill/>
                          </a:ln>
                          <a:solidFill>
                            <a:srgbClr val="000000"/>
                          </a:solidFill>
                          <a:effectLst/>
                          <a:latin typeface="Arial" pitchFamily="34" charset="0"/>
                        </a:rPr>
                        <a:t>&lt;img&gt;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smtClean="0">
                          <a:ln>
                            <a:noFill/>
                          </a:ln>
                          <a:solidFill>
                            <a:srgbClr val="000000"/>
                          </a:solidFill>
                          <a:effectLst/>
                          <a:latin typeface="Arial" pitchFamily="34" charset="0"/>
                        </a:rPr>
                        <a:t>Thể hiện hình ảnh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9812">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smtClean="0">
                          <a:ln>
                            <a:noFill/>
                          </a:ln>
                          <a:solidFill>
                            <a:srgbClr val="000000"/>
                          </a:solidFill>
                          <a:effectLst/>
                          <a:latin typeface="Arial" pitchFamily="34"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smtClean="0">
                          <a:ln>
                            <a:noFill/>
                          </a:ln>
                          <a:solidFill>
                            <a:srgbClr val="000000"/>
                          </a:solidFill>
                          <a:effectLst/>
                          <a:latin typeface="Arial" pitchFamily="34" charset="0"/>
                        </a:rPr>
                        <a:t>&lt;a&gt;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smtClean="0">
                          <a:ln>
                            <a:noFill/>
                          </a:ln>
                          <a:solidFill>
                            <a:srgbClr val="000000"/>
                          </a:solidFill>
                          <a:effectLst/>
                          <a:latin typeface="Arial" pitchFamily="34" charset="0"/>
                        </a:rPr>
                        <a:t>Tạo liên kết đến nguồn tài liệu khác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0736">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smtClean="0">
                          <a:ln>
                            <a:noFill/>
                          </a:ln>
                          <a:solidFill>
                            <a:srgbClr val="000000"/>
                          </a:solidFill>
                          <a:effectLst/>
                          <a:latin typeface="Arial" pitchFamily="34" charset="0"/>
                        </a:rPr>
                        <a:t>14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smtClean="0">
                          <a:ln>
                            <a:noFill/>
                          </a:ln>
                          <a:solidFill>
                            <a:srgbClr val="000000"/>
                          </a:solidFill>
                          <a:effectLst/>
                          <a:latin typeface="Arial" pitchFamily="34" charset="0"/>
                        </a:rPr>
                        <a:t>&lt;font&gt;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smtClean="0">
                          <a:ln>
                            <a:noFill/>
                          </a:ln>
                          <a:solidFill>
                            <a:srgbClr val="000000"/>
                          </a:solidFill>
                          <a:effectLst/>
                          <a:latin typeface="Arial" pitchFamily="34" charset="0"/>
                        </a:rPr>
                        <a:t>Định dạng màu sắc và font chữ cho văn bản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2"/>
          <p:cNvSpPr>
            <a:spLocks noGrp="1" noChangeArrowheads="1"/>
          </p:cNvSpPr>
          <p:nvPr>
            <p:ph type="title"/>
          </p:nvPr>
        </p:nvSpPr>
        <p:spPr bwMode="auto">
          <a:xfrm>
            <a:off x="457200" y="167149"/>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vi-VN" sz="4000" b="1" dirty="0">
                <a:solidFill>
                  <a:schemeClr val="tx1"/>
                </a:solidFill>
                <a:cs typeface="Tahoma" charset="0"/>
              </a:rPr>
              <a:t>Một số thẻ HTML cơ bản</a:t>
            </a:r>
            <a:endParaRPr lang="en-US" sz="4000" b="1" dirty="0" smtClean="0">
              <a:solidFill>
                <a:schemeClr val="tx1"/>
              </a:solidFill>
              <a:cs typeface="Tahoma" charset="0"/>
            </a:endParaRPr>
          </a:p>
        </p:txBody>
      </p:sp>
    </p:spTree>
    <p:extLst>
      <p:ext uri="{BB962C8B-B14F-4D97-AF65-F5344CB8AC3E}">
        <p14:creationId xmlns:p14="http://schemas.microsoft.com/office/powerpoint/2010/main" val="2947558087"/>
      </p:ext>
    </p:extLst>
  </p:cSld>
  <p:clrMapOvr>
    <a:masterClrMapping/>
  </p:clrMapOvr>
  <p:transition advClick="0">
    <p:wheel spokes="1"/>
  </p:transition>
  <p:timing>
    <p:tnLst>
      <p:par>
        <p:cTn id="1" dur="indefinite" restart="never" nodeType="tmRoot"/>
      </p:par>
    </p:tnLst>
  </p:timing>
</p:sld>
</file>

<file path=ppt/theme/theme1.xml><?xml version="1.0" encoding="utf-8"?>
<a:theme xmlns:a="http://schemas.openxmlformats.org/drawingml/2006/main" name="VNPT templat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VNPT template</Template>
  <TotalTime>518</TotalTime>
  <Words>2048</Words>
  <Application>Microsoft Office PowerPoint</Application>
  <PresentationFormat>On-screen Show (4:3)</PresentationFormat>
  <Paragraphs>382</Paragraphs>
  <Slides>45</Slides>
  <Notes>4</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45</vt:i4>
      </vt:variant>
    </vt:vector>
  </HeadingPairs>
  <TitlesOfParts>
    <vt:vector size="56" baseType="lpstr">
      <vt:lpstr>ＭＳ Ｐゴシック</vt:lpstr>
      <vt:lpstr>ＭＳ Ｐゴシック</vt:lpstr>
      <vt:lpstr>Arial</vt:lpstr>
      <vt:lpstr>Calibri</vt:lpstr>
      <vt:lpstr>Courier New</vt:lpstr>
      <vt:lpstr>Tahoma</vt:lpstr>
      <vt:lpstr>Times New Roman</vt:lpstr>
      <vt:lpstr>Wingdings</vt:lpstr>
      <vt:lpstr>VNPT template</vt:lpstr>
      <vt:lpstr>Custom Design</vt:lpstr>
      <vt:lpstr>Bitmap Image</vt:lpstr>
      <vt:lpstr>HyperText Markup Language</vt:lpstr>
      <vt:lpstr>Nội dung</vt:lpstr>
      <vt:lpstr>Giới thiệu</vt:lpstr>
      <vt:lpstr>Thẻ (tag) HTML</vt:lpstr>
      <vt:lpstr>Thẻ (tag) HTML</vt:lpstr>
      <vt:lpstr>Cấu trúc một tài liệu HTML</vt:lpstr>
      <vt:lpstr>Ví dụ</vt:lpstr>
      <vt:lpstr>Một số thẻ HTML cơ bản</vt:lpstr>
      <vt:lpstr>Một số thẻ HTML cơ bản</vt:lpstr>
      <vt:lpstr>Một số thẻ HTML cơ bản</vt:lpstr>
      <vt:lpstr>Một số thẻ HTML cơ bản</vt:lpstr>
      <vt:lpstr>Một số thẻ HTML cơ bản</vt:lpstr>
      <vt:lpstr>Một số thẻ HTML cơ bản</vt:lpstr>
      <vt:lpstr>Một số thẻ HTML cơ bản</vt:lpstr>
      <vt:lpstr>Một số thẻ HTML cơ bản</vt:lpstr>
      <vt:lpstr>Một số thẻ HTML cơ bản</vt:lpstr>
      <vt:lpstr>Một số thẻ HTML cơ bản</vt:lpstr>
      <vt:lpstr>Một số thẻ HTML cơ bản</vt:lpstr>
      <vt:lpstr>Một số thẻ HTML cơ bản</vt:lpstr>
      <vt:lpstr>Liên kết – Hyperlink</vt:lpstr>
      <vt:lpstr>Liên kết – Hyperlink</vt:lpstr>
      <vt:lpstr>Liên kết – Hyperlink</vt:lpstr>
      <vt:lpstr>Một số ký tự đặc biệt</vt:lpstr>
      <vt:lpstr>Form</vt:lpstr>
      <vt:lpstr>Tag &lt;Form&gt;</vt:lpstr>
      <vt:lpstr>Các thành phần của Form</vt:lpstr>
      <vt:lpstr>Text Field</vt:lpstr>
      <vt:lpstr>Password Field</vt:lpstr>
      <vt:lpstr>Hidden Text Field</vt:lpstr>
      <vt:lpstr>CheckBox</vt:lpstr>
      <vt:lpstr>RadioButton</vt:lpstr>
      <vt:lpstr>File Form Control</vt:lpstr>
      <vt:lpstr>Submit Button</vt:lpstr>
      <vt:lpstr>Reset Button</vt:lpstr>
      <vt:lpstr>Generalized Button</vt:lpstr>
      <vt:lpstr>Multiline Text Field</vt:lpstr>
      <vt:lpstr>Label</vt:lpstr>
      <vt:lpstr>Pull-down Menu</vt:lpstr>
      <vt:lpstr>Pull-down Menu</vt:lpstr>
      <vt:lpstr>Field Set</vt:lpstr>
      <vt:lpstr>Thẻ MARQUEE</vt:lpstr>
      <vt:lpstr>Cơ chế truyền nhận dữ liệu</vt:lpstr>
      <vt:lpstr>Cơ chế truyền nhận dữ liệu</vt:lpstr>
      <vt:lpstr>PowerPoint Presentation</vt:lpstr>
      <vt:lpstr>Q &amp; A</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Tran Anh Dung</dc:creator>
  <cp:lastModifiedBy>anhdung</cp:lastModifiedBy>
  <cp:revision>89</cp:revision>
  <dcterms:created xsi:type="dcterms:W3CDTF">2010-09-29T06:57:02Z</dcterms:created>
  <dcterms:modified xsi:type="dcterms:W3CDTF">2015-07-02T14:09:36Z</dcterms:modified>
</cp:coreProperties>
</file>