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 id="2147483986" r:id="rId2"/>
  </p:sldMasterIdLst>
  <p:notesMasterIdLst>
    <p:notesMasterId r:id="rId53"/>
  </p:notesMasterIdLst>
  <p:handoutMasterIdLst>
    <p:handoutMasterId r:id="rId54"/>
  </p:handoutMasterIdLst>
  <p:sldIdLst>
    <p:sldId id="256" r:id="rId3"/>
    <p:sldId id="754" r:id="rId4"/>
    <p:sldId id="757" r:id="rId5"/>
    <p:sldId id="758" r:id="rId6"/>
    <p:sldId id="759" r:id="rId7"/>
    <p:sldId id="760" r:id="rId8"/>
    <p:sldId id="761" r:id="rId9"/>
    <p:sldId id="762" r:id="rId10"/>
    <p:sldId id="763" r:id="rId11"/>
    <p:sldId id="764" r:id="rId12"/>
    <p:sldId id="765" r:id="rId13"/>
    <p:sldId id="766" r:id="rId14"/>
    <p:sldId id="767" r:id="rId15"/>
    <p:sldId id="770" r:id="rId16"/>
    <p:sldId id="768" r:id="rId17"/>
    <p:sldId id="771" r:id="rId18"/>
    <p:sldId id="769" r:id="rId19"/>
    <p:sldId id="772" r:id="rId20"/>
    <p:sldId id="775" r:id="rId21"/>
    <p:sldId id="773" r:id="rId22"/>
    <p:sldId id="777" r:id="rId23"/>
    <p:sldId id="774" r:id="rId24"/>
    <p:sldId id="778" r:id="rId25"/>
    <p:sldId id="779" r:id="rId26"/>
    <p:sldId id="780" r:id="rId27"/>
    <p:sldId id="781" r:id="rId28"/>
    <p:sldId id="783" r:id="rId29"/>
    <p:sldId id="782" r:id="rId30"/>
    <p:sldId id="784" r:id="rId31"/>
    <p:sldId id="785" r:id="rId32"/>
    <p:sldId id="786" r:id="rId33"/>
    <p:sldId id="787" r:id="rId34"/>
    <p:sldId id="788" r:id="rId35"/>
    <p:sldId id="789" r:id="rId36"/>
    <p:sldId id="790" r:id="rId37"/>
    <p:sldId id="791" r:id="rId38"/>
    <p:sldId id="792" r:id="rId39"/>
    <p:sldId id="793" r:id="rId40"/>
    <p:sldId id="794" r:id="rId41"/>
    <p:sldId id="799" r:id="rId42"/>
    <p:sldId id="795" r:id="rId43"/>
    <p:sldId id="796" r:id="rId44"/>
    <p:sldId id="797" r:id="rId45"/>
    <p:sldId id="798" r:id="rId46"/>
    <p:sldId id="800" r:id="rId47"/>
    <p:sldId id="801" r:id="rId48"/>
    <p:sldId id="802" r:id="rId49"/>
    <p:sldId id="805" r:id="rId50"/>
    <p:sldId id="806" r:id="rId51"/>
    <p:sldId id="807" r:id="rId52"/>
  </p:sldIdLst>
  <p:sldSz cx="9144000" cy="6858000" type="screen4x3"/>
  <p:notesSz cx="6858000" cy="9144000"/>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6" autoAdjust="0"/>
    <p:restoredTop sz="88599" autoAdjust="0"/>
  </p:normalViewPr>
  <p:slideViewPr>
    <p:cSldViewPr>
      <p:cViewPr varScale="1">
        <p:scale>
          <a:sx n="76" d="100"/>
          <a:sy n="76" d="100"/>
        </p:scale>
        <p:origin x="1368" y="66"/>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456"/>
    </p:cViewPr>
  </p:notesTextViewPr>
  <p:sorterViewPr>
    <p:cViewPr>
      <p:scale>
        <a:sx n="66" d="100"/>
        <a:sy n="66" d="100"/>
      </p:scale>
      <p:origin x="0" y="0"/>
    </p:cViewPr>
  </p:sorterViewPr>
  <p:notesViewPr>
    <p:cSldViewPr>
      <p:cViewPr>
        <p:scale>
          <a:sx n="100" d="100"/>
          <a:sy n="100" d="100"/>
        </p:scale>
        <p:origin x="-16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721725"/>
            <a:ext cx="2330450" cy="457200"/>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892175" y="152400"/>
            <a:ext cx="5108575" cy="246221"/>
          </a:xfrm>
          <a:prstGeom prst="rect">
            <a:avLst/>
          </a:prstGeom>
          <a:noFill/>
        </p:spPr>
        <p:txBody>
          <a:bodyPr>
            <a:spAutoFit/>
          </a:bodyPr>
          <a:lstStyle/>
          <a:p>
            <a:pPr>
              <a:defRPr/>
            </a:pPr>
            <a:r>
              <a:rPr lang="en-US" sz="1000" b="0" i="1" dirty="0" err="1" smtClean="0">
                <a:latin typeface="Times New Roman" pitchFamily="18" charset="0"/>
                <a:ea typeface="+mn-ea"/>
                <a:cs typeface="Times New Roman" pitchFamily="18" charset="0"/>
              </a:rPr>
              <a:t>Chương</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trình</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đào</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tạo</a:t>
            </a:r>
            <a:r>
              <a:rPr lang="en-US" sz="1000" b="0" i="1" dirty="0">
                <a:latin typeface="Times New Roman" pitchFamily="18" charset="0"/>
                <a:ea typeface="+mn-ea"/>
                <a:cs typeface="Times New Roman" pitchFamily="18" charset="0"/>
              </a:rPr>
              <a:t> </a:t>
            </a:r>
            <a:r>
              <a:rPr lang="en-US" sz="1000" b="0" i="1" dirty="0" smtClean="0">
                <a:latin typeface="Times New Roman" pitchFamily="18" charset="0"/>
                <a:ea typeface="+mn-ea"/>
                <a:cs typeface="Times New Roman" pitchFamily="18" charset="0"/>
              </a:rPr>
              <a:t>“</a:t>
            </a:r>
            <a:r>
              <a:rPr lang="en-US" sz="1000" b="0" i="1" dirty="0" err="1" smtClean="0">
                <a:latin typeface="Times New Roman" pitchFamily="18" charset="0"/>
                <a:ea typeface="+mn-ea"/>
                <a:cs typeface="Times New Roman" pitchFamily="18" charset="0"/>
              </a:rPr>
              <a:t>Lập</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trình</a:t>
            </a:r>
            <a:r>
              <a:rPr lang="en-US" sz="1000" b="0" i="1" smtClean="0">
                <a:latin typeface="Times New Roman" pitchFamily="18" charset="0"/>
                <a:ea typeface="+mn-ea"/>
                <a:cs typeface="Times New Roman" pitchFamily="18" charset="0"/>
              </a:rPr>
              <a:t>  ASP.NET </a:t>
            </a:r>
            <a:r>
              <a:rPr lang="en-US" sz="1000" b="0" i="1" dirty="0" err="1" smtClean="0">
                <a:latin typeface="Times New Roman" pitchFamily="18" charset="0"/>
                <a:ea typeface="+mn-ea"/>
                <a:cs typeface="Times New Roman" pitchFamily="18" charset="0"/>
              </a:rPr>
              <a:t>trên</a:t>
            </a:r>
            <a:r>
              <a:rPr lang="en-US" sz="1000" b="0" i="1" dirty="0" smtClean="0">
                <a:latin typeface="Times New Roman" pitchFamily="18" charset="0"/>
                <a:ea typeface="+mn-ea"/>
                <a:cs typeface="Times New Roman" pitchFamily="18" charset="0"/>
              </a:rPr>
              <a:t> Web”</a:t>
            </a:r>
          </a:p>
        </p:txBody>
      </p:sp>
      <p:sp>
        <p:nvSpPr>
          <p:cNvPr id="7" name="TextBox 6"/>
          <p:cNvSpPr txBox="1"/>
          <p:nvPr/>
        </p:nvSpPr>
        <p:spPr>
          <a:xfrm>
            <a:off x="893763" y="8931275"/>
            <a:ext cx="5857875" cy="246221"/>
          </a:xfrm>
          <a:prstGeom prst="rect">
            <a:avLst/>
          </a:prstGeom>
          <a:noFill/>
        </p:spPr>
        <p:txBody>
          <a:bodyPr>
            <a:spAutoFit/>
          </a:bodyPr>
          <a:lstStyle/>
          <a:p>
            <a:pPr>
              <a:defRPr/>
            </a:pPr>
            <a:r>
              <a:rPr lang="en-US" sz="1000" b="0" i="1" dirty="0" err="1">
                <a:latin typeface="Times New Roman" pitchFamily="18" charset="0"/>
                <a:ea typeface="+mn-ea"/>
                <a:cs typeface="Times New Roman" pitchFamily="18" charset="0"/>
              </a:rPr>
              <a:t>Trung</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tâm</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Đào</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tạo</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Bưu</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chính</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Viễn</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thông</a:t>
            </a:r>
            <a:r>
              <a:rPr lang="en-US" sz="1000" b="0" i="1" dirty="0">
                <a:latin typeface="Times New Roman" pitchFamily="18" charset="0"/>
                <a:ea typeface="+mn-ea"/>
                <a:cs typeface="Times New Roman" pitchFamily="18" charset="0"/>
              </a:rPr>
              <a:t> </a:t>
            </a:r>
            <a:r>
              <a:rPr lang="en-US" sz="1000" b="0" i="1" dirty="0" smtClean="0">
                <a:latin typeface="Times New Roman" pitchFamily="18" charset="0"/>
                <a:ea typeface="+mn-ea"/>
                <a:cs typeface="Times New Roman" pitchFamily="18" charset="0"/>
              </a:rPr>
              <a:t>II</a:t>
            </a:r>
            <a:endParaRPr lang="en-US" sz="1000" b="0" i="1" dirty="0">
              <a:latin typeface="Times New Roman" pitchFamily="18" charset="0"/>
              <a:ea typeface="+mn-ea"/>
              <a:cs typeface="Times New Roman" pitchFamily="18" charset="0"/>
            </a:endParaRPr>
          </a:p>
        </p:txBody>
      </p:sp>
      <p:cxnSp>
        <p:nvCxnSpPr>
          <p:cNvPr id="9" name="Straight Connector 8"/>
          <p:cNvCxnSpPr/>
          <p:nvPr/>
        </p:nvCxnSpPr>
        <p:spPr>
          <a:xfrm>
            <a:off x="982663" y="455613"/>
            <a:ext cx="528637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00125" y="8839200"/>
            <a:ext cx="5286375"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r>
              <a:rPr lang="vi-VN" smtClean="0"/>
              <a:t>Chương trình đào tạo "Quản trị cơ sở dữ liệu Oracle"</a:t>
            </a: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07/08/2015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smtClean="0"/>
          </a:p>
        </p:txBody>
      </p:sp>
      <p:sp>
        <p:nvSpPr>
          <p:cNvPr id="6" name="Footer Placeholder 5"/>
          <p:cNvSpPr>
            <a:spLocks noGrp="1"/>
          </p:cNvSpPr>
          <p:nvPr>
            <p:ph type="ftr" sz="quarter" idx="4"/>
          </p:nvPr>
        </p:nvSpPr>
        <p:spPr>
          <a:xfrm>
            <a:off x="0" y="8685213"/>
            <a:ext cx="3505200" cy="457200"/>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dirty="0"/>
              <a:t>Trung tâm đào tạo Bưu chính Viễn thông </a:t>
            </a:r>
            <a:r>
              <a:rPr lang="en-US" dirty="0" smtClean="0"/>
              <a:t>I</a:t>
            </a:r>
            <a:r>
              <a:rPr lang="vi-VN" dirty="0" smtClean="0"/>
              <a:t>I</a:t>
            </a:r>
            <a:endParaRPr lang="vi-V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smtClean="0"/>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smtClean="0"/>
          </a:p>
        </p:txBody>
      </p:sp>
      <p:sp>
        <p:nvSpPr>
          <p:cNvPr id="153605" name="Footer Placeholder 4"/>
          <p:cNvSpPr>
            <a:spLocks noGrp="1"/>
          </p:cNvSpPr>
          <p:nvPr>
            <p:ph type="ftr" sz="quarter" idx="4"/>
          </p:nvPr>
        </p:nvSpPr>
        <p:spPr bwMode="auto">
          <a:ln>
            <a:miter lim="800000"/>
            <a:headEnd/>
            <a:tailEnd/>
          </a:ln>
        </p:spPr>
        <p:txBody>
          <a:bodyPr/>
          <a:lstStyle/>
          <a:p>
            <a:pPr>
              <a:defRPr/>
            </a:pPr>
            <a:r>
              <a:rPr lang="vi-VN" smtClean="0"/>
              <a:t>Trung tâm đào tạo Bưu chính Viễn thông I</a:t>
            </a:r>
          </a:p>
        </p:txBody>
      </p:sp>
      <p:sp>
        <p:nvSpPr>
          <p:cNvPr id="153606" name="Header Placeholder 5"/>
          <p:cNvSpPr>
            <a:spLocks noGrp="1"/>
          </p:cNvSpPr>
          <p:nvPr>
            <p:ph type="hdr" sz="quarter"/>
          </p:nvPr>
        </p:nvSpPr>
        <p:spPr bwMode="auto">
          <a:ln>
            <a:miter lim="800000"/>
            <a:headEnd/>
            <a:tailEnd/>
          </a:ln>
        </p:spPr>
        <p:txBody>
          <a:bodyPr/>
          <a:lstStyle/>
          <a:p>
            <a:pPr>
              <a:defRPr/>
            </a:pPr>
            <a:r>
              <a:rPr lang="vi-VN" smtClean="0"/>
              <a:t>Chương trình đào tạo "Quản trị cơ sở dữ liệu Oracle"</a:t>
            </a:r>
          </a:p>
        </p:txBody>
      </p:sp>
    </p:spTree>
    <p:extLst>
      <p:ext uri="{BB962C8B-B14F-4D97-AF65-F5344CB8AC3E}">
        <p14:creationId xmlns:p14="http://schemas.microsoft.com/office/powerpoint/2010/main" val="3605873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smtClean="0">
                <a:solidFill>
                  <a:schemeClr val="tx1"/>
                </a:solidFill>
              </a:rPr>
              <a:t>The ListBox control is used to allow the user to select multiple items from a list.</a:t>
            </a:r>
            <a:endParaRPr lang="vi-VN" sz="1200" smtClean="0">
              <a:solidFill>
                <a:schemeClr val="tx1"/>
              </a:solidFill>
            </a:endParaRP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17</a:t>
            </a:fld>
            <a:endParaRPr lang="vi-VN"/>
          </a:p>
        </p:txBody>
      </p:sp>
    </p:spTree>
    <p:extLst>
      <p:ext uri="{BB962C8B-B14F-4D97-AF65-F5344CB8AC3E}">
        <p14:creationId xmlns:p14="http://schemas.microsoft.com/office/powerpoint/2010/main" val="4015496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smtClean="0">
                <a:solidFill>
                  <a:schemeClr val="tx1"/>
                </a:solidFill>
              </a:rPr>
              <a:t>The DropDownList control is used to create a drop-down list.</a:t>
            </a:r>
            <a:endParaRPr lang="vi-VN" sz="1200" smtClean="0">
              <a:solidFill>
                <a:schemeClr val="tx1"/>
              </a:solidFill>
            </a:endParaRP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18</a:t>
            </a:fld>
            <a:endParaRPr lang="vi-VN"/>
          </a:p>
        </p:txBody>
      </p:sp>
    </p:spTree>
    <p:extLst>
      <p:ext uri="{BB962C8B-B14F-4D97-AF65-F5344CB8AC3E}">
        <p14:creationId xmlns:p14="http://schemas.microsoft.com/office/powerpoint/2010/main" val="3366135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smtClean="0">
                <a:solidFill>
                  <a:schemeClr val="tx1"/>
                </a:solidFill>
              </a:rPr>
              <a:t>The Calendar control is used to dislay a calendar in the browser.</a:t>
            </a:r>
            <a:endParaRPr lang="vi-VN" sz="1200" smtClean="0">
              <a:solidFill>
                <a:schemeClr val="tx1"/>
              </a:solidFill>
            </a:endParaRP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19</a:t>
            </a:fld>
            <a:endParaRPr lang="vi-VN"/>
          </a:p>
        </p:txBody>
      </p:sp>
    </p:spTree>
    <p:extLst>
      <p:ext uri="{BB962C8B-B14F-4D97-AF65-F5344CB8AC3E}">
        <p14:creationId xmlns:p14="http://schemas.microsoft.com/office/powerpoint/2010/main" val="3278635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&lt;system.web&gt; &lt;httpRuntime maxRequestLength="102400" executionTimeout="360"/&gt; &lt;/system.web&gt;</a:t>
            </a:r>
          </a:p>
          <a:p>
            <a:endParaRPr lang="en-US" b="1" smtClean="0"/>
          </a:p>
          <a:p>
            <a:r>
              <a:rPr lang="en-US" b="1" smtClean="0"/>
              <a:t>maxRequestLength</a:t>
            </a:r>
            <a:r>
              <a:rPr lang="en-US" smtClean="0"/>
              <a:t> - Attribute limits the file upload size for ASP.NET application. This limit can be used to prevent denial of service attacks (DOS) caused by users posting large files to the server. The size specified is in kilobytes. As mentioned earlier, the default is "4096" (4 MB). Max value is "1048576" (1 GB) for .NET Framework 1.0/1.1 and "2097151" (2 GB) for .NET Framework 2.0.</a:t>
            </a:r>
          </a:p>
          <a:p>
            <a:r>
              <a:rPr lang="en-US" b="1" smtClean="0"/>
              <a:t>executionTimeout</a:t>
            </a:r>
            <a:r>
              <a:rPr lang="en-US" smtClean="0"/>
              <a:t> - Attribute indicates the maximum number of seconds that a request is allowed to execute before being automatically shut down by the application. The executionTimeout value should always be longer than the amount of time that the upload process can take.</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26</a:t>
            </a:fld>
            <a:endParaRPr lang="vi-VN"/>
          </a:p>
        </p:txBody>
      </p:sp>
    </p:spTree>
    <p:extLst>
      <p:ext uri="{BB962C8B-B14F-4D97-AF65-F5344CB8AC3E}">
        <p14:creationId xmlns:p14="http://schemas.microsoft.com/office/powerpoint/2010/main" val="2355181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rgbClr val="0000FF"/>
                </a:solidFill>
                <a:latin typeface="+mn-lt"/>
                <a:ea typeface="ＭＳ Ｐゴシック" charset="-128"/>
                <a:cs typeface="Tahoma" charset="0"/>
              </a:rPr>
              <a:t>Điều khiển HTML (tag HTML) </a:t>
            </a:r>
            <a:r>
              <a:rPr lang="vi-VN" sz="1200" kern="1200" smtClean="0">
                <a:solidFill>
                  <a:schemeClr val="tx1"/>
                </a:solidFill>
                <a:latin typeface="+mn-lt"/>
                <a:ea typeface="ＭＳ Ｐゴシック" charset="-128"/>
                <a:cs typeface="Tahoma" charset="0"/>
              </a:rPr>
              <a:t>trong trang ASP.Net có thể xem như những chuỗi văn bản bình thường. Để có thể được sử dụng lập trình ở phía Server, ta gán thuộc tính </a:t>
            </a:r>
            <a:r>
              <a:rPr lang="vi-VN" sz="1200" kern="1200" smtClean="0">
                <a:solidFill>
                  <a:srgbClr val="0000FF"/>
                </a:solidFill>
                <a:latin typeface="+mn-lt"/>
                <a:ea typeface="ＭＳ Ｐゴシック" charset="-128"/>
                <a:cs typeface="Tahoma" charset="0"/>
              </a:rPr>
              <a:t>runat="Server" </a:t>
            </a:r>
            <a:r>
              <a:rPr lang="vi-VN" sz="1200" kern="1200" smtClean="0">
                <a:solidFill>
                  <a:schemeClr val="tx1"/>
                </a:solidFill>
                <a:latin typeface="+mn-lt"/>
                <a:ea typeface="ＭＳ Ｐゴシック" charset="-128"/>
                <a:cs typeface="Tahoma" charset="0"/>
              </a:rPr>
              <a:t>cho các điều khiển HTML đó. Những điều khiển HTML (tag HTML) có thuộc tính runat="Server" được gọi là HTML Ser</a:t>
            </a:r>
            <a:r>
              <a:rPr lang="en-US" sz="1200" kern="1200" smtClean="0">
                <a:solidFill>
                  <a:schemeClr val="tx1"/>
                </a:solidFill>
                <a:latin typeface="+mn-lt"/>
                <a:ea typeface="ＭＳ Ｐゴシック" charset="-128"/>
                <a:cs typeface="Tahoma" charset="0"/>
              </a:rPr>
              <a:t>v</a:t>
            </a:r>
            <a:r>
              <a:rPr lang="vi-VN" sz="1200" kern="1200" smtClean="0">
                <a:solidFill>
                  <a:schemeClr val="tx1"/>
                </a:solidFill>
                <a:latin typeface="+mn-lt"/>
                <a:ea typeface="ＭＳ Ｐゴシック" charset="-128"/>
                <a:cs typeface="Tahoma" charset="0"/>
              </a:rPr>
              <a:t>er Control</a:t>
            </a:r>
            <a:r>
              <a:rPr lang="en-US" sz="1200" kern="1200" smtClean="0">
                <a:solidFill>
                  <a:schemeClr val="tx1"/>
                </a:solidFill>
                <a:latin typeface="+mn-lt"/>
                <a:ea typeface="ＭＳ Ｐゴシック" charset="-128"/>
                <a:cs typeface="Tahoma" charset="0"/>
              </a:rPr>
              <a:t>.</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46</a:t>
            </a:fld>
            <a:endParaRPr lang="vi-VN"/>
          </a:p>
        </p:txBody>
      </p:sp>
    </p:spTree>
    <p:extLst>
      <p:ext uri="{BB962C8B-B14F-4D97-AF65-F5344CB8AC3E}">
        <p14:creationId xmlns:p14="http://schemas.microsoft.com/office/powerpoint/2010/main" val="1675458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Không phải tất cả các control đều cần các sự kiện server-side hoặc quản lý trạng thái</a:t>
            </a:r>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47</a:t>
            </a:fld>
            <a:endParaRPr lang="vi-VN"/>
          </a:p>
        </p:txBody>
      </p:sp>
    </p:spTree>
    <p:extLst>
      <p:ext uri="{BB962C8B-B14F-4D97-AF65-F5344CB8AC3E}">
        <p14:creationId xmlns:p14="http://schemas.microsoft.com/office/powerpoint/2010/main" val="1188535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50</a:t>
            </a:fld>
            <a:endParaRPr lang="vi-VN"/>
          </a:p>
        </p:txBody>
      </p:sp>
    </p:spTree>
    <p:extLst>
      <p:ext uri="{BB962C8B-B14F-4D97-AF65-F5344CB8AC3E}">
        <p14:creationId xmlns:p14="http://schemas.microsoft.com/office/powerpoint/2010/main" val="1453393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smtClean="0"/>
              <a:t>The Label control is a Web server control that allows you to display a label on a Web Form</a:t>
            </a:r>
            <a:endParaRPr lang="vi-VN" sz="1200" smtClean="0"/>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6</a:t>
            </a:fld>
            <a:endParaRPr lang="vi-VN"/>
          </a:p>
        </p:txBody>
      </p:sp>
    </p:spTree>
    <p:extLst>
      <p:ext uri="{BB962C8B-B14F-4D97-AF65-F5344CB8AC3E}">
        <p14:creationId xmlns:p14="http://schemas.microsoft.com/office/powerpoint/2010/main" val="3829298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120000"/>
              </a:lnSpc>
            </a:pPr>
            <a:r>
              <a:rPr lang="en-US" sz="1200" smtClean="0"/>
              <a:t>The TextBox control allows you to display a textbox on a Web page.</a:t>
            </a:r>
          </a:p>
          <a:p>
            <a:pPr algn="just" eaLnBrk="1" hangingPunct="1">
              <a:lnSpc>
                <a:spcPct val="120000"/>
              </a:lnSpc>
            </a:pPr>
            <a:r>
              <a:rPr lang="en-US" sz="1200" smtClean="0"/>
              <a:t>The textbox is generally used to accept the input from the user.</a:t>
            </a:r>
            <a:endParaRPr lang="vi-VN" sz="1200" smtClean="0"/>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7</a:t>
            </a:fld>
            <a:endParaRPr lang="vi-VN"/>
          </a:p>
        </p:txBody>
      </p:sp>
    </p:spTree>
    <p:extLst>
      <p:ext uri="{BB962C8B-B14F-4D97-AF65-F5344CB8AC3E}">
        <p14:creationId xmlns:p14="http://schemas.microsoft.com/office/powerpoint/2010/main" val="20867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smtClean="0">
                <a:solidFill>
                  <a:schemeClr val="tx1">
                    <a:lumMod val="50000"/>
                  </a:schemeClr>
                </a:solidFill>
              </a:rPr>
              <a:t>The Button control is a clickable control that is primarily used to submit information to the Web server.</a:t>
            </a:r>
            <a:endParaRPr lang="vi-VN" sz="1200" b="0" smtClean="0">
              <a:solidFill>
                <a:schemeClr val="tx1">
                  <a:lumMod val="50000"/>
                </a:schemeClr>
              </a:solidFill>
            </a:endParaRP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8</a:t>
            </a:fld>
            <a:endParaRPr lang="vi-VN"/>
          </a:p>
        </p:txBody>
      </p:sp>
    </p:spTree>
    <p:extLst>
      <p:ext uri="{BB962C8B-B14F-4D97-AF65-F5344CB8AC3E}">
        <p14:creationId xmlns:p14="http://schemas.microsoft.com/office/powerpoint/2010/main" val="342113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smtClean="0"/>
              <a:t>A Panel control can be described as a container of different Web server controls.</a:t>
            </a:r>
            <a:endParaRPr lang="vi-VN" sz="1200" smtClean="0"/>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12</a:t>
            </a:fld>
            <a:endParaRPr lang="vi-VN"/>
          </a:p>
        </p:txBody>
      </p:sp>
    </p:spTree>
    <p:extLst>
      <p:ext uri="{BB962C8B-B14F-4D97-AF65-F5344CB8AC3E}">
        <p14:creationId xmlns:p14="http://schemas.microsoft.com/office/powerpoint/2010/main" val="3907320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smtClean="0"/>
              <a:t>The CheckBox control is used when the user has to either select or deselect a particular option.</a:t>
            </a:r>
            <a:endParaRPr lang="vi-VN" sz="1200" smtClean="0"/>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13</a:t>
            </a:fld>
            <a:endParaRPr lang="vi-VN"/>
          </a:p>
        </p:txBody>
      </p:sp>
    </p:spTree>
    <p:extLst>
      <p:ext uri="{BB962C8B-B14F-4D97-AF65-F5344CB8AC3E}">
        <p14:creationId xmlns:p14="http://schemas.microsoft.com/office/powerpoint/2010/main" val="3037193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smtClean="0"/>
              <a:t>A RadioButton control is used in a Web Form when the user has to select only one of the provided options.</a:t>
            </a:r>
            <a:endParaRPr lang="vi-VN" sz="1200" smtClean="0"/>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14</a:t>
            </a:fld>
            <a:endParaRPr lang="vi-VN"/>
          </a:p>
        </p:txBody>
      </p:sp>
    </p:spTree>
    <p:extLst>
      <p:ext uri="{BB962C8B-B14F-4D97-AF65-F5344CB8AC3E}">
        <p14:creationId xmlns:p14="http://schemas.microsoft.com/office/powerpoint/2010/main" val="3742529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smtClean="0"/>
              <a:t>The CheckBoxList class inherits all properties, methods, and events of the ListControl class.</a:t>
            </a:r>
            <a:endParaRPr lang="vi-VN" sz="1200" smtClean="0"/>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15</a:t>
            </a:fld>
            <a:endParaRPr lang="vi-VN"/>
          </a:p>
        </p:txBody>
      </p:sp>
    </p:spTree>
    <p:extLst>
      <p:ext uri="{BB962C8B-B14F-4D97-AF65-F5344CB8AC3E}">
        <p14:creationId xmlns:p14="http://schemas.microsoft.com/office/powerpoint/2010/main" val="306269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120000"/>
              </a:lnSpc>
              <a:spcBef>
                <a:spcPct val="0"/>
              </a:spcBef>
              <a:buFontTx/>
              <a:buNone/>
            </a:pPr>
            <a:r>
              <a:rPr lang="en-US" sz="1200" smtClean="0">
                <a:solidFill>
                  <a:schemeClr val="tx1"/>
                </a:solidFill>
              </a:rPr>
              <a:t>The RadioButtonList class inherits the properties, methods, and events of the ListControl class.</a:t>
            </a:r>
            <a:endParaRPr lang="vi-VN" sz="1200">
              <a:solidFill>
                <a:schemeClr val="tx1"/>
              </a:solidFill>
            </a:endParaRPr>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16</a:t>
            </a:fld>
            <a:endParaRPr lang="vi-VN"/>
          </a:p>
        </p:txBody>
      </p:sp>
    </p:spTree>
    <p:extLst>
      <p:ext uri="{BB962C8B-B14F-4D97-AF65-F5344CB8AC3E}">
        <p14:creationId xmlns:p14="http://schemas.microsoft.com/office/powerpoint/2010/main" val="7923081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pic>
        <p:nvPicPr>
          <p:cNvPr id="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70888" y="0"/>
            <a:ext cx="703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smtClean="0"/>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smtClean="0"/>
              <a:t>Click icon to add table</a:t>
            </a:r>
            <a:endParaRPr lang="vi-VN" noProof="0" smtClean="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766762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pic>
        <p:nvPicPr>
          <p:cNvPr id="5"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70888" y="0"/>
            <a:ext cx="703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sldNum="0"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685800" y="2514600"/>
            <a:ext cx="7772400" cy="16002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r>
              <a:rPr lang="nl-NL" sz="4800" b="1" smtClean="0">
                <a:solidFill>
                  <a:srgbClr val="222268"/>
                </a:solidFill>
                <a:effectLst>
                  <a:outerShdw blurRad="38100" dist="38100" dir="2700000" algn="tl">
                    <a:srgbClr val="C0C0C0"/>
                  </a:outerShdw>
                </a:effectLst>
                <a:cs typeface="Tahoma" charset="0"/>
              </a:rPr>
              <a:t>Làm việc với các control trong ASP.NET</a:t>
            </a:r>
            <a:endParaRPr lang="vi-VN" sz="4800" b="1" dirty="0" smtClean="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4163163" y="5334000"/>
            <a:ext cx="4267200" cy="685800"/>
          </a:xfrm>
          <a:prstGeom prst="rect">
            <a:avLst/>
          </a:prstGeom>
        </p:spPr>
        <p:txBody>
          <a:bodyPr>
            <a:normAutofit/>
          </a:bodyPr>
          <a:lstStyle/>
          <a:p>
            <a:pPr eaLnBrk="1" hangingPunct="1"/>
            <a:r>
              <a:rPr lang="en-US" b="1" dirty="0" err="1" smtClean="0">
                <a:latin typeface="Times New Roman" pitchFamily="18" charset="0"/>
                <a:cs typeface="Times New Roman" pitchFamily="18" charset="0"/>
              </a:rPr>
              <a:t>ThS</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Trần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Dũng</a:t>
            </a:r>
            <a:endParaRPr lang="vi-VN"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Image Button</a:t>
            </a:r>
            <a:endParaRPr lang="en-US" sz="4000" b="1" dirty="0" smtClean="0">
              <a:solidFill>
                <a:schemeClr val="tx1"/>
              </a:solidFill>
              <a:cs typeface="Tahoma" charset="0"/>
            </a:endParaRPr>
          </a:p>
        </p:txBody>
      </p:sp>
      <p:sp>
        <p:nvSpPr>
          <p:cNvPr id="6" name="Content Placeholder 2"/>
          <p:cNvSpPr>
            <a:spLocks/>
          </p:cNvSpPr>
          <p:nvPr/>
        </p:nvSpPr>
        <p:spPr bwMode="gray">
          <a:xfrm>
            <a:off x="690563" y="1524000"/>
            <a:ext cx="2952750" cy="1756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buClrTx/>
            </a:pPr>
            <a:r>
              <a:rPr lang="en-US" sz="2400" b="0">
                <a:solidFill>
                  <a:srgbClr val="000000"/>
                </a:solidFill>
              </a:rPr>
              <a:t>AlternateText</a:t>
            </a:r>
          </a:p>
          <a:p>
            <a:pPr algn="l" eaLnBrk="1" hangingPunct="1">
              <a:buClrTx/>
            </a:pPr>
            <a:r>
              <a:rPr lang="en-US" sz="2400" b="0">
                <a:solidFill>
                  <a:srgbClr val="000000"/>
                </a:solidFill>
              </a:rPr>
              <a:t>ImageAlign</a:t>
            </a:r>
          </a:p>
          <a:p>
            <a:pPr algn="l" eaLnBrk="1" hangingPunct="1">
              <a:buClrTx/>
            </a:pPr>
            <a:r>
              <a:rPr lang="en-US" sz="2400" b="0">
                <a:solidFill>
                  <a:srgbClr val="000000"/>
                </a:solidFill>
              </a:rPr>
              <a:t>ImageUrl</a:t>
            </a:r>
          </a:p>
          <a:p>
            <a:pPr algn="l" eaLnBrk="1" hangingPunct="1">
              <a:buClrTx/>
            </a:pPr>
            <a:r>
              <a:rPr lang="en-US" sz="2400" b="0">
                <a:solidFill>
                  <a:srgbClr val="000000"/>
                </a:solidFill>
              </a:rPr>
              <a:t>…</a:t>
            </a:r>
          </a:p>
        </p:txBody>
      </p:sp>
      <p:sp>
        <p:nvSpPr>
          <p:cNvPr id="7" name="Rectangle 6"/>
          <p:cNvSpPr/>
          <p:nvPr/>
        </p:nvSpPr>
        <p:spPr>
          <a:xfrm>
            <a:off x="3638550" y="1066800"/>
            <a:ext cx="2057400" cy="467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Method</a:t>
            </a:r>
            <a:endParaRPr lang="vi-VN" sz="2400" b="1">
              <a:solidFill>
                <a:srgbClr val="C00000"/>
              </a:solidFill>
            </a:endParaRPr>
          </a:p>
        </p:txBody>
      </p:sp>
      <p:pic>
        <p:nvPicPr>
          <p:cNvPr id="8" name="Picture 14" descr="PPTA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596" y="3294007"/>
            <a:ext cx="7383804" cy="34910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6446838" y="1066800"/>
            <a:ext cx="2057400" cy="467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cs typeface="Arial" charset="0"/>
              </a:rPr>
              <a:t>Event</a:t>
            </a:r>
            <a:endParaRPr lang="vi-VN" sz="2400" b="1">
              <a:solidFill>
                <a:srgbClr val="C00000"/>
              </a:solidFill>
              <a:cs typeface="Arial" charset="0"/>
            </a:endParaRPr>
          </a:p>
        </p:txBody>
      </p:sp>
      <p:sp>
        <p:nvSpPr>
          <p:cNvPr id="10" name="Rectangle 9"/>
          <p:cNvSpPr/>
          <p:nvPr/>
        </p:nvSpPr>
        <p:spPr>
          <a:xfrm>
            <a:off x="788988" y="1066800"/>
            <a:ext cx="2057400" cy="467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Properties</a:t>
            </a:r>
            <a:endParaRPr lang="vi-VN" sz="2400" b="1">
              <a:solidFill>
                <a:srgbClr val="C00000"/>
              </a:solidFill>
            </a:endParaRPr>
          </a:p>
        </p:txBody>
      </p:sp>
      <p:sp>
        <p:nvSpPr>
          <p:cNvPr id="11" name="Content Placeholder 2"/>
          <p:cNvSpPr>
            <a:spLocks/>
          </p:cNvSpPr>
          <p:nvPr/>
        </p:nvSpPr>
        <p:spPr bwMode="gray">
          <a:xfrm>
            <a:off x="3570288" y="1524000"/>
            <a:ext cx="2160587" cy="1756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buClrTx/>
            </a:pPr>
            <a:r>
              <a:rPr lang="en-US" sz="2400" b="0">
                <a:solidFill>
                  <a:srgbClr val="000000"/>
                </a:solidFill>
              </a:rPr>
              <a:t>GetType()</a:t>
            </a:r>
          </a:p>
          <a:p>
            <a:pPr algn="l" eaLnBrk="1" hangingPunct="1">
              <a:buClrTx/>
            </a:pPr>
            <a:r>
              <a:rPr lang="en-US" sz="2400" b="0">
                <a:solidFill>
                  <a:srgbClr val="000000"/>
                </a:solidFill>
              </a:rPr>
              <a:t>ToString()</a:t>
            </a:r>
          </a:p>
          <a:p>
            <a:pPr algn="l" eaLnBrk="1" hangingPunct="1">
              <a:buClrTx/>
            </a:pPr>
            <a:r>
              <a:rPr lang="en-US" sz="2400" b="0">
                <a:solidFill>
                  <a:srgbClr val="000000"/>
                </a:solidFill>
              </a:rPr>
              <a:t>Focus()</a:t>
            </a:r>
          </a:p>
          <a:p>
            <a:pPr algn="l" eaLnBrk="1" hangingPunct="1">
              <a:buClrTx/>
            </a:pPr>
            <a:r>
              <a:rPr lang="en-US" sz="2400" b="0">
                <a:solidFill>
                  <a:srgbClr val="000000"/>
                </a:solidFill>
              </a:rPr>
              <a:t>…</a:t>
            </a:r>
          </a:p>
        </p:txBody>
      </p:sp>
      <p:sp>
        <p:nvSpPr>
          <p:cNvPr id="12" name="Content Placeholder 2"/>
          <p:cNvSpPr>
            <a:spLocks/>
          </p:cNvSpPr>
          <p:nvPr/>
        </p:nvSpPr>
        <p:spPr bwMode="gray">
          <a:xfrm>
            <a:off x="6378575" y="1524000"/>
            <a:ext cx="2232025" cy="1756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buClrTx/>
            </a:pPr>
            <a:r>
              <a:rPr lang="en-US" sz="2400" b="0">
                <a:solidFill>
                  <a:srgbClr val="000000"/>
                </a:solidFill>
              </a:rPr>
              <a:t>Click</a:t>
            </a:r>
          </a:p>
          <a:p>
            <a:pPr algn="l" eaLnBrk="1" hangingPunct="1">
              <a:buClrTx/>
            </a:pPr>
            <a:r>
              <a:rPr lang="en-US" sz="2400" b="0">
                <a:solidFill>
                  <a:srgbClr val="000000"/>
                </a:solidFill>
              </a:rPr>
              <a:t>Command</a:t>
            </a:r>
          </a:p>
          <a:p>
            <a:pPr algn="l" eaLnBrk="1" hangingPunct="1">
              <a:buClrTx/>
            </a:pPr>
            <a:r>
              <a:rPr lang="en-US" sz="2400" b="0">
                <a:solidFill>
                  <a:srgbClr val="000000"/>
                </a:solidFill>
              </a:rPr>
              <a:t>…</a:t>
            </a:r>
          </a:p>
        </p:txBody>
      </p:sp>
    </p:spTree>
    <p:extLst>
      <p:ext uri="{BB962C8B-B14F-4D97-AF65-F5344CB8AC3E}">
        <p14:creationId xmlns:p14="http://schemas.microsoft.com/office/powerpoint/2010/main" val="2455770195"/>
      </p:ext>
    </p:extLst>
  </p:cSld>
  <p:clrMapOvr>
    <a:masterClrMapping/>
  </p:clrMapOvr>
  <p:transition advClick="0">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Link Button</a:t>
            </a:r>
            <a:endParaRPr lang="en-US" sz="4000" b="1" dirty="0" smtClean="0">
              <a:solidFill>
                <a:schemeClr val="tx1"/>
              </a:solidFill>
              <a:cs typeface="Tahoma" charset="0"/>
            </a:endParaRPr>
          </a:p>
        </p:txBody>
      </p:sp>
      <p:sp>
        <p:nvSpPr>
          <p:cNvPr id="6" name="Content Placeholder 2"/>
          <p:cNvSpPr>
            <a:spLocks/>
          </p:cNvSpPr>
          <p:nvPr/>
        </p:nvSpPr>
        <p:spPr bwMode="gray">
          <a:xfrm>
            <a:off x="1319213" y="1744663"/>
            <a:ext cx="29527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buClrTx/>
            </a:pPr>
            <a:r>
              <a:rPr lang="en-US" sz="2400" b="0">
                <a:solidFill>
                  <a:srgbClr val="000000"/>
                </a:solidFill>
              </a:rPr>
              <a:t>Font</a:t>
            </a:r>
          </a:p>
          <a:p>
            <a:pPr algn="l" eaLnBrk="1" hangingPunct="1">
              <a:buClrTx/>
            </a:pPr>
            <a:r>
              <a:rPr lang="en-US" sz="2400" b="0">
                <a:solidFill>
                  <a:srgbClr val="000000"/>
                </a:solidFill>
              </a:rPr>
              <a:t>Enable</a:t>
            </a:r>
          </a:p>
          <a:p>
            <a:pPr algn="l" eaLnBrk="1" hangingPunct="1">
              <a:buClrTx/>
            </a:pPr>
            <a:r>
              <a:rPr lang="en-US" sz="2400" b="0">
                <a:solidFill>
                  <a:srgbClr val="000000"/>
                </a:solidFill>
              </a:rPr>
              <a:t>PostBackUrl</a:t>
            </a:r>
          </a:p>
          <a:p>
            <a:pPr algn="l" eaLnBrk="1" hangingPunct="1">
              <a:buClrTx/>
            </a:pPr>
            <a:r>
              <a:rPr lang="en-US" sz="2400" b="0">
                <a:solidFill>
                  <a:srgbClr val="000000"/>
                </a:solidFill>
              </a:rPr>
              <a:t>CausesValidation</a:t>
            </a:r>
          </a:p>
          <a:p>
            <a:pPr algn="l" eaLnBrk="1" hangingPunct="1">
              <a:buClrTx/>
            </a:pPr>
            <a:r>
              <a:rPr lang="en-US" sz="2400" b="0">
                <a:solidFill>
                  <a:srgbClr val="000000"/>
                </a:solidFill>
              </a:rPr>
              <a:t>ToolTip</a:t>
            </a:r>
          </a:p>
          <a:p>
            <a:pPr algn="l" eaLnBrk="1" hangingPunct="1">
              <a:buClrTx/>
            </a:pPr>
            <a:r>
              <a:rPr lang="en-US" sz="2400" b="0">
                <a:solidFill>
                  <a:srgbClr val="000000"/>
                </a:solidFill>
              </a:rPr>
              <a:t>…</a:t>
            </a:r>
          </a:p>
        </p:txBody>
      </p:sp>
      <p:pic>
        <p:nvPicPr>
          <p:cNvPr id="7" name="Picture 15" descr="PPTA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964" y="3144881"/>
            <a:ext cx="3978274" cy="356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439863" y="1219199"/>
            <a:ext cx="2057400" cy="459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Properties</a:t>
            </a:r>
            <a:endParaRPr lang="vi-VN" sz="2400" b="1">
              <a:solidFill>
                <a:srgbClr val="C00000"/>
              </a:solidFill>
            </a:endParaRPr>
          </a:p>
        </p:txBody>
      </p:sp>
      <p:sp>
        <p:nvSpPr>
          <p:cNvPr id="9" name="Content Placeholder 2"/>
          <p:cNvSpPr>
            <a:spLocks/>
          </p:cNvSpPr>
          <p:nvPr/>
        </p:nvSpPr>
        <p:spPr bwMode="gray">
          <a:xfrm>
            <a:off x="4702175" y="1744663"/>
            <a:ext cx="22320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buClrTx/>
            </a:pPr>
            <a:r>
              <a:rPr lang="en-US" sz="2400" b="0">
                <a:solidFill>
                  <a:srgbClr val="000000"/>
                </a:solidFill>
              </a:rPr>
              <a:t>Click</a:t>
            </a:r>
          </a:p>
          <a:p>
            <a:pPr algn="l" eaLnBrk="1" hangingPunct="1">
              <a:buClrTx/>
            </a:pPr>
            <a:r>
              <a:rPr lang="en-US" sz="2400" b="0">
                <a:solidFill>
                  <a:srgbClr val="000000"/>
                </a:solidFill>
              </a:rPr>
              <a:t>Command</a:t>
            </a:r>
          </a:p>
          <a:p>
            <a:pPr algn="l" eaLnBrk="1" hangingPunct="1">
              <a:buClrTx/>
            </a:pPr>
            <a:r>
              <a:rPr lang="en-US" sz="2400" b="0">
                <a:solidFill>
                  <a:srgbClr val="000000"/>
                </a:solidFill>
              </a:rPr>
              <a:t>…</a:t>
            </a:r>
          </a:p>
        </p:txBody>
      </p:sp>
      <p:sp>
        <p:nvSpPr>
          <p:cNvPr id="10" name="Rectangle 8"/>
          <p:cNvSpPr/>
          <p:nvPr/>
        </p:nvSpPr>
        <p:spPr>
          <a:xfrm>
            <a:off x="4792663" y="1219199"/>
            <a:ext cx="2057400" cy="459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cs typeface="Arial" charset="0"/>
              </a:rPr>
              <a:t>Event</a:t>
            </a:r>
            <a:endParaRPr lang="vi-VN" sz="2400" b="1">
              <a:solidFill>
                <a:srgbClr val="C00000"/>
              </a:solidFill>
              <a:cs typeface="Arial" charset="0"/>
            </a:endParaRPr>
          </a:p>
        </p:txBody>
      </p:sp>
    </p:spTree>
    <p:extLst>
      <p:ext uri="{BB962C8B-B14F-4D97-AF65-F5344CB8AC3E}">
        <p14:creationId xmlns:p14="http://schemas.microsoft.com/office/powerpoint/2010/main" val="3618418766"/>
      </p:ext>
    </p:extLst>
  </p:cSld>
  <p:clrMapOvr>
    <a:masterClrMapping/>
  </p:clrMapOvr>
  <p:transition advClick="0">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Panel</a:t>
            </a:r>
            <a:endParaRPr lang="en-US" sz="4000" b="1" dirty="0" smtClean="0">
              <a:solidFill>
                <a:schemeClr val="tx1"/>
              </a:solidFill>
              <a:cs typeface="Tahoma" charset="0"/>
            </a:endParaRPr>
          </a:p>
        </p:txBody>
      </p:sp>
      <p:sp>
        <p:nvSpPr>
          <p:cNvPr id="6" name="Content Placeholder 2"/>
          <p:cNvSpPr>
            <a:spLocks/>
          </p:cNvSpPr>
          <p:nvPr/>
        </p:nvSpPr>
        <p:spPr bwMode="gray">
          <a:xfrm>
            <a:off x="704850" y="1882776"/>
            <a:ext cx="2952750" cy="337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lnSpc>
                <a:spcPct val="120000"/>
              </a:lnSpc>
              <a:buClrTx/>
            </a:pPr>
            <a:r>
              <a:rPr lang="en-US" sz="2400" b="0">
                <a:solidFill>
                  <a:srgbClr val="000000"/>
                </a:solidFill>
              </a:rPr>
              <a:t>GroupingText</a:t>
            </a:r>
          </a:p>
          <a:p>
            <a:pPr algn="l" eaLnBrk="1" hangingPunct="1">
              <a:lnSpc>
                <a:spcPct val="120000"/>
              </a:lnSpc>
              <a:buClrTx/>
            </a:pPr>
            <a:r>
              <a:rPr lang="en-US" sz="2400" b="0">
                <a:solidFill>
                  <a:srgbClr val="000000"/>
                </a:solidFill>
              </a:rPr>
              <a:t>BackImageUrl</a:t>
            </a:r>
          </a:p>
          <a:p>
            <a:pPr algn="l" eaLnBrk="1" hangingPunct="1">
              <a:lnSpc>
                <a:spcPct val="120000"/>
              </a:lnSpc>
              <a:buClrTx/>
            </a:pPr>
            <a:r>
              <a:rPr lang="en-US" sz="2400" b="0">
                <a:solidFill>
                  <a:srgbClr val="000000"/>
                </a:solidFill>
              </a:rPr>
              <a:t>Direction</a:t>
            </a:r>
          </a:p>
          <a:p>
            <a:pPr algn="l" eaLnBrk="1" hangingPunct="1">
              <a:lnSpc>
                <a:spcPct val="120000"/>
              </a:lnSpc>
              <a:buClrTx/>
            </a:pPr>
            <a:r>
              <a:rPr lang="en-US" sz="2400" b="0">
                <a:solidFill>
                  <a:srgbClr val="000000"/>
                </a:solidFill>
              </a:rPr>
              <a:t>HorizontalAlign</a:t>
            </a:r>
          </a:p>
          <a:p>
            <a:pPr algn="l" eaLnBrk="1" hangingPunct="1">
              <a:lnSpc>
                <a:spcPct val="120000"/>
              </a:lnSpc>
              <a:buClrTx/>
            </a:pPr>
            <a:r>
              <a:rPr lang="en-US" sz="2400" b="0">
                <a:solidFill>
                  <a:srgbClr val="000000"/>
                </a:solidFill>
              </a:rPr>
              <a:t>ScrollBars</a:t>
            </a:r>
          </a:p>
          <a:p>
            <a:pPr algn="l" eaLnBrk="1" hangingPunct="1">
              <a:lnSpc>
                <a:spcPct val="120000"/>
              </a:lnSpc>
              <a:buClrTx/>
            </a:pPr>
            <a:r>
              <a:rPr lang="en-US" sz="2400" b="0">
                <a:solidFill>
                  <a:srgbClr val="000000"/>
                </a:solidFill>
              </a:rPr>
              <a:t>…</a:t>
            </a:r>
          </a:p>
        </p:txBody>
      </p:sp>
      <p:sp>
        <p:nvSpPr>
          <p:cNvPr id="7" name="Rectangle 6"/>
          <p:cNvSpPr/>
          <p:nvPr/>
        </p:nvSpPr>
        <p:spPr>
          <a:xfrm>
            <a:off x="827088" y="1295400"/>
            <a:ext cx="2057400" cy="492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Properties</a:t>
            </a:r>
            <a:endParaRPr lang="vi-VN" sz="2400" b="1">
              <a:solidFill>
                <a:srgbClr val="C00000"/>
              </a:solidFill>
            </a:endParaRPr>
          </a:p>
        </p:txBody>
      </p:sp>
      <p:pic>
        <p:nvPicPr>
          <p:cNvPr id="8" name="Picture 13" descr="PPTB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061367"/>
            <a:ext cx="5594248" cy="3196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180917"/>
      </p:ext>
    </p:extLst>
  </p:cSld>
  <p:clrMapOvr>
    <a:masterClrMapping/>
  </p:clrMapOvr>
  <p:transition advClick="0">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22830"/>
            <a:ext cx="7620000" cy="71537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CheckBox</a:t>
            </a:r>
            <a:endParaRPr lang="en-US" sz="4000" b="1" dirty="0" smtClean="0">
              <a:solidFill>
                <a:schemeClr val="tx1"/>
              </a:solidFill>
              <a:cs typeface="Tahoma" charset="0"/>
            </a:endParaRPr>
          </a:p>
        </p:txBody>
      </p:sp>
      <p:sp>
        <p:nvSpPr>
          <p:cNvPr id="6" name="Content Placeholder 2"/>
          <p:cNvSpPr>
            <a:spLocks/>
          </p:cNvSpPr>
          <p:nvPr/>
        </p:nvSpPr>
        <p:spPr bwMode="gray">
          <a:xfrm>
            <a:off x="914400" y="1898650"/>
            <a:ext cx="2732088"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20000"/>
              </a:spcBef>
              <a:buFont typeface="Wingdings" panose="05000000000000000000" pitchFamily="2" charset="2"/>
              <a:buChar char="v"/>
            </a:pPr>
            <a:r>
              <a:rPr lang="en-US" sz="2400" b="0">
                <a:solidFill>
                  <a:srgbClr val="000000"/>
                </a:solidFill>
              </a:rPr>
              <a:t>AutoPostBack</a:t>
            </a:r>
          </a:p>
          <a:p>
            <a:pPr algn="l" eaLnBrk="1" hangingPunct="1">
              <a:spcBef>
                <a:spcPct val="20000"/>
              </a:spcBef>
              <a:buFont typeface="Wingdings" panose="05000000000000000000" pitchFamily="2" charset="2"/>
              <a:buChar char="v"/>
            </a:pPr>
            <a:r>
              <a:rPr lang="en-US" sz="2400" b="0">
                <a:solidFill>
                  <a:srgbClr val="000000"/>
                </a:solidFill>
              </a:rPr>
              <a:t>Checked</a:t>
            </a:r>
          </a:p>
          <a:p>
            <a:pPr algn="l" eaLnBrk="1" hangingPunct="1">
              <a:spcBef>
                <a:spcPct val="20000"/>
              </a:spcBef>
              <a:buFont typeface="Wingdings" panose="05000000000000000000" pitchFamily="2" charset="2"/>
              <a:buChar char="v"/>
            </a:pPr>
            <a:r>
              <a:rPr lang="en-US" sz="2400" b="0">
                <a:solidFill>
                  <a:srgbClr val="000000"/>
                </a:solidFill>
              </a:rPr>
              <a:t>Text</a:t>
            </a:r>
          </a:p>
          <a:p>
            <a:pPr algn="l" eaLnBrk="1" hangingPunct="1">
              <a:spcBef>
                <a:spcPct val="20000"/>
              </a:spcBef>
              <a:buFont typeface="Wingdings" panose="05000000000000000000" pitchFamily="2" charset="2"/>
              <a:buChar char="v"/>
            </a:pPr>
            <a:r>
              <a:rPr lang="en-US" sz="2400" b="0">
                <a:solidFill>
                  <a:srgbClr val="000000"/>
                </a:solidFill>
              </a:rPr>
              <a:t>TextAlign</a:t>
            </a:r>
          </a:p>
          <a:p>
            <a:pPr algn="l" eaLnBrk="1" hangingPunct="1">
              <a:spcBef>
                <a:spcPct val="20000"/>
              </a:spcBef>
              <a:buFont typeface="Wingdings" panose="05000000000000000000" pitchFamily="2" charset="2"/>
              <a:buChar char="v"/>
            </a:pPr>
            <a:r>
              <a:rPr lang="en-US" sz="2400" b="0">
                <a:solidFill>
                  <a:srgbClr val="000000"/>
                </a:solidFill>
              </a:rPr>
              <a:t>Width</a:t>
            </a:r>
          </a:p>
          <a:p>
            <a:pPr algn="l" eaLnBrk="1" hangingPunct="1">
              <a:spcBef>
                <a:spcPct val="20000"/>
              </a:spcBef>
              <a:buFont typeface="Wingdings" panose="05000000000000000000" pitchFamily="2" charset="2"/>
              <a:buChar char="v"/>
            </a:pPr>
            <a:r>
              <a:rPr lang="en-US" sz="2400" b="0">
                <a:solidFill>
                  <a:srgbClr val="000000"/>
                </a:solidFill>
              </a:rPr>
              <a:t>…</a:t>
            </a:r>
          </a:p>
        </p:txBody>
      </p:sp>
      <p:sp>
        <p:nvSpPr>
          <p:cNvPr id="7" name="Rectangle 6"/>
          <p:cNvSpPr/>
          <p:nvPr/>
        </p:nvSpPr>
        <p:spPr>
          <a:xfrm>
            <a:off x="4684712" y="1371599"/>
            <a:ext cx="205740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rgbClr val="C00000"/>
                </a:solidFill>
              </a:rPr>
              <a:t>Event</a:t>
            </a:r>
            <a:endParaRPr lang="vi-VN" sz="2400" b="1">
              <a:solidFill>
                <a:srgbClr val="C00000"/>
              </a:solidFill>
            </a:endParaRPr>
          </a:p>
        </p:txBody>
      </p:sp>
      <p:sp>
        <p:nvSpPr>
          <p:cNvPr id="8" name="Rectangle 7"/>
          <p:cNvSpPr/>
          <p:nvPr/>
        </p:nvSpPr>
        <p:spPr>
          <a:xfrm>
            <a:off x="1055688" y="1371600"/>
            <a:ext cx="2057400" cy="487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rgbClr val="C00000"/>
                </a:solidFill>
              </a:rPr>
              <a:t>Properties</a:t>
            </a:r>
            <a:endParaRPr lang="vi-VN" sz="2400" b="1">
              <a:solidFill>
                <a:srgbClr val="C00000"/>
              </a:solidFill>
            </a:endParaRPr>
          </a:p>
        </p:txBody>
      </p:sp>
      <p:sp>
        <p:nvSpPr>
          <p:cNvPr id="9" name="Content Placeholder 2"/>
          <p:cNvSpPr>
            <a:spLocks/>
          </p:cNvSpPr>
          <p:nvPr/>
        </p:nvSpPr>
        <p:spPr bwMode="gray">
          <a:xfrm>
            <a:off x="4581525" y="1874837"/>
            <a:ext cx="33131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20000"/>
              </a:spcBef>
              <a:buFont typeface="Wingdings" panose="05000000000000000000" pitchFamily="2" charset="2"/>
              <a:buChar char="v"/>
            </a:pPr>
            <a:r>
              <a:rPr lang="en-US" sz="2400" b="0">
                <a:solidFill>
                  <a:srgbClr val="000000"/>
                </a:solidFill>
              </a:rPr>
              <a:t>CheckedChanged</a:t>
            </a:r>
          </a:p>
          <a:p>
            <a:pPr algn="l" eaLnBrk="1" hangingPunct="1">
              <a:spcBef>
                <a:spcPct val="20000"/>
              </a:spcBef>
              <a:buFont typeface="Wingdings" panose="05000000000000000000" pitchFamily="2" charset="2"/>
              <a:buChar char="v"/>
            </a:pPr>
            <a:r>
              <a:rPr lang="en-US" sz="2400" b="0">
                <a:solidFill>
                  <a:srgbClr val="000000"/>
                </a:solidFill>
              </a:rPr>
              <a:t>…</a:t>
            </a:r>
          </a:p>
        </p:txBody>
      </p:sp>
      <p:pic>
        <p:nvPicPr>
          <p:cNvPr id="10" name="Picture 13" descr="PPTB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138217"/>
            <a:ext cx="6019800" cy="341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1419019"/>
      </p:ext>
    </p:extLst>
  </p:cSld>
  <p:clrMapOvr>
    <a:masterClrMapping/>
  </p:clrMapOvr>
  <p:transition advClick="0">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RadioButton</a:t>
            </a:r>
            <a:endParaRPr lang="en-US" sz="4000" b="1" dirty="0" smtClean="0">
              <a:solidFill>
                <a:schemeClr val="tx1"/>
              </a:solidFill>
              <a:cs typeface="Tahoma" charset="0"/>
            </a:endParaRPr>
          </a:p>
        </p:txBody>
      </p:sp>
      <p:pic>
        <p:nvPicPr>
          <p:cNvPr id="4" name="Picture 13" descr="PPTC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694" y="3124200"/>
            <a:ext cx="5574505" cy="341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675187" y="1371600"/>
            <a:ext cx="205740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rgbClr val="C00000"/>
                </a:solidFill>
              </a:rPr>
              <a:t>Event</a:t>
            </a:r>
            <a:endParaRPr lang="vi-VN" sz="2400" b="1">
              <a:solidFill>
                <a:srgbClr val="C00000"/>
              </a:solidFill>
            </a:endParaRPr>
          </a:p>
        </p:txBody>
      </p:sp>
      <p:sp>
        <p:nvSpPr>
          <p:cNvPr id="6" name="Rectangle 5"/>
          <p:cNvSpPr/>
          <p:nvPr/>
        </p:nvSpPr>
        <p:spPr>
          <a:xfrm>
            <a:off x="1055688" y="1371601"/>
            <a:ext cx="2057400" cy="487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rgbClr val="C00000"/>
                </a:solidFill>
              </a:rPr>
              <a:t>Properties</a:t>
            </a:r>
            <a:endParaRPr lang="vi-VN" sz="2400" b="1">
              <a:solidFill>
                <a:srgbClr val="C00000"/>
              </a:solidFill>
            </a:endParaRPr>
          </a:p>
        </p:txBody>
      </p:sp>
      <p:sp>
        <p:nvSpPr>
          <p:cNvPr id="7" name="Content Placeholder 2"/>
          <p:cNvSpPr>
            <a:spLocks/>
          </p:cNvSpPr>
          <p:nvPr/>
        </p:nvSpPr>
        <p:spPr bwMode="gray">
          <a:xfrm>
            <a:off x="914400" y="1898650"/>
            <a:ext cx="2741613"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20000"/>
              </a:spcBef>
              <a:buFont typeface="Wingdings" panose="05000000000000000000" pitchFamily="2" charset="2"/>
              <a:buChar char="v"/>
            </a:pPr>
            <a:r>
              <a:rPr lang="en-US" sz="2400" b="0">
                <a:solidFill>
                  <a:srgbClr val="000000"/>
                </a:solidFill>
              </a:rPr>
              <a:t>AutoPostBack</a:t>
            </a:r>
          </a:p>
          <a:p>
            <a:pPr algn="l" eaLnBrk="1" hangingPunct="1">
              <a:spcBef>
                <a:spcPct val="20000"/>
              </a:spcBef>
              <a:buFont typeface="Wingdings" panose="05000000000000000000" pitchFamily="2" charset="2"/>
              <a:buChar char="v"/>
            </a:pPr>
            <a:r>
              <a:rPr lang="en-US" sz="2400" b="0">
                <a:solidFill>
                  <a:srgbClr val="000000"/>
                </a:solidFill>
              </a:rPr>
              <a:t>Checked</a:t>
            </a:r>
          </a:p>
          <a:p>
            <a:pPr algn="l" eaLnBrk="1" hangingPunct="1">
              <a:spcBef>
                <a:spcPct val="20000"/>
              </a:spcBef>
              <a:buFont typeface="Wingdings" panose="05000000000000000000" pitchFamily="2" charset="2"/>
              <a:buChar char="v"/>
            </a:pPr>
            <a:r>
              <a:rPr lang="en-US" sz="2400" b="0">
                <a:solidFill>
                  <a:srgbClr val="000000"/>
                </a:solidFill>
              </a:rPr>
              <a:t>Text</a:t>
            </a:r>
          </a:p>
          <a:p>
            <a:pPr algn="l" eaLnBrk="1" hangingPunct="1">
              <a:spcBef>
                <a:spcPct val="20000"/>
              </a:spcBef>
              <a:buFont typeface="Wingdings" panose="05000000000000000000" pitchFamily="2" charset="2"/>
              <a:buChar char="v"/>
            </a:pPr>
            <a:r>
              <a:rPr lang="en-US" sz="2400" b="0">
                <a:solidFill>
                  <a:srgbClr val="000000"/>
                </a:solidFill>
              </a:rPr>
              <a:t>GroupName</a:t>
            </a:r>
          </a:p>
          <a:p>
            <a:pPr algn="l" eaLnBrk="1" hangingPunct="1">
              <a:spcBef>
                <a:spcPct val="20000"/>
              </a:spcBef>
              <a:buFont typeface="Wingdings" panose="05000000000000000000" pitchFamily="2" charset="2"/>
              <a:buChar char="v"/>
            </a:pPr>
            <a:r>
              <a:rPr lang="en-US" sz="2400" b="0">
                <a:solidFill>
                  <a:srgbClr val="000000"/>
                </a:solidFill>
              </a:rPr>
              <a:t>…</a:t>
            </a:r>
          </a:p>
        </p:txBody>
      </p:sp>
      <p:sp>
        <p:nvSpPr>
          <p:cNvPr id="8" name="Content Placeholder 2"/>
          <p:cNvSpPr>
            <a:spLocks/>
          </p:cNvSpPr>
          <p:nvPr/>
        </p:nvSpPr>
        <p:spPr bwMode="gray">
          <a:xfrm>
            <a:off x="4572000" y="1874838"/>
            <a:ext cx="33131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20000"/>
              </a:spcBef>
              <a:buFont typeface="Wingdings" panose="05000000000000000000" pitchFamily="2" charset="2"/>
              <a:buChar char="v"/>
            </a:pPr>
            <a:r>
              <a:rPr lang="en-US" sz="2400" b="0">
                <a:solidFill>
                  <a:srgbClr val="000000"/>
                </a:solidFill>
              </a:rPr>
              <a:t>CheckedChanged</a:t>
            </a:r>
          </a:p>
          <a:p>
            <a:pPr algn="l" eaLnBrk="1" hangingPunct="1">
              <a:spcBef>
                <a:spcPct val="20000"/>
              </a:spcBef>
              <a:buFont typeface="Wingdings" panose="05000000000000000000" pitchFamily="2" charset="2"/>
              <a:buChar char="v"/>
            </a:pPr>
            <a:r>
              <a:rPr lang="en-US" sz="2400" b="0">
                <a:solidFill>
                  <a:srgbClr val="000000"/>
                </a:solidFill>
              </a:rPr>
              <a:t>…</a:t>
            </a:r>
          </a:p>
        </p:txBody>
      </p:sp>
    </p:spTree>
    <p:extLst>
      <p:ext uri="{BB962C8B-B14F-4D97-AF65-F5344CB8AC3E}">
        <p14:creationId xmlns:p14="http://schemas.microsoft.com/office/powerpoint/2010/main" val="3793322015"/>
      </p:ext>
    </p:extLst>
  </p:cSld>
  <p:clrMapOvr>
    <a:masterClrMapping/>
  </p:clrMapOvr>
  <p:transition advClick="0">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CheckBoxList</a:t>
            </a:r>
            <a:endParaRPr lang="en-US" sz="4000" b="1" dirty="0" smtClean="0">
              <a:solidFill>
                <a:schemeClr val="tx1"/>
              </a:solidFill>
              <a:cs typeface="Tahoma" charset="0"/>
            </a:endParaRPr>
          </a:p>
        </p:txBody>
      </p:sp>
      <p:sp>
        <p:nvSpPr>
          <p:cNvPr id="4" name="Content Placeholder 2"/>
          <p:cNvSpPr>
            <a:spLocks/>
          </p:cNvSpPr>
          <p:nvPr/>
        </p:nvSpPr>
        <p:spPr bwMode="gray">
          <a:xfrm>
            <a:off x="400050" y="1905000"/>
            <a:ext cx="29527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eaLnBrk="1" hangingPunct="1"/>
            <a:r>
              <a:rPr lang="en-US" b="0"/>
              <a:t>AutoPostBack</a:t>
            </a:r>
          </a:p>
          <a:p>
            <a:pPr algn="l" eaLnBrk="1" hangingPunct="1"/>
            <a:r>
              <a:rPr lang="en-US" b="0"/>
              <a:t>Items</a:t>
            </a:r>
          </a:p>
          <a:p>
            <a:pPr algn="l" eaLnBrk="1" hangingPunct="1"/>
            <a:r>
              <a:rPr lang="en-US" b="0"/>
              <a:t>SelectedIndex</a:t>
            </a:r>
          </a:p>
          <a:p>
            <a:pPr algn="l" eaLnBrk="1" hangingPunct="1"/>
            <a:r>
              <a:rPr lang="en-US" b="0"/>
              <a:t>SelectedValue</a:t>
            </a:r>
          </a:p>
          <a:p>
            <a:pPr algn="l" eaLnBrk="1" hangingPunct="1"/>
            <a:r>
              <a:rPr lang="en-US" b="0"/>
              <a:t>…</a:t>
            </a:r>
          </a:p>
        </p:txBody>
      </p:sp>
      <p:sp>
        <p:nvSpPr>
          <p:cNvPr id="5" name="Rectangle 4"/>
          <p:cNvSpPr/>
          <p:nvPr/>
        </p:nvSpPr>
        <p:spPr>
          <a:xfrm>
            <a:off x="514350" y="1316035"/>
            <a:ext cx="205740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Properties</a:t>
            </a:r>
            <a:endParaRPr lang="vi-VN" sz="2400" b="1">
              <a:solidFill>
                <a:srgbClr val="C00000"/>
              </a:solidFill>
            </a:endParaRPr>
          </a:p>
        </p:txBody>
      </p:sp>
      <p:pic>
        <p:nvPicPr>
          <p:cNvPr id="6" name="Picture 12" descr="PPTC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662" y="3196056"/>
            <a:ext cx="5951538" cy="335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5605462" y="1327148"/>
            <a:ext cx="205740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cs typeface="Arial" charset="0"/>
              </a:rPr>
              <a:t>Event</a:t>
            </a:r>
            <a:endParaRPr lang="vi-VN" sz="2400" b="1">
              <a:solidFill>
                <a:srgbClr val="C00000"/>
              </a:solidFill>
              <a:cs typeface="Arial" charset="0"/>
            </a:endParaRPr>
          </a:p>
        </p:txBody>
      </p:sp>
      <p:sp>
        <p:nvSpPr>
          <p:cNvPr id="8" name="Rectangle 4"/>
          <p:cNvSpPr/>
          <p:nvPr/>
        </p:nvSpPr>
        <p:spPr>
          <a:xfrm>
            <a:off x="2963862" y="1327148"/>
            <a:ext cx="205740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cs typeface="Arial" charset="0"/>
              </a:rPr>
              <a:t>Method</a:t>
            </a:r>
            <a:endParaRPr lang="vi-VN" sz="2400" b="1">
              <a:solidFill>
                <a:srgbClr val="C00000"/>
              </a:solidFill>
              <a:cs typeface="Arial" charset="0"/>
            </a:endParaRPr>
          </a:p>
        </p:txBody>
      </p:sp>
      <p:sp>
        <p:nvSpPr>
          <p:cNvPr id="9" name="Content Placeholder 2"/>
          <p:cNvSpPr>
            <a:spLocks/>
          </p:cNvSpPr>
          <p:nvPr/>
        </p:nvSpPr>
        <p:spPr bwMode="gray">
          <a:xfrm>
            <a:off x="2819400" y="1905000"/>
            <a:ext cx="27432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eaLnBrk="1" hangingPunct="1"/>
            <a:r>
              <a:rPr lang="en-US" b="0"/>
              <a:t>ClearSelection()</a:t>
            </a:r>
          </a:p>
          <a:p>
            <a:pPr algn="l" eaLnBrk="1" hangingPunct="1"/>
            <a:r>
              <a:rPr lang="en-US" b="0"/>
              <a:t>…</a:t>
            </a:r>
          </a:p>
        </p:txBody>
      </p:sp>
      <p:sp>
        <p:nvSpPr>
          <p:cNvPr id="10" name="Content Placeholder 2"/>
          <p:cNvSpPr>
            <a:spLocks/>
          </p:cNvSpPr>
          <p:nvPr/>
        </p:nvSpPr>
        <p:spPr bwMode="gray">
          <a:xfrm>
            <a:off x="5486400" y="1905000"/>
            <a:ext cx="373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eaLnBrk="1" hangingPunct="1"/>
            <a:r>
              <a:rPr lang="en-US" b="0"/>
              <a:t>SelectedIndexChanged</a:t>
            </a:r>
          </a:p>
          <a:p>
            <a:pPr algn="l" eaLnBrk="1" hangingPunct="1"/>
            <a:r>
              <a:rPr lang="en-US" b="0"/>
              <a:t>…</a:t>
            </a:r>
          </a:p>
        </p:txBody>
      </p:sp>
    </p:spTree>
    <p:extLst>
      <p:ext uri="{BB962C8B-B14F-4D97-AF65-F5344CB8AC3E}">
        <p14:creationId xmlns:p14="http://schemas.microsoft.com/office/powerpoint/2010/main" val="29999481"/>
      </p:ext>
    </p:extLst>
  </p:cSld>
  <p:clrMapOvr>
    <a:masterClrMapping/>
  </p:clrMapOvr>
  <p:transition advClick="0">
    <p:wheel spokes="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21945" y="152400"/>
            <a:ext cx="7731456"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RadioButtonList</a:t>
            </a:r>
            <a:endParaRPr lang="en-US" sz="4000" b="1" dirty="0" smtClean="0">
              <a:solidFill>
                <a:schemeClr val="tx1"/>
              </a:solidFill>
              <a:cs typeface="Tahoma" charset="0"/>
            </a:endParaRPr>
          </a:p>
        </p:txBody>
      </p:sp>
      <p:sp>
        <p:nvSpPr>
          <p:cNvPr id="4" name="Content Placeholder 2"/>
          <p:cNvSpPr>
            <a:spLocks/>
          </p:cNvSpPr>
          <p:nvPr/>
        </p:nvSpPr>
        <p:spPr bwMode="gray">
          <a:xfrm>
            <a:off x="418246" y="1905000"/>
            <a:ext cx="2629754"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eaLnBrk="1" hangingPunct="1"/>
            <a:r>
              <a:rPr lang="en-US" b="0"/>
              <a:t>AutoPostBack</a:t>
            </a:r>
          </a:p>
          <a:p>
            <a:pPr algn="l" eaLnBrk="1" hangingPunct="1"/>
            <a:r>
              <a:rPr lang="en-US" b="0"/>
              <a:t>Items</a:t>
            </a:r>
          </a:p>
          <a:p>
            <a:pPr algn="l" eaLnBrk="1" hangingPunct="1"/>
            <a:r>
              <a:rPr lang="en-US" b="0"/>
              <a:t>SelectedIndex</a:t>
            </a:r>
          </a:p>
          <a:p>
            <a:pPr algn="l" eaLnBrk="1" hangingPunct="1"/>
            <a:r>
              <a:rPr lang="en-US" b="0"/>
              <a:t>SelectedValue</a:t>
            </a:r>
          </a:p>
          <a:p>
            <a:pPr algn="l" eaLnBrk="1" hangingPunct="1"/>
            <a:r>
              <a:rPr lang="en-US" b="0"/>
              <a:t>Text</a:t>
            </a:r>
          </a:p>
        </p:txBody>
      </p:sp>
      <p:pic>
        <p:nvPicPr>
          <p:cNvPr id="5" name="Picture 14" descr="PPTD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037344"/>
            <a:ext cx="6096000" cy="35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11590" y="1309047"/>
            <a:ext cx="205740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Properties</a:t>
            </a:r>
            <a:endParaRPr lang="vi-VN" sz="2400" b="1">
              <a:solidFill>
                <a:srgbClr val="C00000"/>
              </a:solidFill>
            </a:endParaRPr>
          </a:p>
        </p:txBody>
      </p:sp>
      <p:sp>
        <p:nvSpPr>
          <p:cNvPr id="7" name="Rectangle 4"/>
          <p:cNvSpPr/>
          <p:nvPr/>
        </p:nvSpPr>
        <p:spPr>
          <a:xfrm>
            <a:off x="5544404" y="1298409"/>
            <a:ext cx="205740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cs typeface="Arial" charset="0"/>
              </a:rPr>
              <a:t>Event</a:t>
            </a:r>
            <a:endParaRPr lang="vi-VN" sz="2400" b="1">
              <a:solidFill>
                <a:srgbClr val="C00000"/>
              </a:solidFill>
              <a:cs typeface="Arial" charset="0"/>
            </a:endParaRPr>
          </a:p>
        </p:txBody>
      </p:sp>
      <p:sp>
        <p:nvSpPr>
          <p:cNvPr id="8" name="Rectangle 4"/>
          <p:cNvSpPr/>
          <p:nvPr/>
        </p:nvSpPr>
        <p:spPr>
          <a:xfrm>
            <a:off x="3062525" y="1304238"/>
            <a:ext cx="205740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cs typeface="Arial" charset="0"/>
              </a:rPr>
              <a:t>Method</a:t>
            </a:r>
            <a:endParaRPr lang="vi-VN" sz="2400" b="1">
              <a:solidFill>
                <a:srgbClr val="C00000"/>
              </a:solidFill>
              <a:cs typeface="Arial" charset="0"/>
            </a:endParaRPr>
          </a:p>
        </p:txBody>
      </p:sp>
      <p:sp>
        <p:nvSpPr>
          <p:cNvPr id="9" name="Content Placeholder 2"/>
          <p:cNvSpPr>
            <a:spLocks/>
          </p:cNvSpPr>
          <p:nvPr/>
        </p:nvSpPr>
        <p:spPr bwMode="gray">
          <a:xfrm>
            <a:off x="2835275" y="1878012"/>
            <a:ext cx="28797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eaLnBrk="1" hangingPunct="1"/>
            <a:r>
              <a:rPr lang="en-US" b="0"/>
              <a:t>ClearSelection()</a:t>
            </a:r>
          </a:p>
          <a:p>
            <a:pPr algn="l" eaLnBrk="1" hangingPunct="1"/>
            <a:r>
              <a:rPr lang="en-US" b="0"/>
              <a:t>…</a:t>
            </a:r>
          </a:p>
        </p:txBody>
      </p:sp>
      <p:sp>
        <p:nvSpPr>
          <p:cNvPr id="10" name="Content Placeholder 2"/>
          <p:cNvSpPr>
            <a:spLocks/>
          </p:cNvSpPr>
          <p:nvPr/>
        </p:nvSpPr>
        <p:spPr bwMode="gray">
          <a:xfrm>
            <a:off x="5486400" y="1878012"/>
            <a:ext cx="37338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eaLnBrk="1" hangingPunct="1"/>
            <a:r>
              <a:rPr lang="en-US" b="0"/>
              <a:t>SelectedIndexChanged</a:t>
            </a:r>
          </a:p>
          <a:p>
            <a:pPr algn="l" eaLnBrk="1" hangingPunct="1"/>
            <a:r>
              <a:rPr lang="en-US" b="0"/>
              <a:t>…</a:t>
            </a:r>
          </a:p>
        </p:txBody>
      </p:sp>
    </p:spTree>
    <p:extLst>
      <p:ext uri="{BB962C8B-B14F-4D97-AF65-F5344CB8AC3E}">
        <p14:creationId xmlns:p14="http://schemas.microsoft.com/office/powerpoint/2010/main" val="2322196907"/>
      </p:ext>
    </p:extLst>
  </p:cSld>
  <p:clrMapOvr>
    <a:masterClrMapping/>
  </p:clrMapOvr>
  <p:transition advClick="0">
    <p:wheel spokes="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199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ListBox</a:t>
            </a:r>
            <a:endParaRPr lang="en-US" sz="4000" b="1" dirty="0" smtClean="0">
              <a:solidFill>
                <a:schemeClr val="tx1"/>
              </a:solidFill>
              <a:cs typeface="Tahoma" charset="0"/>
            </a:endParaRPr>
          </a:p>
        </p:txBody>
      </p:sp>
      <p:sp>
        <p:nvSpPr>
          <p:cNvPr id="6" name="Content Placeholder 2"/>
          <p:cNvSpPr>
            <a:spLocks/>
          </p:cNvSpPr>
          <p:nvPr/>
        </p:nvSpPr>
        <p:spPr bwMode="gray">
          <a:xfrm>
            <a:off x="612775" y="3959724"/>
            <a:ext cx="273843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eaLnBrk="1" hangingPunct="1"/>
            <a:r>
              <a:rPr lang="en-US" b="0"/>
              <a:t>AutoPostBack</a:t>
            </a:r>
          </a:p>
          <a:p>
            <a:pPr algn="l" eaLnBrk="1" hangingPunct="1"/>
            <a:r>
              <a:rPr lang="en-US" b="0"/>
              <a:t>Items</a:t>
            </a:r>
          </a:p>
          <a:p>
            <a:pPr algn="l" eaLnBrk="1" hangingPunct="1"/>
            <a:r>
              <a:rPr lang="en-US" b="0"/>
              <a:t>SelectedIndex</a:t>
            </a:r>
          </a:p>
          <a:p>
            <a:pPr algn="l" eaLnBrk="1" hangingPunct="1"/>
            <a:r>
              <a:rPr lang="en-US" b="0"/>
              <a:t>SelectedItem</a:t>
            </a:r>
          </a:p>
          <a:p>
            <a:pPr algn="l" eaLnBrk="1" hangingPunct="1"/>
            <a:r>
              <a:rPr lang="en-US" b="0"/>
              <a:t>SelectionMode</a:t>
            </a:r>
          </a:p>
        </p:txBody>
      </p:sp>
      <p:pic>
        <p:nvPicPr>
          <p:cNvPr id="7" name="Picture 15" descr="PPT1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0977" y="3298683"/>
            <a:ext cx="5508223" cy="3102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a:spLocks/>
          </p:cNvSpPr>
          <p:nvPr/>
        </p:nvSpPr>
        <p:spPr bwMode="gray">
          <a:xfrm>
            <a:off x="612775" y="1981200"/>
            <a:ext cx="35020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eaLnBrk="1" hangingPunct="1"/>
            <a:r>
              <a:rPr lang="en-US" b="0"/>
              <a:t>ClearSelection()</a:t>
            </a:r>
          </a:p>
          <a:p>
            <a:pPr algn="l" eaLnBrk="1" hangingPunct="1"/>
            <a:r>
              <a:rPr lang="en-US" b="0"/>
              <a:t>GetSelectionIndices()</a:t>
            </a:r>
          </a:p>
        </p:txBody>
      </p:sp>
      <p:sp>
        <p:nvSpPr>
          <p:cNvPr id="9" name="Rectangle 8"/>
          <p:cNvSpPr/>
          <p:nvPr/>
        </p:nvSpPr>
        <p:spPr>
          <a:xfrm>
            <a:off x="765175" y="3363772"/>
            <a:ext cx="205740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Properties</a:t>
            </a:r>
            <a:endParaRPr lang="vi-VN" sz="2400" b="1">
              <a:solidFill>
                <a:srgbClr val="C00000"/>
              </a:solidFill>
            </a:endParaRPr>
          </a:p>
        </p:txBody>
      </p:sp>
      <p:sp>
        <p:nvSpPr>
          <p:cNvPr id="10" name="Rectangle 4"/>
          <p:cNvSpPr/>
          <p:nvPr/>
        </p:nvSpPr>
        <p:spPr>
          <a:xfrm>
            <a:off x="4529138" y="1420367"/>
            <a:ext cx="205740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cs typeface="Arial" charset="0"/>
              </a:rPr>
              <a:t>Event</a:t>
            </a:r>
            <a:endParaRPr lang="vi-VN" sz="2400" b="1">
              <a:solidFill>
                <a:srgbClr val="C00000"/>
              </a:solidFill>
              <a:cs typeface="Arial" charset="0"/>
            </a:endParaRPr>
          </a:p>
        </p:txBody>
      </p:sp>
      <p:sp>
        <p:nvSpPr>
          <p:cNvPr id="11" name="Rectangle 4"/>
          <p:cNvSpPr/>
          <p:nvPr/>
        </p:nvSpPr>
        <p:spPr>
          <a:xfrm>
            <a:off x="736303" y="1424619"/>
            <a:ext cx="205740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cs typeface="Arial" charset="0"/>
              </a:rPr>
              <a:t>Method</a:t>
            </a:r>
            <a:endParaRPr lang="vi-VN" sz="2400" b="1">
              <a:solidFill>
                <a:srgbClr val="C00000"/>
              </a:solidFill>
              <a:cs typeface="Arial" charset="0"/>
            </a:endParaRPr>
          </a:p>
        </p:txBody>
      </p:sp>
      <p:sp>
        <p:nvSpPr>
          <p:cNvPr id="12" name="Content Placeholder 2"/>
          <p:cNvSpPr>
            <a:spLocks/>
          </p:cNvSpPr>
          <p:nvPr/>
        </p:nvSpPr>
        <p:spPr bwMode="gray">
          <a:xfrm>
            <a:off x="4495800" y="1981200"/>
            <a:ext cx="37465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eaLnBrk="1" hangingPunct="1"/>
            <a:r>
              <a:rPr lang="en-US" b="0"/>
              <a:t>SelectedIndexChanged</a:t>
            </a:r>
          </a:p>
          <a:p>
            <a:pPr algn="l" eaLnBrk="1" hangingPunct="1"/>
            <a:r>
              <a:rPr lang="en-US" b="0"/>
              <a:t>…</a:t>
            </a:r>
          </a:p>
        </p:txBody>
      </p:sp>
    </p:spTree>
    <p:extLst>
      <p:ext uri="{BB962C8B-B14F-4D97-AF65-F5344CB8AC3E}">
        <p14:creationId xmlns:p14="http://schemas.microsoft.com/office/powerpoint/2010/main" val="1305751"/>
      </p:ext>
    </p:extLst>
  </p:cSld>
  <p:clrMapOvr>
    <a:masterClrMapping/>
  </p:clrMapOvr>
  <p:transition advClick="0">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84497" y="152400"/>
            <a:ext cx="7668904"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DropdownList</a:t>
            </a:r>
            <a:endParaRPr lang="en-US" sz="4000" b="1" dirty="0" smtClean="0">
              <a:solidFill>
                <a:schemeClr val="tx1"/>
              </a:solidFill>
              <a:cs typeface="Tahoma" charset="0"/>
            </a:endParaRPr>
          </a:p>
        </p:txBody>
      </p:sp>
      <p:sp>
        <p:nvSpPr>
          <p:cNvPr id="6" name="Content Placeholder 2"/>
          <p:cNvSpPr>
            <a:spLocks/>
          </p:cNvSpPr>
          <p:nvPr/>
        </p:nvSpPr>
        <p:spPr bwMode="gray">
          <a:xfrm>
            <a:off x="653742" y="3733800"/>
            <a:ext cx="29527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eaLnBrk="1" hangingPunct="1"/>
            <a:r>
              <a:rPr lang="en-US" b="0"/>
              <a:t>AutoPostBack</a:t>
            </a:r>
          </a:p>
          <a:p>
            <a:pPr algn="l" eaLnBrk="1" hangingPunct="1"/>
            <a:r>
              <a:rPr lang="en-US" b="0"/>
              <a:t>Items</a:t>
            </a:r>
          </a:p>
          <a:p>
            <a:pPr algn="l" eaLnBrk="1" hangingPunct="1"/>
            <a:r>
              <a:rPr lang="en-US" b="0"/>
              <a:t>SelectedIndex</a:t>
            </a:r>
          </a:p>
          <a:p>
            <a:pPr algn="l" eaLnBrk="1" hangingPunct="1"/>
            <a:r>
              <a:rPr lang="en-US" b="0"/>
              <a:t>SelectedItem</a:t>
            </a:r>
          </a:p>
          <a:p>
            <a:pPr algn="l" eaLnBrk="1" hangingPunct="1"/>
            <a:r>
              <a:rPr lang="en-US" b="0"/>
              <a:t>Text</a:t>
            </a:r>
          </a:p>
        </p:txBody>
      </p:sp>
      <p:sp>
        <p:nvSpPr>
          <p:cNvPr id="7" name="Rectangle 6"/>
          <p:cNvSpPr/>
          <p:nvPr/>
        </p:nvSpPr>
        <p:spPr>
          <a:xfrm>
            <a:off x="768042" y="3135311"/>
            <a:ext cx="2057400" cy="502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Properties</a:t>
            </a:r>
            <a:endParaRPr lang="vi-VN" sz="2400" b="1">
              <a:solidFill>
                <a:srgbClr val="C00000"/>
              </a:solidFill>
            </a:endParaRPr>
          </a:p>
        </p:txBody>
      </p:sp>
      <p:sp>
        <p:nvSpPr>
          <p:cNvPr id="8" name="Rectangle 4"/>
          <p:cNvSpPr/>
          <p:nvPr/>
        </p:nvSpPr>
        <p:spPr>
          <a:xfrm>
            <a:off x="4640238" y="1431592"/>
            <a:ext cx="2057400" cy="502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cs typeface="Arial" charset="0"/>
              </a:rPr>
              <a:t>Event</a:t>
            </a:r>
            <a:endParaRPr lang="vi-VN" sz="2400" b="1">
              <a:solidFill>
                <a:srgbClr val="C00000"/>
              </a:solidFill>
              <a:cs typeface="Arial" charset="0"/>
            </a:endParaRPr>
          </a:p>
        </p:txBody>
      </p:sp>
      <p:sp>
        <p:nvSpPr>
          <p:cNvPr id="9" name="Rectangle 4"/>
          <p:cNvSpPr/>
          <p:nvPr/>
        </p:nvSpPr>
        <p:spPr>
          <a:xfrm>
            <a:off x="754062" y="1439553"/>
            <a:ext cx="2057400" cy="502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cs typeface="Arial" charset="0"/>
              </a:rPr>
              <a:t>Method</a:t>
            </a:r>
            <a:endParaRPr lang="vi-VN" sz="2400" b="1">
              <a:solidFill>
                <a:srgbClr val="C00000"/>
              </a:solidFill>
              <a:cs typeface="Arial" charset="0"/>
            </a:endParaRPr>
          </a:p>
        </p:txBody>
      </p:sp>
      <p:sp>
        <p:nvSpPr>
          <p:cNvPr id="10" name="Content Placeholder 2"/>
          <p:cNvSpPr>
            <a:spLocks/>
          </p:cNvSpPr>
          <p:nvPr/>
        </p:nvSpPr>
        <p:spPr bwMode="gray">
          <a:xfrm>
            <a:off x="609600" y="2003116"/>
            <a:ext cx="3088942"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eaLnBrk="1" hangingPunct="1"/>
            <a:r>
              <a:rPr lang="en-US" b="0"/>
              <a:t>ClearSelection()</a:t>
            </a:r>
          </a:p>
          <a:p>
            <a:pPr algn="l" eaLnBrk="1" hangingPunct="1"/>
            <a:r>
              <a:rPr lang="en-US" b="0"/>
              <a:t>…</a:t>
            </a:r>
          </a:p>
        </p:txBody>
      </p:sp>
      <p:sp>
        <p:nvSpPr>
          <p:cNvPr id="11" name="Content Placeholder 2"/>
          <p:cNvSpPr>
            <a:spLocks/>
          </p:cNvSpPr>
          <p:nvPr/>
        </p:nvSpPr>
        <p:spPr bwMode="gray">
          <a:xfrm>
            <a:off x="4521176" y="1995155"/>
            <a:ext cx="3929062"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eaLnBrk="1" hangingPunct="1"/>
            <a:r>
              <a:rPr lang="en-US" b="0"/>
              <a:t>SelectedIndexChanged</a:t>
            </a:r>
          </a:p>
          <a:p>
            <a:pPr algn="l" eaLnBrk="1" hangingPunct="1"/>
            <a:r>
              <a:rPr lang="en-US" b="0"/>
              <a:t>…</a:t>
            </a:r>
          </a:p>
        </p:txBody>
      </p:sp>
      <p:pic>
        <p:nvPicPr>
          <p:cNvPr id="12" name="Picture 15" descr="PPT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712" y="3353845"/>
            <a:ext cx="5754688" cy="3275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8516753"/>
      </p:ext>
    </p:extLst>
  </p:cSld>
  <p:clrMapOvr>
    <a:masterClrMapping/>
  </p:clrMapOvr>
  <p:transition advClick="0">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Calendar Controls</a:t>
            </a:r>
            <a:endParaRPr lang="en-US" sz="4000" b="1" dirty="0" smtClean="0">
              <a:solidFill>
                <a:schemeClr val="tx1"/>
              </a:solidFill>
              <a:cs typeface="Tahoma" charset="0"/>
            </a:endParaRPr>
          </a:p>
        </p:txBody>
      </p:sp>
      <p:sp>
        <p:nvSpPr>
          <p:cNvPr id="4" name="Content Placeholder 2"/>
          <p:cNvSpPr>
            <a:spLocks/>
          </p:cNvSpPr>
          <p:nvPr/>
        </p:nvSpPr>
        <p:spPr bwMode="gray">
          <a:xfrm>
            <a:off x="704850" y="1752600"/>
            <a:ext cx="29527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eaLnBrk="1" hangingPunct="1"/>
            <a:r>
              <a:rPr lang="en-US" b="0"/>
              <a:t>DayHeaderStyle</a:t>
            </a:r>
          </a:p>
          <a:p>
            <a:pPr algn="l" eaLnBrk="1" hangingPunct="1"/>
            <a:r>
              <a:rPr lang="en-US" b="0"/>
              <a:t>DayNameFormat</a:t>
            </a:r>
          </a:p>
          <a:p>
            <a:pPr algn="l" eaLnBrk="1" hangingPunct="1"/>
            <a:r>
              <a:rPr lang="en-US" b="0"/>
              <a:t>DayStyle</a:t>
            </a:r>
          </a:p>
          <a:p>
            <a:pPr algn="l" eaLnBrk="1" hangingPunct="1"/>
            <a:r>
              <a:rPr lang="en-US" b="0"/>
              <a:t>SelectedDate</a:t>
            </a:r>
          </a:p>
          <a:p>
            <a:pPr algn="l" eaLnBrk="1" hangingPunct="1"/>
            <a:r>
              <a:rPr lang="en-US" b="0"/>
              <a:t>SelectionMode</a:t>
            </a:r>
          </a:p>
          <a:p>
            <a:pPr algn="l" eaLnBrk="1" hangingPunct="1"/>
            <a:r>
              <a:rPr lang="en-US" b="0"/>
              <a:t>SelectorStyle</a:t>
            </a:r>
          </a:p>
          <a:p>
            <a:pPr algn="l" eaLnBrk="1" hangingPunct="1"/>
            <a:r>
              <a:rPr lang="en-US" b="0"/>
              <a:t>ShowDayHeader</a:t>
            </a:r>
          </a:p>
          <a:p>
            <a:pPr algn="l" eaLnBrk="1" hangingPunct="1"/>
            <a:r>
              <a:rPr lang="en-US" b="0"/>
              <a:t>TodaysDate</a:t>
            </a:r>
          </a:p>
          <a:p>
            <a:pPr algn="l" eaLnBrk="1" hangingPunct="1"/>
            <a:r>
              <a:rPr lang="en-US" b="0"/>
              <a:t>ShowGridLines</a:t>
            </a:r>
          </a:p>
          <a:p>
            <a:pPr algn="l" eaLnBrk="1" hangingPunct="1"/>
            <a:r>
              <a:rPr lang="en-US" b="0"/>
              <a:t>…</a:t>
            </a:r>
          </a:p>
        </p:txBody>
      </p:sp>
      <p:pic>
        <p:nvPicPr>
          <p:cNvPr id="5" name="Picture 15" descr="PPT1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350" y="3200400"/>
            <a:ext cx="5073650" cy="34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62000" y="1205706"/>
            <a:ext cx="2057400" cy="49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Properties</a:t>
            </a:r>
            <a:endParaRPr lang="vi-VN" sz="2400" b="1">
              <a:solidFill>
                <a:srgbClr val="C00000"/>
              </a:solidFill>
            </a:endParaRPr>
          </a:p>
        </p:txBody>
      </p:sp>
      <p:sp>
        <p:nvSpPr>
          <p:cNvPr id="7" name="Rectangle 4"/>
          <p:cNvSpPr/>
          <p:nvPr/>
        </p:nvSpPr>
        <p:spPr>
          <a:xfrm>
            <a:off x="3657600" y="1216819"/>
            <a:ext cx="2057400" cy="49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cs typeface="Arial" charset="0"/>
              </a:rPr>
              <a:t>Event</a:t>
            </a:r>
            <a:endParaRPr lang="vi-VN" sz="2400" b="1">
              <a:solidFill>
                <a:srgbClr val="C00000"/>
              </a:solidFill>
              <a:cs typeface="Arial" charset="0"/>
            </a:endParaRPr>
          </a:p>
        </p:txBody>
      </p:sp>
      <p:sp>
        <p:nvSpPr>
          <p:cNvPr id="8" name="Content Placeholder 2"/>
          <p:cNvSpPr>
            <a:spLocks/>
          </p:cNvSpPr>
          <p:nvPr/>
        </p:nvSpPr>
        <p:spPr bwMode="gray">
          <a:xfrm>
            <a:off x="3581400" y="1752600"/>
            <a:ext cx="38100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eaLnBrk="1" hangingPunct="1"/>
            <a:r>
              <a:rPr lang="en-US" b="0"/>
              <a:t>SelectionChanged</a:t>
            </a:r>
          </a:p>
          <a:p>
            <a:pPr algn="l" eaLnBrk="1" hangingPunct="1"/>
            <a:r>
              <a:rPr lang="en-US" b="0"/>
              <a:t>VisibleMonthChanged</a:t>
            </a:r>
          </a:p>
          <a:p>
            <a:pPr algn="l" eaLnBrk="1" hangingPunct="1"/>
            <a:r>
              <a:rPr lang="en-US" b="0"/>
              <a:t>…</a:t>
            </a:r>
          </a:p>
        </p:txBody>
      </p:sp>
    </p:spTree>
    <p:extLst>
      <p:ext uri="{BB962C8B-B14F-4D97-AF65-F5344CB8AC3E}">
        <p14:creationId xmlns:p14="http://schemas.microsoft.com/office/powerpoint/2010/main" val="190456701"/>
      </p:ext>
    </p:extLst>
  </p:cSld>
  <p:clrMapOvr>
    <a:masterClrMapping/>
  </p:clrMapOvr>
  <p:transition advClick="0">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err="1" smtClean="0">
                <a:solidFill>
                  <a:schemeClr val="tx1"/>
                </a:solidFill>
                <a:cs typeface="Tahoma" charset="0"/>
              </a:rPr>
              <a:t>Nội</a:t>
            </a:r>
            <a:r>
              <a:rPr lang="en-US" sz="4000" b="1" dirty="0" smtClean="0">
                <a:solidFill>
                  <a:schemeClr val="tx1"/>
                </a:solidFill>
                <a:cs typeface="Tahoma" charset="0"/>
              </a:rPr>
              <a:t> dung</a:t>
            </a:r>
          </a:p>
        </p:txBody>
      </p:sp>
      <p:sp>
        <p:nvSpPr>
          <p:cNvPr id="9219" name="Rectangle 3"/>
          <p:cNvSpPr>
            <a:spLocks noGrp="1" noChangeArrowheads="1"/>
          </p:cNvSpPr>
          <p:nvPr>
            <p:ph idx="1"/>
          </p:nvPr>
        </p:nvSpPr>
        <p:spPr bwMode="auto">
          <a:xfrm>
            <a:off x="678976" y="1066800"/>
            <a:ext cx="8007824" cy="5214938"/>
          </a:xfrm>
          <a:noFill/>
          <a:ln>
            <a:miter lim="800000"/>
            <a:headEnd/>
            <a:tailEnd/>
          </a:ln>
        </p:spPr>
        <p:txBody>
          <a:bodyPr vert="horz" wrap="square" lIns="91440" tIns="45720" rIns="91440" bIns="45720" numCol="1" anchor="t" anchorCtr="0" compatLnSpc="1">
            <a:prstTxWarp prst="textNoShape">
              <a:avLst/>
            </a:prstTxWarp>
          </a:bodyPr>
          <a:lstStyle/>
          <a:p>
            <a:pPr>
              <a:lnSpc>
                <a:spcPct val="120000"/>
              </a:lnSpc>
              <a:spcBef>
                <a:spcPts val="300"/>
              </a:spcBef>
              <a:spcAft>
                <a:spcPts val="300"/>
              </a:spcAft>
            </a:pPr>
            <a:r>
              <a:rPr lang="en-US" sz="2800" smtClean="0">
                <a:latin typeface="+mj-lt"/>
                <a:cs typeface="Tahoma" charset="0"/>
              </a:rPr>
              <a:t>Các control cơ bản trong ASP.NET</a:t>
            </a:r>
          </a:p>
          <a:p>
            <a:pPr>
              <a:lnSpc>
                <a:spcPct val="120000"/>
              </a:lnSpc>
              <a:spcBef>
                <a:spcPts val="300"/>
              </a:spcBef>
              <a:spcAft>
                <a:spcPts val="300"/>
              </a:spcAft>
            </a:pPr>
            <a:r>
              <a:rPr lang="en-US" sz="2800">
                <a:cs typeface="Tahoma" charset="0"/>
              </a:rPr>
              <a:t>Các control </a:t>
            </a:r>
            <a:r>
              <a:rPr lang="en-US" sz="2800" smtClean="0">
                <a:cs typeface="Tahoma" charset="0"/>
              </a:rPr>
              <a:t>nâng cao trong </a:t>
            </a:r>
            <a:r>
              <a:rPr lang="en-US" sz="2800">
                <a:cs typeface="Tahoma" charset="0"/>
              </a:rPr>
              <a:t>ASP.NET</a:t>
            </a:r>
          </a:p>
          <a:p>
            <a:pPr>
              <a:lnSpc>
                <a:spcPct val="120000"/>
              </a:lnSpc>
              <a:spcBef>
                <a:spcPts val="300"/>
              </a:spcBef>
              <a:spcAft>
                <a:spcPts val="300"/>
              </a:spcAft>
            </a:pPr>
            <a:r>
              <a:rPr lang="en-US" sz="2800" smtClean="0">
                <a:latin typeface="+mj-lt"/>
                <a:cs typeface="Tahoma" charset="0"/>
              </a:rPr>
              <a:t>Các control kiểm tra dữ liệu trong ASP.NET</a:t>
            </a:r>
          </a:p>
          <a:p>
            <a:pPr>
              <a:lnSpc>
                <a:spcPct val="120000"/>
              </a:lnSpc>
              <a:spcBef>
                <a:spcPts val="300"/>
              </a:spcBef>
              <a:spcAft>
                <a:spcPts val="300"/>
              </a:spcAft>
            </a:pPr>
            <a:r>
              <a:rPr lang="en-US" sz="2800">
                <a:latin typeface="+mj-lt"/>
                <a:cs typeface="Tahoma" charset="0"/>
              </a:rPr>
              <a:t>HTML server controls</a:t>
            </a:r>
            <a:endParaRPr lang="en-US" sz="2800" dirty="0" smtClean="0">
              <a:latin typeface="+mj-lt"/>
              <a:cs typeface="Tahoma" charset="0"/>
            </a:endParaRPr>
          </a:p>
        </p:txBody>
      </p:sp>
    </p:spTree>
  </p:cSld>
  <p:clrMapOvr>
    <a:masterClrMapping/>
  </p:clrMapOvr>
  <p:transition advClick="0">
    <p:wheel spokes="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AdRotator</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AdRotator</a:t>
            </a:r>
            <a:r>
              <a:rPr lang="vi-VN" sz="2800">
                <a:latin typeface="+mj-lt"/>
                <a:cs typeface="Tahoma" charset="0"/>
              </a:rPr>
              <a:t> là một control đặc biệt trong ASP.NET, được dùng để hiển thị những banner quảng cáo.</a:t>
            </a:r>
          </a:p>
          <a:p>
            <a:pPr algn="just">
              <a:lnSpc>
                <a:spcPct val="120000"/>
              </a:lnSpc>
              <a:spcBef>
                <a:spcPts val="300"/>
              </a:spcBef>
              <a:spcAft>
                <a:spcPts val="300"/>
              </a:spcAft>
            </a:pPr>
            <a:r>
              <a:rPr lang="vi-VN" sz="2800">
                <a:solidFill>
                  <a:srgbClr val="0000FF"/>
                </a:solidFill>
                <a:latin typeface="+mj-lt"/>
                <a:cs typeface="Tahoma" charset="0"/>
              </a:rPr>
              <a:t>AdRotator sử dụng file XML </a:t>
            </a:r>
            <a:r>
              <a:rPr lang="vi-VN" sz="2800">
                <a:latin typeface="+mj-lt"/>
                <a:cs typeface="Tahoma" charset="0"/>
              </a:rPr>
              <a:t>để lưu trữ thông tin về các banner quảng cáo.</a:t>
            </a:r>
          </a:p>
          <a:p>
            <a:pPr algn="just">
              <a:lnSpc>
                <a:spcPct val="120000"/>
              </a:lnSpc>
              <a:spcBef>
                <a:spcPts val="300"/>
              </a:spcBef>
              <a:spcAft>
                <a:spcPts val="300"/>
              </a:spcAft>
            </a:pPr>
            <a:r>
              <a:rPr lang="vi-VN" sz="2800">
                <a:latin typeface="+mj-lt"/>
                <a:cs typeface="Tahoma" charset="0"/>
              </a:rPr>
              <a:t>File XML này bắt đầu và kết thúc với thẻ </a:t>
            </a:r>
            <a:r>
              <a:rPr lang="vi-VN" sz="2800">
                <a:solidFill>
                  <a:srgbClr val="0000FF"/>
                </a:solidFill>
                <a:latin typeface="+mj-lt"/>
                <a:cs typeface="Tahoma" charset="0"/>
              </a:rPr>
              <a:t>&lt;Advertisement&gt;</a:t>
            </a:r>
            <a:r>
              <a:rPr lang="vi-VN" sz="2800">
                <a:latin typeface="+mj-lt"/>
                <a:cs typeface="Tahoma" charset="0"/>
              </a:rPr>
              <a:t>, trong thẻ này có thể có nhiều thẻ </a:t>
            </a:r>
            <a:r>
              <a:rPr lang="vi-VN" sz="2800">
                <a:solidFill>
                  <a:srgbClr val="0000FF"/>
                </a:solidFill>
                <a:latin typeface="+mj-lt"/>
                <a:cs typeface="Tahoma" charset="0"/>
              </a:rPr>
              <a:t>&lt;Ad</a:t>
            </a:r>
            <a:r>
              <a:rPr lang="vi-VN" sz="2800" smtClean="0">
                <a:solidFill>
                  <a:srgbClr val="0000FF"/>
                </a:solidFill>
                <a:latin typeface="+mj-lt"/>
                <a:cs typeface="Tahoma" charset="0"/>
              </a:rPr>
              <a:t>&gt;</a:t>
            </a:r>
            <a:endParaRPr lang="vi-VN" sz="2800">
              <a:solidFill>
                <a:srgbClr val="0000FF"/>
              </a:solidFill>
              <a:latin typeface="+mj-lt"/>
              <a:cs typeface="Tahoma" charset="0"/>
            </a:endParaRPr>
          </a:p>
        </p:txBody>
      </p:sp>
    </p:spTree>
    <p:extLst>
      <p:ext uri="{BB962C8B-B14F-4D97-AF65-F5344CB8AC3E}">
        <p14:creationId xmlns:p14="http://schemas.microsoft.com/office/powerpoint/2010/main" val="4041778761"/>
      </p:ext>
    </p:extLst>
  </p:cSld>
  <p:clrMapOvr>
    <a:masterClrMapping/>
  </p:clrMapOvr>
  <p:transition advClick="0">
    <p:wheel spokes="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3" descr="PPT1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090703"/>
            <a:ext cx="5410200" cy="453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3"/>
          <p:cNvSpPr>
            <a:spLocks noGrp="1" noChangeArrowheads="1"/>
          </p:cNvSpPr>
          <p:nvPr>
            <p:ph idx="1"/>
          </p:nvPr>
        </p:nvSpPr>
        <p:spPr bwMode="auto">
          <a:xfrm>
            <a:off x="697173" y="1066800"/>
            <a:ext cx="8065827"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smtClean="0">
                <a:latin typeface="+mj-lt"/>
                <a:cs typeface="Tahoma" charset="0"/>
              </a:rPr>
              <a:t>Thẻ </a:t>
            </a:r>
            <a:r>
              <a:rPr lang="vi-VN" sz="2800" smtClean="0">
                <a:solidFill>
                  <a:srgbClr val="0000FF"/>
                </a:solidFill>
                <a:latin typeface="+mj-lt"/>
                <a:cs typeface="Tahoma" charset="0"/>
              </a:rPr>
              <a:t>&lt;Ad</a:t>
            </a:r>
            <a:r>
              <a:rPr lang="vi-VN" sz="2800">
                <a:solidFill>
                  <a:srgbClr val="0000FF"/>
                </a:solidFill>
                <a:latin typeface="+mj-lt"/>
                <a:cs typeface="Tahoma" charset="0"/>
              </a:rPr>
              <a:t>&gt; </a:t>
            </a:r>
            <a:r>
              <a:rPr lang="en-US" sz="2800" smtClean="0">
                <a:latin typeface="+mj-lt"/>
                <a:cs typeface="Tahoma" charset="0"/>
              </a:rPr>
              <a:t>gồm một số thuộc tính sau</a:t>
            </a:r>
            <a:r>
              <a:rPr lang="vi-VN" sz="2800" smtClean="0">
                <a:latin typeface="+mj-lt"/>
                <a:cs typeface="Tahoma" charset="0"/>
              </a:rPr>
              <a:t>:</a:t>
            </a:r>
            <a:endParaRPr lang="vi-VN" sz="2800">
              <a:latin typeface="+mj-lt"/>
              <a:cs typeface="Tahoma" charset="0"/>
            </a:endParaRPr>
          </a:p>
          <a:p>
            <a:pPr lvl="1" algn="just">
              <a:lnSpc>
                <a:spcPct val="120000"/>
              </a:lnSpc>
              <a:spcBef>
                <a:spcPts val="300"/>
              </a:spcBef>
              <a:spcAft>
                <a:spcPts val="300"/>
              </a:spcAft>
            </a:pPr>
            <a:r>
              <a:rPr lang="vi-VN" sz="2400">
                <a:latin typeface="+mj-lt"/>
                <a:cs typeface="Tahoma" charset="0"/>
              </a:rPr>
              <a:t>ImageUrl</a:t>
            </a:r>
          </a:p>
          <a:p>
            <a:pPr lvl="1" algn="just">
              <a:lnSpc>
                <a:spcPct val="120000"/>
              </a:lnSpc>
              <a:spcBef>
                <a:spcPts val="300"/>
              </a:spcBef>
              <a:spcAft>
                <a:spcPts val="300"/>
              </a:spcAft>
            </a:pPr>
            <a:r>
              <a:rPr lang="vi-VN" sz="2400">
                <a:latin typeface="+mj-lt"/>
                <a:cs typeface="Tahoma" charset="0"/>
              </a:rPr>
              <a:t>NavigateUrl</a:t>
            </a:r>
          </a:p>
          <a:p>
            <a:pPr lvl="1" algn="just">
              <a:lnSpc>
                <a:spcPct val="120000"/>
              </a:lnSpc>
              <a:spcBef>
                <a:spcPts val="300"/>
              </a:spcBef>
              <a:spcAft>
                <a:spcPts val="300"/>
              </a:spcAft>
            </a:pPr>
            <a:r>
              <a:rPr lang="vi-VN" sz="2400">
                <a:latin typeface="+mj-lt"/>
                <a:cs typeface="Tahoma" charset="0"/>
              </a:rPr>
              <a:t>AlternateText</a:t>
            </a:r>
          </a:p>
          <a:p>
            <a:pPr lvl="1" algn="just">
              <a:lnSpc>
                <a:spcPct val="120000"/>
              </a:lnSpc>
              <a:spcBef>
                <a:spcPts val="300"/>
              </a:spcBef>
              <a:spcAft>
                <a:spcPts val="300"/>
              </a:spcAft>
            </a:pPr>
            <a:r>
              <a:rPr lang="vi-VN" sz="2400">
                <a:latin typeface="+mj-lt"/>
                <a:cs typeface="Tahoma" charset="0"/>
              </a:rPr>
              <a:t>KeyWord</a:t>
            </a:r>
          </a:p>
          <a:p>
            <a:pPr lvl="1" algn="just">
              <a:lnSpc>
                <a:spcPct val="120000"/>
              </a:lnSpc>
              <a:spcBef>
                <a:spcPts val="300"/>
              </a:spcBef>
              <a:spcAft>
                <a:spcPts val="300"/>
              </a:spcAft>
            </a:pPr>
            <a:r>
              <a:rPr lang="vi-VN" sz="2400">
                <a:latin typeface="+mj-lt"/>
                <a:cs typeface="Tahoma" charset="0"/>
              </a:rPr>
              <a:t>Impressions</a:t>
            </a:r>
            <a:endParaRPr lang="en-US" sz="2400" dirty="0" smtClean="0">
              <a:latin typeface="+mj-lt"/>
              <a:cs typeface="Tahoma" charset="0"/>
            </a:endParaRPr>
          </a:p>
        </p:txBody>
      </p:sp>
      <p:sp>
        <p:nvSpPr>
          <p:cNvPr id="6"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AdRotator</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026462748"/>
      </p:ext>
    </p:extLst>
  </p:cSld>
  <p:clrMapOvr>
    <a:masterClrMapping/>
  </p:clrMapOvr>
  <p:transition advClick="0">
    <p:wheel spokes="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74065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Navigation Web Controls</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ASP.NET cung cấp một số </a:t>
            </a:r>
            <a:r>
              <a:rPr lang="en-US" sz="2800">
                <a:solidFill>
                  <a:srgbClr val="0000FF"/>
                </a:solidFill>
                <a:latin typeface="+mj-lt"/>
                <a:cs typeface="Tahoma" charset="0"/>
              </a:rPr>
              <a:t>control định vị (Navigation) </a:t>
            </a:r>
            <a:r>
              <a:rPr lang="en-US" sz="2800">
                <a:latin typeface="+mj-lt"/>
                <a:cs typeface="Tahoma" charset="0"/>
              </a:rPr>
              <a:t>để giảm thiểu việc lạm dụng quá nhiều hyperlink.</a:t>
            </a:r>
          </a:p>
          <a:p>
            <a:pPr algn="just">
              <a:lnSpc>
                <a:spcPct val="120000"/>
              </a:lnSpc>
              <a:spcBef>
                <a:spcPts val="300"/>
              </a:spcBef>
              <a:spcAft>
                <a:spcPts val="300"/>
              </a:spcAft>
            </a:pPr>
            <a:r>
              <a:rPr lang="en-US" sz="2800">
                <a:latin typeface="+mj-lt"/>
                <a:cs typeface="Tahoma" charset="0"/>
              </a:rPr>
              <a:t>Dùng để thể hiện cấu trúc của Website.</a:t>
            </a:r>
          </a:p>
          <a:p>
            <a:pPr lvl="1" algn="just">
              <a:lnSpc>
                <a:spcPct val="120000"/>
              </a:lnSpc>
              <a:spcBef>
                <a:spcPts val="300"/>
              </a:spcBef>
              <a:spcAft>
                <a:spcPts val="300"/>
              </a:spcAft>
            </a:pPr>
            <a:r>
              <a:rPr lang="en-US" sz="2400">
                <a:latin typeface="+mj-lt"/>
                <a:cs typeface="Tahoma" charset="0"/>
              </a:rPr>
              <a:t>Menu</a:t>
            </a:r>
          </a:p>
          <a:p>
            <a:pPr lvl="1" algn="just">
              <a:lnSpc>
                <a:spcPct val="120000"/>
              </a:lnSpc>
              <a:spcBef>
                <a:spcPts val="300"/>
              </a:spcBef>
              <a:spcAft>
                <a:spcPts val="300"/>
              </a:spcAft>
            </a:pPr>
            <a:r>
              <a:rPr lang="en-US" sz="2400">
                <a:latin typeface="+mj-lt"/>
                <a:cs typeface="Tahoma" charset="0"/>
              </a:rPr>
              <a:t>TreeView</a:t>
            </a:r>
          </a:p>
          <a:p>
            <a:pPr lvl="1" algn="just">
              <a:lnSpc>
                <a:spcPct val="120000"/>
              </a:lnSpc>
              <a:spcBef>
                <a:spcPts val="300"/>
              </a:spcBef>
              <a:spcAft>
                <a:spcPts val="300"/>
              </a:spcAft>
            </a:pPr>
            <a:r>
              <a:rPr lang="en-US" sz="2400">
                <a:latin typeface="+mj-lt"/>
                <a:cs typeface="Tahoma" charset="0"/>
              </a:rPr>
              <a:t>SiteMapPath</a:t>
            </a:r>
            <a:endParaRPr lang="en-US" sz="2400" dirty="0" smtClean="0">
              <a:latin typeface="+mj-lt"/>
              <a:cs typeface="Tahoma" charset="0"/>
            </a:endParaRPr>
          </a:p>
        </p:txBody>
      </p:sp>
      <p:pic>
        <p:nvPicPr>
          <p:cNvPr id="5" name="Picture 17" descr="PPT1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366495"/>
            <a:ext cx="5334000" cy="335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9402068"/>
      </p:ext>
    </p:extLst>
  </p:cSld>
  <p:clrMapOvr>
    <a:masterClrMapping/>
  </p:clrMapOvr>
  <p:transition advClick="0">
    <p:wheel spokes="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Menu Control</a:t>
            </a:r>
            <a:endParaRPr lang="en-US" sz="4000" b="1" dirty="0" smtClean="0">
              <a:solidFill>
                <a:schemeClr val="tx1"/>
              </a:solidFill>
              <a:cs typeface="Tahoma" charset="0"/>
            </a:endParaRPr>
          </a:p>
        </p:txBody>
      </p:sp>
      <p:pic>
        <p:nvPicPr>
          <p:cNvPr id="6" name="Picture 11" descr="PPT16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1073813"/>
            <a:ext cx="4186237" cy="37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a:spLocks/>
          </p:cNvSpPr>
          <p:nvPr/>
        </p:nvSpPr>
        <p:spPr bwMode="gray">
          <a:xfrm>
            <a:off x="533400" y="1447800"/>
            <a:ext cx="3886200" cy="3657600"/>
          </a:xfrm>
          <a:prstGeom prst="rect">
            <a:avLst/>
          </a:prstGeom>
          <a:noFill/>
          <a:ln w="9525">
            <a:noFill/>
            <a:miter lim="800000"/>
            <a:headEnd/>
            <a:tailEnd/>
          </a:ln>
        </p:spPr>
        <p:txBody>
          <a:bodyPr/>
          <a:lstStyle/>
          <a:p>
            <a:pPr marL="342900" indent="-342900" algn="l">
              <a:lnSpc>
                <a:spcPct val="120000"/>
              </a:lnSpc>
              <a:spcBef>
                <a:spcPts val="0"/>
              </a:spcBef>
              <a:buClr>
                <a:srgbClr val="000000"/>
              </a:buClr>
              <a:buSzPts val="2400"/>
              <a:buFont typeface="Wingdings" pitchFamily="2" charset="2"/>
              <a:buChar char="v"/>
              <a:defRPr/>
            </a:pPr>
            <a:r>
              <a:rPr lang="en-US" sz="2400" b="0">
                <a:solidFill>
                  <a:srgbClr val="0000FF"/>
                </a:solidFill>
                <a:latin typeface="Arial" charset="0"/>
                <a:cs typeface="+mn-cs"/>
              </a:rPr>
              <a:t>Items Property</a:t>
            </a:r>
          </a:p>
          <a:p>
            <a:pPr marL="342900" indent="-342900" algn="l">
              <a:lnSpc>
                <a:spcPct val="120000"/>
              </a:lnSpc>
              <a:spcBef>
                <a:spcPts val="0"/>
              </a:spcBef>
              <a:buClr>
                <a:srgbClr val="000000"/>
              </a:buClr>
              <a:buSzPts val="2400"/>
              <a:buFont typeface="Wingdings" pitchFamily="2" charset="2"/>
              <a:buChar char="v"/>
              <a:defRPr/>
            </a:pPr>
            <a:r>
              <a:rPr lang="en-US" sz="2400" b="0">
                <a:solidFill>
                  <a:srgbClr val="0000FF"/>
                </a:solidFill>
                <a:latin typeface="Arial" charset="0"/>
                <a:cs typeface="+mn-cs"/>
              </a:rPr>
              <a:t>Orientation Property</a:t>
            </a:r>
          </a:p>
          <a:p>
            <a:pPr marL="342900" indent="-342900" algn="l">
              <a:lnSpc>
                <a:spcPct val="120000"/>
              </a:lnSpc>
              <a:spcBef>
                <a:spcPts val="0"/>
              </a:spcBef>
              <a:buClr>
                <a:srgbClr val="000000"/>
              </a:buClr>
              <a:buSzPts val="2400"/>
              <a:buFont typeface="Wingdings" pitchFamily="2" charset="2"/>
              <a:buChar char="v"/>
              <a:defRPr/>
            </a:pPr>
            <a:r>
              <a:rPr lang="en-US" sz="2400" b="0">
                <a:solidFill>
                  <a:srgbClr val="0000FF"/>
                </a:solidFill>
                <a:latin typeface="Arial" charset="0"/>
                <a:cs typeface="+mn-cs"/>
              </a:rPr>
              <a:t>DataSourceID Property</a:t>
            </a:r>
          </a:p>
          <a:p>
            <a:pPr marL="342900" indent="-342900" algn="l">
              <a:lnSpc>
                <a:spcPct val="120000"/>
              </a:lnSpc>
              <a:spcBef>
                <a:spcPts val="0"/>
              </a:spcBef>
              <a:buClr>
                <a:srgbClr val="000000"/>
              </a:buClr>
              <a:buSzPts val="2400"/>
              <a:buFont typeface="Wingdings" pitchFamily="2" charset="2"/>
              <a:buChar char="v"/>
              <a:defRPr/>
            </a:pPr>
            <a:r>
              <a:rPr lang="en-US" sz="2400" b="0">
                <a:solidFill>
                  <a:srgbClr val="0000FF"/>
                </a:solidFill>
                <a:latin typeface="Arial" charset="0"/>
                <a:cs typeface="+mn-cs"/>
              </a:rPr>
              <a:t>FindItem Method</a:t>
            </a:r>
          </a:p>
          <a:p>
            <a:pPr marL="342900" indent="-342900" algn="l">
              <a:lnSpc>
                <a:spcPct val="120000"/>
              </a:lnSpc>
              <a:spcBef>
                <a:spcPts val="0"/>
              </a:spcBef>
              <a:buClr>
                <a:srgbClr val="000000"/>
              </a:buClr>
              <a:buSzPts val="2400"/>
              <a:buFont typeface="Wingdings" pitchFamily="2" charset="2"/>
              <a:buChar char="v"/>
              <a:defRPr/>
            </a:pPr>
            <a:r>
              <a:rPr lang="en-US" sz="2400" b="0">
                <a:solidFill>
                  <a:srgbClr val="0000FF"/>
                </a:solidFill>
                <a:latin typeface="Arial" charset="0"/>
                <a:cs typeface="+mn-cs"/>
              </a:rPr>
              <a:t>MenuItemClick Event</a:t>
            </a:r>
          </a:p>
          <a:p>
            <a:pPr marL="342900" indent="-342900" algn="l">
              <a:lnSpc>
                <a:spcPct val="120000"/>
              </a:lnSpc>
              <a:spcBef>
                <a:spcPts val="0"/>
              </a:spcBef>
              <a:buClr>
                <a:srgbClr val="000000"/>
              </a:buClr>
              <a:buSzPts val="2400"/>
              <a:buFont typeface="Wingdings" pitchFamily="2" charset="2"/>
              <a:buChar char="v"/>
              <a:defRPr/>
            </a:pPr>
            <a:r>
              <a:rPr lang="en-US" sz="2400" b="0">
                <a:solidFill>
                  <a:srgbClr val="0000FF"/>
                </a:solidFill>
                <a:latin typeface="Arial" charset="0"/>
                <a:cs typeface="+mn-cs"/>
              </a:rPr>
              <a:t>…</a:t>
            </a:r>
          </a:p>
          <a:p>
            <a:pPr marL="342900" indent="-342900" algn="l">
              <a:lnSpc>
                <a:spcPct val="120000"/>
              </a:lnSpc>
              <a:spcBef>
                <a:spcPts val="0"/>
              </a:spcBef>
              <a:buClr>
                <a:srgbClr val="000000"/>
              </a:buClr>
              <a:buSzPts val="2400"/>
              <a:buFont typeface="Wingdings" pitchFamily="2" charset="2"/>
              <a:buChar char="v"/>
              <a:defRPr/>
            </a:pPr>
            <a:endParaRPr lang="en-US" sz="2400" b="0">
              <a:solidFill>
                <a:srgbClr val="0000FF"/>
              </a:solidFill>
              <a:latin typeface="Arial" charset="0"/>
              <a:cs typeface="+mn-cs"/>
            </a:endParaRPr>
          </a:p>
        </p:txBody>
      </p:sp>
      <p:pic>
        <p:nvPicPr>
          <p:cNvPr id="8" name="Picture 9" descr="PPT1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655" y="1143000"/>
            <a:ext cx="4198145" cy="3385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PPT1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764756"/>
            <a:ext cx="5715000" cy="300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0701368"/>
      </p:ext>
    </p:extLst>
  </p:cSld>
  <p:clrMapOvr>
    <a:masterClrMapping/>
  </p:clrMapOvr>
  <p:transition advClick="0">
    <p:wheel spokes="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TreeView Control</a:t>
            </a:r>
            <a:endParaRPr lang="en-US" sz="4000" b="1" dirty="0" smtClean="0">
              <a:solidFill>
                <a:schemeClr val="tx1"/>
              </a:solidFill>
              <a:cs typeface="Tahoma" charset="0"/>
            </a:endParaRPr>
          </a:p>
        </p:txBody>
      </p:sp>
      <p:pic>
        <p:nvPicPr>
          <p:cNvPr id="6" name="Picture 11" descr="PPT1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6513" y="1600200"/>
            <a:ext cx="324008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descr="PPT17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0" y="1989138"/>
            <a:ext cx="4356100"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descr="PPT17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570" y="1035358"/>
            <a:ext cx="12239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descr="PPT17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32" y="1492558"/>
            <a:ext cx="201612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descr="PPT17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4537" y="388620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7" descr="PPT1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2675" y="4362616"/>
            <a:ext cx="244792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895138"/>
      </p:ext>
    </p:extLst>
  </p:cSld>
  <p:clrMapOvr>
    <a:masterClrMapping/>
  </p:clrMapOvr>
  <p:transition advClick="0">
    <p:wheel spokes="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27039" y="152400"/>
            <a:ext cx="7802562"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SiteMapPath Control</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SiteMapPath</a:t>
            </a:r>
            <a:r>
              <a:rPr lang="vi-VN" sz="2800">
                <a:latin typeface="+mj-lt"/>
                <a:cs typeface="Tahoma" charset="0"/>
              </a:rPr>
              <a:t> </a:t>
            </a:r>
            <a:r>
              <a:rPr lang="vi-VN" sz="2800" smtClean="0">
                <a:latin typeface="+mj-lt"/>
                <a:cs typeface="Tahoma" charset="0"/>
              </a:rPr>
              <a:t>conttrol </a:t>
            </a:r>
            <a:r>
              <a:rPr lang="vi-VN" sz="2800">
                <a:latin typeface="+mj-lt"/>
                <a:cs typeface="Tahoma" charset="0"/>
              </a:rPr>
              <a:t>kết hợp với </a:t>
            </a:r>
            <a:r>
              <a:rPr lang="vi-VN" sz="2800">
                <a:solidFill>
                  <a:srgbClr val="0000FF"/>
                </a:solidFill>
                <a:latin typeface="+mj-lt"/>
                <a:cs typeface="Tahoma" charset="0"/>
              </a:rPr>
              <a:t>file sitemap </a:t>
            </a:r>
            <a:r>
              <a:rPr lang="vi-VN" sz="2800">
                <a:latin typeface="+mj-lt"/>
                <a:cs typeface="Tahoma" charset="0"/>
              </a:rPr>
              <a:t>để tạo đường dẫn định vị trong website</a:t>
            </a:r>
            <a:endParaRPr lang="en-US" sz="2800" dirty="0" smtClean="0">
              <a:latin typeface="+mj-lt"/>
              <a:cs typeface="Tahoma" charset="0"/>
            </a:endParaRPr>
          </a:p>
        </p:txBody>
      </p:sp>
      <p:pic>
        <p:nvPicPr>
          <p:cNvPr id="5" name="Picture 14" descr="PPT1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382883"/>
            <a:ext cx="4241800" cy="332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5" descr="PPT1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163" y="2309172"/>
            <a:ext cx="4546837" cy="32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 descr="PPT18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805113"/>
            <a:ext cx="4073525" cy="3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147044"/>
      </p:ext>
    </p:extLst>
  </p:cSld>
  <p:clrMapOvr>
    <a:masterClrMapping/>
  </p:clrMapOvr>
  <p:transition advClick="0">
    <p:wheel spokes="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FileUpload Control</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Điều khiển </a:t>
            </a:r>
            <a:r>
              <a:rPr lang="vi-VN" sz="2800">
                <a:solidFill>
                  <a:srgbClr val="0000FF"/>
                </a:solidFill>
                <a:latin typeface="+mj-lt"/>
                <a:cs typeface="Tahoma" charset="0"/>
              </a:rPr>
              <a:t>FileUpload</a:t>
            </a:r>
            <a:r>
              <a:rPr lang="vi-VN" sz="2800">
                <a:latin typeface="+mj-lt"/>
                <a:cs typeface="Tahoma" charset="0"/>
              </a:rPr>
              <a:t> cho phép người sử dụng </a:t>
            </a:r>
            <a:r>
              <a:rPr lang="vi-VN" sz="2800">
                <a:solidFill>
                  <a:srgbClr val="0000FF"/>
                </a:solidFill>
                <a:latin typeface="+mj-lt"/>
                <a:cs typeface="Tahoma" charset="0"/>
              </a:rPr>
              <a:t>Upload file từ </a:t>
            </a:r>
            <a:r>
              <a:rPr lang="vi-VN" sz="2800">
                <a:latin typeface="+mj-lt"/>
                <a:cs typeface="Tahoma" charset="0"/>
              </a:rPr>
              <a:t>chính ứng dụng Web của mình</a:t>
            </a:r>
            <a:endParaRPr lang="en-US" sz="2800" dirty="0" smtClean="0">
              <a:latin typeface="+mj-lt"/>
              <a:cs typeface="Tahoma" charset="0"/>
            </a:endParaRPr>
          </a:p>
        </p:txBody>
      </p:sp>
      <p:pic>
        <p:nvPicPr>
          <p:cNvPr id="5" name="Picture 14" descr="PPT1B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460750"/>
            <a:ext cx="439261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PT1B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362" y="2373312"/>
            <a:ext cx="32639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976881"/>
      </p:ext>
    </p:extLst>
  </p:cSld>
  <p:clrMapOvr>
    <a:masterClrMapping/>
  </p:clrMapOvr>
  <p:transition advClick="0">
    <p:wheel spokes="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View, MultiView Control</a:t>
            </a:r>
            <a:endParaRPr lang="en-US" sz="4000" b="1" dirty="0" smtClean="0">
              <a:solidFill>
                <a:schemeClr val="tx1"/>
              </a:solidFill>
              <a:cs typeface="Tahoma"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669607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667000"/>
            <a:ext cx="667702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225" y="3695700"/>
            <a:ext cx="658177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7648187"/>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Điều khiển </a:t>
            </a:r>
            <a:r>
              <a:rPr lang="en-US" sz="2800">
                <a:solidFill>
                  <a:srgbClr val="0000FF"/>
                </a:solidFill>
                <a:latin typeface="+mj-lt"/>
                <a:cs typeface="Tahoma" charset="0"/>
              </a:rPr>
              <a:t>MultiView</a:t>
            </a:r>
            <a:r>
              <a:rPr lang="en-US" sz="2800">
                <a:latin typeface="+mj-lt"/>
                <a:cs typeface="Tahoma" charset="0"/>
              </a:rPr>
              <a:t> cho phép ẩn hoặc hiện các phần khác nhau của trang Web, điều khiển này tiện ích khi cần tạo một </a:t>
            </a:r>
            <a:r>
              <a:rPr lang="en-US" sz="2800">
                <a:solidFill>
                  <a:srgbClr val="0000FF"/>
                </a:solidFill>
                <a:latin typeface="+mj-lt"/>
                <a:cs typeface="Tahoma" charset="0"/>
              </a:rPr>
              <a:t>TabPage</a:t>
            </a:r>
            <a:r>
              <a:rPr lang="en-US" sz="2800">
                <a:latin typeface="+mj-lt"/>
                <a:cs typeface="Tahoma" charset="0"/>
              </a:rPr>
              <a:t>. Nó thực sự tiện ích khi muốn chia một trang web có độ dài lớn thành các phần để hiển thị.</a:t>
            </a:r>
          </a:p>
          <a:p>
            <a:pPr algn="just">
              <a:lnSpc>
                <a:spcPct val="120000"/>
              </a:lnSpc>
              <a:spcBef>
                <a:spcPts val="300"/>
              </a:spcBef>
              <a:spcAft>
                <a:spcPts val="300"/>
              </a:spcAft>
            </a:pPr>
            <a:r>
              <a:rPr lang="en-US" sz="2800">
                <a:latin typeface="+mj-lt"/>
                <a:cs typeface="Tahoma" charset="0"/>
              </a:rPr>
              <a:t>Điều khiển </a:t>
            </a:r>
            <a:r>
              <a:rPr lang="en-US" sz="2800">
                <a:solidFill>
                  <a:srgbClr val="0000FF"/>
                </a:solidFill>
                <a:latin typeface="+mj-lt"/>
                <a:cs typeface="Tahoma" charset="0"/>
              </a:rPr>
              <a:t>MultiView</a:t>
            </a:r>
            <a:r>
              <a:rPr lang="en-US" sz="2800">
                <a:latin typeface="+mj-lt"/>
                <a:cs typeface="Tahoma" charset="0"/>
              </a:rPr>
              <a:t> chứa đựng một hoặc nhiều điều khiển </a:t>
            </a:r>
            <a:r>
              <a:rPr lang="en-US" sz="2800">
                <a:solidFill>
                  <a:srgbClr val="0000FF"/>
                </a:solidFill>
                <a:latin typeface="+mj-lt"/>
                <a:cs typeface="Tahoma" charset="0"/>
              </a:rPr>
              <a:t>View</a:t>
            </a:r>
            <a:r>
              <a:rPr lang="en-US" sz="2800">
                <a:latin typeface="+mj-lt"/>
                <a:cs typeface="Tahoma" charset="0"/>
              </a:rPr>
              <a:t>, sử dụng </a:t>
            </a:r>
            <a:r>
              <a:rPr lang="en-US" sz="2800">
                <a:solidFill>
                  <a:srgbClr val="0000FF"/>
                </a:solidFill>
                <a:latin typeface="+mj-lt"/>
                <a:cs typeface="Tahoma" charset="0"/>
              </a:rPr>
              <a:t>Multiview</a:t>
            </a:r>
            <a:r>
              <a:rPr lang="en-US" sz="2800">
                <a:latin typeface="+mj-lt"/>
                <a:cs typeface="Tahoma" charset="0"/>
              </a:rPr>
              <a:t> để lựa chọn các điều khiển </a:t>
            </a:r>
            <a:r>
              <a:rPr lang="en-US" sz="2800">
                <a:solidFill>
                  <a:srgbClr val="0000FF"/>
                </a:solidFill>
                <a:latin typeface="+mj-lt"/>
                <a:cs typeface="Tahoma" charset="0"/>
              </a:rPr>
              <a:t>View</a:t>
            </a:r>
            <a:r>
              <a:rPr lang="en-US" sz="2800">
                <a:latin typeface="+mj-lt"/>
                <a:cs typeface="Tahoma" charset="0"/>
              </a:rPr>
              <a:t> để trình bày.</a:t>
            </a:r>
            <a:endParaRPr lang="en-US" sz="2800" dirty="0" smtClean="0">
              <a:latin typeface="+mj-lt"/>
              <a:cs typeface="Tahoma" charset="0"/>
            </a:endParaRPr>
          </a:p>
        </p:txBody>
      </p:sp>
      <p:sp>
        <p:nvSpPr>
          <p:cNvPr id="5"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View, MultiView Control</a:t>
            </a:r>
            <a:endParaRPr lang="en-US" sz="4000" b="1" dirty="0" smtClean="0">
              <a:solidFill>
                <a:schemeClr val="tx1"/>
              </a:solidFill>
              <a:cs typeface="Tahoma" charset="0"/>
            </a:endParaRPr>
          </a:p>
        </p:txBody>
      </p:sp>
    </p:spTree>
    <p:extLst>
      <p:ext uri="{BB962C8B-B14F-4D97-AF65-F5344CB8AC3E}">
        <p14:creationId xmlns:p14="http://schemas.microsoft.com/office/powerpoint/2010/main" val="74067296"/>
      </p:ext>
    </p:extLst>
  </p:cSld>
  <p:clrMapOvr>
    <a:masterClrMapping/>
  </p:clrMapOvr>
  <p:transition advClick="0">
    <p:wheel spokes="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Wizard Control</a:t>
            </a:r>
            <a:endParaRPr lang="en-US" sz="4000" b="1" dirty="0" smtClean="0">
              <a:solidFill>
                <a:schemeClr val="tx1"/>
              </a:solidFill>
              <a:cs typeface="Tahoma"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44562"/>
            <a:ext cx="721042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781425"/>
            <a:ext cx="678180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849979"/>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3" descr="PPT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312" y="2078522"/>
            <a:ext cx="5907088" cy="455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500" b="1" smtClean="0">
                <a:solidFill>
                  <a:schemeClr val="tx1"/>
                </a:solidFill>
                <a:cs typeface="Tahoma" charset="0"/>
              </a:rPr>
              <a:t>Các loại control trong ASP.NET</a:t>
            </a:r>
            <a:endParaRPr lang="en-US" sz="35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nSpc>
                <a:spcPct val="120000"/>
              </a:lnSpc>
              <a:spcBef>
                <a:spcPts val="300"/>
              </a:spcBef>
              <a:spcAft>
                <a:spcPts val="300"/>
              </a:spcAft>
            </a:pPr>
            <a:r>
              <a:rPr lang="en-US" sz="2800" smtClean="0">
                <a:latin typeface="+mj-lt"/>
                <a:cs typeface="Tahoma" charset="0"/>
              </a:rPr>
              <a:t>Web </a:t>
            </a:r>
            <a:r>
              <a:rPr lang="en-US" sz="2800">
                <a:latin typeface="+mj-lt"/>
                <a:cs typeface="Tahoma" charset="0"/>
              </a:rPr>
              <a:t>Server controls</a:t>
            </a:r>
          </a:p>
          <a:p>
            <a:pPr>
              <a:lnSpc>
                <a:spcPct val="120000"/>
              </a:lnSpc>
              <a:spcBef>
                <a:spcPts val="300"/>
              </a:spcBef>
              <a:spcAft>
                <a:spcPts val="300"/>
              </a:spcAft>
            </a:pPr>
            <a:r>
              <a:rPr lang="en-US" sz="2800">
                <a:cs typeface="Tahoma" charset="0"/>
              </a:rPr>
              <a:t>HTML server controls</a:t>
            </a:r>
            <a:endParaRPr lang="en-US" sz="2800" smtClean="0">
              <a:latin typeface="+mj-lt"/>
              <a:cs typeface="Tahoma" charset="0"/>
            </a:endParaRPr>
          </a:p>
          <a:p>
            <a:pPr>
              <a:lnSpc>
                <a:spcPct val="120000"/>
              </a:lnSpc>
              <a:spcBef>
                <a:spcPts val="300"/>
              </a:spcBef>
              <a:spcAft>
                <a:spcPts val="300"/>
              </a:spcAft>
            </a:pPr>
            <a:r>
              <a:rPr lang="en-US" sz="2800" smtClean="0">
                <a:latin typeface="+mj-lt"/>
                <a:cs typeface="Tahoma" charset="0"/>
              </a:rPr>
              <a:t>Validation </a:t>
            </a:r>
            <a:r>
              <a:rPr lang="en-US" sz="2800">
                <a:latin typeface="+mj-lt"/>
                <a:cs typeface="Tahoma" charset="0"/>
              </a:rPr>
              <a:t>controls</a:t>
            </a:r>
          </a:p>
          <a:p>
            <a:pPr>
              <a:lnSpc>
                <a:spcPct val="120000"/>
              </a:lnSpc>
              <a:spcBef>
                <a:spcPts val="300"/>
              </a:spcBef>
              <a:spcAft>
                <a:spcPts val="300"/>
              </a:spcAft>
            </a:pPr>
            <a:r>
              <a:rPr lang="en-US" sz="2800">
                <a:latin typeface="+mj-lt"/>
                <a:cs typeface="Tahoma" charset="0"/>
              </a:rPr>
              <a:t>User controls</a:t>
            </a:r>
            <a:endParaRPr lang="en-US" sz="2800" dirty="0" smtClean="0">
              <a:latin typeface="+mj-lt"/>
              <a:cs typeface="Tahoma" charset="0"/>
            </a:endParaRPr>
          </a:p>
        </p:txBody>
      </p:sp>
    </p:spTree>
    <p:extLst>
      <p:ext uri="{BB962C8B-B14F-4D97-AF65-F5344CB8AC3E}">
        <p14:creationId xmlns:p14="http://schemas.microsoft.com/office/powerpoint/2010/main" val="473225997"/>
      </p:ext>
    </p:extLst>
  </p:cSld>
  <p:clrMapOvr>
    <a:masterClrMapping/>
  </p:clrMapOvr>
  <p:transition advClick="0">
    <p:wheel spokes="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Validation Controls</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Validation control</a:t>
            </a:r>
            <a:r>
              <a:rPr lang="vi-VN" sz="2800">
                <a:latin typeface="+mj-lt"/>
                <a:cs typeface="Tahoma" charset="0"/>
              </a:rPr>
              <a:t> kiểm tra tính đúng đắn của dữ liệu do client nhập vào trước khi trang được gửi về cho server.</a:t>
            </a:r>
          </a:p>
          <a:p>
            <a:pPr algn="just">
              <a:lnSpc>
                <a:spcPct val="120000"/>
              </a:lnSpc>
              <a:spcBef>
                <a:spcPts val="300"/>
              </a:spcBef>
              <a:spcAft>
                <a:spcPts val="300"/>
              </a:spcAft>
            </a:pPr>
            <a:r>
              <a:rPr lang="vi-VN" sz="2800">
                <a:latin typeface="+mj-lt"/>
                <a:cs typeface="Tahoma" charset="0"/>
              </a:rPr>
              <a:t>Tại sao cần phải validation?</a:t>
            </a:r>
            <a:endParaRPr lang="en-US" sz="2800" dirty="0" smtClean="0">
              <a:latin typeface="+mj-lt"/>
              <a:cs typeface="Tahoma" charset="0"/>
            </a:endParaRPr>
          </a:p>
        </p:txBody>
      </p:sp>
      <p:pic>
        <p:nvPicPr>
          <p:cNvPr id="5" name="Picture 21" descr="PP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429000"/>
            <a:ext cx="3200400" cy="305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308636"/>
      </p:ext>
    </p:extLst>
  </p:cSld>
  <p:clrMapOvr>
    <a:masterClrMapping/>
  </p:clrMapOvr>
  <p:transition advClick="0">
    <p:wheel spokes="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0010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BaseValidator</a:t>
            </a:r>
            <a:r>
              <a:rPr lang="en-US" sz="2800">
                <a:latin typeface="+mj-lt"/>
                <a:cs typeface="Tahoma" charset="0"/>
              </a:rPr>
              <a:t> class</a:t>
            </a:r>
            <a:endParaRPr lang="en-US" sz="2800" dirty="0" smtClean="0">
              <a:latin typeface="+mj-lt"/>
              <a:cs typeface="Tahoma" charset="0"/>
            </a:endParaRPr>
          </a:p>
        </p:txBody>
      </p:sp>
      <p:pic>
        <p:nvPicPr>
          <p:cNvPr id="5" name="Picture 16" descr="PPT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7391400" cy="5054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Validation Controls</a:t>
            </a:r>
            <a:endParaRPr lang="en-US" sz="4000" b="1" dirty="0" smtClean="0">
              <a:solidFill>
                <a:schemeClr val="tx1"/>
              </a:solidFill>
              <a:cs typeface="Tahoma" charset="0"/>
            </a:endParaRPr>
          </a:p>
        </p:txBody>
      </p:sp>
    </p:spTree>
    <p:extLst>
      <p:ext uri="{BB962C8B-B14F-4D97-AF65-F5344CB8AC3E}">
        <p14:creationId xmlns:p14="http://schemas.microsoft.com/office/powerpoint/2010/main" val="515789811"/>
      </p:ext>
    </p:extLst>
  </p:cSld>
  <p:clrMapOvr>
    <a:masterClrMapping/>
  </p:clrMapOvr>
  <p:transition advClick="0">
    <p:wheel spokes="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PPT1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03" y="1143000"/>
            <a:ext cx="896369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Validation Controls</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301767287"/>
      </p:ext>
    </p:extLst>
  </p:cSld>
  <p:clrMapOvr>
    <a:masterClrMapping/>
  </p:clrMapOvr>
  <p:transition advClick="0">
    <p:wheel spokes="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Validation Controls</a:t>
            </a:r>
            <a:endParaRPr lang="en-US" sz="4000" b="1" dirty="0" smtClean="0">
              <a:solidFill>
                <a:schemeClr val="tx1"/>
              </a:solidFill>
              <a:cs typeface="Tahoma" charset="0"/>
            </a:endParaRPr>
          </a:p>
        </p:txBody>
      </p:sp>
      <p:pic>
        <p:nvPicPr>
          <p:cNvPr id="3" name="Picture 2"/>
          <p:cNvPicPr>
            <a:picLocks noChangeAspect="1"/>
          </p:cNvPicPr>
          <p:nvPr/>
        </p:nvPicPr>
        <p:blipFill>
          <a:blip r:embed="rId2"/>
          <a:stretch>
            <a:fillRect/>
          </a:stretch>
        </p:blipFill>
        <p:spPr>
          <a:xfrm>
            <a:off x="609600" y="1171575"/>
            <a:ext cx="4629150" cy="504825"/>
          </a:xfrm>
          <a:prstGeom prst="rect">
            <a:avLst/>
          </a:prstGeom>
        </p:spPr>
      </p:pic>
      <p:pic>
        <p:nvPicPr>
          <p:cNvPr id="4" name="Picture 3"/>
          <p:cNvPicPr>
            <a:picLocks noChangeAspect="1"/>
          </p:cNvPicPr>
          <p:nvPr/>
        </p:nvPicPr>
        <p:blipFill>
          <a:blip r:embed="rId3"/>
          <a:stretch>
            <a:fillRect/>
          </a:stretch>
        </p:blipFill>
        <p:spPr>
          <a:xfrm>
            <a:off x="672152" y="1857375"/>
            <a:ext cx="8153400" cy="3248025"/>
          </a:xfrm>
          <a:prstGeom prst="rect">
            <a:avLst/>
          </a:prstGeom>
        </p:spPr>
      </p:pic>
      <p:pic>
        <p:nvPicPr>
          <p:cNvPr id="7" name="Picture 6"/>
          <p:cNvPicPr>
            <a:picLocks noChangeAspect="1"/>
          </p:cNvPicPr>
          <p:nvPr/>
        </p:nvPicPr>
        <p:blipFill>
          <a:blip r:embed="rId4"/>
          <a:stretch>
            <a:fillRect/>
          </a:stretch>
        </p:blipFill>
        <p:spPr>
          <a:xfrm>
            <a:off x="479947" y="5276708"/>
            <a:ext cx="8664053" cy="723900"/>
          </a:xfrm>
          <a:prstGeom prst="rect">
            <a:avLst/>
          </a:prstGeom>
        </p:spPr>
      </p:pic>
    </p:spTree>
    <p:extLst>
      <p:ext uri="{BB962C8B-B14F-4D97-AF65-F5344CB8AC3E}">
        <p14:creationId xmlns:p14="http://schemas.microsoft.com/office/powerpoint/2010/main" val="1085413353"/>
      </p:ext>
    </p:extLst>
  </p:cSld>
  <p:clrMapOvr>
    <a:masterClrMapping/>
  </p:clrMapOvr>
  <p:transition advClick="0">
    <p:wheel spokes="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7696200" cy="758825"/>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RequiredFieldValidator</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091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So sánh giá trị trong control với giá trị được thiết lập cho thuộc tính </a:t>
            </a:r>
            <a:r>
              <a:rPr lang="vi-VN" sz="2800">
                <a:solidFill>
                  <a:srgbClr val="0000FF"/>
                </a:solidFill>
                <a:latin typeface="+mj-lt"/>
                <a:cs typeface="Tahoma" charset="0"/>
              </a:rPr>
              <a:t>InitalValue </a:t>
            </a:r>
            <a:r>
              <a:rPr lang="vi-VN" sz="2800">
                <a:latin typeface="+mj-lt"/>
                <a:cs typeface="Tahoma" charset="0"/>
              </a:rPr>
              <a:t>(mặc định là chuỗi rỗng)</a:t>
            </a:r>
            <a:endParaRPr lang="en-US" sz="2800" dirty="0" smtClean="0">
              <a:latin typeface="+mj-lt"/>
              <a:cs typeface="Tahoma" charset="0"/>
            </a:endParaRPr>
          </a:p>
        </p:txBody>
      </p:sp>
      <p:pic>
        <p:nvPicPr>
          <p:cNvPr id="5" name="Picture 9" descr="PPT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514600"/>
            <a:ext cx="548391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a:spLocks/>
          </p:cNvSpPr>
          <p:nvPr/>
        </p:nvSpPr>
        <p:spPr bwMode="gray">
          <a:xfrm>
            <a:off x="609600" y="3529013"/>
            <a:ext cx="30480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buClrTx/>
            </a:pPr>
            <a:r>
              <a:rPr lang="en-US" sz="2400" b="0">
                <a:solidFill>
                  <a:srgbClr val="000000"/>
                </a:solidFill>
              </a:rPr>
              <a:t>InitialValue</a:t>
            </a:r>
          </a:p>
          <a:p>
            <a:pPr algn="l" eaLnBrk="1" hangingPunct="1">
              <a:buClrTx/>
            </a:pPr>
            <a:r>
              <a:rPr lang="en-US" sz="2400" b="0">
                <a:solidFill>
                  <a:srgbClr val="000000"/>
                </a:solidFill>
              </a:rPr>
              <a:t>SetFocusOnError</a:t>
            </a:r>
          </a:p>
          <a:p>
            <a:pPr algn="l" eaLnBrk="1" hangingPunct="1">
              <a:buClrTx/>
            </a:pPr>
            <a:r>
              <a:rPr lang="en-US" sz="2400" b="0">
                <a:solidFill>
                  <a:srgbClr val="000000"/>
                </a:solidFill>
              </a:rPr>
              <a:t>Text</a:t>
            </a:r>
          </a:p>
        </p:txBody>
      </p:sp>
      <p:sp>
        <p:nvSpPr>
          <p:cNvPr id="7" name="Rectangle 6"/>
          <p:cNvSpPr/>
          <p:nvPr/>
        </p:nvSpPr>
        <p:spPr>
          <a:xfrm>
            <a:off x="685801" y="3048000"/>
            <a:ext cx="1855788" cy="452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Properties</a:t>
            </a:r>
            <a:endParaRPr lang="vi-VN" sz="2400" b="1">
              <a:solidFill>
                <a:srgbClr val="C00000"/>
              </a:solidFill>
            </a:endParaRPr>
          </a:p>
        </p:txBody>
      </p:sp>
    </p:spTree>
    <p:extLst>
      <p:ext uri="{BB962C8B-B14F-4D97-AF65-F5344CB8AC3E}">
        <p14:creationId xmlns:p14="http://schemas.microsoft.com/office/powerpoint/2010/main" val="1323182259"/>
      </p:ext>
    </p:extLst>
  </p:cSld>
  <p:clrMapOvr>
    <a:masterClrMapping/>
  </p:clrMapOvr>
  <p:transition advClick="0">
    <p:wheel spokes="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CompareValidator</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71597"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So sánh giá trị của một control với giá trị của một control khác hoặc với một hằng giá trị khác.</a:t>
            </a:r>
            <a:endParaRPr lang="en-US" sz="2800" dirty="0" smtClean="0">
              <a:latin typeface="+mj-lt"/>
              <a:cs typeface="Tahoma"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54" y="2286000"/>
            <a:ext cx="85915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646106"/>
      </p:ext>
    </p:extLst>
  </p:cSld>
  <p:clrMapOvr>
    <a:masterClrMapping/>
  </p:clrMapOvr>
  <p:transition advClick="0">
    <p:wheel spokes="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CompareValidator</a:t>
            </a:r>
            <a:endParaRPr lang="en-US" sz="4000" b="1" dirty="0" smtClean="0">
              <a:solidFill>
                <a:schemeClr val="tx1"/>
              </a:solidFill>
              <a:cs typeface="Tahoma" charset="0"/>
            </a:endParaRPr>
          </a:p>
        </p:txBody>
      </p:sp>
      <p:pic>
        <p:nvPicPr>
          <p:cNvPr id="3" name="Picture 2"/>
          <p:cNvPicPr>
            <a:picLocks noChangeAspect="1"/>
          </p:cNvPicPr>
          <p:nvPr/>
        </p:nvPicPr>
        <p:blipFill>
          <a:blip r:embed="rId2"/>
          <a:stretch>
            <a:fillRect/>
          </a:stretch>
        </p:blipFill>
        <p:spPr>
          <a:xfrm>
            <a:off x="609601" y="1227624"/>
            <a:ext cx="8077200" cy="420201"/>
          </a:xfrm>
          <a:prstGeom prst="rect">
            <a:avLst/>
          </a:prstGeom>
        </p:spPr>
      </p:pic>
      <p:pic>
        <p:nvPicPr>
          <p:cNvPr id="4" name="Picture 3"/>
          <p:cNvPicPr>
            <a:picLocks noChangeAspect="1"/>
          </p:cNvPicPr>
          <p:nvPr/>
        </p:nvPicPr>
        <p:blipFill>
          <a:blip r:embed="rId3"/>
          <a:stretch>
            <a:fillRect/>
          </a:stretch>
        </p:blipFill>
        <p:spPr>
          <a:xfrm>
            <a:off x="647700" y="1828799"/>
            <a:ext cx="8343899" cy="4409217"/>
          </a:xfrm>
          <a:prstGeom prst="rect">
            <a:avLst/>
          </a:prstGeom>
        </p:spPr>
      </p:pic>
    </p:spTree>
    <p:extLst>
      <p:ext uri="{BB962C8B-B14F-4D97-AF65-F5344CB8AC3E}">
        <p14:creationId xmlns:p14="http://schemas.microsoft.com/office/powerpoint/2010/main" val="1886397929"/>
      </p:ext>
    </p:extLst>
  </p:cSld>
  <p:clrMapOvr>
    <a:masterClrMapping/>
  </p:clrMapOvr>
  <p:transition advClick="0">
    <p:wheel spokes="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RangeValidator</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33462"/>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Kiểm tra giá trị của một control nằm trong một khoảng xác định.</a:t>
            </a:r>
            <a:endParaRPr lang="en-US" sz="2800" dirty="0" smtClean="0">
              <a:latin typeface="+mj-lt"/>
              <a:cs typeface="Tahoma" charset="0"/>
            </a:endParaRPr>
          </a:p>
        </p:txBody>
      </p:sp>
      <p:sp>
        <p:nvSpPr>
          <p:cNvPr id="5" name="Content Placeholder 2"/>
          <p:cNvSpPr>
            <a:spLocks/>
          </p:cNvSpPr>
          <p:nvPr/>
        </p:nvSpPr>
        <p:spPr bwMode="gray">
          <a:xfrm>
            <a:off x="762000" y="3281362"/>
            <a:ext cx="2819400"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buClrTx/>
            </a:pPr>
            <a:r>
              <a:rPr lang="en-US" sz="2400" b="0">
                <a:solidFill>
                  <a:srgbClr val="000000"/>
                </a:solidFill>
              </a:rPr>
              <a:t>ErrorMessage</a:t>
            </a:r>
          </a:p>
          <a:p>
            <a:pPr algn="l" eaLnBrk="1" hangingPunct="1">
              <a:buClrTx/>
            </a:pPr>
            <a:r>
              <a:rPr lang="en-US" sz="2400" b="0">
                <a:solidFill>
                  <a:srgbClr val="000000"/>
                </a:solidFill>
              </a:rPr>
              <a:t>IsValid</a:t>
            </a:r>
          </a:p>
          <a:p>
            <a:pPr algn="l" eaLnBrk="1" hangingPunct="1">
              <a:buClrTx/>
            </a:pPr>
            <a:r>
              <a:rPr lang="en-US" sz="2400" b="0">
                <a:solidFill>
                  <a:srgbClr val="000000"/>
                </a:solidFill>
              </a:rPr>
              <a:t>Text</a:t>
            </a:r>
          </a:p>
          <a:p>
            <a:pPr algn="l" eaLnBrk="1" hangingPunct="1">
              <a:buClrTx/>
            </a:pPr>
            <a:r>
              <a:rPr lang="en-US" sz="2400" b="0">
                <a:solidFill>
                  <a:srgbClr val="000000"/>
                </a:solidFill>
              </a:rPr>
              <a:t>MaximumValue</a:t>
            </a:r>
          </a:p>
          <a:p>
            <a:pPr algn="l" eaLnBrk="1" hangingPunct="1">
              <a:buClrTx/>
            </a:pPr>
            <a:r>
              <a:rPr lang="en-US" sz="2400" b="0">
                <a:solidFill>
                  <a:srgbClr val="000000"/>
                </a:solidFill>
              </a:rPr>
              <a:t>MinimumValue</a:t>
            </a:r>
          </a:p>
          <a:p>
            <a:pPr algn="l" eaLnBrk="1" hangingPunct="1">
              <a:buClrTx/>
            </a:pPr>
            <a:r>
              <a:rPr lang="en-US" sz="2400" b="0">
                <a:solidFill>
                  <a:srgbClr val="000000"/>
                </a:solidFill>
              </a:rPr>
              <a:t>Type</a:t>
            </a:r>
          </a:p>
        </p:txBody>
      </p:sp>
      <p:sp>
        <p:nvSpPr>
          <p:cNvPr id="6" name="Rectangle 5"/>
          <p:cNvSpPr/>
          <p:nvPr/>
        </p:nvSpPr>
        <p:spPr>
          <a:xfrm>
            <a:off x="914400" y="2667000"/>
            <a:ext cx="19050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Properties</a:t>
            </a:r>
            <a:endParaRPr lang="vi-VN" sz="2400" b="1">
              <a:solidFill>
                <a:srgbClr val="C00000"/>
              </a:solidFill>
            </a:endParaRPr>
          </a:p>
        </p:txBody>
      </p:sp>
      <p:pic>
        <p:nvPicPr>
          <p:cNvPr id="7" name="Picture 12" descr="PPT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286000"/>
            <a:ext cx="53340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2887029"/>
      </p:ext>
    </p:extLst>
  </p:cSld>
  <p:clrMapOvr>
    <a:masterClrMapping/>
  </p:clrMapOvr>
  <p:transition advClick="0">
    <p:wheel spokes="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3800" b="1">
                <a:solidFill>
                  <a:schemeClr val="tx1"/>
                </a:solidFill>
                <a:cs typeface="Tahoma" charset="0"/>
              </a:rPr>
              <a:t>RegularExpressionValidator</a:t>
            </a:r>
            <a:endParaRPr lang="en-US" sz="38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33462"/>
            <a:ext cx="8185813"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Kiểm tra dữ liệu nhập vào các control theo một định dạng (qui ước) nào đó </a:t>
            </a:r>
            <a:endParaRPr lang="en-US" sz="2800" dirty="0" smtClean="0">
              <a:latin typeface="+mj-lt"/>
              <a:cs typeface="Tahoma" charset="0"/>
            </a:endParaRPr>
          </a:p>
        </p:txBody>
      </p:sp>
      <p:sp>
        <p:nvSpPr>
          <p:cNvPr id="5" name="Content Placeholder 2"/>
          <p:cNvSpPr>
            <a:spLocks/>
          </p:cNvSpPr>
          <p:nvPr/>
        </p:nvSpPr>
        <p:spPr bwMode="gray">
          <a:xfrm>
            <a:off x="685800" y="3127375"/>
            <a:ext cx="342900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buClrTx/>
            </a:pPr>
            <a:r>
              <a:rPr lang="en-US" sz="2400" b="0">
                <a:solidFill>
                  <a:srgbClr val="000000"/>
                </a:solidFill>
              </a:rPr>
              <a:t>ControlToValidate</a:t>
            </a:r>
          </a:p>
          <a:p>
            <a:pPr algn="l" eaLnBrk="1" hangingPunct="1">
              <a:buClrTx/>
            </a:pPr>
            <a:r>
              <a:rPr lang="en-US" sz="2400" b="0">
                <a:solidFill>
                  <a:srgbClr val="000000"/>
                </a:solidFill>
              </a:rPr>
              <a:t>Display</a:t>
            </a:r>
          </a:p>
          <a:p>
            <a:pPr algn="l" eaLnBrk="1" hangingPunct="1">
              <a:buClrTx/>
            </a:pPr>
            <a:r>
              <a:rPr lang="en-US" sz="2400" b="0">
                <a:solidFill>
                  <a:srgbClr val="000000"/>
                </a:solidFill>
              </a:rPr>
              <a:t>ErrorMessage</a:t>
            </a:r>
          </a:p>
          <a:p>
            <a:pPr algn="l" eaLnBrk="1" hangingPunct="1">
              <a:buClrTx/>
            </a:pPr>
            <a:r>
              <a:rPr lang="en-US" sz="2400" b="0">
                <a:solidFill>
                  <a:srgbClr val="000000"/>
                </a:solidFill>
              </a:rPr>
              <a:t>IsValid</a:t>
            </a:r>
          </a:p>
          <a:p>
            <a:pPr algn="l" eaLnBrk="1" hangingPunct="1">
              <a:buClrTx/>
            </a:pPr>
            <a:r>
              <a:rPr lang="en-US" sz="2400" b="0">
                <a:solidFill>
                  <a:srgbClr val="000000"/>
                </a:solidFill>
              </a:rPr>
              <a:t>ValidationExpression</a:t>
            </a:r>
          </a:p>
        </p:txBody>
      </p:sp>
      <p:sp>
        <p:nvSpPr>
          <p:cNvPr id="6" name="Rectangle 5"/>
          <p:cNvSpPr/>
          <p:nvPr/>
        </p:nvSpPr>
        <p:spPr>
          <a:xfrm>
            <a:off x="838200" y="2600325"/>
            <a:ext cx="1790700" cy="45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Properties</a:t>
            </a:r>
            <a:endParaRPr lang="vi-VN" sz="2400" b="1">
              <a:solidFill>
                <a:srgbClr val="C00000"/>
              </a:solidFill>
            </a:endParaRPr>
          </a:p>
        </p:txBody>
      </p:sp>
      <p:pic>
        <p:nvPicPr>
          <p:cNvPr id="7" name="Picture 13" descr="PPT4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237096"/>
            <a:ext cx="48768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919800"/>
      </p:ext>
    </p:extLst>
  </p:cSld>
  <p:clrMapOvr>
    <a:masterClrMapping/>
  </p:clrMapOvr>
  <p:transition advClick="0">
    <p:wheel spokes="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44" y="1447800"/>
            <a:ext cx="8610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bwMode="auto">
          <a:xfrm>
            <a:off x="4572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3800" b="1">
                <a:solidFill>
                  <a:schemeClr val="tx1"/>
                </a:solidFill>
                <a:cs typeface="Tahoma" charset="0"/>
              </a:rPr>
              <a:t>RegularExpressionValidator</a:t>
            </a:r>
            <a:endParaRPr lang="en-US" sz="3800" b="1" dirty="0" smtClean="0">
              <a:solidFill>
                <a:schemeClr val="tx1"/>
              </a:solidFill>
              <a:cs typeface="Tahoma" charset="0"/>
            </a:endParaRPr>
          </a:p>
        </p:txBody>
      </p:sp>
    </p:spTree>
    <p:extLst>
      <p:ext uri="{BB962C8B-B14F-4D97-AF65-F5344CB8AC3E}">
        <p14:creationId xmlns:p14="http://schemas.microsoft.com/office/powerpoint/2010/main" val="323032806"/>
      </p:ext>
    </p:extLst>
  </p:cSld>
  <p:clrMapOvr>
    <a:masterClrMapping/>
  </p:clrMapOvr>
  <p:transition advClick="0">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Web Server Controls</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smtClean="0">
                <a:latin typeface="+mj-lt"/>
                <a:cs typeface="Tahoma" charset="0"/>
              </a:rPr>
              <a:t>Là </a:t>
            </a:r>
            <a:r>
              <a:rPr lang="vi-VN" sz="2800">
                <a:latin typeface="+mj-lt"/>
                <a:cs typeface="Tahoma" charset="0"/>
              </a:rPr>
              <a:t>những tag đặc biệt của riêng ASP.NET</a:t>
            </a:r>
          </a:p>
          <a:p>
            <a:pPr algn="just">
              <a:lnSpc>
                <a:spcPct val="120000"/>
              </a:lnSpc>
              <a:spcBef>
                <a:spcPts val="300"/>
              </a:spcBef>
              <a:spcAft>
                <a:spcPts val="300"/>
              </a:spcAft>
            </a:pPr>
            <a:r>
              <a:rPr lang="vi-VN" sz="2800">
                <a:cs typeface="Tahoma" charset="0"/>
              </a:rPr>
              <a:t>Dùng để thể hiện giao diện web</a:t>
            </a:r>
            <a:endParaRPr lang="en-US" sz="2800">
              <a:cs typeface="Tahoma" charset="0"/>
            </a:endParaRPr>
          </a:p>
          <a:p>
            <a:pPr algn="just">
              <a:lnSpc>
                <a:spcPct val="120000"/>
              </a:lnSpc>
              <a:spcBef>
                <a:spcPts val="300"/>
              </a:spcBef>
              <a:spcAft>
                <a:spcPts val="300"/>
              </a:spcAft>
            </a:pPr>
            <a:r>
              <a:rPr lang="vi-VN" sz="2800" smtClean="0">
                <a:latin typeface="+mj-lt"/>
                <a:cs typeface="Tahoma" charset="0"/>
              </a:rPr>
              <a:t>Các </a:t>
            </a:r>
            <a:r>
              <a:rPr lang="vi-VN" sz="2800">
                <a:latin typeface="+mj-lt"/>
                <a:cs typeface="Tahoma" charset="0"/>
              </a:rPr>
              <a:t>control này </a:t>
            </a:r>
            <a:r>
              <a:rPr lang="vi-VN" sz="2800" smtClean="0">
                <a:latin typeface="+mj-lt"/>
                <a:cs typeface="Tahoma" charset="0"/>
              </a:rPr>
              <a:t>sẽ </a:t>
            </a:r>
            <a:r>
              <a:rPr lang="vi-VN" sz="2800">
                <a:latin typeface="+mj-lt"/>
                <a:cs typeface="Tahoma" charset="0"/>
              </a:rPr>
              <a:t>được xử lý trên server, và đòi hỏi phải có thuộc tính </a:t>
            </a:r>
            <a:r>
              <a:rPr lang="vi-VN" sz="2800">
                <a:solidFill>
                  <a:srgbClr val="0000FF"/>
                </a:solidFill>
                <a:latin typeface="+mj-lt"/>
                <a:cs typeface="Tahoma" charset="0"/>
              </a:rPr>
              <a:t>runat = “server”</a:t>
            </a:r>
          </a:p>
          <a:p>
            <a:pPr algn="just">
              <a:lnSpc>
                <a:spcPct val="120000"/>
              </a:lnSpc>
              <a:spcBef>
                <a:spcPts val="300"/>
              </a:spcBef>
              <a:spcAft>
                <a:spcPts val="300"/>
              </a:spcAft>
            </a:pPr>
            <a:r>
              <a:rPr lang="vi-VN" sz="2800">
                <a:latin typeface="+mj-lt"/>
                <a:cs typeface="Tahoma" charset="0"/>
              </a:rPr>
              <a:t>Không tương ứng với HTML tag nào</a:t>
            </a:r>
          </a:p>
          <a:p>
            <a:pPr algn="just">
              <a:lnSpc>
                <a:spcPct val="120000"/>
              </a:lnSpc>
              <a:spcBef>
                <a:spcPts val="300"/>
              </a:spcBef>
              <a:spcAft>
                <a:spcPts val="300"/>
              </a:spcAft>
            </a:pPr>
            <a:r>
              <a:rPr lang="vi-VN" sz="2800">
                <a:latin typeface="+mj-lt"/>
                <a:cs typeface="Tahoma" charset="0"/>
              </a:rPr>
              <a:t>Có thể dùng thể hiện các thành phần phức </a:t>
            </a:r>
            <a:r>
              <a:rPr lang="vi-VN" sz="2800" smtClean="0">
                <a:latin typeface="+mj-lt"/>
                <a:cs typeface="Tahoma" charset="0"/>
              </a:rPr>
              <a:t>tạp</a:t>
            </a:r>
            <a:endParaRPr lang="en-US" sz="2800" smtClean="0">
              <a:latin typeface="+mj-lt"/>
              <a:cs typeface="Tahoma" charset="0"/>
            </a:endParaRPr>
          </a:p>
          <a:p>
            <a:pPr algn="just">
              <a:lnSpc>
                <a:spcPct val="120000"/>
              </a:lnSpc>
              <a:spcBef>
                <a:spcPts val="300"/>
              </a:spcBef>
              <a:spcAft>
                <a:spcPts val="300"/>
              </a:spcAft>
            </a:pPr>
            <a:r>
              <a:rPr lang="en-US" sz="2800" smtClean="0">
                <a:latin typeface="+mj-lt"/>
                <a:cs typeface="Tahoma" charset="0"/>
              </a:rPr>
              <a:t>Có thể tự động nhận diện trình duyệt</a:t>
            </a:r>
            <a:endParaRPr lang="en-US" sz="2800" dirty="0" smtClean="0">
              <a:latin typeface="+mj-lt"/>
              <a:cs typeface="Tahoma" charset="0"/>
            </a:endParaRPr>
          </a:p>
        </p:txBody>
      </p:sp>
    </p:spTree>
    <p:extLst>
      <p:ext uri="{BB962C8B-B14F-4D97-AF65-F5344CB8AC3E}">
        <p14:creationId xmlns:p14="http://schemas.microsoft.com/office/powerpoint/2010/main" val="2296927132"/>
      </p:ext>
    </p:extLst>
  </p:cSld>
  <p:clrMapOvr>
    <a:masterClrMapping/>
  </p:clrMapOvr>
  <p:transition advClick="0">
    <p:wheel spokes="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35075"/>
            <a:ext cx="8458200"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bwMode="auto">
          <a:xfrm>
            <a:off x="4572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3800" b="1">
                <a:solidFill>
                  <a:schemeClr val="tx1"/>
                </a:solidFill>
                <a:cs typeface="Tahoma" charset="0"/>
              </a:rPr>
              <a:t>RegularExpressionValidator</a:t>
            </a:r>
            <a:endParaRPr lang="en-US" sz="3800" b="1" dirty="0" smtClean="0">
              <a:solidFill>
                <a:schemeClr val="tx1"/>
              </a:solidFill>
              <a:cs typeface="Tahoma" charset="0"/>
            </a:endParaRPr>
          </a:p>
        </p:txBody>
      </p:sp>
    </p:spTree>
    <p:extLst>
      <p:ext uri="{BB962C8B-B14F-4D97-AF65-F5344CB8AC3E}">
        <p14:creationId xmlns:p14="http://schemas.microsoft.com/office/powerpoint/2010/main" val="1670963744"/>
      </p:ext>
    </p:extLst>
  </p:cSld>
  <p:clrMapOvr>
    <a:masterClrMapping/>
  </p:clrMapOvr>
  <p:transition advClick="0">
    <p:wheel spokes="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CustomValidator</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66102"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Tự viết mã lệnh kiểm tra chạy trên server hoặc client</a:t>
            </a:r>
            <a:endParaRPr lang="en-US" sz="2800" dirty="0" smtClean="0">
              <a:latin typeface="+mj-lt"/>
              <a:cs typeface="Tahoma" charset="0"/>
            </a:endParaRPr>
          </a:p>
        </p:txBody>
      </p:sp>
      <p:sp>
        <p:nvSpPr>
          <p:cNvPr id="5" name="Content Placeholder 2"/>
          <p:cNvSpPr>
            <a:spLocks/>
          </p:cNvSpPr>
          <p:nvPr/>
        </p:nvSpPr>
        <p:spPr bwMode="gray">
          <a:xfrm>
            <a:off x="620713" y="2961257"/>
            <a:ext cx="326548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buClrTx/>
            </a:pPr>
            <a:r>
              <a:rPr lang="en-US" sz="2400" b="0">
                <a:solidFill>
                  <a:srgbClr val="000000"/>
                </a:solidFill>
              </a:rPr>
              <a:t>ControlToValidate</a:t>
            </a:r>
          </a:p>
          <a:p>
            <a:pPr algn="l" eaLnBrk="1" hangingPunct="1">
              <a:buClrTx/>
            </a:pPr>
            <a:r>
              <a:rPr lang="en-US" sz="2400" b="0">
                <a:solidFill>
                  <a:srgbClr val="000000"/>
                </a:solidFill>
              </a:rPr>
              <a:t>ClientToValidate</a:t>
            </a:r>
          </a:p>
          <a:p>
            <a:pPr algn="l" eaLnBrk="1" hangingPunct="1">
              <a:buClrTx/>
            </a:pPr>
            <a:r>
              <a:rPr lang="en-US" sz="2400" b="0">
                <a:solidFill>
                  <a:srgbClr val="000000"/>
                </a:solidFill>
              </a:rPr>
              <a:t>ErrorMessage</a:t>
            </a:r>
          </a:p>
          <a:p>
            <a:pPr algn="l" eaLnBrk="1" hangingPunct="1">
              <a:buClrTx/>
            </a:pPr>
            <a:r>
              <a:rPr lang="en-US" sz="2400" b="0">
                <a:solidFill>
                  <a:srgbClr val="000000"/>
                </a:solidFill>
              </a:rPr>
              <a:t>ValidateEmptyText</a:t>
            </a:r>
          </a:p>
        </p:txBody>
      </p:sp>
      <p:sp>
        <p:nvSpPr>
          <p:cNvPr id="6" name="Rectangle 5"/>
          <p:cNvSpPr/>
          <p:nvPr/>
        </p:nvSpPr>
        <p:spPr>
          <a:xfrm>
            <a:off x="709614" y="2362200"/>
            <a:ext cx="1905000" cy="524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Properties</a:t>
            </a:r>
            <a:endParaRPr lang="vi-VN" sz="2400" b="1">
              <a:solidFill>
                <a:srgbClr val="C00000"/>
              </a:solidFill>
            </a:endParaRPr>
          </a:p>
        </p:txBody>
      </p:sp>
      <p:pic>
        <p:nvPicPr>
          <p:cNvPr id="7" name="Picture 11" descr="PPT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971800"/>
            <a:ext cx="5257801" cy="361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1409445"/>
      </p:ext>
    </p:extLst>
  </p:cSld>
  <p:clrMapOvr>
    <a:masterClrMapping/>
  </p:clrMapOvr>
  <p:transition advClick="0">
    <p:wheel spokes="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095375"/>
            <a:ext cx="8610599"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a:spLocks noGrp="1"/>
          </p:cNvSpPr>
          <p:nvPr>
            <p:ph idx="1"/>
          </p:nvPr>
        </p:nvSpPr>
        <p:spPr>
          <a:xfrm>
            <a:off x="5257800" y="1143000"/>
            <a:ext cx="3505200" cy="2590800"/>
          </a:xfrm>
        </p:spPr>
        <p:txBody>
          <a:bodyPr/>
          <a:lstStyle/>
          <a:p>
            <a:pPr algn="just" eaLnBrk="1" hangingPunct="1">
              <a:lnSpc>
                <a:spcPct val="120000"/>
              </a:lnSpc>
              <a:spcBef>
                <a:spcPts val="0"/>
              </a:spcBef>
              <a:defRPr/>
            </a:pPr>
            <a:r>
              <a:rPr lang="en-US" sz="2400" b="0" smtClean="0">
                <a:solidFill>
                  <a:srgbClr val="FF0000"/>
                </a:solidFill>
              </a:rPr>
              <a:t>Kiểm tra trên server</a:t>
            </a:r>
          </a:p>
          <a:p>
            <a:pPr lvl="1" algn="just" eaLnBrk="1" hangingPunct="1">
              <a:lnSpc>
                <a:spcPct val="120000"/>
              </a:lnSpc>
              <a:spcBef>
                <a:spcPts val="0"/>
              </a:spcBef>
              <a:defRPr/>
            </a:pPr>
            <a:r>
              <a:rPr lang="vi-VN" sz="2400" smtClean="0">
                <a:solidFill>
                  <a:schemeClr val="tx1">
                    <a:lumMod val="50000"/>
                  </a:schemeClr>
                </a:solidFill>
              </a:rPr>
              <a:t>Đặ</a:t>
            </a:r>
            <a:r>
              <a:rPr lang="en-US" sz="2400" smtClean="0">
                <a:solidFill>
                  <a:schemeClr val="tx1">
                    <a:lumMod val="50000"/>
                  </a:schemeClr>
                </a:solidFill>
              </a:rPr>
              <a:t>t mã lệnh trong hàm xử lý sự kiện </a:t>
            </a:r>
            <a:r>
              <a:rPr lang="en-US" sz="2400" smtClean="0">
                <a:solidFill>
                  <a:srgbClr val="0000FF"/>
                </a:solidFill>
              </a:rPr>
              <a:t>ServerValidate</a:t>
            </a:r>
            <a:endParaRPr lang="vi-VN" sz="2400">
              <a:solidFill>
                <a:srgbClr val="0000FF"/>
              </a:solidFill>
            </a:endParaRPr>
          </a:p>
        </p:txBody>
      </p:sp>
      <p:sp>
        <p:nvSpPr>
          <p:cNvPr id="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CustomValidator</a:t>
            </a:r>
            <a:endParaRPr lang="en-US" sz="4000" b="1" dirty="0" smtClean="0">
              <a:solidFill>
                <a:schemeClr val="tx1"/>
              </a:solidFill>
              <a:cs typeface="Tahoma" charset="0"/>
            </a:endParaRPr>
          </a:p>
        </p:txBody>
      </p:sp>
    </p:spTree>
    <p:extLst>
      <p:ext uri="{BB962C8B-B14F-4D97-AF65-F5344CB8AC3E}">
        <p14:creationId xmlns:p14="http://schemas.microsoft.com/office/powerpoint/2010/main" val="550556131"/>
      </p:ext>
    </p:extLst>
  </p:cSld>
  <p:clrMapOvr>
    <a:masterClrMapping/>
  </p:clrMapOvr>
  <p:transition advClick="0">
    <p:wheel spokes="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Kiểm tra phía client</a:t>
            </a:r>
          </a:p>
          <a:p>
            <a:pPr lvl="1" algn="just">
              <a:lnSpc>
                <a:spcPct val="120000"/>
              </a:lnSpc>
              <a:spcBef>
                <a:spcPts val="300"/>
              </a:spcBef>
              <a:spcAft>
                <a:spcPts val="300"/>
              </a:spcAft>
            </a:pPr>
            <a:r>
              <a:rPr lang="en-US" sz="2400">
                <a:latin typeface="+mj-lt"/>
                <a:cs typeface="Tahoma" charset="0"/>
              </a:rPr>
              <a:t>Chỉ định đoạn mã script kiểm tra cho thuộc tính </a:t>
            </a:r>
            <a:r>
              <a:rPr lang="en-US" sz="2400">
                <a:solidFill>
                  <a:srgbClr val="0000FF"/>
                </a:solidFill>
                <a:latin typeface="+mj-lt"/>
                <a:cs typeface="Tahoma" charset="0"/>
              </a:rPr>
              <a:t>ClientValidationFunction</a:t>
            </a:r>
            <a:endParaRPr lang="en-US" sz="2400" dirty="0" smtClean="0">
              <a:solidFill>
                <a:srgbClr val="0000FF"/>
              </a:solidFill>
              <a:latin typeface="+mj-lt"/>
              <a:cs typeface="Tahoma"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2667000"/>
            <a:ext cx="7639050" cy="39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CustomValidator</a:t>
            </a:r>
            <a:endParaRPr lang="en-US" sz="4000" b="1" dirty="0" smtClean="0">
              <a:solidFill>
                <a:schemeClr val="tx1"/>
              </a:solidFill>
              <a:cs typeface="Tahoma" charset="0"/>
            </a:endParaRPr>
          </a:p>
        </p:txBody>
      </p:sp>
    </p:spTree>
    <p:extLst>
      <p:ext uri="{BB962C8B-B14F-4D97-AF65-F5344CB8AC3E}">
        <p14:creationId xmlns:p14="http://schemas.microsoft.com/office/powerpoint/2010/main" val="816741212"/>
      </p:ext>
    </p:extLst>
  </p:cSld>
  <p:clrMapOvr>
    <a:masterClrMapping/>
  </p:clrMapOvr>
  <p:transition advClick="0">
    <p:wheel spokes="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ValidationSummary</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73977"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Cho phép review lại tất cả các thông báo lỗi từ tất cả các validation control trên trang web.</a:t>
            </a:r>
            <a:endParaRPr lang="en-US" sz="2800" dirty="0" smtClean="0">
              <a:latin typeface="+mj-lt"/>
              <a:cs typeface="Tahoma" charset="0"/>
            </a:endParaRPr>
          </a:p>
        </p:txBody>
      </p:sp>
      <p:sp>
        <p:nvSpPr>
          <p:cNvPr id="5" name="Content Placeholder 2"/>
          <p:cNvSpPr>
            <a:spLocks/>
          </p:cNvSpPr>
          <p:nvPr/>
        </p:nvSpPr>
        <p:spPr bwMode="gray">
          <a:xfrm>
            <a:off x="683420" y="3127375"/>
            <a:ext cx="3205162"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buClrTx/>
            </a:pPr>
            <a:r>
              <a:rPr lang="en-US" sz="2400" b="0">
                <a:solidFill>
                  <a:srgbClr val="000000"/>
                </a:solidFill>
              </a:rPr>
              <a:t>DisplayMode</a:t>
            </a:r>
          </a:p>
          <a:p>
            <a:pPr algn="l" eaLnBrk="1" hangingPunct="1">
              <a:buClrTx/>
            </a:pPr>
            <a:r>
              <a:rPr lang="en-US" sz="2400" b="0">
                <a:solidFill>
                  <a:srgbClr val="000000"/>
                </a:solidFill>
              </a:rPr>
              <a:t>EnableClientScript</a:t>
            </a:r>
          </a:p>
          <a:p>
            <a:pPr algn="l" eaLnBrk="1" hangingPunct="1">
              <a:buClrTx/>
            </a:pPr>
            <a:r>
              <a:rPr lang="en-US" sz="2400" b="0">
                <a:solidFill>
                  <a:srgbClr val="000000"/>
                </a:solidFill>
              </a:rPr>
              <a:t>HeaderText</a:t>
            </a:r>
          </a:p>
          <a:p>
            <a:pPr algn="l" eaLnBrk="1" hangingPunct="1">
              <a:buClrTx/>
            </a:pPr>
            <a:r>
              <a:rPr lang="en-US" sz="2400" b="0">
                <a:solidFill>
                  <a:srgbClr val="000000"/>
                </a:solidFill>
              </a:rPr>
              <a:t>ShowMessageBox</a:t>
            </a:r>
          </a:p>
          <a:p>
            <a:pPr algn="l" eaLnBrk="1" hangingPunct="1">
              <a:buClrTx/>
            </a:pPr>
            <a:r>
              <a:rPr lang="en-US" sz="2400" b="0">
                <a:solidFill>
                  <a:srgbClr val="000000"/>
                </a:solidFill>
              </a:rPr>
              <a:t>ShowSummary</a:t>
            </a:r>
          </a:p>
        </p:txBody>
      </p:sp>
      <p:sp>
        <p:nvSpPr>
          <p:cNvPr id="6" name="Rectangle 5"/>
          <p:cNvSpPr/>
          <p:nvPr/>
        </p:nvSpPr>
        <p:spPr>
          <a:xfrm>
            <a:off x="838200" y="2514600"/>
            <a:ext cx="1828800" cy="474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Properties</a:t>
            </a:r>
            <a:endParaRPr lang="vi-VN" sz="2400" b="1">
              <a:solidFill>
                <a:srgbClr val="C00000"/>
              </a:solidFill>
            </a:endParaRPr>
          </a:p>
        </p:txBody>
      </p:sp>
      <p:pic>
        <p:nvPicPr>
          <p:cNvPr id="7" name="Picture 11" descr="PPT5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543969"/>
            <a:ext cx="510540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4105300"/>
      </p:ext>
    </p:extLst>
  </p:cSld>
  <p:clrMapOvr>
    <a:masterClrMapping/>
  </p:clrMapOvr>
  <p:transition advClick="0">
    <p:wheel spokes="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1" descr="PPT6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048000"/>
            <a:ext cx="5791200" cy="378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3600" b="1">
                <a:solidFill>
                  <a:schemeClr val="tx1"/>
                </a:solidFill>
                <a:cs typeface="Tahoma" charset="0"/>
              </a:rPr>
              <a:t>Validation Controls in ASP.Net</a:t>
            </a:r>
            <a:endParaRPr lang="en-US" sz="3600" b="1" dirty="0" smtClean="0">
              <a:solidFill>
                <a:schemeClr val="tx1"/>
              </a:solidFill>
              <a:cs typeface="Tahoma" charset="0"/>
            </a:endParaRPr>
          </a:p>
        </p:txBody>
      </p:sp>
      <p:sp>
        <p:nvSpPr>
          <p:cNvPr id="9219" name="Rectangle 3"/>
          <p:cNvSpPr>
            <a:spLocks noGrp="1" noChangeArrowheads="1"/>
          </p:cNvSpPr>
          <p:nvPr>
            <p:ph idx="1"/>
          </p:nvPr>
        </p:nvSpPr>
        <p:spPr bwMode="auto">
          <a:xfrm>
            <a:off x="699448" y="1066800"/>
            <a:ext cx="8139752"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Thuộc tính </a:t>
            </a:r>
            <a:r>
              <a:rPr lang="vi-VN" sz="2800">
                <a:solidFill>
                  <a:srgbClr val="0000FF"/>
                </a:solidFill>
                <a:latin typeface="+mj-lt"/>
                <a:cs typeface="Tahoma" charset="0"/>
              </a:rPr>
              <a:t>Page.IsValid</a:t>
            </a:r>
            <a:r>
              <a:rPr lang="vi-VN" sz="2800">
                <a:latin typeface="+mj-lt"/>
                <a:cs typeface="Tahoma" charset="0"/>
              </a:rPr>
              <a:t> trả về giá trị logic cho biết việc kiểm tra tính hợp lệ các </a:t>
            </a:r>
            <a:r>
              <a:rPr lang="vi-VN" sz="2800" smtClean="0">
                <a:latin typeface="+mj-lt"/>
                <a:cs typeface="Tahoma" charset="0"/>
              </a:rPr>
              <a:t>trang</a:t>
            </a:r>
            <a:r>
              <a:rPr lang="en-US" sz="2800" smtClean="0">
                <a:latin typeface="+mj-lt"/>
                <a:cs typeface="Tahoma" charset="0"/>
              </a:rPr>
              <a:t>, t</a:t>
            </a:r>
            <a:r>
              <a:rPr lang="vi-VN" sz="2800" smtClean="0">
                <a:latin typeface="+mj-lt"/>
                <a:cs typeface="Tahoma" charset="0"/>
              </a:rPr>
              <a:t>rả </a:t>
            </a:r>
            <a:r>
              <a:rPr lang="vi-VN" sz="2800">
                <a:latin typeface="+mj-lt"/>
                <a:cs typeface="Tahoma" charset="0"/>
              </a:rPr>
              <a:t>về giá trị là true khi tất cả các validation control được kiểm tra thành </a:t>
            </a:r>
            <a:r>
              <a:rPr lang="vi-VN" sz="2800" smtClean="0">
                <a:latin typeface="+mj-lt"/>
                <a:cs typeface="Tahoma" charset="0"/>
              </a:rPr>
              <a:t>công</a:t>
            </a:r>
            <a:r>
              <a:rPr lang="en-US" sz="2800" smtClean="0">
                <a:latin typeface="+mj-lt"/>
                <a:cs typeface="Tahoma" charset="0"/>
              </a:rPr>
              <a:t>.</a:t>
            </a:r>
            <a:endParaRPr lang="en-US" sz="2800" dirty="0" smtClean="0">
              <a:latin typeface="+mj-lt"/>
              <a:cs typeface="Tahoma" charset="0"/>
            </a:endParaRPr>
          </a:p>
        </p:txBody>
      </p:sp>
    </p:spTree>
    <p:extLst>
      <p:ext uri="{BB962C8B-B14F-4D97-AF65-F5344CB8AC3E}">
        <p14:creationId xmlns:p14="http://schemas.microsoft.com/office/powerpoint/2010/main" val="3279423902"/>
      </p:ext>
    </p:extLst>
  </p:cSld>
  <p:clrMapOvr>
    <a:masterClrMapping/>
  </p:clrMapOvr>
  <p:transition advClick="0">
    <p:wheel spokes="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HTML Server Controls</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55626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HTML Server control </a:t>
            </a:r>
            <a:r>
              <a:rPr lang="vi-VN" sz="2800">
                <a:latin typeface="+mj-lt"/>
                <a:cs typeface="Tahoma" charset="0"/>
              </a:rPr>
              <a:t>là những tag do HTML tạo ra</a:t>
            </a:r>
          </a:p>
          <a:p>
            <a:pPr algn="just">
              <a:lnSpc>
                <a:spcPct val="120000"/>
              </a:lnSpc>
              <a:spcBef>
                <a:spcPts val="300"/>
              </a:spcBef>
              <a:spcAft>
                <a:spcPts val="300"/>
              </a:spcAft>
            </a:pPr>
            <a:r>
              <a:rPr lang="vi-VN" sz="2800">
                <a:latin typeface="+mj-lt"/>
                <a:cs typeface="Tahoma" charset="0"/>
              </a:rPr>
              <a:t>Duy trì tương thích với các tag HTML cũ</a:t>
            </a:r>
          </a:p>
          <a:p>
            <a:pPr algn="just">
              <a:lnSpc>
                <a:spcPct val="120000"/>
              </a:lnSpc>
              <a:spcBef>
                <a:spcPts val="300"/>
              </a:spcBef>
              <a:spcAft>
                <a:spcPts val="300"/>
              </a:spcAft>
            </a:pPr>
            <a:r>
              <a:rPr lang="vi-VN" sz="2800">
                <a:latin typeface="+mj-lt"/>
                <a:cs typeface="Tahoma" charset="0"/>
              </a:rPr>
              <a:t>Thêm vào thuộc tính </a:t>
            </a:r>
            <a:r>
              <a:rPr lang="vi-VN" sz="2800">
                <a:solidFill>
                  <a:srgbClr val="0000FF"/>
                </a:solidFill>
                <a:latin typeface="+mj-lt"/>
                <a:cs typeface="Tahoma" charset="0"/>
              </a:rPr>
              <a:t>runat = “server”</a:t>
            </a:r>
          </a:p>
          <a:p>
            <a:pPr algn="just">
              <a:lnSpc>
                <a:spcPct val="120000"/>
              </a:lnSpc>
              <a:spcBef>
                <a:spcPts val="300"/>
              </a:spcBef>
              <a:spcAft>
                <a:spcPts val="300"/>
              </a:spcAft>
            </a:pPr>
            <a:r>
              <a:rPr lang="vi-VN" sz="2800">
                <a:latin typeface="+mj-lt"/>
                <a:cs typeface="Tahoma" charset="0"/>
              </a:rPr>
              <a:t>Tất cả HTML Server Control phải được đặt trong tag </a:t>
            </a:r>
            <a:r>
              <a:rPr lang="vi-VN" sz="2800">
                <a:solidFill>
                  <a:srgbClr val="0000FF"/>
                </a:solidFill>
                <a:latin typeface="+mj-lt"/>
                <a:cs typeface="Tahoma" charset="0"/>
              </a:rPr>
              <a:t>&lt;form&gt; </a:t>
            </a:r>
            <a:r>
              <a:rPr lang="vi-VN" sz="2800">
                <a:latin typeface="+mj-lt"/>
                <a:cs typeface="Tahoma" charset="0"/>
              </a:rPr>
              <a:t>với thuộc tính runat = “server” </a:t>
            </a:r>
            <a:endParaRPr lang="en-US" sz="2800" dirty="0" smtClean="0">
              <a:latin typeface="+mj-lt"/>
              <a:cs typeface="Tahoma" charset="0"/>
            </a:endParaRPr>
          </a:p>
        </p:txBody>
      </p:sp>
      <p:pic>
        <p:nvPicPr>
          <p:cNvPr id="2" name="Picture 1"/>
          <p:cNvPicPr>
            <a:picLocks noChangeAspect="1"/>
          </p:cNvPicPr>
          <p:nvPr/>
        </p:nvPicPr>
        <p:blipFill>
          <a:blip r:embed="rId3"/>
          <a:stretch>
            <a:fillRect/>
          </a:stretch>
        </p:blipFill>
        <p:spPr>
          <a:xfrm>
            <a:off x="6400800" y="1207701"/>
            <a:ext cx="2438400" cy="5293112"/>
          </a:xfrm>
          <a:prstGeom prst="rect">
            <a:avLst/>
          </a:prstGeom>
        </p:spPr>
      </p:pic>
    </p:spTree>
    <p:extLst>
      <p:ext uri="{BB962C8B-B14F-4D97-AF65-F5344CB8AC3E}">
        <p14:creationId xmlns:p14="http://schemas.microsoft.com/office/powerpoint/2010/main" val="3170840158"/>
      </p:ext>
    </p:extLst>
  </p:cSld>
  <p:clrMapOvr>
    <a:masterClrMapping/>
  </p:clrMapOvr>
  <p:transition advClick="0">
    <p:wheel spokes="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52" y="1371600"/>
            <a:ext cx="859695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HTML Server Controls</a:t>
            </a:r>
            <a:endParaRPr lang="en-US" sz="4000" b="1" dirty="0" smtClean="0">
              <a:solidFill>
                <a:schemeClr val="tx1"/>
              </a:solidFill>
              <a:cs typeface="Tahoma" charset="0"/>
            </a:endParaRPr>
          </a:p>
        </p:txBody>
      </p:sp>
    </p:spTree>
    <p:extLst>
      <p:ext uri="{BB962C8B-B14F-4D97-AF65-F5344CB8AC3E}">
        <p14:creationId xmlns:p14="http://schemas.microsoft.com/office/powerpoint/2010/main" val="501073360"/>
      </p:ext>
    </p:extLst>
  </p:cSld>
  <p:clrMapOvr>
    <a:masterClrMapping/>
  </p:clrMapOvr>
  <p:transition advClick="0">
    <p:wheel spokes="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9752" y="1219200"/>
            <a:ext cx="8601075" cy="5029200"/>
          </a:xfrm>
          <a:prstGeom prst="rect">
            <a:avLst/>
          </a:prstGeom>
        </p:spPr>
      </p:pic>
      <p:sp>
        <p:nvSpPr>
          <p:cNvPr id="5"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HTML Server Controls</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61461236"/>
      </p:ext>
    </p:extLst>
  </p:cSld>
  <p:clrMapOvr>
    <a:masterClrMapping/>
  </p:clrMapOvr>
  <p:transition advClick="0">
    <p:wheel spokes="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09600" y="1295400"/>
            <a:ext cx="8458200" cy="4895850"/>
          </a:xfrm>
          <a:prstGeom prst="rect">
            <a:avLst/>
          </a:prstGeom>
        </p:spPr>
      </p:pic>
      <p:sp>
        <p:nvSpPr>
          <p:cNvPr id="5"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HTML Server Controls</a:t>
            </a:r>
            <a:endParaRPr lang="en-US" sz="4000" b="1" dirty="0" smtClean="0">
              <a:solidFill>
                <a:schemeClr val="tx1"/>
              </a:solidFill>
              <a:cs typeface="Tahoma" charset="0"/>
            </a:endParaRPr>
          </a:p>
        </p:txBody>
      </p:sp>
    </p:spTree>
    <p:extLst>
      <p:ext uri="{BB962C8B-B14F-4D97-AF65-F5344CB8AC3E}">
        <p14:creationId xmlns:p14="http://schemas.microsoft.com/office/powerpoint/2010/main" val="681062481"/>
      </p:ext>
    </p:extLst>
  </p:cSld>
  <p:clrMapOvr>
    <a:masterClrMapping/>
  </p:clrMapOvr>
  <p:transition advClick="0">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92624" y="1066800"/>
            <a:ext cx="8070376"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WebControl</a:t>
            </a:r>
            <a:r>
              <a:rPr lang="vi-VN" sz="2800">
                <a:latin typeface="+mj-lt"/>
                <a:cs typeface="Tahoma" charset="0"/>
              </a:rPr>
              <a:t> </a:t>
            </a:r>
            <a:r>
              <a:rPr lang="en-US" sz="2800" smtClean="0">
                <a:latin typeface="+mj-lt"/>
                <a:cs typeface="Tahoma" charset="0"/>
              </a:rPr>
              <a:t>l</a:t>
            </a:r>
            <a:r>
              <a:rPr lang="vi-VN" sz="2800" smtClean="0">
                <a:latin typeface="+mj-lt"/>
                <a:cs typeface="Tahoma" charset="0"/>
              </a:rPr>
              <a:t>à </a:t>
            </a:r>
            <a:r>
              <a:rPr lang="vi-VN" sz="2800">
                <a:latin typeface="+mj-lt"/>
                <a:cs typeface="Tahoma" charset="0"/>
              </a:rPr>
              <a:t>lớp cơ sở chứa trong </a:t>
            </a:r>
            <a:r>
              <a:rPr lang="en-US" sz="2800" smtClean="0">
                <a:latin typeface="+mj-lt"/>
                <a:cs typeface="Tahoma" charset="0"/>
              </a:rPr>
              <a:t>thư viện </a:t>
            </a:r>
            <a:r>
              <a:rPr lang="vi-VN" sz="2800" smtClean="0">
                <a:solidFill>
                  <a:srgbClr val="0000FF"/>
                </a:solidFill>
                <a:latin typeface="+mj-lt"/>
                <a:cs typeface="Tahoma" charset="0"/>
              </a:rPr>
              <a:t>System.Web.UI.WebControls</a:t>
            </a:r>
            <a:endParaRPr lang="en-US" sz="2800" dirty="0" smtClean="0">
              <a:solidFill>
                <a:srgbClr val="0000FF"/>
              </a:solidFill>
              <a:latin typeface="+mj-lt"/>
              <a:cs typeface="Tahoma" charset="0"/>
            </a:endParaRPr>
          </a:p>
        </p:txBody>
      </p:sp>
      <p:pic>
        <p:nvPicPr>
          <p:cNvPr id="5" name="Picture 25" descr="PPT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599"/>
            <a:ext cx="6553200" cy="466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Web Server Controls</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002566027"/>
      </p:ext>
    </p:extLst>
  </p:cSld>
  <p:clrMapOvr>
    <a:masterClrMapping/>
  </p:clrMapOvr>
  <p:transition advClick="0">
    <p:wheel spokes="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792162"/>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Q &amp; A</a:t>
            </a:r>
            <a:endParaRPr lang="en-US" sz="4000" b="1">
              <a:solidFill>
                <a:schemeClr val="tx1"/>
              </a:solidFill>
              <a:cs typeface="Tahoma" charset="0"/>
            </a:endParaRPr>
          </a:p>
        </p:txBody>
      </p:sp>
      <p:grpSp>
        <p:nvGrpSpPr>
          <p:cNvPr id="4" name="Group 4"/>
          <p:cNvGrpSpPr>
            <a:grpSpLocks/>
          </p:cNvGrpSpPr>
          <p:nvPr/>
        </p:nvGrpSpPr>
        <p:grpSpPr bwMode="auto">
          <a:xfrm>
            <a:off x="2538640" y="1143000"/>
            <a:ext cx="4471760" cy="5486400"/>
            <a:chOff x="2208" y="768"/>
            <a:chExt cx="1170" cy="2517"/>
          </a:xfrm>
        </p:grpSpPr>
        <p:sp>
          <p:nvSpPr>
            <p:cNvPr id="5" name="AutoShape 5"/>
            <p:cNvSpPr>
              <a:spLocks noChangeAspect="1" noChangeArrowheads="1" noTextEdit="1"/>
            </p:cNvSpPr>
            <p:nvPr/>
          </p:nvSpPr>
          <p:spPr bwMode="auto">
            <a:xfrm>
              <a:off x="2208" y="768"/>
              <a:ext cx="1170" cy="2517"/>
            </a:xfrm>
            <a:prstGeom prst="rect">
              <a:avLst/>
            </a:prstGeom>
            <a:noFill/>
            <a:ln w="9525">
              <a:noFill/>
              <a:miter lim="800000"/>
              <a:headEnd/>
              <a:tailEnd/>
            </a:ln>
          </p:spPr>
          <p:txBody>
            <a:bodyPr/>
            <a:lstStyle/>
            <a:p>
              <a:endParaRPr lang="en-US"/>
            </a:p>
          </p:txBody>
        </p:sp>
        <p:sp>
          <p:nvSpPr>
            <p:cNvPr id="6"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w="9525">
              <a:noFill/>
              <a:round/>
              <a:headEnd/>
              <a:tailEnd/>
            </a:ln>
          </p:spPr>
          <p:txBody>
            <a:bodyPr/>
            <a:lstStyle/>
            <a:p>
              <a:endParaRPr lang="en-US"/>
            </a:p>
          </p:txBody>
        </p:sp>
        <p:sp>
          <p:nvSpPr>
            <p:cNvPr id="7"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w="9525">
              <a:noFill/>
              <a:round/>
              <a:headEnd/>
              <a:tailEnd/>
            </a:ln>
          </p:spPr>
          <p:txBody>
            <a:bodyPr/>
            <a:lstStyle/>
            <a:p>
              <a:endParaRPr lang="en-US"/>
            </a:p>
          </p:txBody>
        </p:sp>
        <p:sp>
          <p:nvSpPr>
            <p:cNvPr id="8"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w="9525">
              <a:noFill/>
              <a:round/>
              <a:headEnd/>
              <a:tailEnd/>
            </a:ln>
          </p:spPr>
          <p:txBody>
            <a:bodyPr/>
            <a:lstStyle/>
            <a:p>
              <a:endParaRPr lang="en-US"/>
            </a:p>
          </p:txBody>
        </p:sp>
        <p:sp>
          <p:nvSpPr>
            <p:cNvPr id="9"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w="9525">
              <a:noFill/>
              <a:round/>
              <a:headEnd/>
              <a:tailEnd/>
            </a:ln>
          </p:spPr>
          <p:txBody>
            <a:bodyPr/>
            <a:lstStyle/>
            <a:p>
              <a:endParaRPr lang="en-US"/>
            </a:p>
          </p:txBody>
        </p:sp>
        <p:sp>
          <p:nvSpPr>
            <p:cNvPr id="10"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w="9525">
              <a:noFill/>
              <a:round/>
              <a:headEnd/>
              <a:tailEnd/>
            </a:ln>
          </p:spPr>
          <p:txBody>
            <a:bodyPr/>
            <a:lstStyle/>
            <a:p>
              <a:endParaRPr lang="en-US"/>
            </a:p>
          </p:txBody>
        </p:sp>
        <p:sp>
          <p:nvSpPr>
            <p:cNvPr id="11"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w="9525">
              <a:noFill/>
              <a:round/>
              <a:headEnd/>
              <a:tailEnd/>
            </a:ln>
          </p:spPr>
          <p:txBody>
            <a:bodyPr/>
            <a:lstStyle/>
            <a:p>
              <a:endParaRPr lang="en-US"/>
            </a:p>
          </p:txBody>
        </p:sp>
        <p:sp>
          <p:nvSpPr>
            <p:cNvPr id="12"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w="9525">
              <a:noFill/>
              <a:round/>
              <a:headEnd/>
              <a:tailEnd/>
            </a:ln>
          </p:spPr>
          <p:txBody>
            <a:bodyPr/>
            <a:lstStyle/>
            <a:p>
              <a:endParaRPr lang="en-US"/>
            </a:p>
          </p:txBody>
        </p:sp>
        <p:sp>
          <p:nvSpPr>
            <p:cNvPr id="13"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w="9525">
              <a:noFill/>
              <a:round/>
              <a:headEnd/>
              <a:tailEnd/>
            </a:ln>
          </p:spPr>
          <p:txBody>
            <a:bodyPr/>
            <a:lstStyle/>
            <a:p>
              <a:endParaRPr lang="en-US"/>
            </a:p>
          </p:txBody>
        </p:sp>
      </p:grpSp>
    </p:spTree>
    <p:extLst>
      <p:ext uri="{BB962C8B-B14F-4D97-AF65-F5344CB8AC3E}">
        <p14:creationId xmlns:p14="http://schemas.microsoft.com/office/powerpoint/2010/main" val="157502500"/>
      </p:ext>
    </p:extLst>
  </p:cSld>
  <p:clrMapOvr>
    <a:masterClrMapping/>
  </p:clrMapOvr>
  <p:transition advClick="0">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Label</a:t>
            </a:r>
            <a:endParaRPr lang="en-US" sz="4000" b="1">
              <a:solidFill>
                <a:schemeClr val="tx1"/>
              </a:solidFill>
              <a:cs typeface="Tahoma" charset="0"/>
            </a:endParaRPr>
          </a:p>
        </p:txBody>
      </p:sp>
      <p:pic>
        <p:nvPicPr>
          <p:cNvPr id="10" name="Picture 12" descr="PPT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8441" y="3674611"/>
            <a:ext cx="5057159" cy="313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p:cNvSpPr>
          <p:nvPr/>
        </p:nvSpPr>
        <p:spPr bwMode="gray">
          <a:xfrm>
            <a:off x="1143000" y="1865872"/>
            <a:ext cx="295275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20000"/>
              </a:spcBef>
              <a:buFont typeface="Wingdings" panose="05000000000000000000" pitchFamily="2" charset="2"/>
              <a:buChar char="v"/>
            </a:pPr>
            <a:r>
              <a:rPr lang="en-US" sz="2400" b="0">
                <a:solidFill>
                  <a:srgbClr val="000000"/>
                </a:solidFill>
              </a:rPr>
              <a:t>Text</a:t>
            </a:r>
          </a:p>
          <a:p>
            <a:pPr algn="l" eaLnBrk="1" hangingPunct="1">
              <a:spcBef>
                <a:spcPct val="20000"/>
              </a:spcBef>
              <a:buFont typeface="Wingdings" panose="05000000000000000000" pitchFamily="2" charset="2"/>
              <a:buChar char="v"/>
            </a:pPr>
            <a:r>
              <a:rPr lang="en-US" sz="2400" b="0" smtClean="0">
                <a:solidFill>
                  <a:srgbClr val="000000"/>
                </a:solidFill>
              </a:rPr>
              <a:t>BorderStyle</a:t>
            </a:r>
            <a:endParaRPr lang="en-US" sz="2400" b="0">
              <a:solidFill>
                <a:srgbClr val="000000"/>
              </a:solidFill>
            </a:endParaRPr>
          </a:p>
          <a:p>
            <a:pPr algn="l" eaLnBrk="1" hangingPunct="1">
              <a:spcBef>
                <a:spcPct val="20000"/>
              </a:spcBef>
              <a:buFont typeface="Wingdings" panose="05000000000000000000" pitchFamily="2" charset="2"/>
              <a:buChar char="v"/>
            </a:pPr>
            <a:r>
              <a:rPr lang="en-US" sz="2400" b="0">
                <a:solidFill>
                  <a:srgbClr val="000000"/>
                </a:solidFill>
              </a:rPr>
              <a:t>BorderColor</a:t>
            </a:r>
          </a:p>
          <a:p>
            <a:pPr algn="l" eaLnBrk="1" hangingPunct="1">
              <a:spcBef>
                <a:spcPct val="20000"/>
              </a:spcBef>
              <a:buFont typeface="Wingdings" panose="05000000000000000000" pitchFamily="2" charset="2"/>
              <a:buChar char="v"/>
            </a:pPr>
            <a:r>
              <a:rPr lang="en-US" sz="2400" b="0">
                <a:solidFill>
                  <a:srgbClr val="000000"/>
                </a:solidFill>
              </a:rPr>
              <a:t>…</a:t>
            </a:r>
          </a:p>
        </p:txBody>
      </p:sp>
      <p:sp>
        <p:nvSpPr>
          <p:cNvPr id="12" name="Rectangle 11"/>
          <p:cNvSpPr/>
          <p:nvPr/>
        </p:nvSpPr>
        <p:spPr>
          <a:xfrm>
            <a:off x="1210291" y="1236428"/>
            <a:ext cx="2057400" cy="4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rgbClr val="C00000"/>
                </a:solidFill>
              </a:rPr>
              <a:t>Properties</a:t>
            </a:r>
            <a:endParaRPr lang="vi-VN" sz="2400">
              <a:solidFill>
                <a:srgbClr val="C00000"/>
              </a:solidFill>
            </a:endParaRPr>
          </a:p>
        </p:txBody>
      </p:sp>
      <p:sp>
        <p:nvSpPr>
          <p:cNvPr id="13" name="Rectangle 12"/>
          <p:cNvSpPr/>
          <p:nvPr/>
        </p:nvSpPr>
        <p:spPr>
          <a:xfrm>
            <a:off x="5078671" y="1235207"/>
            <a:ext cx="2057400" cy="4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rgbClr val="C00000"/>
                </a:solidFill>
              </a:rPr>
              <a:t>Method</a:t>
            </a:r>
            <a:endParaRPr lang="vi-VN" sz="2400">
              <a:solidFill>
                <a:srgbClr val="C00000"/>
              </a:solidFill>
            </a:endParaRPr>
          </a:p>
        </p:txBody>
      </p:sp>
      <p:sp>
        <p:nvSpPr>
          <p:cNvPr id="14" name="Content Placeholder 2"/>
          <p:cNvSpPr>
            <a:spLocks/>
          </p:cNvSpPr>
          <p:nvPr/>
        </p:nvSpPr>
        <p:spPr bwMode="gray">
          <a:xfrm>
            <a:off x="5011380" y="1840707"/>
            <a:ext cx="2952750" cy="196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20000"/>
              </a:spcBef>
              <a:buFont typeface="Wingdings" panose="05000000000000000000" pitchFamily="2" charset="2"/>
              <a:buChar char="v"/>
            </a:pPr>
            <a:r>
              <a:rPr lang="en-US" sz="2400" b="0">
                <a:solidFill>
                  <a:srgbClr val="000000"/>
                </a:solidFill>
              </a:rPr>
              <a:t>Focus()</a:t>
            </a:r>
          </a:p>
          <a:p>
            <a:pPr algn="l" eaLnBrk="1" hangingPunct="1">
              <a:spcBef>
                <a:spcPct val="20000"/>
              </a:spcBef>
              <a:buFont typeface="Wingdings" panose="05000000000000000000" pitchFamily="2" charset="2"/>
              <a:buChar char="v"/>
            </a:pPr>
            <a:r>
              <a:rPr lang="en-US" sz="2400" b="0">
                <a:solidFill>
                  <a:srgbClr val="000000"/>
                </a:solidFill>
              </a:rPr>
              <a:t>HasControls()</a:t>
            </a:r>
          </a:p>
          <a:p>
            <a:pPr algn="l" eaLnBrk="1" hangingPunct="1">
              <a:spcBef>
                <a:spcPct val="20000"/>
              </a:spcBef>
              <a:buFont typeface="Wingdings" panose="05000000000000000000" pitchFamily="2" charset="2"/>
              <a:buChar char="v"/>
            </a:pPr>
            <a:r>
              <a:rPr lang="en-US" sz="2400" b="0">
                <a:solidFill>
                  <a:srgbClr val="000000"/>
                </a:solidFill>
              </a:rPr>
              <a:t>ToString()</a:t>
            </a:r>
          </a:p>
          <a:p>
            <a:pPr algn="l" eaLnBrk="1" hangingPunct="1">
              <a:spcBef>
                <a:spcPct val="20000"/>
              </a:spcBef>
              <a:buFont typeface="Wingdings" panose="05000000000000000000" pitchFamily="2" charset="2"/>
              <a:buChar char="v"/>
            </a:pPr>
            <a:r>
              <a:rPr lang="en-US" sz="2400" b="0">
                <a:solidFill>
                  <a:srgbClr val="000000"/>
                </a:solidFill>
              </a:rPr>
              <a:t>…</a:t>
            </a:r>
          </a:p>
        </p:txBody>
      </p:sp>
    </p:spTree>
    <p:extLst>
      <p:ext uri="{BB962C8B-B14F-4D97-AF65-F5344CB8AC3E}">
        <p14:creationId xmlns:p14="http://schemas.microsoft.com/office/powerpoint/2010/main" val="3827866071"/>
      </p:ext>
    </p:extLst>
  </p:cSld>
  <p:clrMapOvr>
    <a:masterClrMapping/>
  </p:clrMapOvr>
  <p:transition advClick="0">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5" descr="PPT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325" y="3725239"/>
            <a:ext cx="6569075" cy="282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title"/>
          </p:nvPr>
        </p:nvSpPr>
        <p:spPr bwMode="auto">
          <a:xfrm>
            <a:off x="469901" y="152400"/>
            <a:ext cx="76834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TextBox</a:t>
            </a:r>
            <a:endParaRPr lang="en-US" sz="4000" b="1" dirty="0" smtClean="0">
              <a:solidFill>
                <a:schemeClr val="tx1"/>
              </a:solidFill>
              <a:cs typeface="Tahoma" charset="0"/>
            </a:endParaRPr>
          </a:p>
        </p:txBody>
      </p:sp>
      <p:sp>
        <p:nvSpPr>
          <p:cNvPr id="6" name="Content Placeholder 2"/>
          <p:cNvSpPr>
            <a:spLocks/>
          </p:cNvSpPr>
          <p:nvPr/>
        </p:nvSpPr>
        <p:spPr bwMode="gray">
          <a:xfrm>
            <a:off x="647700" y="1665288"/>
            <a:ext cx="2160588"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20000"/>
              </a:spcBef>
              <a:buFont typeface="Wingdings" panose="05000000000000000000" pitchFamily="2" charset="2"/>
              <a:buChar char="v"/>
            </a:pPr>
            <a:r>
              <a:rPr lang="en-US" sz="2400" b="0">
                <a:solidFill>
                  <a:srgbClr val="000000"/>
                </a:solidFill>
              </a:rPr>
              <a:t>Text</a:t>
            </a:r>
          </a:p>
          <a:p>
            <a:pPr algn="l" eaLnBrk="1" hangingPunct="1">
              <a:spcBef>
                <a:spcPct val="20000"/>
              </a:spcBef>
              <a:buFont typeface="Wingdings" panose="05000000000000000000" pitchFamily="2" charset="2"/>
              <a:buChar char="v"/>
            </a:pPr>
            <a:r>
              <a:rPr lang="en-US" sz="2400" b="0">
                <a:solidFill>
                  <a:srgbClr val="000000"/>
                </a:solidFill>
              </a:rPr>
              <a:t>ReadOnly</a:t>
            </a:r>
          </a:p>
          <a:p>
            <a:pPr algn="l" eaLnBrk="1" hangingPunct="1">
              <a:spcBef>
                <a:spcPct val="20000"/>
              </a:spcBef>
              <a:buFont typeface="Wingdings" panose="05000000000000000000" pitchFamily="2" charset="2"/>
              <a:buChar char="v"/>
            </a:pPr>
            <a:r>
              <a:rPr lang="en-US" sz="2400" b="0">
                <a:solidFill>
                  <a:srgbClr val="000000"/>
                </a:solidFill>
              </a:rPr>
              <a:t>MaxLength</a:t>
            </a:r>
          </a:p>
          <a:p>
            <a:pPr algn="l" eaLnBrk="1" hangingPunct="1">
              <a:spcBef>
                <a:spcPct val="20000"/>
              </a:spcBef>
              <a:buFont typeface="Wingdings" panose="05000000000000000000" pitchFamily="2" charset="2"/>
              <a:buChar char="v"/>
            </a:pPr>
            <a:r>
              <a:rPr lang="en-US" sz="2400" b="0">
                <a:solidFill>
                  <a:srgbClr val="000000"/>
                </a:solidFill>
              </a:rPr>
              <a:t>TextMode</a:t>
            </a:r>
          </a:p>
          <a:p>
            <a:pPr algn="l" eaLnBrk="1" hangingPunct="1">
              <a:spcBef>
                <a:spcPct val="20000"/>
              </a:spcBef>
              <a:buFont typeface="Wingdings" panose="05000000000000000000" pitchFamily="2" charset="2"/>
              <a:buChar char="v"/>
            </a:pPr>
            <a:r>
              <a:rPr lang="en-US" sz="2400" b="0">
                <a:solidFill>
                  <a:srgbClr val="000000"/>
                </a:solidFill>
              </a:rPr>
              <a:t>Rows</a:t>
            </a:r>
          </a:p>
          <a:p>
            <a:pPr algn="l" eaLnBrk="1" hangingPunct="1">
              <a:spcBef>
                <a:spcPct val="20000"/>
              </a:spcBef>
              <a:buFont typeface="Wingdings" panose="05000000000000000000" pitchFamily="2" charset="2"/>
              <a:buChar char="v"/>
            </a:pPr>
            <a:r>
              <a:rPr lang="en-US" sz="2400" b="0">
                <a:solidFill>
                  <a:srgbClr val="000000"/>
                </a:solidFill>
              </a:rPr>
              <a:t>ToolTip</a:t>
            </a:r>
          </a:p>
          <a:p>
            <a:pPr algn="l" eaLnBrk="1" hangingPunct="1">
              <a:spcBef>
                <a:spcPct val="20000"/>
              </a:spcBef>
              <a:buFont typeface="Wingdings" panose="05000000000000000000" pitchFamily="2" charset="2"/>
              <a:buChar char="v"/>
            </a:pPr>
            <a:r>
              <a:rPr lang="en-US" sz="2400" b="0">
                <a:solidFill>
                  <a:srgbClr val="000000"/>
                </a:solidFill>
              </a:rPr>
              <a:t>…</a:t>
            </a:r>
          </a:p>
          <a:p>
            <a:pPr algn="l" eaLnBrk="1" hangingPunct="1">
              <a:spcBef>
                <a:spcPct val="20000"/>
              </a:spcBef>
              <a:buFont typeface="Wingdings" panose="05000000000000000000" pitchFamily="2" charset="2"/>
              <a:buChar char="v"/>
            </a:pPr>
            <a:endParaRPr lang="en-US" sz="2400" b="0">
              <a:solidFill>
                <a:srgbClr val="000000"/>
              </a:solidFill>
            </a:endParaRPr>
          </a:p>
        </p:txBody>
      </p:sp>
      <p:sp>
        <p:nvSpPr>
          <p:cNvPr id="7" name="Rectangle 6"/>
          <p:cNvSpPr/>
          <p:nvPr/>
        </p:nvSpPr>
        <p:spPr>
          <a:xfrm>
            <a:off x="762000" y="1222374"/>
            <a:ext cx="2057400" cy="442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rgbClr val="C00000"/>
                </a:solidFill>
              </a:rPr>
              <a:t>Properties</a:t>
            </a:r>
            <a:endParaRPr lang="vi-VN" sz="2400" b="1">
              <a:solidFill>
                <a:srgbClr val="C00000"/>
              </a:solidFill>
            </a:endParaRPr>
          </a:p>
        </p:txBody>
      </p:sp>
      <p:sp>
        <p:nvSpPr>
          <p:cNvPr id="8" name="Rectangle 7"/>
          <p:cNvSpPr/>
          <p:nvPr/>
        </p:nvSpPr>
        <p:spPr>
          <a:xfrm>
            <a:off x="3581400" y="1222374"/>
            <a:ext cx="2057400" cy="442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rgbClr val="C00000"/>
                </a:solidFill>
              </a:rPr>
              <a:t>Method</a:t>
            </a:r>
            <a:endParaRPr lang="vi-VN" sz="2400" b="1">
              <a:solidFill>
                <a:srgbClr val="C00000"/>
              </a:solidFill>
            </a:endParaRPr>
          </a:p>
        </p:txBody>
      </p:sp>
      <p:sp>
        <p:nvSpPr>
          <p:cNvPr id="9" name="Rectangle 8"/>
          <p:cNvSpPr/>
          <p:nvPr/>
        </p:nvSpPr>
        <p:spPr>
          <a:xfrm>
            <a:off x="6451600" y="1222374"/>
            <a:ext cx="2057400" cy="442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rgbClr val="C00000"/>
                </a:solidFill>
              </a:rPr>
              <a:t>Event</a:t>
            </a:r>
            <a:endParaRPr lang="vi-VN" sz="2400" b="1">
              <a:solidFill>
                <a:srgbClr val="C00000"/>
              </a:solidFill>
            </a:endParaRPr>
          </a:p>
        </p:txBody>
      </p:sp>
      <p:sp>
        <p:nvSpPr>
          <p:cNvPr id="11" name="Content Placeholder 2"/>
          <p:cNvSpPr>
            <a:spLocks/>
          </p:cNvSpPr>
          <p:nvPr/>
        </p:nvSpPr>
        <p:spPr bwMode="gray">
          <a:xfrm>
            <a:off x="3455988" y="1665288"/>
            <a:ext cx="2160587"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20000"/>
              </a:spcBef>
              <a:buFont typeface="Wingdings" panose="05000000000000000000" pitchFamily="2" charset="2"/>
              <a:buChar char="v"/>
            </a:pPr>
            <a:r>
              <a:rPr lang="en-US" sz="2400" b="0">
                <a:solidFill>
                  <a:srgbClr val="000000"/>
                </a:solidFill>
              </a:rPr>
              <a:t>Focus()</a:t>
            </a:r>
          </a:p>
          <a:p>
            <a:pPr algn="l" eaLnBrk="1" hangingPunct="1">
              <a:spcBef>
                <a:spcPct val="20000"/>
              </a:spcBef>
              <a:buFont typeface="Wingdings" panose="05000000000000000000" pitchFamily="2" charset="2"/>
              <a:buChar char="v"/>
            </a:pPr>
            <a:r>
              <a:rPr lang="en-US" sz="2400" b="0">
                <a:solidFill>
                  <a:srgbClr val="000000"/>
                </a:solidFill>
              </a:rPr>
              <a:t>ToString()</a:t>
            </a:r>
          </a:p>
          <a:p>
            <a:pPr algn="l" eaLnBrk="1" hangingPunct="1">
              <a:spcBef>
                <a:spcPct val="20000"/>
              </a:spcBef>
              <a:buFont typeface="Wingdings" panose="05000000000000000000" pitchFamily="2" charset="2"/>
              <a:buChar char="v"/>
            </a:pPr>
            <a:r>
              <a:rPr lang="en-US" sz="2400" b="0">
                <a:solidFill>
                  <a:srgbClr val="000000"/>
                </a:solidFill>
              </a:rPr>
              <a:t>DataBind()</a:t>
            </a:r>
          </a:p>
          <a:p>
            <a:pPr algn="l" eaLnBrk="1" hangingPunct="1">
              <a:spcBef>
                <a:spcPct val="20000"/>
              </a:spcBef>
              <a:buFont typeface="Wingdings" panose="05000000000000000000" pitchFamily="2" charset="2"/>
              <a:buChar char="v"/>
            </a:pPr>
            <a:r>
              <a:rPr lang="en-US" sz="2400" b="0">
                <a:solidFill>
                  <a:srgbClr val="000000"/>
                </a:solidFill>
              </a:rPr>
              <a:t>…</a:t>
            </a:r>
          </a:p>
        </p:txBody>
      </p:sp>
      <p:sp>
        <p:nvSpPr>
          <p:cNvPr id="12" name="Content Placeholder 2"/>
          <p:cNvSpPr>
            <a:spLocks/>
          </p:cNvSpPr>
          <p:nvPr/>
        </p:nvSpPr>
        <p:spPr bwMode="gray">
          <a:xfrm>
            <a:off x="6375400" y="1665288"/>
            <a:ext cx="246380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20000"/>
              </a:spcBef>
              <a:buFont typeface="Wingdings" panose="05000000000000000000" pitchFamily="2" charset="2"/>
              <a:buChar char="v"/>
            </a:pPr>
            <a:r>
              <a:rPr lang="en-US" sz="2400" b="0">
                <a:solidFill>
                  <a:srgbClr val="000000"/>
                </a:solidFill>
              </a:rPr>
              <a:t>TextChanged</a:t>
            </a:r>
          </a:p>
          <a:p>
            <a:pPr algn="l" eaLnBrk="1" hangingPunct="1">
              <a:spcBef>
                <a:spcPct val="20000"/>
              </a:spcBef>
              <a:buFont typeface="Wingdings" panose="05000000000000000000" pitchFamily="2" charset="2"/>
              <a:buChar char="v"/>
            </a:pPr>
            <a:r>
              <a:rPr lang="en-US" sz="2400" b="0">
                <a:solidFill>
                  <a:srgbClr val="000000"/>
                </a:solidFill>
              </a:rPr>
              <a:t>DataBinding</a:t>
            </a:r>
          </a:p>
          <a:p>
            <a:pPr algn="l" eaLnBrk="1" hangingPunct="1">
              <a:spcBef>
                <a:spcPct val="20000"/>
              </a:spcBef>
              <a:buFont typeface="Wingdings" panose="05000000000000000000" pitchFamily="2" charset="2"/>
              <a:buChar char="v"/>
            </a:pPr>
            <a:r>
              <a:rPr lang="en-US" sz="2400" b="0">
                <a:solidFill>
                  <a:srgbClr val="000000"/>
                </a:solidFill>
              </a:rPr>
              <a:t>…</a:t>
            </a:r>
          </a:p>
        </p:txBody>
      </p:sp>
    </p:spTree>
    <p:extLst>
      <p:ext uri="{BB962C8B-B14F-4D97-AF65-F5344CB8AC3E}">
        <p14:creationId xmlns:p14="http://schemas.microsoft.com/office/powerpoint/2010/main" val="1386196765"/>
      </p:ext>
    </p:extLst>
  </p:cSld>
  <p:clrMapOvr>
    <a:masterClrMapping/>
  </p:clrMapOvr>
  <p:transition advClick="0">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Button</a:t>
            </a:r>
            <a:endParaRPr lang="en-US" sz="4000" b="1" dirty="0" smtClean="0">
              <a:solidFill>
                <a:schemeClr val="tx1"/>
              </a:solidFill>
              <a:cs typeface="Tahoma" charset="0"/>
            </a:endParaRPr>
          </a:p>
        </p:txBody>
      </p:sp>
      <p:sp>
        <p:nvSpPr>
          <p:cNvPr id="6" name="Content Placeholder 2"/>
          <p:cNvSpPr>
            <a:spLocks/>
          </p:cNvSpPr>
          <p:nvPr/>
        </p:nvSpPr>
        <p:spPr bwMode="gray">
          <a:xfrm>
            <a:off x="1143000" y="1802003"/>
            <a:ext cx="29527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buClrTx/>
            </a:pPr>
            <a:r>
              <a:rPr lang="en-US" sz="2400" b="0">
                <a:solidFill>
                  <a:srgbClr val="000000"/>
                </a:solidFill>
              </a:rPr>
              <a:t>Text</a:t>
            </a:r>
          </a:p>
          <a:p>
            <a:pPr algn="l" eaLnBrk="1" hangingPunct="1">
              <a:buClrTx/>
            </a:pPr>
            <a:r>
              <a:rPr lang="en-US" sz="2400" b="0">
                <a:solidFill>
                  <a:srgbClr val="000000"/>
                </a:solidFill>
              </a:rPr>
              <a:t>Enable</a:t>
            </a:r>
          </a:p>
          <a:p>
            <a:pPr algn="l" eaLnBrk="1" hangingPunct="1">
              <a:buClrTx/>
            </a:pPr>
            <a:r>
              <a:rPr lang="en-US" sz="2400" b="0">
                <a:solidFill>
                  <a:srgbClr val="000000"/>
                </a:solidFill>
              </a:rPr>
              <a:t>CausesValidation</a:t>
            </a:r>
          </a:p>
          <a:p>
            <a:pPr algn="l" eaLnBrk="1" hangingPunct="1">
              <a:buClrTx/>
            </a:pPr>
            <a:r>
              <a:rPr lang="en-US" sz="2400" b="0">
                <a:solidFill>
                  <a:srgbClr val="000000"/>
                </a:solidFill>
              </a:rPr>
              <a:t>…</a:t>
            </a:r>
          </a:p>
        </p:txBody>
      </p:sp>
      <p:sp>
        <p:nvSpPr>
          <p:cNvPr id="7" name="Rectangle 6"/>
          <p:cNvSpPr/>
          <p:nvPr/>
        </p:nvSpPr>
        <p:spPr>
          <a:xfrm>
            <a:off x="1171575" y="1219200"/>
            <a:ext cx="2057400" cy="47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Properties</a:t>
            </a:r>
            <a:endParaRPr lang="vi-VN" sz="2400" b="1">
              <a:solidFill>
                <a:srgbClr val="C00000"/>
              </a:solidFill>
            </a:endParaRPr>
          </a:p>
        </p:txBody>
      </p:sp>
      <p:sp>
        <p:nvSpPr>
          <p:cNvPr id="8" name="Rectangle 7"/>
          <p:cNvSpPr/>
          <p:nvPr/>
        </p:nvSpPr>
        <p:spPr>
          <a:xfrm>
            <a:off x="4800600" y="1230313"/>
            <a:ext cx="2057400" cy="47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Event</a:t>
            </a:r>
            <a:endParaRPr lang="vi-VN" sz="2400" b="1">
              <a:solidFill>
                <a:srgbClr val="C00000"/>
              </a:solidFill>
            </a:endParaRPr>
          </a:p>
        </p:txBody>
      </p:sp>
      <p:pic>
        <p:nvPicPr>
          <p:cNvPr id="9" name="Picture 14" descr="PPT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574" y="3694226"/>
            <a:ext cx="6219826" cy="293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a:spLocks/>
          </p:cNvSpPr>
          <p:nvPr/>
        </p:nvSpPr>
        <p:spPr bwMode="gray">
          <a:xfrm>
            <a:off x="4743450" y="1802003"/>
            <a:ext cx="29527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buClrTx/>
            </a:pPr>
            <a:r>
              <a:rPr lang="en-US" sz="2400" b="0">
                <a:solidFill>
                  <a:srgbClr val="000000"/>
                </a:solidFill>
              </a:rPr>
              <a:t>Click</a:t>
            </a:r>
          </a:p>
          <a:p>
            <a:pPr algn="l" eaLnBrk="1" hangingPunct="1">
              <a:buClrTx/>
            </a:pPr>
            <a:r>
              <a:rPr lang="en-US" sz="2400" b="0">
                <a:solidFill>
                  <a:srgbClr val="000000"/>
                </a:solidFill>
              </a:rPr>
              <a:t>Command</a:t>
            </a:r>
          </a:p>
          <a:p>
            <a:pPr algn="l" eaLnBrk="1" hangingPunct="1">
              <a:buClrTx/>
            </a:pPr>
            <a:r>
              <a:rPr lang="en-US" sz="2400" b="0">
                <a:solidFill>
                  <a:srgbClr val="000000"/>
                </a:solidFill>
              </a:rPr>
              <a:t>…</a:t>
            </a:r>
          </a:p>
        </p:txBody>
      </p:sp>
    </p:spTree>
    <p:extLst>
      <p:ext uri="{BB962C8B-B14F-4D97-AF65-F5344CB8AC3E}">
        <p14:creationId xmlns:p14="http://schemas.microsoft.com/office/powerpoint/2010/main" val="2539702400"/>
      </p:ext>
    </p:extLst>
  </p:cSld>
  <p:clrMapOvr>
    <a:masterClrMapping/>
  </p:clrMapOvr>
  <p:transition advClick="0">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Image</a:t>
            </a:r>
            <a:endParaRPr lang="en-US" sz="4000" b="1" dirty="0" smtClean="0">
              <a:solidFill>
                <a:schemeClr val="tx1"/>
              </a:solidFill>
              <a:cs typeface="Tahoma" charset="0"/>
            </a:endParaRPr>
          </a:p>
        </p:txBody>
      </p:sp>
      <p:sp>
        <p:nvSpPr>
          <p:cNvPr id="6" name="Content Placeholder 2"/>
          <p:cNvSpPr>
            <a:spLocks/>
          </p:cNvSpPr>
          <p:nvPr/>
        </p:nvSpPr>
        <p:spPr bwMode="gray">
          <a:xfrm>
            <a:off x="1341437" y="1676400"/>
            <a:ext cx="29527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buClrTx/>
            </a:pPr>
            <a:r>
              <a:rPr lang="en-US" sz="2400" b="0">
                <a:solidFill>
                  <a:srgbClr val="000000"/>
                </a:solidFill>
              </a:rPr>
              <a:t>AlternateText</a:t>
            </a:r>
          </a:p>
          <a:p>
            <a:pPr algn="l" eaLnBrk="1" hangingPunct="1">
              <a:buClrTx/>
            </a:pPr>
            <a:r>
              <a:rPr lang="en-US" sz="2400" b="0">
                <a:solidFill>
                  <a:srgbClr val="000000"/>
                </a:solidFill>
              </a:rPr>
              <a:t>ImageAlign</a:t>
            </a:r>
          </a:p>
          <a:p>
            <a:pPr algn="l" eaLnBrk="1" hangingPunct="1">
              <a:buClrTx/>
            </a:pPr>
            <a:r>
              <a:rPr lang="en-US" sz="2400" b="0">
                <a:solidFill>
                  <a:srgbClr val="000000"/>
                </a:solidFill>
              </a:rPr>
              <a:t>ImageUrl</a:t>
            </a:r>
          </a:p>
          <a:p>
            <a:pPr algn="l" eaLnBrk="1" hangingPunct="1">
              <a:buClrTx/>
            </a:pPr>
            <a:r>
              <a:rPr lang="en-US" sz="2400" b="0">
                <a:solidFill>
                  <a:srgbClr val="000000"/>
                </a:solidFill>
              </a:rPr>
              <a:t>ToolTip</a:t>
            </a:r>
          </a:p>
          <a:p>
            <a:pPr algn="l" eaLnBrk="1" hangingPunct="1">
              <a:buClrTx/>
            </a:pPr>
            <a:r>
              <a:rPr lang="en-US" sz="2400" b="0">
                <a:solidFill>
                  <a:srgbClr val="000000"/>
                </a:solidFill>
              </a:rPr>
              <a:t>…</a:t>
            </a:r>
          </a:p>
        </p:txBody>
      </p:sp>
      <p:sp>
        <p:nvSpPr>
          <p:cNvPr id="7" name="Rectangle 6"/>
          <p:cNvSpPr/>
          <p:nvPr/>
        </p:nvSpPr>
        <p:spPr>
          <a:xfrm>
            <a:off x="1517650" y="1139825"/>
            <a:ext cx="2057400" cy="473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Properties</a:t>
            </a:r>
            <a:endParaRPr lang="vi-VN" sz="2400" b="1">
              <a:solidFill>
                <a:srgbClr val="C00000"/>
              </a:solidFill>
            </a:endParaRPr>
          </a:p>
        </p:txBody>
      </p:sp>
      <p:sp>
        <p:nvSpPr>
          <p:cNvPr id="8" name="Rectangle 7"/>
          <p:cNvSpPr/>
          <p:nvPr/>
        </p:nvSpPr>
        <p:spPr>
          <a:xfrm>
            <a:off x="5046662" y="1104900"/>
            <a:ext cx="2057400" cy="473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C00000"/>
                </a:solidFill>
              </a:rPr>
              <a:t>Method</a:t>
            </a:r>
            <a:endParaRPr lang="vi-VN" sz="2400" b="1">
              <a:solidFill>
                <a:srgbClr val="C00000"/>
              </a:solidFill>
            </a:endParaRPr>
          </a:p>
        </p:txBody>
      </p:sp>
      <p:sp>
        <p:nvSpPr>
          <p:cNvPr id="9" name="Content Placeholder 2"/>
          <p:cNvSpPr>
            <a:spLocks/>
          </p:cNvSpPr>
          <p:nvPr/>
        </p:nvSpPr>
        <p:spPr bwMode="gray">
          <a:xfrm>
            <a:off x="4895850" y="1665288"/>
            <a:ext cx="29527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buClrTx/>
            </a:pPr>
            <a:r>
              <a:rPr lang="en-US" sz="2400" b="0">
                <a:solidFill>
                  <a:srgbClr val="000000"/>
                </a:solidFill>
              </a:rPr>
              <a:t>GetType()</a:t>
            </a:r>
          </a:p>
          <a:p>
            <a:pPr algn="l" eaLnBrk="1" hangingPunct="1">
              <a:buClrTx/>
            </a:pPr>
            <a:r>
              <a:rPr lang="en-US" sz="2400" b="0">
                <a:solidFill>
                  <a:srgbClr val="000000"/>
                </a:solidFill>
              </a:rPr>
              <a:t>ToString()</a:t>
            </a:r>
          </a:p>
          <a:p>
            <a:pPr algn="l" eaLnBrk="1" hangingPunct="1">
              <a:buClrTx/>
            </a:pPr>
            <a:r>
              <a:rPr lang="en-US" sz="2400" b="0">
                <a:solidFill>
                  <a:srgbClr val="000000"/>
                </a:solidFill>
              </a:rPr>
              <a:t>Focus()</a:t>
            </a:r>
          </a:p>
          <a:p>
            <a:pPr algn="l" eaLnBrk="1" hangingPunct="1">
              <a:buClrTx/>
            </a:pPr>
            <a:r>
              <a:rPr lang="en-US" sz="2400" b="0">
                <a:solidFill>
                  <a:srgbClr val="000000"/>
                </a:solidFill>
              </a:rPr>
              <a:t>…</a:t>
            </a:r>
          </a:p>
        </p:txBody>
      </p:sp>
      <p:sp>
        <p:nvSpPr>
          <p:cNvPr id="10" name="TextBox 5"/>
          <p:cNvSpPr txBox="1">
            <a:spLocks noChangeArrowheads="1"/>
          </p:cNvSpPr>
          <p:nvPr/>
        </p:nvSpPr>
        <p:spPr bwMode="auto">
          <a:xfrm>
            <a:off x="914400" y="3886200"/>
            <a:ext cx="754380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120000"/>
              </a:lnSpc>
              <a:spcBef>
                <a:spcPct val="0"/>
              </a:spcBef>
              <a:buClrTx/>
              <a:buFontTx/>
              <a:buNone/>
            </a:pPr>
            <a:r>
              <a:rPr lang="en-US" sz="2400" b="0">
                <a:solidFill>
                  <a:schemeClr val="tx1"/>
                </a:solidFill>
              </a:rPr>
              <a:t>Image imgFlower = new Image();</a:t>
            </a:r>
          </a:p>
          <a:p>
            <a:pPr algn="just" eaLnBrk="1" hangingPunct="1">
              <a:lnSpc>
                <a:spcPct val="120000"/>
              </a:lnSpc>
              <a:spcBef>
                <a:spcPct val="0"/>
              </a:spcBef>
              <a:buClrTx/>
              <a:buFontTx/>
              <a:buNone/>
            </a:pPr>
            <a:r>
              <a:rPr lang="en-US" sz="2400" b="0">
                <a:solidFill>
                  <a:schemeClr val="tx1"/>
                </a:solidFill>
              </a:rPr>
              <a:t>imgFlower.ImageUrl = \\Rose.jpg;</a:t>
            </a:r>
          </a:p>
          <a:p>
            <a:pPr algn="just" eaLnBrk="1" hangingPunct="1">
              <a:lnSpc>
                <a:spcPct val="120000"/>
              </a:lnSpc>
              <a:spcBef>
                <a:spcPct val="0"/>
              </a:spcBef>
              <a:buClrTx/>
              <a:buFontTx/>
              <a:buNone/>
            </a:pPr>
            <a:r>
              <a:rPr lang="en-US" sz="2400" b="0">
                <a:solidFill>
                  <a:schemeClr val="tx1"/>
                </a:solidFill>
              </a:rPr>
              <a:t>imgFlower.AlternateText = “Rose”;</a:t>
            </a:r>
          </a:p>
          <a:p>
            <a:pPr algn="just" eaLnBrk="1" hangingPunct="1">
              <a:lnSpc>
                <a:spcPct val="120000"/>
              </a:lnSpc>
              <a:spcBef>
                <a:spcPct val="0"/>
              </a:spcBef>
              <a:buClrTx/>
              <a:buFontTx/>
              <a:buNone/>
            </a:pPr>
            <a:r>
              <a:rPr lang="en-US" sz="2400" b="0">
                <a:solidFill>
                  <a:schemeClr val="tx1"/>
                </a:solidFill>
              </a:rPr>
              <a:t>imgFlower.ImageAlign = ImageAlign.Middle;</a:t>
            </a:r>
          </a:p>
          <a:p>
            <a:pPr algn="just" eaLnBrk="1" hangingPunct="1">
              <a:lnSpc>
                <a:spcPct val="120000"/>
              </a:lnSpc>
              <a:spcBef>
                <a:spcPct val="0"/>
              </a:spcBef>
              <a:buClrTx/>
              <a:buFontTx/>
              <a:buNone/>
            </a:pPr>
            <a:r>
              <a:rPr lang="en-US" sz="2400" b="0">
                <a:solidFill>
                  <a:schemeClr val="tx1"/>
                </a:solidFill>
              </a:rPr>
              <a:t>imgFlower.ToolTip = “A king of flower, Rose”;</a:t>
            </a:r>
          </a:p>
          <a:p>
            <a:pPr algn="just" eaLnBrk="1" hangingPunct="1">
              <a:lnSpc>
                <a:spcPct val="120000"/>
              </a:lnSpc>
              <a:spcBef>
                <a:spcPct val="0"/>
              </a:spcBef>
              <a:buClrTx/>
              <a:buFontTx/>
              <a:buNone/>
            </a:pPr>
            <a:r>
              <a:rPr lang="en-US" sz="2400" b="0">
                <a:solidFill>
                  <a:schemeClr val="tx1"/>
                </a:solidFill>
              </a:rPr>
              <a:t>frmProductDetails.Controls.Add(imgFlower);</a:t>
            </a:r>
            <a:endParaRPr lang="vi-VN" sz="2400" b="0">
              <a:solidFill>
                <a:schemeClr val="tx1"/>
              </a:solidFill>
            </a:endParaRPr>
          </a:p>
        </p:txBody>
      </p:sp>
    </p:spTree>
    <p:extLst>
      <p:ext uri="{BB962C8B-B14F-4D97-AF65-F5344CB8AC3E}">
        <p14:creationId xmlns:p14="http://schemas.microsoft.com/office/powerpoint/2010/main" val="2996001412"/>
      </p:ext>
    </p:extLst>
  </p:cSld>
  <p:clrMapOvr>
    <a:masterClrMapping/>
  </p:clrMapOvr>
  <p:transition advClick="0">
    <p:wheel spokes="1"/>
  </p:transition>
  <p:timing>
    <p:tnLst>
      <p:par>
        <p:cTn id="1" dur="indefinite" restart="never" nodeType="tmRoot"/>
      </p:par>
    </p:tnLst>
  </p:timing>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292</TotalTime>
  <Words>1740</Words>
  <Application>Microsoft Office PowerPoint</Application>
  <PresentationFormat>On-screen Show (4:3)</PresentationFormat>
  <Paragraphs>369</Paragraphs>
  <Slides>50</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50</vt:i4>
      </vt:variant>
    </vt:vector>
  </HeadingPairs>
  <TitlesOfParts>
    <vt:vector size="58" baseType="lpstr">
      <vt:lpstr>ＭＳ Ｐゴシック</vt:lpstr>
      <vt:lpstr>Arial</vt:lpstr>
      <vt:lpstr>Calibri</vt:lpstr>
      <vt:lpstr>Tahoma</vt:lpstr>
      <vt:lpstr>Times New Roman</vt:lpstr>
      <vt:lpstr>Wingdings</vt:lpstr>
      <vt:lpstr>VNPT template</vt:lpstr>
      <vt:lpstr>Custom Design</vt:lpstr>
      <vt:lpstr>Làm việc với các control trong ASP.NET</vt:lpstr>
      <vt:lpstr>Nội dung</vt:lpstr>
      <vt:lpstr>Các loại control trong ASP.NET</vt:lpstr>
      <vt:lpstr>Web Server Controls</vt:lpstr>
      <vt:lpstr>Web Server Controls</vt:lpstr>
      <vt:lpstr>Label</vt:lpstr>
      <vt:lpstr>TextBox</vt:lpstr>
      <vt:lpstr>Button</vt:lpstr>
      <vt:lpstr>Image</vt:lpstr>
      <vt:lpstr>Image Button</vt:lpstr>
      <vt:lpstr>Link Button</vt:lpstr>
      <vt:lpstr>Panel</vt:lpstr>
      <vt:lpstr>CheckBox</vt:lpstr>
      <vt:lpstr>RadioButton</vt:lpstr>
      <vt:lpstr>CheckBoxList</vt:lpstr>
      <vt:lpstr>RadioButtonList</vt:lpstr>
      <vt:lpstr>ListBox</vt:lpstr>
      <vt:lpstr>DropdownList</vt:lpstr>
      <vt:lpstr>Calendar Controls</vt:lpstr>
      <vt:lpstr>AdRotator</vt:lpstr>
      <vt:lpstr>AdRotator</vt:lpstr>
      <vt:lpstr>Navigation Web Controls</vt:lpstr>
      <vt:lpstr>Menu Control</vt:lpstr>
      <vt:lpstr>TreeView Control</vt:lpstr>
      <vt:lpstr>SiteMapPath Control</vt:lpstr>
      <vt:lpstr>FileUpload Control</vt:lpstr>
      <vt:lpstr>View, MultiView Control</vt:lpstr>
      <vt:lpstr>View, MultiView Control</vt:lpstr>
      <vt:lpstr>Wizard Control</vt:lpstr>
      <vt:lpstr>Validation Controls</vt:lpstr>
      <vt:lpstr>Validation Controls</vt:lpstr>
      <vt:lpstr>Validation Controls</vt:lpstr>
      <vt:lpstr>Validation Controls</vt:lpstr>
      <vt:lpstr>RequiredFieldValidator</vt:lpstr>
      <vt:lpstr>CompareValidator</vt:lpstr>
      <vt:lpstr>CompareValidator</vt:lpstr>
      <vt:lpstr>RangeValidator</vt:lpstr>
      <vt:lpstr>RegularExpressionValidator</vt:lpstr>
      <vt:lpstr>RegularExpressionValidator</vt:lpstr>
      <vt:lpstr>RegularExpressionValidator</vt:lpstr>
      <vt:lpstr>CustomValidator</vt:lpstr>
      <vt:lpstr>CustomValidator</vt:lpstr>
      <vt:lpstr>CustomValidator</vt:lpstr>
      <vt:lpstr>ValidationSummary</vt:lpstr>
      <vt:lpstr>Validation Controls in ASP.Net</vt:lpstr>
      <vt:lpstr>HTML Server Controls</vt:lpstr>
      <vt:lpstr>HTML Server Controls</vt:lpstr>
      <vt:lpstr>HTML Server Controls</vt:lpstr>
      <vt:lpstr>HTML Server Controls</vt:lpstr>
      <vt:lpstr>Q &amp; A</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anhdung</cp:lastModifiedBy>
  <cp:revision>104</cp:revision>
  <dcterms:created xsi:type="dcterms:W3CDTF">2010-09-29T06:57:02Z</dcterms:created>
  <dcterms:modified xsi:type="dcterms:W3CDTF">2015-08-07T15:12:20Z</dcterms:modified>
</cp:coreProperties>
</file>