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1"/>
    <p:sldMasterId id="2147483986" r:id="rId2"/>
  </p:sldMasterIdLst>
  <p:notesMasterIdLst>
    <p:notesMasterId r:id="rId43"/>
  </p:notesMasterIdLst>
  <p:handoutMasterIdLst>
    <p:handoutMasterId r:id="rId44"/>
  </p:handoutMasterIdLst>
  <p:sldIdLst>
    <p:sldId id="256" r:id="rId3"/>
    <p:sldId id="754" r:id="rId4"/>
    <p:sldId id="757" r:id="rId5"/>
    <p:sldId id="758" r:id="rId6"/>
    <p:sldId id="759" r:id="rId7"/>
    <p:sldId id="762" r:id="rId8"/>
    <p:sldId id="764" r:id="rId9"/>
    <p:sldId id="763" r:id="rId10"/>
    <p:sldId id="760" r:id="rId11"/>
    <p:sldId id="761" r:id="rId12"/>
    <p:sldId id="765" r:id="rId13"/>
    <p:sldId id="766" r:id="rId14"/>
    <p:sldId id="768" r:id="rId15"/>
    <p:sldId id="769" r:id="rId16"/>
    <p:sldId id="770" r:id="rId17"/>
    <p:sldId id="771" r:id="rId18"/>
    <p:sldId id="772" r:id="rId19"/>
    <p:sldId id="773" r:id="rId20"/>
    <p:sldId id="794" r:id="rId21"/>
    <p:sldId id="774" r:id="rId22"/>
    <p:sldId id="775" r:id="rId23"/>
    <p:sldId id="776" r:id="rId24"/>
    <p:sldId id="767" r:id="rId25"/>
    <p:sldId id="777" r:id="rId26"/>
    <p:sldId id="778" r:id="rId27"/>
    <p:sldId id="781" r:id="rId28"/>
    <p:sldId id="782" r:id="rId29"/>
    <p:sldId id="783" r:id="rId30"/>
    <p:sldId id="780" r:id="rId31"/>
    <p:sldId id="779" r:id="rId32"/>
    <p:sldId id="784" r:id="rId33"/>
    <p:sldId id="785" r:id="rId34"/>
    <p:sldId id="786" r:id="rId35"/>
    <p:sldId id="789" r:id="rId36"/>
    <p:sldId id="790" r:id="rId37"/>
    <p:sldId id="788" r:id="rId38"/>
    <p:sldId id="793" r:id="rId39"/>
    <p:sldId id="791" r:id="rId40"/>
    <p:sldId id="792" r:id="rId41"/>
    <p:sldId id="795" r:id="rId42"/>
  </p:sldIdLst>
  <p:sldSz cx="9144000" cy="6858000" type="screen4x3"/>
  <p:notesSz cx="6858000" cy="9144000"/>
  <p:defaultTextStyle>
    <a:defPPr>
      <a:defRPr lang="vi-VN"/>
    </a:defPPr>
    <a:lvl1pPr algn="ctr" rtl="0" fontAlgn="base">
      <a:spcBef>
        <a:spcPct val="0"/>
      </a:spcBef>
      <a:spcAft>
        <a:spcPct val="0"/>
      </a:spcAft>
      <a:defRPr b="1" kern="1200">
        <a:solidFill>
          <a:schemeClr val="tx1"/>
        </a:solidFill>
        <a:latin typeface="Tahoma" charset="0"/>
        <a:ea typeface="ＭＳ Ｐゴシック" charset="-128"/>
        <a:cs typeface="+mn-cs"/>
      </a:defRPr>
    </a:lvl1pPr>
    <a:lvl2pPr marL="457200" algn="ctr" rtl="0" fontAlgn="base">
      <a:spcBef>
        <a:spcPct val="0"/>
      </a:spcBef>
      <a:spcAft>
        <a:spcPct val="0"/>
      </a:spcAft>
      <a:defRPr b="1" kern="1200">
        <a:solidFill>
          <a:schemeClr val="tx1"/>
        </a:solidFill>
        <a:latin typeface="Tahoma" charset="0"/>
        <a:ea typeface="ＭＳ Ｐゴシック" charset="-128"/>
        <a:cs typeface="+mn-cs"/>
      </a:defRPr>
    </a:lvl2pPr>
    <a:lvl3pPr marL="914400" algn="ctr" rtl="0" fontAlgn="base">
      <a:spcBef>
        <a:spcPct val="0"/>
      </a:spcBef>
      <a:spcAft>
        <a:spcPct val="0"/>
      </a:spcAft>
      <a:defRPr b="1" kern="1200">
        <a:solidFill>
          <a:schemeClr val="tx1"/>
        </a:solidFill>
        <a:latin typeface="Tahoma" charset="0"/>
        <a:ea typeface="ＭＳ Ｐゴシック" charset="-128"/>
        <a:cs typeface="+mn-cs"/>
      </a:defRPr>
    </a:lvl3pPr>
    <a:lvl4pPr marL="1371600" algn="ctr" rtl="0" fontAlgn="base">
      <a:spcBef>
        <a:spcPct val="0"/>
      </a:spcBef>
      <a:spcAft>
        <a:spcPct val="0"/>
      </a:spcAft>
      <a:defRPr b="1" kern="1200">
        <a:solidFill>
          <a:schemeClr val="tx1"/>
        </a:solidFill>
        <a:latin typeface="Tahoma" charset="0"/>
        <a:ea typeface="ＭＳ Ｐゴシック" charset="-128"/>
        <a:cs typeface="+mn-cs"/>
      </a:defRPr>
    </a:lvl4pPr>
    <a:lvl5pPr marL="1828800" algn="ctr" rtl="0" fontAlgn="base">
      <a:spcBef>
        <a:spcPct val="0"/>
      </a:spcBef>
      <a:spcAft>
        <a:spcPct val="0"/>
      </a:spcAft>
      <a:defRPr b="1" kern="1200">
        <a:solidFill>
          <a:schemeClr val="tx1"/>
        </a:solidFill>
        <a:latin typeface="Tahoma" charset="0"/>
        <a:ea typeface="ＭＳ Ｐゴシック" charset="-128"/>
        <a:cs typeface="+mn-cs"/>
      </a:defRPr>
    </a:lvl5pPr>
    <a:lvl6pPr marL="2286000" algn="l" defTabSz="914400" rtl="0" eaLnBrk="1" latinLnBrk="0" hangingPunct="1">
      <a:defRPr b="1" kern="1200">
        <a:solidFill>
          <a:schemeClr val="tx1"/>
        </a:solidFill>
        <a:latin typeface="Tahoma" charset="0"/>
        <a:ea typeface="ＭＳ Ｐゴシック" charset="-128"/>
        <a:cs typeface="+mn-cs"/>
      </a:defRPr>
    </a:lvl6pPr>
    <a:lvl7pPr marL="2743200" algn="l" defTabSz="914400" rtl="0" eaLnBrk="1" latinLnBrk="0" hangingPunct="1">
      <a:defRPr b="1" kern="1200">
        <a:solidFill>
          <a:schemeClr val="tx1"/>
        </a:solidFill>
        <a:latin typeface="Tahoma" charset="0"/>
        <a:ea typeface="ＭＳ Ｐゴシック" charset="-128"/>
        <a:cs typeface="+mn-cs"/>
      </a:defRPr>
    </a:lvl7pPr>
    <a:lvl8pPr marL="3200400" algn="l" defTabSz="914400" rtl="0" eaLnBrk="1" latinLnBrk="0" hangingPunct="1">
      <a:defRPr b="1" kern="1200">
        <a:solidFill>
          <a:schemeClr val="tx1"/>
        </a:solidFill>
        <a:latin typeface="Tahoma" charset="0"/>
        <a:ea typeface="ＭＳ Ｐゴシック" charset="-128"/>
        <a:cs typeface="+mn-cs"/>
      </a:defRPr>
    </a:lvl8pPr>
    <a:lvl9pPr marL="3657600" algn="l" defTabSz="914400" rtl="0" eaLnBrk="1" latinLnBrk="0" hangingPunct="1">
      <a:defRPr b="1" kern="1200">
        <a:solidFill>
          <a:schemeClr val="tx1"/>
        </a:solidFill>
        <a:latin typeface="Tahoma"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D3F9E7"/>
    <a:srgbClr val="FF9933"/>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60" autoAdjust="0"/>
    <p:restoredTop sz="87785" autoAdjust="0"/>
  </p:normalViewPr>
  <p:slideViewPr>
    <p:cSldViewPr>
      <p:cViewPr>
        <p:scale>
          <a:sx n="70" d="100"/>
          <a:sy n="70" d="100"/>
        </p:scale>
        <p:origin x="1506" y="108"/>
      </p:cViewPr>
      <p:guideLst>
        <p:guide orient="horz" pos="2160"/>
        <p:guide pos="2880"/>
      </p:guideLst>
    </p:cSldViewPr>
  </p:slideViewPr>
  <p:outlineViewPr>
    <p:cViewPr>
      <p:scale>
        <a:sx n="33" d="100"/>
        <a:sy n="33" d="100"/>
      </p:scale>
      <p:origin x="294"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6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884613" y="8721725"/>
            <a:ext cx="2330450" cy="457200"/>
          </a:xfrm>
          <a:prstGeom prst="rect">
            <a:avLst/>
          </a:prstGeom>
        </p:spPr>
        <p:txBody>
          <a:bodyPr vert="horz" wrap="square" lIns="91440" tIns="45720" rIns="91440" bIns="45720" numCol="1" anchor="b" anchorCtr="0" compatLnSpc="1">
            <a:prstTxWarp prst="textNoShape">
              <a:avLst/>
            </a:prstTxWarp>
          </a:bodyPr>
          <a:lstStyle>
            <a:lvl1pPr algn="r">
              <a:defRPr sz="1000" b="0">
                <a:latin typeface="Arial" charset="0"/>
                <a:ea typeface="+mn-ea"/>
                <a:cs typeface="Arial" charset="0"/>
              </a:defRPr>
            </a:lvl1pPr>
          </a:lstStyle>
          <a:p>
            <a:pPr>
              <a:defRPr/>
            </a:pPr>
            <a:fld id="{4E0E936E-D7AE-4FD2-A4BB-1C8EBA27ED3E}" type="slidenum">
              <a:rPr lang="en-US">
                <a:latin typeface="Times New Roman" pitchFamily="18" charset="0"/>
                <a:cs typeface="Times New Roman" pitchFamily="18" charset="0"/>
              </a:rPr>
              <a:pPr>
                <a:defRPr/>
              </a:pPr>
              <a:t>‹#›</a:t>
            </a:fld>
            <a:endParaRPr lang="en-US">
              <a:latin typeface="Times New Roman" pitchFamily="18" charset="0"/>
              <a:cs typeface="Times New Roman" pitchFamily="18" charset="0"/>
            </a:endParaRPr>
          </a:p>
        </p:txBody>
      </p:sp>
      <p:sp>
        <p:nvSpPr>
          <p:cNvPr id="6" name="TextBox 5"/>
          <p:cNvSpPr txBox="1"/>
          <p:nvPr/>
        </p:nvSpPr>
        <p:spPr>
          <a:xfrm>
            <a:off x="892175" y="152400"/>
            <a:ext cx="5108575" cy="246221"/>
          </a:xfrm>
          <a:prstGeom prst="rect">
            <a:avLst/>
          </a:prstGeom>
          <a:noFill/>
        </p:spPr>
        <p:txBody>
          <a:bodyPr>
            <a:spAutoFit/>
          </a:bodyPr>
          <a:lstStyle/>
          <a:p>
            <a:pPr>
              <a:defRPr/>
            </a:pPr>
            <a:r>
              <a:rPr lang="en-US" sz="1000" b="0" i="1" dirty="0" err="1" smtClean="0">
                <a:latin typeface="Times New Roman" pitchFamily="18" charset="0"/>
                <a:ea typeface="+mn-ea"/>
                <a:cs typeface="Times New Roman" pitchFamily="18" charset="0"/>
              </a:rPr>
              <a:t>Chương</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đào</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a:t>
            </a:r>
            <a:r>
              <a:rPr lang="en-US" sz="1000" b="0" i="1" dirty="0" err="1" smtClean="0">
                <a:latin typeface="Times New Roman" pitchFamily="18" charset="0"/>
                <a:ea typeface="+mn-ea"/>
                <a:cs typeface="Times New Roman" pitchFamily="18" charset="0"/>
              </a:rPr>
              <a:t>Lập</a:t>
            </a:r>
            <a:r>
              <a:rPr lang="en-US" sz="1000" b="0" i="1" dirty="0" smtClean="0">
                <a:latin typeface="Times New Roman" pitchFamily="18" charset="0"/>
                <a:ea typeface="+mn-ea"/>
                <a:cs typeface="Times New Roman" pitchFamily="18" charset="0"/>
              </a:rPr>
              <a:t> </a:t>
            </a:r>
            <a:r>
              <a:rPr lang="en-US" sz="1000" b="0" i="1" dirty="0" err="1" smtClean="0">
                <a:latin typeface="Times New Roman" pitchFamily="18" charset="0"/>
                <a:ea typeface="+mn-ea"/>
                <a:cs typeface="Times New Roman" pitchFamily="18" charset="0"/>
              </a:rPr>
              <a:t>trình</a:t>
            </a:r>
            <a:r>
              <a:rPr lang="en-US" sz="1000" b="0" i="1" smtClean="0">
                <a:latin typeface="Times New Roman" pitchFamily="18" charset="0"/>
                <a:ea typeface="+mn-ea"/>
                <a:cs typeface="Times New Roman" pitchFamily="18" charset="0"/>
              </a:rPr>
              <a:t>  ASP.NET </a:t>
            </a:r>
            <a:r>
              <a:rPr lang="en-US" sz="1000" b="0" i="1" dirty="0" err="1" smtClean="0">
                <a:latin typeface="Times New Roman" pitchFamily="18" charset="0"/>
                <a:ea typeface="+mn-ea"/>
                <a:cs typeface="Times New Roman" pitchFamily="18" charset="0"/>
              </a:rPr>
              <a:t>trên</a:t>
            </a:r>
            <a:r>
              <a:rPr lang="en-US" sz="1000" b="0" i="1" dirty="0" smtClean="0">
                <a:latin typeface="Times New Roman" pitchFamily="18" charset="0"/>
                <a:ea typeface="+mn-ea"/>
                <a:cs typeface="Times New Roman" pitchFamily="18" charset="0"/>
              </a:rPr>
              <a:t> Web”</a:t>
            </a:r>
          </a:p>
        </p:txBody>
      </p:sp>
      <p:sp>
        <p:nvSpPr>
          <p:cNvPr id="7" name="TextBox 6"/>
          <p:cNvSpPr txBox="1"/>
          <p:nvPr/>
        </p:nvSpPr>
        <p:spPr>
          <a:xfrm>
            <a:off x="893763" y="8931275"/>
            <a:ext cx="5857875" cy="246221"/>
          </a:xfrm>
          <a:prstGeom prst="rect">
            <a:avLst/>
          </a:prstGeom>
          <a:noFill/>
        </p:spPr>
        <p:txBody>
          <a:bodyPr>
            <a:spAutoFit/>
          </a:bodyPr>
          <a:lstStyle/>
          <a:p>
            <a:pPr>
              <a:defRPr/>
            </a:pPr>
            <a:r>
              <a:rPr lang="en-US" sz="1000" b="0" i="1" dirty="0" err="1">
                <a:latin typeface="Times New Roman" pitchFamily="18" charset="0"/>
                <a:ea typeface="+mn-ea"/>
                <a:cs typeface="Times New Roman" pitchFamily="18" charset="0"/>
              </a:rPr>
              <a:t>Trung</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tâm</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Đào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tạo</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Bưu</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chính</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Viễn</a:t>
            </a:r>
            <a:r>
              <a:rPr lang="en-US" sz="1000" b="0" i="1" dirty="0">
                <a:latin typeface="Times New Roman" pitchFamily="18" charset="0"/>
                <a:ea typeface="+mn-ea"/>
                <a:cs typeface="Times New Roman" pitchFamily="18" charset="0"/>
              </a:rPr>
              <a:t> </a:t>
            </a:r>
            <a:r>
              <a:rPr lang="en-US" sz="1000" b="0" i="1" dirty="0" err="1">
                <a:latin typeface="Times New Roman" pitchFamily="18" charset="0"/>
                <a:ea typeface="+mn-ea"/>
                <a:cs typeface="Times New Roman" pitchFamily="18" charset="0"/>
              </a:rPr>
              <a:t>thông</a:t>
            </a:r>
            <a:r>
              <a:rPr lang="en-US" sz="1000" b="0" i="1" dirty="0">
                <a:latin typeface="Times New Roman" pitchFamily="18" charset="0"/>
                <a:ea typeface="+mn-ea"/>
                <a:cs typeface="Times New Roman" pitchFamily="18" charset="0"/>
              </a:rPr>
              <a:t> </a:t>
            </a:r>
            <a:r>
              <a:rPr lang="en-US" sz="1000" b="0" i="1" dirty="0" smtClean="0">
                <a:latin typeface="Times New Roman" pitchFamily="18" charset="0"/>
                <a:ea typeface="+mn-ea"/>
                <a:cs typeface="Times New Roman" pitchFamily="18" charset="0"/>
              </a:rPr>
              <a:t>II</a:t>
            </a:r>
            <a:endParaRPr lang="en-US" sz="1000" b="0" i="1" dirty="0">
              <a:latin typeface="Times New Roman" pitchFamily="18" charset="0"/>
              <a:ea typeface="+mn-ea"/>
              <a:cs typeface="Times New Roman" pitchFamily="18" charset="0"/>
            </a:endParaRPr>
          </a:p>
        </p:txBody>
      </p:sp>
      <p:cxnSp>
        <p:nvCxnSpPr>
          <p:cNvPr id="9" name="Straight Connector 8"/>
          <p:cNvCxnSpPr/>
          <p:nvPr/>
        </p:nvCxnSpPr>
        <p:spPr>
          <a:xfrm>
            <a:off x="982663" y="455613"/>
            <a:ext cx="5286375"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0125" y="8839200"/>
            <a:ext cx="5286375"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3162036"/>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b="0">
                <a:latin typeface="Arial" charset="0"/>
                <a:ea typeface="+mn-ea"/>
                <a:cs typeface="Arial" charset="0"/>
              </a:defRPr>
            </a:lvl1pPr>
          </a:lstStyle>
          <a:p>
            <a:pPr>
              <a:defRPr/>
            </a:pPr>
            <a:r>
              <a:rPr lang="vi-VN" smtClean="0"/>
              <a:t>Chương trình đào tạo "Quản trị cơ sở dữ liệu Oracle"</a:t>
            </a: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a:latin typeface="Arial" charset="0"/>
                <a:ea typeface="+mn-ea"/>
                <a:cs typeface="Arial" charset="0"/>
              </a:defRPr>
            </a:lvl1pPr>
          </a:lstStyle>
          <a:p>
            <a:pPr>
              <a:defRPr/>
            </a:pPr>
            <a:fld id="{F582E053-4291-48BB-A6EA-18C59367F2EE}" type="datetime1">
              <a:rPr lang="vi-VN"/>
              <a:pPr>
                <a:defRPr/>
              </a:pPr>
              <a:t>03/07/2015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vi-VN"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smtClean="0"/>
          </a:p>
        </p:txBody>
      </p:sp>
      <p:sp>
        <p:nvSpPr>
          <p:cNvPr id="6" name="Footer Placeholder 5"/>
          <p:cNvSpPr>
            <a:spLocks noGrp="1"/>
          </p:cNvSpPr>
          <p:nvPr>
            <p:ph type="ftr" sz="quarter" idx="4"/>
          </p:nvPr>
        </p:nvSpPr>
        <p:spPr>
          <a:xfrm>
            <a:off x="0" y="8685213"/>
            <a:ext cx="3505200" cy="457200"/>
          </a:xfrm>
          <a:prstGeom prst="rect">
            <a:avLst/>
          </a:prstGeom>
        </p:spPr>
        <p:txBody>
          <a:bodyPr vert="horz" wrap="square" lIns="91440" tIns="45720" rIns="91440" bIns="45720" numCol="1" anchor="b" anchorCtr="0" compatLnSpc="1">
            <a:prstTxWarp prst="textNoShape">
              <a:avLst/>
            </a:prstTxWarp>
          </a:bodyPr>
          <a:lstStyle>
            <a:lvl1pPr algn="l">
              <a:defRPr sz="1200" b="0">
                <a:latin typeface="Arial" charset="0"/>
                <a:ea typeface="+mn-ea"/>
                <a:cs typeface="Arial" charset="0"/>
              </a:defRPr>
            </a:lvl1pPr>
          </a:lstStyle>
          <a:p>
            <a:pPr>
              <a:defRPr/>
            </a:pPr>
            <a:r>
              <a:rPr lang="vi-VN" dirty="0"/>
              <a:t>Trung tâm đào tạo Bưu chính Viễn thông </a:t>
            </a:r>
            <a:r>
              <a:rPr lang="en-US" dirty="0" smtClean="0"/>
              <a:t>I</a:t>
            </a:r>
            <a:r>
              <a:rPr lang="vi-VN" dirty="0" smtClean="0"/>
              <a:t>I</a:t>
            </a:r>
            <a:endParaRPr lang="vi-V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a:latin typeface="Arial" charset="0"/>
                <a:ea typeface="+mn-ea"/>
                <a:cs typeface="Arial" charset="0"/>
              </a:defRPr>
            </a:lvl1pPr>
          </a:lstStyle>
          <a:p>
            <a:pPr>
              <a:defRPr/>
            </a:pPr>
            <a:fld id="{E7EAF5D4-30DF-4666-88A0-857909604CFF}" type="slidenum">
              <a:rPr lang="vi-VN"/>
              <a:pPr>
                <a:defRPr/>
              </a:pPr>
              <a:t>‹#›</a:t>
            </a:fld>
            <a:endParaRPr lang="vi-VN"/>
          </a:p>
        </p:txBody>
      </p:sp>
    </p:spTree>
    <p:extLst>
      <p:ext uri="{BB962C8B-B14F-4D97-AF65-F5344CB8AC3E}">
        <p14:creationId xmlns:p14="http://schemas.microsoft.com/office/powerpoint/2010/main" val="214761592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03" name="Notes Placeholder 2"/>
          <p:cNvSpPr>
            <a:spLocks noGrp="1"/>
          </p:cNvSpPr>
          <p:nvPr>
            <p:ph type="body" idx="1"/>
          </p:nvPr>
        </p:nvSpPr>
        <p:spPr bwMode="auto">
          <a:noFill/>
        </p:spPr>
        <p:txBody>
          <a:bodyPr/>
          <a:lstStyle/>
          <a:p>
            <a:endParaRPr lang="en-US" smtClean="0"/>
          </a:p>
        </p:txBody>
      </p:sp>
      <p:sp>
        <p:nvSpPr>
          <p:cNvPr id="153604" name="Slide Number Placeholder 3"/>
          <p:cNvSpPr>
            <a:spLocks noGrp="1"/>
          </p:cNvSpPr>
          <p:nvPr>
            <p:ph type="sldNum" sz="quarter" idx="5"/>
          </p:nvPr>
        </p:nvSpPr>
        <p:spPr bwMode="auto">
          <a:ln>
            <a:miter lim="800000"/>
            <a:headEnd/>
            <a:tailEnd/>
          </a:ln>
        </p:spPr>
        <p:txBody>
          <a:bodyPr/>
          <a:lstStyle/>
          <a:p>
            <a:pPr>
              <a:defRPr/>
            </a:pPr>
            <a:fld id="{7996A3A9-3C8F-499F-A513-C19A952A036E}" type="slidenum">
              <a:rPr lang="vi-VN" smtClean="0"/>
              <a:pPr>
                <a:defRPr/>
              </a:pPr>
              <a:t>1</a:t>
            </a:fld>
            <a:endParaRPr lang="vi-VN" smtClean="0"/>
          </a:p>
        </p:txBody>
      </p:sp>
      <p:sp>
        <p:nvSpPr>
          <p:cNvPr id="153605" name="Footer Placeholder 4"/>
          <p:cNvSpPr>
            <a:spLocks noGrp="1"/>
          </p:cNvSpPr>
          <p:nvPr>
            <p:ph type="ftr" sz="quarter" idx="4"/>
          </p:nvPr>
        </p:nvSpPr>
        <p:spPr bwMode="auto">
          <a:ln>
            <a:miter lim="800000"/>
            <a:headEnd/>
            <a:tailEnd/>
          </a:ln>
        </p:spPr>
        <p:txBody>
          <a:bodyPr/>
          <a:lstStyle/>
          <a:p>
            <a:pPr>
              <a:defRPr/>
            </a:pPr>
            <a:r>
              <a:rPr lang="vi-VN" smtClean="0"/>
              <a:t>Trung tâm đào tạo Bưu chính Viễn thông I</a:t>
            </a:r>
          </a:p>
        </p:txBody>
      </p:sp>
      <p:sp>
        <p:nvSpPr>
          <p:cNvPr id="153606" name="Header Placeholder 5"/>
          <p:cNvSpPr>
            <a:spLocks noGrp="1"/>
          </p:cNvSpPr>
          <p:nvPr>
            <p:ph type="hdr" sz="quarter"/>
          </p:nvPr>
        </p:nvSpPr>
        <p:spPr bwMode="auto">
          <a:ln>
            <a:miter lim="800000"/>
            <a:headEnd/>
            <a:tailEnd/>
          </a:ln>
        </p:spPr>
        <p:txBody>
          <a:bodyPr/>
          <a:lstStyle/>
          <a:p>
            <a:pPr>
              <a:defRPr/>
            </a:pPr>
            <a:r>
              <a:rPr lang="vi-VN" smtClean="0"/>
              <a:t>Chương trình đào tạo "Quản trị cơ sở dữ liệu Oracle"</a:t>
            </a:r>
          </a:p>
        </p:txBody>
      </p:sp>
    </p:spTree>
    <p:extLst>
      <p:ext uri="{BB962C8B-B14F-4D97-AF65-F5344CB8AC3E}">
        <p14:creationId xmlns:p14="http://schemas.microsoft.com/office/powerpoint/2010/main" val="360587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spcBef>
                <a:spcPts val="300"/>
              </a:spcBef>
              <a:spcAft>
                <a:spcPts val="300"/>
              </a:spcAft>
            </a:pPr>
            <a:r>
              <a:rPr lang="vi-VN" sz="1200" kern="1200" smtClean="0">
                <a:solidFill>
                  <a:schemeClr val="tx1"/>
                </a:solidFill>
                <a:latin typeface="+mn-lt"/>
                <a:ea typeface="ＭＳ Ｐゴシック" charset="-128"/>
                <a:cs typeface="Tahoma" charset="0"/>
              </a:rPr>
              <a:t>Tính bảo mật cao, do dữ liệu lưu trữ trên server, không bao giờ chuyển cho client và mỗi client có client session id riêng</a:t>
            </a:r>
            <a:endParaRPr lang="vi-VN" sz="1200" kern="1200">
              <a:solidFill>
                <a:schemeClr val="tx1"/>
              </a:solidFill>
              <a:latin typeface="+mn-lt"/>
              <a:ea typeface="ＭＳ Ｐゴシック" charset="-128"/>
              <a:cs typeface="Tahoma" charset="0"/>
            </a:endParaRPr>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20</a:t>
            </a:fld>
            <a:endParaRPr lang="vi-VN"/>
          </a:p>
        </p:txBody>
      </p:sp>
    </p:spTree>
    <p:extLst>
      <p:ext uri="{BB962C8B-B14F-4D97-AF65-F5344CB8AC3E}">
        <p14:creationId xmlns:p14="http://schemas.microsoft.com/office/powerpoint/2010/main" val="834453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Có thể xem một Cookie như một tập tin (với kích thước khá nhỏ) được Web Server lưu tại máy của người dùng. Mỗi lần có yêu cầu đến Web Server, những thông tin của Cookies cũng sẽ được gởi theo về Server. </a:t>
            </a:r>
            <a:endParaRPr lang="en-US" sz="1200" kern="1200" smtClean="0">
              <a:solidFill>
                <a:schemeClr val="tx1"/>
              </a:solidFill>
              <a:latin typeface="+mn-lt"/>
              <a:ea typeface="ＭＳ Ｐゴシック" charset="-128"/>
              <a:cs typeface="Tahoma" charset="0"/>
            </a:endParaRPr>
          </a:p>
          <a:p>
            <a:endParaRPr lang="en-US"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vi-VN" sz="2400" smtClean="0">
                <a:solidFill>
                  <a:schemeClr val="tx1">
                    <a:lumMod val="50000"/>
                  </a:schemeClr>
                </a:solidFill>
              </a:rPr>
              <a:t>Không bảo mật, do toàn bộ dữ liệu được gởi cho client. Cookie có thể modify dễ dàng.</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29</a:t>
            </a:fld>
            <a:endParaRPr lang="vi-VN"/>
          </a:p>
        </p:txBody>
      </p:sp>
    </p:spTree>
    <p:extLst>
      <p:ext uri="{BB962C8B-B14F-4D97-AF65-F5344CB8AC3E}">
        <p14:creationId xmlns:p14="http://schemas.microsoft.com/office/powerpoint/2010/main" val="177091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smtClean="0">
                <a:solidFill>
                  <a:schemeClr val="tx1">
                    <a:lumMod val="50000"/>
                  </a:schemeClr>
                </a:solidFill>
              </a:rPr>
              <a:t>Cookie có thể l</a:t>
            </a:r>
            <a:r>
              <a:rPr lang="vi-VN" sz="1200" b="0" smtClean="0">
                <a:solidFill>
                  <a:schemeClr val="tx1">
                    <a:lumMod val="50000"/>
                  </a:schemeClr>
                </a:solidFill>
              </a:rPr>
              <a:t>ư</a:t>
            </a:r>
            <a:r>
              <a:rPr lang="en-US" sz="1200" b="0" smtClean="0">
                <a:solidFill>
                  <a:schemeClr val="tx1">
                    <a:lumMod val="50000"/>
                  </a:schemeClr>
                </a:solidFill>
              </a:rPr>
              <a:t>u trữ tạm thời hoặc lâu dài</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30</a:t>
            </a:fld>
            <a:endParaRPr lang="vi-VN"/>
          </a:p>
        </p:txBody>
      </p:sp>
    </p:spTree>
    <p:extLst>
      <p:ext uri="{BB962C8B-B14F-4D97-AF65-F5344CB8AC3E}">
        <p14:creationId xmlns:p14="http://schemas.microsoft.com/office/powerpoint/2010/main" val="3376488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latin typeface="+mn-lt"/>
                <a:ea typeface="ＭＳ Ｐゴシック" charset="-128"/>
                <a:cs typeface="Tahoma" charset="0"/>
              </a:rPr>
              <a:t>Tập tin Global.asax là một file tùy chọn</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36</a:t>
            </a:fld>
            <a:endParaRPr lang="vi-VN"/>
          </a:p>
        </p:txBody>
      </p:sp>
    </p:spTree>
    <p:extLst>
      <p:ext uri="{BB962C8B-B14F-4D97-AF65-F5344CB8AC3E}">
        <p14:creationId xmlns:p14="http://schemas.microsoft.com/office/powerpoint/2010/main" val="2650333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When a new ASP.Net application  is created with Visual Studio 2005 IDE, a Global.asax file is automatically added to project.</a:t>
            </a:r>
          </a:p>
          <a:p>
            <a:r>
              <a:rPr lang="en-US" smtClean="0"/>
              <a:t>Every ASP.Net Web applocation can have one, and only Global.asax file</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37</a:t>
            </a:fld>
            <a:endParaRPr lang="vi-VN"/>
          </a:p>
        </p:txBody>
      </p:sp>
    </p:spTree>
    <p:extLst>
      <p:ext uri="{BB962C8B-B14F-4D97-AF65-F5344CB8AC3E}">
        <p14:creationId xmlns:p14="http://schemas.microsoft.com/office/powerpoint/2010/main" val="235617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40</a:t>
            </a:fld>
            <a:endParaRPr lang="vi-VN"/>
          </a:p>
        </p:txBody>
      </p:sp>
    </p:spTree>
    <p:extLst>
      <p:ext uri="{BB962C8B-B14F-4D97-AF65-F5344CB8AC3E}">
        <p14:creationId xmlns:p14="http://schemas.microsoft.com/office/powerpoint/2010/main" val="30536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Đối tượng Request được dùng để  nhận thông tin từ trình duyệt của người dùng gởi về cho Web Server. </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4</a:t>
            </a:fld>
            <a:endParaRPr lang="vi-VN"/>
          </a:p>
        </p:txBody>
      </p:sp>
    </p:spTree>
    <p:extLst>
      <p:ext uri="{BB962C8B-B14F-4D97-AF65-F5344CB8AC3E}">
        <p14:creationId xmlns:p14="http://schemas.microsoft.com/office/powerpoint/2010/main" val="190758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smtClean="0"/>
              <a:t>User Agent là</a:t>
            </a:r>
            <a:r>
              <a:rPr lang="en-US" smtClean="0"/>
              <a:t> một "chuỗi" nhận dạng khi trình duyệt gửi yêu cầu đến ... Agent thì máy chủ web có thể biết chúng ta dùng trình duyệt web </a:t>
            </a:r>
            <a:r>
              <a:rPr lang="en-US" i="1" smtClean="0"/>
              <a:t>gì</a:t>
            </a:r>
            <a:r>
              <a:rPr lang="en-US" smtClean="0"/>
              <a:t>.</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6</a:t>
            </a:fld>
            <a:endParaRPr lang="vi-VN"/>
          </a:p>
        </p:txBody>
      </p:sp>
    </p:spTree>
    <p:extLst>
      <p:ext uri="{BB962C8B-B14F-4D97-AF65-F5344CB8AC3E}">
        <p14:creationId xmlns:p14="http://schemas.microsoft.com/office/powerpoint/2010/main" val="1233281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Response là đối tượng được tạo ra tương ứng với mỗi yêu cầu của client</a:t>
            </a:r>
          </a:p>
          <a:p>
            <a:r>
              <a:rPr lang="vi-VN" smtClean="0"/>
              <a:t>Đối tượng Response thông thường dùng để xử lý các HTTP Request, và trả kết quả về cho client</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8</a:t>
            </a:fld>
            <a:endParaRPr lang="vi-VN"/>
          </a:p>
        </p:txBody>
      </p:sp>
    </p:spTree>
    <p:extLst>
      <p:ext uri="{BB962C8B-B14F-4D97-AF65-F5344CB8AC3E}">
        <p14:creationId xmlns:p14="http://schemas.microsoft.com/office/powerpoint/2010/main" val="3743747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Cung cấp các phương thức giúp chuyển điều khiển giữa các trang với nhau, Lấy các thông tin về mã lỗi, encode,…</a:t>
            </a:r>
          </a:p>
          <a:p>
            <a:r>
              <a:rPr lang="vi-VN" smtClean="0"/>
              <a:t>HttpServerUtility server = Page.Server;</a:t>
            </a:r>
          </a:p>
          <a:p>
            <a:r>
              <a:rPr lang="vi-VN" smtClean="0"/>
              <a:t>TextBox1.Text = server.MachineName;</a:t>
            </a:r>
          </a:p>
          <a:p>
            <a:r>
              <a:rPr lang="vi-VN" smtClean="0"/>
              <a:t>TextBox2.Text = server.ScriptTimeout.ToString();</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10</a:t>
            </a:fld>
            <a:endParaRPr lang="vi-VN"/>
          </a:p>
        </p:txBody>
      </p:sp>
    </p:spTree>
    <p:extLst>
      <p:ext uri="{BB962C8B-B14F-4D97-AF65-F5344CB8AC3E}">
        <p14:creationId xmlns:p14="http://schemas.microsoft.com/office/powerpoint/2010/main" val="349919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Đối tượng Application được sử dụng để quản lý tất cả các thông tin của một ứng dụng web. Thông tin được lưu trữ trong đối tượng Application có thể được xử lý trong bất kỳ trang aspx nào trong suốt chu kỳ sống của ứng dụng.</a:t>
            </a:r>
            <a:endParaRPr lang="en-US" smtClean="0"/>
          </a:p>
          <a:p>
            <a:endParaRPr lang="en-US" smtClean="0"/>
          </a:p>
          <a:p>
            <a:r>
              <a:rPr lang="en-US" smtClean="0"/>
              <a:t>An application state stores global information used across multiple session and requests.</a:t>
            </a:r>
          </a:p>
          <a:p>
            <a:r>
              <a:rPr lang="en-US" smtClean="0"/>
              <a:t>The Application object generally holds information that will be used by multiple pages of the application</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13</a:t>
            </a:fld>
            <a:endParaRPr lang="vi-VN"/>
          </a:p>
        </p:txBody>
      </p:sp>
    </p:spTree>
    <p:extLst>
      <p:ext uri="{BB962C8B-B14F-4D97-AF65-F5344CB8AC3E}">
        <p14:creationId xmlns:p14="http://schemas.microsoft.com/office/powerpoint/2010/main" val="2657789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 Lock() method  prevents other users from altering the variables stored in the Application object.</a:t>
            </a:r>
          </a:p>
          <a:p>
            <a:r>
              <a:rPr lang="en-US" smtClean="0"/>
              <a:t>The Unlock() method is used to unlock the locked variables stored in the Application object.</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17</a:t>
            </a:fld>
            <a:endParaRPr lang="vi-VN"/>
          </a:p>
        </p:txBody>
      </p:sp>
    </p:spTree>
    <p:extLst>
      <p:ext uri="{BB962C8B-B14F-4D97-AF65-F5344CB8AC3E}">
        <p14:creationId xmlns:p14="http://schemas.microsoft.com/office/powerpoint/2010/main" val="739616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smtClean="0">
                <a:solidFill>
                  <a:schemeClr val="tx1"/>
                </a:solidFill>
                <a:latin typeface="+mn-lt"/>
                <a:ea typeface="ＭＳ Ｐゴシック" charset="-128"/>
                <a:cs typeface="Tahoma" charset="0"/>
              </a:rPr>
              <a:t>Một </a:t>
            </a:r>
            <a:r>
              <a:rPr lang="en-US" sz="1200" kern="1200" smtClean="0">
                <a:solidFill>
                  <a:srgbClr val="0000FF"/>
                </a:solidFill>
                <a:latin typeface="+mn-lt"/>
                <a:ea typeface="ＭＳ Ｐゴシック" charset="-128"/>
                <a:cs typeface="Tahoma" charset="0"/>
              </a:rPr>
              <a:t>S</a:t>
            </a:r>
            <a:r>
              <a:rPr lang="vi-VN" sz="1200" kern="1200" smtClean="0">
                <a:solidFill>
                  <a:srgbClr val="0000FF"/>
                </a:solidFill>
                <a:latin typeface="+mn-lt"/>
                <a:ea typeface="ＭＳ Ｐゴシック" charset="-128"/>
                <a:cs typeface="Tahoma" charset="0"/>
              </a:rPr>
              <a:t>ession (phiên làm việc) </a:t>
            </a:r>
            <a:r>
              <a:rPr lang="vi-VN" sz="1200" kern="1200" smtClean="0">
                <a:solidFill>
                  <a:schemeClr val="tx1"/>
                </a:solidFill>
                <a:latin typeface="+mn-lt"/>
                <a:ea typeface="ＭＳ Ｐゴシック" charset="-128"/>
                <a:cs typeface="Tahoma" charset="0"/>
              </a:rPr>
              <a:t>là một chuỗi các thao tác của người dùng trên cùng một web application</a:t>
            </a:r>
          </a:p>
          <a:p>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18</a:t>
            </a:fld>
            <a:endParaRPr lang="vi-VN"/>
          </a:p>
        </p:txBody>
      </p:sp>
    </p:spTree>
    <p:extLst>
      <p:ext uri="{BB962C8B-B14F-4D97-AF65-F5344CB8AC3E}">
        <p14:creationId xmlns:p14="http://schemas.microsoft.com/office/powerpoint/2010/main" val="265404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Web </a:t>
            </a:r>
            <a:r>
              <a:rPr lang="vi-VN" smtClean="0"/>
              <a:t>Server sẽ tự động tạo một đối tượng Session cho mỗi người dùng mới kết nối vào ứng dụng và tự động hủy chúng nếu người dùng không còn làm việc với ứng dụng nữa.</a:t>
            </a:r>
            <a:endParaRPr lang="en-US"/>
          </a:p>
        </p:txBody>
      </p:sp>
      <p:sp>
        <p:nvSpPr>
          <p:cNvPr id="4" name="Header Placeholder 3"/>
          <p:cNvSpPr>
            <a:spLocks noGrp="1"/>
          </p:cNvSpPr>
          <p:nvPr>
            <p:ph type="hdr" sz="quarter" idx="10"/>
          </p:nvPr>
        </p:nvSpPr>
        <p:spPr/>
        <p:txBody>
          <a:bodyPr/>
          <a:lstStyle/>
          <a:p>
            <a:pPr>
              <a:defRPr/>
            </a:pPr>
            <a:r>
              <a:rPr lang="vi-VN" smtClean="0"/>
              <a:t>Chương trình đào tạo "Quản trị cơ sở dữ liệu Oracle"</a:t>
            </a:r>
            <a:endParaRPr lang="vi-VN"/>
          </a:p>
        </p:txBody>
      </p:sp>
      <p:sp>
        <p:nvSpPr>
          <p:cNvPr id="5" name="Footer Placeholder 4"/>
          <p:cNvSpPr>
            <a:spLocks noGrp="1"/>
          </p:cNvSpPr>
          <p:nvPr>
            <p:ph type="ftr" sz="quarter" idx="11"/>
          </p:nvPr>
        </p:nvSpPr>
        <p:spPr/>
        <p:txBody>
          <a:bodyPr/>
          <a:lstStyle/>
          <a:p>
            <a:pPr>
              <a:defRPr/>
            </a:pPr>
            <a:r>
              <a:rPr lang="vi-VN" smtClean="0"/>
              <a:t>Trung tâm đào tạo Bưu chính Viễn thông </a:t>
            </a:r>
            <a:r>
              <a:rPr lang="en-US" smtClean="0"/>
              <a:t>I</a:t>
            </a:r>
            <a:r>
              <a:rPr lang="vi-VN" smtClean="0"/>
              <a:t>I</a:t>
            </a:r>
            <a:endParaRPr lang="vi-VN" dirty="0"/>
          </a:p>
        </p:txBody>
      </p:sp>
      <p:sp>
        <p:nvSpPr>
          <p:cNvPr id="6" name="Slide Number Placeholder 5"/>
          <p:cNvSpPr>
            <a:spLocks noGrp="1"/>
          </p:cNvSpPr>
          <p:nvPr>
            <p:ph type="sldNum" sz="quarter" idx="12"/>
          </p:nvPr>
        </p:nvSpPr>
        <p:spPr/>
        <p:txBody>
          <a:bodyPr/>
          <a:lstStyle/>
          <a:p>
            <a:pPr>
              <a:defRPr/>
            </a:pPr>
            <a:fld id="{E7EAF5D4-30DF-4666-88A0-857909604CFF}" type="slidenum">
              <a:rPr lang="vi-VN" smtClean="0"/>
              <a:pPr>
                <a:defRPr/>
              </a:pPr>
              <a:t>19</a:t>
            </a:fld>
            <a:endParaRPr lang="vi-VN"/>
          </a:p>
        </p:txBody>
      </p:sp>
    </p:spTree>
    <p:extLst>
      <p:ext uri="{BB962C8B-B14F-4D97-AF65-F5344CB8AC3E}">
        <p14:creationId xmlns:p14="http://schemas.microsoft.com/office/powerpoint/2010/main" val="3477465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06"/>
          <p:cNvSpPr>
            <a:spLocks noChangeArrowheads="1"/>
          </p:cNvSpPr>
          <p:nvPr userDrawn="1"/>
        </p:nvSpPr>
        <p:spPr bwMode="gray">
          <a:xfrm>
            <a:off x="0" y="2590800"/>
            <a:ext cx="9144000" cy="1524000"/>
          </a:xfrm>
          <a:prstGeom prst="rect">
            <a:avLst/>
          </a:prstGeom>
          <a:solidFill>
            <a:srgbClr val="CC3300"/>
          </a:solidFill>
          <a:ln>
            <a:noFill/>
          </a:ln>
        </p:spPr>
        <p:txBody>
          <a:bodyPr wrap="none" anchor="ctr"/>
          <a:lstStyle/>
          <a:p>
            <a:pPr lvl="0" algn="l"/>
            <a:endParaRPr lang="en-US" sz="1000">
              <a:solidFill>
                <a:schemeClr val="tx1"/>
              </a:solidFill>
              <a:latin typeface="Arial" charset="0"/>
              <a:ea typeface="ＭＳ Ｐゴシック"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03263" y="133350"/>
            <a:ext cx="8212137" cy="857250"/>
          </a:xfrm>
          <a:prstGeom prst="rect">
            <a:avLst/>
          </a:prstGeom>
        </p:spPr>
        <p:txBody>
          <a:bodyPr/>
          <a:lstStyle/>
          <a:p>
            <a:r>
              <a:rPr lang="en-US" smtClean="0"/>
              <a:t>Click to edit Master title style</a:t>
            </a:r>
            <a:endParaRPr lang="vi-VN"/>
          </a:p>
        </p:txBody>
      </p:sp>
      <p:sp>
        <p:nvSpPr>
          <p:cNvPr id="3" name="Table Placeholder 2"/>
          <p:cNvSpPr>
            <a:spLocks noGrp="1"/>
          </p:cNvSpPr>
          <p:nvPr>
            <p:ph type="tbl" idx="1"/>
          </p:nvPr>
        </p:nvSpPr>
        <p:spPr>
          <a:xfrm>
            <a:off x="179388" y="1282700"/>
            <a:ext cx="8793162" cy="5422900"/>
          </a:xfrm>
          <a:prstGeom prst="rect">
            <a:avLst/>
          </a:prstGeom>
        </p:spPr>
        <p:txBody>
          <a:bodyPr rtlCol="0">
            <a:normAutofit/>
          </a:bodyPr>
          <a:lstStyle/>
          <a:p>
            <a:pPr lvl="0"/>
            <a:r>
              <a:rPr lang="en-US" noProof="0" smtClean="0"/>
              <a:t>Click icon to add table</a:t>
            </a:r>
            <a:endParaRPr lang="vi-VN" noProof="0" smtClean="0"/>
          </a:p>
        </p:txBody>
      </p:sp>
      <p:sp>
        <p:nvSpPr>
          <p:cNvPr id="4" name="Slide Number Placeholder 3"/>
          <p:cNvSpPr>
            <a:spLocks noGrp="1"/>
          </p:cNvSpPr>
          <p:nvPr>
            <p:ph type="sldNum" sz="quarter" idx="10"/>
          </p:nvPr>
        </p:nvSpPr>
        <p:spPr>
          <a:xfrm>
            <a:off x="6813550" y="6477000"/>
            <a:ext cx="2155825" cy="304800"/>
          </a:xfrm>
          <a:prstGeom prst="rect">
            <a:avLst/>
          </a:prstGeom>
        </p:spPr>
        <p:txBody>
          <a:bodyPr vert="horz" wrap="square" lIns="91440" tIns="45720" rIns="91440" bIns="45720" numCol="1" anchor="t" anchorCtr="0" compatLnSpc="1">
            <a:prstTxWarp prst="textNoShape">
              <a:avLst/>
            </a:prstTxWarp>
          </a:bodyPr>
          <a:lstStyle>
            <a:lvl1pPr algn="l">
              <a:defRPr b="0">
                <a:latin typeface="Arial" charset="0"/>
                <a:ea typeface="+mn-ea"/>
                <a:cs typeface="Arial" charset="0"/>
              </a:defRPr>
            </a:lvl1pPr>
          </a:lstStyle>
          <a:p>
            <a:pPr>
              <a:defRPr/>
            </a:pPr>
            <a:fld id="{6AC59416-96EF-435B-903D-B6A112214318}"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5FE63-970E-4022-A8A4-5875DBB817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106"/>
          <p:cNvSpPr>
            <a:spLocks noChangeArrowheads="1"/>
          </p:cNvSpPr>
          <p:nvPr userDrawn="1"/>
        </p:nvSpPr>
        <p:spPr bwMode="gray">
          <a:xfrm>
            <a:off x="492125" y="190500"/>
            <a:ext cx="7667625" cy="647700"/>
          </a:xfrm>
          <a:prstGeom prst="rect">
            <a:avLst/>
          </a:prstGeom>
          <a:solidFill>
            <a:srgbClr val="CC3300"/>
          </a:solidFill>
          <a:ln>
            <a:noFill/>
          </a:ln>
        </p:spPr>
        <p:txBody>
          <a:bodyPr wrap="none" anchor="ctr"/>
          <a:lstStyle/>
          <a:p>
            <a:pPr lvl="0" algn="l"/>
            <a:endParaRPr lang="en-US" sz="1000">
              <a:solidFill>
                <a:schemeClr val="tx1"/>
              </a:solidFill>
              <a:latin typeface="Arial" charset="0"/>
            </a:endParaRPr>
          </a:p>
        </p:txBody>
      </p:sp>
      <p:sp>
        <p:nvSpPr>
          <p:cNvPr id="4" name="Rectangle 7" descr="Light horizontal"/>
          <p:cNvSpPr>
            <a:spLocks noChangeArrowheads="1"/>
          </p:cNvSpPr>
          <p:nvPr userDrawn="1"/>
        </p:nvSpPr>
        <p:spPr bwMode="gray">
          <a:xfrm>
            <a:off x="-9525" y="0"/>
            <a:ext cx="481013" cy="6858000"/>
          </a:xfrm>
          <a:prstGeom prst="rect">
            <a:avLst/>
          </a:prstGeom>
          <a:pattFill prst="ltHorz">
            <a:fgClr>
              <a:schemeClr val="bg2"/>
            </a:fgClr>
            <a:bgClr>
              <a:schemeClr val="bg1"/>
            </a:bgClr>
          </a:patt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pic>
        <p:nvPicPr>
          <p:cNvPr id="5"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370888" y="0"/>
            <a:ext cx="7032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5" r:id="rId10"/>
    <p:sldLayoutId id="2147483984" r:id="rId11"/>
  </p:sldLayoutIdLst>
  <p:hf sldNum="0" hdr="0" ftr="0" dt="0"/>
  <p:txStyles>
    <p:titleStyle>
      <a:lvl1pPr algn="ctr" rtl="0" eaLnBrk="1" fontAlgn="base" hangingPunct="1">
        <a:spcBef>
          <a:spcPct val="0"/>
        </a:spcBef>
        <a:spcAft>
          <a:spcPct val="0"/>
        </a:spcAft>
        <a:defRPr sz="4400">
          <a:solidFill>
            <a:schemeClr val="tx2"/>
          </a:solidFill>
          <a:latin typeface="+mj-lt"/>
          <a:ea typeface="ＭＳ Ｐゴシック" charset="-128"/>
          <a:cs typeface="+mj-cs"/>
        </a:defRPr>
      </a:lvl1pPr>
      <a:lvl2pPr algn="ctr" rtl="0" eaLnBrk="1" fontAlgn="base" hangingPunct="1">
        <a:spcBef>
          <a:spcPct val="0"/>
        </a:spcBef>
        <a:spcAft>
          <a:spcPct val="0"/>
        </a:spcAft>
        <a:defRPr sz="4400">
          <a:solidFill>
            <a:schemeClr val="tx2"/>
          </a:solidFill>
          <a:latin typeface="Arial" pitchFamily="34" charset="0"/>
          <a:ea typeface="ＭＳ Ｐゴシック" charset="-128"/>
        </a:defRPr>
      </a:lvl2pPr>
      <a:lvl3pPr algn="ctr" rtl="0" eaLnBrk="1" fontAlgn="base" hangingPunct="1">
        <a:spcBef>
          <a:spcPct val="0"/>
        </a:spcBef>
        <a:spcAft>
          <a:spcPct val="0"/>
        </a:spcAft>
        <a:defRPr sz="4400">
          <a:solidFill>
            <a:schemeClr val="tx2"/>
          </a:solidFill>
          <a:latin typeface="Arial" pitchFamily="34" charset="0"/>
          <a:ea typeface="ＭＳ Ｐゴシック" charset="-128"/>
        </a:defRPr>
      </a:lvl3pPr>
      <a:lvl4pPr algn="ctr" rtl="0" eaLnBrk="1" fontAlgn="base" hangingPunct="1">
        <a:spcBef>
          <a:spcPct val="0"/>
        </a:spcBef>
        <a:spcAft>
          <a:spcPct val="0"/>
        </a:spcAft>
        <a:defRPr sz="4400">
          <a:solidFill>
            <a:schemeClr val="tx2"/>
          </a:solidFill>
          <a:latin typeface="Arial" pitchFamily="34" charset="0"/>
          <a:ea typeface="ＭＳ Ｐゴシック" charset="-128"/>
        </a:defRPr>
      </a:lvl4pPr>
      <a:lvl5pPr algn="ctr" rtl="0" eaLnBrk="1" fontAlgn="base" hangingPunct="1">
        <a:spcBef>
          <a:spcPct val="0"/>
        </a:spcBef>
        <a:spcAft>
          <a:spcPct val="0"/>
        </a:spcAft>
        <a:defRPr sz="4400">
          <a:solidFill>
            <a:schemeClr val="tx2"/>
          </a:solidFill>
          <a:latin typeface="Arial" pitchFamily="34" charset="0"/>
          <a:ea typeface="ＭＳ Ｐゴシック" charset="-128"/>
        </a:defRPr>
      </a:lvl5pPr>
      <a:lvl6pPr marL="457200" algn="ctr" rtl="0" eaLnBrk="1" fontAlgn="base" hangingPunct="1">
        <a:spcBef>
          <a:spcPct val="0"/>
        </a:spcBef>
        <a:spcAft>
          <a:spcPct val="0"/>
        </a:spcAft>
        <a:defRPr sz="4400">
          <a:solidFill>
            <a:schemeClr val="tx2"/>
          </a:solidFill>
          <a:latin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ＭＳ Ｐゴシック" charset="-128"/>
          <a:cs typeface="+mn-cs"/>
        </a:defRPr>
      </a:lvl1pPr>
      <a:lvl2pPr marL="742950" indent="-285750" algn="l" rtl="0" eaLnBrk="1" fontAlgn="base" hangingPunct="1">
        <a:spcBef>
          <a:spcPct val="20000"/>
        </a:spcBef>
        <a:spcAft>
          <a:spcPct val="0"/>
        </a:spcAft>
        <a:buChar char="–"/>
        <a:defRPr sz="2800">
          <a:solidFill>
            <a:schemeClr val="tx1"/>
          </a:solidFill>
          <a:latin typeface="+mn-lt"/>
          <a:ea typeface="ＭＳ Ｐゴシック" charset="-128"/>
        </a:defRPr>
      </a:lvl2pPr>
      <a:lvl3pPr marL="1143000" indent="-228600" algn="l" rtl="0" eaLnBrk="1" fontAlgn="base" hangingPunct="1">
        <a:spcBef>
          <a:spcPct val="20000"/>
        </a:spcBef>
        <a:spcAft>
          <a:spcPct val="0"/>
        </a:spcAft>
        <a:buChar char="•"/>
        <a:defRPr sz="2400">
          <a:solidFill>
            <a:schemeClr val="tx1"/>
          </a:solidFill>
          <a:latin typeface="+mn-lt"/>
          <a:ea typeface="ＭＳ Ｐゴシック" charset="-128"/>
        </a:defRPr>
      </a:lvl3pPr>
      <a:lvl4pPr marL="1600200" indent="-228600" algn="l" rtl="0" eaLnBrk="1" fontAlgn="base" hangingPunct="1">
        <a:spcBef>
          <a:spcPct val="20000"/>
        </a:spcBef>
        <a:spcAft>
          <a:spcPct val="0"/>
        </a:spcAft>
        <a:buChar char="–"/>
        <a:defRPr sz="2000">
          <a:solidFill>
            <a:schemeClr val="tx1"/>
          </a:solidFill>
          <a:latin typeface="+mn-lt"/>
          <a:ea typeface="ＭＳ Ｐゴシック" charset="-128"/>
        </a:defRPr>
      </a:lvl4pPr>
      <a:lvl5pPr marL="2057400" indent="-228600" algn="l" rtl="0" eaLnBrk="1" fontAlgn="base" hangingPunct="1">
        <a:spcBef>
          <a:spcPct val="20000"/>
        </a:spcBef>
        <a:spcAft>
          <a:spcPct val="0"/>
        </a:spcAft>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C5FE63-970E-4022-A8A4-5875DBB817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png"/><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idx="4294967295"/>
          </p:nvPr>
        </p:nvSpPr>
        <p:spPr bwMode="auto">
          <a:xfrm>
            <a:off x="609600" y="2514600"/>
            <a:ext cx="7772400" cy="1676400"/>
          </a:xfrm>
          <a:prstGeom prst="rect">
            <a:avLst/>
          </a:prstGeom>
          <a:ln>
            <a:miter lim="800000"/>
            <a:headEnd/>
            <a:tailEnd/>
          </a:ln>
        </p:spPr>
        <p:txBody>
          <a:bodyPr vert="horz" wrap="square" lIns="91440" tIns="45720" rIns="91440" bIns="45720" numCol="1" anchor="t" anchorCtr="0" compatLnSpc="1">
            <a:prstTxWarp prst="textNoShape">
              <a:avLst/>
            </a:prstTxWarp>
          </a:bodyPr>
          <a:lstStyle/>
          <a:p>
            <a:pPr>
              <a:defRPr/>
            </a:pPr>
            <a:r>
              <a:rPr lang="nl-NL" sz="4800" b="1" smtClean="0">
                <a:solidFill>
                  <a:srgbClr val="222268"/>
                </a:solidFill>
                <a:effectLst>
                  <a:outerShdw blurRad="38100" dist="38100" dir="2700000" algn="tl">
                    <a:srgbClr val="C0C0C0"/>
                  </a:outerShdw>
                </a:effectLst>
                <a:cs typeface="Tahoma" charset="0"/>
              </a:rPr>
              <a:t>Các đối tượng và quản lý trạng thái trong ASP.NET</a:t>
            </a:r>
            <a:endParaRPr lang="vi-VN" sz="4800" b="1" dirty="0" smtClean="0">
              <a:solidFill>
                <a:srgbClr val="222268"/>
              </a:solidFill>
              <a:effectLst>
                <a:outerShdw blurRad="38100" dist="38100" dir="2700000" algn="tl">
                  <a:srgbClr val="C0C0C0"/>
                </a:outerShdw>
              </a:effectLst>
              <a:cs typeface="Tahoma" charset="0"/>
            </a:endParaRPr>
          </a:p>
        </p:txBody>
      </p:sp>
      <p:sp>
        <p:nvSpPr>
          <p:cNvPr id="3" name="Rectangle 3"/>
          <p:cNvSpPr>
            <a:spLocks noGrp="1" noChangeArrowheads="1"/>
          </p:cNvSpPr>
          <p:nvPr>
            <p:ph type="subTitle" idx="4294967295"/>
          </p:nvPr>
        </p:nvSpPr>
        <p:spPr>
          <a:xfrm>
            <a:off x="4163163" y="5334000"/>
            <a:ext cx="4267200" cy="685800"/>
          </a:xfrm>
          <a:prstGeom prst="rect">
            <a:avLst/>
          </a:prstGeom>
        </p:spPr>
        <p:txBody>
          <a:bodyPr>
            <a:normAutofit/>
          </a:bodyPr>
          <a:lstStyle/>
          <a:p>
            <a:pPr eaLnBrk="1" hangingPunct="1"/>
            <a:r>
              <a:rPr lang="en-US" b="1" dirty="0" err="1" smtClean="0">
                <a:latin typeface="Times New Roman" pitchFamily="18" charset="0"/>
                <a:cs typeface="Times New Roman" pitchFamily="18" charset="0"/>
              </a:rPr>
              <a:t>ThS</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Trần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Anh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Dũng</a:t>
            </a:r>
            <a:endParaRPr lang="vi-V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Server</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smtClean="0">
                <a:latin typeface="+mj-lt"/>
                <a:cs typeface="Tahoma" charset="0"/>
              </a:rPr>
              <a:t>Đối </a:t>
            </a:r>
            <a:r>
              <a:rPr lang="vi-VN" sz="2800">
                <a:latin typeface="+mj-lt"/>
                <a:cs typeface="Tahoma" charset="0"/>
              </a:rPr>
              <a:t>tượng Server được sử dụng để </a:t>
            </a:r>
            <a:r>
              <a:rPr lang="vi-VN" sz="2800">
                <a:solidFill>
                  <a:srgbClr val="0000FF"/>
                </a:solidFill>
                <a:latin typeface="+mj-lt"/>
                <a:cs typeface="Tahoma" charset="0"/>
              </a:rPr>
              <a:t>cung cấp thông tin của Server cho ứng dụng</a:t>
            </a:r>
            <a:r>
              <a:rPr lang="vi-VN" sz="2800">
                <a:latin typeface="+mj-lt"/>
                <a:cs typeface="Tahoma" charset="0"/>
              </a:rPr>
              <a:t>. </a:t>
            </a:r>
          </a:p>
          <a:p>
            <a:pPr lvl="1" algn="just">
              <a:lnSpc>
                <a:spcPct val="120000"/>
              </a:lnSpc>
              <a:spcBef>
                <a:spcPts val="300"/>
              </a:spcBef>
              <a:spcAft>
                <a:spcPts val="300"/>
              </a:spcAft>
            </a:pPr>
            <a:r>
              <a:rPr lang="vi-VN" sz="2400">
                <a:latin typeface="+mj-lt"/>
                <a:cs typeface="Tahoma" charset="0"/>
              </a:rPr>
              <a:t>Thuộc tính </a:t>
            </a:r>
            <a:r>
              <a:rPr lang="vi-VN" sz="2400" smtClean="0">
                <a:latin typeface="+mj-lt"/>
                <a:cs typeface="Tahoma" charset="0"/>
              </a:rPr>
              <a:t>MachineName</a:t>
            </a:r>
            <a:r>
              <a:rPr lang="en-US" sz="2400" smtClean="0">
                <a:latin typeface="+mj-lt"/>
                <a:cs typeface="Tahoma" charset="0"/>
              </a:rPr>
              <a:t>: </a:t>
            </a:r>
            <a:r>
              <a:rPr lang="vi-VN" sz="2400" smtClean="0">
                <a:latin typeface="+mj-lt"/>
                <a:cs typeface="Tahoma" charset="0"/>
              </a:rPr>
              <a:t>được </a:t>
            </a:r>
            <a:r>
              <a:rPr lang="vi-VN" sz="2400">
                <a:latin typeface="+mj-lt"/>
                <a:cs typeface="Tahoma" charset="0"/>
              </a:rPr>
              <a:t>dùng để lấy tên của Web Server</a:t>
            </a:r>
            <a:r>
              <a:rPr lang="vi-VN" sz="2400" smtClean="0">
                <a:latin typeface="+mj-lt"/>
                <a:cs typeface="Tahoma" charset="0"/>
              </a:rPr>
              <a:t>.</a:t>
            </a:r>
            <a:endParaRPr lang="vi-VN" sz="2400">
              <a:latin typeface="+mj-lt"/>
              <a:cs typeface="Tahoma" charset="0"/>
            </a:endParaRPr>
          </a:p>
          <a:p>
            <a:pPr lvl="1" algn="just">
              <a:lnSpc>
                <a:spcPct val="120000"/>
              </a:lnSpc>
              <a:spcBef>
                <a:spcPts val="300"/>
              </a:spcBef>
              <a:spcAft>
                <a:spcPts val="300"/>
              </a:spcAft>
            </a:pPr>
            <a:r>
              <a:rPr lang="vi-VN" sz="2400">
                <a:latin typeface="+mj-lt"/>
                <a:cs typeface="Tahoma" charset="0"/>
              </a:rPr>
              <a:t>Phương thức </a:t>
            </a:r>
            <a:r>
              <a:rPr lang="vi-VN" sz="2400" smtClean="0">
                <a:latin typeface="+mj-lt"/>
                <a:cs typeface="Tahoma" charset="0"/>
              </a:rPr>
              <a:t>Mappath</a:t>
            </a:r>
            <a:r>
              <a:rPr lang="en-US" sz="2400" smtClean="0">
                <a:latin typeface="+mj-lt"/>
                <a:cs typeface="Tahoma" charset="0"/>
              </a:rPr>
              <a:t>: </a:t>
            </a:r>
            <a:r>
              <a:rPr lang="vi-VN" sz="2400" smtClean="0">
                <a:latin typeface="+mj-lt"/>
                <a:cs typeface="Tahoma" charset="0"/>
              </a:rPr>
              <a:t>được </a:t>
            </a:r>
            <a:r>
              <a:rPr lang="vi-VN" sz="2400">
                <a:latin typeface="+mj-lt"/>
                <a:cs typeface="Tahoma" charset="0"/>
              </a:rPr>
              <a:t>dùng để lấy đường dẫn vật lý hoặc đường dẫn ảo đến một thư mục trên </a:t>
            </a:r>
            <a:r>
              <a:rPr lang="vi-VN" sz="2400" smtClean="0">
                <a:latin typeface="+mj-lt"/>
                <a:cs typeface="Tahoma" charset="0"/>
              </a:rPr>
              <a:t>Server</a:t>
            </a:r>
            <a:endParaRPr lang="vi-VN" sz="2400">
              <a:latin typeface="+mj-lt"/>
              <a:cs typeface="Tahoma" charset="0"/>
            </a:endParaRPr>
          </a:p>
          <a:p>
            <a:pPr lvl="1" algn="just">
              <a:lnSpc>
                <a:spcPct val="120000"/>
              </a:lnSpc>
              <a:spcBef>
                <a:spcPts val="300"/>
              </a:spcBef>
              <a:spcAft>
                <a:spcPts val="300"/>
              </a:spcAft>
            </a:pPr>
            <a:r>
              <a:rPr lang="vi-VN" sz="2400">
                <a:latin typeface="+mj-lt"/>
                <a:cs typeface="Tahoma" charset="0"/>
              </a:rPr>
              <a:t>Phương thức Transfer(&lt;Đường dẫn đến trang cần yêu cầu&gt;) </a:t>
            </a:r>
          </a:p>
          <a:p>
            <a:pPr lvl="1" algn="just">
              <a:lnSpc>
                <a:spcPct val="120000"/>
              </a:lnSpc>
              <a:spcBef>
                <a:spcPts val="300"/>
              </a:spcBef>
              <a:spcAft>
                <a:spcPts val="300"/>
              </a:spcAft>
            </a:pPr>
            <a:r>
              <a:rPr lang="vi-VN" sz="2400">
                <a:latin typeface="+mj-lt"/>
                <a:cs typeface="Tahoma" charset="0"/>
              </a:rPr>
              <a:t>Ngừng thi hành trang hiện hành, gởi yêu cầu mới đến trang được gọi thực hiện. </a:t>
            </a:r>
          </a:p>
        </p:txBody>
      </p:sp>
    </p:spTree>
    <p:extLst>
      <p:ext uri="{BB962C8B-B14F-4D97-AF65-F5344CB8AC3E}">
        <p14:creationId xmlns:p14="http://schemas.microsoft.com/office/powerpoint/2010/main" val="3679526763"/>
      </p:ext>
    </p:extLst>
  </p:cSld>
  <p:clrMapOvr>
    <a:masterClrMapping/>
  </p:clrMapOvr>
  <p:transition advClick="0">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eaLnBrk="1" hangingPunct="1">
              <a:lnSpc>
                <a:spcPct val="120000"/>
              </a:lnSpc>
              <a:spcBef>
                <a:spcPts val="300"/>
              </a:spcBef>
              <a:spcAft>
                <a:spcPts val="300"/>
              </a:spcAft>
            </a:pPr>
            <a:r>
              <a:rPr lang="en-US" sz="2800" smtClean="0">
                <a:latin typeface="+mj-lt"/>
                <a:cs typeface="Tahoma" charset="0"/>
              </a:rPr>
              <a:t>Một số phương thức của đối tượng Server:</a:t>
            </a:r>
            <a:endParaRPr lang="en-US" sz="2800" dirty="0" smtClean="0">
              <a:latin typeface="+mj-lt"/>
              <a:cs typeface="Tahoma"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36035"/>
            <a:ext cx="8229600" cy="420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33400"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Server</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90677123"/>
      </p:ext>
    </p:extLst>
  </p:cSld>
  <p:clrMapOvr>
    <a:masterClrMapping/>
  </p:clrMapOvr>
  <p:transition advClick="0">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Session và Application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6665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Application</a:t>
            </a:r>
            <a:r>
              <a:rPr lang="vi-VN" sz="2800">
                <a:latin typeface="+mj-lt"/>
                <a:cs typeface="Tahoma" charset="0"/>
              </a:rPr>
              <a:t> và </a:t>
            </a:r>
            <a:r>
              <a:rPr lang="vi-VN" sz="2800">
                <a:solidFill>
                  <a:srgbClr val="0000FF"/>
                </a:solidFill>
                <a:latin typeface="+mj-lt"/>
                <a:cs typeface="Tahoma" charset="0"/>
              </a:rPr>
              <a:t>Session</a:t>
            </a:r>
            <a:r>
              <a:rPr lang="vi-VN" sz="2800">
                <a:latin typeface="+mj-lt"/>
                <a:cs typeface="Tahoma" charset="0"/>
              </a:rPr>
              <a:t> là 2 đối tượng khá quan trọng trong ứng dụng web, giúp các trang aspx có thể liên kết và trao đổi dữ liệu cho nhau</a:t>
            </a:r>
            <a:r>
              <a:rPr lang="vi-VN" sz="2800" smtClean="0">
                <a:latin typeface="+mj-lt"/>
                <a:cs typeface="Tahoma" charset="0"/>
              </a:rPr>
              <a:t>.</a:t>
            </a:r>
            <a:endParaRPr lang="en-US" sz="2800" dirty="0" smtClean="0">
              <a:latin typeface="+mj-lt"/>
              <a:cs typeface="Tahoma" charset="0"/>
            </a:endParaRPr>
          </a:p>
        </p:txBody>
      </p:sp>
      <p:pic>
        <p:nvPicPr>
          <p:cNvPr id="3" name="Picture 2"/>
          <p:cNvPicPr>
            <a:picLocks noChangeAspect="1"/>
          </p:cNvPicPr>
          <p:nvPr/>
        </p:nvPicPr>
        <p:blipFill>
          <a:blip r:embed="rId2"/>
          <a:stretch>
            <a:fillRect/>
          </a:stretch>
        </p:blipFill>
        <p:spPr>
          <a:xfrm>
            <a:off x="2667000" y="2630556"/>
            <a:ext cx="4267200" cy="4175185"/>
          </a:xfrm>
          <a:prstGeom prst="rect">
            <a:avLst/>
          </a:prstGeom>
        </p:spPr>
      </p:pic>
    </p:spTree>
    <p:extLst>
      <p:ext uri="{BB962C8B-B14F-4D97-AF65-F5344CB8AC3E}">
        <p14:creationId xmlns:p14="http://schemas.microsoft.com/office/powerpoint/2010/main" val="3227503278"/>
      </p:ext>
    </p:extLst>
  </p:cSld>
  <p:clrMapOvr>
    <a:masterClrMapping/>
  </p:clrMapOvr>
  <p:transition advClick="0">
    <p:wheel spokes="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Application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Một ASP.NET application bao gồm tất cả các file, trang web, sự kiện, module và code trong </a:t>
            </a:r>
            <a:r>
              <a:rPr lang="vi-VN" sz="2800" smtClean="0">
                <a:latin typeface="+mj-lt"/>
                <a:cs typeface="Tahoma" charset="0"/>
              </a:rPr>
              <a:t>phạm</a:t>
            </a:r>
            <a:r>
              <a:rPr lang="en-US" sz="2800" smtClean="0">
                <a:latin typeface="+mj-lt"/>
                <a:cs typeface="Tahoma" charset="0"/>
              </a:rPr>
              <a:t> </a:t>
            </a:r>
            <a:r>
              <a:rPr lang="vi-VN" sz="2800" smtClean="0">
                <a:latin typeface="+mj-lt"/>
                <a:cs typeface="Tahoma" charset="0"/>
              </a:rPr>
              <a:t>vi </a:t>
            </a:r>
            <a:r>
              <a:rPr lang="vi-VN" sz="2800">
                <a:latin typeface="+mj-lt"/>
                <a:cs typeface="Tahoma" charset="0"/>
              </a:rPr>
              <a:t>một </a:t>
            </a:r>
            <a:r>
              <a:rPr lang="vi-VN" sz="2800">
                <a:solidFill>
                  <a:srgbClr val="0000FF"/>
                </a:solidFill>
                <a:latin typeface="+mj-lt"/>
                <a:cs typeface="Tahoma" charset="0"/>
              </a:rPr>
              <a:t>thư mục web ảo (virtual directory) </a:t>
            </a:r>
            <a:r>
              <a:rPr lang="vi-VN" sz="2800">
                <a:latin typeface="+mj-lt"/>
                <a:cs typeface="Tahoma" charset="0"/>
              </a:rPr>
              <a:t>và các thư mục con của </a:t>
            </a:r>
            <a:r>
              <a:rPr lang="vi-VN" sz="2800" smtClean="0">
                <a:latin typeface="+mj-lt"/>
                <a:cs typeface="Tahoma" charset="0"/>
              </a:rPr>
              <a:t>nó</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vi-VN" sz="2800" smtClean="0">
                <a:latin typeface="+mj-lt"/>
                <a:cs typeface="Tahoma" charset="0"/>
              </a:rPr>
              <a:t>Đối </a:t>
            </a:r>
            <a:r>
              <a:rPr lang="vi-VN" sz="2800">
                <a:latin typeface="+mj-lt"/>
                <a:cs typeface="Tahoma" charset="0"/>
              </a:rPr>
              <a:t>với mỗi ASP.NET application, một </a:t>
            </a:r>
            <a:r>
              <a:rPr lang="en-US" sz="2800" smtClean="0">
                <a:solidFill>
                  <a:srgbClr val="0000FF"/>
                </a:solidFill>
                <a:latin typeface="+mj-lt"/>
                <a:cs typeface="Tahoma" charset="0"/>
              </a:rPr>
              <a:t>đối tượng </a:t>
            </a:r>
            <a:r>
              <a:rPr lang="vi-VN" sz="2800" smtClean="0">
                <a:solidFill>
                  <a:srgbClr val="0000FF"/>
                </a:solidFill>
                <a:latin typeface="+mj-lt"/>
                <a:cs typeface="Tahoma" charset="0"/>
              </a:rPr>
              <a:t>Application được </a:t>
            </a:r>
            <a:r>
              <a:rPr lang="vi-VN" sz="2800">
                <a:solidFill>
                  <a:srgbClr val="0000FF"/>
                </a:solidFill>
                <a:latin typeface="+mj-lt"/>
                <a:cs typeface="Tahoma" charset="0"/>
              </a:rPr>
              <a:t>tạo ra để thể hiện tình trạng của ASP.NET application</a:t>
            </a:r>
            <a:r>
              <a:rPr lang="vi-VN" sz="2800">
                <a:latin typeface="+mj-lt"/>
                <a:cs typeface="Tahoma" charset="0"/>
              </a:rPr>
              <a:t> </a:t>
            </a:r>
            <a:r>
              <a:rPr lang="vi-VN" sz="2800" smtClean="0">
                <a:latin typeface="+mj-lt"/>
                <a:cs typeface="Tahoma" charset="0"/>
              </a:rPr>
              <a:t>này</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en-US" sz="2800" smtClean="0">
                <a:latin typeface="+mj-lt"/>
                <a:cs typeface="Tahoma" charset="0"/>
              </a:rPr>
              <a:t>Đối tượng </a:t>
            </a:r>
            <a:r>
              <a:rPr lang="vi-VN" sz="2800" smtClean="0">
                <a:latin typeface="+mj-lt"/>
                <a:cs typeface="Tahoma" charset="0"/>
              </a:rPr>
              <a:t>Application được</a:t>
            </a:r>
            <a:r>
              <a:rPr lang="en-US" sz="2800" smtClean="0">
                <a:latin typeface="+mj-lt"/>
                <a:cs typeface="Tahoma" charset="0"/>
              </a:rPr>
              <a:t> </a:t>
            </a:r>
            <a:r>
              <a:rPr lang="vi-VN" sz="2800" smtClean="0">
                <a:latin typeface="+mj-lt"/>
                <a:cs typeface="Tahoma" charset="0"/>
              </a:rPr>
              <a:t>tạo </a:t>
            </a:r>
            <a:r>
              <a:rPr lang="vi-VN" sz="2800">
                <a:latin typeface="+mj-lt"/>
                <a:cs typeface="Tahoma" charset="0"/>
              </a:rPr>
              <a:t>khi client yêu cầu bất kỳ trang nào trong application </a:t>
            </a:r>
            <a:r>
              <a:rPr lang="vi-VN" sz="2800" smtClean="0">
                <a:latin typeface="+mj-lt"/>
                <a:cs typeface="Tahoma" charset="0"/>
              </a:rPr>
              <a:t>này</a:t>
            </a:r>
            <a:r>
              <a:rPr lang="en-US" sz="2800" smtClean="0">
                <a:latin typeface="+mj-lt"/>
                <a:cs typeface="Tahoma" charset="0"/>
              </a:rPr>
              <a:t>.</a:t>
            </a:r>
            <a:endParaRPr lang="en-US" sz="2800" dirty="0" smtClean="0">
              <a:latin typeface="+mj-lt"/>
              <a:cs typeface="Tahoma" charset="0"/>
            </a:endParaRPr>
          </a:p>
        </p:txBody>
      </p:sp>
    </p:spTree>
    <p:extLst>
      <p:ext uri="{BB962C8B-B14F-4D97-AF65-F5344CB8AC3E}">
        <p14:creationId xmlns:p14="http://schemas.microsoft.com/office/powerpoint/2010/main" val="486295020"/>
      </p:ext>
    </p:extLst>
  </p:cSld>
  <p:clrMapOvr>
    <a:masterClrMapping/>
  </p:clrMapOvr>
  <p:transition advClick="0">
    <p:wheel spokes="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Đối tượng </a:t>
            </a:r>
            <a:r>
              <a:rPr lang="en-US" sz="2800" smtClean="0">
                <a:solidFill>
                  <a:srgbClr val="0000FF"/>
                </a:solidFill>
                <a:latin typeface="+mj-lt"/>
                <a:cs typeface="Tahoma" charset="0"/>
              </a:rPr>
              <a:t>Application bị </a:t>
            </a:r>
            <a:r>
              <a:rPr lang="en-US" sz="2800">
                <a:solidFill>
                  <a:srgbClr val="0000FF"/>
                </a:solidFill>
                <a:latin typeface="+mj-lt"/>
                <a:cs typeface="Tahoma" charset="0"/>
              </a:rPr>
              <a:t>hủy </a:t>
            </a:r>
            <a:r>
              <a:rPr lang="en-US" sz="2800" smtClean="0">
                <a:solidFill>
                  <a:srgbClr val="0000FF"/>
                </a:solidFill>
                <a:latin typeface="+mj-lt"/>
                <a:cs typeface="Tahoma" charset="0"/>
              </a:rPr>
              <a:t>khi:</a:t>
            </a:r>
            <a:endParaRPr lang="en-US" sz="2800">
              <a:solidFill>
                <a:srgbClr val="0000FF"/>
              </a:solidFill>
              <a:latin typeface="+mj-lt"/>
              <a:cs typeface="Tahoma" charset="0"/>
            </a:endParaRPr>
          </a:p>
          <a:p>
            <a:pPr lvl="1" algn="just">
              <a:lnSpc>
                <a:spcPct val="120000"/>
              </a:lnSpc>
              <a:spcBef>
                <a:spcPts val="300"/>
              </a:spcBef>
              <a:spcAft>
                <a:spcPts val="300"/>
              </a:spcAft>
            </a:pPr>
            <a:r>
              <a:rPr lang="en-US" sz="2400">
                <a:latin typeface="+mj-lt"/>
                <a:cs typeface="Tahoma" charset="0"/>
              </a:rPr>
              <a:t>Stop Web Server</a:t>
            </a:r>
          </a:p>
          <a:p>
            <a:pPr lvl="1" algn="just">
              <a:lnSpc>
                <a:spcPct val="120000"/>
              </a:lnSpc>
              <a:spcBef>
                <a:spcPts val="300"/>
              </a:spcBef>
              <a:spcAft>
                <a:spcPts val="300"/>
              </a:spcAft>
            </a:pPr>
            <a:r>
              <a:rPr lang="en-US" sz="2400">
                <a:latin typeface="+mj-lt"/>
                <a:cs typeface="Tahoma" charset="0"/>
              </a:rPr>
              <a:t>Server bị sập</a:t>
            </a:r>
          </a:p>
          <a:p>
            <a:pPr lvl="1" algn="just">
              <a:lnSpc>
                <a:spcPct val="120000"/>
              </a:lnSpc>
              <a:spcBef>
                <a:spcPts val="300"/>
              </a:spcBef>
              <a:spcAft>
                <a:spcPts val="300"/>
              </a:spcAft>
            </a:pPr>
            <a:r>
              <a:rPr lang="en-US" sz="2400">
                <a:latin typeface="+mj-lt"/>
                <a:cs typeface="Tahoma" charset="0"/>
              </a:rPr>
              <a:t>Hủy ASP.NET Application </a:t>
            </a:r>
          </a:p>
          <a:p>
            <a:pPr algn="just">
              <a:lnSpc>
                <a:spcPct val="120000"/>
              </a:lnSpc>
              <a:spcBef>
                <a:spcPts val="300"/>
              </a:spcBef>
              <a:spcAft>
                <a:spcPts val="300"/>
              </a:spcAft>
            </a:pPr>
            <a:r>
              <a:rPr lang="en-US" sz="2800" smtClean="0">
                <a:solidFill>
                  <a:srgbClr val="0000FF"/>
                </a:solidFill>
                <a:latin typeface="+mj-lt"/>
                <a:cs typeface="Tahoma" charset="0"/>
              </a:rPr>
              <a:t>Sự kiện:</a:t>
            </a:r>
            <a:endParaRPr lang="en-US" sz="2800">
              <a:solidFill>
                <a:srgbClr val="0000FF"/>
              </a:solidFill>
              <a:latin typeface="+mj-lt"/>
              <a:cs typeface="Tahoma" charset="0"/>
            </a:endParaRPr>
          </a:p>
          <a:p>
            <a:pPr lvl="1" algn="just">
              <a:lnSpc>
                <a:spcPct val="120000"/>
              </a:lnSpc>
              <a:spcBef>
                <a:spcPts val="300"/>
              </a:spcBef>
              <a:spcAft>
                <a:spcPts val="300"/>
              </a:spcAft>
            </a:pPr>
            <a:r>
              <a:rPr lang="en-US" sz="2400">
                <a:solidFill>
                  <a:srgbClr val="0066FF"/>
                </a:solidFill>
                <a:latin typeface="+mj-lt"/>
                <a:cs typeface="Tahoma" charset="0"/>
              </a:rPr>
              <a:t>Application_OnStart</a:t>
            </a:r>
          </a:p>
          <a:p>
            <a:pPr lvl="1" algn="just">
              <a:lnSpc>
                <a:spcPct val="120000"/>
              </a:lnSpc>
              <a:spcBef>
                <a:spcPts val="300"/>
              </a:spcBef>
              <a:spcAft>
                <a:spcPts val="300"/>
              </a:spcAft>
            </a:pPr>
            <a:r>
              <a:rPr lang="en-US" sz="2400">
                <a:solidFill>
                  <a:srgbClr val="0066FF"/>
                </a:solidFill>
                <a:latin typeface="+mj-lt"/>
                <a:cs typeface="Tahoma" charset="0"/>
              </a:rPr>
              <a:t>Application_OnEnd</a:t>
            </a:r>
          </a:p>
          <a:p>
            <a:pPr marL="457200" lvl="1" indent="0" algn="just">
              <a:lnSpc>
                <a:spcPct val="120000"/>
              </a:lnSpc>
              <a:spcBef>
                <a:spcPts val="300"/>
              </a:spcBef>
              <a:spcAft>
                <a:spcPts val="300"/>
              </a:spcAft>
              <a:buNone/>
            </a:pPr>
            <a:r>
              <a:rPr lang="en-US" sz="2400">
                <a:solidFill>
                  <a:srgbClr val="C00000"/>
                </a:solidFill>
                <a:latin typeface="+mj-lt"/>
                <a:cs typeface="Tahoma" charset="0"/>
              </a:rPr>
              <a:t>(global.asax)</a:t>
            </a:r>
            <a:endParaRPr lang="en-US" sz="2400" dirty="0" smtClean="0">
              <a:solidFill>
                <a:srgbClr val="C00000"/>
              </a:solidFill>
              <a:latin typeface="+mj-lt"/>
              <a:cs typeface="Tahoma" charset="0"/>
            </a:endParaRPr>
          </a:p>
        </p:txBody>
      </p:sp>
      <p:sp>
        <p:nvSpPr>
          <p:cNvPr id="5"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Application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213109671"/>
      </p:ext>
    </p:extLst>
  </p:cSld>
  <p:clrMapOvr>
    <a:masterClrMapping/>
  </p:clrMapOvr>
  <p:transition advClick="0">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Application Object chứa một </a:t>
            </a:r>
            <a:r>
              <a:rPr lang="vi-VN" sz="2800">
                <a:solidFill>
                  <a:srgbClr val="0000FF"/>
                </a:solidFill>
                <a:latin typeface="+mj-lt"/>
                <a:cs typeface="Tahoma" charset="0"/>
              </a:rPr>
              <a:t>danh sách các biến trạng thái dùng chung</a:t>
            </a:r>
            <a:r>
              <a:rPr lang="vi-VN" sz="2800">
                <a:latin typeface="+mj-lt"/>
                <a:cs typeface="Tahoma" charset="0"/>
              </a:rPr>
              <a:t> của application. Ta có thể sử dụng chúng để lưu trữ các thông tin xuyên suốt ứng </a:t>
            </a:r>
            <a:r>
              <a:rPr lang="vi-VN" sz="2800" smtClean="0">
                <a:latin typeface="+mj-lt"/>
                <a:cs typeface="Tahoma" charset="0"/>
              </a:rPr>
              <a:t>dụng</a:t>
            </a:r>
            <a:r>
              <a:rPr lang="en-US" sz="2800" smtClean="0">
                <a:latin typeface="+mj-lt"/>
                <a:cs typeface="Tahoma" charset="0"/>
              </a:rPr>
              <a:t>.</a:t>
            </a:r>
            <a:endParaRPr lang="vi-VN" sz="2800">
              <a:latin typeface="+mj-lt"/>
              <a:cs typeface="Tahoma" charset="0"/>
            </a:endParaRPr>
          </a:p>
          <a:p>
            <a:pPr algn="just">
              <a:lnSpc>
                <a:spcPct val="120000"/>
              </a:lnSpc>
              <a:spcBef>
                <a:spcPts val="300"/>
              </a:spcBef>
              <a:spcAft>
                <a:spcPts val="300"/>
              </a:spcAft>
            </a:pPr>
            <a:r>
              <a:rPr lang="vi-VN" sz="2800" smtClean="0">
                <a:latin typeface="+mj-lt"/>
                <a:cs typeface="Tahoma" charset="0"/>
              </a:rPr>
              <a:t>Các </a:t>
            </a:r>
            <a:r>
              <a:rPr lang="vi-VN" sz="2800">
                <a:latin typeface="+mj-lt"/>
                <a:cs typeface="Tahoma" charset="0"/>
              </a:rPr>
              <a:t>biến trạng thái này được lưu trữ thành từng cặp key-value.</a:t>
            </a:r>
          </a:p>
          <a:p>
            <a:pPr lvl="1" algn="just">
              <a:lnSpc>
                <a:spcPct val="120000"/>
              </a:lnSpc>
              <a:spcBef>
                <a:spcPts val="300"/>
              </a:spcBef>
              <a:spcAft>
                <a:spcPts val="300"/>
              </a:spcAft>
            </a:pPr>
            <a:r>
              <a:rPr lang="vi-VN" sz="2400">
                <a:latin typeface="+mj-lt"/>
                <a:cs typeface="Tahoma" charset="0"/>
              </a:rPr>
              <a:t>Key: tên trạng thái</a:t>
            </a:r>
          </a:p>
          <a:p>
            <a:pPr lvl="1" algn="just">
              <a:lnSpc>
                <a:spcPct val="120000"/>
              </a:lnSpc>
              <a:spcBef>
                <a:spcPts val="300"/>
              </a:spcBef>
              <a:spcAft>
                <a:spcPts val="300"/>
              </a:spcAft>
            </a:pPr>
            <a:r>
              <a:rPr lang="vi-VN" sz="2400">
                <a:latin typeface="+mj-lt"/>
                <a:cs typeface="Tahoma" charset="0"/>
              </a:rPr>
              <a:t>Value: giá trị trạng thái</a:t>
            </a:r>
          </a:p>
          <a:p>
            <a:pPr marL="0" indent="0" algn="just">
              <a:lnSpc>
                <a:spcPct val="120000"/>
              </a:lnSpc>
              <a:spcBef>
                <a:spcPts val="300"/>
              </a:spcBef>
              <a:spcAft>
                <a:spcPts val="300"/>
              </a:spcAft>
              <a:buNone/>
            </a:pPr>
            <a:r>
              <a:rPr lang="en-US" sz="2800" smtClean="0">
                <a:latin typeface="+mj-lt"/>
                <a:cs typeface="Tahoma" charset="0"/>
              </a:rPr>
              <a:t>	</a:t>
            </a:r>
            <a:r>
              <a:rPr lang="vi-VN" sz="2800" smtClean="0">
                <a:solidFill>
                  <a:srgbClr val="C00000"/>
                </a:solidFill>
                <a:latin typeface="+mj-lt"/>
                <a:cs typeface="Tahoma" charset="0"/>
              </a:rPr>
              <a:t>Application[</a:t>
            </a:r>
            <a:r>
              <a:rPr lang="vi-VN" sz="2800">
                <a:solidFill>
                  <a:srgbClr val="C00000"/>
                </a:solidFill>
                <a:cs typeface="Tahoma" charset="0"/>
              </a:rPr>
              <a:t>"</a:t>
            </a:r>
            <a:r>
              <a:rPr lang="vi-VN" sz="2800" smtClean="0">
                <a:solidFill>
                  <a:srgbClr val="C00000"/>
                </a:solidFill>
                <a:latin typeface="+mj-lt"/>
                <a:cs typeface="Tahoma" charset="0"/>
              </a:rPr>
              <a:t>SoLan</a:t>
            </a:r>
            <a:r>
              <a:rPr lang="vi-VN" sz="2800">
                <a:solidFill>
                  <a:srgbClr val="C00000"/>
                </a:solidFill>
                <a:latin typeface="+mj-lt"/>
                <a:cs typeface="Tahoma" charset="0"/>
              </a:rPr>
              <a:t>"] = 0;</a:t>
            </a:r>
            <a:endParaRPr lang="en-US" sz="2800" dirty="0" smtClean="0">
              <a:solidFill>
                <a:srgbClr val="C00000"/>
              </a:solidFill>
              <a:latin typeface="+mj-lt"/>
              <a:cs typeface="Tahoma" charset="0"/>
            </a:endParaRPr>
          </a:p>
        </p:txBody>
      </p:sp>
      <p:sp>
        <p:nvSpPr>
          <p:cNvPr id="5"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Application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832252582"/>
      </p:ext>
    </p:extLst>
  </p:cSld>
  <p:clrMapOvr>
    <a:masterClrMapping/>
  </p:clrMapOvr>
  <p:transition advClick="0">
    <p:wheel spokes="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Ví dụ: Đếm số lần duyệt </a:t>
            </a:r>
            <a:r>
              <a:rPr lang="en-US" sz="2800" smtClean="0">
                <a:solidFill>
                  <a:srgbClr val="0000FF"/>
                </a:solidFill>
                <a:latin typeface="+mj-lt"/>
                <a:cs typeface="Tahoma" charset="0"/>
              </a:rPr>
              <a:t>của một </a:t>
            </a:r>
            <a:r>
              <a:rPr lang="en-US" sz="2800">
                <a:solidFill>
                  <a:srgbClr val="0000FF"/>
                </a:solidFill>
                <a:latin typeface="+mj-lt"/>
                <a:cs typeface="Tahoma" charset="0"/>
              </a:rPr>
              <a:t>trang web</a:t>
            </a:r>
            <a:endParaRPr lang="en-US" sz="2800" dirty="0" smtClean="0">
              <a:solidFill>
                <a:srgbClr val="0000FF"/>
              </a:solidFill>
              <a:latin typeface="+mj-lt"/>
              <a:cs typeface="Tahoma" charset="0"/>
            </a:endParaRP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859853" cy="483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Application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187166515"/>
      </p:ext>
    </p:extLst>
  </p:cSld>
  <p:clrMapOvr>
    <a:masterClrMapping/>
  </p:clrMapOvr>
  <p:transition advClick="0">
    <p:wheel spokes="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cs typeface="Tahoma" charset="0"/>
              </a:rPr>
              <a:t>Ví dụ: Đếm số lần duyệt của một trang </a:t>
            </a:r>
            <a:r>
              <a:rPr lang="en-US" sz="2800" smtClean="0">
                <a:solidFill>
                  <a:srgbClr val="0000FF"/>
                </a:solidFill>
                <a:cs typeface="Tahoma" charset="0"/>
              </a:rPr>
              <a:t>web (cải tiến)</a:t>
            </a:r>
            <a:endParaRPr lang="en-US" sz="2800" dirty="0">
              <a:solidFill>
                <a:srgbClr val="0000FF"/>
              </a:solidFill>
              <a:cs typeface="Tahoma" charset="0"/>
            </a:endParaRPr>
          </a:p>
        </p:txBody>
      </p:sp>
      <p:pic>
        <p:nvPicPr>
          <p:cNvPr id="2" name="Picture 1"/>
          <p:cNvPicPr>
            <a:picLocks noChangeAspect="1"/>
          </p:cNvPicPr>
          <p:nvPr/>
        </p:nvPicPr>
        <p:blipFill>
          <a:blip r:embed="rId3"/>
          <a:stretch>
            <a:fillRect/>
          </a:stretch>
        </p:blipFill>
        <p:spPr>
          <a:xfrm>
            <a:off x="1047750" y="2314575"/>
            <a:ext cx="7867650" cy="2943225"/>
          </a:xfrm>
          <a:prstGeom prst="rect">
            <a:avLst/>
          </a:prstGeom>
        </p:spPr>
      </p:pic>
      <p:sp>
        <p:nvSpPr>
          <p:cNvPr id="6"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Application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804953799"/>
      </p:ext>
    </p:extLst>
  </p:cSld>
  <p:clrMapOvr>
    <a:masterClrMapping/>
  </p:clrMapOvr>
  <p:transition advClick="0">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61926"/>
            <a:ext cx="7696200" cy="648204"/>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Session</a:t>
            </a:r>
            <a:endParaRPr lang="en-US" sz="4000" b="1" dirty="0" smtClean="0">
              <a:solidFill>
                <a:schemeClr val="tx1"/>
              </a:solidFill>
              <a:cs typeface="Tahoma" charset="0"/>
            </a:endParaRPr>
          </a:p>
        </p:txBody>
      </p:sp>
      <p:grpSp>
        <p:nvGrpSpPr>
          <p:cNvPr id="5" name="Group 4"/>
          <p:cNvGrpSpPr/>
          <p:nvPr/>
        </p:nvGrpSpPr>
        <p:grpSpPr>
          <a:xfrm>
            <a:off x="1524000" y="1371600"/>
            <a:ext cx="5943600" cy="4876800"/>
            <a:chOff x="1295400" y="1447800"/>
            <a:chExt cx="5943600" cy="4876800"/>
          </a:xfrm>
        </p:grpSpPr>
        <p:grpSp>
          <p:nvGrpSpPr>
            <p:cNvPr id="6" name="Group 14"/>
            <p:cNvGrpSpPr>
              <a:grpSpLocks/>
            </p:cNvGrpSpPr>
            <p:nvPr/>
          </p:nvGrpSpPr>
          <p:grpSpPr bwMode="auto">
            <a:xfrm>
              <a:off x="3276600" y="1600200"/>
              <a:ext cx="1981200" cy="2895600"/>
              <a:chOff x="3352800" y="1600200"/>
              <a:chExt cx="1981200" cy="2895600"/>
            </a:xfrm>
          </p:grpSpPr>
          <p:sp>
            <p:nvSpPr>
              <p:cNvPr id="20" name="Rounded Rectangle 19"/>
              <p:cNvSpPr/>
              <p:nvPr/>
            </p:nvSpPr>
            <p:spPr bwMode="auto">
              <a:xfrm>
                <a:off x="3352800" y="1600200"/>
                <a:ext cx="1981200" cy="2895600"/>
              </a:xfrm>
              <a:prstGeom prst="roundRect">
                <a:avLst/>
              </a:prstGeom>
              <a:gradFill>
                <a:gsLst>
                  <a:gs pos="93000">
                    <a:schemeClr val="accent5">
                      <a:lumMod val="75000"/>
                    </a:schemeClr>
                  </a:gs>
                  <a:gs pos="100000">
                    <a:schemeClr val="accent2">
                      <a:shade val="93000"/>
                      <a:satMod val="130000"/>
                    </a:schemeClr>
                  </a:gs>
                  <a:gs pos="100000">
                    <a:schemeClr val="accent2">
                      <a:shade val="94000"/>
                      <a:satMod val="135000"/>
                    </a:schemeClr>
                  </a:gs>
                </a:gsLst>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pic>
            <p:nvPicPr>
              <p:cNvPr id="2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124200"/>
                <a:ext cx="928688" cy="970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Lightning Bolt 6"/>
            <p:cNvSpPr/>
            <p:nvPr/>
          </p:nvSpPr>
          <p:spPr bwMode="auto">
            <a:xfrm>
              <a:off x="2133600" y="3124200"/>
              <a:ext cx="1524000" cy="304800"/>
            </a:xfrm>
            <a:prstGeom prst="lightningBol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8" name="Lightning Bolt 7"/>
            <p:cNvSpPr/>
            <p:nvPr/>
          </p:nvSpPr>
          <p:spPr bwMode="auto">
            <a:xfrm rot="8068880">
              <a:off x="4893149" y="2979076"/>
              <a:ext cx="1524000" cy="304800"/>
            </a:xfrm>
            <a:prstGeom prst="lightningBol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9" name="Lightning Bolt 8"/>
            <p:cNvSpPr/>
            <p:nvPr/>
          </p:nvSpPr>
          <p:spPr bwMode="auto">
            <a:xfrm rot="14804217">
              <a:off x="3717565" y="4875041"/>
              <a:ext cx="1524000" cy="304800"/>
            </a:xfrm>
            <a:prstGeom prst="lightningBol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099">
                <a:defRPr/>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grpSp>
          <p:nvGrpSpPr>
            <p:cNvPr id="10" name="Group 23"/>
            <p:cNvGrpSpPr>
              <a:grpSpLocks/>
            </p:cNvGrpSpPr>
            <p:nvPr/>
          </p:nvGrpSpPr>
          <p:grpSpPr bwMode="auto">
            <a:xfrm>
              <a:off x="1295400" y="2209800"/>
              <a:ext cx="973138" cy="1752600"/>
              <a:chOff x="1386115" y="2176288"/>
              <a:chExt cx="787395" cy="1367206"/>
            </a:xfrm>
          </p:grpSpPr>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90800"/>
                <a:ext cx="552450" cy="95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1386115" y="2176288"/>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User 1</a:t>
                </a:r>
              </a:p>
            </p:txBody>
          </p:sp>
        </p:grpSp>
        <p:grpSp>
          <p:nvGrpSpPr>
            <p:cNvPr id="11" name="Group 25"/>
            <p:cNvGrpSpPr>
              <a:grpSpLocks/>
            </p:cNvGrpSpPr>
            <p:nvPr/>
          </p:nvGrpSpPr>
          <p:grpSpPr bwMode="auto">
            <a:xfrm>
              <a:off x="6324600" y="1447800"/>
              <a:ext cx="914400" cy="1790700"/>
              <a:chOff x="6400795" y="1447800"/>
              <a:chExt cx="914395" cy="1790692"/>
            </a:xfrm>
          </p:grpSpPr>
          <p:pic>
            <p:nvPicPr>
              <p:cNvPr id="16" name="Picture 8" descr="C:\Users\Mun\Pictures\Microsoft Clip Organizer\j044153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795" y="1752599"/>
                <a:ext cx="914395" cy="1485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9"/>
              <p:cNvSpPr txBox="1">
                <a:spLocks noChangeArrowheads="1"/>
              </p:cNvSpPr>
              <p:nvPr/>
            </p:nvSpPr>
            <p:spPr bwMode="auto">
              <a:xfrm>
                <a:off x="6477000" y="1447800"/>
                <a:ext cx="7873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User 2</a:t>
                </a:r>
              </a:p>
            </p:txBody>
          </p:sp>
        </p:grpSp>
        <p:grpSp>
          <p:nvGrpSpPr>
            <p:cNvPr id="12" name="Group 24"/>
            <p:cNvGrpSpPr>
              <a:grpSpLocks/>
            </p:cNvGrpSpPr>
            <p:nvPr/>
          </p:nvGrpSpPr>
          <p:grpSpPr bwMode="auto">
            <a:xfrm>
              <a:off x="4962525" y="4724400"/>
              <a:ext cx="930275" cy="1600200"/>
              <a:chOff x="5038572" y="4724400"/>
              <a:chExt cx="930408" cy="1600200"/>
            </a:xfrm>
          </p:grpSpPr>
          <p:pic>
            <p:nvPicPr>
              <p:cNvPr id="1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8572" y="5105400"/>
                <a:ext cx="828814"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20"/>
              <p:cNvSpPr txBox="1">
                <a:spLocks noChangeArrowheads="1"/>
              </p:cNvSpPr>
              <p:nvPr/>
            </p:nvSpPr>
            <p:spPr bwMode="auto">
              <a:xfrm>
                <a:off x="5181587" y="4724400"/>
                <a:ext cx="787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t>User 3</a:t>
                </a:r>
              </a:p>
            </p:txBody>
          </p:sp>
        </p:grpSp>
        <p:sp>
          <p:nvSpPr>
            <p:cNvPr id="13" name="TextBox 12"/>
            <p:cNvSpPr txBox="1">
              <a:spLocks noChangeArrowheads="1"/>
            </p:cNvSpPr>
            <p:nvPr/>
          </p:nvSpPr>
          <p:spPr bwMode="auto">
            <a:xfrm>
              <a:off x="3505200" y="2133600"/>
              <a:ext cx="1574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i="1"/>
                <a:t>Session: user 1</a:t>
              </a:r>
            </a:p>
            <a:p>
              <a:pPr eaLnBrk="1" hangingPunct="1"/>
              <a:r>
                <a:rPr lang="en-US" i="1"/>
                <a:t>Session: user 2</a:t>
              </a:r>
            </a:p>
            <a:p>
              <a:pPr eaLnBrk="1" hangingPunct="1"/>
              <a:r>
                <a:rPr lang="en-US" i="1"/>
                <a:t>Session: user 3</a:t>
              </a:r>
            </a:p>
          </p:txBody>
        </p:sp>
      </p:grpSp>
    </p:spTree>
    <p:extLst>
      <p:ext uri="{BB962C8B-B14F-4D97-AF65-F5344CB8AC3E}">
        <p14:creationId xmlns:p14="http://schemas.microsoft.com/office/powerpoint/2010/main" val="368694879"/>
      </p:ext>
    </p:extLst>
  </p:cSld>
  <p:clrMapOvr>
    <a:masterClrMapping/>
  </p:clrMapOvr>
  <p:transition advClick="0">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t>Đối tượng Session được dùng để lưu trữ thông tin của người dùng trong ứng dụng. Thông tin được lưu trữ trong Session là của một người dùng trong một phiên làm việc cụ thể.</a:t>
            </a:r>
            <a:endParaRPr lang="en-US" sz="2800" smtClean="0">
              <a:latin typeface="+mj-lt"/>
              <a:cs typeface="Tahoma" charset="0"/>
            </a:endParaRPr>
          </a:p>
          <a:p>
            <a:pPr algn="just">
              <a:lnSpc>
                <a:spcPct val="120000"/>
              </a:lnSpc>
              <a:spcBef>
                <a:spcPts val="300"/>
              </a:spcBef>
              <a:spcAft>
                <a:spcPts val="300"/>
              </a:spcAft>
            </a:pPr>
            <a:r>
              <a:rPr lang="en-US" sz="2800" smtClean="0">
                <a:latin typeface="+mj-lt"/>
                <a:cs typeface="Tahoma" charset="0"/>
              </a:rPr>
              <a:t>V</a:t>
            </a:r>
            <a:r>
              <a:rPr lang="vi-VN" sz="2800" smtClean="0">
                <a:latin typeface="+mj-lt"/>
                <a:cs typeface="Tahoma" charset="0"/>
              </a:rPr>
              <a:t>ới </a:t>
            </a:r>
            <a:r>
              <a:rPr lang="vi-VN" sz="2800">
                <a:solidFill>
                  <a:srgbClr val="0000FF"/>
                </a:solidFill>
                <a:latin typeface="+mj-lt"/>
                <a:cs typeface="Tahoma" charset="0"/>
              </a:rPr>
              <a:t>mỗi phiên làm việc </a:t>
            </a:r>
            <a:r>
              <a:rPr lang="vi-VN" sz="2800">
                <a:latin typeface="+mj-lt"/>
                <a:cs typeface="Tahoma" charset="0"/>
              </a:rPr>
              <a:t>của client, </a:t>
            </a:r>
            <a:r>
              <a:rPr lang="vi-VN" sz="2800">
                <a:solidFill>
                  <a:srgbClr val="0000FF"/>
                </a:solidFill>
                <a:latin typeface="+mj-lt"/>
                <a:cs typeface="Tahoma" charset="0"/>
              </a:rPr>
              <a:t>sẽ có một Session Object được tạo ra</a:t>
            </a:r>
          </a:p>
          <a:p>
            <a:pPr algn="just">
              <a:lnSpc>
                <a:spcPct val="120000"/>
              </a:lnSpc>
              <a:spcBef>
                <a:spcPts val="300"/>
              </a:spcBef>
              <a:spcAft>
                <a:spcPts val="300"/>
              </a:spcAft>
            </a:pPr>
            <a:r>
              <a:rPr lang="vi-VN" sz="2800" smtClean="0">
                <a:latin typeface="+mj-lt"/>
                <a:cs typeface="Tahoma" charset="0"/>
              </a:rPr>
              <a:t>Session </a:t>
            </a:r>
            <a:r>
              <a:rPr lang="vi-VN" sz="2800">
                <a:latin typeface="+mj-lt"/>
                <a:cs typeface="Tahoma" charset="0"/>
              </a:rPr>
              <a:t>Object sẽ cung cấp cho ta những thông tin về phiên làm việc hiện hành này của client</a:t>
            </a:r>
            <a:endParaRPr lang="en-US" sz="2800" dirty="0" smtClean="0">
              <a:latin typeface="+mj-lt"/>
              <a:cs typeface="Tahoma" charset="0"/>
            </a:endParaRPr>
          </a:p>
        </p:txBody>
      </p:sp>
    </p:spTree>
    <p:extLst>
      <p:ext uri="{BB962C8B-B14F-4D97-AF65-F5344CB8AC3E}">
        <p14:creationId xmlns:p14="http://schemas.microsoft.com/office/powerpoint/2010/main" val="1191504527"/>
      </p:ext>
    </p:extLst>
  </p:cSld>
  <p:clrMapOvr>
    <a:masterClrMapping/>
  </p:clrMapOvr>
  <p:transition advClick="0">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sz="4000" b="1" dirty="0" err="1" smtClean="0">
                <a:solidFill>
                  <a:schemeClr val="tx1"/>
                </a:solidFill>
                <a:cs typeface="Tahoma" charset="0"/>
              </a:rPr>
              <a:t>Nội</a:t>
            </a:r>
            <a:r>
              <a:rPr lang="en-US" sz="4000" b="1" dirty="0" smtClean="0">
                <a:solidFill>
                  <a:schemeClr val="tx1"/>
                </a:solidFill>
                <a:cs typeface="Tahoma" charset="0"/>
              </a:rPr>
              <a:t> dung</a:t>
            </a: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Request</a:t>
            </a:r>
          </a:p>
          <a:p>
            <a:pPr algn="just">
              <a:lnSpc>
                <a:spcPct val="120000"/>
              </a:lnSpc>
              <a:spcBef>
                <a:spcPts val="300"/>
              </a:spcBef>
              <a:spcAft>
                <a:spcPts val="300"/>
              </a:spcAft>
            </a:pPr>
            <a:r>
              <a:rPr lang="vi-VN" sz="2800">
                <a:latin typeface="+mj-lt"/>
                <a:cs typeface="Tahoma" charset="0"/>
              </a:rPr>
              <a:t>Response</a:t>
            </a:r>
          </a:p>
          <a:p>
            <a:pPr algn="just">
              <a:lnSpc>
                <a:spcPct val="120000"/>
              </a:lnSpc>
              <a:spcBef>
                <a:spcPts val="300"/>
              </a:spcBef>
              <a:spcAft>
                <a:spcPts val="300"/>
              </a:spcAft>
            </a:pPr>
            <a:r>
              <a:rPr lang="vi-VN" sz="2800">
                <a:latin typeface="+mj-lt"/>
                <a:cs typeface="Tahoma" charset="0"/>
              </a:rPr>
              <a:t>Server</a:t>
            </a:r>
          </a:p>
          <a:p>
            <a:pPr algn="just">
              <a:lnSpc>
                <a:spcPct val="120000"/>
              </a:lnSpc>
              <a:spcBef>
                <a:spcPts val="300"/>
              </a:spcBef>
              <a:spcAft>
                <a:spcPts val="300"/>
              </a:spcAft>
            </a:pPr>
            <a:r>
              <a:rPr lang="vi-VN" sz="2800">
                <a:latin typeface="+mj-lt"/>
                <a:cs typeface="Tahoma" charset="0"/>
              </a:rPr>
              <a:t>Application</a:t>
            </a:r>
          </a:p>
          <a:p>
            <a:pPr algn="just">
              <a:lnSpc>
                <a:spcPct val="120000"/>
              </a:lnSpc>
              <a:spcBef>
                <a:spcPts val="300"/>
              </a:spcBef>
              <a:spcAft>
                <a:spcPts val="300"/>
              </a:spcAft>
            </a:pPr>
            <a:r>
              <a:rPr lang="vi-VN" sz="2800">
                <a:latin typeface="+mj-lt"/>
                <a:cs typeface="Tahoma" charset="0"/>
              </a:rPr>
              <a:t>Session</a:t>
            </a:r>
          </a:p>
          <a:p>
            <a:pPr algn="just">
              <a:lnSpc>
                <a:spcPct val="120000"/>
              </a:lnSpc>
              <a:spcBef>
                <a:spcPts val="300"/>
              </a:spcBef>
              <a:spcAft>
                <a:spcPts val="300"/>
              </a:spcAft>
            </a:pPr>
            <a:r>
              <a:rPr lang="vi-VN" sz="2800" smtClean="0">
                <a:latin typeface="+mj-lt"/>
                <a:cs typeface="Tahoma" charset="0"/>
              </a:rPr>
              <a:t>Cookies</a:t>
            </a:r>
            <a:endParaRPr lang="en-US" sz="2800" smtClean="0">
              <a:latin typeface="+mj-lt"/>
              <a:cs typeface="Tahoma" charset="0"/>
            </a:endParaRPr>
          </a:p>
          <a:p>
            <a:pPr algn="just">
              <a:lnSpc>
                <a:spcPct val="120000"/>
              </a:lnSpc>
              <a:spcBef>
                <a:spcPts val="300"/>
              </a:spcBef>
              <a:spcAft>
                <a:spcPts val="300"/>
              </a:spcAft>
            </a:pPr>
            <a:r>
              <a:rPr lang="en-US" sz="2800">
                <a:latin typeface="+mj-lt"/>
                <a:cs typeface="Tahoma" charset="0"/>
              </a:rPr>
              <a:t>Tập tin quản lý </a:t>
            </a:r>
            <a:r>
              <a:rPr lang="en-US" sz="2800" smtClean="0">
                <a:latin typeface="+mj-lt"/>
                <a:cs typeface="Tahoma" charset="0"/>
              </a:rPr>
              <a:t>Global.asax</a:t>
            </a:r>
          </a:p>
          <a:p>
            <a:pPr algn="just">
              <a:lnSpc>
                <a:spcPct val="120000"/>
              </a:lnSpc>
              <a:spcBef>
                <a:spcPts val="300"/>
              </a:spcBef>
              <a:spcAft>
                <a:spcPts val="300"/>
              </a:spcAft>
            </a:pPr>
            <a:r>
              <a:rPr lang="en-US" sz="2800">
                <a:cs typeface="Tahoma" charset="0"/>
              </a:rPr>
              <a:t>Tập tin quản lý</a:t>
            </a:r>
            <a:r>
              <a:rPr lang="en-US" sz="2800" smtClean="0">
                <a:latin typeface="+mj-lt"/>
                <a:cs typeface="Tahoma" charset="0"/>
              </a:rPr>
              <a:t> </a:t>
            </a:r>
            <a:r>
              <a:rPr lang="en-US" sz="2800">
                <a:latin typeface="+mj-lt"/>
                <a:cs typeface="Tahoma" charset="0"/>
              </a:rPr>
              <a:t>Web.config</a:t>
            </a:r>
            <a:endParaRPr lang="en-US" sz="2800" dirty="0" smtClean="0">
              <a:latin typeface="+mj-lt"/>
              <a:cs typeface="Tahoma" charset="0"/>
            </a:endParaRPr>
          </a:p>
        </p:txBody>
      </p:sp>
    </p:spTree>
  </p:cSld>
  <p:clrMapOvr>
    <a:masterClrMapping/>
  </p:clrMapOvr>
  <p:transition advClick="0">
    <p:wheel spokes="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Cho phép lưu trữ dữ liệu kiểu .NET</a:t>
            </a:r>
          </a:p>
          <a:p>
            <a:pPr algn="just">
              <a:lnSpc>
                <a:spcPct val="120000"/>
              </a:lnSpc>
              <a:spcBef>
                <a:spcPts val="300"/>
              </a:spcBef>
              <a:spcAft>
                <a:spcPts val="300"/>
              </a:spcAft>
            </a:pPr>
            <a:r>
              <a:rPr lang="vi-VN" sz="2800">
                <a:latin typeface="+mj-lt"/>
                <a:cs typeface="Tahoma" charset="0"/>
              </a:rPr>
              <a:t>Lưu trữ trên bộ nhớ của server</a:t>
            </a:r>
          </a:p>
          <a:p>
            <a:pPr algn="just">
              <a:lnSpc>
                <a:spcPct val="120000"/>
              </a:lnSpc>
              <a:spcBef>
                <a:spcPts val="300"/>
              </a:spcBef>
              <a:spcAft>
                <a:spcPts val="300"/>
              </a:spcAft>
            </a:pPr>
            <a:r>
              <a:rPr lang="vi-VN" sz="2800">
                <a:latin typeface="+mj-lt"/>
                <a:cs typeface="Tahoma" charset="0"/>
              </a:rPr>
              <a:t>Thời gian sống kết thúc sau một khoảng thời gian định nghĩa trước (mặc định là 20 phút, có thể thay đổi, hoặc lập trình hủy)</a:t>
            </a:r>
          </a:p>
          <a:p>
            <a:pPr algn="just">
              <a:lnSpc>
                <a:spcPct val="120000"/>
              </a:lnSpc>
              <a:spcBef>
                <a:spcPts val="300"/>
              </a:spcBef>
              <a:spcAft>
                <a:spcPts val="300"/>
              </a:spcAft>
            </a:pPr>
            <a:r>
              <a:rPr lang="vi-VN" sz="2800">
                <a:latin typeface="+mj-lt"/>
                <a:cs typeface="Tahoma" charset="0"/>
              </a:rPr>
              <a:t>Phạm vi toàn bộ ứng dụng .NET</a:t>
            </a:r>
          </a:p>
          <a:p>
            <a:pPr algn="just">
              <a:lnSpc>
                <a:spcPct val="120000"/>
              </a:lnSpc>
              <a:spcBef>
                <a:spcPts val="300"/>
              </a:spcBef>
              <a:spcAft>
                <a:spcPts val="300"/>
              </a:spcAft>
            </a:pPr>
            <a:r>
              <a:rPr lang="vi-VN" sz="2800" smtClean="0">
                <a:latin typeface="+mj-lt"/>
                <a:cs typeface="Tahoma" charset="0"/>
              </a:rPr>
              <a:t>Lưu </a:t>
            </a:r>
            <a:r>
              <a:rPr lang="vi-VN" sz="2800">
                <a:latin typeface="+mj-lt"/>
                <a:cs typeface="Tahoma" charset="0"/>
              </a:rPr>
              <a:t>trữ session với dữ liệu lớn </a:t>
            </a:r>
            <a:r>
              <a:rPr lang="en-US" sz="2800" smtClean="0">
                <a:latin typeface="+mj-lt"/>
                <a:cs typeface="Tahoma" charset="0"/>
                <a:sym typeface="Wingdings" panose="05000000000000000000" pitchFamily="2" charset="2"/>
              </a:rPr>
              <a:t></a:t>
            </a:r>
            <a:r>
              <a:rPr lang="vi-VN" sz="2800" smtClean="0">
                <a:latin typeface="+mj-lt"/>
                <a:cs typeface="Tahoma" charset="0"/>
              </a:rPr>
              <a:t>làm </a:t>
            </a:r>
            <a:r>
              <a:rPr lang="vi-VN" sz="2800">
                <a:latin typeface="+mj-lt"/>
                <a:cs typeface="Tahoma" charset="0"/>
              </a:rPr>
              <a:t>chậm server, đặc biệt nếu nhiều người truy cập đồng thời, do mỗi user sẽ có bản copy session riêng!</a:t>
            </a:r>
            <a:endParaRPr lang="en-US" sz="2800" dirty="0" smtClean="0">
              <a:latin typeface="+mj-lt"/>
              <a:cs typeface="Tahoma" charset="0"/>
            </a:endParaRPr>
          </a:p>
        </p:txBody>
      </p:sp>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966455621"/>
      </p:ext>
    </p:extLst>
  </p:cSld>
  <p:clrMapOvr>
    <a:masterClrMapping/>
  </p:clrMapOvr>
  <p:transition advClick="0">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95739" y="1066800"/>
            <a:ext cx="8143461" cy="53340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Session được tạo ra khi client bắt đầu phiên làm việc của mình</a:t>
            </a:r>
          </a:p>
          <a:p>
            <a:pPr algn="just">
              <a:lnSpc>
                <a:spcPct val="120000"/>
              </a:lnSpc>
              <a:spcBef>
                <a:spcPts val="300"/>
              </a:spcBef>
              <a:spcAft>
                <a:spcPts val="300"/>
              </a:spcAft>
            </a:pPr>
            <a:r>
              <a:rPr lang="vi-VN" sz="2800" smtClean="0">
                <a:solidFill>
                  <a:srgbClr val="0000FF"/>
                </a:solidFill>
                <a:latin typeface="+mj-lt"/>
                <a:cs typeface="Tahoma" charset="0"/>
              </a:rPr>
              <a:t>Session </a:t>
            </a:r>
            <a:r>
              <a:rPr lang="vi-VN" sz="2800">
                <a:solidFill>
                  <a:srgbClr val="0000FF"/>
                </a:solidFill>
                <a:latin typeface="+mj-lt"/>
                <a:cs typeface="Tahoma" charset="0"/>
              </a:rPr>
              <a:t>sẽ được hủy </a:t>
            </a:r>
            <a:r>
              <a:rPr lang="vi-VN" sz="2800" smtClean="0">
                <a:solidFill>
                  <a:srgbClr val="0000FF"/>
                </a:solidFill>
                <a:latin typeface="+mj-lt"/>
                <a:cs typeface="Tahoma" charset="0"/>
              </a:rPr>
              <a:t>khi</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sz="2400">
                <a:latin typeface="+mj-lt"/>
                <a:cs typeface="Tahoma" charset="0"/>
              </a:rPr>
              <a:t>Client tường minh thoát khỏi session</a:t>
            </a:r>
          </a:p>
          <a:p>
            <a:pPr lvl="1" algn="just">
              <a:lnSpc>
                <a:spcPct val="120000"/>
              </a:lnSpc>
              <a:spcBef>
                <a:spcPts val="300"/>
              </a:spcBef>
              <a:spcAft>
                <a:spcPts val="300"/>
              </a:spcAft>
            </a:pPr>
            <a:r>
              <a:rPr lang="vi-VN" sz="2400">
                <a:latin typeface="+mj-lt"/>
                <a:cs typeface="Tahoma" charset="0"/>
              </a:rPr>
              <a:t>Sau một khoảng thời gian (time-out), client không có hành động làm việc nào</a:t>
            </a:r>
          </a:p>
          <a:p>
            <a:pPr algn="just">
              <a:lnSpc>
                <a:spcPct val="120000"/>
              </a:lnSpc>
              <a:spcBef>
                <a:spcPts val="300"/>
              </a:spcBef>
              <a:spcAft>
                <a:spcPts val="300"/>
              </a:spcAft>
            </a:pPr>
            <a:r>
              <a:rPr lang="vi-VN" sz="2800" smtClean="0">
                <a:solidFill>
                  <a:srgbClr val="0000FF"/>
                </a:solidFill>
                <a:latin typeface="+mj-lt"/>
                <a:cs typeface="Tahoma" charset="0"/>
              </a:rPr>
              <a:t>Sự kiện</a:t>
            </a:r>
            <a:r>
              <a:rPr lang="en-US" sz="2800" smtClean="0">
                <a:solidFill>
                  <a:srgbClr val="0000FF"/>
                </a:solidFill>
                <a:latin typeface="+mj-lt"/>
                <a:cs typeface="Tahoma" charset="0"/>
              </a:rPr>
              <a:t>:</a:t>
            </a:r>
            <a:endParaRPr lang="vi-VN" sz="2800">
              <a:solidFill>
                <a:srgbClr val="0000FF"/>
              </a:solidFill>
              <a:latin typeface="+mj-lt"/>
              <a:cs typeface="Tahoma" charset="0"/>
            </a:endParaRPr>
          </a:p>
          <a:p>
            <a:pPr lvl="1" algn="just">
              <a:lnSpc>
                <a:spcPct val="120000"/>
              </a:lnSpc>
              <a:spcBef>
                <a:spcPts val="300"/>
              </a:spcBef>
              <a:spcAft>
                <a:spcPts val="300"/>
              </a:spcAft>
            </a:pPr>
            <a:r>
              <a:rPr lang="vi-VN" sz="2400">
                <a:solidFill>
                  <a:srgbClr val="0000FF"/>
                </a:solidFill>
                <a:latin typeface="+mj-lt"/>
                <a:cs typeface="Tahoma" charset="0"/>
              </a:rPr>
              <a:t>Session_OnStart</a:t>
            </a:r>
          </a:p>
          <a:p>
            <a:pPr lvl="1" algn="just">
              <a:lnSpc>
                <a:spcPct val="120000"/>
              </a:lnSpc>
              <a:spcBef>
                <a:spcPts val="300"/>
              </a:spcBef>
              <a:spcAft>
                <a:spcPts val="300"/>
              </a:spcAft>
            </a:pPr>
            <a:r>
              <a:rPr lang="vi-VN" sz="2400">
                <a:solidFill>
                  <a:srgbClr val="0000FF"/>
                </a:solidFill>
                <a:latin typeface="+mj-lt"/>
                <a:cs typeface="Tahoma" charset="0"/>
              </a:rPr>
              <a:t>Session_OnEnd</a:t>
            </a:r>
          </a:p>
          <a:p>
            <a:pPr marL="457200" lvl="1" indent="0" algn="just">
              <a:lnSpc>
                <a:spcPct val="120000"/>
              </a:lnSpc>
              <a:spcBef>
                <a:spcPts val="300"/>
              </a:spcBef>
              <a:spcAft>
                <a:spcPts val="300"/>
              </a:spcAft>
              <a:buNone/>
            </a:pPr>
            <a:r>
              <a:rPr lang="vi-VN" sz="2400">
                <a:solidFill>
                  <a:srgbClr val="C00000"/>
                </a:solidFill>
                <a:latin typeface="+mj-lt"/>
                <a:cs typeface="Tahoma" charset="0"/>
              </a:rPr>
              <a:t>(global.asax)</a:t>
            </a:r>
            <a:endParaRPr lang="en-US" sz="2400" dirty="0" smtClean="0">
              <a:solidFill>
                <a:srgbClr val="C00000"/>
              </a:solidFill>
              <a:latin typeface="+mj-lt"/>
              <a:cs typeface="Tahoma" charset="0"/>
            </a:endParaRPr>
          </a:p>
        </p:txBody>
      </p:sp>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284934028"/>
      </p:ext>
    </p:extLst>
  </p:cSld>
  <p:clrMapOvr>
    <a:masterClrMapping/>
  </p:clrMapOvr>
  <p:transition advClick="0">
    <p:wheel spokes="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5"/>
          <p:cNvGraphicFramePr>
            <a:graphicFrameLocks/>
          </p:cNvGraphicFramePr>
          <p:nvPr>
            <p:extLst>
              <p:ext uri="{D42A27DB-BD31-4B8C-83A1-F6EECF244321}">
                <p14:modId xmlns:p14="http://schemas.microsoft.com/office/powerpoint/2010/main" val="2284079384"/>
              </p:ext>
            </p:extLst>
          </p:nvPr>
        </p:nvGraphicFramePr>
        <p:xfrm>
          <a:off x="533400" y="1219199"/>
          <a:ext cx="8534400" cy="2971801"/>
        </p:xfrm>
        <a:graphic>
          <a:graphicData uri="http://schemas.openxmlformats.org/drawingml/2006/table">
            <a:tbl>
              <a:tblPr/>
              <a:tblGrid>
                <a:gridCol w="3886200"/>
                <a:gridCol w="4648200"/>
              </a:tblGrid>
              <a:tr h="75177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Thuộc tính/ Ph</a:t>
                      </a:r>
                      <a:r>
                        <a:rPr kumimoji="0" lang="vi-VN" sz="2400" b="1" i="0" u="none" strike="noStrike" cap="none" normalizeH="0" baseline="0" smtClean="0">
                          <a:ln>
                            <a:noFill/>
                          </a:ln>
                          <a:solidFill>
                            <a:srgbClr val="000000"/>
                          </a:solidFill>
                          <a:effectLst/>
                          <a:latin typeface="Arial" pitchFamily="34" charset="0"/>
                        </a:rPr>
                        <a:t>ươ</a:t>
                      </a:r>
                      <a:r>
                        <a:rPr kumimoji="0" lang="en-US" sz="2400" b="1" i="0" u="none" strike="noStrike" cap="none" normalizeH="0" baseline="0" smtClean="0">
                          <a:ln>
                            <a:noFill/>
                          </a:ln>
                          <a:solidFill>
                            <a:srgbClr val="000000"/>
                          </a:solidFill>
                          <a:effectLst/>
                          <a:latin typeface="Arial" pitchFamily="34" charset="0"/>
                        </a:rPr>
                        <a:t>ng thức</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400" b="1" i="0" u="none" strike="noStrike" cap="none" normalizeH="0" baseline="0" smtClean="0">
                          <a:ln>
                            <a:noFill/>
                          </a:ln>
                          <a:solidFill>
                            <a:srgbClr val="000000"/>
                          </a:solidFill>
                          <a:effectLst/>
                          <a:latin typeface="Arial" pitchFamily="34" charset="0"/>
                        </a:rPr>
                        <a:t>Ý nghĩa</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44377">
                <a:tc>
                  <a:txBody>
                    <a:bodyPr/>
                    <a:lstStyle/>
                    <a:p>
                      <a:r>
                        <a:rPr lang="en-US" sz="2400" smtClean="0"/>
                        <a:t>Session.Timeout = minutes</a:t>
                      </a:r>
                      <a:endParaRPr lang="en-US" sz="2400"/>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smtClean="0"/>
                        <a:t>Đặt thời gian của phiên làm việc</a:t>
                      </a:r>
                      <a:endParaRPr lang="en-US" sz="2400"/>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377">
                <a:tc>
                  <a:txBody>
                    <a:bodyPr/>
                    <a:lstStyle/>
                    <a:p>
                      <a:r>
                        <a:rPr lang="en-US" sz="2400" smtClean="0"/>
                        <a:t>Session.SessionID</a:t>
                      </a:r>
                      <a:endParaRPr lang="en-US" sz="2400"/>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smtClean="0"/>
                        <a:t>ID của phiên làm việc</a:t>
                      </a:r>
                      <a:endParaRPr lang="en-US" sz="2400"/>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1274">
                <a:tc>
                  <a:txBody>
                    <a:bodyPr/>
                    <a:lstStyle/>
                    <a:p>
                      <a:r>
                        <a:rPr lang="en-US" sz="2400" smtClean="0"/>
                        <a:t>Session.Abandon()</a:t>
                      </a:r>
                      <a:endParaRPr lang="en-US" sz="2400"/>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2400" smtClean="0"/>
                        <a:t>Hủy phiên làm việc (hủy cả biến dữ liệu)</a:t>
                      </a:r>
                      <a:endParaRPr lang="en-US" sz="2400"/>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Rectangle 4"/>
          <p:cNvSpPr>
            <a:spLocks noChangeArrowheads="1"/>
          </p:cNvSpPr>
          <p:nvPr/>
        </p:nvSpPr>
        <p:spPr bwMode="auto">
          <a:xfrm>
            <a:off x="685800" y="4419600"/>
            <a:ext cx="6705600" cy="2092325"/>
          </a:xfrm>
          <a:prstGeom prst="rect">
            <a:avLst/>
          </a:prstGeom>
          <a:gradFill>
            <a:gsLst>
              <a:gs pos="0">
                <a:srgbClr val="5E9EFF"/>
              </a:gs>
              <a:gs pos="39999">
                <a:srgbClr val="85C2FF"/>
              </a:gs>
              <a:gs pos="70000">
                <a:srgbClr val="C4D6EB"/>
              </a:gs>
              <a:gs pos="100000">
                <a:srgbClr val="FFEBFA"/>
              </a:gs>
            </a:gsLst>
            <a:lin ang="5400000" scaled="0"/>
          </a:gradFill>
          <a:ln>
            <a:headEnd/>
            <a:tailEnd/>
          </a:ln>
        </p:spPr>
        <p:style>
          <a:lnRef idx="3">
            <a:schemeClr val="lt1"/>
          </a:lnRef>
          <a:fillRef idx="1">
            <a:schemeClr val="accent1"/>
          </a:fillRef>
          <a:effectRef idx="1">
            <a:schemeClr val="accent1"/>
          </a:effectRef>
          <a:fontRef idx="minor">
            <a:schemeClr val="lt1"/>
          </a:fontRef>
        </p:style>
        <p:txBody>
          <a:bodyPr>
            <a:spAutoFit/>
          </a:bodyPr>
          <a:lstStyle/>
          <a:p>
            <a:pPr marL="342900" indent="-342900" algn="l">
              <a:lnSpc>
                <a:spcPct val="130000"/>
              </a:lnSpc>
              <a:defRPr/>
            </a:pPr>
            <a:r>
              <a:rPr lang="en-US" sz="2000" b="0">
                <a:solidFill>
                  <a:schemeClr val="tx1"/>
                </a:solidFill>
                <a:latin typeface="Lucida Sans Typewriter" pitchFamily="49" charset="0"/>
                <a:cs typeface="Times New Roman" pitchFamily="18" charset="0"/>
              </a:rPr>
              <a:t>&lt;configuration&gt;</a:t>
            </a:r>
          </a:p>
          <a:p>
            <a:pPr marL="342900" indent="-342900" algn="l">
              <a:lnSpc>
                <a:spcPct val="130000"/>
              </a:lnSpc>
              <a:defRPr/>
            </a:pPr>
            <a:r>
              <a:rPr lang="en-US" sz="2000" b="0">
                <a:solidFill>
                  <a:schemeClr val="tx1"/>
                </a:solidFill>
                <a:latin typeface="Lucida Sans Typewriter" pitchFamily="49" charset="0"/>
                <a:cs typeface="Times New Roman" pitchFamily="18" charset="0"/>
              </a:rPr>
              <a:t> 	&lt;system.web&gt;</a:t>
            </a:r>
          </a:p>
          <a:p>
            <a:pPr marL="342900" indent="-342900" algn="l">
              <a:lnSpc>
                <a:spcPct val="130000"/>
              </a:lnSpc>
              <a:defRPr/>
            </a:pPr>
            <a:r>
              <a:rPr lang="en-US" sz="2000" b="0">
                <a:solidFill>
                  <a:schemeClr val="tx1"/>
                </a:solidFill>
                <a:latin typeface="Lucida Sans Typewriter" pitchFamily="49" charset="0"/>
                <a:cs typeface="Times New Roman" pitchFamily="18" charset="0"/>
              </a:rPr>
              <a:t>		</a:t>
            </a:r>
            <a:r>
              <a:rPr lang="en-US" sz="2000" b="0">
                <a:solidFill>
                  <a:srgbClr val="FF0000"/>
                </a:solidFill>
                <a:latin typeface="Lucida Sans Typewriter" pitchFamily="49" charset="0"/>
                <a:cs typeface="Times New Roman" pitchFamily="18" charset="0"/>
              </a:rPr>
              <a:t>&lt;sessionState timeout="10" /&gt;</a:t>
            </a:r>
          </a:p>
          <a:p>
            <a:pPr marL="342900" indent="-342900" algn="l">
              <a:lnSpc>
                <a:spcPct val="130000"/>
              </a:lnSpc>
              <a:defRPr/>
            </a:pPr>
            <a:r>
              <a:rPr lang="en-US" sz="2000" b="0">
                <a:solidFill>
                  <a:schemeClr val="tx1"/>
                </a:solidFill>
                <a:latin typeface="Lucida Sans Typewriter" pitchFamily="49" charset="0"/>
                <a:cs typeface="Times New Roman" pitchFamily="18" charset="0"/>
              </a:rPr>
              <a:t>	&lt;/system.web&gt;</a:t>
            </a:r>
          </a:p>
          <a:p>
            <a:pPr marL="342900" indent="-342900" algn="l">
              <a:lnSpc>
                <a:spcPct val="130000"/>
              </a:lnSpc>
              <a:defRPr/>
            </a:pPr>
            <a:r>
              <a:rPr lang="en-US" sz="2000" b="0">
                <a:solidFill>
                  <a:schemeClr val="tx1"/>
                </a:solidFill>
                <a:latin typeface="Lucida Sans Typewriter" pitchFamily="49" charset="0"/>
                <a:cs typeface="Times New Roman" pitchFamily="18" charset="0"/>
              </a:rPr>
              <a:t>&lt;/configuration&gt;</a:t>
            </a:r>
          </a:p>
        </p:txBody>
      </p:sp>
      <p:sp>
        <p:nvSpPr>
          <p:cNvPr id="8" name="TextBox 7"/>
          <p:cNvSpPr txBox="1"/>
          <p:nvPr/>
        </p:nvSpPr>
        <p:spPr>
          <a:xfrm>
            <a:off x="7403306" y="4442653"/>
            <a:ext cx="1500187" cy="3698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txBody>
          <a:bodyPr>
            <a:spAutoFit/>
          </a:bodyPr>
          <a:lstStyle/>
          <a:p>
            <a:pPr>
              <a:defRPr/>
            </a:pPr>
            <a:r>
              <a:rPr lang="en-US">
                <a:latin typeface="Arial" charset="0"/>
                <a:cs typeface="Arial" charset="0"/>
              </a:rPr>
              <a:t>Web.config</a:t>
            </a:r>
          </a:p>
        </p:txBody>
      </p:sp>
      <p:sp>
        <p:nvSpPr>
          <p:cNvPr id="9"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920737081"/>
      </p:ext>
    </p:extLst>
  </p:cSld>
  <p:clrMapOvr>
    <a:masterClrMapping/>
  </p:clrMapOvr>
  <p:transition advClick="0">
    <p:wheel spokes="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59436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Cung cấp cho ta một danh sách các trạng thái xuyên suốt session này</a:t>
            </a:r>
          </a:p>
          <a:p>
            <a:pPr algn="just">
              <a:lnSpc>
                <a:spcPct val="120000"/>
              </a:lnSpc>
              <a:spcBef>
                <a:spcPts val="300"/>
              </a:spcBef>
              <a:spcAft>
                <a:spcPts val="300"/>
              </a:spcAft>
            </a:pPr>
            <a:r>
              <a:rPr lang="vi-VN" sz="2800" smtClean="0">
                <a:latin typeface="+mj-lt"/>
                <a:cs typeface="Tahoma" charset="0"/>
              </a:rPr>
              <a:t>Các </a:t>
            </a:r>
            <a:r>
              <a:rPr lang="vi-VN" sz="2800">
                <a:latin typeface="+mj-lt"/>
                <a:cs typeface="Tahoma" charset="0"/>
              </a:rPr>
              <a:t>trạng thái của Session Object cũng được tổ chức trong một Collections dưới dạng key-value</a:t>
            </a:r>
          </a:p>
          <a:p>
            <a:pPr marL="0" indent="0" algn="just">
              <a:lnSpc>
                <a:spcPct val="120000"/>
              </a:lnSpc>
              <a:spcBef>
                <a:spcPts val="300"/>
              </a:spcBef>
              <a:spcAft>
                <a:spcPts val="300"/>
              </a:spcAft>
              <a:buNone/>
            </a:pPr>
            <a:r>
              <a:rPr lang="en-US" sz="2800">
                <a:latin typeface="+mj-lt"/>
                <a:cs typeface="Tahoma" charset="0"/>
              </a:rPr>
              <a:t> </a:t>
            </a:r>
            <a:r>
              <a:rPr lang="en-US" sz="2800" smtClean="0">
                <a:latin typeface="+mj-lt"/>
                <a:cs typeface="Tahoma" charset="0"/>
              </a:rPr>
              <a:t>   </a:t>
            </a:r>
            <a:r>
              <a:rPr lang="vi-VN" sz="2800" smtClean="0">
                <a:solidFill>
                  <a:srgbClr val="C00000"/>
                </a:solidFill>
                <a:latin typeface="+mj-lt"/>
                <a:cs typeface="Tahoma" charset="0"/>
              </a:rPr>
              <a:t>Session</a:t>
            </a:r>
            <a:r>
              <a:rPr lang="vi-VN" sz="2800">
                <a:solidFill>
                  <a:srgbClr val="C00000"/>
                </a:solidFill>
                <a:latin typeface="+mj-lt"/>
                <a:cs typeface="Tahoma" charset="0"/>
              </a:rPr>
              <a:t>["DaDangNhap"] = 0</a:t>
            </a:r>
            <a:r>
              <a:rPr lang="vi-VN" sz="2800" smtClean="0">
                <a:solidFill>
                  <a:srgbClr val="C00000"/>
                </a:solidFill>
                <a:latin typeface="+mj-lt"/>
                <a:cs typeface="Tahoma" charset="0"/>
              </a:rPr>
              <a:t>;</a:t>
            </a:r>
            <a:endParaRPr lang="en-US" sz="2800" smtClean="0">
              <a:solidFill>
                <a:srgbClr val="C00000"/>
              </a:solidFill>
              <a:latin typeface="+mj-lt"/>
              <a:cs typeface="Tahoma" charset="0"/>
            </a:endParaRPr>
          </a:p>
          <a:p>
            <a:pPr algn="just">
              <a:lnSpc>
                <a:spcPct val="120000"/>
              </a:lnSpc>
              <a:spcBef>
                <a:spcPts val="300"/>
              </a:spcBef>
              <a:spcAft>
                <a:spcPts val="300"/>
              </a:spcAft>
            </a:pPr>
            <a:endParaRPr lang="en-US" sz="2800" dirty="0" smtClean="0">
              <a:latin typeface="+mj-lt"/>
              <a:cs typeface="Tahoma" charset="0"/>
            </a:endParaRPr>
          </a:p>
        </p:txBody>
      </p:sp>
      <p:pic>
        <p:nvPicPr>
          <p:cNvPr id="5" name="Picture 10" descr="PPT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219200"/>
            <a:ext cx="1752600" cy="538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62250008"/>
      </p:ext>
    </p:extLst>
  </p:cSld>
  <p:clrMapOvr>
    <a:masterClrMapping/>
  </p:clrMapOvr>
  <p:transition advClick="0">
    <p:wheel spokes="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 – Ví dụ</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92426" y="1066800"/>
            <a:ext cx="8146774"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Ví dụ: Kiểm tra Quyền đăng nhập</a:t>
            </a:r>
          </a:p>
          <a:p>
            <a:pPr lvl="1" algn="just">
              <a:lnSpc>
                <a:spcPct val="120000"/>
              </a:lnSpc>
              <a:spcBef>
                <a:spcPts val="300"/>
              </a:spcBef>
              <a:spcAft>
                <a:spcPts val="300"/>
              </a:spcAft>
            </a:pPr>
            <a:r>
              <a:rPr lang="vi-VN" sz="2400" smtClean="0">
                <a:latin typeface="+mj-lt"/>
                <a:cs typeface="Tahoma" charset="0"/>
              </a:rPr>
              <a:t>Làm </a:t>
            </a:r>
            <a:r>
              <a:rPr lang="vi-VN" sz="2400">
                <a:latin typeface="+mj-lt"/>
                <a:cs typeface="Tahoma" charset="0"/>
              </a:rPr>
              <a:t>thế nào để ngăn không cho người dùng truy cập vào các trang web nếu chưa đăng nhập?</a:t>
            </a:r>
          </a:p>
          <a:p>
            <a:pPr lvl="1" algn="just">
              <a:lnSpc>
                <a:spcPct val="120000"/>
              </a:lnSpc>
              <a:spcBef>
                <a:spcPts val="300"/>
              </a:spcBef>
              <a:spcAft>
                <a:spcPts val="300"/>
              </a:spcAft>
            </a:pPr>
            <a:r>
              <a:rPr lang="vi-VN" sz="2400" smtClean="0">
                <a:latin typeface="+mj-lt"/>
                <a:cs typeface="Tahoma" charset="0"/>
              </a:rPr>
              <a:t>Ý </a:t>
            </a:r>
            <a:r>
              <a:rPr lang="vi-VN" sz="2400">
                <a:latin typeface="+mj-lt"/>
                <a:cs typeface="Tahoma" charset="0"/>
              </a:rPr>
              <a:t>tưởng: </a:t>
            </a:r>
            <a:r>
              <a:rPr lang="vi-VN" sz="2400">
                <a:solidFill>
                  <a:srgbClr val="0066FF"/>
                </a:solidFill>
                <a:latin typeface="+mj-lt"/>
                <a:cs typeface="Tahoma" charset="0"/>
              </a:rPr>
              <a:t>Dùng các biến Session để lưu trạng thái đăng nhập của người dùng</a:t>
            </a:r>
          </a:p>
          <a:p>
            <a:pPr lvl="2" algn="just">
              <a:lnSpc>
                <a:spcPct val="120000"/>
              </a:lnSpc>
              <a:spcBef>
                <a:spcPts val="300"/>
              </a:spcBef>
              <a:spcAft>
                <a:spcPts val="300"/>
              </a:spcAft>
            </a:pPr>
            <a:r>
              <a:rPr lang="vi-VN">
                <a:latin typeface="+mj-lt"/>
                <a:cs typeface="Tahoma" charset="0"/>
              </a:rPr>
              <a:t>Session[“IsLogin”] = 0/1 : Lưu trạng thái đăng nhập</a:t>
            </a:r>
          </a:p>
          <a:p>
            <a:pPr lvl="2" algn="just">
              <a:lnSpc>
                <a:spcPct val="120000"/>
              </a:lnSpc>
              <a:spcBef>
                <a:spcPts val="300"/>
              </a:spcBef>
              <a:spcAft>
                <a:spcPts val="300"/>
              </a:spcAft>
            </a:pPr>
            <a:r>
              <a:rPr lang="vi-VN">
                <a:latin typeface="+mj-lt"/>
                <a:cs typeface="Tahoma" charset="0"/>
              </a:rPr>
              <a:t>Session[“Username”] : Lưu Tên đăng nhập</a:t>
            </a:r>
          </a:p>
          <a:p>
            <a:pPr lvl="2" algn="just">
              <a:lnSpc>
                <a:spcPct val="120000"/>
              </a:lnSpc>
              <a:spcBef>
                <a:spcPts val="300"/>
              </a:spcBef>
              <a:spcAft>
                <a:spcPts val="300"/>
              </a:spcAft>
            </a:pPr>
            <a:r>
              <a:rPr lang="vi-VN">
                <a:latin typeface="+mj-lt"/>
                <a:cs typeface="Tahoma" charset="0"/>
              </a:rPr>
              <a:t>Session[“Authentication”]: Lưu Loại quyền đăng nhập</a:t>
            </a:r>
          </a:p>
          <a:p>
            <a:pPr lvl="2" algn="just">
              <a:lnSpc>
                <a:spcPct val="120000"/>
              </a:lnSpc>
              <a:spcBef>
                <a:spcPts val="300"/>
              </a:spcBef>
              <a:spcAft>
                <a:spcPts val="300"/>
              </a:spcAft>
            </a:pPr>
            <a:r>
              <a:rPr lang="vi-VN">
                <a:latin typeface="+mj-lt"/>
                <a:cs typeface="Tahoma" charset="0"/>
              </a:rPr>
              <a:t>…</a:t>
            </a:r>
            <a:endParaRPr lang="en-US" dirty="0" smtClean="0">
              <a:latin typeface="+mj-lt"/>
              <a:cs typeface="Tahoma" charset="0"/>
            </a:endParaRPr>
          </a:p>
        </p:txBody>
      </p:sp>
    </p:spTree>
    <p:extLst>
      <p:ext uri="{BB962C8B-B14F-4D97-AF65-F5344CB8AC3E}">
        <p14:creationId xmlns:p14="http://schemas.microsoft.com/office/powerpoint/2010/main" val="141150727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219">
                                            <p:txEl>
                                              <p:pRg st="2" end="2"/>
                                            </p:txEl>
                                          </p:spTgt>
                                        </p:tgtEl>
                                        <p:attrNameLst>
                                          <p:attrName>style.visibility</p:attrName>
                                        </p:attrNameLst>
                                      </p:cBhvr>
                                      <p:to>
                                        <p:strVal val="visible"/>
                                      </p:to>
                                    </p:set>
                                    <p:anim calcmode="lin" valueType="num">
                                      <p:cBhvr additive="base">
                                        <p:cTn id="24"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9219">
                                            <p:txEl>
                                              <p:pRg st="3" end="3"/>
                                            </p:txEl>
                                          </p:spTgt>
                                        </p:tgtEl>
                                        <p:attrNameLst>
                                          <p:attrName>style.visibility</p:attrName>
                                        </p:attrNameLst>
                                      </p:cBhvr>
                                      <p:to>
                                        <p:strVal val="visible"/>
                                      </p:to>
                                    </p:set>
                                    <p:anim calcmode="lin" valueType="num">
                                      <p:cBhvr additive="base">
                                        <p:cTn id="28"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219">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219">
                                            <p:txEl>
                                              <p:pRg st="4" end="4"/>
                                            </p:txEl>
                                          </p:spTgt>
                                        </p:tgtEl>
                                        <p:attrNameLst>
                                          <p:attrName>style.visibility</p:attrName>
                                        </p:attrNameLst>
                                      </p:cBhvr>
                                      <p:to>
                                        <p:strVal val="visible"/>
                                      </p:to>
                                    </p:set>
                                    <p:anim calcmode="lin" valueType="num">
                                      <p:cBhvr additive="base">
                                        <p:cTn id="32"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219">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219">
                                            <p:txEl>
                                              <p:pRg st="5" end="5"/>
                                            </p:txEl>
                                          </p:spTgt>
                                        </p:tgtEl>
                                        <p:attrNameLst>
                                          <p:attrName>style.visibility</p:attrName>
                                        </p:attrNameLst>
                                      </p:cBhvr>
                                      <p:to>
                                        <p:strVal val="visible"/>
                                      </p:to>
                                    </p:set>
                                    <p:anim calcmode="lin" valueType="num">
                                      <p:cBhvr additive="base">
                                        <p:cTn id="36"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219">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9219">
                                            <p:txEl>
                                              <p:pRg st="6" end="6"/>
                                            </p:txEl>
                                          </p:spTgt>
                                        </p:tgtEl>
                                        <p:attrNameLst>
                                          <p:attrName>style.visibility</p:attrName>
                                        </p:attrNameLst>
                                      </p:cBhvr>
                                      <p:to>
                                        <p:strVal val="visible"/>
                                      </p:to>
                                    </p:set>
                                    <p:anim calcmode="lin" valueType="num">
                                      <p:cBhvr additive="base">
                                        <p:cTn id="40"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Làm thế nào để ngăn không cho người dùng truy cập vào các trang web nếu chưa đăng nhập</a:t>
            </a:r>
            <a:r>
              <a:rPr lang="vi-VN" sz="2800" smtClean="0">
                <a:solidFill>
                  <a:srgbClr val="FF0000"/>
                </a:solidFill>
                <a:latin typeface="+mj-lt"/>
                <a:cs typeface="Tahoma" charset="0"/>
              </a:rPr>
              <a:t>?</a:t>
            </a:r>
            <a:endParaRPr lang="en-US" sz="2800" smtClean="0">
              <a:solidFill>
                <a:srgbClr val="FF0000"/>
              </a:solidFill>
              <a:latin typeface="+mj-lt"/>
              <a:cs typeface="Tahoma" charset="0"/>
            </a:endParaRPr>
          </a:p>
          <a:p>
            <a:pPr marL="0" indent="0" algn="just">
              <a:lnSpc>
                <a:spcPct val="120000"/>
              </a:lnSpc>
              <a:spcBef>
                <a:spcPts val="300"/>
              </a:spcBef>
              <a:spcAft>
                <a:spcPts val="300"/>
              </a:spcAft>
              <a:buNone/>
            </a:pPr>
            <a:r>
              <a:rPr lang="en-US" sz="2800" smtClean="0">
                <a:latin typeface="+mj-lt"/>
                <a:cs typeface="Tahoma" charset="0"/>
              </a:rPr>
              <a:t>1. Chúng ta cần k</a:t>
            </a:r>
            <a:r>
              <a:rPr lang="vi-VN" sz="2800" smtClean="0">
                <a:latin typeface="+mj-lt"/>
                <a:cs typeface="Tahoma" charset="0"/>
              </a:rPr>
              <a:t>hởi </a:t>
            </a:r>
            <a:r>
              <a:rPr lang="vi-VN" sz="2800">
                <a:latin typeface="+mj-lt"/>
                <a:cs typeface="Tahoma" charset="0"/>
              </a:rPr>
              <a:t>tạo giá trị mặc định cho biến </a:t>
            </a:r>
            <a:r>
              <a:rPr lang="vi-VN" sz="2800">
                <a:solidFill>
                  <a:srgbClr val="0000FF"/>
                </a:solidFill>
                <a:latin typeface="+mj-lt"/>
                <a:cs typeface="Tahoma" charset="0"/>
              </a:rPr>
              <a:t>Session[“IsLogin”] = 0 </a:t>
            </a:r>
            <a:r>
              <a:rPr lang="vi-VN" sz="2800">
                <a:latin typeface="+mj-lt"/>
                <a:cs typeface="Tahoma" charset="0"/>
              </a:rPr>
              <a:t>(chưa đăng nhập)</a:t>
            </a:r>
            <a:endParaRPr lang="en-US" sz="2800">
              <a:latin typeface="+mj-lt"/>
              <a:cs typeface="Tahoma" charset="0"/>
            </a:endParaRPr>
          </a:p>
          <a:p>
            <a:pPr algn="just">
              <a:lnSpc>
                <a:spcPct val="120000"/>
              </a:lnSpc>
              <a:spcBef>
                <a:spcPts val="300"/>
              </a:spcBef>
              <a:spcAft>
                <a:spcPts val="300"/>
              </a:spcAft>
            </a:pPr>
            <a:endParaRPr lang="en-US" sz="2800" dirty="0" smtClean="0">
              <a:latin typeface="+mj-lt"/>
              <a:cs typeface="Tahoma" charset="0"/>
            </a:endParaRPr>
          </a:p>
        </p:txBody>
      </p:sp>
      <p:pic>
        <p:nvPicPr>
          <p:cNvPr id="2" name="Picture 1"/>
          <p:cNvPicPr>
            <a:picLocks noChangeAspect="1"/>
          </p:cNvPicPr>
          <p:nvPr/>
        </p:nvPicPr>
        <p:blipFill>
          <a:blip r:embed="rId2"/>
          <a:stretch>
            <a:fillRect/>
          </a:stretch>
        </p:blipFill>
        <p:spPr>
          <a:xfrm>
            <a:off x="779936" y="3886200"/>
            <a:ext cx="7983064" cy="1933575"/>
          </a:xfrm>
          <a:prstGeom prst="rect">
            <a:avLst/>
          </a:prstGeom>
        </p:spPr>
      </p:pic>
      <p:sp>
        <p:nvSpPr>
          <p:cNvPr id="6"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951920507"/>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Làm thế nào để ngăn không cho người dùng truy cập vào các trang web nếu chưa đăng nhập</a:t>
            </a:r>
            <a:r>
              <a:rPr lang="vi-VN" sz="2800" smtClean="0">
                <a:solidFill>
                  <a:srgbClr val="FF0000"/>
                </a:solidFill>
                <a:latin typeface="+mj-lt"/>
                <a:cs typeface="Tahoma" charset="0"/>
              </a:rPr>
              <a:t>?</a:t>
            </a:r>
            <a:endParaRPr lang="en-US" sz="2800" smtClean="0">
              <a:solidFill>
                <a:srgbClr val="FF0000"/>
              </a:solidFill>
              <a:latin typeface="+mj-lt"/>
              <a:cs typeface="Tahoma" charset="0"/>
            </a:endParaRPr>
          </a:p>
          <a:p>
            <a:pPr marL="0" indent="0" algn="just">
              <a:lnSpc>
                <a:spcPct val="120000"/>
              </a:lnSpc>
              <a:spcBef>
                <a:spcPts val="300"/>
              </a:spcBef>
              <a:spcAft>
                <a:spcPts val="300"/>
              </a:spcAft>
              <a:buNone/>
            </a:pPr>
            <a:r>
              <a:rPr lang="en-US" sz="2800">
                <a:latin typeface="+mj-lt"/>
                <a:cs typeface="Tahoma" charset="0"/>
              </a:rPr>
              <a:t>2</a:t>
            </a:r>
            <a:r>
              <a:rPr lang="en-US" sz="2800" smtClean="0">
                <a:latin typeface="+mj-lt"/>
                <a:cs typeface="Tahoma" charset="0"/>
              </a:rPr>
              <a:t>. </a:t>
            </a:r>
            <a:r>
              <a:rPr lang="vi-VN" sz="2800" smtClean="0">
                <a:latin typeface="+mj-lt"/>
                <a:cs typeface="Tahoma" charset="0"/>
              </a:rPr>
              <a:t>Tạo </a:t>
            </a:r>
            <a:r>
              <a:rPr lang="vi-VN" sz="2800">
                <a:latin typeface="+mj-lt"/>
                <a:cs typeface="Tahoma" charset="0"/>
              </a:rPr>
              <a:t>trang </a:t>
            </a:r>
            <a:r>
              <a:rPr lang="vi-VN" sz="2800">
                <a:solidFill>
                  <a:srgbClr val="0000FF"/>
                </a:solidFill>
                <a:latin typeface="+mj-lt"/>
                <a:cs typeface="Tahoma" charset="0"/>
              </a:rPr>
              <a:t>Login.aspx </a:t>
            </a:r>
            <a:r>
              <a:rPr lang="vi-VN" sz="2800">
                <a:latin typeface="+mj-lt"/>
                <a:cs typeface="Tahoma" charset="0"/>
              </a:rPr>
              <a:t>cho phép </a:t>
            </a:r>
            <a:r>
              <a:rPr lang="en-US" sz="2800" smtClean="0">
                <a:latin typeface="+mj-lt"/>
                <a:cs typeface="Tahoma" charset="0"/>
              </a:rPr>
              <a:t>user </a:t>
            </a:r>
            <a:r>
              <a:rPr lang="vi-VN" sz="2800" smtClean="0">
                <a:latin typeface="+mj-lt"/>
                <a:cs typeface="Tahoma" charset="0"/>
              </a:rPr>
              <a:t>đăng </a:t>
            </a:r>
            <a:r>
              <a:rPr lang="vi-VN" sz="2800">
                <a:latin typeface="+mj-lt"/>
                <a:cs typeface="Tahoma" charset="0"/>
              </a:rPr>
              <a:t>nhập</a:t>
            </a:r>
          </a:p>
          <a:p>
            <a:pPr lvl="1" algn="just">
              <a:lnSpc>
                <a:spcPct val="120000"/>
              </a:lnSpc>
              <a:spcBef>
                <a:spcPts val="300"/>
              </a:spcBef>
              <a:spcAft>
                <a:spcPts val="300"/>
              </a:spcAft>
            </a:pPr>
            <a:r>
              <a:rPr lang="vi-VN" sz="2400">
                <a:latin typeface="+mj-lt"/>
                <a:cs typeface="Tahoma" charset="0"/>
              </a:rPr>
              <a:t>Nếu kiểm tra thông tin đăng nhập không đúng thì hiển thị thông báo yêu cầu đăng nhập lại. </a:t>
            </a:r>
          </a:p>
          <a:p>
            <a:pPr lvl="1" algn="just">
              <a:lnSpc>
                <a:spcPct val="120000"/>
              </a:lnSpc>
              <a:spcBef>
                <a:spcPts val="300"/>
              </a:spcBef>
              <a:spcAft>
                <a:spcPts val="300"/>
              </a:spcAft>
            </a:pPr>
            <a:r>
              <a:rPr lang="vi-VN" sz="2400">
                <a:latin typeface="+mj-lt"/>
                <a:cs typeface="Tahoma" charset="0"/>
              </a:rPr>
              <a:t>Ngược lại, nếu ĐÚNG thì dùng một(hoặc nhiều) biến Session để lưu trạng thái login thành công lại.</a:t>
            </a:r>
            <a:endParaRPr lang="en-US" sz="2400" dirty="0" smtClean="0">
              <a:latin typeface="+mj-lt"/>
              <a:cs typeface="Tahoma" charset="0"/>
            </a:endParaRPr>
          </a:p>
        </p:txBody>
      </p:sp>
      <p:pic>
        <p:nvPicPr>
          <p:cNvPr id="3" name="Picture 2"/>
          <p:cNvPicPr>
            <a:picLocks noChangeAspect="1"/>
          </p:cNvPicPr>
          <p:nvPr/>
        </p:nvPicPr>
        <p:blipFill>
          <a:blip r:embed="rId2"/>
          <a:stretch>
            <a:fillRect/>
          </a:stretch>
        </p:blipFill>
        <p:spPr>
          <a:xfrm>
            <a:off x="1657350" y="5105400"/>
            <a:ext cx="6038850" cy="1752600"/>
          </a:xfrm>
          <a:prstGeom prst="rect">
            <a:avLst/>
          </a:prstGeom>
        </p:spPr>
      </p:pic>
      <p:sp>
        <p:nvSpPr>
          <p:cNvPr id="6"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962771280"/>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 calcmode="lin" valueType="num">
                                      <p:cBhvr additive="base">
                                        <p:cTn id="22"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219">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219">
                                            <p:txEl>
                                              <p:pRg st="3" end="3"/>
                                            </p:txEl>
                                          </p:spTgt>
                                        </p:tgtEl>
                                        <p:attrNameLst>
                                          <p:attrName>style.visibility</p:attrName>
                                        </p:attrNameLst>
                                      </p:cBhvr>
                                      <p:to>
                                        <p:strVal val="visible"/>
                                      </p:to>
                                    </p:set>
                                    <p:anim calcmode="lin" valueType="num">
                                      <p:cBhvr additive="base">
                                        <p:cTn id="26"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Làm thế nào để ngăn không cho người dùng truy cập vào các trang web nếu chưa đăng nhập</a:t>
            </a:r>
            <a:r>
              <a:rPr lang="vi-VN" sz="2800" smtClean="0">
                <a:solidFill>
                  <a:srgbClr val="FF0000"/>
                </a:solidFill>
                <a:latin typeface="+mj-lt"/>
                <a:cs typeface="Tahoma" charset="0"/>
              </a:rPr>
              <a:t>?</a:t>
            </a:r>
            <a:endParaRPr lang="en-US" sz="2800" smtClean="0">
              <a:solidFill>
                <a:srgbClr val="FF0000"/>
              </a:solidFill>
              <a:latin typeface="+mj-lt"/>
              <a:cs typeface="Tahoma" charset="0"/>
            </a:endParaRPr>
          </a:p>
          <a:p>
            <a:pPr marL="0" indent="0" algn="just">
              <a:lnSpc>
                <a:spcPct val="120000"/>
              </a:lnSpc>
              <a:spcBef>
                <a:spcPts val="300"/>
              </a:spcBef>
              <a:spcAft>
                <a:spcPts val="300"/>
              </a:spcAft>
              <a:buNone/>
            </a:pPr>
            <a:r>
              <a:rPr lang="en-US" sz="2800">
                <a:latin typeface="+mj-lt"/>
                <a:cs typeface="Tahoma" charset="0"/>
              </a:rPr>
              <a:t>3</a:t>
            </a:r>
            <a:r>
              <a:rPr lang="en-US" sz="2800" smtClean="0">
                <a:latin typeface="+mj-lt"/>
                <a:cs typeface="Tahoma" charset="0"/>
              </a:rPr>
              <a:t>. </a:t>
            </a:r>
            <a:r>
              <a:rPr lang="vi-VN" sz="2800">
                <a:latin typeface="+mj-lt"/>
                <a:cs typeface="Tahoma" charset="0"/>
              </a:rPr>
              <a:t>Trong tất cả các trang muốn bảo mật, phải thêm đoạn mã sau để </a:t>
            </a:r>
            <a:r>
              <a:rPr lang="vi-VN" sz="2800">
                <a:solidFill>
                  <a:srgbClr val="0000FF"/>
                </a:solidFill>
                <a:latin typeface="+mj-lt"/>
                <a:cs typeface="Tahoma" charset="0"/>
              </a:rPr>
              <a:t>kiểm tra người dùng đã login hay chưa, nếu chưa thì redirect lại trang login.aspx</a:t>
            </a:r>
            <a:endParaRPr lang="en-US" sz="2800">
              <a:solidFill>
                <a:srgbClr val="0000FF"/>
              </a:solidFill>
              <a:latin typeface="+mj-lt"/>
              <a:cs typeface="Tahoma" charset="0"/>
            </a:endParaRPr>
          </a:p>
          <a:p>
            <a:pPr algn="just">
              <a:lnSpc>
                <a:spcPct val="120000"/>
              </a:lnSpc>
              <a:spcBef>
                <a:spcPts val="300"/>
              </a:spcBef>
              <a:spcAft>
                <a:spcPts val="300"/>
              </a:spcAft>
            </a:pPr>
            <a:endParaRPr lang="en-US" sz="2800" dirty="0" smtClean="0">
              <a:latin typeface="+mj-lt"/>
              <a:cs typeface="Tahoma" charset="0"/>
            </a:endParaRPr>
          </a:p>
        </p:txBody>
      </p:sp>
      <p:pic>
        <p:nvPicPr>
          <p:cNvPr id="2" name="Picture 1"/>
          <p:cNvPicPr>
            <a:picLocks noChangeAspect="1"/>
          </p:cNvPicPr>
          <p:nvPr/>
        </p:nvPicPr>
        <p:blipFill>
          <a:blip r:embed="rId2"/>
          <a:stretch>
            <a:fillRect/>
          </a:stretch>
        </p:blipFill>
        <p:spPr>
          <a:xfrm>
            <a:off x="609599" y="4753591"/>
            <a:ext cx="8382001" cy="2041461"/>
          </a:xfrm>
          <a:prstGeom prst="rect">
            <a:avLst/>
          </a:prstGeom>
        </p:spPr>
      </p:pic>
      <p:sp>
        <p:nvSpPr>
          <p:cNvPr id="6"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19571134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FF0000"/>
                </a:solidFill>
                <a:latin typeface="+mj-lt"/>
                <a:cs typeface="Tahoma" charset="0"/>
              </a:rPr>
              <a:t>Làm thế nào để ngăn không cho người dùng truy cập vào các trang web nếu chưa đăng nhập</a:t>
            </a:r>
            <a:r>
              <a:rPr lang="vi-VN" sz="2800" smtClean="0">
                <a:solidFill>
                  <a:srgbClr val="FF0000"/>
                </a:solidFill>
                <a:latin typeface="+mj-lt"/>
                <a:cs typeface="Tahoma" charset="0"/>
              </a:rPr>
              <a:t>?</a:t>
            </a:r>
            <a:endParaRPr lang="en-US" sz="2800" smtClean="0">
              <a:solidFill>
                <a:srgbClr val="FF0000"/>
              </a:solidFill>
              <a:latin typeface="+mj-lt"/>
              <a:cs typeface="Tahoma" charset="0"/>
            </a:endParaRPr>
          </a:p>
          <a:p>
            <a:pPr marL="0" indent="0" algn="just">
              <a:lnSpc>
                <a:spcPct val="120000"/>
              </a:lnSpc>
              <a:spcBef>
                <a:spcPts val="300"/>
              </a:spcBef>
              <a:spcAft>
                <a:spcPts val="300"/>
              </a:spcAft>
              <a:buNone/>
            </a:pPr>
            <a:r>
              <a:rPr lang="en-US" sz="2800">
                <a:latin typeface="+mj-lt"/>
                <a:cs typeface="Tahoma" charset="0"/>
              </a:rPr>
              <a:t>4</a:t>
            </a:r>
            <a:r>
              <a:rPr lang="en-US" sz="2800" smtClean="0">
                <a:latin typeface="+mj-lt"/>
                <a:cs typeface="Tahoma" charset="0"/>
              </a:rPr>
              <a:t>. </a:t>
            </a:r>
            <a:r>
              <a:rPr lang="vi-VN" sz="2800">
                <a:latin typeface="+mj-lt"/>
                <a:cs typeface="Tahoma" charset="0"/>
              </a:rPr>
              <a:t>Tạo </a:t>
            </a:r>
            <a:r>
              <a:rPr lang="vi-VN" sz="2800">
                <a:solidFill>
                  <a:srgbClr val="0000FF"/>
                </a:solidFill>
                <a:latin typeface="+mj-lt"/>
                <a:cs typeface="Tahoma" charset="0"/>
              </a:rPr>
              <a:t>xử lý khi người dùng logout</a:t>
            </a:r>
            <a:endParaRPr lang="en-US" sz="2800">
              <a:solidFill>
                <a:srgbClr val="0000FF"/>
              </a:solidFill>
              <a:latin typeface="+mj-lt"/>
              <a:cs typeface="Tahoma" charset="0"/>
            </a:endParaRPr>
          </a:p>
          <a:p>
            <a:pPr lvl="1" algn="just">
              <a:lnSpc>
                <a:spcPct val="120000"/>
              </a:lnSpc>
              <a:spcBef>
                <a:spcPts val="300"/>
              </a:spcBef>
              <a:spcAft>
                <a:spcPts val="300"/>
              </a:spcAft>
            </a:pPr>
            <a:r>
              <a:rPr lang="vi-VN" sz="2400" smtClean="0">
                <a:latin typeface="+mj-lt"/>
                <a:cs typeface="Tahoma" charset="0"/>
              </a:rPr>
              <a:t>Reset </a:t>
            </a:r>
            <a:r>
              <a:rPr lang="vi-VN" sz="2400">
                <a:latin typeface="+mj-lt"/>
                <a:cs typeface="Tahoma" charset="0"/>
              </a:rPr>
              <a:t>trạng thái login là chưa đăng nhập</a:t>
            </a:r>
            <a:endParaRPr lang="en-US" sz="2400" dirty="0" smtClean="0">
              <a:latin typeface="+mj-lt"/>
              <a:cs typeface="Tahoma" charset="0"/>
            </a:endParaRPr>
          </a:p>
        </p:txBody>
      </p:sp>
      <p:pic>
        <p:nvPicPr>
          <p:cNvPr id="2" name="Picture 1"/>
          <p:cNvPicPr>
            <a:picLocks noChangeAspect="1"/>
          </p:cNvPicPr>
          <p:nvPr/>
        </p:nvPicPr>
        <p:blipFill>
          <a:blip r:embed="rId2"/>
          <a:stretch>
            <a:fillRect/>
          </a:stretch>
        </p:blipFill>
        <p:spPr>
          <a:xfrm>
            <a:off x="1146068" y="3886200"/>
            <a:ext cx="7769332" cy="1828800"/>
          </a:xfrm>
          <a:prstGeom prst="rect">
            <a:avLst/>
          </a:prstGeom>
        </p:spPr>
      </p:pic>
      <p:sp>
        <p:nvSpPr>
          <p:cNvPr id="6" name="Rectangle 2"/>
          <p:cNvSpPr>
            <a:spLocks noGrp="1" noChangeArrowheads="1"/>
          </p:cNvSpPr>
          <p:nvPr>
            <p:ph type="title"/>
          </p:nvPr>
        </p:nvSpPr>
        <p:spPr bwMode="auto">
          <a:xfrm>
            <a:off x="457200" y="152401"/>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a:t>
            </a:r>
            <a:r>
              <a:rPr lang="en-US" sz="4000" b="1" smtClean="0">
                <a:solidFill>
                  <a:schemeClr val="tx1"/>
                </a:solidFill>
                <a:cs typeface="Tahoma" charset="0"/>
              </a:rPr>
              <a:t>Session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524438509"/>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219">
                                            <p:bg/>
                                          </p:spTgt>
                                        </p:tgtEl>
                                        <p:attrNameLst>
                                          <p:attrName>style.visibility</p:attrName>
                                        </p:attrNameLst>
                                      </p:cBhvr>
                                      <p:to>
                                        <p:strVal val="visible"/>
                                      </p:to>
                                    </p:set>
                                    <p:anim calcmode="lin" valueType="num">
                                      <p:cBhvr additive="base">
                                        <p:cTn id="7" dur="500" fill="hold"/>
                                        <p:tgtEl>
                                          <p:spTgt spid="921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219">
                                            <p:txEl>
                                              <p:pRg st="0" end="0"/>
                                            </p:txEl>
                                          </p:spTgt>
                                        </p:tgtEl>
                                        <p:attrNameLst>
                                          <p:attrName>style.visibility</p:attrName>
                                        </p:attrNameLst>
                                      </p:cBhvr>
                                      <p:to>
                                        <p:strVal val="visible"/>
                                      </p:to>
                                    </p:set>
                                    <p:anim calcmode="lin" valueType="num">
                                      <p:cBhvr additive="base">
                                        <p:cTn id="12"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9">
                                            <p:txEl>
                                              <p:pRg st="1" end="1"/>
                                            </p:txEl>
                                          </p:spTgt>
                                        </p:tgtEl>
                                        <p:attrNameLst>
                                          <p:attrName>style.visibility</p:attrName>
                                        </p:attrNameLst>
                                      </p:cBhvr>
                                      <p:to>
                                        <p:strVal val="visible"/>
                                      </p:to>
                                    </p:set>
                                    <p:anim calcmode="lin" valueType="num">
                                      <p:cBhvr additive="base">
                                        <p:cTn id="18"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219">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219">
                                            <p:txEl>
                                              <p:pRg st="2" end="2"/>
                                            </p:txEl>
                                          </p:spTgt>
                                        </p:tgtEl>
                                        <p:attrNameLst>
                                          <p:attrName>style.visibility</p:attrName>
                                        </p:attrNameLst>
                                      </p:cBhvr>
                                      <p:to>
                                        <p:strVal val="visible"/>
                                      </p:to>
                                    </p:set>
                                    <p:anim calcmode="lin" valueType="num">
                                      <p:cBhvr additive="base">
                                        <p:cTn id="22"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1"/>
            <a:ext cx="7620000" cy="68579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Cookies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smtClean="0">
                <a:latin typeface="+mj-lt"/>
                <a:cs typeface="Tahoma" charset="0"/>
              </a:rPr>
              <a:t>Không </a:t>
            </a:r>
            <a:r>
              <a:rPr lang="vi-VN" sz="2800">
                <a:latin typeface="+mj-lt"/>
                <a:cs typeface="Tahoma" charset="0"/>
              </a:rPr>
              <a:t>giống như </a:t>
            </a:r>
            <a:r>
              <a:rPr lang="vi-VN" sz="2800" smtClean="0">
                <a:latin typeface="+mj-lt"/>
                <a:cs typeface="Tahoma" charset="0"/>
              </a:rPr>
              <a:t>Session</a:t>
            </a:r>
            <a:r>
              <a:rPr lang="vi-VN" sz="2800">
                <a:latin typeface="+mj-lt"/>
                <a:cs typeface="Tahoma" charset="0"/>
              </a:rPr>
              <a:t>, đối tượng </a:t>
            </a:r>
            <a:r>
              <a:rPr lang="vi-VN" sz="2800">
                <a:solidFill>
                  <a:srgbClr val="0000FF"/>
                </a:solidFill>
                <a:latin typeface="+mj-lt"/>
                <a:cs typeface="Tahoma" charset="0"/>
              </a:rPr>
              <a:t>Cookies</a:t>
            </a:r>
            <a:r>
              <a:rPr lang="vi-VN" sz="2800">
                <a:latin typeface="+mj-lt"/>
                <a:cs typeface="Tahoma" charset="0"/>
              </a:rPr>
              <a:t> cũng được dùng để lưu trữ thông tin của người </a:t>
            </a:r>
            <a:r>
              <a:rPr lang="vi-VN" sz="2800" smtClean="0">
                <a:latin typeface="+mj-lt"/>
                <a:cs typeface="Tahoma" charset="0"/>
              </a:rPr>
              <a:t>dung</a:t>
            </a:r>
            <a:r>
              <a:rPr lang="en-US" sz="2800" smtClean="0">
                <a:latin typeface="+mj-lt"/>
                <a:cs typeface="Tahoma" charset="0"/>
              </a:rPr>
              <a:t>.</a:t>
            </a:r>
            <a:r>
              <a:rPr lang="vi-VN" sz="2800" smtClean="0">
                <a:latin typeface="+mj-lt"/>
                <a:cs typeface="Tahoma" charset="0"/>
              </a:rPr>
              <a:t> </a:t>
            </a:r>
            <a:r>
              <a:rPr lang="en-US" sz="2800" smtClean="0">
                <a:latin typeface="+mj-lt"/>
                <a:cs typeface="Tahoma" charset="0"/>
              </a:rPr>
              <a:t>T</a:t>
            </a:r>
            <a:r>
              <a:rPr lang="vi-VN" sz="2800" smtClean="0">
                <a:latin typeface="+mj-lt"/>
                <a:cs typeface="Tahoma" charset="0"/>
              </a:rPr>
              <a:t>uy </a:t>
            </a:r>
            <a:r>
              <a:rPr lang="vi-VN" sz="2800">
                <a:latin typeface="+mj-lt"/>
                <a:cs typeface="Tahoma" charset="0"/>
              </a:rPr>
              <a:t>nhiên, </a:t>
            </a:r>
            <a:r>
              <a:rPr lang="vi-VN" sz="2800">
                <a:solidFill>
                  <a:srgbClr val="0000FF"/>
                </a:solidFill>
                <a:latin typeface="+mj-lt"/>
                <a:cs typeface="Tahoma" charset="0"/>
              </a:rPr>
              <a:t>thông tin này được lưu ngay tại máy gởi yêu cầu đến Web Server</a:t>
            </a:r>
            <a:r>
              <a:rPr lang="vi-VN" sz="2800" smtClean="0">
                <a:latin typeface="+mj-lt"/>
                <a:cs typeface="Tahoma" charset="0"/>
              </a:rPr>
              <a:t>.</a:t>
            </a:r>
            <a:endParaRPr lang="en-US" sz="2800" smtClean="0">
              <a:latin typeface="+mj-lt"/>
              <a:cs typeface="Tahoma" charset="0"/>
            </a:endParaRPr>
          </a:p>
          <a:p>
            <a:pPr algn="just">
              <a:lnSpc>
                <a:spcPct val="120000"/>
              </a:lnSpc>
              <a:spcBef>
                <a:spcPts val="300"/>
              </a:spcBef>
              <a:spcAft>
                <a:spcPts val="300"/>
              </a:spcAft>
            </a:pPr>
            <a:r>
              <a:rPr lang="vi-VN" sz="2800">
                <a:cs typeface="Tahoma" charset="0"/>
              </a:rPr>
              <a:t>Cookies là một mẫu thông tin nhỏ dùng để lưu trữ thông tin của người dùng trên máy tính.</a:t>
            </a:r>
          </a:p>
          <a:p>
            <a:pPr algn="just">
              <a:lnSpc>
                <a:spcPct val="120000"/>
              </a:lnSpc>
              <a:spcBef>
                <a:spcPts val="300"/>
              </a:spcBef>
              <a:spcAft>
                <a:spcPts val="300"/>
              </a:spcAft>
            </a:pPr>
            <a:r>
              <a:rPr lang="vi-VN" sz="2800">
                <a:cs typeface="Tahoma" charset="0"/>
              </a:rPr>
              <a:t>Cookies có thể được lưu trữ tạm thời hoặc lưu trữ lâu </a:t>
            </a:r>
            <a:r>
              <a:rPr lang="vi-VN" sz="2800" smtClean="0">
                <a:cs typeface="Tahoma" charset="0"/>
              </a:rPr>
              <a:t>dài</a:t>
            </a:r>
            <a:r>
              <a:rPr lang="en-US" sz="2800" smtClean="0">
                <a:latin typeface="+mj-lt"/>
                <a:cs typeface="Tahoma" charset="0"/>
              </a:rPr>
              <a:t>.</a:t>
            </a:r>
            <a:endParaRPr lang="en-US" sz="2800">
              <a:cs typeface="Tahoma" charset="0"/>
            </a:endParaRPr>
          </a:p>
        </p:txBody>
      </p:sp>
      <p:pic>
        <p:nvPicPr>
          <p:cNvPr id="1026" name="Picture 2" descr="http://www.leopoldandlivia.com/ckfinder/userfiles/images/we_use_cookies_icon_500p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5081588"/>
            <a:ext cx="4762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293419"/>
      </p:ext>
    </p:extLst>
  </p:cSld>
  <p:clrMapOvr>
    <a:masterClrMapping/>
  </p:clrMapOvr>
  <p:transition advClick="0">
    <p:wheel spokes="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73613"/>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Giới thiệu</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65592"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Sử dụng </a:t>
            </a:r>
            <a:r>
              <a:rPr lang="vi-VN" sz="2800">
                <a:solidFill>
                  <a:srgbClr val="0000FF"/>
                </a:solidFill>
                <a:latin typeface="+mj-lt"/>
                <a:cs typeface="Tahoma" charset="0"/>
              </a:rPr>
              <a:t>các đối tượng quản lý ứng dụng </a:t>
            </a:r>
            <a:r>
              <a:rPr lang="vi-VN" sz="2800">
                <a:latin typeface="+mj-lt"/>
                <a:cs typeface="Tahoma" charset="0"/>
              </a:rPr>
              <a:t>để thực hiện các chức năng điều khiển luồng chương trình, quản lý người dùng hay chia sẻ dữ liệu giữa các trang web</a:t>
            </a:r>
            <a:r>
              <a:rPr lang="vi-VN" sz="2800" smtClean="0">
                <a:latin typeface="+mj-lt"/>
                <a:cs typeface="Tahoma" charset="0"/>
              </a:rPr>
              <a:t>.</a:t>
            </a:r>
            <a:endParaRPr lang="en-US" sz="2800" smtClean="0">
              <a:latin typeface="+mj-lt"/>
              <a:cs typeface="Tahoma" charset="0"/>
            </a:endParaRPr>
          </a:p>
          <a:p>
            <a:pPr lvl="1" algn="just">
              <a:lnSpc>
                <a:spcPct val="120000"/>
              </a:lnSpc>
              <a:spcBef>
                <a:spcPts val="300"/>
              </a:spcBef>
              <a:spcAft>
                <a:spcPts val="300"/>
              </a:spcAft>
            </a:pPr>
            <a:r>
              <a:rPr lang="en-US" sz="2400">
                <a:latin typeface="+mj-lt"/>
                <a:cs typeface="Tahoma" charset="0"/>
              </a:rPr>
              <a:t>Request</a:t>
            </a:r>
          </a:p>
          <a:p>
            <a:pPr lvl="1" algn="just">
              <a:lnSpc>
                <a:spcPct val="120000"/>
              </a:lnSpc>
              <a:spcBef>
                <a:spcPts val="300"/>
              </a:spcBef>
              <a:spcAft>
                <a:spcPts val="300"/>
              </a:spcAft>
            </a:pPr>
            <a:r>
              <a:rPr lang="en-US" sz="2400">
                <a:latin typeface="+mj-lt"/>
                <a:cs typeface="Tahoma" charset="0"/>
              </a:rPr>
              <a:t>Response</a:t>
            </a:r>
          </a:p>
          <a:p>
            <a:pPr lvl="1" algn="just">
              <a:lnSpc>
                <a:spcPct val="120000"/>
              </a:lnSpc>
              <a:spcBef>
                <a:spcPts val="300"/>
              </a:spcBef>
              <a:spcAft>
                <a:spcPts val="300"/>
              </a:spcAft>
            </a:pPr>
            <a:r>
              <a:rPr lang="en-US" sz="2400">
                <a:latin typeface="+mj-lt"/>
                <a:cs typeface="Tahoma" charset="0"/>
              </a:rPr>
              <a:t>Server</a:t>
            </a:r>
          </a:p>
          <a:p>
            <a:pPr lvl="1" algn="just">
              <a:lnSpc>
                <a:spcPct val="120000"/>
              </a:lnSpc>
              <a:spcBef>
                <a:spcPts val="300"/>
              </a:spcBef>
              <a:spcAft>
                <a:spcPts val="300"/>
              </a:spcAft>
            </a:pPr>
            <a:r>
              <a:rPr lang="en-US" sz="2400">
                <a:latin typeface="+mj-lt"/>
                <a:cs typeface="Tahoma" charset="0"/>
              </a:rPr>
              <a:t>Application</a:t>
            </a:r>
          </a:p>
          <a:p>
            <a:pPr lvl="1" algn="just">
              <a:lnSpc>
                <a:spcPct val="120000"/>
              </a:lnSpc>
              <a:spcBef>
                <a:spcPts val="300"/>
              </a:spcBef>
              <a:spcAft>
                <a:spcPts val="300"/>
              </a:spcAft>
            </a:pPr>
            <a:r>
              <a:rPr lang="en-US" sz="2400">
                <a:latin typeface="+mj-lt"/>
                <a:cs typeface="Tahoma" charset="0"/>
              </a:rPr>
              <a:t>Session</a:t>
            </a:r>
          </a:p>
          <a:p>
            <a:pPr lvl="1" algn="just">
              <a:lnSpc>
                <a:spcPct val="120000"/>
              </a:lnSpc>
              <a:spcBef>
                <a:spcPts val="300"/>
              </a:spcBef>
              <a:spcAft>
                <a:spcPts val="300"/>
              </a:spcAft>
            </a:pPr>
            <a:r>
              <a:rPr lang="en-US" sz="2400">
                <a:latin typeface="+mj-lt"/>
                <a:cs typeface="Tahoma" charset="0"/>
              </a:rPr>
              <a:t>Cookies</a:t>
            </a:r>
            <a:endParaRPr lang="vi-VN" sz="2400">
              <a:latin typeface="+mj-lt"/>
              <a:cs typeface="Tahoma" charset="0"/>
            </a:endParaRPr>
          </a:p>
        </p:txBody>
      </p:sp>
      <p:pic>
        <p:nvPicPr>
          <p:cNvPr id="5" name="Picture 9" descr="PP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8401" y="4267200"/>
            <a:ext cx="5793199" cy="185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225997"/>
      </p:ext>
    </p:extLst>
  </p:cSld>
  <p:clrMapOvr>
    <a:masterClrMapping/>
  </p:clrMapOvr>
  <p:transition advClick="0">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57800" y="3886200"/>
            <a:ext cx="3752850" cy="2847975"/>
          </a:xfrm>
          <a:prstGeom prst="rect">
            <a:avLst/>
          </a:prstGeom>
        </p:spPr>
      </p:pic>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Cookie lưu trữ tạm thời:</a:t>
            </a:r>
            <a:r>
              <a:rPr lang="vi-VN" sz="2800">
                <a:latin typeface="+mj-lt"/>
                <a:cs typeface="Tahoma" charset="0"/>
              </a:rPr>
              <a:t> sẽ không còn giá trị ngay khi người dùng rời khỏi web site.</a:t>
            </a:r>
          </a:p>
          <a:p>
            <a:pPr algn="just">
              <a:lnSpc>
                <a:spcPct val="120000"/>
              </a:lnSpc>
              <a:spcBef>
                <a:spcPts val="300"/>
              </a:spcBef>
              <a:spcAft>
                <a:spcPts val="300"/>
              </a:spcAft>
            </a:pPr>
            <a:r>
              <a:rPr lang="vi-VN" sz="2800" smtClean="0">
                <a:solidFill>
                  <a:srgbClr val="0000FF"/>
                </a:solidFill>
                <a:latin typeface="+mj-lt"/>
                <a:cs typeface="Tahoma" charset="0"/>
              </a:rPr>
              <a:t>Cookie </a:t>
            </a:r>
            <a:r>
              <a:rPr lang="vi-VN" sz="2800">
                <a:solidFill>
                  <a:srgbClr val="0000FF"/>
                </a:solidFill>
                <a:latin typeface="+mj-lt"/>
                <a:cs typeface="Tahoma" charset="0"/>
              </a:rPr>
              <a:t>lưu trữ lâu </a:t>
            </a:r>
            <a:r>
              <a:rPr lang="vi-VN" sz="2800" smtClean="0">
                <a:solidFill>
                  <a:srgbClr val="0000FF"/>
                </a:solidFill>
                <a:latin typeface="+mj-lt"/>
                <a:cs typeface="Tahoma" charset="0"/>
              </a:rPr>
              <a:t>dài: </a:t>
            </a:r>
            <a:r>
              <a:rPr lang="vi-VN" sz="2800">
                <a:latin typeface="+mj-lt"/>
                <a:cs typeface="Tahoma" charset="0"/>
              </a:rPr>
              <a:t>vẫn còn được lưu trữ trên máy của người </a:t>
            </a:r>
            <a:r>
              <a:rPr lang="vi-VN" sz="2800" smtClean="0">
                <a:latin typeface="+mj-lt"/>
                <a:cs typeface="Tahoma" charset="0"/>
              </a:rPr>
              <a:t>dung</a:t>
            </a:r>
            <a:r>
              <a:rPr lang="en-US" sz="2800" smtClean="0">
                <a:latin typeface="+mj-lt"/>
                <a:cs typeface="Tahoma" charset="0"/>
              </a:rPr>
              <a:t>, </a:t>
            </a:r>
            <a:r>
              <a:rPr lang="vi-VN" sz="2800" smtClean="0">
                <a:latin typeface="+mj-lt"/>
                <a:cs typeface="Tahoma" charset="0"/>
              </a:rPr>
              <a:t>và </a:t>
            </a:r>
            <a:r>
              <a:rPr lang="vi-VN" sz="2800">
                <a:latin typeface="+mj-lt"/>
                <a:cs typeface="Tahoma" charset="0"/>
              </a:rPr>
              <a:t>Web Server có thể đọc những thông tin này vào những lần kế tiếp người dùng vào web site.</a:t>
            </a:r>
            <a:endParaRPr lang="en-US" sz="2800" dirty="0" smtClean="0">
              <a:latin typeface="+mj-lt"/>
              <a:cs typeface="Tahoma" charset="0"/>
            </a:endParaRPr>
          </a:p>
        </p:txBody>
      </p:sp>
      <p:pic>
        <p:nvPicPr>
          <p:cNvPr id="2050" name="Picture 2" descr="http://www.slate.com/content/dam/slate/archive/2005/11/1_123125_2126996_2127366_2129226_051107_tech_cookies_tn.jpg.CROP.original-origin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336566"/>
            <a:ext cx="2190750" cy="197167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bwMode="auto">
          <a:xfrm>
            <a:off x="533401" y="152401"/>
            <a:ext cx="7620000" cy="68579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Cookies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683042476"/>
      </p:ext>
    </p:extLst>
  </p:cSld>
  <p:clrMapOvr>
    <a:masterClrMapping/>
  </p:clrMapOvr>
  <p:transition advClick="0">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latin typeface="+mj-lt"/>
                <a:cs typeface="Tahoma" charset="0"/>
              </a:rPr>
              <a:t>Thể hiện trong ASP.NET là lớp </a:t>
            </a:r>
            <a:r>
              <a:rPr lang="en-US" sz="2800">
                <a:solidFill>
                  <a:srgbClr val="0000FF"/>
                </a:solidFill>
                <a:latin typeface="+mj-lt"/>
                <a:cs typeface="Tahoma" charset="0"/>
              </a:rPr>
              <a:t>HttpCookie</a:t>
            </a:r>
          </a:p>
          <a:p>
            <a:pPr algn="just">
              <a:lnSpc>
                <a:spcPct val="120000"/>
              </a:lnSpc>
              <a:spcBef>
                <a:spcPts val="300"/>
              </a:spcBef>
              <a:spcAft>
                <a:spcPts val="300"/>
              </a:spcAft>
            </a:pPr>
            <a:r>
              <a:rPr lang="en-US" sz="2800" smtClean="0">
                <a:latin typeface="+mj-lt"/>
                <a:cs typeface="Tahoma" charset="0"/>
              </a:rPr>
              <a:t>Các </a:t>
            </a:r>
            <a:r>
              <a:rPr lang="en-US" sz="2800">
                <a:latin typeface="+mj-lt"/>
                <a:cs typeface="Tahoma" charset="0"/>
              </a:rPr>
              <a:t>thuộc tính của HttpCookie</a:t>
            </a:r>
          </a:p>
          <a:p>
            <a:pPr lvl="1" algn="just">
              <a:lnSpc>
                <a:spcPct val="120000"/>
              </a:lnSpc>
              <a:spcBef>
                <a:spcPts val="300"/>
              </a:spcBef>
              <a:spcAft>
                <a:spcPts val="300"/>
              </a:spcAft>
            </a:pPr>
            <a:r>
              <a:rPr lang="en-US" sz="2600">
                <a:solidFill>
                  <a:srgbClr val="0000FF"/>
                </a:solidFill>
                <a:latin typeface="+mj-lt"/>
                <a:cs typeface="Tahoma" charset="0"/>
              </a:rPr>
              <a:t>Name</a:t>
            </a:r>
            <a:r>
              <a:rPr lang="en-US" sz="2600">
                <a:latin typeface="+mj-lt"/>
                <a:cs typeface="Tahoma" charset="0"/>
              </a:rPr>
              <a:t>: tên của Cookie</a:t>
            </a:r>
          </a:p>
          <a:p>
            <a:pPr lvl="1" algn="just">
              <a:lnSpc>
                <a:spcPct val="120000"/>
              </a:lnSpc>
              <a:spcBef>
                <a:spcPts val="300"/>
              </a:spcBef>
              <a:spcAft>
                <a:spcPts val="300"/>
              </a:spcAft>
            </a:pPr>
            <a:r>
              <a:rPr lang="en-US" sz="2600">
                <a:solidFill>
                  <a:srgbClr val="0000FF"/>
                </a:solidFill>
                <a:latin typeface="+mj-lt"/>
                <a:cs typeface="Tahoma" charset="0"/>
              </a:rPr>
              <a:t>Domain</a:t>
            </a:r>
            <a:r>
              <a:rPr lang="en-US" sz="2600">
                <a:latin typeface="+mj-lt"/>
                <a:cs typeface="Tahoma" charset="0"/>
              </a:rPr>
              <a:t>: domain cookie này thuộcvề.</a:t>
            </a:r>
          </a:p>
          <a:p>
            <a:pPr lvl="1" algn="just">
              <a:lnSpc>
                <a:spcPct val="120000"/>
              </a:lnSpc>
              <a:spcBef>
                <a:spcPts val="300"/>
              </a:spcBef>
              <a:spcAft>
                <a:spcPts val="300"/>
              </a:spcAft>
            </a:pPr>
            <a:r>
              <a:rPr lang="en-US" sz="2600">
                <a:solidFill>
                  <a:srgbClr val="0000FF"/>
                </a:solidFill>
                <a:latin typeface="+mj-lt"/>
                <a:cs typeface="Tahoma" charset="0"/>
              </a:rPr>
              <a:t>Expires</a:t>
            </a:r>
            <a:r>
              <a:rPr lang="en-US" sz="2600">
                <a:latin typeface="+mj-lt"/>
                <a:cs typeface="Tahoma" charset="0"/>
              </a:rPr>
              <a:t>: </a:t>
            </a:r>
            <a:r>
              <a:rPr lang="en-US" sz="2600" smtClean="0">
                <a:latin typeface="+mj-lt"/>
                <a:cs typeface="Tahoma" charset="0"/>
              </a:rPr>
              <a:t>xác định thời gian có hiệu lực của </a:t>
            </a:r>
            <a:r>
              <a:rPr lang="en-US" sz="2600">
                <a:latin typeface="+mj-lt"/>
                <a:cs typeface="Tahoma" charset="0"/>
              </a:rPr>
              <a:t>Cookie</a:t>
            </a:r>
          </a:p>
          <a:p>
            <a:pPr lvl="1" algn="just">
              <a:lnSpc>
                <a:spcPct val="120000"/>
              </a:lnSpc>
              <a:spcBef>
                <a:spcPts val="300"/>
              </a:spcBef>
              <a:spcAft>
                <a:spcPts val="300"/>
              </a:spcAft>
            </a:pPr>
            <a:r>
              <a:rPr lang="en-US" sz="2600">
                <a:solidFill>
                  <a:srgbClr val="0000FF"/>
                </a:solidFill>
                <a:latin typeface="+mj-lt"/>
                <a:cs typeface="Tahoma" charset="0"/>
              </a:rPr>
              <a:t>Value</a:t>
            </a:r>
            <a:r>
              <a:rPr lang="en-US" sz="2600">
                <a:latin typeface="+mj-lt"/>
                <a:cs typeface="Tahoma" charset="0"/>
              </a:rPr>
              <a:t>: Giá trị </a:t>
            </a:r>
            <a:r>
              <a:rPr lang="en-US" sz="2600" smtClean="0">
                <a:latin typeface="+mj-lt"/>
                <a:cs typeface="Tahoma" charset="0"/>
              </a:rPr>
              <a:t>của Cookie</a:t>
            </a:r>
            <a:endParaRPr lang="en-US" sz="2600">
              <a:latin typeface="+mj-lt"/>
              <a:cs typeface="Tahoma" charset="0"/>
            </a:endParaRPr>
          </a:p>
          <a:p>
            <a:pPr lvl="1" algn="just">
              <a:lnSpc>
                <a:spcPct val="120000"/>
              </a:lnSpc>
              <a:spcBef>
                <a:spcPts val="300"/>
              </a:spcBef>
              <a:spcAft>
                <a:spcPts val="300"/>
              </a:spcAft>
            </a:pPr>
            <a:r>
              <a:rPr lang="en-US" sz="2600">
                <a:solidFill>
                  <a:srgbClr val="0000FF"/>
                </a:solidFill>
                <a:latin typeface="+mj-lt"/>
                <a:cs typeface="Tahoma" charset="0"/>
              </a:rPr>
              <a:t>HasKeys</a:t>
            </a:r>
            <a:r>
              <a:rPr lang="en-US" sz="2600">
                <a:latin typeface="+mj-lt"/>
                <a:cs typeface="Tahoma" charset="0"/>
              </a:rPr>
              <a:t>: Cookie có </a:t>
            </a:r>
            <a:r>
              <a:rPr lang="en-US" sz="2600" smtClean="0">
                <a:latin typeface="+mj-lt"/>
                <a:cs typeface="Tahoma" charset="0"/>
              </a:rPr>
              <a:t>tập giá </a:t>
            </a:r>
            <a:r>
              <a:rPr lang="en-US" sz="2600">
                <a:latin typeface="+mj-lt"/>
                <a:cs typeface="Tahoma" charset="0"/>
              </a:rPr>
              <a:t>trị con hay không</a:t>
            </a:r>
          </a:p>
          <a:p>
            <a:pPr lvl="1" algn="just">
              <a:lnSpc>
                <a:spcPct val="120000"/>
              </a:lnSpc>
              <a:spcBef>
                <a:spcPts val="300"/>
              </a:spcBef>
              <a:spcAft>
                <a:spcPts val="300"/>
              </a:spcAft>
            </a:pPr>
            <a:r>
              <a:rPr lang="en-US" sz="2600">
                <a:solidFill>
                  <a:srgbClr val="0000FF"/>
                </a:solidFill>
                <a:latin typeface="+mj-lt"/>
                <a:cs typeface="Tahoma" charset="0"/>
              </a:rPr>
              <a:t>Values</a:t>
            </a:r>
            <a:r>
              <a:rPr lang="en-US" sz="2600">
                <a:latin typeface="+mj-lt"/>
                <a:cs typeface="Tahoma" charset="0"/>
              </a:rPr>
              <a:t>: tập các giá trị </a:t>
            </a:r>
            <a:r>
              <a:rPr lang="en-US" sz="2600" smtClean="0">
                <a:latin typeface="+mj-lt"/>
                <a:cs typeface="Tahoma" charset="0"/>
              </a:rPr>
              <a:t>của Cookie</a:t>
            </a:r>
            <a:endParaRPr lang="en-US" sz="2600" dirty="0" smtClean="0">
              <a:latin typeface="+mj-lt"/>
              <a:cs typeface="Tahoma" charset="0"/>
            </a:endParaRPr>
          </a:p>
        </p:txBody>
      </p:sp>
      <p:sp>
        <p:nvSpPr>
          <p:cNvPr id="5" name="Rectangle 2"/>
          <p:cNvSpPr>
            <a:spLocks noGrp="1" noChangeArrowheads="1"/>
          </p:cNvSpPr>
          <p:nvPr>
            <p:ph type="title"/>
          </p:nvPr>
        </p:nvSpPr>
        <p:spPr bwMode="auto">
          <a:xfrm>
            <a:off x="533401" y="152401"/>
            <a:ext cx="7620000" cy="685799"/>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Cookies</a:t>
            </a:r>
            <a:endParaRPr lang="en-US" sz="4000" b="1" dirty="0" smtClean="0">
              <a:solidFill>
                <a:schemeClr val="tx1"/>
              </a:solidFill>
              <a:cs typeface="Tahoma" charset="0"/>
            </a:endParaRPr>
          </a:p>
        </p:txBody>
      </p:sp>
    </p:spTree>
    <p:extLst>
      <p:ext uri="{BB962C8B-B14F-4D97-AF65-F5344CB8AC3E}">
        <p14:creationId xmlns:p14="http://schemas.microsoft.com/office/powerpoint/2010/main" val="413025783"/>
      </p:ext>
    </p:extLst>
  </p:cSld>
  <p:clrMapOvr>
    <a:masterClrMapping/>
  </p:clrMapOvr>
  <p:transition advClick="0">
    <p:wheel spokes="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Sử dụng Cookies</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G</a:t>
            </a:r>
            <a:r>
              <a:rPr lang="en-US" sz="2800" smtClean="0">
                <a:solidFill>
                  <a:srgbClr val="0000FF"/>
                </a:solidFill>
                <a:latin typeface="+mj-lt"/>
                <a:cs typeface="Tahoma" charset="0"/>
              </a:rPr>
              <a:t>hi cookies:</a:t>
            </a:r>
            <a:endParaRPr lang="en-US" sz="2800">
              <a:solidFill>
                <a:srgbClr val="0000FF"/>
              </a:solidFill>
              <a:latin typeface="+mj-lt"/>
              <a:cs typeface="Tahoma" charset="0"/>
            </a:endParaRPr>
          </a:p>
          <a:p>
            <a:pPr lvl="1" algn="just">
              <a:lnSpc>
                <a:spcPct val="120000"/>
              </a:lnSpc>
              <a:spcBef>
                <a:spcPts val="300"/>
              </a:spcBef>
              <a:spcAft>
                <a:spcPts val="300"/>
              </a:spcAft>
            </a:pPr>
            <a:r>
              <a:rPr lang="en-US" sz="2400">
                <a:latin typeface="+mj-lt"/>
                <a:cs typeface="Tahoma" charset="0"/>
              </a:rPr>
              <a:t>Response.Cookies[cookie][(key)|.attribute] = value;</a:t>
            </a:r>
          </a:p>
          <a:p>
            <a:pPr lvl="1" algn="just">
              <a:lnSpc>
                <a:spcPct val="120000"/>
              </a:lnSpc>
              <a:spcBef>
                <a:spcPts val="300"/>
              </a:spcBef>
              <a:spcAft>
                <a:spcPts val="300"/>
              </a:spcAft>
            </a:pPr>
            <a:r>
              <a:rPr lang="en-US" sz="2400">
                <a:latin typeface="+mj-lt"/>
                <a:cs typeface="Tahoma" charset="0"/>
              </a:rPr>
              <a:t>cookie: tên biến</a:t>
            </a:r>
          </a:p>
          <a:p>
            <a:pPr lvl="1" algn="just">
              <a:lnSpc>
                <a:spcPct val="120000"/>
              </a:lnSpc>
              <a:spcBef>
                <a:spcPts val="300"/>
              </a:spcBef>
              <a:spcAft>
                <a:spcPts val="300"/>
              </a:spcAft>
            </a:pPr>
            <a:r>
              <a:rPr lang="en-US" sz="2400" smtClean="0">
                <a:latin typeface="+mj-lt"/>
                <a:cs typeface="Tahoma" charset="0"/>
              </a:rPr>
              <a:t>key: </a:t>
            </a:r>
            <a:r>
              <a:rPr lang="en-US" sz="2400">
                <a:latin typeface="+mj-lt"/>
                <a:cs typeface="Tahoma" charset="0"/>
              </a:rPr>
              <a:t>tham </a:t>
            </a:r>
            <a:r>
              <a:rPr lang="en-US" sz="2400" smtClean="0">
                <a:latin typeface="+mj-lt"/>
                <a:cs typeface="Tahoma" charset="0"/>
              </a:rPr>
              <a:t>số tùy </a:t>
            </a:r>
            <a:r>
              <a:rPr lang="en-US" sz="2400">
                <a:latin typeface="+mj-lt"/>
                <a:cs typeface="Tahoma" charset="0"/>
              </a:rPr>
              <a:t>chọn, có </a:t>
            </a:r>
            <a:r>
              <a:rPr lang="en-US" sz="2400" smtClean="0">
                <a:latin typeface="+mj-lt"/>
                <a:cs typeface="Tahoma" charset="0"/>
              </a:rPr>
              <a:t>thể đặt nhiều giá trị </a:t>
            </a:r>
            <a:r>
              <a:rPr lang="en-US" sz="2400">
                <a:latin typeface="+mj-lt"/>
                <a:cs typeface="Tahoma" charset="0"/>
              </a:rPr>
              <a:t>cho 1 cookie</a:t>
            </a:r>
          </a:p>
          <a:p>
            <a:pPr lvl="1" algn="just">
              <a:lnSpc>
                <a:spcPct val="120000"/>
              </a:lnSpc>
              <a:spcBef>
                <a:spcPts val="300"/>
              </a:spcBef>
              <a:spcAft>
                <a:spcPts val="300"/>
              </a:spcAft>
            </a:pPr>
            <a:r>
              <a:rPr lang="en-US" sz="2400">
                <a:latin typeface="+mj-lt"/>
                <a:cs typeface="Tahoma" charset="0"/>
              </a:rPr>
              <a:t>attribute: thuộc tính (domain, path</a:t>
            </a:r>
            <a:r>
              <a:rPr lang="en-US" sz="2400" smtClean="0">
                <a:latin typeface="+mj-lt"/>
                <a:cs typeface="Tahoma" charset="0"/>
              </a:rPr>
              <a:t>,…)</a:t>
            </a:r>
            <a:endParaRPr lang="en-US" sz="2400">
              <a:latin typeface="+mj-lt"/>
              <a:cs typeface="Tahoma" charset="0"/>
            </a:endParaRPr>
          </a:p>
          <a:p>
            <a:pPr algn="just">
              <a:lnSpc>
                <a:spcPct val="120000"/>
              </a:lnSpc>
              <a:spcBef>
                <a:spcPts val="300"/>
              </a:spcBef>
              <a:spcAft>
                <a:spcPts val="300"/>
              </a:spcAft>
            </a:pPr>
            <a:r>
              <a:rPr lang="en-US" sz="2800" smtClean="0">
                <a:solidFill>
                  <a:srgbClr val="0000FF"/>
                </a:solidFill>
                <a:latin typeface="+mj-lt"/>
                <a:cs typeface="Tahoma" charset="0"/>
              </a:rPr>
              <a:t>Lấy </a:t>
            </a:r>
            <a:r>
              <a:rPr lang="en-US" sz="2800">
                <a:solidFill>
                  <a:srgbClr val="0000FF"/>
                </a:solidFill>
                <a:latin typeface="+mj-lt"/>
                <a:cs typeface="Tahoma" charset="0"/>
              </a:rPr>
              <a:t>giá trị </a:t>
            </a:r>
            <a:r>
              <a:rPr lang="en-US" sz="2800" smtClean="0">
                <a:solidFill>
                  <a:srgbClr val="0000FF"/>
                </a:solidFill>
                <a:latin typeface="+mj-lt"/>
                <a:cs typeface="Tahoma" charset="0"/>
              </a:rPr>
              <a:t>cookies:</a:t>
            </a:r>
            <a:endParaRPr lang="en-US" sz="2800">
              <a:solidFill>
                <a:srgbClr val="0000FF"/>
              </a:solidFill>
              <a:latin typeface="+mj-lt"/>
              <a:cs typeface="Tahoma" charset="0"/>
            </a:endParaRPr>
          </a:p>
          <a:p>
            <a:pPr lvl="1" algn="just">
              <a:lnSpc>
                <a:spcPct val="120000"/>
              </a:lnSpc>
              <a:spcBef>
                <a:spcPts val="300"/>
              </a:spcBef>
              <a:spcAft>
                <a:spcPts val="300"/>
              </a:spcAft>
            </a:pPr>
            <a:r>
              <a:rPr lang="en-US" sz="2400">
                <a:latin typeface="+mj-lt"/>
                <a:cs typeface="Tahoma" charset="0"/>
              </a:rPr>
              <a:t>value = Request.Cookies[cookie][(key)|.attribute]</a:t>
            </a:r>
            <a:endParaRPr lang="en-US" sz="2400" dirty="0" smtClean="0">
              <a:latin typeface="+mj-lt"/>
              <a:cs typeface="Tahoma" charset="0"/>
            </a:endParaRPr>
          </a:p>
        </p:txBody>
      </p:sp>
    </p:spTree>
    <p:extLst>
      <p:ext uri="{BB962C8B-B14F-4D97-AF65-F5344CB8AC3E}">
        <p14:creationId xmlns:p14="http://schemas.microsoft.com/office/powerpoint/2010/main" val="418332456"/>
      </p:ext>
    </p:extLst>
  </p:cSld>
  <p:clrMapOvr>
    <a:masterClrMapping/>
  </p:clrMapOvr>
  <p:transition advClick="0">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Cookies – Ví dụ</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381999"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Cookies </a:t>
            </a:r>
            <a:r>
              <a:rPr lang="vi-VN" sz="2800" smtClean="0">
                <a:solidFill>
                  <a:srgbClr val="0000FF"/>
                </a:solidFill>
                <a:latin typeface="+mj-lt"/>
                <a:cs typeface="Tahoma" charset="0"/>
              </a:rPr>
              <a:t>đơn</a:t>
            </a:r>
            <a:r>
              <a:rPr lang="en-US" sz="2800" smtClean="0">
                <a:solidFill>
                  <a:srgbClr val="0000FF"/>
                </a:solidFill>
                <a:latin typeface="+mj-lt"/>
                <a:cs typeface="Tahoma" charset="0"/>
              </a:rPr>
              <a:t>:</a:t>
            </a:r>
          </a:p>
          <a:p>
            <a:pPr lvl="1" algn="just">
              <a:lnSpc>
                <a:spcPct val="120000"/>
              </a:lnSpc>
              <a:spcBef>
                <a:spcPts val="300"/>
              </a:spcBef>
              <a:spcAft>
                <a:spcPts val="300"/>
              </a:spcAft>
            </a:pPr>
            <a:r>
              <a:rPr lang="en-US" sz="2400">
                <a:solidFill>
                  <a:schemeClr val="tx1">
                    <a:lumMod val="95000"/>
                    <a:lumOff val="5000"/>
                  </a:schemeClr>
                </a:solidFill>
                <a:latin typeface="+mj-lt"/>
                <a:cs typeface="Tahoma" charset="0"/>
              </a:rPr>
              <a:t>Ghi</a:t>
            </a:r>
          </a:p>
          <a:p>
            <a:pPr marL="914400" lvl="2" indent="0" algn="just">
              <a:lnSpc>
                <a:spcPct val="120000"/>
              </a:lnSpc>
              <a:spcBef>
                <a:spcPts val="300"/>
              </a:spcBef>
              <a:spcAft>
                <a:spcPts val="300"/>
              </a:spcAft>
              <a:buNone/>
            </a:pPr>
            <a:r>
              <a:rPr lang="en-US">
                <a:solidFill>
                  <a:srgbClr val="0066FF"/>
                </a:solidFill>
                <a:latin typeface="+mj-lt"/>
                <a:cs typeface="Tahoma" charset="0"/>
              </a:rPr>
              <a:t>Response.Cookies["</a:t>
            </a:r>
            <a:r>
              <a:rPr lang="en-US" smtClean="0">
                <a:solidFill>
                  <a:srgbClr val="0066FF"/>
                </a:solidFill>
                <a:latin typeface="+mj-lt"/>
                <a:cs typeface="Tahoma" charset="0"/>
              </a:rPr>
              <a:t>userName</a:t>
            </a:r>
            <a:r>
              <a:rPr lang="en-US" smtClean="0">
                <a:solidFill>
                  <a:srgbClr val="0066FF"/>
                </a:solidFill>
                <a:cs typeface="Tahoma" charset="0"/>
              </a:rPr>
              <a:t>"</a:t>
            </a:r>
            <a:r>
              <a:rPr lang="en-US" smtClean="0">
                <a:solidFill>
                  <a:srgbClr val="0066FF"/>
                </a:solidFill>
                <a:latin typeface="+mj-lt"/>
                <a:cs typeface="Tahoma" charset="0"/>
              </a:rPr>
              <a:t>].</a:t>
            </a:r>
            <a:r>
              <a:rPr lang="en-US">
                <a:solidFill>
                  <a:srgbClr val="0066FF"/>
                </a:solidFill>
                <a:latin typeface="+mj-lt"/>
                <a:cs typeface="Tahoma" charset="0"/>
              </a:rPr>
              <a:t>Value = "</a:t>
            </a:r>
            <a:r>
              <a:rPr lang="en-US" smtClean="0">
                <a:solidFill>
                  <a:srgbClr val="0066FF"/>
                </a:solidFill>
                <a:latin typeface="+mj-lt"/>
                <a:cs typeface="Tahoma" charset="0"/>
              </a:rPr>
              <a:t>mike</a:t>
            </a:r>
            <a:r>
              <a:rPr lang="en-US" smtClean="0">
                <a:solidFill>
                  <a:srgbClr val="0066FF"/>
                </a:solidFill>
                <a:cs typeface="Tahoma" charset="0"/>
              </a:rPr>
              <a:t>"</a:t>
            </a:r>
            <a:r>
              <a:rPr lang="en-US" smtClean="0">
                <a:solidFill>
                  <a:srgbClr val="0066FF"/>
                </a:solidFill>
                <a:latin typeface="+mj-lt"/>
                <a:cs typeface="Tahoma" charset="0"/>
              </a:rPr>
              <a:t>;</a:t>
            </a:r>
            <a:endParaRPr lang="en-US">
              <a:solidFill>
                <a:srgbClr val="0066FF"/>
              </a:solidFill>
              <a:latin typeface="+mj-lt"/>
              <a:cs typeface="Tahoma" charset="0"/>
            </a:endParaRPr>
          </a:p>
          <a:p>
            <a:pPr marL="914400" lvl="2" indent="0">
              <a:lnSpc>
                <a:spcPct val="120000"/>
              </a:lnSpc>
              <a:spcBef>
                <a:spcPts val="300"/>
              </a:spcBef>
              <a:spcAft>
                <a:spcPts val="300"/>
              </a:spcAft>
              <a:buNone/>
            </a:pPr>
            <a:r>
              <a:rPr lang="en-US">
                <a:solidFill>
                  <a:srgbClr val="0066FF"/>
                </a:solidFill>
                <a:latin typeface="+mj-lt"/>
                <a:cs typeface="Tahoma" charset="0"/>
              </a:rPr>
              <a:t>Response.Cookies["</a:t>
            </a:r>
            <a:r>
              <a:rPr lang="en-US" smtClean="0">
                <a:solidFill>
                  <a:srgbClr val="0066FF"/>
                </a:solidFill>
                <a:latin typeface="+mj-lt"/>
                <a:cs typeface="Tahoma" charset="0"/>
              </a:rPr>
              <a:t>userName</a:t>
            </a:r>
            <a:r>
              <a:rPr lang="en-US" smtClean="0">
                <a:solidFill>
                  <a:srgbClr val="0066FF"/>
                </a:solidFill>
                <a:cs typeface="Tahoma" charset="0"/>
              </a:rPr>
              <a:t>"</a:t>
            </a:r>
            <a:r>
              <a:rPr lang="en-US" smtClean="0">
                <a:solidFill>
                  <a:srgbClr val="0066FF"/>
                </a:solidFill>
                <a:latin typeface="+mj-lt"/>
                <a:cs typeface="Tahoma" charset="0"/>
              </a:rPr>
              <a:t>].</a:t>
            </a:r>
            <a:r>
              <a:rPr lang="en-US">
                <a:solidFill>
                  <a:srgbClr val="0066FF"/>
                </a:solidFill>
                <a:latin typeface="+mj-lt"/>
                <a:cs typeface="Tahoma" charset="0"/>
              </a:rPr>
              <a:t>Expires = </a:t>
            </a:r>
            <a:r>
              <a:rPr lang="en-US" smtClean="0">
                <a:solidFill>
                  <a:srgbClr val="0066FF"/>
                </a:solidFill>
                <a:latin typeface="+mj-lt"/>
                <a:cs typeface="Tahoma" charset="0"/>
              </a:rPr>
              <a:t>				DateTime.Now.AddDays(1</a:t>
            </a:r>
            <a:r>
              <a:rPr lang="en-US">
                <a:solidFill>
                  <a:srgbClr val="0066FF"/>
                </a:solidFill>
                <a:latin typeface="+mj-lt"/>
                <a:cs typeface="Tahoma" charset="0"/>
              </a:rPr>
              <a:t>);</a:t>
            </a:r>
          </a:p>
          <a:p>
            <a:pPr lvl="1" algn="just">
              <a:lnSpc>
                <a:spcPct val="120000"/>
              </a:lnSpc>
              <a:spcBef>
                <a:spcPts val="300"/>
              </a:spcBef>
              <a:spcAft>
                <a:spcPts val="300"/>
              </a:spcAft>
            </a:pPr>
            <a:r>
              <a:rPr lang="en-US" sz="2400">
                <a:solidFill>
                  <a:schemeClr val="tx1">
                    <a:lumMod val="95000"/>
                    <a:lumOff val="5000"/>
                  </a:schemeClr>
                </a:solidFill>
                <a:latin typeface="+mj-lt"/>
                <a:cs typeface="Tahoma" charset="0"/>
              </a:rPr>
              <a:t>Đọc</a:t>
            </a:r>
          </a:p>
          <a:p>
            <a:pPr marL="914400" lvl="2" indent="0" algn="just">
              <a:lnSpc>
                <a:spcPct val="120000"/>
              </a:lnSpc>
              <a:spcBef>
                <a:spcPts val="300"/>
              </a:spcBef>
              <a:spcAft>
                <a:spcPts val="300"/>
              </a:spcAft>
              <a:buNone/>
            </a:pPr>
            <a:r>
              <a:rPr lang="en-US">
                <a:solidFill>
                  <a:srgbClr val="0000FF"/>
                </a:solidFill>
                <a:latin typeface="+mj-lt"/>
                <a:cs typeface="Tahoma" charset="0"/>
              </a:rPr>
              <a:t>if</a:t>
            </a:r>
            <a:r>
              <a:rPr lang="en-US">
                <a:latin typeface="+mj-lt"/>
                <a:cs typeface="Tahoma" charset="0"/>
              </a:rPr>
              <a:t> (</a:t>
            </a:r>
            <a:r>
              <a:rPr lang="en-US">
                <a:solidFill>
                  <a:srgbClr val="0066FF"/>
                </a:solidFill>
                <a:latin typeface="+mj-lt"/>
                <a:cs typeface="Tahoma" charset="0"/>
              </a:rPr>
              <a:t>Request.Cookies["</a:t>
            </a:r>
            <a:r>
              <a:rPr lang="en-US" smtClean="0">
                <a:solidFill>
                  <a:srgbClr val="0066FF"/>
                </a:solidFill>
                <a:latin typeface="+mj-lt"/>
                <a:cs typeface="Tahoma" charset="0"/>
              </a:rPr>
              <a:t>userName</a:t>
            </a:r>
            <a:r>
              <a:rPr lang="en-US" smtClean="0">
                <a:solidFill>
                  <a:srgbClr val="0066FF"/>
                </a:solidFill>
                <a:cs typeface="Tahoma" charset="0"/>
              </a:rPr>
              <a:t>"</a:t>
            </a:r>
            <a:r>
              <a:rPr lang="en-US" smtClean="0">
                <a:solidFill>
                  <a:srgbClr val="0066FF"/>
                </a:solidFill>
                <a:latin typeface="+mj-lt"/>
                <a:cs typeface="Tahoma" charset="0"/>
              </a:rPr>
              <a:t>]</a:t>
            </a:r>
            <a:r>
              <a:rPr lang="en-US" smtClean="0">
                <a:latin typeface="+mj-lt"/>
                <a:cs typeface="Tahoma" charset="0"/>
              </a:rPr>
              <a:t> </a:t>
            </a:r>
            <a:r>
              <a:rPr lang="en-US">
                <a:latin typeface="+mj-lt"/>
                <a:cs typeface="Tahoma" charset="0"/>
              </a:rPr>
              <a:t>!= </a:t>
            </a:r>
            <a:r>
              <a:rPr lang="en-US" smtClean="0">
                <a:latin typeface="+mj-lt"/>
                <a:cs typeface="Tahoma" charset="0"/>
              </a:rPr>
              <a:t>null)</a:t>
            </a:r>
          </a:p>
          <a:p>
            <a:pPr marL="914400" lvl="2" indent="0" algn="just">
              <a:lnSpc>
                <a:spcPct val="120000"/>
              </a:lnSpc>
              <a:spcBef>
                <a:spcPts val="300"/>
              </a:spcBef>
              <a:spcAft>
                <a:spcPts val="300"/>
              </a:spcAft>
              <a:buNone/>
            </a:pPr>
            <a:r>
              <a:rPr lang="en-US" sz="2400">
                <a:latin typeface="+mj-lt"/>
                <a:cs typeface="Tahoma" charset="0"/>
              </a:rPr>
              <a:t> </a:t>
            </a:r>
            <a:r>
              <a:rPr lang="en-US" sz="2400" smtClean="0">
                <a:latin typeface="+mj-lt"/>
                <a:cs typeface="Tahoma" charset="0"/>
              </a:rPr>
              <a:t>  </a:t>
            </a:r>
            <a:r>
              <a:rPr lang="en-US" sz="2400" smtClean="0">
                <a:latin typeface="+mj-lt"/>
                <a:cs typeface="Tahoma" charset="0"/>
              </a:rPr>
              <a:t>Label1.Text = </a:t>
            </a:r>
            <a:r>
              <a:rPr lang="en-US" sz="2400" smtClean="0">
                <a:solidFill>
                  <a:srgbClr val="0066FF"/>
                </a:solidFill>
                <a:latin typeface="+mj-lt"/>
                <a:cs typeface="Tahoma" charset="0"/>
              </a:rPr>
              <a:t>Request.Cookies</a:t>
            </a:r>
            <a:r>
              <a:rPr lang="en-US" sz="2400">
                <a:solidFill>
                  <a:srgbClr val="0066FF"/>
                </a:solidFill>
                <a:latin typeface="+mj-lt"/>
                <a:cs typeface="Tahoma" charset="0"/>
              </a:rPr>
              <a:t>["</a:t>
            </a:r>
            <a:r>
              <a:rPr lang="en-US" sz="2400" smtClean="0">
                <a:solidFill>
                  <a:srgbClr val="0066FF"/>
                </a:solidFill>
                <a:latin typeface="+mj-lt"/>
                <a:cs typeface="Tahoma" charset="0"/>
              </a:rPr>
              <a:t>userName</a:t>
            </a:r>
            <a:r>
              <a:rPr lang="en-US" sz="2400" smtClean="0">
                <a:solidFill>
                  <a:srgbClr val="0066FF"/>
                </a:solidFill>
                <a:cs typeface="Tahoma" charset="0"/>
              </a:rPr>
              <a:t>"</a:t>
            </a:r>
            <a:r>
              <a:rPr lang="en-US" sz="2400" smtClean="0">
                <a:solidFill>
                  <a:srgbClr val="0066FF"/>
                </a:solidFill>
                <a:latin typeface="+mj-lt"/>
                <a:cs typeface="Tahoma" charset="0"/>
              </a:rPr>
              <a:t>].</a:t>
            </a:r>
            <a:r>
              <a:rPr lang="en-US" sz="2400">
                <a:solidFill>
                  <a:srgbClr val="0066FF"/>
                </a:solidFill>
                <a:latin typeface="+mj-lt"/>
                <a:cs typeface="Tahoma" charset="0"/>
              </a:rPr>
              <a:t>Value;</a:t>
            </a:r>
            <a:endParaRPr lang="en-US" sz="2400" dirty="0" smtClean="0">
              <a:solidFill>
                <a:srgbClr val="0066FF"/>
              </a:solidFill>
              <a:latin typeface="+mj-lt"/>
              <a:cs typeface="Tahoma" charset="0"/>
            </a:endParaRPr>
          </a:p>
        </p:txBody>
      </p:sp>
    </p:spTree>
    <p:extLst>
      <p:ext uri="{BB962C8B-B14F-4D97-AF65-F5344CB8AC3E}">
        <p14:creationId xmlns:p14="http://schemas.microsoft.com/office/powerpoint/2010/main" val="3246084105"/>
      </p:ext>
    </p:extLst>
  </p:cSld>
  <p:clrMapOvr>
    <a:masterClrMapping/>
  </p:clrMapOvr>
  <p:transition advClick="0">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305800" cy="5562600"/>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Cookies có các </a:t>
            </a:r>
            <a:r>
              <a:rPr lang="en-US" sz="2800" smtClean="0">
                <a:solidFill>
                  <a:srgbClr val="0000FF"/>
                </a:solidFill>
                <a:latin typeface="+mj-lt"/>
                <a:cs typeface="Tahoma" charset="0"/>
              </a:rPr>
              <a:t>subkey:</a:t>
            </a:r>
            <a:endParaRPr lang="en-US" sz="2800">
              <a:solidFill>
                <a:srgbClr val="0000FF"/>
              </a:solidFill>
              <a:latin typeface="+mj-lt"/>
              <a:cs typeface="Tahoma" charset="0"/>
            </a:endParaRPr>
          </a:p>
          <a:p>
            <a:pPr lvl="1" algn="just">
              <a:lnSpc>
                <a:spcPct val="120000"/>
              </a:lnSpc>
              <a:spcBef>
                <a:spcPts val="300"/>
              </a:spcBef>
              <a:spcAft>
                <a:spcPts val="300"/>
              </a:spcAft>
            </a:pPr>
            <a:r>
              <a:rPr lang="en-US" sz="2400" smtClean="0">
                <a:solidFill>
                  <a:schemeClr val="tx1">
                    <a:lumMod val="95000"/>
                    <a:lumOff val="5000"/>
                  </a:schemeClr>
                </a:solidFill>
                <a:latin typeface="+mj-lt"/>
                <a:cs typeface="Tahoma" charset="0"/>
              </a:rPr>
              <a:t>Ghi</a:t>
            </a:r>
          </a:p>
          <a:p>
            <a:pPr marL="457200" lvl="1" indent="0" algn="just">
              <a:lnSpc>
                <a:spcPct val="120000"/>
              </a:lnSpc>
              <a:spcBef>
                <a:spcPts val="300"/>
              </a:spcBef>
              <a:spcAft>
                <a:spcPts val="300"/>
              </a:spcAft>
              <a:buNone/>
            </a:pPr>
            <a:r>
              <a:rPr lang="en-US" sz="2000" smtClean="0">
                <a:solidFill>
                  <a:srgbClr val="0066FF"/>
                </a:solidFill>
                <a:latin typeface="+mj-lt"/>
                <a:cs typeface="Tahoma" charset="0"/>
              </a:rPr>
              <a:t>Response.Cookies["userInfo</a:t>
            </a:r>
            <a:r>
              <a:rPr lang="en-US" sz="2000" smtClean="0">
                <a:solidFill>
                  <a:srgbClr val="0066FF"/>
                </a:solidFill>
                <a:cs typeface="Tahoma" charset="0"/>
              </a:rPr>
              <a:t>"</a:t>
            </a:r>
            <a:r>
              <a:rPr lang="en-US" sz="2000" smtClean="0">
                <a:solidFill>
                  <a:srgbClr val="0066FF"/>
                </a:solidFill>
                <a:latin typeface="+mj-lt"/>
                <a:cs typeface="Tahoma" charset="0"/>
              </a:rPr>
              <a:t>]["userName</a:t>
            </a:r>
            <a:r>
              <a:rPr lang="en-US" sz="2000" smtClean="0">
                <a:solidFill>
                  <a:srgbClr val="0066FF"/>
                </a:solidFill>
                <a:cs typeface="Tahoma" charset="0"/>
              </a:rPr>
              <a:t>"</a:t>
            </a:r>
            <a:r>
              <a:rPr lang="en-US" sz="2000" smtClean="0">
                <a:solidFill>
                  <a:srgbClr val="0066FF"/>
                </a:solidFill>
                <a:latin typeface="+mj-lt"/>
                <a:cs typeface="Tahoma" charset="0"/>
              </a:rPr>
              <a:t>] = "mike</a:t>
            </a:r>
            <a:r>
              <a:rPr lang="en-US" sz="2000" smtClean="0">
                <a:solidFill>
                  <a:srgbClr val="0066FF"/>
                </a:solidFill>
                <a:cs typeface="Tahoma" charset="0"/>
              </a:rPr>
              <a:t>"</a:t>
            </a:r>
            <a:r>
              <a:rPr lang="en-US" sz="2000" smtClean="0">
                <a:solidFill>
                  <a:srgbClr val="0066FF"/>
                </a:solidFill>
                <a:latin typeface="+mj-lt"/>
                <a:cs typeface="Tahoma" charset="0"/>
              </a:rPr>
              <a:t>;</a:t>
            </a:r>
          </a:p>
          <a:p>
            <a:pPr marL="457200" lvl="1" indent="0" algn="just">
              <a:lnSpc>
                <a:spcPct val="120000"/>
              </a:lnSpc>
              <a:spcBef>
                <a:spcPts val="300"/>
              </a:spcBef>
              <a:spcAft>
                <a:spcPts val="300"/>
              </a:spcAft>
              <a:buNone/>
            </a:pPr>
            <a:r>
              <a:rPr lang="en-US" sz="2000" smtClean="0">
                <a:solidFill>
                  <a:srgbClr val="0066FF"/>
                </a:solidFill>
                <a:latin typeface="+mj-lt"/>
                <a:cs typeface="Tahoma" charset="0"/>
              </a:rPr>
              <a:t>Response.Cookies</a:t>
            </a:r>
            <a:r>
              <a:rPr lang="en-US" sz="2000">
                <a:solidFill>
                  <a:srgbClr val="0066FF"/>
                </a:solidFill>
                <a:latin typeface="+mj-lt"/>
                <a:cs typeface="Tahoma" charset="0"/>
              </a:rPr>
              <a:t>["</a:t>
            </a:r>
            <a:r>
              <a:rPr lang="en-US" sz="2000" smtClean="0">
                <a:solidFill>
                  <a:srgbClr val="0066FF"/>
                </a:solidFill>
                <a:latin typeface="+mj-lt"/>
                <a:cs typeface="Tahoma" charset="0"/>
              </a:rPr>
              <a:t>userInfo</a:t>
            </a:r>
            <a:r>
              <a:rPr lang="en-US" sz="2000">
                <a:solidFill>
                  <a:srgbClr val="0066FF"/>
                </a:solidFill>
                <a:cs typeface="Tahoma" charset="0"/>
              </a:rPr>
              <a:t>"</a:t>
            </a:r>
            <a:r>
              <a:rPr lang="en-US" sz="2000" smtClean="0">
                <a:solidFill>
                  <a:srgbClr val="0066FF"/>
                </a:solidFill>
                <a:latin typeface="+mj-lt"/>
                <a:cs typeface="Tahoma" charset="0"/>
              </a:rPr>
              <a:t>]["lastVisit</a:t>
            </a:r>
            <a:r>
              <a:rPr lang="en-US" sz="2000" smtClean="0">
                <a:solidFill>
                  <a:srgbClr val="0066FF"/>
                </a:solidFill>
                <a:cs typeface="Tahoma" charset="0"/>
              </a:rPr>
              <a:t>"</a:t>
            </a:r>
            <a:r>
              <a:rPr lang="en-US" sz="2000" smtClean="0">
                <a:solidFill>
                  <a:srgbClr val="0066FF"/>
                </a:solidFill>
                <a:latin typeface="+mj-lt"/>
                <a:cs typeface="Tahoma" charset="0"/>
              </a:rPr>
              <a:t>]=DateTime.Now.ToString();Response.Cookies</a:t>
            </a:r>
            <a:r>
              <a:rPr lang="en-US" sz="2000">
                <a:solidFill>
                  <a:srgbClr val="0066FF"/>
                </a:solidFill>
                <a:latin typeface="+mj-lt"/>
                <a:cs typeface="Tahoma" charset="0"/>
              </a:rPr>
              <a:t>["</a:t>
            </a:r>
            <a:r>
              <a:rPr lang="en-US" sz="2000" smtClean="0">
                <a:solidFill>
                  <a:srgbClr val="0066FF"/>
                </a:solidFill>
                <a:latin typeface="+mj-lt"/>
                <a:cs typeface="Tahoma" charset="0"/>
              </a:rPr>
              <a:t>userInfo</a:t>
            </a:r>
            <a:r>
              <a:rPr lang="en-US" sz="2000">
                <a:solidFill>
                  <a:srgbClr val="0066FF"/>
                </a:solidFill>
                <a:cs typeface="Tahoma" charset="0"/>
              </a:rPr>
              <a:t>"</a:t>
            </a:r>
            <a:r>
              <a:rPr lang="en-US" sz="2000" smtClean="0">
                <a:solidFill>
                  <a:srgbClr val="0066FF"/>
                </a:solidFill>
                <a:latin typeface="+mj-lt"/>
                <a:cs typeface="Tahoma" charset="0"/>
              </a:rPr>
              <a:t>].Expires=DateTime.Now.AddDays(1</a:t>
            </a:r>
            <a:r>
              <a:rPr lang="en-US" sz="2000">
                <a:solidFill>
                  <a:srgbClr val="0066FF"/>
                </a:solidFill>
                <a:latin typeface="+mj-lt"/>
                <a:cs typeface="Tahoma" charset="0"/>
              </a:rPr>
              <a:t>);</a:t>
            </a:r>
          </a:p>
          <a:p>
            <a:pPr lvl="1" algn="just">
              <a:lnSpc>
                <a:spcPct val="120000"/>
              </a:lnSpc>
              <a:spcBef>
                <a:spcPts val="300"/>
              </a:spcBef>
              <a:spcAft>
                <a:spcPts val="300"/>
              </a:spcAft>
            </a:pPr>
            <a:r>
              <a:rPr lang="en-US" sz="2400" smtClean="0">
                <a:solidFill>
                  <a:schemeClr val="tx1">
                    <a:lumMod val="95000"/>
                    <a:lumOff val="5000"/>
                  </a:schemeClr>
                </a:solidFill>
                <a:latin typeface="+mj-lt"/>
                <a:cs typeface="Tahoma" charset="0"/>
              </a:rPr>
              <a:t>Đọc</a:t>
            </a:r>
            <a:endParaRPr lang="en-US" sz="2400">
              <a:solidFill>
                <a:schemeClr val="tx1">
                  <a:lumMod val="95000"/>
                  <a:lumOff val="5000"/>
                </a:schemeClr>
              </a:solidFill>
              <a:latin typeface="+mj-lt"/>
              <a:cs typeface="Tahoma" charset="0"/>
            </a:endParaRPr>
          </a:p>
          <a:p>
            <a:pPr marL="457200" lvl="1" indent="0" algn="just">
              <a:lnSpc>
                <a:spcPct val="120000"/>
              </a:lnSpc>
              <a:spcBef>
                <a:spcPts val="300"/>
              </a:spcBef>
              <a:spcAft>
                <a:spcPts val="300"/>
              </a:spcAft>
              <a:buNone/>
            </a:pPr>
            <a:r>
              <a:rPr lang="en-US" sz="2000" smtClean="0">
                <a:solidFill>
                  <a:srgbClr val="0000FF"/>
                </a:solidFill>
                <a:latin typeface="+mj-lt"/>
                <a:cs typeface="Tahoma" charset="0"/>
              </a:rPr>
              <a:t>if</a:t>
            </a:r>
            <a:r>
              <a:rPr lang="en-US" sz="2000" smtClean="0">
                <a:latin typeface="+mj-lt"/>
                <a:cs typeface="Tahoma" charset="0"/>
              </a:rPr>
              <a:t> </a:t>
            </a:r>
            <a:r>
              <a:rPr lang="en-US" sz="2000">
                <a:latin typeface="+mj-lt"/>
                <a:cs typeface="Tahoma" charset="0"/>
              </a:rPr>
              <a:t>(</a:t>
            </a:r>
            <a:r>
              <a:rPr lang="en-US" sz="2000">
                <a:solidFill>
                  <a:srgbClr val="0066FF"/>
                </a:solidFill>
                <a:latin typeface="+mj-lt"/>
                <a:cs typeface="Tahoma" charset="0"/>
              </a:rPr>
              <a:t>Request.Cookies["</a:t>
            </a:r>
            <a:r>
              <a:rPr lang="en-US" sz="2000" smtClean="0">
                <a:solidFill>
                  <a:srgbClr val="0066FF"/>
                </a:solidFill>
                <a:latin typeface="+mj-lt"/>
                <a:cs typeface="Tahoma" charset="0"/>
              </a:rPr>
              <a:t>userInfo</a:t>
            </a:r>
            <a:r>
              <a:rPr lang="en-US" sz="2000">
                <a:solidFill>
                  <a:srgbClr val="0066FF"/>
                </a:solidFill>
                <a:cs typeface="Tahoma" charset="0"/>
              </a:rPr>
              <a:t>"</a:t>
            </a:r>
            <a:r>
              <a:rPr lang="en-US" sz="2000" smtClean="0">
                <a:solidFill>
                  <a:srgbClr val="0066FF"/>
                </a:solidFill>
                <a:latin typeface="+mj-lt"/>
                <a:cs typeface="Tahoma" charset="0"/>
              </a:rPr>
              <a:t>] </a:t>
            </a:r>
            <a:r>
              <a:rPr lang="en-US" sz="2000">
                <a:latin typeface="+mj-lt"/>
                <a:cs typeface="Tahoma" charset="0"/>
              </a:rPr>
              <a:t>!= null</a:t>
            </a:r>
            <a:r>
              <a:rPr lang="en-US" sz="2000" smtClean="0">
                <a:latin typeface="+mj-lt"/>
                <a:cs typeface="Tahoma" charset="0"/>
              </a:rPr>
              <a:t>)</a:t>
            </a:r>
          </a:p>
          <a:p>
            <a:pPr marL="457200" lvl="1" indent="0" algn="just">
              <a:lnSpc>
                <a:spcPct val="120000"/>
              </a:lnSpc>
              <a:spcBef>
                <a:spcPts val="300"/>
              </a:spcBef>
              <a:spcAft>
                <a:spcPts val="300"/>
              </a:spcAft>
              <a:buNone/>
            </a:pPr>
            <a:r>
              <a:rPr lang="en-US" sz="2000" smtClean="0">
                <a:latin typeface="+mj-lt"/>
                <a:cs typeface="Tahoma" charset="0"/>
              </a:rPr>
              <a:t>{</a:t>
            </a:r>
            <a:endParaRPr lang="en-US" sz="2000">
              <a:latin typeface="+mj-lt"/>
              <a:cs typeface="Tahoma" charset="0"/>
            </a:endParaRPr>
          </a:p>
          <a:p>
            <a:pPr marL="457200" lvl="1" indent="0" algn="just">
              <a:lnSpc>
                <a:spcPct val="120000"/>
              </a:lnSpc>
              <a:spcBef>
                <a:spcPts val="300"/>
              </a:spcBef>
              <a:spcAft>
                <a:spcPts val="300"/>
              </a:spcAft>
              <a:buNone/>
            </a:pPr>
            <a:r>
              <a:rPr lang="en-US" sz="2000">
                <a:latin typeface="+mj-lt"/>
                <a:cs typeface="Tahoma" charset="0"/>
              </a:rPr>
              <a:t>	</a:t>
            </a:r>
            <a:r>
              <a:rPr lang="en-US" sz="2000" smtClean="0">
                <a:latin typeface="+mj-lt"/>
                <a:cs typeface="Tahoma" charset="0"/>
              </a:rPr>
              <a:t>Label1.Text </a:t>
            </a:r>
            <a:r>
              <a:rPr lang="en-US" sz="2000">
                <a:latin typeface="+mj-lt"/>
                <a:cs typeface="Tahoma" charset="0"/>
              </a:rPr>
              <a:t>= </a:t>
            </a:r>
            <a:r>
              <a:rPr lang="en-US" sz="2000">
                <a:solidFill>
                  <a:srgbClr val="0066FF"/>
                </a:solidFill>
                <a:latin typeface="+mj-lt"/>
                <a:cs typeface="Tahoma" charset="0"/>
              </a:rPr>
              <a:t>Request.Cookies["</a:t>
            </a:r>
            <a:r>
              <a:rPr lang="en-US" sz="2000" smtClean="0">
                <a:solidFill>
                  <a:srgbClr val="0066FF"/>
                </a:solidFill>
                <a:latin typeface="+mj-lt"/>
                <a:cs typeface="Tahoma" charset="0"/>
              </a:rPr>
              <a:t>userInfo</a:t>
            </a:r>
            <a:r>
              <a:rPr lang="en-US" sz="2000">
                <a:solidFill>
                  <a:srgbClr val="0066FF"/>
                </a:solidFill>
                <a:cs typeface="Tahoma" charset="0"/>
              </a:rPr>
              <a:t>"</a:t>
            </a:r>
            <a:r>
              <a:rPr lang="en-US" sz="2000" smtClean="0">
                <a:solidFill>
                  <a:srgbClr val="0066FF"/>
                </a:solidFill>
                <a:latin typeface="+mj-lt"/>
                <a:cs typeface="Tahoma" charset="0"/>
              </a:rPr>
              <a:t>]["userName</a:t>
            </a:r>
            <a:r>
              <a:rPr lang="en-US" sz="2000" smtClean="0">
                <a:solidFill>
                  <a:srgbClr val="0066FF"/>
                </a:solidFill>
                <a:cs typeface="Tahoma" charset="0"/>
              </a:rPr>
              <a:t>"</a:t>
            </a:r>
            <a:r>
              <a:rPr lang="en-US" sz="2000" smtClean="0">
                <a:solidFill>
                  <a:srgbClr val="0066FF"/>
                </a:solidFill>
                <a:latin typeface="+mj-lt"/>
                <a:cs typeface="Tahoma" charset="0"/>
              </a:rPr>
              <a:t>]; </a:t>
            </a:r>
          </a:p>
          <a:p>
            <a:pPr marL="457200" lvl="1" indent="0" algn="just">
              <a:lnSpc>
                <a:spcPct val="120000"/>
              </a:lnSpc>
              <a:spcBef>
                <a:spcPts val="300"/>
              </a:spcBef>
              <a:spcAft>
                <a:spcPts val="300"/>
              </a:spcAft>
              <a:buNone/>
            </a:pPr>
            <a:r>
              <a:rPr lang="en-US" sz="2000">
                <a:latin typeface="+mj-lt"/>
                <a:cs typeface="Tahoma" charset="0"/>
              </a:rPr>
              <a:t>	</a:t>
            </a:r>
            <a:r>
              <a:rPr lang="en-US" sz="2000" smtClean="0">
                <a:latin typeface="+mj-lt"/>
                <a:cs typeface="Tahoma" charset="0"/>
              </a:rPr>
              <a:t>Label2.text = </a:t>
            </a:r>
            <a:r>
              <a:rPr lang="en-US" sz="2000" smtClean="0">
                <a:solidFill>
                  <a:srgbClr val="0066FF"/>
                </a:solidFill>
                <a:latin typeface="+mj-lt"/>
                <a:cs typeface="Tahoma" charset="0"/>
              </a:rPr>
              <a:t>Request.Cookies["userInfo</a:t>
            </a:r>
            <a:r>
              <a:rPr lang="en-US" sz="2000" smtClean="0">
                <a:solidFill>
                  <a:srgbClr val="0066FF"/>
                </a:solidFill>
                <a:cs typeface="Tahoma" charset="0"/>
              </a:rPr>
              <a:t>"</a:t>
            </a:r>
            <a:r>
              <a:rPr lang="en-US" sz="2000" smtClean="0">
                <a:solidFill>
                  <a:srgbClr val="0066FF"/>
                </a:solidFill>
                <a:latin typeface="+mj-lt"/>
                <a:cs typeface="Tahoma" charset="0"/>
              </a:rPr>
              <a:t>]["lastVisit</a:t>
            </a:r>
            <a:r>
              <a:rPr lang="en-US" sz="2000" smtClean="0">
                <a:solidFill>
                  <a:srgbClr val="0066FF"/>
                </a:solidFill>
                <a:cs typeface="Tahoma" charset="0"/>
              </a:rPr>
              <a:t>"</a:t>
            </a:r>
            <a:r>
              <a:rPr lang="en-US" sz="2000" smtClean="0">
                <a:solidFill>
                  <a:srgbClr val="0066FF"/>
                </a:solidFill>
                <a:latin typeface="+mj-lt"/>
                <a:cs typeface="Tahoma" charset="0"/>
              </a:rPr>
              <a:t>];</a:t>
            </a:r>
          </a:p>
          <a:p>
            <a:pPr marL="457200" lvl="1" indent="0" algn="just">
              <a:lnSpc>
                <a:spcPct val="120000"/>
              </a:lnSpc>
              <a:spcBef>
                <a:spcPts val="300"/>
              </a:spcBef>
              <a:spcAft>
                <a:spcPts val="300"/>
              </a:spcAft>
              <a:buNone/>
            </a:pPr>
            <a:r>
              <a:rPr lang="en-US" sz="2000" smtClean="0">
                <a:latin typeface="+mj-lt"/>
                <a:cs typeface="Tahoma" charset="0"/>
              </a:rPr>
              <a:t>}</a:t>
            </a:r>
            <a:endParaRPr lang="en-US" sz="2000" dirty="0" smtClean="0">
              <a:latin typeface="+mj-lt"/>
              <a:cs typeface="Tahoma" charset="0"/>
            </a:endParaRPr>
          </a:p>
        </p:txBody>
      </p:sp>
      <p:sp>
        <p:nvSpPr>
          <p:cNvPr id="5"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Cookies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391543198"/>
      </p:ext>
    </p:extLst>
  </p:cSld>
  <p:clrMapOvr>
    <a:masterClrMapping/>
  </p:clrMapOvr>
  <p:transition advClick="0">
    <p:wheel spokes="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en-US" sz="2800">
                <a:solidFill>
                  <a:srgbClr val="0000FF"/>
                </a:solidFill>
                <a:latin typeface="+mj-lt"/>
                <a:cs typeface="Tahoma" charset="0"/>
              </a:rPr>
              <a:t>Xóa </a:t>
            </a:r>
            <a:r>
              <a:rPr lang="en-US" sz="2800" smtClean="0">
                <a:solidFill>
                  <a:srgbClr val="0000FF"/>
                </a:solidFill>
                <a:latin typeface="+mj-lt"/>
                <a:cs typeface="Tahoma" charset="0"/>
              </a:rPr>
              <a:t>Cookies:</a:t>
            </a:r>
            <a:endParaRPr lang="en-US" sz="2800">
              <a:solidFill>
                <a:srgbClr val="0000FF"/>
              </a:solidFill>
              <a:latin typeface="+mj-lt"/>
              <a:cs typeface="Tahoma" charset="0"/>
            </a:endParaRPr>
          </a:p>
          <a:p>
            <a:pPr marL="457200" lvl="1" indent="0">
              <a:lnSpc>
                <a:spcPct val="120000"/>
              </a:lnSpc>
              <a:spcBef>
                <a:spcPts val="300"/>
              </a:spcBef>
              <a:spcAft>
                <a:spcPts val="300"/>
              </a:spcAft>
              <a:buNone/>
            </a:pPr>
            <a:r>
              <a:rPr lang="en-US" sz="2400" smtClean="0">
                <a:latin typeface="+mj-lt"/>
                <a:cs typeface="Tahoma" charset="0"/>
              </a:rPr>
              <a:t>Response.Cookies</a:t>
            </a:r>
            <a:r>
              <a:rPr lang="en-US" sz="2400">
                <a:latin typeface="+mj-lt"/>
                <a:cs typeface="Tahoma" charset="0"/>
              </a:rPr>
              <a:t>["</a:t>
            </a:r>
            <a:r>
              <a:rPr lang="en-US" sz="2400" smtClean="0">
                <a:latin typeface="+mj-lt"/>
                <a:cs typeface="Tahoma" charset="0"/>
              </a:rPr>
              <a:t>userName</a:t>
            </a:r>
            <a:r>
              <a:rPr lang="en-US" sz="2400">
                <a:cs typeface="Tahoma" charset="0"/>
              </a:rPr>
              <a:t>"</a:t>
            </a:r>
            <a:r>
              <a:rPr lang="en-US" sz="2400" smtClean="0">
                <a:latin typeface="+mj-lt"/>
                <a:cs typeface="Tahoma" charset="0"/>
              </a:rPr>
              <a:t>].</a:t>
            </a:r>
            <a:r>
              <a:rPr lang="en-US" sz="2400">
                <a:latin typeface="+mj-lt"/>
                <a:cs typeface="Tahoma" charset="0"/>
              </a:rPr>
              <a:t>Expires = </a:t>
            </a:r>
            <a:r>
              <a:rPr lang="en-US" sz="2400" smtClean="0">
                <a:latin typeface="+mj-lt"/>
                <a:cs typeface="Tahoma" charset="0"/>
              </a:rPr>
              <a:t>						DateTime.Now.AddDays</a:t>
            </a:r>
            <a:r>
              <a:rPr lang="en-US" sz="2400">
                <a:latin typeface="+mj-lt"/>
                <a:cs typeface="Tahoma" charset="0"/>
              </a:rPr>
              <a:t>(-1);</a:t>
            </a:r>
          </a:p>
          <a:p>
            <a:pPr marL="457200" lvl="1" indent="0">
              <a:lnSpc>
                <a:spcPct val="120000"/>
              </a:lnSpc>
              <a:spcBef>
                <a:spcPts val="300"/>
              </a:spcBef>
              <a:spcAft>
                <a:spcPts val="300"/>
              </a:spcAft>
              <a:buNone/>
            </a:pPr>
            <a:r>
              <a:rPr lang="en-US" sz="2400">
                <a:latin typeface="+mj-lt"/>
                <a:cs typeface="Tahoma" charset="0"/>
              </a:rPr>
              <a:t>Response.Cookies["</a:t>
            </a:r>
            <a:r>
              <a:rPr lang="en-US" sz="2400" smtClean="0">
                <a:latin typeface="+mj-lt"/>
                <a:cs typeface="Tahoma" charset="0"/>
              </a:rPr>
              <a:t>userInfo</a:t>
            </a:r>
            <a:r>
              <a:rPr lang="en-US" sz="2400">
                <a:cs typeface="Tahoma" charset="0"/>
              </a:rPr>
              <a:t>"</a:t>
            </a:r>
            <a:r>
              <a:rPr lang="en-US" sz="2400" smtClean="0">
                <a:latin typeface="+mj-lt"/>
                <a:cs typeface="Tahoma" charset="0"/>
              </a:rPr>
              <a:t>].</a:t>
            </a:r>
            <a:r>
              <a:rPr lang="en-US" sz="2400">
                <a:latin typeface="+mj-lt"/>
                <a:cs typeface="Tahoma" charset="0"/>
              </a:rPr>
              <a:t>Expires = </a:t>
            </a:r>
            <a:r>
              <a:rPr lang="en-US" sz="2400" smtClean="0">
                <a:latin typeface="+mj-lt"/>
                <a:cs typeface="Tahoma" charset="0"/>
              </a:rPr>
              <a:t>						DateTime.Now.AddDays</a:t>
            </a:r>
            <a:r>
              <a:rPr lang="en-US" sz="2400">
                <a:latin typeface="+mj-lt"/>
                <a:cs typeface="Tahoma" charset="0"/>
              </a:rPr>
              <a:t>(-1);</a:t>
            </a:r>
            <a:endParaRPr lang="en-US" sz="2400" dirty="0" smtClean="0">
              <a:latin typeface="+mj-lt"/>
              <a:cs typeface="Tahoma" charset="0"/>
            </a:endParaRPr>
          </a:p>
        </p:txBody>
      </p:sp>
      <p:pic>
        <p:nvPicPr>
          <p:cNvPr id="13316" name="Picture 4" descr="https://uknowit.uwgb.edu/images/group1/15153/chrome_mac_clear_dat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5377"/>
            <a:ext cx="6019800" cy="297022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Cookies – Ví dụ</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116623413"/>
      </p:ext>
    </p:extLst>
  </p:cSld>
  <p:clrMapOvr>
    <a:masterClrMapping/>
  </p:clrMapOvr>
  <p:transition advClick="0">
    <p:wheel spokes="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1"/>
            <a:ext cx="76199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Tập tin </a:t>
            </a:r>
            <a:r>
              <a:rPr lang="en-US" sz="4000" b="1" smtClean="0">
                <a:solidFill>
                  <a:schemeClr val="tx1"/>
                </a:solidFill>
                <a:cs typeface="Tahoma" charset="0"/>
              </a:rPr>
              <a:t>quản lý Global.asax</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Khai báo và khởi tạo giá trị cho các biến Application, Session.</a:t>
            </a:r>
          </a:p>
          <a:p>
            <a:pPr algn="just">
              <a:lnSpc>
                <a:spcPct val="120000"/>
              </a:lnSpc>
              <a:spcBef>
                <a:spcPts val="300"/>
              </a:spcBef>
              <a:spcAft>
                <a:spcPts val="300"/>
              </a:spcAft>
            </a:pPr>
            <a:r>
              <a:rPr lang="en-US" sz="2800" smtClean="0">
                <a:latin typeface="+mj-lt"/>
                <a:cs typeface="Tahoma" charset="0"/>
              </a:rPr>
              <a:t>Cài đặt </a:t>
            </a:r>
            <a:r>
              <a:rPr lang="vi-VN" sz="2800" smtClean="0">
                <a:latin typeface="+mj-lt"/>
                <a:cs typeface="Tahoma" charset="0"/>
              </a:rPr>
              <a:t>xử </a:t>
            </a:r>
            <a:r>
              <a:rPr lang="vi-VN" sz="2800">
                <a:latin typeface="+mj-lt"/>
                <a:cs typeface="Tahoma" charset="0"/>
              </a:rPr>
              <a:t>lý cho các sự kiện của 2 đối tượng Application và Session</a:t>
            </a:r>
            <a:r>
              <a:rPr lang="vi-VN" sz="2800" smtClean="0">
                <a:latin typeface="+mj-lt"/>
                <a:cs typeface="Tahoma" charset="0"/>
              </a:rPr>
              <a:t>.</a:t>
            </a:r>
            <a:endParaRPr lang="en-US" sz="2800" smtClean="0">
              <a:latin typeface="+mj-lt"/>
              <a:cs typeface="Tahoma" charset="0"/>
            </a:endParaRPr>
          </a:p>
        </p:txBody>
      </p:sp>
      <p:pic>
        <p:nvPicPr>
          <p:cNvPr id="5" name="Picture 10" descr="PPT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293009"/>
            <a:ext cx="4953000" cy="3449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4324755"/>
      </p:ext>
    </p:extLst>
  </p:cSld>
  <p:clrMapOvr>
    <a:masterClrMapping/>
  </p:clrMapOvr>
  <p:transition advClick="0">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PPT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928048"/>
            <a:ext cx="7467600" cy="583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bwMode="auto">
          <a:xfrm>
            <a:off x="533400" y="152401"/>
            <a:ext cx="7619999"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Tập tin </a:t>
            </a:r>
            <a:r>
              <a:rPr lang="en-US" sz="4000" b="1" smtClean="0">
                <a:solidFill>
                  <a:schemeClr val="tx1"/>
                </a:solidFill>
                <a:cs typeface="Tahoma" charset="0"/>
              </a:rPr>
              <a:t>quản lý Global.asax</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753786059"/>
      </p:ext>
    </p:extLst>
  </p:cSld>
  <p:clrMapOvr>
    <a:masterClrMapping/>
  </p:clrMapOvr>
  <p:transition advClick="0">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Tập tin </a:t>
            </a:r>
            <a:r>
              <a:rPr lang="en-US" sz="4000" b="1" smtClean="0">
                <a:solidFill>
                  <a:schemeClr val="tx1"/>
                </a:solidFill>
                <a:cs typeface="Tahoma" charset="0"/>
              </a:rPr>
              <a:t>quản lý Web.config</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solidFill>
                  <a:srgbClr val="0000FF"/>
                </a:solidFill>
                <a:latin typeface="+mj-lt"/>
                <a:cs typeface="Tahoma" charset="0"/>
              </a:rPr>
              <a:t>Web.config </a:t>
            </a:r>
            <a:r>
              <a:rPr lang="vi-VN" sz="2800">
                <a:latin typeface="+mj-lt"/>
                <a:cs typeface="Tahoma" charset="0"/>
              </a:rPr>
              <a:t>là một tập tin văn bản được sử </a:t>
            </a:r>
            <a:r>
              <a:rPr lang="vi-VN" sz="2800" smtClean="0">
                <a:latin typeface="+mj-lt"/>
                <a:cs typeface="Tahoma" charset="0"/>
              </a:rPr>
              <a:t>dụng </a:t>
            </a:r>
            <a:r>
              <a:rPr lang="vi-VN" sz="2800">
                <a:latin typeface="+mj-lt"/>
                <a:cs typeface="Tahoma" charset="0"/>
              </a:rPr>
              <a:t>để lưu trữ thông tin cấu hình của một ứng dụng, được tự động tạo ra khi chúng ta tạo </a:t>
            </a:r>
            <a:r>
              <a:rPr lang="vi-VN" sz="2800" smtClean="0">
                <a:latin typeface="+mj-lt"/>
                <a:cs typeface="Tahoma" charset="0"/>
              </a:rPr>
              <a:t>mới </a:t>
            </a:r>
            <a:r>
              <a:rPr lang="vi-VN" sz="2800">
                <a:latin typeface="+mj-lt"/>
                <a:cs typeface="Tahoma" charset="0"/>
              </a:rPr>
              <a:t>ứng dụng web. Tập tin </a:t>
            </a:r>
            <a:r>
              <a:rPr lang="vi-VN" sz="2800">
                <a:solidFill>
                  <a:srgbClr val="0000FF"/>
                </a:solidFill>
                <a:latin typeface="+mj-lt"/>
                <a:cs typeface="Tahoma" charset="0"/>
              </a:rPr>
              <a:t>web.config</a:t>
            </a:r>
            <a:r>
              <a:rPr lang="vi-VN" sz="2800">
                <a:latin typeface="+mj-lt"/>
                <a:cs typeface="Tahoma" charset="0"/>
              </a:rPr>
              <a:t> được viết theo định dạng XML. </a:t>
            </a:r>
          </a:p>
          <a:p>
            <a:pPr algn="just">
              <a:lnSpc>
                <a:spcPct val="120000"/>
              </a:lnSpc>
              <a:spcBef>
                <a:spcPts val="300"/>
              </a:spcBef>
              <a:spcAft>
                <a:spcPts val="300"/>
              </a:spcAft>
            </a:pPr>
            <a:r>
              <a:rPr lang="vi-VN" sz="2800">
                <a:solidFill>
                  <a:srgbClr val="0000FF"/>
                </a:solidFill>
                <a:latin typeface="+mj-lt"/>
                <a:cs typeface="Tahoma" charset="0"/>
              </a:rPr>
              <a:t>Web.config</a:t>
            </a:r>
            <a:r>
              <a:rPr lang="vi-VN" sz="2800">
                <a:latin typeface="+mj-lt"/>
                <a:cs typeface="Tahoma" charset="0"/>
              </a:rPr>
              <a:t> được tạo kế </a:t>
            </a:r>
            <a:r>
              <a:rPr lang="vi-VN" sz="2800" smtClean="0">
                <a:latin typeface="+mj-lt"/>
                <a:cs typeface="Tahoma" charset="0"/>
              </a:rPr>
              <a:t>thừa </a:t>
            </a:r>
            <a:r>
              <a:rPr lang="vi-VN" sz="2800">
                <a:latin typeface="+mj-lt"/>
                <a:cs typeface="Tahoma" charset="0"/>
              </a:rPr>
              <a:t>các giá </a:t>
            </a:r>
            <a:r>
              <a:rPr lang="vi-VN" sz="2800" smtClean="0">
                <a:latin typeface="+mj-lt"/>
                <a:cs typeface="Tahoma" charset="0"/>
              </a:rPr>
              <a:t>trị </a:t>
            </a:r>
            <a:r>
              <a:rPr lang="vi-VN" sz="2800">
                <a:latin typeface="+mj-lt"/>
                <a:cs typeface="Tahoma" charset="0"/>
              </a:rPr>
              <a:t>từ tập tin </a:t>
            </a:r>
            <a:r>
              <a:rPr lang="vi-VN" sz="2800" smtClean="0">
                <a:solidFill>
                  <a:srgbClr val="0066FF"/>
                </a:solidFill>
                <a:latin typeface="+mj-lt"/>
                <a:cs typeface="Tahoma" charset="0"/>
              </a:rPr>
              <a:t>Windows\Microsoft.NET\Framework</a:t>
            </a:r>
            <a:r>
              <a:rPr lang="vi-VN" sz="2800">
                <a:solidFill>
                  <a:srgbClr val="0066FF"/>
                </a:solidFill>
                <a:latin typeface="+mj-lt"/>
                <a:cs typeface="Tahoma" charset="0"/>
              </a:rPr>
              <a:t>\[Framework Version]\CONFIG\machine.config</a:t>
            </a:r>
            <a:endParaRPr lang="en-US" sz="2800" dirty="0" smtClean="0">
              <a:solidFill>
                <a:srgbClr val="0066FF"/>
              </a:solidFill>
              <a:latin typeface="+mj-lt"/>
              <a:cs typeface="Tahoma" charset="0"/>
            </a:endParaRPr>
          </a:p>
        </p:txBody>
      </p:sp>
    </p:spTree>
    <p:extLst>
      <p:ext uri="{BB962C8B-B14F-4D97-AF65-F5344CB8AC3E}">
        <p14:creationId xmlns:p14="http://schemas.microsoft.com/office/powerpoint/2010/main" val="2640077746"/>
      </p:ext>
    </p:extLst>
  </p:cSld>
  <p:clrMapOvr>
    <a:masterClrMapping/>
  </p:clrMapOvr>
  <p:transition advClick="0">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4"/>
          <p:cNvSpPr txBox="1">
            <a:spLocks noChangeArrowheads="1"/>
          </p:cNvSpPr>
          <p:nvPr/>
        </p:nvSpPr>
        <p:spPr bwMode="auto">
          <a:xfrm>
            <a:off x="533400" y="1066800"/>
            <a:ext cx="853440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lnSpc>
                <a:spcPct val="110000"/>
              </a:lnSpc>
            </a:pPr>
            <a:r>
              <a:rPr lang="en-AU" sz="2000" b="0">
                <a:solidFill>
                  <a:srgbClr val="C00000"/>
                </a:solidFill>
              </a:rPr>
              <a:t>&lt;configuration&gt;</a:t>
            </a:r>
          </a:p>
          <a:p>
            <a:pPr algn="l" eaLnBrk="1" hangingPunct="1">
              <a:lnSpc>
                <a:spcPct val="110000"/>
              </a:lnSpc>
            </a:pPr>
            <a:r>
              <a:rPr lang="en-AU" sz="2000" b="0"/>
              <a:t>    </a:t>
            </a:r>
            <a:r>
              <a:rPr lang="en-AU" sz="2000" b="0">
                <a:solidFill>
                  <a:srgbClr val="0000FF"/>
                </a:solidFill>
              </a:rPr>
              <a:t>&lt;appSettings/&gt;</a:t>
            </a:r>
          </a:p>
          <a:p>
            <a:pPr algn="l" eaLnBrk="1" hangingPunct="1">
              <a:lnSpc>
                <a:spcPct val="110000"/>
              </a:lnSpc>
            </a:pPr>
            <a:r>
              <a:rPr lang="en-AU" sz="2000" b="0"/>
              <a:t>    </a:t>
            </a:r>
            <a:r>
              <a:rPr lang="en-AU" sz="2000" b="0">
                <a:solidFill>
                  <a:srgbClr val="008000"/>
                </a:solidFill>
              </a:rPr>
              <a:t>&lt;connectionStrings&gt;</a:t>
            </a:r>
          </a:p>
          <a:p>
            <a:pPr algn="l" eaLnBrk="1" hangingPunct="1">
              <a:lnSpc>
                <a:spcPct val="110000"/>
              </a:lnSpc>
            </a:pPr>
            <a:r>
              <a:rPr lang="en-AU" sz="2000" b="0"/>
              <a:t>      	&lt;add connectionString="server =.;database =</a:t>
            </a:r>
            <a:r>
              <a:rPr lang="en-AU" sz="2000" b="0" smtClean="0"/>
              <a:t>DBHandling_ASP; 					uid=sa; pwd=sa;" name</a:t>
            </a:r>
            <a:r>
              <a:rPr lang="en-AU" sz="2000" b="0"/>
              <a:t>="DBHandling"/&gt;</a:t>
            </a:r>
          </a:p>
          <a:p>
            <a:pPr algn="l" eaLnBrk="1" hangingPunct="1">
              <a:lnSpc>
                <a:spcPct val="110000"/>
              </a:lnSpc>
            </a:pPr>
            <a:r>
              <a:rPr lang="en-AU" sz="2000" b="0"/>
              <a:t>      </a:t>
            </a:r>
            <a:r>
              <a:rPr lang="en-AU" sz="2000" b="0">
                <a:solidFill>
                  <a:srgbClr val="008000"/>
                </a:solidFill>
              </a:rPr>
              <a:t>&lt;/connectionStrings&gt;</a:t>
            </a:r>
          </a:p>
          <a:p>
            <a:pPr algn="l" eaLnBrk="1" hangingPunct="1">
              <a:lnSpc>
                <a:spcPct val="110000"/>
              </a:lnSpc>
            </a:pPr>
            <a:r>
              <a:rPr lang="en-AU" sz="2000" b="0"/>
              <a:t>    	</a:t>
            </a:r>
            <a:r>
              <a:rPr lang="en-AU" sz="2000" b="0">
                <a:solidFill>
                  <a:srgbClr val="FF0303"/>
                </a:solidFill>
              </a:rPr>
              <a:t>&lt;system.web&gt;</a:t>
            </a:r>
          </a:p>
          <a:p>
            <a:pPr algn="l" eaLnBrk="1" hangingPunct="1">
              <a:lnSpc>
                <a:spcPct val="110000"/>
              </a:lnSpc>
            </a:pPr>
            <a:r>
              <a:rPr lang="en-AU" sz="2000" b="0"/>
              <a:t>	     &lt;compilation debug="true"/&gt;</a:t>
            </a:r>
          </a:p>
          <a:p>
            <a:pPr algn="l" eaLnBrk="1" hangingPunct="1">
              <a:lnSpc>
                <a:spcPct val="110000"/>
              </a:lnSpc>
            </a:pPr>
            <a:r>
              <a:rPr lang="en-AU" sz="2000" b="0"/>
              <a:t>	     &lt;authentication mode="Windows"/&gt;</a:t>
            </a:r>
          </a:p>
          <a:p>
            <a:pPr algn="l" eaLnBrk="1" hangingPunct="1">
              <a:lnSpc>
                <a:spcPct val="110000"/>
              </a:lnSpc>
            </a:pPr>
            <a:r>
              <a:rPr lang="en-AU" sz="2000" b="0"/>
              <a:t>	     </a:t>
            </a:r>
            <a:r>
              <a:rPr lang="en-AU" sz="2000" b="0">
                <a:solidFill>
                  <a:srgbClr val="0070C0"/>
                </a:solidFill>
              </a:rPr>
              <a:t>&lt;customErrors mode="On" </a:t>
            </a:r>
          </a:p>
          <a:p>
            <a:pPr algn="l" eaLnBrk="1" hangingPunct="1">
              <a:lnSpc>
                <a:spcPct val="110000"/>
              </a:lnSpc>
            </a:pPr>
            <a:r>
              <a:rPr lang="en-AU" sz="2000" b="0">
                <a:solidFill>
                  <a:srgbClr val="0070C0"/>
                </a:solidFill>
              </a:rPr>
              <a:t>			defaultRedirect="GenericErrorPage.htm"&gt;</a:t>
            </a:r>
          </a:p>
          <a:p>
            <a:pPr algn="l" eaLnBrk="1" hangingPunct="1">
              <a:lnSpc>
                <a:spcPct val="110000"/>
              </a:lnSpc>
            </a:pPr>
            <a:r>
              <a:rPr lang="en-AU" sz="2000" b="0"/>
              <a:t>            		&lt;error statusCode="403" redirect="NoAccess.htm" /&gt;</a:t>
            </a:r>
          </a:p>
          <a:p>
            <a:pPr algn="l" eaLnBrk="1" hangingPunct="1">
              <a:lnSpc>
                <a:spcPct val="110000"/>
              </a:lnSpc>
            </a:pPr>
            <a:r>
              <a:rPr lang="en-AU" sz="2000" b="0"/>
              <a:t>            		&lt;error statusCode="404" redirect="FileNotFound.htm" /&gt;</a:t>
            </a:r>
          </a:p>
          <a:p>
            <a:pPr algn="l" eaLnBrk="1" hangingPunct="1">
              <a:lnSpc>
                <a:spcPct val="110000"/>
              </a:lnSpc>
            </a:pPr>
            <a:r>
              <a:rPr lang="en-AU" sz="2000" b="0"/>
              <a:t>        	     </a:t>
            </a:r>
            <a:r>
              <a:rPr lang="en-AU" sz="2000" b="0">
                <a:solidFill>
                  <a:srgbClr val="0070C0"/>
                </a:solidFill>
              </a:rPr>
              <a:t>&lt;/customErrors&gt;</a:t>
            </a:r>
          </a:p>
          <a:p>
            <a:pPr algn="l" eaLnBrk="1" hangingPunct="1">
              <a:lnSpc>
                <a:spcPct val="110000"/>
              </a:lnSpc>
            </a:pPr>
            <a:r>
              <a:rPr lang="en-AU" sz="2000" b="0"/>
              <a:t>	</a:t>
            </a:r>
            <a:r>
              <a:rPr lang="en-AU" sz="2000" b="0">
                <a:solidFill>
                  <a:srgbClr val="FF0303"/>
                </a:solidFill>
              </a:rPr>
              <a:t>&lt;/system.web&gt;</a:t>
            </a:r>
          </a:p>
          <a:p>
            <a:pPr algn="l" eaLnBrk="1" hangingPunct="1">
              <a:lnSpc>
                <a:spcPct val="110000"/>
              </a:lnSpc>
            </a:pPr>
            <a:r>
              <a:rPr lang="en-AU" sz="2000" b="0">
                <a:solidFill>
                  <a:srgbClr val="C00000"/>
                </a:solidFill>
              </a:rPr>
              <a:t>&lt;/configuration</a:t>
            </a:r>
            <a:r>
              <a:rPr lang="en-AU" sz="2000" b="0" smtClean="0">
                <a:solidFill>
                  <a:srgbClr val="C00000"/>
                </a:solidFill>
              </a:rPr>
              <a:t>&gt;</a:t>
            </a:r>
            <a:endParaRPr lang="en-AU" sz="2000" b="0">
              <a:solidFill>
                <a:srgbClr val="C00000"/>
              </a:solidFill>
            </a:endParaRPr>
          </a:p>
        </p:txBody>
      </p:sp>
      <p:sp>
        <p:nvSpPr>
          <p:cNvPr id="5" name="Rectangle 2"/>
          <p:cNvSpPr>
            <a:spLocks noGrp="1" noChangeArrowheads="1"/>
          </p:cNvSpPr>
          <p:nvPr>
            <p:ph type="title"/>
          </p:nvPr>
        </p:nvSpPr>
        <p:spPr bwMode="auto">
          <a:xfrm>
            <a:off x="457200" y="152400"/>
            <a:ext cx="76962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Tập tin </a:t>
            </a:r>
            <a:r>
              <a:rPr lang="en-US" sz="4000" b="1" smtClean="0">
                <a:solidFill>
                  <a:schemeClr val="tx1"/>
                </a:solidFill>
                <a:cs typeface="Tahoma" charset="0"/>
              </a:rPr>
              <a:t>quản lý Web.config</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968400065"/>
      </p:ext>
    </p:extLst>
  </p:cSld>
  <p:clrMapOvr>
    <a:masterClrMapping/>
  </p:clrMapOvr>
  <p:transition advClick="0">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1"/>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Đối tượng Request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0772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Dùng để </a:t>
            </a:r>
            <a:r>
              <a:rPr lang="vi-VN" sz="2800">
                <a:solidFill>
                  <a:srgbClr val="0000FF"/>
                </a:solidFill>
                <a:latin typeface="+mj-lt"/>
                <a:cs typeface="Tahoma" charset="0"/>
              </a:rPr>
              <a:t>nhận thông tin yêu cầu </a:t>
            </a:r>
            <a:r>
              <a:rPr lang="vi-VN" sz="2800">
                <a:latin typeface="+mj-lt"/>
                <a:cs typeface="Tahoma" charset="0"/>
              </a:rPr>
              <a:t>được gởi từ Client Side đến Server Side</a:t>
            </a:r>
            <a:r>
              <a:rPr lang="vi-VN" sz="2800" smtClean="0">
                <a:latin typeface="+mj-lt"/>
                <a:cs typeface="Tahoma" charset="0"/>
              </a:rPr>
              <a:t>.</a:t>
            </a:r>
            <a:endParaRPr lang="vi-VN" sz="2800">
              <a:latin typeface="+mj-lt"/>
              <a:cs typeface="Tahoma" charset="0"/>
            </a:endParaRPr>
          </a:p>
        </p:txBody>
      </p:sp>
      <p:pic>
        <p:nvPicPr>
          <p:cNvPr id="5" name="Picture 13" descr="PPT2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2118"/>
            <a:ext cx="5410200" cy="470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927132"/>
      </p:ext>
    </p:extLst>
  </p:cSld>
  <p:clrMapOvr>
    <a:masterClrMapping/>
  </p:clrMapOvr>
  <p:transition advClick="0">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1" y="152400"/>
            <a:ext cx="7696200" cy="792162"/>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Q &amp; A</a:t>
            </a:r>
            <a:endParaRPr lang="en-US" sz="4000" b="1">
              <a:solidFill>
                <a:schemeClr val="tx1"/>
              </a:solidFill>
              <a:cs typeface="Tahoma" charset="0"/>
            </a:endParaRPr>
          </a:p>
        </p:txBody>
      </p:sp>
      <p:grpSp>
        <p:nvGrpSpPr>
          <p:cNvPr id="4" name="Group 4"/>
          <p:cNvGrpSpPr>
            <a:grpSpLocks/>
          </p:cNvGrpSpPr>
          <p:nvPr/>
        </p:nvGrpSpPr>
        <p:grpSpPr bwMode="auto">
          <a:xfrm>
            <a:off x="2538640" y="1143000"/>
            <a:ext cx="4471760" cy="5486400"/>
            <a:chOff x="2208" y="768"/>
            <a:chExt cx="1170" cy="2517"/>
          </a:xfrm>
        </p:grpSpPr>
        <p:sp>
          <p:nvSpPr>
            <p:cNvPr id="5"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6"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w="9525">
              <a:noFill/>
              <a:round/>
              <a:headEnd/>
              <a:tailEnd/>
            </a:ln>
          </p:spPr>
          <p:txBody>
            <a:bodyPr/>
            <a:lstStyle/>
            <a:p>
              <a:endParaRPr lang="en-US"/>
            </a:p>
          </p:txBody>
        </p:sp>
        <p:sp>
          <p:nvSpPr>
            <p:cNvPr id="7"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w="9525">
              <a:noFill/>
              <a:round/>
              <a:headEnd/>
              <a:tailEnd/>
            </a:ln>
          </p:spPr>
          <p:txBody>
            <a:bodyPr/>
            <a:lstStyle/>
            <a:p>
              <a:endParaRPr lang="en-US"/>
            </a:p>
          </p:txBody>
        </p:sp>
        <p:sp>
          <p:nvSpPr>
            <p:cNvPr id="8"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w="9525">
              <a:noFill/>
              <a:round/>
              <a:headEnd/>
              <a:tailEnd/>
            </a:ln>
          </p:spPr>
          <p:txBody>
            <a:bodyPr/>
            <a:lstStyle/>
            <a:p>
              <a:endParaRPr lang="en-US"/>
            </a:p>
          </p:txBody>
        </p:sp>
        <p:sp>
          <p:nvSpPr>
            <p:cNvPr id="9"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w="9525">
              <a:noFill/>
              <a:round/>
              <a:headEnd/>
              <a:tailEnd/>
            </a:ln>
          </p:spPr>
          <p:txBody>
            <a:bodyPr/>
            <a:lstStyle/>
            <a:p>
              <a:endParaRPr lang="en-US"/>
            </a:p>
          </p:txBody>
        </p:sp>
        <p:sp>
          <p:nvSpPr>
            <p:cNvPr id="10"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w="9525">
              <a:noFill/>
              <a:round/>
              <a:headEnd/>
              <a:tailEnd/>
            </a:ln>
          </p:spPr>
          <p:txBody>
            <a:bodyPr/>
            <a:lstStyle/>
            <a:p>
              <a:endParaRPr lang="en-US"/>
            </a:p>
          </p:txBody>
        </p:sp>
        <p:sp>
          <p:nvSpPr>
            <p:cNvPr id="11"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w="9525">
              <a:noFill/>
              <a:round/>
              <a:headEnd/>
              <a:tailEnd/>
            </a:ln>
          </p:spPr>
          <p:txBody>
            <a:bodyPr/>
            <a:lstStyle/>
            <a:p>
              <a:endParaRPr lang="en-US"/>
            </a:p>
          </p:txBody>
        </p:sp>
        <p:sp>
          <p:nvSpPr>
            <p:cNvPr id="12"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w="9525">
              <a:noFill/>
              <a:round/>
              <a:headEnd/>
              <a:tailEnd/>
            </a:ln>
          </p:spPr>
          <p:txBody>
            <a:bodyPr/>
            <a:lstStyle/>
            <a:p>
              <a:endParaRPr lang="en-US"/>
            </a:p>
          </p:txBody>
        </p:sp>
        <p:sp>
          <p:nvSpPr>
            <p:cNvPr id="13"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w="9525">
              <a:noFill/>
              <a:round/>
              <a:headEnd/>
              <a:tailEnd/>
            </a:ln>
          </p:spPr>
          <p:txBody>
            <a:bodyPr/>
            <a:lstStyle/>
            <a:p>
              <a:endParaRPr lang="en-US"/>
            </a:p>
          </p:txBody>
        </p:sp>
      </p:grpSp>
    </p:spTree>
    <p:extLst>
      <p:ext uri="{BB962C8B-B14F-4D97-AF65-F5344CB8AC3E}">
        <p14:creationId xmlns:p14="http://schemas.microsoft.com/office/powerpoint/2010/main" val="3582580744"/>
      </p:ext>
    </p:extLst>
  </p:cSld>
  <p:clrMapOvr>
    <a:masterClrMapping/>
  </p:clrMapOvr>
  <p:transition advClick="0">
    <p:wheel spokes="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Request</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Được cài đặt trong lớp </a:t>
            </a:r>
            <a:r>
              <a:rPr lang="vi-VN" sz="2800">
                <a:solidFill>
                  <a:srgbClr val="0000FF"/>
                </a:solidFill>
                <a:latin typeface="+mj-lt"/>
                <a:cs typeface="Tahoma" charset="0"/>
              </a:rPr>
              <a:t>HttpRequest </a:t>
            </a:r>
            <a:r>
              <a:rPr lang="vi-VN" sz="2800">
                <a:latin typeface="+mj-lt"/>
                <a:cs typeface="Tahoma" charset="0"/>
              </a:rPr>
              <a:t>thuộc tên miền </a:t>
            </a:r>
            <a:r>
              <a:rPr lang="vi-VN" sz="2800">
                <a:solidFill>
                  <a:srgbClr val="0000FF"/>
                </a:solidFill>
                <a:latin typeface="+mj-lt"/>
                <a:cs typeface="Tahoma" charset="0"/>
              </a:rPr>
              <a:t>System.Web</a:t>
            </a:r>
            <a:r>
              <a:rPr lang="vi-VN" sz="2800">
                <a:latin typeface="+mj-lt"/>
                <a:cs typeface="Tahoma" charset="0"/>
              </a:rPr>
              <a:t>.</a:t>
            </a:r>
          </a:p>
          <a:p>
            <a:pPr algn="just">
              <a:lnSpc>
                <a:spcPct val="120000"/>
              </a:lnSpc>
              <a:spcBef>
                <a:spcPts val="300"/>
              </a:spcBef>
              <a:spcAft>
                <a:spcPts val="300"/>
              </a:spcAft>
            </a:pPr>
            <a:r>
              <a:rPr lang="vi-VN" sz="2800">
                <a:latin typeface="+mj-lt"/>
                <a:cs typeface="Tahoma" charset="0"/>
              </a:rPr>
              <a:t>Dùng đối tượng này để đọc </a:t>
            </a:r>
            <a:r>
              <a:rPr lang="vi-VN" sz="2800" smtClean="0">
                <a:latin typeface="+mj-lt"/>
                <a:cs typeface="Tahoma" charset="0"/>
              </a:rPr>
              <a:t>thông </a:t>
            </a:r>
            <a:r>
              <a:rPr lang="vi-VN" sz="2800">
                <a:latin typeface="+mj-lt"/>
                <a:cs typeface="Tahoma" charset="0"/>
              </a:rPr>
              <a:t>tin client đã gởi (header, query string, cookies, browser</a:t>
            </a:r>
            <a:r>
              <a:rPr lang="vi-VN" sz="2800" smtClean="0">
                <a:latin typeface="+mj-lt"/>
                <a:cs typeface="Tahoma" charset="0"/>
              </a:rPr>
              <a:t>,…)</a:t>
            </a:r>
            <a:endParaRPr lang="en-US" sz="2800" smtClean="0">
              <a:latin typeface="+mj-lt"/>
              <a:cs typeface="Tahoma" charset="0"/>
            </a:endParaRPr>
          </a:p>
          <a:p>
            <a:pPr algn="just">
              <a:lnSpc>
                <a:spcPct val="120000"/>
              </a:lnSpc>
              <a:spcBef>
                <a:spcPts val="300"/>
              </a:spcBef>
              <a:spcAft>
                <a:spcPts val="300"/>
              </a:spcAft>
            </a:pPr>
            <a:r>
              <a:rPr lang="en-US" sz="2800" smtClean="0">
                <a:latin typeface="+mj-lt"/>
                <a:cs typeface="Tahoma" charset="0"/>
              </a:rPr>
              <a:t>Một số thuộc tính và phương thức của Request</a:t>
            </a:r>
            <a:endParaRPr lang="en-US" sz="2800" dirty="0" smtClean="0">
              <a:latin typeface="+mj-lt"/>
              <a:cs typeface="Tahoma" charset="0"/>
            </a:endParaRPr>
          </a:p>
        </p:txBody>
      </p:sp>
      <p:graphicFrame>
        <p:nvGraphicFramePr>
          <p:cNvPr id="5" name="Group 105"/>
          <p:cNvGraphicFramePr>
            <a:graphicFrameLocks/>
          </p:cNvGraphicFramePr>
          <p:nvPr>
            <p:extLst>
              <p:ext uri="{D42A27DB-BD31-4B8C-83A1-F6EECF244321}">
                <p14:modId xmlns:p14="http://schemas.microsoft.com/office/powerpoint/2010/main" val="2891031120"/>
              </p:ext>
            </p:extLst>
          </p:nvPr>
        </p:nvGraphicFramePr>
        <p:xfrm>
          <a:off x="685800" y="3962400"/>
          <a:ext cx="8305800" cy="2362200"/>
        </p:xfrm>
        <a:graphic>
          <a:graphicData uri="http://schemas.openxmlformats.org/drawingml/2006/table">
            <a:tbl>
              <a:tblPr/>
              <a:tblGrid>
                <a:gridCol w="685802"/>
                <a:gridCol w="1904998"/>
                <a:gridCol w="5715000"/>
              </a:tblGrid>
              <a:tr h="787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STT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Thuộc tính/ Ph</a:t>
                      </a:r>
                      <a:r>
                        <a:rPr kumimoji="0" lang="vi-VN" sz="2000" b="1" i="0" u="none" strike="noStrike" cap="none" normalizeH="0" baseline="0" smtClean="0">
                          <a:ln>
                            <a:noFill/>
                          </a:ln>
                          <a:solidFill>
                            <a:srgbClr val="000000"/>
                          </a:solidFill>
                          <a:effectLst/>
                          <a:latin typeface="Arial" pitchFamily="34" charset="0"/>
                        </a:rPr>
                        <a:t>ươ</a:t>
                      </a:r>
                      <a:r>
                        <a:rPr kumimoji="0" lang="en-US" sz="2000" b="1" i="0" u="none" strike="noStrike" cap="none" normalizeH="0" baseline="0" smtClean="0">
                          <a:ln>
                            <a:noFill/>
                          </a:ln>
                          <a:solidFill>
                            <a:srgbClr val="000000"/>
                          </a:solidFill>
                          <a:effectLst/>
                          <a:latin typeface="Arial" pitchFamily="34" charset="0"/>
                        </a:rPr>
                        <a:t>ng thức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Ý nghĩa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87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Path/PathInfo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Ðường dẫn ảo của yêu cầu, tương đương với PATH_INFO trong ASP</a:t>
                      </a:r>
                      <a:endParaRPr kumimoji="0" lang="en-US" sz="20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7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FilePath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Trả về đường dẫn ảo của yêu cầu, thuộc tính này tương đương vơi SCRIPT_NAME trong ASP</a:t>
                      </a:r>
                      <a:endParaRPr kumimoji="0" lang="en-US" sz="2000" b="0" i="0" u="none" strike="noStrike" cap="none" normalizeH="0" baseline="0" smtClean="0">
                        <a:ln>
                          <a:noFill/>
                        </a:ln>
                        <a:solidFill>
                          <a:srgbClr val="000000"/>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57835585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5"/>
          <p:cNvGraphicFramePr>
            <a:graphicFrameLocks/>
          </p:cNvGraphicFramePr>
          <p:nvPr>
            <p:extLst>
              <p:ext uri="{D42A27DB-BD31-4B8C-83A1-F6EECF244321}">
                <p14:modId xmlns:p14="http://schemas.microsoft.com/office/powerpoint/2010/main" val="643064259"/>
              </p:ext>
            </p:extLst>
          </p:nvPr>
        </p:nvGraphicFramePr>
        <p:xfrm>
          <a:off x="533400" y="1143000"/>
          <a:ext cx="8534399" cy="5314950"/>
        </p:xfrm>
        <a:graphic>
          <a:graphicData uri="http://schemas.openxmlformats.org/drawingml/2006/table">
            <a:tbl>
              <a:tblPr/>
              <a:tblGrid>
                <a:gridCol w="679731"/>
                <a:gridCol w="2190244"/>
                <a:gridCol w="5664424"/>
              </a:tblGrid>
              <a:tr h="70113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STT</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Thuộc tính/ Ph</a:t>
                      </a:r>
                      <a:r>
                        <a:rPr kumimoji="0" lang="vi-VN" sz="2000" b="1" i="0" u="none" strike="noStrike" cap="none" normalizeH="0" baseline="0" smtClean="0">
                          <a:ln>
                            <a:noFill/>
                          </a:ln>
                          <a:solidFill>
                            <a:srgbClr val="000000"/>
                          </a:solidFill>
                          <a:effectLst/>
                          <a:latin typeface="Arial" pitchFamily="34" charset="0"/>
                        </a:rPr>
                        <a:t>ươ</a:t>
                      </a:r>
                      <a:r>
                        <a:rPr kumimoji="0" lang="en-US" sz="2000" b="1" i="0" u="none" strike="noStrike" cap="none" normalizeH="0" baseline="0" smtClean="0">
                          <a:ln>
                            <a:noFill/>
                          </a:ln>
                          <a:solidFill>
                            <a:srgbClr val="000000"/>
                          </a:solidFill>
                          <a:effectLst/>
                          <a:latin typeface="Arial" pitchFamily="34" charset="0"/>
                        </a:rPr>
                        <a:t>ng thức</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Ý nghĩa</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3613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3</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PhysicalApplicationPath</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Ðường dẫn vật lý của thư mục gốc </a:t>
                      </a:r>
                      <a:r>
                        <a:rPr lang="en-US" sz="1800" kern="1200" smtClean="0">
                          <a:solidFill>
                            <a:schemeClr val="tx1"/>
                          </a:solidFill>
                          <a:latin typeface="+mn-lt"/>
                          <a:ea typeface="+mn-ea"/>
                          <a:cs typeface="+mn-cs"/>
                          <a:sym typeface="Symbol"/>
                        </a:rPr>
                        <a:t></a:t>
                      </a:r>
                      <a:r>
                        <a:rPr kumimoji="0" lang="vi-VN" sz="2000" b="0" i="0" u="none" strike="noStrike" cap="none" normalizeH="0" baseline="0" smtClean="0">
                          <a:ln>
                            <a:noFill/>
                          </a:ln>
                          <a:solidFill>
                            <a:srgbClr val="000000"/>
                          </a:solidFill>
                          <a:effectLst/>
                          <a:latin typeface="Arial" pitchFamily="34" charset="0"/>
                        </a:rPr>
                        <a:t> với APPL_PHYSICAL_PATH</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13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4</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PhysicalPath</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Ðường dẫn vật lý của yêu cầu </a:t>
                      </a:r>
                      <a:r>
                        <a:rPr lang="en-US" sz="2000" kern="1200" smtClean="0">
                          <a:solidFill>
                            <a:schemeClr val="tx1"/>
                          </a:solidFill>
                          <a:latin typeface="+mn-lt"/>
                          <a:ea typeface="+mn-ea"/>
                          <a:cs typeface="+mn-cs"/>
                          <a:sym typeface="Symbol"/>
                        </a:rPr>
                        <a:t></a:t>
                      </a:r>
                      <a:r>
                        <a:rPr kumimoji="0" lang="vi-VN" sz="2000" b="0" i="0" u="none" strike="noStrike" cap="none" normalizeH="0" baseline="0" smtClean="0">
                          <a:ln>
                            <a:noFill/>
                          </a:ln>
                          <a:solidFill>
                            <a:srgbClr val="000000"/>
                          </a:solidFill>
                          <a:effectLst/>
                          <a:latin typeface="Arial" pitchFamily="34" charset="0"/>
                        </a:rPr>
                        <a:t> PATH_TRANSLATED trong ASP</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209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5</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MapPath</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Chuyển đường dẫn ảo thành đường dẫn vật lý</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13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6</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UserHostAddress</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Ðịa chỉ IP của </a:t>
                      </a:r>
                      <a:r>
                        <a:rPr kumimoji="0" lang="en-US" sz="2000" b="0" i="0" u="none" strike="noStrike" cap="none" normalizeH="0" baseline="0" smtClean="0">
                          <a:ln>
                            <a:noFill/>
                          </a:ln>
                          <a:solidFill>
                            <a:srgbClr val="000000"/>
                          </a:solidFill>
                          <a:effectLst/>
                          <a:latin typeface="Arial" pitchFamily="34" charset="0"/>
                        </a:rPr>
                        <a:t>người sử dụng</a:t>
                      </a:r>
                      <a:r>
                        <a:rPr kumimoji="0" lang="vi-VN" sz="2000" b="0" i="0" u="none" strike="noStrike" cap="none" normalizeH="0" baseline="0" smtClean="0">
                          <a:ln>
                            <a:noFill/>
                          </a:ln>
                          <a:solidFill>
                            <a:srgbClr val="000000"/>
                          </a:solidFill>
                          <a:effectLst/>
                          <a:latin typeface="Arial" pitchFamily="34" charset="0"/>
                        </a:rPr>
                        <a:t>, </a:t>
                      </a:r>
                      <a:r>
                        <a:rPr kumimoji="0" lang="vi-VN" sz="2000" b="0" i="0" u="none" strike="noStrike" cap="none" normalizeH="0" baseline="0" smtClean="0">
                          <a:ln>
                            <a:noFill/>
                          </a:ln>
                          <a:solidFill>
                            <a:srgbClr val="000000"/>
                          </a:solidFill>
                          <a:effectLst/>
                          <a:latin typeface="Arial" pitchFamily="34" charset="0"/>
                        </a:rPr>
                        <a:t>tương đương với REMOTE_ADDR trong ASP</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613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7</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UserHostName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Tên DNS của </a:t>
                      </a:r>
                      <a:r>
                        <a:rPr kumimoji="0" lang="en-US" sz="2000" b="0" i="0" u="none" strike="noStrike" cap="none" normalizeH="0" baseline="0" smtClean="0">
                          <a:ln>
                            <a:noFill/>
                          </a:ln>
                          <a:solidFill>
                            <a:srgbClr val="000000"/>
                          </a:solidFill>
                          <a:effectLst/>
                          <a:latin typeface="Arial" pitchFamily="34" charset="0"/>
                        </a:rPr>
                        <a:t>người sử dụng</a:t>
                      </a:r>
                      <a:r>
                        <a:rPr kumimoji="0" lang="vi-VN" sz="2000" b="0" i="0" u="none" strike="noStrike" cap="none" normalizeH="0" baseline="0" smtClean="0">
                          <a:ln>
                            <a:noFill/>
                          </a:ln>
                          <a:solidFill>
                            <a:srgbClr val="000000"/>
                          </a:solidFill>
                          <a:effectLst/>
                          <a:latin typeface="Arial" pitchFamily="34" charset="0"/>
                        </a:rPr>
                        <a:t>, </a:t>
                      </a:r>
                      <a:r>
                        <a:rPr kumimoji="0" lang="vi-VN" sz="2000" b="0" i="0" u="none" strike="noStrike" cap="none" normalizeH="0" baseline="0" smtClean="0">
                          <a:ln>
                            <a:noFill/>
                          </a:ln>
                          <a:solidFill>
                            <a:srgbClr val="000000"/>
                          </a:solidFill>
                          <a:effectLst/>
                          <a:latin typeface="Arial" pitchFamily="34" charset="0"/>
                        </a:rPr>
                        <a:t>tương đương với REMOTE_NAME trong ASP</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051">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8</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UserAgent</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Trả về chuỗi user agent của client browser</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3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9</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GetType</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Phương thức này trả về kiểu của current instance</a:t>
                      </a:r>
                      <a:endParaRPr kumimoji="0" lang="en-US" sz="2000" b="0" i="0" u="none" strike="noStrike" cap="none" normalizeH="0" baseline="0" smtClean="0">
                        <a:ln>
                          <a:noFill/>
                        </a:ln>
                        <a:solidFill>
                          <a:srgbClr val="000000"/>
                        </a:solidFill>
                        <a:effectLst/>
                        <a:latin typeface="Arial" pitchFamily="34" charset="0"/>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Request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3652110298"/>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05"/>
          <p:cNvGraphicFramePr>
            <a:graphicFrameLocks/>
          </p:cNvGraphicFramePr>
          <p:nvPr>
            <p:extLst>
              <p:ext uri="{D42A27DB-BD31-4B8C-83A1-F6EECF244321}">
                <p14:modId xmlns:p14="http://schemas.microsoft.com/office/powerpoint/2010/main" val="376944500"/>
              </p:ext>
            </p:extLst>
          </p:nvPr>
        </p:nvGraphicFramePr>
        <p:xfrm>
          <a:off x="533400" y="1143000"/>
          <a:ext cx="8534399" cy="5630555"/>
        </p:xfrm>
        <a:graphic>
          <a:graphicData uri="http://schemas.openxmlformats.org/drawingml/2006/table">
            <a:tbl>
              <a:tblPr/>
              <a:tblGrid>
                <a:gridCol w="679731"/>
                <a:gridCol w="1888141"/>
                <a:gridCol w="5966527"/>
              </a:tblGrid>
              <a:tr h="71878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STT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Thuộc tính/ Ph</a:t>
                      </a:r>
                      <a:r>
                        <a:rPr kumimoji="0" lang="vi-VN" sz="2000" b="1" i="0" u="none" strike="noStrike" cap="none" normalizeH="0" baseline="0" smtClean="0">
                          <a:ln>
                            <a:noFill/>
                          </a:ln>
                          <a:solidFill>
                            <a:srgbClr val="000000"/>
                          </a:solidFill>
                          <a:effectLst/>
                          <a:latin typeface="Arial" pitchFamily="34" charset="0"/>
                        </a:rPr>
                        <a:t>ươ</a:t>
                      </a:r>
                      <a:r>
                        <a:rPr kumimoji="0" lang="en-US" sz="2000" b="1" i="0" u="none" strike="noStrike" cap="none" normalizeH="0" baseline="0" smtClean="0">
                          <a:ln>
                            <a:noFill/>
                          </a:ln>
                          <a:solidFill>
                            <a:srgbClr val="000000"/>
                          </a:solidFill>
                          <a:effectLst/>
                          <a:latin typeface="Arial" pitchFamily="34" charset="0"/>
                        </a:rPr>
                        <a:t>ng thức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Ý nghĩa</a:t>
                      </a:r>
                    </a:p>
                  </a:txBody>
                  <a:tcPr marT="45714" marB="4571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8137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10</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Url</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Trả về địa chỉ trang gửi request. Ex: Request.Url.ToString()</a:t>
                      </a:r>
                      <a:r>
                        <a:rPr kumimoji="0" lang="en-US" sz="2000" b="0" i="0" u="none" strike="noStrike" cap="none" normalizeH="0" baseline="0" smtClean="0">
                          <a:ln>
                            <a:noFill/>
                          </a:ln>
                          <a:solidFill>
                            <a:srgbClr val="000000"/>
                          </a:solidFill>
                          <a:effectLst/>
                          <a:latin typeface="Arial" pitchFamily="34" charset="0"/>
                        </a:rPr>
                        <a: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37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11</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Files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Trả về HttpFileCollection của tập nhiều tập tin được tải lên Server (sử dụng cho dạng multi-part/forms)</a:t>
                      </a:r>
                      <a:endParaRPr kumimoji="0" lang="en-US" sz="2000" b="0" i="0" u="none" strike="noStrike" cap="none" normalizeH="0" baseline="0" smtClean="0">
                        <a:ln>
                          <a:noFill/>
                        </a:ln>
                        <a:solidFill>
                          <a:srgbClr val="000000"/>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504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12</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Form</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Lấy tham số truyền từ client theo phương thức POST</a:t>
                      </a:r>
                      <a:endParaRPr kumimoji="0" lang="en-US" sz="2000" b="0" i="0" u="none" strike="noStrike" cap="none" normalizeH="0" baseline="0" smtClean="0">
                        <a:ln>
                          <a:noFill/>
                        </a:ln>
                        <a:solidFill>
                          <a:srgbClr val="000000"/>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1201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13</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Params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Thuộc tính này sử dụng để lấy giá trị của phương thức trong Form, QueryString, ServerVariable hay Cookie</a:t>
                      </a:r>
                      <a:endParaRPr kumimoji="0" lang="en-US" sz="2000" b="0" i="0" u="none" strike="noStrike" cap="none" normalizeH="0" baseline="0" smtClean="0">
                        <a:ln>
                          <a:noFill/>
                        </a:ln>
                        <a:solidFill>
                          <a:srgbClr val="000000"/>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56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14</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QueryString</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Lấy tham số truyền từ client theo phương thức GET</a:t>
                      </a:r>
                      <a:endParaRPr kumimoji="0" lang="en-US" sz="2000" b="0" i="0" u="none" strike="noStrike" cap="none" normalizeH="0" baseline="0" smtClean="0">
                        <a:ln>
                          <a:noFill/>
                        </a:ln>
                        <a:solidFill>
                          <a:srgbClr val="000000"/>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12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15</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TotalBytes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Dung lượng của Stream trong luồng dữ liệu</a:t>
                      </a:r>
                      <a:endParaRPr kumimoji="0" lang="en-US" sz="2000" b="0" i="0" u="none" strike="noStrike" cap="none" normalizeH="0" baseline="0" smtClean="0">
                        <a:ln>
                          <a:noFill/>
                        </a:ln>
                        <a:solidFill>
                          <a:srgbClr val="000000"/>
                        </a:solidFill>
                        <a:effectLst/>
                        <a:latin typeface="Arial" pitchFamily="34" charset="0"/>
                      </a:endParaRP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bwMode="auto">
          <a:xfrm>
            <a:off x="533401"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a:solidFill>
                  <a:schemeClr val="tx1"/>
                </a:solidFill>
                <a:cs typeface="Tahoma" charset="0"/>
              </a:rPr>
              <a:t>Đối tượng Request</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507503562"/>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Đối tượng Response</a:t>
            </a:r>
            <a:endParaRPr lang="en-US" sz="4000" b="1" dirty="0" smtClean="0">
              <a:solidFill>
                <a:schemeClr val="tx1"/>
              </a:solidFill>
              <a:cs typeface="Tahoma" charset="0"/>
            </a:endParaRPr>
          </a:p>
        </p:txBody>
      </p:sp>
      <p:sp>
        <p:nvSpPr>
          <p:cNvPr id="9219" name="Rectangle 3"/>
          <p:cNvSpPr>
            <a:spLocks noGrp="1" noChangeArrowheads="1"/>
          </p:cNvSpPr>
          <p:nvPr>
            <p:ph idx="1"/>
          </p:nvPr>
        </p:nvSpPr>
        <p:spPr bwMode="auto">
          <a:xfrm>
            <a:off x="685800" y="1066800"/>
            <a:ext cx="8153400" cy="5214938"/>
          </a:xfrm>
          <a:noFill/>
          <a:ln>
            <a:miter lim="800000"/>
            <a:headEnd/>
            <a:tailEnd/>
          </a:ln>
        </p:spPr>
        <p:txBody>
          <a:bodyPr vert="horz" wrap="square" lIns="91440" tIns="45720" rIns="91440" bIns="45720" numCol="1" anchor="t" anchorCtr="0" compatLnSpc="1">
            <a:prstTxWarp prst="textNoShape">
              <a:avLst/>
            </a:prstTxWarp>
          </a:bodyPr>
          <a:lstStyle/>
          <a:p>
            <a:pPr algn="just">
              <a:lnSpc>
                <a:spcPct val="120000"/>
              </a:lnSpc>
              <a:spcBef>
                <a:spcPts val="300"/>
              </a:spcBef>
              <a:spcAft>
                <a:spcPts val="300"/>
              </a:spcAft>
            </a:pPr>
            <a:r>
              <a:rPr lang="vi-VN" sz="2800">
                <a:latin typeface="+mj-lt"/>
                <a:cs typeface="Tahoma" charset="0"/>
              </a:rPr>
              <a:t>Là đối tượng được tạo ra tương ứng với mỗi yêu cầu của client</a:t>
            </a:r>
          </a:p>
          <a:p>
            <a:pPr algn="just">
              <a:lnSpc>
                <a:spcPct val="120000"/>
              </a:lnSpc>
              <a:spcBef>
                <a:spcPts val="300"/>
              </a:spcBef>
              <a:spcAft>
                <a:spcPts val="300"/>
              </a:spcAft>
            </a:pPr>
            <a:r>
              <a:rPr lang="vi-VN" sz="2800">
                <a:latin typeface="+mj-lt"/>
                <a:cs typeface="Tahoma" charset="0"/>
              </a:rPr>
              <a:t>Đối tượng </a:t>
            </a:r>
            <a:r>
              <a:rPr lang="vi-VN" sz="2800">
                <a:solidFill>
                  <a:srgbClr val="0000FF"/>
                </a:solidFill>
                <a:latin typeface="+mj-lt"/>
                <a:cs typeface="Tahoma" charset="0"/>
              </a:rPr>
              <a:t>Response</a:t>
            </a:r>
            <a:r>
              <a:rPr lang="vi-VN" sz="2800">
                <a:latin typeface="+mj-lt"/>
                <a:cs typeface="Tahoma" charset="0"/>
              </a:rPr>
              <a:t> thông thường dùng để xử lý các </a:t>
            </a:r>
            <a:r>
              <a:rPr lang="vi-VN" sz="2800">
                <a:solidFill>
                  <a:srgbClr val="0000FF"/>
                </a:solidFill>
                <a:latin typeface="+mj-lt"/>
                <a:cs typeface="Tahoma" charset="0"/>
              </a:rPr>
              <a:t>HTTP Request</a:t>
            </a:r>
            <a:r>
              <a:rPr lang="vi-VN" sz="2800">
                <a:latin typeface="+mj-lt"/>
                <a:cs typeface="Tahoma" charset="0"/>
              </a:rPr>
              <a:t>, và trả kết quả về cho client</a:t>
            </a:r>
          </a:p>
          <a:p>
            <a:pPr algn="just">
              <a:lnSpc>
                <a:spcPct val="120000"/>
              </a:lnSpc>
              <a:spcBef>
                <a:spcPts val="300"/>
              </a:spcBef>
              <a:spcAft>
                <a:spcPts val="300"/>
              </a:spcAft>
            </a:pPr>
            <a:r>
              <a:rPr lang="vi-VN" sz="2800">
                <a:latin typeface="+mj-lt"/>
                <a:cs typeface="Tahoma" charset="0"/>
              </a:rPr>
              <a:t>Hay nói cách khác </a:t>
            </a:r>
            <a:r>
              <a:rPr lang="en-US" sz="2800">
                <a:latin typeface="+mj-lt"/>
                <a:cs typeface="Tahoma" charset="0"/>
              </a:rPr>
              <a:t>đ</a:t>
            </a:r>
            <a:r>
              <a:rPr lang="vi-VN" sz="2800" smtClean="0">
                <a:latin typeface="+mj-lt"/>
                <a:cs typeface="Tahoma" charset="0"/>
              </a:rPr>
              <a:t>ối </a:t>
            </a:r>
            <a:r>
              <a:rPr lang="vi-VN" sz="2800">
                <a:latin typeface="+mj-lt"/>
                <a:cs typeface="Tahoma" charset="0"/>
              </a:rPr>
              <a:t>tượng Respose dùng để gửi thông tin ngược trở lại Client Side từ Server Side. Nó được cài đặt trong lớp </a:t>
            </a:r>
            <a:r>
              <a:rPr lang="vi-VN" sz="2800">
                <a:solidFill>
                  <a:srgbClr val="0000FF"/>
                </a:solidFill>
                <a:latin typeface="+mj-lt"/>
                <a:cs typeface="Tahoma" charset="0"/>
              </a:rPr>
              <a:t>HttpResponse</a:t>
            </a:r>
            <a:r>
              <a:rPr lang="vi-VN" sz="2800">
                <a:latin typeface="+mj-lt"/>
                <a:cs typeface="Tahoma" charset="0"/>
              </a:rPr>
              <a:t> thuộc tên miền </a:t>
            </a:r>
            <a:r>
              <a:rPr lang="vi-VN" sz="2800">
                <a:solidFill>
                  <a:srgbClr val="0000FF"/>
                </a:solidFill>
                <a:latin typeface="+mj-lt"/>
                <a:cs typeface="Tahoma" charset="0"/>
              </a:rPr>
              <a:t>System.Web</a:t>
            </a:r>
            <a:r>
              <a:rPr lang="vi-VN" sz="2800">
                <a:latin typeface="+mj-lt"/>
                <a:cs typeface="Tahoma" charset="0"/>
              </a:rPr>
              <a:t>.</a:t>
            </a:r>
            <a:endParaRPr lang="en-US" sz="2800" dirty="0" smtClean="0">
              <a:latin typeface="+mj-lt"/>
              <a:cs typeface="Tahoma" charset="0"/>
            </a:endParaRPr>
          </a:p>
        </p:txBody>
      </p:sp>
    </p:spTree>
    <p:extLst>
      <p:ext uri="{BB962C8B-B14F-4D97-AF65-F5344CB8AC3E}">
        <p14:creationId xmlns:p14="http://schemas.microsoft.com/office/powerpoint/2010/main" val="1012260972"/>
      </p:ext>
    </p:extLst>
  </p:cSld>
  <p:clrMapOvr>
    <a:masterClrMapping/>
  </p:clrMapOvr>
  <p:transition advClick="0">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05"/>
          <p:cNvGraphicFramePr>
            <a:graphicFrameLocks/>
          </p:cNvGraphicFramePr>
          <p:nvPr>
            <p:extLst>
              <p:ext uri="{D42A27DB-BD31-4B8C-83A1-F6EECF244321}">
                <p14:modId xmlns:p14="http://schemas.microsoft.com/office/powerpoint/2010/main" val="4116146213"/>
              </p:ext>
            </p:extLst>
          </p:nvPr>
        </p:nvGraphicFramePr>
        <p:xfrm>
          <a:off x="533400" y="1143000"/>
          <a:ext cx="8534400" cy="5334001"/>
        </p:xfrm>
        <a:graphic>
          <a:graphicData uri="http://schemas.openxmlformats.org/drawingml/2006/table">
            <a:tbl>
              <a:tblPr/>
              <a:tblGrid>
                <a:gridCol w="2114719"/>
                <a:gridCol w="6419681"/>
              </a:tblGrid>
              <a:tr h="72947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Thuộc tính/ Ph</a:t>
                      </a:r>
                      <a:r>
                        <a:rPr kumimoji="0" lang="vi-VN" sz="2000" b="1" i="0" u="none" strike="noStrike" cap="none" normalizeH="0" baseline="0" smtClean="0">
                          <a:ln>
                            <a:noFill/>
                          </a:ln>
                          <a:solidFill>
                            <a:srgbClr val="000000"/>
                          </a:solidFill>
                          <a:effectLst/>
                          <a:latin typeface="Arial" pitchFamily="34" charset="0"/>
                        </a:rPr>
                        <a:t>ươ</a:t>
                      </a:r>
                      <a:r>
                        <a:rPr kumimoji="0" lang="en-US" sz="2000" b="1" i="0" u="none" strike="noStrike" cap="none" normalizeH="0" baseline="0" smtClean="0">
                          <a:ln>
                            <a:noFill/>
                          </a:ln>
                          <a:solidFill>
                            <a:srgbClr val="000000"/>
                          </a:solidFill>
                          <a:effectLst/>
                          <a:latin typeface="Arial" pitchFamily="34" charset="0"/>
                        </a:rPr>
                        <a:t>ng thức</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1" i="0" u="none" strike="noStrike" cap="none" normalizeH="0" baseline="0" smtClean="0">
                          <a:ln>
                            <a:noFill/>
                          </a:ln>
                          <a:solidFill>
                            <a:srgbClr val="000000"/>
                          </a:solidFill>
                          <a:effectLst/>
                          <a:latin typeface="Arial" pitchFamily="34" charset="0"/>
                        </a:rPr>
                        <a:t>Ý nghĩa</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04664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Redirect()</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Chuyển hướng đến địa chỉ file trong cùng ứng dụng hay URL khác trong lúc thi hành. Chuyển client sang một ULR khác</a:t>
                      </a:r>
                      <a:endParaRPr kumimoji="0" lang="en-US" sz="2000" b="0" i="0" u="none" strike="noStrike" cap="none" normalizeH="0" baseline="0" smtClean="0">
                        <a:ln>
                          <a:noFill/>
                        </a:ln>
                        <a:solidFill>
                          <a:srgbClr val="000000"/>
                        </a:solidFill>
                        <a:effectLst/>
                        <a:latin typeface="Arial" pitchFamily="34"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Write()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Ghi thông tin từ các kiểu dữ liệu như Char, Object, String, Array ra trang Web</a:t>
                      </a:r>
                      <a:endParaRPr kumimoji="0" lang="en-US" sz="2000" b="0" i="0" u="none" strike="noStrike" cap="none" normalizeH="0" baseline="0" smtClean="0">
                        <a:ln>
                          <a:noFill/>
                        </a:ln>
                        <a:solidFill>
                          <a:srgbClr val="000000"/>
                        </a:solidFill>
                        <a:effectLst/>
                        <a:latin typeface="Arial" pitchFamily="34"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WriteFile()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Ghi một luồng dữ liệu ra tập tin chỉ định</a:t>
                      </a:r>
                      <a:endParaRPr kumimoji="0" lang="en-US" sz="2000" b="0" i="0" u="none" strike="noStrike" cap="none" normalizeH="0" baseline="0" smtClean="0">
                        <a:ln>
                          <a:noFill/>
                        </a:ln>
                        <a:solidFill>
                          <a:srgbClr val="000000"/>
                        </a:solidFill>
                        <a:effectLst/>
                        <a:latin typeface="Arial" pitchFamily="34"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6071">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Close()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Đóng kết nối tới client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31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End()</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Kết thúc thi hành một trang</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43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ContentType</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Property Chỉ định nội dung phúc đáp</a:t>
                      </a:r>
                      <a:endParaRPr kumimoji="0" lang="en-US" sz="2000" b="0" i="0" u="none" strike="noStrike" cap="none" normalizeH="0" baseline="0" smtClean="0">
                        <a:ln>
                          <a:noFill/>
                        </a:ln>
                        <a:solidFill>
                          <a:srgbClr val="000000"/>
                        </a:solidFill>
                        <a:effectLst/>
                        <a:latin typeface="Arial" pitchFamily="34" charset="0"/>
                      </a:endParaRP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43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HeaderEncoding</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Get or set encoding</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43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smtClean="0">
                          <a:ln>
                            <a:noFill/>
                          </a:ln>
                          <a:solidFill>
                            <a:srgbClr val="000000"/>
                          </a:solidFill>
                          <a:effectLst/>
                          <a:latin typeface="Arial" pitchFamily="34" charset="0"/>
                        </a:rPr>
                        <a:t>Flush()</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vi-VN" sz="2000" b="0" i="0" u="none" strike="noStrike" cap="none" normalizeH="0" baseline="0" smtClean="0">
                          <a:ln>
                            <a:noFill/>
                          </a:ln>
                          <a:solidFill>
                            <a:srgbClr val="000000"/>
                          </a:solidFill>
                          <a:effectLst/>
                          <a:latin typeface="Arial" pitchFamily="34" charset="0"/>
                        </a:rPr>
                        <a:t>Được dùng để gửi tất cả dữ liệu trong buffer tới client</a:t>
                      </a:r>
                    </a:p>
                  </a:txBody>
                  <a:tcPr marT="45719" marB="4571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2"/>
          <p:cNvSpPr>
            <a:spLocks noGrp="1" noChangeArrowheads="1"/>
          </p:cNvSpPr>
          <p:nvPr>
            <p:ph type="title"/>
          </p:nvPr>
        </p:nvSpPr>
        <p:spPr bwMode="auto">
          <a:xfrm>
            <a:off x="533400" y="152400"/>
            <a:ext cx="7620000" cy="685800"/>
          </a:xfrm>
          <a:noFill/>
          <a:ln>
            <a:miter lim="800000"/>
            <a:headEnd/>
            <a:tailEnd/>
          </a:ln>
        </p:spPr>
        <p:txBody>
          <a:bodyPr vert="horz" wrap="square" lIns="91440" tIns="45720" rIns="91440" bIns="45720" numCol="1" anchor="t" anchorCtr="0" compatLnSpc="1">
            <a:prstTxWarp prst="textNoShape">
              <a:avLst/>
            </a:prstTxWarp>
          </a:bodyPr>
          <a:lstStyle/>
          <a:p>
            <a:r>
              <a:rPr lang="en-US" sz="4000" b="1" smtClean="0">
                <a:solidFill>
                  <a:schemeClr val="tx1"/>
                </a:solidFill>
                <a:cs typeface="Tahoma" charset="0"/>
              </a:rPr>
              <a:t>Đối tượng Response</a:t>
            </a:r>
            <a:endParaRPr lang="en-US" sz="4000" b="1" dirty="0" smtClean="0">
              <a:solidFill>
                <a:schemeClr val="tx1"/>
              </a:solidFill>
              <a:cs typeface="Tahoma" charset="0"/>
            </a:endParaRPr>
          </a:p>
        </p:txBody>
      </p:sp>
    </p:spTree>
    <p:extLst>
      <p:ext uri="{BB962C8B-B14F-4D97-AF65-F5344CB8AC3E}">
        <p14:creationId xmlns:p14="http://schemas.microsoft.com/office/powerpoint/2010/main" val="1213605900"/>
      </p:ext>
    </p:extLst>
  </p:cSld>
  <p:clrMapOvr>
    <a:masterClrMapping/>
  </p:clrMapOvr>
  <p:transition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NPT templat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VNPT template</Template>
  <TotalTime>344</TotalTime>
  <Words>2813</Words>
  <Application>Microsoft Office PowerPoint</Application>
  <PresentationFormat>On-screen Show (4:3)</PresentationFormat>
  <Paragraphs>345</Paragraphs>
  <Slides>40</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ＭＳ Ｐゴシック</vt:lpstr>
      <vt:lpstr>Arial</vt:lpstr>
      <vt:lpstr>Calibri</vt:lpstr>
      <vt:lpstr>Lucida Sans Typewriter</vt:lpstr>
      <vt:lpstr>Segoe</vt:lpstr>
      <vt:lpstr>Symbol</vt:lpstr>
      <vt:lpstr>Tahoma</vt:lpstr>
      <vt:lpstr>Times New Roman</vt:lpstr>
      <vt:lpstr>Wingdings</vt:lpstr>
      <vt:lpstr>VNPT template</vt:lpstr>
      <vt:lpstr>Custom Design</vt:lpstr>
      <vt:lpstr>Các đối tượng và quản lý trạng thái trong ASP.NET</vt:lpstr>
      <vt:lpstr>Nội dung</vt:lpstr>
      <vt:lpstr>Giới thiệu</vt:lpstr>
      <vt:lpstr>Đối tượng Request</vt:lpstr>
      <vt:lpstr>Đối tượng Request</vt:lpstr>
      <vt:lpstr>Đối tượng Request</vt:lpstr>
      <vt:lpstr>Đối tượng Request</vt:lpstr>
      <vt:lpstr>Đối tượng Response</vt:lpstr>
      <vt:lpstr>Đối tượng Response</vt:lpstr>
      <vt:lpstr>Đối tượng Server</vt:lpstr>
      <vt:lpstr>Đối tượng Server</vt:lpstr>
      <vt:lpstr>Session và Application</vt:lpstr>
      <vt:lpstr>Đối tượng Application</vt:lpstr>
      <vt:lpstr>Đối tượng Application</vt:lpstr>
      <vt:lpstr>Đối tượng Application</vt:lpstr>
      <vt:lpstr>Đối tượng Application</vt:lpstr>
      <vt:lpstr>Đối tượng Application</vt:lpstr>
      <vt:lpstr>Session</vt:lpstr>
      <vt:lpstr>Đối tượng Session</vt:lpstr>
      <vt:lpstr>Đối tượng Session</vt:lpstr>
      <vt:lpstr>Đối tượng Session</vt:lpstr>
      <vt:lpstr>Đối tượng Session</vt:lpstr>
      <vt:lpstr>Đối tượng Session</vt:lpstr>
      <vt:lpstr>Đối tượng Session – Ví dụ</vt:lpstr>
      <vt:lpstr>Đối tượng Session – Ví dụ</vt:lpstr>
      <vt:lpstr>Đối tượng Session – Ví dụ</vt:lpstr>
      <vt:lpstr>Đối tượng Session – Ví dụ</vt:lpstr>
      <vt:lpstr>Đối tượng Session – Ví dụ</vt:lpstr>
      <vt:lpstr>Đối tượng Cookies</vt:lpstr>
      <vt:lpstr>Đối tượng Cookies</vt:lpstr>
      <vt:lpstr>Đối tượng Cookies</vt:lpstr>
      <vt:lpstr>Sử dụng Cookies</vt:lpstr>
      <vt:lpstr>Cookies – Ví dụ</vt:lpstr>
      <vt:lpstr>Cookies – Ví dụ</vt:lpstr>
      <vt:lpstr>Cookies – Ví dụ</vt:lpstr>
      <vt:lpstr>Tập tin quản lý Global.asax</vt:lpstr>
      <vt:lpstr>Tập tin quản lý Global.asax</vt:lpstr>
      <vt:lpstr>Tập tin quản lý Web.config</vt:lpstr>
      <vt:lpstr>Tập tin quản lý Web.config</vt:lpstr>
      <vt:lpstr>Q &amp; A</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Tran Anh Dung</dc:creator>
  <cp:lastModifiedBy>anhdung</cp:lastModifiedBy>
  <cp:revision>87</cp:revision>
  <dcterms:created xsi:type="dcterms:W3CDTF">2010-09-29T06:57:02Z</dcterms:created>
  <dcterms:modified xsi:type="dcterms:W3CDTF">2015-07-03T07:11:09Z</dcterms:modified>
</cp:coreProperties>
</file>