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86" r:id="rId2"/>
  </p:sldMasterIdLst>
  <p:notesMasterIdLst>
    <p:notesMasterId r:id="rId35"/>
  </p:notesMasterIdLst>
  <p:handoutMasterIdLst>
    <p:handoutMasterId r:id="rId36"/>
  </p:handoutMasterIdLst>
  <p:sldIdLst>
    <p:sldId id="256" r:id="rId3"/>
    <p:sldId id="754" r:id="rId4"/>
    <p:sldId id="758" r:id="rId5"/>
    <p:sldId id="757" r:id="rId6"/>
    <p:sldId id="759" r:id="rId7"/>
    <p:sldId id="760" r:id="rId8"/>
    <p:sldId id="761" r:id="rId9"/>
    <p:sldId id="762" r:id="rId10"/>
    <p:sldId id="766" r:id="rId11"/>
    <p:sldId id="763" r:id="rId12"/>
    <p:sldId id="764" r:id="rId13"/>
    <p:sldId id="765" r:id="rId14"/>
    <p:sldId id="769" r:id="rId15"/>
    <p:sldId id="768" r:id="rId16"/>
    <p:sldId id="771" r:id="rId17"/>
    <p:sldId id="770" r:id="rId18"/>
    <p:sldId id="772" r:id="rId19"/>
    <p:sldId id="776" r:id="rId20"/>
    <p:sldId id="767" r:id="rId21"/>
    <p:sldId id="774" r:id="rId22"/>
    <p:sldId id="773" r:id="rId23"/>
    <p:sldId id="775" r:id="rId24"/>
    <p:sldId id="777" r:id="rId25"/>
    <p:sldId id="778" r:id="rId26"/>
    <p:sldId id="779" r:id="rId27"/>
    <p:sldId id="780" r:id="rId28"/>
    <p:sldId id="781" r:id="rId29"/>
    <p:sldId id="782" r:id="rId30"/>
    <p:sldId id="784" r:id="rId31"/>
    <p:sldId id="785" r:id="rId32"/>
    <p:sldId id="783" r:id="rId33"/>
    <p:sldId id="786" r:id="rId34"/>
  </p:sldIdLst>
  <p:sldSz cx="9144000" cy="6858000" type="screen4x3"/>
  <p:notesSz cx="6858000" cy="9144000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6" autoAdjust="0"/>
    <p:restoredTop sz="88599" autoAdjust="0"/>
  </p:normalViewPr>
  <p:slideViewPr>
    <p:cSldViewPr>
      <p:cViewPr>
        <p:scale>
          <a:sx n="70" d="100"/>
          <a:sy n="70" d="100"/>
        </p:scale>
        <p:origin x="154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21725"/>
            <a:ext cx="23304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175" y="152400"/>
            <a:ext cx="5108575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đào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tạo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Lập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  ASP.NET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trên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Web”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763" y="8931275"/>
            <a:ext cx="5857875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Trung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tâm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Đào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tạo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Bưu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chính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Viễn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II</a:t>
            </a:r>
            <a:endParaRPr lang="en-US" sz="1000" b="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2663" y="455613"/>
            <a:ext cx="5286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0125" y="8839200"/>
            <a:ext cx="5286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03/07/2015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 dirty="0"/>
              <a:t>Trung tâm đào tạo Bưu chính Viễn thông </a:t>
            </a:r>
            <a:r>
              <a:rPr lang="en-US" dirty="0" smtClean="0"/>
              <a:t>I</a:t>
            </a:r>
            <a:r>
              <a:rPr lang="vi-VN" dirty="0" smtClean="0"/>
              <a:t>I</a:t>
            </a:r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 smtClean="0"/>
          </a:p>
        </p:txBody>
      </p:sp>
      <p:sp>
        <p:nvSpPr>
          <p:cNvPr id="153605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I</a:t>
            </a:r>
          </a:p>
        </p:txBody>
      </p:sp>
      <p:sp>
        <p:nvSpPr>
          <p:cNvPr id="153606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 algn="just" defTabSz="914400" rtl="0" eaLnBrk="0" fontAlgn="base" latin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vi-VN" sz="2800" kern="1200" smtClean="0">
                <a:solidFill>
                  <a:schemeClr val="tx1"/>
                </a:solidFill>
                <a:latin typeface="+mn-lt"/>
                <a:ea typeface="ＭＳ Ｐゴシック" charset="-128"/>
                <a:cs typeface="Tahoma" charset="0"/>
              </a:rPr>
              <a:t>Theme cho phép áp dụng định dạng cho các control một cách tự động, không cần phải thiết lập cho từng thuộc tính.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 kern="1200" smtClean="0">
              <a:solidFill>
                <a:schemeClr val="tx1"/>
              </a:solidFill>
              <a:latin typeface="+mn-lt"/>
              <a:ea typeface="ＭＳ Ｐゴシック" charset="-128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 kern="1200" smtClean="0">
                <a:solidFill>
                  <a:schemeClr val="tx1"/>
                </a:solidFill>
                <a:latin typeface="+mn-lt"/>
                <a:ea typeface="ＭＳ Ｐゴシック" charset="-128"/>
                <a:cs typeface="Tahoma" charset="0"/>
              </a:rPr>
              <a:t>Theme là khái niệm tương tự như style của HTML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kern="1200" smtClean="0">
                <a:solidFill>
                  <a:schemeClr val="tx1"/>
                </a:solidFill>
                <a:latin typeface="+mn-lt"/>
                <a:ea typeface="ＭＳ Ｐゴシック" charset="-128"/>
                <a:cs typeface="Tahoma" charset="0"/>
              </a:rPr>
              <a:t>Cả hai cách tiếp cận cho phép sử dụng lại định dạng trong nhiều nơi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kern="1200" smtClean="0">
                <a:solidFill>
                  <a:schemeClr val="tx1"/>
                </a:solidFill>
                <a:latin typeface="+mn-lt"/>
                <a:ea typeface="ＭＳ Ｐゴシック" charset="-128"/>
                <a:cs typeface="Tahoma" charset="0"/>
              </a:rPr>
              <a:t>Style áp dụng cho client, trong khi theme được xử lý trên server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kern="1200" smtClean="0">
                <a:solidFill>
                  <a:schemeClr val="tx1"/>
                </a:solidFill>
                <a:latin typeface="+mn-lt"/>
                <a:ea typeface="ＭＳ Ｐゴシック" charset="-128"/>
                <a:cs typeface="Tahoma" charset="0"/>
              </a:rPr>
              <a:t>Style sử dụng các thuộc tính định dạng CSS, trong khi theme có thể sử dụng bất cứ thuộc tính nào của ASP.NET control</a:t>
            </a:r>
            <a:endParaRPr lang="en-US" sz="2400" kern="1200" smtClean="0">
              <a:solidFill>
                <a:schemeClr val="tx1"/>
              </a:solidFill>
              <a:latin typeface="+mn-lt"/>
              <a:ea typeface="ＭＳ Ｐゴシック" charset="-128"/>
              <a:cs typeface="Tahoma" charset="0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AF5D4-30DF-4666-88A0-857909604CFF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139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vi-VN" sz="2000" kern="1200" smtClean="0">
                <a:solidFill>
                  <a:schemeClr val="tx1"/>
                </a:solidFill>
                <a:latin typeface="+mn-lt"/>
                <a:ea typeface="ＭＳ Ｐゴシック" charset="-128"/>
                <a:cs typeface="Tahoma" charset="0"/>
              </a:rPr>
              <a:t>V</a:t>
            </a:r>
            <a:r>
              <a:rPr lang="en-US" sz="2000" kern="1200" smtClean="0">
                <a:solidFill>
                  <a:schemeClr val="tx1"/>
                </a:solidFill>
                <a:latin typeface="+mn-lt"/>
                <a:ea typeface="ＭＳ Ｐゴシック" charset="-128"/>
                <a:cs typeface="Tahoma" charset="0"/>
              </a:rPr>
              <a:t>D</a:t>
            </a:r>
            <a:r>
              <a:rPr lang="vi-VN" sz="2000" kern="1200" smtClean="0">
                <a:solidFill>
                  <a:schemeClr val="tx1"/>
                </a:solidFill>
                <a:latin typeface="+mn-lt"/>
                <a:ea typeface="ＭＳ Ｐゴシック" charset="-128"/>
                <a:cs typeface="Tahoma" charset="0"/>
              </a:rPr>
              <a:t>: Web app có tên MyWebApp một theme có tên CloudTheme sẽ được đặt bên trong thư mục MyWebApp\App_Theme\CloudTheme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AF5D4-30DF-4666-88A0-857909604CFF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771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AF5D4-30DF-4666-88A0-857909604CFF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205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AF5D4-30DF-4666-88A0-857909604CFF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52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70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vi-VN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766762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70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609600" y="2667000"/>
            <a:ext cx="77724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sz="5400" b="1" smtClean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Sử dụng Master Page</a:t>
            </a:r>
            <a:endParaRPr lang="vi-VN" sz="5400" b="1" dirty="0" smtClean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163163" y="5334000"/>
            <a:ext cx="426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Dũng</a:t>
            </a: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Cách tạo Master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7125"/>
            <a:ext cx="80010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5400000">
            <a:off x="2971800" y="4876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3505200" y="1600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6800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71597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Mặc định trang master có dạng sau: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33591"/>
            <a:ext cx="88106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2087699">
            <a:off x="169863" y="1808154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7722039">
            <a:off x="5981700" y="4038765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6477000" y="3657591"/>
            <a:ext cx="207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Để dành nội dung </a:t>
            </a:r>
          </a:p>
          <a:p>
            <a:pPr algn="ctr" eaLnBrk="1" hangingPunct="1"/>
            <a:r>
              <a:rPr lang="en-US"/>
              <a:t>Cho content page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4190991"/>
            <a:ext cx="50292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Cách tạo Master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08530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9233"/>
            <a:ext cx="80772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Thiết kế lại master page theo yêu cầu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Thêm table vào, chia làm các phần header, </a:t>
            </a:r>
            <a:r>
              <a:rPr lang="en-US" sz="2800" smtClean="0">
                <a:latin typeface="+mj-lt"/>
                <a:cs typeface="Tahoma" charset="0"/>
              </a:rPr>
              <a:t>left</a:t>
            </a:r>
            <a:r>
              <a:rPr lang="en-US" sz="2800">
                <a:latin typeface="+mj-lt"/>
                <a:cs typeface="Tahoma" charset="0"/>
              </a:rPr>
              <a:t>, main content và footer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32959"/>
            <a:ext cx="7010400" cy="374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7222928">
            <a:off x="5472113" y="2845648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91" y="2438400"/>
            <a:ext cx="1066800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header</a:t>
            </a:r>
          </a:p>
        </p:txBody>
      </p:sp>
      <p:sp>
        <p:nvSpPr>
          <p:cNvPr id="8" name="Right Arrow 7"/>
          <p:cNvSpPr/>
          <p:nvPr/>
        </p:nvSpPr>
        <p:spPr>
          <a:xfrm rot="7222928">
            <a:off x="5167313" y="4392444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3946356"/>
            <a:ext cx="2438400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Content placeholder</a:t>
            </a:r>
          </a:p>
        </p:txBody>
      </p:sp>
      <p:sp>
        <p:nvSpPr>
          <p:cNvPr id="10" name="Right Arrow 9"/>
          <p:cNvSpPr/>
          <p:nvPr/>
        </p:nvSpPr>
        <p:spPr>
          <a:xfrm rot="7222928">
            <a:off x="4729163" y="5919953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72049" y="5550065"/>
            <a:ext cx="942885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12" name="Right Arrow 11"/>
          <p:cNvSpPr/>
          <p:nvPr/>
        </p:nvSpPr>
        <p:spPr>
          <a:xfrm rot="7222928">
            <a:off x="1923371" y="4294020"/>
            <a:ext cx="457200" cy="228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6257" y="3924132"/>
            <a:ext cx="657135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left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Cách tạo Master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7918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Phần source của site.master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007" y="1752600"/>
            <a:ext cx="6423593" cy="494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2133600" y="3913496"/>
            <a:ext cx="4953000" cy="121920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8209200">
            <a:off x="5345432" y="3327739"/>
            <a:ext cx="6858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2829565"/>
            <a:ext cx="2667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placeholder dành cho content page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1328394"/>
            <a:ext cx="3200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Lưu ý: phần header , footer và left sẽ được thiết kế tùy theo ứng dụng web cụ thể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Cách tạo Master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05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75009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Có hai cách để tạo content </a:t>
            </a:r>
            <a:r>
              <a:rPr lang="en-US" sz="2800" smtClean="0">
                <a:solidFill>
                  <a:srgbClr val="0000FF"/>
                </a:solidFill>
                <a:latin typeface="+mj-lt"/>
                <a:cs typeface="Tahoma" charset="0"/>
              </a:rPr>
              <a:t>page:</a:t>
            </a:r>
            <a:endParaRPr lang="en-US" sz="2800">
              <a:solidFill>
                <a:srgbClr val="0000FF"/>
              </a:solidFill>
              <a:latin typeface="+mj-lt"/>
              <a:cs typeface="Tahoma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latin typeface="+mj-lt"/>
                <a:cs typeface="Tahoma" charset="0"/>
              </a:rPr>
              <a:t>1. Thiết </a:t>
            </a:r>
            <a:r>
              <a:rPr lang="en-US" sz="2400">
                <a:latin typeface="+mj-lt"/>
                <a:cs typeface="Tahoma" charset="0"/>
              </a:rPr>
              <a:t>lập MasterPageFile từ directive Page</a:t>
            </a:r>
            <a:endParaRPr lang="en-US" sz="2400" dirty="0" smtClean="0">
              <a:latin typeface="+mj-lt"/>
              <a:cs typeface="Tahoma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61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Cách tạo Master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4280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30654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Có hai cách để tạo content </a:t>
            </a:r>
            <a:r>
              <a:rPr lang="en-US" sz="2800" smtClean="0">
                <a:solidFill>
                  <a:srgbClr val="0000FF"/>
                </a:solidFill>
                <a:latin typeface="+mj-lt"/>
                <a:cs typeface="Tahoma" charset="0"/>
              </a:rPr>
              <a:t>page:</a:t>
            </a:r>
            <a:endParaRPr lang="en-US" sz="2800">
              <a:solidFill>
                <a:srgbClr val="0000FF"/>
              </a:solidFill>
              <a:latin typeface="+mj-lt"/>
              <a:cs typeface="Tahoma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latin typeface="+mj-lt"/>
                <a:cs typeface="Tahoma" charset="0"/>
              </a:rPr>
              <a:t>2. </a:t>
            </a:r>
            <a:r>
              <a:rPr lang="en-US" sz="2400">
                <a:latin typeface="+mj-lt"/>
                <a:cs typeface="Tahoma" charset="0"/>
              </a:rPr>
              <a:t>Từ </a:t>
            </a:r>
            <a:r>
              <a:rPr lang="en-US" sz="2400" smtClean="0">
                <a:latin typeface="+mj-lt"/>
                <a:cs typeface="Tahoma" charset="0"/>
              </a:rPr>
              <a:t>Master page </a:t>
            </a:r>
            <a:r>
              <a:rPr lang="en-US" sz="2400">
                <a:latin typeface="+mj-lt"/>
                <a:cs typeface="Tahoma" charset="0"/>
              </a:rPr>
              <a:t>click chuột phải chọn Add Content Page</a:t>
            </a:r>
            <a:endParaRPr lang="en-US" sz="2400" dirty="0" smtClean="0">
              <a:latin typeface="+mj-lt"/>
              <a:cs typeface="Tahoma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57855"/>
            <a:ext cx="6781800" cy="4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Cách tạo Master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4438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399"/>
            <a:ext cx="7696200" cy="68580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>
                <a:solidFill>
                  <a:schemeClr val="tx1"/>
                </a:solidFill>
                <a:cs typeface="Tahoma" charset="0"/>
              </a:rPr>
              <a:t>Khai báo sử dụng master page</a:t>
            </a:r>
            <a:endParaRPr lang="en-US" sz="36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Khai báo trong từng file aspx, sử dụng thuộc tính MasterPageFile trong phần </a:t>
            </a:r>
            <a:r>
              <a:rPr lang="en-US" sz="2800" smtClean="0">
                <a:latin typeface="+mj-lt"/>
                <a:cs typeface="Tahoma" charset="0"/>
              </a:rPr>
              <a:t>Directive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 smtClean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1200" smtClean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Khai báo sử dụng master page trong toàn website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666" y="2248930"/>
            <a:ext cx="7639334" cy="1942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b="0">
                <a:latin typeface="Consolas" pitchFamily="49" charset="0"/>
              </a:rPr>
              <a:t>&lt;%@ Page Title="" Language="C#"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MasterPageFile="~/Site1.Master" 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b="0">
                <a:latin typeface="Consolas" pitchFamily="49" charset="0"/>
              </a:rPr>
              <a:t>CodeBehind="DemoWebForm1.aspx.cs" Inherits=“DemoProject.DemoWebForm1" %&gt;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3666" y="5373130"/>
            <a:ext cx="763933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2400" b="0">
                <a:solidFill>
                  <a:srgbClr val="A31515"/>
                </a:solidFill>
                <a:latin typeface="Consolas" pitchFamily="49" charset="0"/>
              </a:rPr>
              <a:t>system.web</a:t>
            </a:r>
            <a:r>
              <a:rPr lang="en-US" sz="2400" b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endParaRPr lang="en-US" sz="2400" b="0">
              <a:solidFill>
                <a:srgbClr val="0000FF"/>
              </a:solidFill>
              <a:latin typeface="Consolas" pitchFamily="49" charset="0"/>
            </a:endParaRPr>
          </a:p>
          <a:p>
            <a:pPr algn="l">
              <a:defRPr/>
            </a:pP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   </a:t>
            </a:r>
            <a:r>
              <a:rPr lang="en-US" sz="2400" b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2400" b="0">
                <a:solidFill>
                  <a:srgbClr val="A31515"/>
                </a:solidFill>
                <a:latin typeface="Consolas" pitchFamily="49" charset="0"/>
              </a:rPr>
              <a:t>pages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masterPageFile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="~/Site1.Master</a:t>
            </a:r>
            <a:r>
              <a:rPr lang="en-US" sz="2400" b="0" smtClean="0">
                <a:solidFill>
                  <a:srgbClr val="0000FF"/>
                </a:solidFill>
                <a:latin typeface="Consolas" pitchFamily="49" charset="0"/>
              </a:rPr>
              <a:t>"/&gt;</a:t>
            </a:r>
            <a:endParaRPr lang="en-US" sz="2400" b="0">
              <a:solidFill>
                <a:srgbClr val="0000FF"/>
              </a:solidFill>
              <a:latin typeface="Consolas" pitchFamily="49" charset="0"/>
            </a:endParaRPr>
          </a:p>
          <a:p>
            <a:pPr algn="l">
              <a:defRPr/>
            </a:pP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2400" b="0">
                <a:solidFill>
                  <a:srgbClr val="A31515"/>
                </a:solidFill>
                <a:latin typeface="Consolas" pitchFamily="49" charset="0"/>
              </a:rPr>
              <a:t>system.web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&gt;</a:t>
            </a:r>
            <a:endParaRPr lang="en-US" sz="2400" b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011" y="5004379"/>
            <a:ext cx="1335088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Web.config</a:t>
            </a:r>
          </a:p>
        </p:txBody>
      </p:sp>
    </p:spTree>
    <p:extLst>
      <p:ext uri="{BB962C8B-B14F-4D97-AF65-F5344CB8AC3E}">
        <p14:creationId xmlns:p14="http://schemas.microsoft.com/office/powerpoint/2010/main" val="175007364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>
                <a:solidFill>
                  <a:schemeClr val="tx1"/>
                </a:solidFill>
                <a:cs typeface="Tahoma" charset="0"/>
              </a:rPr>
              <a:t>Ưu điểm </a:t>
            </a:r>
            <a:r>
              <a:rPr lang="en-US" sz="4000" b="1" dirty="0" err="1" smtClean="0">
                <a:solidFill>
                  <a:schemeClr val="tx1"/>
                </a:solidFill>
                <a:cs typeface="Tahoma" charset="0"/>
              </a:rPr>
              <a:t>của</a:t>
            </a:r>
            <a:r>
              <a:rPr lang="en-US" sz="4000" b="1" dirty="0" smtClean="0">
                <a:solidFill>
                  <a:schemeClr val="tx1"/>
                </a:solidFill>
                <a:cs typeface="Tahoma" charset="0"/>
              </a:rPr>
              <a:t> </a:t>
            </a:r>
            <a:r>
              <a:rPr lang="vi-VN" sz="4000" b="1" dirty="0" smtClean="0">
                <a:solidFill>
                  <a:schemeClr val="tx1"/>
                </a:solidFill>
                <a:cs typeface="Tahoma" charset="0"/>
              </a:rPr>
              <a:t>Master </a:t>
            </a:r>
            <a:r>
              <a:rPr lang="vi-VN" sz="4000" b="1" dirty="0">
                <a:solidFill>
                  <a:schemeClr val="tx1"/>
                </a:solidFill>
                <a:cs typeface="Tahoma" charset="0"/>
              </a:rPr>
              <a:t>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Hỗ trợ </a:t>
            </a:r>
            <a:r>
              <a:rPr lang="en-US" sz="2800" smtClean="0">
                <a:solidFill>
                  <a:srgbClr val="0000FF"/>
                </a:solidFill>
                <a:latin typeface="+mj-lt"/>
                <a:cs typeface="Tahoma" charset="0"/>
              </a:rPr>
              <a:t>t</a:t>
            </a:r>
            <a:r>
              <a:rPr lang="vi-VN" sz="2800" smtClean="0">
                <a:solidFill>
                  <a:srgbClr val="0000FF"/>
                </a:solidFill>
                <a:latin typeface="+mj-lt"/>
                <a:cs typeface="Tahoma" charset="0"/>
              </a:rPr>
              <a:t>ạo khuôn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mẫu chung </a:t>
            </a:r>
            <a:r>
              <a:rPr lang="vi-VN" sz="2800">
                <a:latin typeface="+mj-lt"/>
                <a:cs typeface="Tahoma" charset="0"/>
              </a:rPr>
              <a:t>cho toàn bộ phần layout của site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>
                <a:latin typeface="+mj-lt"/>
                <a:cs typeface="Tahoma" charset="0"/>
              </a:rPr>
              <a:t>Định nghĩa một lần và sử dụng lại, chung cho toàn site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 smtClean="0">
                <a:latin typeface="+mj-lt"/>
                <a:cs typeface="Tahoma" charset="0"/>
              </a:rPr>
              <a:t>Include </a:t>
            </a:r>
            <a:r>
              <a:rPr lang="vi-VN" sz="2800">
                <a:latin typeface="+mj-lt"/>
                <a:cs typeface="Tahoma" charset="0"/>
              </a:rPr>
              <a:t>phần nội dung chung của các page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>
                <a:latin typeface="+mj-lt"/>
                <a:cs typeface="Tahoma" charset="0"/>
              </a:rPr>
              <a:t>Tương tự như User Control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 smtClean="0">
                <a:latin typeface="+mj-lt"/>
                <a:cs typeface="Tahoma" charset="0"/>
              </a:rPr>
              <a:t>Loại </a:t>
            </a:r>
            <a:r>
              <a:rPr lang="vi-VN" sz="2800">
                <a:latin typeface="+mj-lt"/>
                <a:cs typeface="Tahoma" charset="0"/>
              </a:rPr>
              <a:t>bỏ những phần trùng lắp, khi xây dựng layout chung như các phiên bản trước của ASP.NET</a:t>
            </a:r>
            <a:endParaRPr lang="en-US" sz="2800" dirty="0" smtClean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7803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Theme &amp; Skin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62499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Theme cho phép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áp dụng một định dạng thống nhất cho nhiều control</a:t>
            </a:r>
            <a:r>
              <a:rPr lang="vi-VN" sz="2800">
                <a:latin typeface="+mj-lt"/>
                <a:cs typeface="Tahoma" charset="0"/>
              </a:rPr>
              <a:t>, và trên nhiều page.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Theme cho phép áp dụng định dạng cho các control một cách tự </a:t>
            </a:r>
            <a:r>
              <a:rPr lang="vi-VN" sz="2800" smtClean="0">
                <a:latin typeface="+mj-lt"/>
                <a:cs typeface="Tahoma" charset="0"/>
              </a:rPr>
              <a:t>động.</a:t>
            </a:r>
            <a:endParaRPr lang="vi-VN" sz="280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Theme là khái niệm tương tự như style của HTML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smtClean="0">
                <a:latin typeface="+mj-lt"/>
                <a:cs typeface="Tahoma" charset="0"/>
              </a:rPr>
              <a:t>Style </a:t>
            </a:r>
            <a:r>
              <a:rPr lang="vi-VN" sz="2400">
                <a:latin typeface="+mj-lt"/>
                <a:cs typeface="Tahoma" charset="0"/>
              </a:rPr>
              <a:t>áp dụng cho client, trong khi theme được xử lý trên server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>
                <a:latin typeface="+mj-lt"/>
                <a:cs typeface="Tahoma" charset="0"/>
              </a:rPr>
              <a:t>Style sử dụng các thuộc tính định dạng CSS, trong khi theme có thể sử dụng bất cứ thuộc tính nào của ASP.NET control</a:t>
            </a:r>
            <a:endParaRPr lang="en-US" sz="2400" dirty="0" smtClean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8809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Theme Folder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Để sử dụng theme trong web app, cần thiết phải tạo thư mục định nghĩa theme đó.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Thư mục này chứa bên trong thư mục khác có tên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“App_Theme”</a:t>
            </a:r>
            <a:r>
              <a:rPr lang="vi-VN" sz="2800">
                <a:latin typeface="+mj-lt"/>
                <a:cs typeface="Tahoma" charset="0"/>
              </a:rPr>
              <a:t>, thư mục này đặt trên cùng của thư mục web app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 smtClean="0">
                <a:latin typeface="+mj-lt"/>
                <a:cs typeface="Tahoma" charset="0"/>
              </a:rPr>
              <a:t>Một </a:t>
            </a:r>
            <a:r>
              <a:rPr lang="vi-VN" sz="2800">
                <a:latin typeface="+mj-lt"/>
                <a:cs typeface="Tahoma" charset="0"/>
              </a:rPr>
              <a:t>ứng dụng có thể định nghĩa nhiều theme, chứa trong nhiều folder. Chỉ một theme được áp dụng cho một page tại một thời điểm</a:t>
            </a:r>
            <a:endParaRPr lang="en-US" sz="2800" dirty="0" smtClean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3373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 err="1" smtClean="0">
                <a:solidFill>
                  <a:schemeClr val="tx1"/>
                </a:solidFill>
                <a:cs typeface="Tahoma" charset="0"/>
              </a:rPr>
              <a:t>Nội</a:t>
            </a:r>
            <a:r>
              <a:rPr lang="en-US" sz="4000" b="1" dirty="0" smtClean="0">
                <a:solidFill>
                  <a:schemeClr val="tx1"/>
                </a:solidFill>
                <a:cs typeface="Tahoma" charset="0"/>
              </a:rPr>
              <a:t>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72994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Giới thiệu Master page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Cách thức master page làm việc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Cú pháp của Master page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Cách tạo Master page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Ưu điểm của Master page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Theme &amp; Skin</a:t>
            </a:r>
            <a:endParaRPr lang="en-US" sz="2800" dirty="0" smtClean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3905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Skin file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85245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Các định dạng cho theme chứa trong file gọi là skin, tối thiểu một theme phải có một file skin.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File skin là dạng </a:t>
            </a:r>
            <a:r>
              <a:rPr lang="vi-VN" sz="2800" smtClean="0">
                <a:solidFill>
                  <a:srgbClr val="0000FF"/>
                </a:solidFill>
                <a:latin typeface="+mj-lt"/>
                <a:cs typeface="Tahoma" charset="0"/>
              </a:rPr>
              <a:t>text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có phần mở rộng là .skin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Skin chứa danh sách các control tag</a:t>
            </a:r>
            <a:r>
              <a:rPr lang="vi-VN" sz="2800">
                <a:latin typeface="+mj-lt"/>
                <a:cs typeface="Tahoma" charset="0"/>
              </a:rPr>
              <a:t>. Các control tag này không cần phải chứa đầy đủ các thành phần của control, nó chứa các thuộc tính cần định dạng</a:t>
            </a:r>
            <a:r>
              <a:rPr lang="vi-VN" sz="2800" smtClean="0">
                <a:latin typeface="+mj-lt"/>
                <a:cs typeface="Tahoma" charset="0"/>
              </a:rPr>
              <a:t>.</a:t>
            </a:r>
            <a:r>
              <a:rPr lang="en-US" sz="2800" smtClean="0">
                <a:latin typeface="+mj-lt"/>
                <a:cs typeface="Tahoma" charset="0"/>
              </a:rPr>
              <a:t> </a:t>
            </a:r>
            <a:r>
              <a:rPr lang="vi-VN" sz="2800" smtClean="0">
                <a:latin typeface="+mj-lt"/>
                <a:cs typeface="Tahoma" charset="0"/>
              </a:rPr>
              <a:t>Ví </a:t>
            </a:r>
            <a:r>
              <a:rPr lang="vi-VN" sz="2800">
                <a:latin typeface="+mj-lt"/>
                <a:cs typeface="Tahoma" charset="0"/>
              </a:rPr>
              <a:t>dụ: Áp dụng nền màu cam, với màu text là trắng cho control textbox thì mô tả như sau: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4900" y="5861952"/>
            <a:ext cx="7124700" cy="892552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defRPr/>
            </a:pPr>
            <a:r>
              <a:rPr lang="en-US" sz="20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&lt;asp:TextBox runat="server" ForeColor="White" BackColor="Orange"/&gt;</a:t>
            </a:r>
          </a:p>
        </p:txBody>
      </p:sp>
    </p:spTree>
    <p:extLst>
      <p:ext uri="{BB962C8B-B14F-4D97-AF65-F5344CB8AC3E}">
        <p14:creationId xmlns:p14="http://schemas.microsoft.com/office/powerpoint/2010/main" val="4262679459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Tạo Theme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0772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Trước tiên tạo thư mục App_Theme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Tạo các thư mục themes xác định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Tạo file skin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5" descr="PPTF5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288346"/>
            <a:ext cx="24003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3575" y="4964871"/>
            <a:ext cx="8251825" cy="4000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AU" sz="2000" b="0">
                <a:latin typeface="Arial" charset="0"/>
                <a:cs typeface="Arial" charset="0"/>
              </a:rPr>
              <a:t>&lt;asp:Label  runat=“server” BorderColor=“Blue” ForeColor=“Red” /&gt;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598612" y="3108775"/>
            <a:ext cx="1588" cy="18478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2938" y="5574471"/>
            <a:ext cx="8272462" cy="978729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 algn="l">
              <a:lnSpc>
                <a:spcPct val="120000"/>
              </a:lnSpc>
              <a:defRPr/>
            </a:pPr>
            <a:r>
              <a:rPr lang="en-US" sz="16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&lt;asp:ListBox runat="server" ForeColor="White" BackColor="Orange"/&gt;</a:t>
            </a:r>
          </a:p>
          <a:p>
            <a:pPr marL="342900" indent="-342900" algn="l">
              <a:lnSpc>
                <a:spcPct val="120000"/>
              </a:lnSpc>
              <a:defRPr/>
            </a:pPr>
            <a:r>
              <a:rPr lang="en-US" sz="16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&lt;asp:TextBox runat="server" ForeColor="White" BackColor="Orange"/&gt;</a:t>
            </a:r>
          </a:p>
          <a:p>
            <a:pPr marL="342900" indent="-342900" algn="l">
              <a:lnSpc>
                <a:spcPct val="120000"/>
              </a:lnSpc>
              <a:defRPr/>
            </a:pPr>
            <a:r>
              <a:rPr lang="en-US" sz="16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&lt;asp:Button runat="server" ForeColor="White" BackColor="Orange"/&gt;</a:t>
            </a:r>
          </a:p>
        </p:txBody>
      </p:sp>
    </p:spTree>
    <p:extLst>
      <p:ext uri="{BB962C8B-B14F-4D97-AF65-F5344CB8AC3E}">
        <p14:creationId xmlns:p14="http://schemas.microsoft.com/office/powerpoint/2010/main" val="120494625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Tạo file </a:t>
            </a:r>
            <a:r>
              <a:rPr lang="vi-VN" sz="4000" b="1" smtClean="0">
                <a:solidFill>
                  <a:schemeClr val="tx1"/>
                </a:solidFill>
                <a:cs typeface="Tahoma" charset="0"/>
              </a:rPr>
              <a:t>Skin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Có thể tạo nhiều skin file </a:t>
            </a:r>
            <a:r>
              <a:rPr lang="vi-VN" sz="2800">
                <a:latin typeface="+mj-lt"/>
                <a:cs typeface="Tahoma" charset="0"/>
              </a:rPr>
              <a:t>hoặc đặt tất cả control tag vào cùng một file skin đều như nhau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885623"/>
              </p:ext>
            </p:extLst>
          </p:nvPr>
        </p:nvGraphicFramePr>
        <p:xfrm>
          <a:off x="762000" y="2209800"/>
          <a:ext cx="8077200" cy="43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Bitmap Image" r:id="rId3" imgW="5229955" imgH="2847619" progId="PBrush">
                  <p:embed/>
                </p:oleObj>
              </mc:Choice>
              <mc:Fallback>
                <p:oleObj name="Bitmap Image" r:id="rId3" imgW="5229955" imgH="284761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8077200" cy="439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22672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95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Minh họa skin file đơn giản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9212" y="1066800"/>
            <a:ext cx="8073788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Skin thiết lập màu nền và màu text cho một số control cơ bản.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vi-VN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vi-VN" sz="360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 smtClean="0">
                <a:latin typeface="+mj-lt"/>
                <a:cs typeface="Tahoma" charset="0"/>
              </a:rPr>
              <a:t>Để </a:t>
            </a:r>
            <a:r>
              <a:rPr lang="vi-VN" sz="2800">
                <a:latin typeface="+mj-lt"/>
                <a:cs typeface="Tahoma" charset="0"/>
              </a:rPr>
              <a:t>áp dụng theme trong page ta thiết lập thuộc tính theme trong page directive đến thư mục theme tương ứng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276440"/>
            <a:ext cx="8382000" cy="1152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&lt;asp:ListBox runat="server" ForeColor="White" BackColor="Orange"/&gt;</a:t>
            </a:r>
          </a:p>
          <a:p>
            <a:pPr marL="342900" indent="-34290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&lt;asp:TextBox runat="server" ForeColor="White" BackColor="Orange"/&gt;</a:t>
            </a:r>
          </a:p>
          <a:p>
            <a:pPr marL="342900" indent="-34290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&lt;asp:Button runat="server" ForeColor="White" BackColor="Orange"/&gt;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257800"/>
            <a:ext cx="8382000" cy="494302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&lt;%@ Page Language="C#" ... Theme="FunkyTheme" %&gt;</a:t>
            </a:r>
            <a:endParaRPr lang="en-US" b="0">
              <a:solidFill>
                <a:srgbClr val="0070C0"/>
              </a:solidFill>
              <a:latin typeface="Lucida Sans Typewriter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3130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1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Applying Themes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0772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Có thể thiết lập để áp dụng theme trong từng trang hoặc trong toàn bộ website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Áp dụng theme cho một trang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Áp </a:t>
            </a:r>
            <a:r>
              <a:rPr lang="en-US" sz="2800">
                <a:latin typeface="+mj-lt"/>
                <a:cs typeface="Tahoma" charset="0"/>
              </a:rPr>
              <a:t>dụng theme cho toàn bộ website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819400"/>
            <a:ext cx="8077200" cy="494302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&lt;%@ Page Language="C#" ... Theme="FunkyTheme" %&gt;</a:t>
            </a:r>
            <a:endParaRPr lang="en-US" b="0">
              <a:solidFill>
                <a:srgbClr val="0070C0"/>
              </a:solidFill>
              <a:latin typeface="Lucida Sans Typewriter" pitchFamily="49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038600"/>
            <a:ext cx="8077200" cy="1631950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&lt;system.Web&gt;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	&lt;pages theme=“SampleTheme” /&gt;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b="0">
                <a:solidFill>
                  <a:srgbClr val="0070C0"/>
                </a:solidFill>
                <a:latin typeface="Lucida Sans Typewriter" pitchFamily="49" charset="0"/>
                <a:cs typeface="Times New Roman" pitchFamily="18" charset="0"/>
              </a:rPr>
              <a:t>&lt;/system.Web&gt;</a:t>
            </a:r>
            <a:endParaRPr lang="en-US" b="0">
              <a:solidFill>
                <a:srgbClr val="0070C0"/>
              </a:solidFill>
              <a:latin typeface="Lucida Sans Typewriter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615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Themes: Programmatically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217613"/>
            <a:ext cx="8229600" cy="51831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>
                <a:solidFill>
                  <a:srgbClr val="0000FF"/>
                </a:solidFill>
              </a:rPr>
              <a:t>protected void </a:t>
            </a:r>
            <a:r>
              <a:rPr lang="en-AU" sz="2400" b="0" smtClean="0">
                <a:solidFill>
                  <a:schemeClr val="accent2">
                    <a:lumMod val="75000"/>
                  </a:schemeClr>
                </a:solidFill>
              </a:rPr>
              <a:t>Page_PreInit(object sender, EventArgs e)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	</a:t>
            </a:r>
            <a:r>
              <a:rPr lang="en-AU" sz="2400" b="0" smtClean="0">
                <a:solidFill>
                  <a:srgbClr val="0000FF"/>
                </a:solidFill>
              </a:rPr>
              <a:t>if </a:t>
            </a:r>
            <a:r>
              <a:rPr lang="en-AU" sz="2400" b="0" smtClean="0"/>
              <a:t>(Session["Theme"] == </a:t>
            </a:r>
            <a:r>
              <a:rPr lang="en-AU" sz="2400" b="0" smtClean="0">
                <a:solidFill>
                  <a:srgbClr val="0000FF"/>
                </a:solidFill>
              </a:rPr>
              <a:t>null</a:t>
            </a:r>
            <a:r>
              <a:rPr lang="en-AU" sz="2400" b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	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		Page.Theme = "";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	</a:t>
            </a:r>
            <a:r>
              <a:rPr lang="en-AU" sz="2400" b="0" smtClean="0">
                <a:solidFill>
                  <a:srgbClr val="0000FF"/>
                </a:solidFill>
              </a:rPr>
              <a:t>else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	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		Page.Theme = (string)Session["Theme"];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AU" sz="2400" b="0" smtClean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AU" sz="2400" b="0" smtClean="0"/>
          </a:p>
        </p:txBody>
      </p:sp>
      <p:sp>
        <p:nvSpPr>
          <p:cNvPr id="7" name="Rectangle 6"/>
          <p:cNvSpPr/>
          <p:nvPr/>
        </p:nvSpPr>
        <p:spPr>
          <a:xfrm>
            <a:off x="2447925" y="5600700"/>
            <a:ext cx="5019675" cy="7239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2400" b="0">
                <a:solidFill>
                  <a:schemeClr val="tx1">
                    <a:lumMod val="50000"/>
                  </a:schemeClr>
                </a:solidFill>
              </a:rPr>
              <a:t>Session["Theme"] = ........;</a:t>
            </a:r>
          </a:p>
        </p:txBody>
      </p:sp>
    </p:spTree>
    <p:extLst>
      <p:ext uri="{BB962C8B-B14F-4D97-AF65-F5344CB8AC3E}">
        <p14:creationId xmlns:p14="http://schemas.microsoft.com/office/powerpoint/2010/main" val="362284233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36478"/>
            <a:ext cx="7620000" cy="7017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Ví dụ minh họa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33462"/>
            <a:ext cx="8127242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Tạo ứng dụng ASP.NET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Tạo web form có layout như sau: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Trên form có </a:t>
            </a:r>
            <a:r>
              <a:rPr lang="en-US" sz="2800" smtClean="0">
                <a:latin typeface="+mj-lt"/>
                <a:cs typeface="Tahoma" charset="0"/>
              </a:rPr>
              <a:t>hai</a:t>
            </a:r>
            <a:r>
              <a:rPr lang="vi-VN" sz="2800" smtClean="0">
                <a:latin typeface="+mj-lt"/>
                <a:cs typeface="Tahoma" charset="0"/>
              </a:rPr>
              <a:t> </a:t>
            </a:r>
            <a:r>
              <a:rPr lang="vi-VN" sz="2800">
                <a:latin typeface="+mj-lt"/>
                <a:cs typeface="Tahoma" charset="0"/>
              </a:rPr>
              <a:t>TextBox và </a:t>
            </a:r>
            <a:r>
              <a:rPr lang="en-US" sz="2800" smtClean="0">
                <a:latin typeface="+mj-lt"/>
                <a:cs typeface="Tahoma" charset="0"/>
              </a:rPr>
              <a:t>một </a:t>
            </a:r>
            <a:r>
              <a:rPr lang="vi-VN" sz="2800" smtClean="0">
                <a:latin typeface="+mj-lt"/>
                <a:cs typeface="Tahoma" charset="0"/>
              </a:rPr>
              <a:t>Button </a:t>
            </a:r>
            <a:r>
              <a:rPr lang="vi-VN" sz="2800">
                <a:latin typeface="+mj-lt"/>
                <a:cs typeface="Tahoma" charset="0"/>
              </a:rPr>
              <a:t>là dạng ASP.NET control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57650"/>
            <a:ext cx="366903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3962400"/>
            <a:ext cx="371595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rved Down Arrow 6"/>
          <p:cNvSpPr/>
          <p:nvPr/>
        </p:nvSpPr>
        <p:spPr>
          <a:xfrm>
            <a:off x="3895725" y="3657600"/>
            <a:ext cx="1600200" cy="381000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6725" y="3429000"/>
            <a:ext cx="915988" cy="369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87946748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33462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Tạo thư mục Theme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Đặt tên </a:t>
            </a:r>
            <a:r>
              <a:rPr lang="en-US" sz="2800" smtClean="0">
                <a:latin typeface="+mj-lt"/>
                <a:cs typeface="Tahoma" charset="0"/>
              </a:rPr>
              <a:t>là </a:t>
            </a:r>
            <a:r>
              <a:rPr lang="en-US" sz="2800">
                <a:latin typeface="+mj-lt"/>
                <a:cs typeface="Tahoma" charset="0"/>
              </a:rPr>
              <a:t>DemoTheme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343025"/>
            <a:ext cx="40005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3" y="2364744"/>
            <a:ext cx="4121647" cy="39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36478"/>
            <a:ext cx="7620000" cy="7017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Ví dụ minh họa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82329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33462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Tạo skin file cho DemoTheme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52600"/>
            <a:ext cx="6786563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019300"/>
            <a:ext cx="26289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36478"/>
            <a:ext cx="7620000" cy="7017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Ví dụ minh họa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7417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33462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Định nghĩa style cho TextBox và Button trong file Skin1.skin của DemoTheme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280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Khai báo sử dụng theme trong page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2962" y="2133600"/>
            <a:ext cx="8072438" cy="1865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2400" b="0">
                <a:solidFill>
                  <a:srgbClr val="A31515"/>
                </a:solidFill>
                <a:latin typeface="Consolas" pitchFamily="49" charset="0"/>
              </a:rPr>
              <a:t>asp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2400" b="0">
                <a:solidFill>
                  <a:srgbClr val="A31515"/>
                </a:solidFill>
                <a:latin typeface="Consolas" pitchFamily="49" charset="0"/>
              </a:rPr>
              <a:t>TextBox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runat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="server"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BackColor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="Yellow"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ForeColor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="Red" /&gt;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2400" b="0">
                <a:solidFill>
                  <a:srgbClr val="A31515"/>
                </a:solidFill>
                <a:latin typeface="Consolas" pitchFamily="49" charset="0"/>
              </a:rPr>
              <a:t>asp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2400" b="0">
                <a:solidFill>
                  <a:srgbClr val="A31515"/>
                </a:solidFill>
                <a:latin typeface="Consolas" pitchFamily="49" charset="0"/>
              </a:rPr>
              <a:t>Button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runat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="server"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BackColor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="Green"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ForeColor</a:t>
            </a:r>
            <a:r>
              <a:rPr lang="en-US" sz="2400" b="0">
                <a:solidFill>
                  <a:srgbClr val="0000FF"/>
                </a:solidFill>
                <a:latin typeface="Consolas" pitchFamily="49" charset="0"/>
              </a:rPr>
              <a:t>="White"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42962" y="4648200"/>
            <a:ext cx="8072438" cy="186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0">
                <a:latin typeface="Consolas" pitchFamily="49" charset="0"/>
              </a:rPr>
              <a:t>&lt;%@ </a:t>
            </a:r>
            <a:r>
              <a:rPr lang="en-US" sz="2400" b="0">
                <a:solidFill>
                  <a:srgbClr val="A31515"/>
                </a:solidFill>
                <a:latin typeface="Consolas" pitchFamily="49" charset="0"/>
              </a:rPr>
              <a:t>Page</a:t>
            </a:r>
            <a:r>
              <a:rPr lang="en-US" sz="2400" b="0">
                <a:latin typeface="Consolas" pitchFamily="49" charset="0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Language</a:t>
            </a:r>
            <a:r>
              <a:rPr lang="en-US" sz="2400" b="0">
                <a:latin typeface="Consolas" pitchFamily="49" charset="0"/>
              </a:rPr>
              <a:t>=</a:t>
            </a:r>
            <a:r>
              <a:rPr lang="en-US" sz="2400" b="0">
                <a:solidFill>
                  <a:srgbClr val="0070C0"/>
                </a:solidFill>
                <a:latin typeface="Consolas" pitchFamily="49" charset="0"/>
              </a:rPr>
              <a:t>"C#"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AutoEventWireup</a:t>
            </a:r>
            <a:r>
              <a:rPr lang="en-US" sz="2400" b="0">
                <a:latin typeface="Consolas" pitchFamily="49" charset="0"/>
              </a:rPr>
              <a:t>=</a:t>
            </a:r>
            <a:r>
              <a:rPr lang="en-US" sz="2400" b="0">
                <a:solidFill>
                  <a:srgbClr val="0070C0"/>
                </a:solidFill>
                <a:latin typeface="Consolas" pitchFamily="49" charset="0"/>
              </a:rPr>
              <a:t>"true" </a:t>
            </a: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CodeBehind</a:t>
            </a:r>
            <a:r>
              <a:rPr lang="en-US" sz="2400" b="0">
                <a:latin typeface="Consolas" pitchFamily="49" charset="0"/>
              </a:rPr>
              <a:t>=</a:t>
            </a:r>
            <a:r>
              <a:rPr lang="en-US" sz="2400" b="0">
                <a:solidFill>
                  <a:srgbClr val="0070C0"/>
                </a:solidFill>
                <a:latin typeface="Consolas" pitchFamily="49" charset="0"/>
              </a:rPr>
              <a:t>"Default.aspx.cs" </a:t>
            </a:r>
          </a:p>
          <a:p>
            <a:pPr algn="l">
              <a:lnSpc>
                <a:spcPct val="120000"/>
              </a:lnSpc>
              <a:defRPr/>
            </a:pPr>
            <a:r>
              <a:rPr lang="en-US" sz="2400" b="0">
                <a:solidFill>
                  <a:srgbClr val="FF0000"/>
                </a:solidFill>
                <a:latin typeface="Consolas" pitchFamily="49" charset="0"/>
              </a:rPr>
              <a:t>Inherits</a:t>
            </a:r>
            <a:r>
              <a:rPr lang="en-US" sz="2400" b="0">
                <a:latin typeface="Consolas" pitchFamily="49" charset="0"/>
              </a:rPr>
              <a:t>=</a:t>
            </a:r>
            <a:r>
              <a:rPr lang="en-US" sz="2400" b="0">
                <a:solidFill>
                  <a:srgbClr val="0070C0"/>
                </a:solidFill>
                <a:latin typeface="Consolas" pitchFamily="49" charset="0"/>
              </a:rPr>
              <a:t>"WebApplication15._Default" </a:t>
            </a:r>
          </a:p>
          <a:p>
            <a:pPr algn="l">
              <a:lnSpc>
                <a:spcPct val="120000"/>
              </a:lnSpc>
              <a:defRPr/>
            </a:pPr>
            <a:r>
              <a:rPr lang="en-US" sz="24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Theme="DemoTheme" </a:t>
            </a:r>
            <a:r>
              <a:rPr lang="en-US" sz="2400" b="0">
                <a:latin typeface="Consolas" pitchFamily="49" charset="0"/>
              </a:rPr>
              <a:t>%&gt;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36478"/>
            <a:ext cx="7620000" cy="7017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Ví dụ minh họa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7951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762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Master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Master page </a:t>
            </a:r>
            <a:r>
              <a:rPr lang="en-US" sz="2800">
                <a:latin typeface="+mj-lt"/>
                <a:cs typeface="Tahoma" charset="0"/>
              </a:rPr>
              <a:t>hỗ trợ cho ta định nghĩa một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khuôn mẫu chung </a:t>
            </a:r>
            <a:r>
              <a:rPr lang="en-US" sz="2800">
                <a:latin typeface="+mj-lt"/>
                <a:cs typeface="Tahoma" charset="0"/>
              </a:rPr>
              <a:t>hoặc một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layout nhất quán </a:t>
            </a:r>
            <a:r>
              <a:rPr lang="en-US" sz="2800">
                <a:latin typeface="+mj-lt"/>
                <a:cs typeface="Tahoma" charset="0"/>
              </a:rPr>
              <a:t>cho nhiều trang trong cùng một ứng dụng web.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Content page </a:t>
            </a:r>
            <a:r>
              <a:rPr lang="en-US" sz="2800">
                <a:latin typeface="+mj-lt"/>
                <a:cs typeface="Tahoma" charset="0"/>
              </a:rPr>
              <a:t>là web form có sử dụng master page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32012" y="3352800"/>
            <a:ext cx="169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Franklin Gothic Medium" panose="020B0603020102020204" pitchFamily="34" charset="0"/>
              </a:rPr>
              <a:t>Master Page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69050" y="4205288"/>
            <a:ext cx="163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Franklin Gothic Medium" panose="020B0603020102020204" pitchFamily="34" charset="0"/>
              </a:rPr>
              <a:t>Content Page</a:t>
            </a:r>
          </a:p>
        </p:txBody>
      </p:sp>
      <p:pic>
        <p:nvPicPr>
          <p:cNvPr id="7" name="Picture 5" descr="SCREEN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7" y="3757613"/>
            <a:ext cx="27225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SCREE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662488"/>
            <a:ext cx="272415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74219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5257800" cy="238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3581400"/>
            <a:ext cx="4190999" cy="2433642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4343400" cy="2433656"/>
          </a:xfrm>
          <a:prstGeom prst="rect">
            <a:avLst/>
          </a:prstGeom>
          <a:noFill/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36478"/>
            <a:ext cx="7620000" cy="7017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Ví dụ minh họa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9337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86737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Áp dụng nhiều theme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735138"/>
            <a:ext cx="8186737" cy="4894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b="0">
                <a:solidFill>
                  <a:srgbClr val="0000FF"/>
                </a:solidFill>
              </a:rPr>
              <a:t>protected override void </a:t>
            </a:r>
            <a:r>
              <a:rPr lang="en-US" sz="2400" b="0">
                <a:solidFill>
                  <a:srgbClr val="FF0303"/>
                </a:solidFill>
              </a:rPr>
              <a:t>OnPreInit</a:t>
            </a:r>
            <a:r>
              <a:rPr lang="en-US" sz="2400" b="0"/>
              <a:t>(</a:t>
            </a:r>
            <a:r>
              <a:rPr lang="en-US" sz="2400" b="0">
                <a:solidFill>
                  <a:srgbClr val="0000FF"/>
                </a:solidFill>
              </a:rPr>
              <a:t>EventArgs</a:t>
            </a:r>
            <a:r>
              <a:rPr lang="en-US" sz="2400" b="0"/>
              <a:t> e){</a:t>
            </a:r>
          </a:p>
          <a:p>
            <a:pPr algn="l">
              <a:defRPr/>
            </a:pPr>
            <a:r>
              <a:rPr lang="en-US" sz="2400" b="0"/>
              <a:t>        </a:t>
            </a:r>
            <a:r>
              <a:rPr lang="en-US" sz="2400" b="0">
                <a:solidFill>
                  <a:srgbClr val="0000FF"/>
                </a:solidFill>
              </a:rPr>
              <a:t>base</a:t>
            </a:r>
            <a:r>
              <a:rPr lang="en-US" sz="2400" b="0"/>
              <a:t>.OnPreInit(e);</a:t>
            </a:r>
          </a:p>
          <a:p>
            <a:pPr algn="l">
              <a:defRPr/>
            </a:pPr>
            <a:r>
              <a:rPr lang="en-US" sz="2400" b="0"/>
              <a:t>        </a:t>
            </a:r>
            <a:r>
              <a:rPr lang="en-US" sz="2400" b="0">
                <a:solidFill>
                  <a:srgbClr val="0000FF"/>
                </a:solidFill>
              </a:rPr>
              <a:t>this</a:t>
            </a:r>
            <a:r>
              <a:rPr lang="en-US" sz="2400" b="0"/>
              <a:t>.Theme = Session["Theme"].ToString();</a:t>
            </a:r>
          </a:p>
          <a:p>
            <a:pPr algn="l">
              <a:defRPr/>
            </a:pPr>
            <a:r>
              <a:rPr lang="en-US" sz="2400" b="0"/>
              <a:t>}</a:t>
            </a:r>
          </a:p>
          <a:p>
            <a:pPr algn="l">
              <a:defRPr/>
            </a:pPr>
            <a:r>
              <a:rPr lang="en-US" sz="2400" b="0">
                <a:solidFill>
                  <a:srgbClr val="0000FF"/>
                </a:solidFill>
              </a:rPr>
              <a:t>protected void </a:t>
            </a:r>
            <a:r>
              <a:rPr lang="en-US" sz="2400" b="0"/>
              <a:t>ListBox1_SelectedIndexChanged(</a:t>
            </a:r>
            <a:r>
              <a:rPr lang="en-US" sz="2400" b="0">
                <a:solidFill>
                  <a:srgbClr val="0000FF"/>
                </a:solidFill>
              </a:rPr>
              <a:t>object </a:t>
            </a:r>
            <a:r>
              <a:rPr lang="en-US" sz="2400" b="0"/>
              <a:t>sender, </a:t>
            </a:r>
            <a:r>
              <a:rPr lang="en-US" sz="2400" b="0">
                <a:solidFill>
                  <a:srgbClr val="0000FF"/>
                </a:solidFill>
              </a:rPr>
              <a:t>EventArgs</a:t>
            </a:r>
            <a:r>
              <a:rPr lang="en-US" sz="2400" b="0"/>
              <a:t> e){</a:t>
            </a:r>
          </a:p>
          <a:p>
            <a:pPr algn="l">
              <a:defRPr/>
            </a:pPr>
            <a:r>
              <a:rPr lang="en-US" sz="2400" b="0"/>
              <a:t>        </a:t>
            </a:r>
            <a:r>
              <a:rPr lang="en-US" sz="2400" b="0">
                <a:solidFill>
                  <a:srgbClr val="0000FF"/>
                </a:solidFill>
              </a:rPr>
              <a:t>if</a:t>
            </a:r>
            <a:r>
              <a:rPr lang="en-US" sz="2400" b="0"/>
              <a:t> (ListBox1.SelectedIndex == 0)</a:t>
            </a:r>
          </a:p>
          <a:p>
            <a:pPr algn="l">
              <a:defRPr/>
            </a:pPr>
            <a:r>
              <a:rPr lang="en-US" sz="2400" b="0"/>
              <a:t>            Session["Theme"] = "DemoTheme";</a:t>
            </a:r>
          </a:p>
          <a:p>
            <a:pPr algn="l">
              <a:defRPr/>
            </a:pPr>
            <a:r>
              <a:rPr lang="en-US" sz="2400" b="0"/>
              <a:t>        </a:t>
            </a:r>
            <a:r>
              <a:rPr lang="en-US" sz="2400" b="0">
                <a:solidFill>
                  <a:srgbClr val="0000FF"/>
                </a:solidFill>
              </a:rPr>
              <a:t>else if </a:t>
            </a:r>
            <a:r>
              <a:rPr lang="en-US" sz="2400" b="0"/>
              <a:t>(ListBox1.SelectedIndex == 1)</a:t>
            </a:r>
          </a:p>
          <a:p>
            <a:pPr algn="l">
              <a:defRPr/>
            </a:pPr>
            <a:r>
              <a:rPr lang="en-US" sz="2400" b="0"/>
              <a:t>            Session["Theme"] = "Theme2";</a:t>
            </a:r>
          </a:p>
          <a:p>
            <a:pPr algn="l">
              <a:defRPr/>
            </a:pPr>
            <a:r>
              <a:rPr lang="en-US" sz="2400" b="0"/>
              <a:t>        </a:t>
            </a:r>
            <a:r>
              <a:rPr lang="en-US" sz="2400" b="0">
                <a:solidFill>
                  <a:srgbClr val="0000FF"/>
                </a:solidFill>
              </a:rPr>
              <a:t>else</a:t>
            </a:r>
          </a:p>
          <a:p>
            <a:pPr algn="l">
              <a:defRPr/>
            </a:pPr>
            <a:r>
              <a:rPr lang="en-US" sz="2400" b="0"/>
              <a:t>            Session["Theme"] = "Theme3";</a:t>
            </a:r>
          </a:p>
          <a:p>
            <a:pPr algn="l">
              <a:defRPr/>
            </a:pPr>
            <a:r>
              <a:rPr lang="en-US" sz="2400" b="0"/>
              <a:t>}</a:t>
            </a:r>
            <a:endParaRPr lang="en-US" sz="2400" b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36478"/>
            <a:ext cx="7620000" cy="70172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>
                <a:solidFill>
                  <a:schemeClr val="tx1"/>
                </a:solidFill>
                <a:cs typeface="Tahoma" charset="0"/>
              </a:rPr>
              <a:t>Ví dụ minh họa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3888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Q &amp; A</a:t>
            </a:r>
            <a:endParaRPr lang="en-US" sz="4000" b="1">
              <a:solidFill>
                <a:schemeClr val="tx1"/>
              </a:solidFill>
              <a:cs typeface="Tahoma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38640" y="1143000"/>
            <a:ext cx="4471760" cy="5486400"/>
            <a:chOff x="2208" y="768"/>
            <a:chExt cx="1170" cy="2517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527720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3400" b="1">
                <a:solidFill>
                  <a:schemeClr val="tx1"/>
                </a:solidFill>
                <a:cs typeface="Tahoma" charset="0"/>
              </a:rPr>
              <a:t>Cách thức master page làm việc</a:t>
            </a:r>
            <a:endParaRPr lang="en-US" sz="34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48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Mỗi trang Master page bao gồm hai thành </a:t>
            </a:r>
            <a:r>
              <a:rPr lang="vi-VN" sz="2800" smtClean="0">
                <a:latin typeface="+mj-lt"/>
                <a:cs typeface="Tahoma" charset="0"/>
              </a:rPr>
              <a:t>phần:</a:t>
            </a:r>
            <a:r>
              <a:rPr lang="en-US" sz="2800" smtClean="0">
                <a:latin typeface="+mj-lt"/>
                <a:cs typeface="Tahoma" charset="0"/>
              </a:rPr>
              <a:t> </a:t>
            </a:r>
            <a:r>
              <a:rPr lang="vi-VN" sz="2800" smtClean="0">
                <a:solidFill>
                  <a:srgbClr val="0000FF"/>
                </a:solidFill>
                <a:latin typeface="+mj-lt"/>
                <a:cs typeface="Tahoma" charset="0"/>
              </a:rPr>
              <a:t>Master page</a:t>
            </a:r>
            <a:r>
              <a:rPr lang="en-US" sz="2800" smtClean="0">
                <a:solidFill>
                  <a:srgbClr val="0000FF"/>
                </a:solidFill>
                <a:latin typeface="+mj-lt"/>
                <a:cs typeface="Tahoma" charset="0"/>
              </a:rPr>
              <a:t>, </a:t>
            </a:r>
            <a:r>
              <a:rPr lang="vi-VN" sz="2800" smtClean="0">
                <a:solidFill>
                  <a:srgbClr val="0000FF"/>
                </a:solidFill>
                <a:latin typeface="+mj-lt"/>
                <a:cs typeface="Tahoma" charset="0"/>
              </a:rPr>
              <a:t>Content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page</a:t>
            </a:r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Master page định nghĩa cấu trúc cơ bản của </a:t>
            </a:r>
            <a:r>
              <a:rPr lang="vi-VN" sz="2800" smtClean="0">
                <a:latin typeface="+mj-lt"/>
                <a:cs typeface="Tahoma" charset="0"/>
              </a:rPr>
              <a:t>trang</a:t>
            </a:r>
            <a:r>
              <a:rPr lang="en-US" sz="2800">
                <a:latin typeface="+mj-lt"/>
                <a:cs typeface="Tahoma" charset="0"/>
              </a:rPr>
              <a:t>,</a:t>
            </a:r>
            <a:r>
              <a:rPr lang="en-US" sz="2800" smtClean="0">
                <a:latin typeface="+mj-lt"/>
                <a:cs typeface="Tahoma" charset="0"/>
              </a:rPr>
              <a:t> g</a:t>
            </a:r>
            <a:r>
              <a:rPr lang="vi-VN" sz="2800" smtClean="0">
                <a:latin typeface="+mj-lt"/>
                <a:cs typeface="Tahoma" charset="0"/>
              </a:rPr>
              <a:t>ồm </a:t>
            </a:r>
            <a:r>
              <a:rPr lang="vi-VN" sz="2800">
                <a:latin typeface="+mj-lt"/>
                <a:cs typeface="Tahoma" charset="0"/>
              </a:rPr>
              <a:t>các </a:t>
            </a:r>
            <a:r>
              <a:rPr lang="vi-VN" sz="2800" smtClean="0">
                <a:latin typeface="+mj-lt"/>
                <a:cs typeface="Tahoma" charset="0"/>
              </a:rPr>
              <a:t>phần chung như header</a:t>
            </a:r>
            <a:r>
              <a:rPr lang="vi-VN" sz="2800">
                <a:latin typeface="+mj-lt"/>
                <a:cs typeface="Tahoma" charset="0"/>
              </a:rPr>
              <a:t>, footer, </a:t>
            </a:r>
            <a:r>
              <a:rPr lang="vi-VN" sz="2800" smtClean="0">
                <a:latin typeface="+mj-lt"/>
                <a:cs typeface="Tahoma" charset="0"/>
              </a:rPr>
              <a:t>menu</a:t>
            </a:r>
            <a:r>
              <a:rPr lang="en-US" sz="2800" smtClean="0">
                <a:latin typeface="+mj-lt"/>
                <a:cs typeface="Tahoma" charset="0"/>
              </a:rPr>
              <a:t>,</a:t>
            </a:r>
            <a:r>
              <a:rPr lang="vi-VN" sz="2800" smtClean="0">
                <a:latin typeface="+mj-lt"/>
                <a:cs typeface="Tahoma" charset="0"/>
              </a:rPr>
              <a:t>…</a:t>
            </a:r>
            <a:endParaRPr lang="vi-VN" sz="2800">
              <a:latin typeface="+mj-lt"/>
              <a:cs typeface="Tahoma" charset="0"/>
            </a:endParaRPr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Master page có thể chứa các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content </a:t>
            </a:r>
            <a:r>
              <a:rPr lang="vi-VN" sz="2800" smtClean="0">
                <a:solidFill>
                  <a:srgbClr val="0000FF"/>
                </a:solidFill>
                <a:latin typeface="+mj-lt"/>
                <a:cs typeface="Tahoma" charset="0"/>
              </a:rPr>
              <a:t>region</a:t>
            </a:r>
            <a:r>
              <a:rPr lang="en-US" sz="2800" smtClean="0">
                <a:solidFill>
                  <a:srgbClr val="0000FF"/>
                </a:solidFill>
                <a:latin typeface="+mj-lt"/>
                <a:cs typeface="Tahoma" charset="0"/>
              </a:rPr>
              <a:t>,</a:t>
            </a:r>
            <a:r>
              <a:rPr lang="vi-VN" sz="2800" smtClean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vi-VN" sz="2800">
                <a:latin typeface="+mj-lt"/>
                <a:cs typeface="Tahoma" charset="0"/>
              </a:rPr>
              <a:t>nơi mà nội dung mới có thể được thêm vào.</a:t>
            </a:r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Một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content page</a:t>
            </a:r>
            <a:r>
              <a:rPr lang="vi-VN" sz="2800">
                <a:latin typeface="+mj-lt"/>
                <a:cs typeface="Tahoma" charset="0"/>
              </a:rPr>
              <a:t> sẽ có tất cả các thành phần cố định từ một master page, và có thể bổ sung tùy ý vào các 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content region</a:t>
            </a:r>
            <a:endParaRPr lang="en-US" sz="2800" dirty="0" smtClean="0">
              <a:solidFill>
                <a:srgbClr val="0000FF"/>
              </a:solidFill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599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Minh họa master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2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4262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Cú pháp của Master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Tạo trang master page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+mj-lt"/>
                <a:cs typeface="Tahoma" charset="0"/>
              </a:rPr>
              <a:t>Phần mở rộng là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.master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+mj-lt"/>
                <a:cs typeface="Tahoma" charset="0"/>
              </a:rPr>
              <a:t>Directive: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&lt;%@ master %&gt;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Xây dựng các phần nội dung chung cho toàn </a:t>
            </a:r>
            <a:r>
              <a:rPr lang="en-US" sz="2800" smtClean="0">
                <a:latin typeface="+mj-lt"/>
                <a:cs typeface="Tahoma" charset="0"/>
              </a:rPr>
              <a:t>site: Header</a:t>
            </a:r>
            <a:r>
              <a:rPr lang="en-US" sz="2800">
                <a:latin typeface="+mj-lt"/>
                <a:cs typeface="Tahoma" charset="0"/>
              </a:rPr>
              <a:t>, footer, menu, </a:t>
            </a:r>
            <a:r>
              <a:rPr lang="en-US" sz="2800" smtClean="0">
                <a:latin typeface="+mj-lt"/>
                <a:cs typeface="Tahoma" charset="0"/>
              </a:rPr>
              <a:t>layout,…</a:t>
            </a:r>
            <a:endParaRPr lang="en-US" sz="280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Tạo các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vùng placeholder </a:t>
            </a:r>
            <a:r>
              <a:rPr lang="en-US" sz="2800">
                <a:latin typeface="+mj-lt"/>
                <a:cs typeface="Tahoma" charset="0"/>
              </a:rPr>
              <a:t>control cho nội dung, mà các trang sẽ tùy biến bổ sung vào!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6" descr="PPTB92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4890448"/>
            <a:ext cx="60833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64578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4000" b="1">
                <a:solidFill>
                  <a:schemeClr val="tx1"/>
                </a:solidFill>
                <a:cs typeface="Tahoma" charset="0"/>
              </a:rPr>
              <a:t>Cú pháp của Content page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Đối với những trang .aspx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Tham chiếu đến master page </a:t>
            </a:r>
            <a:r>
              <a:rPr lang="en-US" sz="2400">
                <a:latin typeface="+mj-lt"/>
                <a:cs typeface="Tahoma" charset="0"/>
              </a:rPr>
              <a:t>trong directive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+mj-lt"/>
                <a:cs typeface="Tahoma" charset="0"/>
              </a:rPr>
              <a:t>Xây dựng nội dung cho các phần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placeholder control </a:t>
            </a:r>
            <a:r>
              <a:rPr lang="en-US" sz="2400">
                <a:latin typeface="+mj-lt"/>
                <a:cs typeface="Tahoma" charset="0"/>
              </a:rPr>
              <a:t>đã tạo trong master page. 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+mj-lt"/>
                <a:cs typeface="Tahoma" charset="0"/>
              </a:rPr>
              <a:t>Thiết kế phần </a:t>
            </a:r>
            <a:r>
              <a:rPr lang="en-US" sz="2400">
                <a:solidFill>
                  <a:srgbClr val="0000FF"/>
                </a:solidFill>
                <a:latin typeface="+mj-lt"/>
                <a:cs typeface="Tahoma" charset="0"/>
              </a:rPr>
              <a:t>Content control</a:t>
            </a:r>
            <a:r>
              <a:rPr lang="en-US" sz="2400">
                <a:latin typeface="+mj-lt"/>
                <a:cs typeface="Tahoma" charset="0"/>
              </a:rPr>
              <a:t>, mỗi trang sẽ có nội dung riêng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latin typeface="+mj-lt"/>
                <a:cs typeface="Tahoma" charset="0"/>
              </a:rPr>
              <a:t>Có thể có nhiều vùng content control, tùy theo cách thiết kế master page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+mj-lt"/>
                <a:cs typeface="Tahoma" charset="0"/>
              </a:rPr>
              <a:t>Ánh xạ các content control này vào placeholder trong master page.</a:t>
            </a:r>
            <a:endParaRPr lang="en-US" sz="2400" dirty="0" smtClean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7028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0813"/>
            <a:ext cx="7620000" cy="67786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800" b="1">
                <a:solidFill>
                  <a:schemeClr val="tx1"/>
                </a:solidFill>
                <a:cs typeface="Tahoma" charset="0"/>
              </a:rPr>
              <a:t>Master page &amp; Content page</a:t>
            </a:r>
            <a:endParaRPr lang="en-US" sz="38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091488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Trang master định nghĩa nội dung chung và </a:t>
            </a:r>
            <a:r>
              <a:rPr lang="vi-VN" sz="2800" smtClean="0">
                <a:latin typeface="+mj-lt"/>
                <a:cs typeface="Tahoma" charset="0"/>
              </a:rPr>
              <a:t>placeholder</a:t>
            </a:r>
            <a:r>
              <a:rPr lang="en-US" sz="2800" smtClean="0">
                <a:latin typeface="+mj-lt"/>
                <a:cs typeface="Tahoma" charset="0"/>
              </a:rPr>
              <a:t>: </a:t>
            </a:r>
            <a:r>
              <a:rPr lang="vi-VN" sz="2800" smtClean="0">
                <a:solidFill>
                  <a:srgbClr val="0000FF"/>
                </a:solidFill>
                <a:latin typeface="+mj-lt"/>
                <a:cs typeface="Tahoma" charset="0"/>
              </a:rPr>
              <a:t>&lt;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asp:ContentPlaceHolder&gt;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Content page tham chiếu đến master và đưa nội dung vào các </a:t>
            </a:r>
            <a:r>
              <a:rPr lang="vi-VN" sz="2800" smtClean="0">
                <a:latin typeface="+mj-lt"/>
                <a:cs typeface="Tahoma" charset="0"/>
              </a:rPr>
              <a:t>placeholder</a:t>
            </a:r>
            <a:r>
              <a:rPr lang="en-US" sz="2800" smtClean="0">
                <a:latin typeface="+mj-lt"/>
                <a:cs typeface="Tahoma" charset="0"/>
              </a:rPr>
              <a:t>: </a:t>
            </a:r>
            <a:r>
              <a:rPr lang="vi-VN" sz="2800" smtClean="0">
                <a:solidFill>
                  <a:srgbClr val="0000FF"/>
                </a:solidFill>
                <a:latin typeface="+mj-lt"/>
                <a:cs typeface="Tahoma" charset="0"/>
              </a:rPr>
              <a:t>&lt;</a:t>
            </a:r>
            <a:r>
              <a:rPr lang="vi-VN" sz="2800">
                <a:solidFill>
                  <a:srgbClr val="0000FF"/>
                </a:solidFill>
                <a:latin typeface="+mj-lt"/>
                <a:cs typeface="Tahoma" charset="0"/>
              </a:rPr>
              <a:t>asp:Content&gt;</a:t>
            </a:r>
            <a:endParaRPr lang="en-US" sz="2800" dirty="0" smtClean="0">
              <a:solidFill>
                <a:srgbClr val="0000FF"/>
              </a:solidFill>
              <a:latin typeface="+mj-lt"/>
              <a:cs typeface="Tahoma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52512" y="3810000"/>
            <a:ext cx="1676400" cy="213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91440" bIns="91440" anchor="ctr"/>
          <a:lstStyle/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&lt;%@ Master %&gt;</a:t>
            </a: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&lt;asp:ContentPlaceHolder</a:t>
            </a:r>
          </a:p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  ID="Main"</a:t>
            </a:r>
          </a:p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  RunAt="server" /&gt;</a:t>
            </a: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8712" y="4114800"/>
            <a:ext cx="1530350" cy="304800"/>
          </a:xfrm>
          <a:prstGeom prst="rect">
            <a:avLst/>
          </a:prstGeom>
          <a:solidFill>
            <a:srgbClr val="F39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8712" y="5029200"/>
            <a:ext cx="1530350" cy="152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19512" y="3810000"/>
            <a:ext cx="1676400" cy="213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91440" bIns="91440" anchor="ctr"/>
          <a:lstStyle/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&lt;%@ Page MasterPage-</a:t>
            </a:r>
          </a:p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  File="Site.master" %&gt;</a:t>
            </a: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&lt;asp:Content</a:t>
            </a:r>
          </a:p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  ContentPlaceHolderID=</a:t>
            </a:r>
          </a:p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  "Main" RunAt="server" /&gt;</a:t>
            </a: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endParaRPr lang="en-US" sz="1000">
              <a:latin typeface="Arial" charset="0"/>
              <a:cs typeface="Arial" charset="0"/>
            </a:endParaRPr>
          </a:p>
          <a:p>
            <a:pPr algn="l">
              <a:defRPr/>
            </a:pPr>
            <a:r>
              <a:rPr lang="en-US" sz="1000">
                <a:latin typeface="Arial" charset="0"/>
                <a:cs typeface="Arial" charset="0"/>
              </a:rPr>
              <a:t>&lt;/asp:Content&gt;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76312" y="3405188"/>
            <a:ext cx="1436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Franklin Gothic Medium" panose="020B0603020102020204" pitchFamily="34" charset="0"/>
              </a:rPr>
              <a:t>Site.master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43312" y="3405188"/>
            <a:ext cx="15144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Franklin Gothic Medium" panose="020B0603020102020204" pitchFamily="34" charset="0"/>
              </a:rPr>
              <a:t>default.aspx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95712" y="4800600"/>
            <a:ext cx="153035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386512" y="3810000"/>
            <a:ext cx="1676400" cy="2133600"/>
          </a:xfrm>
          <a:prstGeom prst="foldedCorner">
            <a:avLst>
              <a:gd name="adj" fmla="val 125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91440" bIns="91440" anchor="ctr"/>
          <a:lstStyle/>
          <a:p>
            <a:pPr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n-US" sz="100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62712" y="3886200"/>
            <a:ext cx="1530350" cy="304800"/>
          </a:xfrm>
          <a:prstGeom prst="rect">
            <a:avLst/>
          </a:prstGeom>
          <a:solidFill>
            <a:srgbClr val="F39FD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62712" y="5029200"/>
            <a:ext cx="1530350" cy="152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62712" y="4267200"/>
            <a:ext cx="153035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2728912" y="4343400"/>
            <a:ext cx="990600" cy="1066800"/>
          </a:xfrm>
          <a:prstGeom prst="rightArrow">
            <a:avLst>
              <a:gd name="adj1" fmla="val 49111"/>
              <a:gd name="adj2" fmla="val 48079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395912" y="4343400"/>
            <a:ext cx="990600" cy="1066800"/>
          </a:xfrm>
          <a:prstGeom prst="rightArrow">
            <a:avLst>
              <a:gd name="adj1" fmla="val 49111"/>
              <a:gd name="adj2" fmla="val 48079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310312" y="3405188"/>
            <a:ext cx="25288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i="1">
                <a:latin typeface="Franklin Gothic Medium" panose="020B0603020102020204" pitchFamily="34" charset="0"/>
              </a:rPr>
              <a:t>http://.../default.aspx</a:t>
            </a:r>
          </a:p>
        </p:txBody>
      </p:sp>
    </p:spTree>
    <p:extLst>
      <p:ext uri="{BB962C8B-B14F-4D97-AF65-F5344CB8AC3E}">
        <p14:creationId xmlns:p14="http://schemas.microsoft.com/office/powerpoint/2010/main" val="83969526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086850" cy="52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5575"/>
            <a:ext cx="914400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2999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138</TotalTime>
  <Words>1622</Words>
  <Application>Microsoft Office PowerPoint</Application>
  <PresentationFormat>On-screen Show (4:3)</PresentationFormat>
  <Paragraphs>221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ＭＳ Ｐゴシック</vt:lpstr>
      <vt:lpstr>Arial</vt:lpstr>
      <vt:lpstr>Calibri</vt:lpstr>
      <vt:lpstr>Consolas</vt:lpstr>
      <vt:lpstr>Franklin Gothic Medium</vt:lpstr>
      <vt:lpstr>Lucida Sans Typewriter</vt:lpstr>
      <vt:lpstr>Tahoma</vt:lpstr>
      <vt:lpstr>Times New Roman</vt:lpstr>
      <vt:lpstr>Wingdings</vt:lpstr>
      <vt:lpstr>VNPT template</vt:lpstr>
      <vt:lpstr>Custom Design</vt:lpstr>
      <vt:lpstr>Bitmap Image</vt:lpstr>
      <vt:lpstr>Sử dụng Master Page</vt:lpstr>
      <vt:lpstr>Nội dung</vt:lpstr>
      <vt:lpstr>Master page</vt:lpstr>
      <vt:lpstr>Cách thức master page làm việc</vt:lpstr>
      <vt:lpstr>Minh họa master page</vt:lpstr>
      <vt:lpstr>Cú pháp của Master page</vt:lpstr>
      <vt:lpstr>Cú pháp của Content page</vt:lpstr>
      <vt:lpstr>Master page &amp; Content page</vt:lpstr>
      <vt:lpstr>PowerPoint Presentation</vt:lpstr>
      <vt:lpstr>Cách tạo Master page</vt:lpstr>
      <vt:lpstr>Cách tạo Master page</vt:lpstr>
      <vt:lpstr>Cách tạo Master page</vt:lpstr>
      <vt:lpstr>Cách tạo Master page</vt:lpstr>
      <vt:lpstr>Cách tạo Master page</vt:lpstr>
      <vt:lpstr>Cách tạo Master page</vt:lpstr>
      <vt:lpstr>Khai báo sử dụng master page</vt:lpstr>
      <vt:lpstr>Ưu điểm của Master page</vt:lpstr>
      <vt:lpstr>Theme &amp; Skin</vt:lpstr>
      <vt:lpstr>Theme Folder</vt:lpstr>
      <vt:lpstr>Skin file</vt:lpstr>
      <vt:lpstr>Tạo Theme</vt:lpstr>
      <vt:lpstr>Tạo file Skin</vt:lpstr>
      <vt:lpstr>Minh họa skin file đơn giản</vt:lpstr>
      <vt:lpstr>Applying Themes</vt:lpstr>
      <vt:lpstr>Themes: Programmatically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Q &amp; 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anhdung</cp:lastModifiedBy>
  <cp:revision>61</cp:revision>
  <dcterms:created xsi:type="dcterms:W3CDTF">2010-09-29T06:57:02Z</dcterms:created>
  <dcterms:modified xsi:type="dcterms:W3CDTF">2015-07-03T07:32:44Z</dcterms:modified>
</cp:coreProperties>
</file>