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3986" r:id="rId2"/>
  </p:sldMasterIdLst>
  <p:notesMasterIdLst>
    <p:notesMasterId r:id="rId52"/>
  </p:notesMasterIdLst>
  <p:handoutMasterIdLst>
    <p:handoutMasterId r:id="rId53"/>
  </p:handoutMasterIdLst>
  <p:sldIdLst>
    <p:sldId id="256" r:id="rId3"/>
    <p:sldId id="754" r:id="rId4"/>
    <p:sldId id="757" r:id="rId5"/>
    <p:sldId id="758" r:id="rId6"/>
    <p:sldId id="759" r:id="rId7"/>
    <p:sldId id="760" r:id="rId8"/>
    <p:sldId id="761" r:id="rId9"/>
    <p:sldId id="762" r:id="rId10"/>
    <p:sldId id="763" r:id="rId11"/>
    <p:sldId id="764" r:id="rId12"/>
    <p:sldId id="765" r:id="rId13"/>
    <p:sldId id="766" r:id="rId14"/>
    <p:sldId id="767" r:id="rId15"/>
    <p:sldId id="768" r:id="rId16"/>
    <p:sldId id="769" r:id="rId17"/>
    <p:sldId id="770" r:id="rId18"/>
    <p:sldId id="771" r:id="rId19"/>
    <p:sldId id="772" r:id="rId20"/>
    <p:sldId id="773" r:id="rId21"/>
    <p:sldId id="774" r:id="rId22"/>
    <p:sldId id="775" r:id="rId23"/>
    <p:sldId id="776" r:id="rId24"/>
    <p:sldId id="778" r:id="rId25"/>
    <p:sldId id="779" r:id="rId26"/>
    <p:sldId id="780" r:id="rId27"/>
    <p:sldId id="781" r:id="rId28"/>
    <p:sldId id="777" r:id="rId29"/>
    <p:sldId id="785" r:id="rId30"/>
    <p:sldId id="782" r:id="rId31"/>
    <p:sldId id="783" r:id="rId32"/>
    <p:sldId id="784" r:id="rId33"/>
    <p:sldId id="789" r:id="rId34"/>
    <p:sldId id="790" r:id="rId35"/>
    <p:sldId id="786" r:id="rId36"/>
    <p:sldId id="787" r:id="rId37"/>
    <p:sldId id="788" r:id="rId38"/>
    <p:sldId id="791" r:id="rId39"/>
    <p:sldId id="792" r:id="rId40"/>
    <p:sldId id="793" r:id="rId41"/>
    <p:sldId id="794" r:id="rId42"/>
    <p:sldId id="795" r:id="rId43"/>
    <p:sldId id="797" r:id="rId44"/>
    <p:sldId id="799" r:id="rId45"/>
    <p:sldId id="796" r:id="rId46"/>
    <p:sldId id="800" r:id="rId47"/>
    <p:sldId id="802" r:id="rId48"/>
    <p:sldId id="798" r:id="rId49"/>
    <p:sldId id="801" r:id="rId50"/>
    <p:sldId id="803" r:id="rId51"/>
  </p:sldIdLst>
  <p:sldSz cx="9144000" cy="6858000" type="screen4x3"/>
  <p:notesSz cx="6858000" cy="9144000"/>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8" autoAdjust="0"/>
    <p:restoredTop sz="95179" autoAdjust="0"/>
  </p:normalViewPr>
  <p:slideViewPr>
    <p:cSldViewPr>
      <p:cViewPr varScale="1">
        <p:scale>
          <a:sx n="86" d="100"/>
          <a:sy n="86" d="100"/>
        </p:scale>
        <p:origin x="162" y="54"/>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721725"/>
            <a:ext cx="2330450" cy="457200"/>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892175" y="152400"/>
            <a:ext cx="5108575" cy="246221"/>
          </a:xfrm>
          <a:prstGeom prst="rect">
            <a:avLst/>
          </a:prstGeom>
          <a:noFill/>
        </p:spPr>
        <p:txBody>
          <a:bodyPr>
            <a:spAutoFit/>
          </a:bodyPr>
          <a:lstStyle/>
          <a:p>
            <a:pPr>
              <a:defRPr/>
            </a:pPr>
            <a:r>
              <a:rPr lang="en-US" sz="1000" b="0" i="1" dirty="0" err="1" smtClean="0">
                <a:latin typeface="Times New Roman" pitchFamily="18" charset="0"/>
                <a:ea typeface="+mn-ea"/>
                <a:cs typeface="Times New Roman" pitchFamily="18" charset="0"/>
              </a:rPr>
              <a:t>Chương</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đào</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a:t>
            </a:r>
            <a:r>
              <a:rPr lang="en-US" sz="1000" b="0" i="1" dirty="0" err="1" smtClean="0">
                <a:latin typeface="Times New Roman" pitchFamily="18" charset="0"/>
                <a:ea typeface="+mn-ea"/>
                <a:cs typeface="Times New Roman" pitchFamily="18" charset="0"/>
              </a:rPr>
              <a:t>Lập</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smtClean="0">
                <a:latin typeface="Times New Roman" pitchFamily="18" charset="0"/>
                <a:ea typeface="+mn-ea"/>
                <a:cs typeface="Times New Roman" pitchFamily="18" charset="0"/>
              </a:rPr>
              <a:t>  ASP.NET </a:t>
            </a:r>
            <a:r>
              <a:rPr lang="en-US" sz="1000" b="0" i="1" dirty="0" err="1" smtClean="0">
                <a:latin typeface="Times New Roman" pitchFamily="18" charset="0"/>
                <a:ea typeface="+mn-ea"/>
                <a:cs typeface="Times New Roman" pitchFamily="18" charset="0"/>
              </a:rPr>
              <a:t>trên</a:t>
            </a:r>
            <a:r>
              <a:rPr lang="en-US" sz="1000" b="0" i="1" dirty="0" smtClean="0">
                <a:latin typeface="Times New Roman" pitchFamily="18" charset="0"/>
                <a:ea typeface="+mn-ea"/>
                <a:cs typeface="Times New Roman" pitchFamily="18" charset="0"/>
              </a:rPr>
              <a:t> Web”</a:t>
            </a:r>
          </a:p>
        </p:txBody>
      </p:sp>
      <p:sp>
        <p:nvSpPr>
          <p:cNvPr id="7" name="TextBox 6"/>
          <p:cNvSpPr txBox="1"/>
          <p:nvPr/>
        </p:nvSpPr>
        <p:spPr>
          <a:xfrm>
            <a:off x="893763" y="8931275"/>
            <a:ext cx="5857875" cy="246221"/>
          </a:xfrm>
          <a:prstGeom prst="rect">
            <a:avLst/>
          </a:prstGeom>
          <a:noFill/>
        </p:spPr>
        <p:txBody>
          <a:bodyPr>
            <a:spAutoFit/>
          </a:bodyPr>
          <a:lstStyle/>
          <a:p>
            <a:pPr>
              <a:defRPr/>
            </a:pPr>
            <a:r>
              <a:rPr lang="en-US" sz="1000" b="0" i="1" dirty="0" err="1">
                <a:latin typeface="Times New Roman" pitchFamily="18" charset="0"/>
                <a:ea typeface="+mn-ea"/>
                <a:cs typeface="Times New Roman" pitchFamily="18" charset="0"/>
              </a:rPr>
              <a:t>Trung</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tâm</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Đào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Bưu</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chính</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Viễn</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thông</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II</a:t>
            </a:r>
            <a:endParaRPr lang="en-US" sz="1000" b="0" i="1" dirty="0">
              <a:latin typeface="Times New Roman" pitchFamily="18" charset="0"/>
              <a:ea typeface="+mn-ea"/>
              <a:cs typeface="Times New Roman" pitchFamily="18" charset="0"/>
            </a:endParaRPr>
          </a:p>
        </p:txBody>
      </p:sp>
      <p:cxnSp>
        <p:nvCxnSpPr>
          <p:cNvPr id="9" name="Straight Connector 8"/>
          <p:cNvCxnSpPr/>
          <p:nvPr/>
        </p:nvCxnSpPr>
        <p:spPr>
          <a:xfrm>
            <a:off x="982663" y="455613"/>
            <a:ext cx="52863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0125" y="8839200"/>
            <a:ext cx="5286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r>
              <a:rPr lang="vi-VN" smtClean="0"/>
              <a:t>Chương trình đào tạo "Quản trị cơ sở dữ liệu Oracle"</a:t>
            </a: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09/07/2015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3505200" cy="457200"/>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dirty="0"/>
              <a:t>Trung tâm đào tạo Bưu chính Viễn thông </a:t>
            </a:r>
            <a:r>
              <a:rPr lang="en-US" dirty="0" smtClean="0"/>
              <a:t>I</a:t>
            </a:r>
            <a:r>
              <a:rPr lang="vi-VN" dirty="0" smtClean="0"/>
              <a:t>I</a:t>
            </a:r>
            <a:endParaRPr lang="vi-V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smtClean="0"/>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smtClean="0"/>
          </a:p>
        </p:txBody>
      </p:sp>
      <p:sp>
        <p:nvSpPr>
          <p:cNvPr id="153605" name="Footer Placeholder 4"/>
          <p:cNvSpPr>
            <a:spLocks noGrp="1"/>
          </p:cNvSpPr>
          <p:nvPr>
            <p:ph type="ftr" sz="quarter" idx="4"/>
          </p:nvPr>
        </p:nvSpPr>
        <p:spPr bwMode="auto">
          <a:ln>
            <a:miter lim="800000"/>
            <a:headEnd/>
            <a:tailEnd/>
          </a:ln>
        </p:spPr>
        <p:txBody>
          <a:bodyPr/>
          <a:lstStyle/>
          <a:p>
            <a:pPr>
              <a:defRPr/>
            </a:pPr>
            <a:r>
              <a:rPr lang="vi-VN" smtClean="0"/>
              <a:t>Trung tâm đào tạo Bưu chính Viễn thông I</a:t>
            </a:r>
          </a:p>
        </p:txBody>
      </p:sp>
      <p:sp>
        <p:nvSpPr>
          <p:cNvPr id="153606" name="Header Placeholder 5"/>
          <p:cNvSpPr>
            <a:spLocks noGrp="1"/>
          </p:cNvSpPr>
          <p:nvPr>
            <p:ph type="hdr" sz="quarter"/>
          </p:nvPr>
        </p:nvSpPr>
        <p:spPr bwMode="auto">
          <a:ln>
            <a:miter lim="800000"/>
            <a:headEnd/>
            <a:tailEnd/>
          </a:ln>
        </p:spPr>
        <p:txBody>
          <a:bodyPr/>
          <a:lstStyle/>
          <a:p>
            <a:pPr>
              <a:defRPr/>
            </a:pPr>
            <a:r>
              <a:rPr lang="vi-VN" smtClean="0"/>
              <a:t>Chương trình đào tạo "Quản trị cơ sở dữ liệu Oracle"</a:t>
            </a:r>
          </a:p>
        </p:txBody>
      </p:sp>
    </p:spTree>
    <p:extLst>
      <p:ext uri="{BB962C8B-B14F-4D97-AF65-F5344CB8AC3E}">
        <p14:creationId xmlns:p14="http://schemas.microsoft.com/office/powerpoint/2010/main" val="360587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Cấu hình ConnectionString trong Web.Config</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48</a:t>
            </a:fld>
            <a:endParaRPr lang="vi-VN"/>
          </a:p>
        </p:txBody>
      </p:sp>
    </p:spTree>
    <p:extLst>
      <p:ext uri="{BB962C8B-B14F-4D97-AF65-F5344CB8AC3E}">
        <p14:creationId xmlns:p14="http://schemas.microsoft.com/office/powerpoint/2010/main" val="315499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49</a:t>
            </a:fld>
            <a:endParaRPr lang="vi-VN"/>
          </a:p>
        </p:txBody>
      </p:sp>
    </p:spTree>
    <p:extLst>
      <p:ext uri="{BB962C8B-B14F-4D97-AF65-F5344CB8AC3E}">
        <p14:creationId xmlns:p14="http://schemas.microsoft.com/office/powerpoint/2010/main" val="217048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smtClean="0"/>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smtClean="0"/>
              <a:t>Click icon to add table</a:t>
            </a:r>
            <a:endParaRPr lang="vi-VN" noProof="0" smtClean="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766762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sldNum="0"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609600" y="2514600"/>
            <a:ext cx="7772400" cy="1676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r>
              <a:rPr lang="nl-NL" sz="5400" b="1">
                <a:solidFill>
                  <a:srgbClr val="222268"/>
                </a:solidFill>
                <a:effectLst>
                  <a:outerShdw blurRad="38100" dist="38100" dir="2700000" algn="tl">
                    <a:srgbClr val="C0C0C0"/>
                  </a:outerShdw>
                </a:effectLst>
                <a:cs typeface="Tahoma" charset="0"/>
              </a:rPr>
              <a:t>Kết nối website với CSDL</a:t>
            </a:r>
            <a:endParaRPr lang="vi-VN" sz="5400" b="1" dirty="0" smtClean="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4163163" y="5334000"/>
            <a:ext cx="4267200" cy="685800"/>
          </a:xfrm>
          <a:prstGeom prst="rect">
            <a:avLst/>
          </a:prstGeom>
        </p:spPr>
        <p:txBody>
          <a:bodyPr>
            <a:normAutofit/>
          </a:bodyPr>
          <a:lstStyle/>
          <a:p>
            <a:pPr eaLnBrk="1" hangingPunct="1"/>
            <a:r>
              <a:rPr lang="en-US" b="1" dirty="0" err="1" smtClean="0">
                <a:latin typeface="Times New Roman" pitchFamily="18" charset="0"/>
                <a:cs typeface="Times New Roman" pitchFamily="18" charset="0"/>
              </a:rPr>
              <a:t>ThS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Trần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Dũng</a:t>
            </a:r>
            <a:endParaRPr lang="vi-VN" b="1" dirty="0" smtClean="0">
              <a:latin typeface="Times New Roman" pitchFamily="18" charset="0"/>
              <a:cs typeface="Times New Roman" pitchFamily="18" charset="0"/>
            </a:endParaRPr>
          </a:p>
        </p:txBody>
      </p:sp>
      <p:pic>
        <p:nvPicPr>
          <p:cNvPr id="1026" name="Picture 2" descr="http://mark-fulton.com/wp-content/uploads/2015/01/dotnet_ad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6576"/>
            <a:ext cx="2819400" cy="2517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ADO.NET vs. ADO</a:t>
            </a:r>
            <a:endParaRPr lang="en-US" sz="4000" b="1" dirty="0" smtClean="0">
              <a:solidFill>
                <a:schemeClr val="tx1"/>
              </a:solidFill>
              <a:cs typeface="Tahoma" charset="0"/>
            </a:endParaRPr>
          </a:p>
        </p:txBody>
      </p:sp>
      <p:graphicFrame>
        <p:nvGraphicFramePr>
          <p:cNvPr id="6" name="Group 103"/>
          <p:cNvGraphicFramePr>
            <a:graphicFrameLocks noGrp="1"/>
          </p:cNvGraphicFramePr>
          <p:nvPr>
            <p:ph idx="1"/>
            <p:extLst>
              <p:ext uri="{D42A27DB-BD31-4B8C-83A1-F6EECF244321}">
                <p14:modId xmlns:p14="http://schemas.microsoft.com/office/powerpoint/2010/main" val="901070140"/>
              </p:ext>
            </p:extLst>
          </p:nvPr>
        </p:nvGraphicFramePr>
        <p:xfrm>
          <a:off x="685800" y="1066800"/>
          <a:ext cx="8229600" cy="5638800"/>
        </p:xfrm>
        <a:graphic>
          <a:graphicData uri="http://schemas.openxmlformats.org/drawingml/2006/table">
            <a:tbl>
              <a:tblPr>
                <a:tableStyleId>{5DA37D80-6434-44D0-A028-1B22A696006F}</a:tableStyleId>
              </a:tblPr>
              <a:tblGrid>
                <a:gridCol w="1524000"/>
                <a:gridCol w="2819400"/>
                <a:gridCol w="3886200"/>
              </a:tblGrid>
              <a:tr h="33097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smtClean="0">
                          <a:ln>
                            <a:noFill/>
                          </a:ln>
                          <a:effectLst/>
                        </a:rPr>
                        <a:t>Đặc Điểm</a:t>
                      </a:r>
                      <a:endParaRPr kumimoji="0" lang="en-US" sz="2000" b="1" i="0" u="none" strike="noStrike" cap="none" normalizeH="0" baseline="0" smtClean="0">
                        <a:ln>
                          <a:noFill/>
                        </a:ln>
                        <a:solidFill>
                          <a:schemeClr val="accent2"/>
                        </a:solidFill>
                        <a:effectLst/>
                        <a:latin typeface="Times New Roman" pitchFamily="18" charset="0"/>
                        <a:cs typeface="Times New Roman" pitchFamily="18" charset="0"/>
                      </a:endParaRPr>
                    </a:p>
                  </a:txBody>
                  <a:tcPr horzOverflow="overflow">
                    <a:gradFill>
                      <a:gsLst>
                        <a:gs pos="0">
                          <a:srgbClr val="5E9EFF"/>
                        </a:gs>
                        <a:gs pos="39999">
                          <a:srgbClr val="85C2FF"/>
                        </a:gs>
                        <a:gs pos="70000">
                          <a:srgbClr val="C4D6EB"/>
                        </a:gs>
                        <a:gs pos="100000">
                          <a:srgbClr val="FFEBFA"/>
                        </a:gs>
                      </a:gsLst>
                      <a:lin ang="5400000" scaled="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smtClean="0">
                          <a:ln>
                            <a:noFill/>
                          </a:ln>
                          <a:effectLst/>
                        </a:rPr>
                        <a:t>ADO</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gradFill>
                      <a:gsLst>
                        <a:gs pos="0">
                          <a:srgbClr val="5E9EFF"/>
                        </a:gs>
                        <a:gs pos="39999">
                          <a:srgbClr val="85C2FF"/>
                        </a:gs>
                        <a:gs pos="70000">
                          <a:srgbClr val="C4D6EB"/>
                        </a:gs>
                        <a:gs pos="100000">
                          <a:srgbClr val="FFEBFA"/>
                        </a:gs>
                      </a:gsLst>
                      <a:lin ang="5400000" scaled="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smtClean="0">
                          <a:ln>
                            <a:noFill/>
                          </a:ln>
                          <a:effectLst/>
                        </a:rPr>
                        <a:t>ADO.NET</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gradFill>
                      <a:gsLst>
                        <a:gs pos="0">
                          <a:srgbClr val="5E9EFF"/>
                        </a:gs>
                        <a:gs pos="39999">
                          <a:srgbClr val="85C2FF"/>
                        </a:gs>
                        <a:gs pos="70000">
                          <a:srgbClr val="C4D6EB"/>
                        </a:gs>
                        <a:gs pos="100000">
                          <a:srgbClr val="FFEBFA"/>
                        </a:gs>
                      </a:gsLst>
                      <a:lin ang="5400000" scaled="0"/>
                    </a:gradFill>
                  </a:tcPr>
                </a:tc>
              </a:tr>
              <a:tr h="10947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DL xử lý được đưa vào bộ nhớ dưới dạng</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Recordset: tương đương 1 bảng dữ liệu trong database</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Dataset: tương đương một database</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r>
              <a:tr h="8401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Duyệt dữ liệu</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Recordset chỉ cho phép duyệt tuần tự, từng dòng một.</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Dataset: duyệt “tự do, ngẫu nhiên”, truy cập thẳng tới bảng, dòng ,cột mong muốn.</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r>
              <a:tr h="10947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Dữ liệu ngắt kết nối</a:t>
                      </a:r>
                      <a:br>
                        <a:rPr kumimoji="0" lang="en-US" sz="2000" u="none" strike="noStrike" cap="none" normalizeH="0" baseline="0" smtClean="0">
                          <a:ln>
                            <a:noFill/>
                          </a:ln>
                          <a:effectLst/>
                        </a:rPr>
                      </a:b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Recordset thiên về hướng kết nối, nên việc hỗ trợ ngắt kết nối không mạnh</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Dataset hỗ trợ hoàn toàn ngắt kết nối</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r>
              <a:tr h="13637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Trao đổi dữ liệu qua Internet</a:t>
                      </a:r>
                      <a:br>
                        <a:rPr kumimoji="0" lang="en-US" sz="2000" u="none" strike="noStrike" cap="none" normalizeH="0" baseline="0" smtClean="0">
                          <a:ln>
                            <a:noFill/>
                          </a:ln>
                          <a:effectLst/>
                        </a:rPr>
                      </a:br>
                      <a:r>
                        <a:rPr kumimoji="0" lang="en-US" sz="2000" u="none" strike="noStrike" cap="none" normalizeH="0" baseline="0" smtClean="0">
                          <a:ln>
                            <a:noFill/>
                          </a:ln>
                          <a:effectLst/>
                        </a:rPr>
                        <a:t/>
                      </a:r>
                      <a:br>
                        <a:rPr kumimoji="0" lang="en-US" sz="2000" u="none" strike="noStrike" cap="none" normalizeH="0" baseline="0" smtClean="0">
                          <a:ln>
                            <a:noFill/>
                          </a:ln>
                          <a:effectLst/>
                        </a:rPr>
                      </a:b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Khả năng trao đổi dữ liệu ADO qua Internet thường có nhiều hạn chế. Do dùng chuẩn COM</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ADO.NET trao đổi dữ liệu qua Internet rất dễ dàng vì ADO.NET được thiết kế theo chuẩn XML, là chuẩn dữ liệu chính được sử dụng để trao đổi trên Internet.</a:t>
                      </a:r>
                      <a:endParaRPr kumimoji="0" lang="en-US" sz="2000" b="1" i="0" u="none" strike="noStrike" cap="none" normalizeH="0" baseline="0" smtClean="0">
                        <a:ln>
                          <a:noFill/>
                        </a:ln>
                        <a:solidFill>
                          <a:schemeClr val="accent2"/>
                        </a:solidFill>
                        <a:effectLst/>
                        <a:latin typeface="Times New Roman" pitchFamily="18" charset="0"/>
                      </a:endParaRPr>
                    </a:p>
                  </a:txBody>
                  <a:tcPr horzOverflow="overflow"/>
                </a:tc>
              </a:tr>
            </a:tbl>
          </a:graphicData>
        </a:graphic>
      </p:graphicFrame>
    </p:spTree>
    <p:extLst>
      <p:ext uri="{BB962C8B-B14F-4D97-AF65-F5344CB8AC3E}">
        <p14:creationId xmlns:p14="http://schemas.microsoft.com/office/powerpoint/2010/main" val="3644483498"/>
      </p:ext>
    </p:extLst>
  </p:cSld>
  <p:clrMapOvr>
    <a:masterClrMapping/>
  </p:clrMapOvr>
  <p:transition advClick="0">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Môi trường “connected”</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5626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Mỗi user có một kết nối cố định tới data source</a:t>
            </a:r>
          </a:p>
          <a:p>
            <a:pPr algn="just">
              <a:lnSpc>
                <a:spcPct val="120000"/>
              </a:lnSpc>
              <a:spcBef>
                <a:spcPts val="300"/>
              </a:spcBef>
              <a:spcAft>
                <a:spcPts val="300"/>
              </a:spcAft>
            </a:pPr>
            <a:r>
              <a:rPr lang="vi-VN" sz="2800">
                <a:solidFill>
                  <a:srgbClr val="0000FF"/>
                </a:solidFill>
                <a:latin typeface="+mj-lt"/>
                <a:cs typeface="Tahoma" charset="0"/>
              </a:rPr>
              <a:t>Ưu </a:t>
            </a:r>
            <a:r>
              <a:rPr lang="vi-VN" sz="2800" smtClean="0">
                <a:solidFill>
                  <a:srgbClr val="0000FF"/>
                </a:solidFill>
                <a:latin typeface="+mj-lt"/>
                <a:cs typeface="Tahoma" charset="0"/>
              </a:rPr>
              <a:t>điểm</a:t>
            </a:r>
            <a:r>
              <a:rPr lang="en-US" sz="2800" smtClean="0">
                <a:solidFill>
                  <a:srgbClr val="0000FF"/>
                </a:solidFill>
                <a:latin typeface="+mj-lt"/>
                <a:cs typeface="Tahoma" charset="0"/>
              </a:rPr>
              <a:t>:</a:t>
            </a:r>
            <a:endParaRPr lang="vi-VN" sz="2800">
              <a:solidFill>
                <a:srgbClr val="0000FF"/>
              </a:solidFill>
              <a:latin typeface="+mj-lt"/>
              <a:cs typeface="Tahoma" charset="0"/>
            </a:endParaRPr>
          </a:p>
          <a:p>
            <a:pPr lvl="1" algn="just">
              <a:lnSpc>
                <a:spcPct val="120000"/>
              </a:lnSpc>
              <a:spcBef>
                <a:spcPts val="300"/>
              </a:spcBef>
              <a:spcAft>
                <a:spcPts val="300"/>
              </a:spcAft>
            </a:pPr>
            <a:r>
              <a:rPr lang="vi-VN" smtClean="0">
                <a:latin typeface="+mj-lt"/>
                <a:cs typeface="Tahoma" charset="0"/>
              </a:rPr>
              <a:t>Môi </a:t>
            </a:r>
            <a:r>
              <a:rPr lang="vi-VN">
                <a:latin typeface="+mj-lt"/>
                <a:cs typeface="Tahoma" charset="0"/>
              </a:rPr>
              <a:t>trường được bảo vệ tốt</a:t>
            </a:r>
          </a:p>
          <a:p>
            <a:pPr lvl="1" algn="just">
              <a:lnSpc>
                <a:spcPct val="120000"/>
              </a:lnSpc>
              <a:spcBef>
                <a:spcPts val="300"/>
              </a:spcBef>
              <a:spcAft>
                <a:spcPts val="300"/>
              </a:spcAft>
            </a:pPr>
            <a:r>
              <a:rPr lang="vi-VN">
                <a:latin typeface="+mj-lt"/>
                <a:cs typeface="Tahoma" charset="0"/>
              </a:rPr>
              <a:t>Kiểm soát được sự đồng bộ</a:t>
            </a:r>
          </a:p>
          <a:p>
            <a:pPr lvl="1" algn="just">
              <a:lnSpc>
                <a:spcPct val="120000"/>
              </a:lnSpc>
              <a:spcBef>
                <a:spcPts val="300"/>
              </a:spcBef>
              <a:spcAft>
                <a:spcPts val="300"/>
              </a:spcAft>
            </a:pPr>
            <a:r>
              <a:rPr lang="vi-VN">
                <a:latin typeface="+mj-lt"/>
                <a:cs typeface="Tahoma" charset="0"/>
              </a:rPr>
              <a:t>Dữ liệu luôn được mới</a:t>
            </a:r>
          </a:p>
          <a:p>
            <a:pPr algn="just">
              <a:lnSpc>
                <a:spcPct val="120000"/>
              </a:lnSpc>
              <a:spcBef>
                <a:spcPts val="300"/>
              </a:spcBef>
              <a:spcAft>
                <a:spcPts val="300"/>
              </a:spcAft>
            </a:pPr>
            <a:r>
              <a:rPr lang="vi-VN" sz="2800">
                <a:solidFill>
                  <a:srgbClr val="0000FF"/>
                </a:solidFill>
                <a:latin typeface="+mj-lt"/>
                <a:cs typeface="Tahoma" charset="0"/>
              </a:rPr>
              <a:t>Khuyết </a:t>
            </a:r>
            <a:r>
              <a:rPr lang="vi-VN" sz="2800" smtClean="0">
                <a:solidFill>
                  <a:srgbClr val="0000FF"/>
                </a:solidFill>
                <a:latin typeface="+mj-lt"/>
                <a:cs typeface="Tahoma" charset="0"/>
              </a:rPr>
              <a:t>điểm</a:t>
            </a:r>
            <a:r>
              <a:rPr lang="en-US" sz="2800" smtClean="0">
                <a:solidFill>
                  <a:srgbClr val="0000FF"/>
                </a:solidFill>
                <a:latin typeface="+mj-lt"/>
                <a:cs typeface="Tahoma" charset="0"/>
              </a:rPr>
              <a:t>:</a:t>
            </a:r>
            <a:endParaRPr lang="vi-VN" sz="2800">
              <a:solidFill>
                <a:srgbClr val="0000FF"/>
              </a:solidFill>
              <a:latin typeface="+mj-lt"/>
              <a:cs typeface="Tahoma" charset="0"/>
            </a:endParaRPr>
          </a:p>
          <a:p>
            <a:pPr lvl="1" algn="just">
              <a:lnSpc>
                <a:spcPct val="120000"/>
              </a:lnSpc>
              <a:spcBef>
                <a:spcPts val="300"/>
              </a:spcBef>
              <a:spcAft>
                <a:spcPts val="300"/>
              </a:spcAft>
            </a:pPr>
            <a:r>
              <a:rPr lang="vi-VN">
                <a:latin typeface="+mj-lt"/>
                <a:cs typeface="Tahoma" charset="0"/>
              </a:rPr>
              <a:t>Phải có một kết nối mạng cố định</a:t>
            </a:r>
          </a:p>
          <a:p>
            <a:pPr lvl="1" algn="just">
              <a:lnSpc>
                <a:spcPct val="120000"/>
              </a:lnSpc>
              <a:spcBef>
                <a:spcPts val="300"/>
              </a:spcBef>
              <a:spcAft>
                <a:spcPts val="300"/>
              </a:spcAft>
            </a:pPr>
            <a:r>
              <a:rPr lang="vi-VN">
                <a:latin typeface="+mj-lt"/>
                <a:cs typeface="Tahoma" charset="0"/>
              </a:rPr>
              <a:t>Scalability</a:t>
            </a:r>
            <a:endParaRPr lang="en-US" dirty="0" smtClean="0">
              <a:latin typeface="+mj-lt"/>
              <a:cs typeface="Tahoma" charset="0"/>
            </a:endParaRPr>
          </a:p>
        </p:txBody>
      </p:sp>
    </p:spTree>
    <p:extLst>
      <p:ext uri="{BB962C8B-B14F-4D97-AF65-F5344CB8AC3E}">
        <p14:creationId xmlns:p14="http://schemas.microsoft.com/office/powerpoint/2010/main" val="1567704873"/>
      </p:ext>
    </p:extLst>
  </p:cSld>
  <p:clrMapOvr>
    <a:masterClrMapping/>
  </p:clrMapOvr>
  <p:transition advClick="0">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22237"/>
            <a:ext cx="7620000" cy="715963"/>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Môi trường “disconnected”</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4864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Một tập con của dữ liệu trung tâm được sao chép và bổ sung độc lập.</a:t>
            </a:r>
          </a:p>
          <a:p>
            <a:pPr algn="just">
              <a:lnSpc>
                <a:spcPct val="120000"/>
              </a:lnSpc>
              <a:spcBef>
                <a:spcPts val="300"/>
              </a:spcBef>
              <a:spcAft>
                <a:spcPts val="300"/>
              </a:spcAft>
            </a:pPr>
            <a:r>
              <a:rPr lang="vi-VN" sz="2800">
                <a:solidFill>
                  <a:srgbClr val="0000FF"/>
                </a:solidFill>
                <a:latin typeface="+mj-lt"/>
                <a:cs typeface="Tahoma" charset="0"/>
              </a:rPr>
              <a:t>Ưu </a:t>
            </a:r>
            <a:r>
              <a:rPr lang="vi-VN" sz="2800" smtClean="0">
                <a:solidFill>
                  <a:srgbClr val="0000FF"/>
                </a:solidFill>
                <a:latin typeface="+mj-lt"/>
                <a:cs typeface="Tahoma" charset="0"/>
              </a:rPr>
              <a:t>điểm</a:t>
            </a:r>
            <a:r>
              <a:rPr lang="en-US" sz="2800" smtClean="0">
                <a:solidFill>
                  <a:srgbClr val="0000FF"/>
                </a:solidFill>
                <a:latin typeface="+mj-lt"/>
                <a:cs typeface="Tahoma" charset="0"/>
              </a:rPr>
              <a:t>:</a:t>
            </a:r>
            <a:endParaRPr lang="vi-VN" sz="2800">
              <a:solidFill>
                <a:srgbClr val="0000FF"/>
              </a:solidFill>
              <a:latin typeface="+mj-lt"/>
              <a:cs typeface="Tahoma" charset="0"/>
            </a:endParaRPr>
          </a:p>
          <a:p>
            <a:pPr lvl="1" algn="just">
              <a:lnSpc>
                <a:spcPct val="120000"/>
              </a:lnSpc>
              <a:spcBef>
                <a:spcPts val="300"/>
              </a:spcBef>
              <a:spcAft>
                <a:spcPts val="300"/>
              </a:spcAft>
            </a:pPr>
            <a:r>
              <a:rPr lang="vi-VN" sz="2400">
                <a:latin typeface="+mj-lt"/>
                <a:cs typeface="Tahoma" charset="0"/>
              </a:rPr>
              <a:t>Có thể làm việc bất cứ lúc nào, cũng như có thể kết nối bất kỳ vào Data Source</a:t>
            </a:r>
          </a:p>
          <a:p>
            <a:pPr lvl="1" algn="just">
              <a:lnSpc>
                <a:spcPct val="120000"/>
              </a:lnSpc>
              <a:spcBef>
                <a:spcPts val="300"/>
              </a:spcBef>
              <a:spcAft>
                <a:spcPts val="300"/>
              </a:spcAft>
            </a:pPr>
            <a:r>
              <a:rPr lang="vi-VN" sz="2400">
                <a:latin typeface="+mj-lt"/>
                <a:cs typeface="Tahoma" charset="0"/>
              </a:rPr>
              <a:t>Cho phép user khác có thể kết nối</a:t>
            </a:r>
          </a:p>
          <a:p>
            <a:pPr lvl="1" algn="just">
              <a:lnSpc>
                <a:spcPct val="120000"/>
              </a:lnSpc>
              <a:spcBef>
                <a:spcPts val="300"/>
              </a:spcBef>
              <a:spcAft>
                <a:spcPts val="300"/>
              </a:spcAft>
            </a:pPr>
            <a:r>
              <a:rPr lang="vi-VN" sz="2400">
                <a:latin typeface="+mj-lt"/>
                <a:cs typeface="Tahoma" charset="0"/>
              </a:rPr>
              <a:t>Nâng cao hiệu suất thực hiện của ứng dụng</a:t>
            </a:r>
          </a:p>
          <a:p>
            <a:pPr algn="just">
              <a:lnSpc>
                <a:spcPct val="120000"/>
              </a:lnSpc>
              <a:spcBef>
                <a:spcPts val="300"/>
              </a:spcBef>
              <a:spcAft>
                <a:spcPts val="300"/>
              </a:spcAft>
            </a:pPr>
            <a:r>
              <a:rPr lang="vi-VN" sz="2800">
                <a:solidFill>
                  <a:srgbClr val="0000FF"/>
                </a:solidFill>
                <a:latin typeface="+mj-lt"/>
                <a:cs typeface="Tahoma" charset="0"/>
              </a:rPr>
              <a:t>Khuyết </a:t>
            </a:r>
            <a:r>
              <a:rPr lang="vi-VN" sz="2800" smtClean="0">
                <a:solidFill>
                  <a:srgbClr val="0000FF"/>
                </a:solidFill>
                <a:latin typeface="+mj-lt"/>
                <a:cs typeface="Tahoma" charset="0"/>
              </a:rPr>
              <a:t>điểm</a:t>
            </a:r>
            <a:r>
              <a:rPr lang="en-US" sz="2800" smtClean="0">
                <a:solidFill>
                  <a:srgbClr val="0000FF"/>
                </a:solidFill>
                <a:latin typeface="+mj-lt"/>
                <a:cs typeface="Tahoma" charset="0"/>
              </a:rPr>
              <a:t>:</a:t>
            </a:r>
            <a:endParaRPr lang="vi-VN" sz="2800">
              <a:solidFill>
                <a:srgbClr val="0000FF"/>
              </a:solidFill>
              <a:latin typeface="+mj-lt"/>
              <a:cs typeface="Tahoma" charset="0"/>
            </a:endParaRPr>
          </a:p>
          <a:p>
            <a:pPr lvl="1" algn="just">
              <a:lnSpc>
                <a:spcPct val="120000"/>
              </a:lnSpc>
              <a:spcBef>
                <a:spcPts val="300"/>
              </a:spcBef>
              <a:spcAft>
                <a:spcPts val="300"/>
              </a:spcAft>
            </a:pPr>
            <a:r>
              <a:rPr lang="vi-VN" sz="2400">
                <a:latin typeface="+mj-lt"/>
                <a:cs typeface="Tahoma" charset="0"/>
              </a:rPr>
              <a:t>Dữ liệu không được cập nhật một cách nhanh nhất</a:t>
            </a:r>
          </a:p>
          <a:p>
            <a:pPr lvl="1" algn="just">
              <a:lnSpc>
                <a:spcPct val="120000"/>
              </a:lnSpc>
              <a:spcBef>
                <a:spcPts val="300"/>
              </a:spcBef>
              <a:spcAft>
                <a:spcPts val="300"/>
              </a:spcAft>
            </a:pPr>
            <a:r>
              <a:rPr lang="vi-VN" sz="2400">
                <a:latin typeface="+mj-lt"/>
                <a:cs typeface="Tahoma" charset="0"/>
              </a:rPr>
              <a:t>Sự tranh chấp có thể xuất hiện và phải giải quyết</a:t>
            </a:r>
            <a:endParaRPr lang="en-US" sz="2400" dirty="0" smtClean="0">
              <a:latin typeface="+mj-lt"/>
              <a:cs typeface="Tahoma" charset="0"/>
            </a:endParaRPr>
          </a:p>
        </p:txBody>
      </p:sp>
    </p:spTree>
    <p:extLst>
      <p:ext uri="{BB962C8B-B14F-4D97-AF65-F5344CB8AC3E}">
        <p14:creationId xmlns:p14="http://schemas.microsoft.com/office/powerpoint/2010/main" val="4162691733"/>
      </p:ext>
    </p:extLst>
  </p:cSld>
  <p:clrMapOvr>
    <a:masterClrMapping/>
  </p:clrMapOvr>
  <p:transition advClick="0">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Connected objects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4864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FF0000"/>
                </a:solidFill>
                <a:latin typeface="+mj-lt"/>
                <a:cs typeface="Tahoma" charset="0"/>
              </a:rPr>
              <a:t>Phần kết nối</a:t>
            </a:r>
            <a:r>
              <a:rPr lang="vi-VN" sz="2800">
                <a:latin typeface="+mj-lt"/>
                <a:cs typeface="Tahoma" charset="0"/>
              </a:rPr>
              <a:t>: Sử dụng khi kết nối CSDL và thao tác dữ liệu, phải thực hiện kết nối khi thao tác</a:t>
            </a:r>
          </a:p>
          <a:p>
            <a:pPr lvl="1" algn="just">
              <a:lnSpc>
                <a:spcPct val="120000"/>
              </a:lnSpc>
              <a:spcBef>
                <a:spcPts val="300"/>
              </a:spcBef>
              <a:spcAft>
                <a:spcPts val="300"/>
              </a:spcAft>
            </a:pPr>
            <a:r>
              <a:rPr lang="vi-VN" sz="2400">
                <a:solidFill>
                  <a:srgbClr val="0000FF"/>
                </a:solidFill>
                <a:latin typeface="+mj-lt"/>
                <a:cs typeface="Tahoma" charset="0"/>
              </a:rPr>
              <a:t>Connection</a:t>
            </a:r>
            <a:r>
              <a:rPr lang="vi-VN" sz="2400">
                <a:latin typeface="+mj-lt"/>
                <a:cs typeface="Tahoma" charset="0"/>
              </a:rPr>
              <a:t>: Quản lý việc đóng mở DB</a:t>
            </a:r>
          </a:p>
          <a:p>
            <a:pPr lvl="2" algn="just">
              <a:lnSpc>
                <a:spcPct val="120000"/>
              </a:lnSpc>
              <a:spcBef>
                <a:spcPts val="300"/>
              </a:spcBef>
              <a:spcAft>
                <a:spcPts val="300"/>
              </a:spcAft>
            </a:pPr>
            <a:r>
              <a:rPr lang="vi-VN" sz="2000">
                <a:latin typeface="+mj-lt"/>
                <a:cs typeface="Tahoma" charset="0"/>
              </a:rPr>
              <a:t>xxxConnection: SqlConnection, OleDbConnection</a:t>
            </a:r>
          </a:p>
          <a:p>
            <a:pPr lvl="1" algn="just">
              <a:lnSpc>
                <a:spcPct val="120000"/>
              </a:lnSpc>
              <a:spcBef>
                <a:spcPts val="300"/>
              </a:spcBef>
              <a:spcAft>
                <a:spcPts val="300"/>
              </a:spcAft>
            </a:pPr>
            <a:r>
              <a:rPr lang="vi-VN" sz="2400">
                <a:solidFill>
                  <a:srgbClr val="0000FF"/>
                </a:solidFill>
                <a:latin typeface="+mj-lt"/>
                <a:cs typeface="Tahoma" charset="0"/>
              </a:rPr>
              <a:t>Command</a:t>
            </a:r>
            <a:r>
              <a:rPr lang="vi-VN" sz="2400">
                <a:latin typeface="+mj-lt"/>
                <a:cs typeface="Tahoma" charset="0"/>
              </a:rPr>
              <a:t>: Lệnh truy vấn, tương tác dữ liệu khi đang lập kết nối</a:t>
            </a:r>
          </a:p>
          <a:p>
            <a:pPr lvl="2" algn="just">
              <a:lnSpc>
                <a:spcPct val="120000"/>
              </a:lnSpc>
              <a:spcBef>
                <a:spcPts val="300"/>
              </a:spcBef>
              <a:spcAft>
                <a:spcPts val="300"/>
              </a:spcAft>
            </a:pPr>
            <a:r>
              <a:rPr lang="vi-VN" sz="2000">
                <a:latin typeface="+mj-lt"/>
                <a:cs typeface="Tahoma" charset="0"/>
              </a:rPr>
              <a:t>xxxCommand: SqlCommand, OleDbCommand</a:t>
            </a:r>
          </a:p>
          <a:p>
            <a:pPr lvl="1" algn="just">
              <a:lnSpc>
                <a:spcPct val="120000"/>
              </a:lnSpc>
              <a:spcBef>
                <a:spcPts val="300"/>
              </a:spcBef>
              <a:spcAft>
                <a:spcPts val="300"/>
              </a:spcAft>
            </a:pPr>
            <a:r>
              <a:rPr lang="vi-VN" sz="2400">
                <a:solidFill>
                  <a:srgbClr val="0000FF"/>
                </a:solidFill>
                <a:latin typeface="+mj-lt"/>
                <a:cs typeface="Tahoma" charset="0"/>
              </a:rPr>
              <a:t>DataReader</a:t>
            </a:r>
            <a:r>
              <a:rPr lang="vi-VN" sz="2400">
                <a:latin typeface="+mj-lt"/>
                <a:cs typeface="Tahoma" charset="0"/>
              </a:rPr>
              <a:t>: Đọc dữ liệu, chỉ xử lý 1 dòng dữ liệu tại một thời điểm</a:t>
            </a:r>
          </a:p>
          <a:p>
            <a:pPr lvl="2" algn="just">
              <a:lnSpc>
                <a:spcPct val="120000"/>
              </a:lnSpc>
              <a:spcBef>
                <a:spcPts val="300"/>
              </a:spcBef>
              <a:spcAft>
                <a:spcPts val="300"/>
              </a:spcAft>
            </a:pPr>
            <a:r>
              <a:rPr lang="vi-VN" sz="2000">
                <a:latin typeface="+mj-lt"/>
                <a:cs typeface="Tahoma" charset="0"/>
              </a:rPr>
              <a:t>xxxDataReader: SqlDataReader, OleDbDataReader</a:t>
            </a:r>
          </a:p>
          <a:p>
            <a:pPr lvl="1" algn="just">
              <a:lnSpc>
                <a:spcPct val="120000"/>
              </a:lnSpc>
              <a:spcBef>
                <a:spcPts val="300"/>
              </a:spcBef>
              <a:spcAft>
                <a:spcPts val="300"/>
              </a:spcAft>
            </a:pPr>
            <a:r>
              <a:rPr lang="vi-VN" sz="2400">
                <a:solidFill>
                  <a:srgbClr val="0000FF"/>
                </a:solidFill>
                <a:latin typeface="+mj-lt"/>
                <a:cs typeface="Tahoma" charset="0"/>
              </a:rPr>
              <a:t>DataAdapter</a:t>
            </a:r>
            <a:r>
              <a:rPr lang="vi-VN" sz="2400">
                <a:latin typeface="+mj-lt"/>
                <a:cs typeface="Tahoma" charset="0"/>
              </a:rPr>
              <a:t>: Cầu nối giữa DB và DataSet</a:t>
            </a:r>
            <a:endParaRPr lang="en-US" sz="2400" dirty="0" smtClean="0">
              <a:latin typeface="+mj-lt"/>
              <a:cs typeface="Tahoma" charset="0"/>
            </a:endParaRPr>
          </a:p>
        </p:txBody>
      </p:sp>
    </p:spTree>
    <p:extLst>
      <p:ext uri="{BB962C8B-B14F-4D97-AF65-F5344CB8AC3E}">
        <p14:creationId xmlns:p14="http://schemas.microsoft.com/office/powerpoint/2010/main" val="408589503"/>
      </p:ext>
    </p:extLst>
  </p:cSld>
  <p:clrMapOvr>
    <a:masterClrMapping/>
  </p:clrMapOvr>
  <p:transition advClick="0">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22237"/>
            <a:ext cx="7696200" cy="7159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Disconnected objects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5626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dirty="0">
                <a:solidFill>
                  <a:srgbClr val="FF0000"/>
                </a:solidFill>
                <a:latin typeface="+mj-lt"/>
                <a:cs typeface="Tahoma" charset="0"/>
              </a:rPr>
              <a:t>Phần ngắt kết nối</a:t>
            </a:r>
            <a:r>
              <a:rPr lang="vi-VN" sz="2800" dirty="0">
                <a:latin typeface="+mj-lt"/>
                <a:cs typeface="Tahoma" charset="0"/>
              </a:rPr>
              <a:t>: Là </a:t>
            </a:r>
            <a:r>
              <a:rPr lang="vi-VN" sz="2800" dirty="0">
                <a:solidFill>
                  <a:srgbClr val="0000FF"/>
                </a:solidFill>
                <a:latin typeface="+mj-lt"/>
                <a:cs typeface="Tahoma" charset="0"/>
              </a:rPr>
              <a:t>DataSet</a:t>
            </a:r>
          </a:p>
          <a:p>
            <a:pPr lvl="1" algn="just">
              <a:lnSpc>
                <a:spcPct val="120000"/>
              </a:lnSpc>
              <a:spcBef>
                <a:spcPts val="300"/>
              </a:spcBef>
              <a:spcAft>
                <a:spcPts val="300"/>
              </a:spcAft>
            </a:pPr>
            <a:r>
              <a:rPr lang="vi-VN" sz="2400" dirty="0">
                <a:solidFill>
                  <a:srgbClr val="0000FF"/>
                </a:solidFill>
                <a:latin typeface="+mj-lt"/>
                <a:cs typeface="Tahoma" charset="0"/>
              </a:rPr>
              <a:t>DataSet</a:t>
            </a:r>
            <a:r>
              <a:rPr lang="vi-VN" sz="2400" dirty="0">
                <a:latin typeface="+mj-lt"/>
                <a:cs typeface="Tahoma" charset="0"/>
              </a:rPr>
              <a:t> không quan tâm đến DB thuộc kiểu gì, và lấy dữ liệu từ </a:t>
            </a:r>
            <a:r>
              <a:rPr lang="vi-VN" sz="2400" dirty="0">
                <a:solidFill>
                  <a:srgbClr val="0000FF"/>
                </a:solidFill>
                <a:latin typeface="+mj-lt"/>
                <a:cs typeface="Tahoma" charset="0"/>
              </a:rPr>
              <a:t>DataAdapter</a:t>
            </a:r>
            <a:r>
              <a:rPr lang="vi-VN" sz="2400" dirty="0">
                <a:latin typeface="+mj-lt"/>
                <a:cs typeface="Tahoma" charset="0"/>
              </a:rPr>
              <a:t> để xử lý</a:t>
            </a:r>
          </a:p>
          <a:p>
            <a:pPr lvl="1" algn="just">
              <a:lnSpc>
                <a:spcPct val="120000"/>
              </a:lnSpc>
              <a:spcBef>
                <a:spcPts val="300"/>
              </a:spcBef>
              <a:spcAft>
                <a:spcPts val="300"/>
              </a:spcAft>
            </a:pPr>
            <a:r>
              <a:rPr lang="vi-VN" sz="2400" dirty="0">
                <a:solidFill>
                  <a:srgbClr val="0000FF"/>
                </a:solidFill>
                <a:latin typeface="+mj-lt"/>
                <a:cs typeface="Tahoma" charset="0"/>
              </a:rPr>
              <a:t>DataSet</a:t>
            </a:r>
            <a:r>
              <a:rPr lang="vi-VN" sz="2400" dirty="0">
                <a:latin typeface="+mj-lt"/>
                <a:cs typeface="Tahoma" charset="0"/>
              </a:rPr>
              <a:t> xem như một DB trong bộ nhớ: bảng, quan hệ…</a:t>
            </a:r>
          </a:p>
          <a:p>
            <a:pPr lvl="1" algn="just">
              <a:lnSpc>
                <a:spcPct val="120000"/>
              </a:lnSpc>
              <a:spcBef>
                <a:spcPts val="300"/>
              </a:spcBef>
              <a:spcAft>
                <a:spcPts val="300"/>
              </a:spcAft>
            </a:pPr>
            <a:r>
              <a:rPr lang="vi-VN" sz="2400" dirty="0">
                <a:solidFill>
                  <a:srgbClr val="0000FF"/>
                </a:solidFill>
                <a:latin typeface="+mj-lt"/>
                <a:cs typeface="Tahoma" charset="0"/>
              </a:rPr>
              <a:t>DataSet</a:t>
            </a:r>
            <a:r>
              <a:rPr lang="vi-VN" sz="2400" dirty="0">
                <a:latin typeface="+mj-lt"/>
                <a:cs typeface="Tahoma" charset="0"/>
              </a:rPr>
              <a:t> có các thành phần con như:</a:t>
            </a:r>
          </a:p>
          <a:p>
            <a:pPr lvl="2" algn="just">
              <a:lnSpc>
                <a:spcPct val="120000"/>
              </a:lnSpc>
              <a:spcBef>
                <a:spcPts val="300"/>
              </a:spcBef>
              <a:spcAft>
                <a:spcPts val="300"/>
              </a:spcAft>
            </a:pPr>
            <a:r>
              <a:rPr lang="vi-VN" sz="2000" dirty="0">
                <a:latin typeface="+mj-lt"/>
                <a:cs typeface="Tahoma" charset="0"/>
              </a:rPr>
              <a:t>DataTable</a:t>
            </a:r>
          </a:p>
          <a:p>
            <a:pPr lvl="2" algn="just">
              <a:lnSpc>
                <a:spcPct val="120000"/>
              </a:lnSpc>
              <a:spcBef>
                <a:spcPts val="300"/>
              </a:spcBef>
              <a:spcAft>
                <a:spcPts val="300"/>
              </a:spcAft>
            </a:pPr>
            <a:r>
              <a:rPr lang="vi-VN" sz="2000" dirty="0">
                <a:latin typeface="+mj-lt"/>
                <a:cs typeface="Tahoma" charset="0"/>
              </a:rPr>
              <a:t>DataRow, DataColumn</a:t>
            </a:r>
          </a:p>
          <a:p>
            <a:pPr lvl="2" algn="just">
              <a:lnSpc>
                <a:spcPct val="120000"/>
              </a:lnSpc>
              <a:spcBef>
                <a:spcPts val="300"/>
              </a:spcBef>
              <a:spcAft>
                <a:spcPts val="300"/>
              </a:spcAft>
            </a:pPr>
            <a:r>
              <a:rPr lang="vi-VN" sz="2000" dirty="0">
                <a:latin typeface="+mj-lt"/>
                <a:cs typeface="Tahoma" charset="0"/>
              </a:rPr>
              <a:t>DataRelation</a:t>
            </a:r>
          </a:p>
          <a:p>
            <a:pPr lvl="2" algn="just">
              <a:lnSpc>
                <a:spcPct val="120000"/>
              </a:lnSpc>
              <a:spcBef>
                <a:spcPts val="300"/>
              </a:spcBef>
              <a:spcAft>
                <a:spcPts val="300"/>
              </a:spcAft>
            </a:pPr>
            <a:r>
              <a:rPr lang="vi-VN" sz="2000" dirty="0">
                <a:latin typeface="+mj-lt"/>
                <a:cs typeface="Tahoma" charset="0"/>
              </a:rPr>
              <a:t>Các object nhóm: DataTableCollection, DataRowCollection, DataColumnCollection </a:t>
            </a:r>
            <a:endParaRPr lang="en-US" sz="2000" dirty="0" smtClean="0">
              <a:latin typeface="+mj-lt"/>
              <a:cs typeface="Tahoma" charset="0"/>
            </a:endParaRPr>
          </a:p>
        </p:txBody>
      </p:sp>
    </p:spTree>
    <p:extLst>
      <p:ext uri="{BB962C8B-B14F-4D97-AF65-F5344CB8AC3E}">
        <p14:creationId xmlns:p14="http://schemas.microsoft.com/office/powerpoint/2010/main" val="2483537185"/>
      </p:ext>
    </p:extLst>
  </p:cSld>
  <p:clrMapOvr>
    <a:masterClrMapping/>
  </p:clrMapOvr>
  <p:transition advClick="0">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22237"/>
            <a:ext cx="7696200" cy="715963"/>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Các lớp thư viện ADO.NET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smtClean="0">
                <a:solidFill>
                  <a:srgbClr val="0000FF"/>
                </a:solidFill>
                <a:latin typeface="+mj-lt"/>
                <a:cs typeface="Tahoma" charset="0"/>
              </a:rPr>
              <a:t>System.Data.</a:t>
            </a:r>
            <a:r>
              <a:rPr lang="vi-VN" sz="2800" smtClean="0">
                <a:solidFill>
                  <a:srgbClr val="FF0000"/>
                </a:solidFill>
                <a:latin typeface="+mj-lt"/>
                <a:cs typeface="Tahoma" charset="0"/>
              </a:rPr>
              <a:t>OleDb</a:t>
            </a:r>
            <a:r>
              <a:rPr lang="vi-VN" sz="2800" smtClean="0">
                <a:latin typeface="+mj-lt"/>
                <a:cs typeface="Tahoma" charset="0"/>
              </a:rPr>
              <a:t>:</a:t>
            </a:r>
            <a:r>
              <a:rPr lang="en-US" sz="2800" smtClean="0">
                <a:latin typeface="+mj-lt"/>
                <a:cs typeface="Tahoma" charset="0"/>
              </a:rPr>
              <a:t> </a:t>
            </a:r>
            <a:r>
              <a:rPr lang="vi-VN" sz="2800" smtClean="0">
                <a:latin typeface="+mj-lt"/>
                <a:cs typeface="Tahoma" charset="0"/>
              </a:rPr>
              <a:t>Access,</a:t>
            </a:r>
            <a:r>
              <a:rPr lang="en-US" sz="2800" smtClean="0">
                <a:latin typeface="+mj-lt"/>
                <a:cs typeface="Tahoma" charset="0"/>
              </a:rPr>
              <a:t> </a:t>
            </a:r>
            <a:r>
              <a:rPr lang="vi-VN" sz="2800" smtClean="0">
                <a:latin typeface="+mj-lt"/>
                <a:cs typeface="Tahoma" charset="0"/>
              </a:rPr>
              <a:t>S</a:t>
            </a:r>
            <a:r>
              <a:rPr lang="en-US" sz="2800" smtClean="0">
                <a:latin typeface="+mj-lt"/>
                <a:cs typeface="Tahoma" charset="0"/>
              </a:rPr>
              <a:t>ql</a:t>
            </a:r>
            <a:r>
              <a:rPr lang="vi-VN" sz="2800" smtClean="0">
                <a:latin typeface="+mj-lt"/>
                <a:cs typeface="Tahoma" charset="0"/>
              </a:rPr>
              <a:t> Server,</a:t>
            </a:r>
            <a:r>
              <a:rPr lang="en-US" sz="2800" smtClean="0">
                <a:latin typeface="+mj-lt"/>
                <a:cs typeface="Tahoma" charset="0"/>
              </a:rPr>
              <a:t> </a:t>
            </a:r>
            <a:r>
              <a:rPr lang="vi-VN" sz="2800" smtClean="0">
                <a:latin typeface="+mj-lt"/>
                <a:cs typeface="Tahoma" charset="0"/>
              </a:rPr>
              <a:t>Oracle</a:t>
            </a:r>
            <a:endParaRPr lang="vi-VN" sz="2800">
              <a:latin typeface="+mj-lt"/>
              <a:cs typeface="Tahoma" charset="0"/>
            </a:endParaRPr>
          </a:p>
          <a:p>
            <a:pPr algn="just">
              <a:lnSpc>
                <a:spcPct val="120000"/>
              </a:lnSpc>
              <a:spcBef>
                <a:spcPts val="300"/>
              </a:spcBef>
              <a:spcAft>
                <a:spcPts val="300"/>
              </a:spcAft>
            </a:pPr>
            <a:r>
              <a:rPr lang="vi-VN" sz="2800">
                <a:solidFill>
                  <a:srgbClr val="0000FF"/>
                </a:solidFill>
                <a:latin typeface="+mj-lt"/>
                <a:cs typeface="Tahoma" charset="0"/>
              </a:rPr>
              <a:t>System.Data.</a:t>
            </a:r>
            <a:r>
              <a:rPr lang="vi-VN" sz="2800">
                <a:solidFill>
                  <a:srgbClr val="FF0000"/>
                </a:solidFill>
                <a:latin typeface="+mj-lt"/>
                <a:cs typeface="Tahoma" charset="0"/>
              </a:rPr>
              <a:t>SqlClient</a:t>
            </a:r>
            <a:r>
              <a:rPr lang="vi-VN" sz="2800">
                <a:latin typeface="+mj-lt"/>
                <a:cs typeface="Tahoma" charset="0"/>
              </a:rPr>
              <a:t>: SQL Server</a:t>
            </a:r>
          </a:p>
          <a:p>
            <a:pPr algn="just">
              <a:lnSpc>
                <a:spcPct val="120000"/>
              </a:lnSpc>
              <a:spcBef>
                <a:spcPts val="300"/>
              </a:spcBef>
              <a:spcAft>
                <a:spcPts val="300"/>
              </a:spcAft>
            </a:pPr>
            <a:r>
              <a:rPr lang="vi-VN" sz="2800">
                <a:solidFill>
                  <a:srgbClr val="0000FF"/>
                </a:solidFill>
                <a:latin typeface="+mj-lt"/>
                <a:cs typeface="Tahoma" charset="0"/>
              </a:rPr>
              <a:t>System.Data.</a:t>
            </a:r>
            <a:r>
              <a:rPr lang="vi-VN" sz="2800">
                <a:solidFill>
                  <a:srgbClr val="FF0000"/>
                </a:solidFill>
                <a:latin typeface="+mj-lt"/>
                <a:cs typeface="Tahoma" charset="0"/>
              </a:rPr>
              <a:t>OracleClient</a:t>
            </a:r>
            <a:r>
              <a:rPr lang="vi-VN" sz="2800">
                <a:latin typeface="+mj-lt"/>
                <a:cs typeface="Tahoma" charset="0"/>
              </a:rPr>
              <a:t>: Oracle</a:t>
            </a:r>
          </a:p>
          <a:p>
            <a:pPr algn="just">
              <a:lnSpc>
                <a:spcPct val="120000"/>
              </a:lnSpc>
              <a:spcBef>
                <a:spcPts val="300"/>
              </a:spcBef>
              <a:spcAft>
                <a:spcPts val="300"/>
              </a:spcAft>
            </a:pPr>
            <a:r>
              <a:rPr lang="vi-VN" sz="2800">
                <a:latin typeface="+mj-lt"/>
                <a:cs typeface="Tahoma" charset="0"/>
              </a:rPr>
              <a:t>Đặc điểm:</a:t>
            </a:r>
          </a:p>
          <a:p>
            <a:pPr lvl="1" algn="just">
              <a:lnSpc>
                <a:spcPct val="120000"/>
              </a:lnSpc>
              <a:spcBef>
                <a:spcPts val="300"/>
              </a:spcBef>
              <a:spcAft>
                <a:spcPts val="300"/>
              </a:spcAft>
            </a:pPr>
            <a:r>
              <a:rPr lang="vi-VN" sz="2400">
                <a:latin typeface="+mj-lt"/>
                <a:cs typeface="Tahoma" charset="0"/>
              </a:rPr>
              <a:t>Cả ba thư viện về giao tiếp lập trình là giống nhau</a:t>
            </a:r>
          </a:p>
          <a:p>
            <a:pPr lvl="1" algn="just">
              <a:lnSpc>
                <a:spcPct val="120000"/>
              </a:lnSpc>
              <a:spcBef>
                <a:spcPts val="300"/>
              </a:spcBef>
              <a:spcAft>
                <a:spcPts val="300"/>
              </a:spcAft>
            </a:pPr>
            <a:r>
              <a:rPr lang="vi-VN" sz="2400">
                <a:latin typeface="+mj-lt"/>
                <a:cs typeface="Tahoma" charset="0"/>
              </a:rPr>
              <a:t>Dùng thư viện SqlClient truy xuất SQL Server nhanh hơn OleDb</a:t>
            </a:r>
          </a:p>
          <a:p>
            <a:pPr lvl="1" algn="just">
              <a:lnSpc>
                <a:spcPct val="120000"/>
              </a:lnSpc>
              <a:spcBef>
                <a:spcPts val="300"/>
              </a:spcBef>
              <a:spcAft>
                <a:spcPts val="300"/>
              </a:spcAft>
            </a:pPr>
            <a:r>
              <a:rPr lang="vi-VN" sz="2400">
                <a:latin typeface="+mj-lt"/>
                <a:cs typeface="Tahoma" charset="0"/>
              </a:rPr>
              <a:t>Tương tự </a:t>
            </a:r>
            <a:r>
              <a:rPr lang="vi-VN" sz="2400" smtClean="0">
                <a:latin typeface="+mj-lt"/>
                <a:cs typeface="Tahoma" charset="0"/>
              </a:rPr>
              <a:t>OracleClient</a:t>
            </a:r>
            <a:endParaRPr lang="en-US" sz="2400" dirty="0" smtClean="0">
              <a:latin typeface="+mj-lt"/>
              <a:cs typeface="Tahoma" charset="0"/>
            </a:endParaRPr>
          </a:p>
        </p:txBody>
      </p:sp>
      <p:pic>
        <p:nvPicPr>
          <p:cNvPr id="5" name="Picture 6" descr="PPT3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572000"/>
            <a:ext cx="40386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113118"/>
      </p:ext>
    </p:extLst>
  </p:cSld>
  <p:clrMapOvr>
    <a:masterClrMapping/>
  </p:clrMapOvr>
  <p:transition advClick="0">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.NET </a:t>
            </a:r>
            <a:r>
              <a:rPr lang="en-US" sz="4000" b="1">
                <a:solidFill>
                  <a:schemeClr val="tx1"/>
                </a:solidFill>
                <a:cs typeface="Tahoma" charset="0"/>
              </a:rPr>
              <a:t>Data Provider</a:t>
            </a:r>
            <a:endParaRPr lang="en-US" sz="4000" b="1" dirty="0" smtClean="0">
              <a:solidFill>
                <a:schemeClr val="tx1"/>
              </a:solidFill>
              <a:cs typeface="Tahoma"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924800" cy="559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0783214"/>
      </p:ext>
    </p:extLst>
  </p:cSld>
  <p:clrMapOvr>
    <a:masterClrMapping/>
  </p:clrMapOvr>
  <p:transition advClick="0">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PPT3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95182"/>
            <a:ext cx="6705600" cy="329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PPT6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398" y="4038600"/>
            <a:ext cx="827200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.NET </a:t>
            </a:r>
            <a:r>
              <a:rPr lang="en-US" sz="4000" b="1">
                <a:solidFill>
                  <a:schemeClr val="tx1"/>
                </a:solidFill>
                <a:cs typeface="Tahoma" charset="0"/>
              </a:rPr>
              <a:t>Data Provider</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040956668"/>
      </p:ext>
    </p:extLst>
  </p:cSld>
  <p:clrMapOvr>
    <a:masterClrMapping/>
  </p:clrMapOvr>
  <p:transition advClick="0">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199" cy="733365"/>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Connection</a:t>
            </a:r>
            <a:endParaRPr lang="en-US" sz="3400" b="1" dirty="0" smtClean="0">
              <a:solidFill>
                <a:schemeClr val="tx1"/>
              </a:solidFill>
              <a:cs typeface="Tahoma" charset="0"/>
            </a:endParaRPr>
          </a:p>
        </p:txBody>
      </p:sp>
      <p:sp>
        <p:nvSpPr>
          <p:cNvPr id="9219" name="Rectangle 3"/>
          <p:cNvSpPr>
            <a:spLocks noGrp="1" noChangeArrowheads="1"/>
          </p:cNvSpPr>
          <p:nvPr>
            <p:ph idx="1"/>
          </p:nvPr>
        </p:nvSpPr>
        <p:spPr bwMode="auto">
          <a:xfrm>
            <a:off x="680113" y="1066800"/>
            <a:ext cx="8159087" cy="5214938"/>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endParaRPr lang="en-US" sz="2800" smtClean="0">
              <a:latin typeface="+mj-lt"/>
              <a:cs typeface="Tahoma" charset="0"/>
            </a:endParaRPr>
          </a:p>
          <a:p>
            <a:pPr algn="just" eaLnBrk="1" hangingPunct="1">
              <a:lnSpc>
                <a:spcPct val="120000"/>
              </a:lnSpc>
              <a:spcBef>
                <a:spcPts val="300"/>
              </a:spcBef>
              <a:spcAft>
                <a:spcPts val="300"/>
              </a:spcAft>
            </a:pPr>
            <a:endParaRPr lang="en-US" sz="2800">
              <a:latin typeface="+mj-lt"/>
              <a:cs typeface="Tahoma" charset="0"/>
            </a:endParaRPr>
          </a:p>
          <a:p>
            <a:pPr algn="just" eaLnBrk="1" hangingPunct="1">
              <a:lnSpc>
                <a:spcPct val="120000"/>
              </a:lnSpc>
              <a:spcBef>
                <a:spcPts val="300"/>
              </a:spcBef>
              <a:spcAft>
                <a:spcPts val="300"/>
              </a:spcAft>
            </a:pPr>
            <a:endParaRPr lang="en-US" sz="2800" smtClean="0">
              <a:latin typeface="+mj-lt"/>
              <a:cs typeface="Tahoma" charset="0"/>
            </a:endParaRPr>
          </a:p>
          <a:p>
            <a:pPr algn="just" eaLnBrk="1" hangingPunct="1">
              <a:lnSpc>
                <a:spcPct val="120000"/>
              </a:lnSpc>
              <a:spcBef>
                <a:spcPts val="300"/>
              </a:spcBef>
              <a:spcAft>
                <a:spcPts val="300"/>
              </a:spcAft>
            </a:pPr>
            <a:endParaRPr lang="en-US" sz="1800">
              <a:latin typeface="+mj-lt"/>
              <a:cs typeface="Tahoma" charset="0"/>
            </a:endParaRPr>
          </a:p>
          <a:p>
            <a:pPr algn="just">
              <a:lnSpc>
                <a:spcPct val="120000"/>
              </a:lnSpc>
              <a:spcBef>
                <a:spcPts val="300"/>
              </a:spcBef>
              <a:spcAft>
                <a:spcPts val="300"/>
              </a:spcAft>
            </a:pPr>
            <a:r>
              <a:rPr lang="vi-VN" sz="2800">
                <a:latin typeface="+mj-lt"/>
                <a:cs typeface="Tahoma" charset="0"/>
              </a:rPr>
              <a:t>Các đối tượng </a:t>
            </a:r>
            <a:r>
              <a:rPr lang="vi-VN" sz="2800">
                <a:solidFill>
                  <a:srgbClr val="0000FF"/>
                </a:solidFill>
                <a:latin typeface="+mj-lt"/>
                <a:cs typeface="Tahoma" charset="0"/>
              </a:rPr>
              <a:t>Connection</a:t>
            </a:r>
            <a:r>
              <a:rPr lang="vi-VN" sz="2800">
                <a:latin typeface="+mj-lt"/>
                <a:cs typeface="Tahoma" charset="0"/>
              </a:rPr>
              <a:t> tuân thủ </a:t>
            </a:r>
            <a:r>
              <a:rPr lang="vi-VN" sz="2800">
                <a:solidFill>
                  <a:srgbClr val="0000FF"/>
                </a:solidFill>
                <a:latin typeface="+mj-lt"/>
                <a:cs typeface="Tahoma" charset="0"/>
              </a:rPr>
              <a:t>IDbConnection</a:t>
            </a:r>
            <a:r>
              <a:rPr lang="vi-VN" sz="2800">
                <a:latin typeface="+mj-lt"/>
                <a:cs typeface="Tahoma" charset="0"/>
              </a:rPr>
              <a:t> interface.</a:t>
            </a:r>
          </a:p>
          <a:p>
            <a:pPr lvl="1" algn="just">
              <a:lnSpc>
                <a:spcPct val="120000"/>
              </a:lnSpc>
              <a:spcBef>
                <a:spcPts val="300"/>
              </a:spcBef>
              <a:spcAft>
                <a:spcPts val="300"/>
              </a:spcAft>
            </a:pPr>
            <a:r>
              <a:rPr lang="vi-VN" sz="2400">
                <a:solidFill>
                  <a:srgbClr val="0000FF"/>
                </a:solidFill>
                <a:latin typeface="+mj-lt"/>
                <a:cs typeface="Tahoma" charset="0"/>
              </a:rPr>
              <a:t>ConnectionString</a:t>
            </a:r>
            <a:r>
              <a:rPr lang="vi-VN" sz="2400">
                <a:latin typeface="+mj-lt"/>
                <a:cs typeface="Tahoma" charset="0"/>
              </a:rPr>
              <a:t>: Loại Data Source cần kết nối.</a:t>
            </a:r>
          </a:p>
          <a:p>
            <a:pPr lvl="1" algn="just">
              <a:lnSpc>
                <a:spcPct val="120000"/>
              </a:lnSpc>
              <a:spcBef>
                <a:spcPts val="300"/>
              </a:spcBef>
              <a:spcAft>
                <a:spcPts val="300"/>
              </a:spcAft>
            </a:pPr>
            <a:r>
              <a:rPr lang="vi-VN" sz="2400">
                <a:solidFill>
                  <a:srgbClr val="0000FF"/>
                </a:solidFill>
                <a:latin typeface="+mj-lt"/>
                <a:cs typeface="Tahoma" charset="0"/>
              </a:rPr>
              <a:t>Open</a:t>
            </a:r>
            <a:r>
              <a:rPr lang="vi-VN" sz="2400">
                <a:latin typeface="+mj-lt"/>
                <a:cs typeface="Tahoma" charset="0"/>
              </a:rPr>
              <a:t>(): Thiết lập kết nối đến Data Source.</a:t>
            </a:r>
          </a:p>
          <a:p>
            <a:pPr lvl="1" algn="just">
              <a:lnSpc>
                <a:spcPct val="120000"/>
              </a:lnSpc>
              <a:spcBef>
                <a:spcPts val="300"/>
              </a:spcBef>
              <a:spcAft>
                <a:spcPts val="300"/>
              </a:spcAft>
            </a:pPr>
            <a:r>
              <a:rPr lang="vi-VN" sz="2400">
                <a:solidFill>
                  <a:srgbClr val="0000FF"/>
                </a:solidFill>
                <a:latin typeface="+mj-lt"/>
                <a:cs typeface="Tahoma" charset="0"/>
              </a:rPr>
              <a:t>Close</a:t>
            </a:r>
            <a:r>
              <a:rPr lang="vi-VN" sz="2400">
                <a:latin typeface="+mj-lt"/>
                <a:cs typeface="Tahoma" charset="0"/>
              </a:rPr>
              <a:t>(): Ngắt kết nối đến Data Source.</a:t>
            </a:r>
            <a:endParaRPr lang="en-US" sz="2400" dirty="0" smtClean="0">
              <a:latin typeface="+mj-lt"/>
              <a:cs typeface="Tahoma" charset="0"/>
            </a:endParaRPr>
          </a:p>
        </p:txBody>
      </p:sp>
      <p:grpSp>
        <p:nvGrpSpPr>
          <p:cNvPr id="5" name="Group 4"/>
          <p:cNvGrpSpPr/>
          <p:nvPr/>
        </p:nvGrpSpPr>
        <p:grpSpPr>
          <a:xfrm>
            <a:off x="762000" y="1524000"/>
            <a:ext cx="7924800" cy="1466910"/>
            <a:chOff x="762000" y="1614488"/>
            <a:chExt cx="7924800" cy="1466910"/>
          </a:xfrm>
        </p:grpSpPr>
        <p:sp>
          <p:nvSpPr>
            <p:cNvPr id="6" name="AutoShape 4"/>
            <p:cNvSpPr>
              <a:spLocks noChangeArrowheads="1"/>
            </p:cNvSpPr>
            <p:nvPr/>
          </p:nvSpPr>
          <p:spPr bwMode="auto">
            <a:xfrm>
              <a:off x="7239000" y="1614488"/>
              <a:ext cx="762000" cy="10668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7" name="Text Box 5"/>
            <p:cNvSpPr txBox="1">
              <a:spLocks noChangeArrowheads="1"/>
            </p:cNvSpPr>
            <p:nvPr/>
          </p:nvSpPr>
          <p:spPr bwMode="auto">
            <a:xfrm>
              <a:off x="6705600" y="2681288"/>
              <a:ext cx="198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a:t>Data Source</a:t>
              </a:r>
            </a:p>
          </p:txBody>
        </p:sp>
        <p:pic>
          <p:nvPicPr>
            <p:cNvPr id="8" name="Picture 6"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81175"/>
              <a:ext cx="121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762000" y="2619375"/>
              <a:ext cx="1600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a:t>Application</a:t>
              </a:r>
            </a:p>
          </p:txBody>
        </p:sp>
        <p:sp>
          <p:nvSpPr>
            <p:cNvPr id="10" name="Rectangle 8"/>
            <p:cNvSpPr>
              <a:spLocks noChangeArrowheads="1"/>
            </p:cNvSpPr>
            <p:nvPr/>
          </p:nvSpPr>
          <p:spPr bwMode="auto">
            <a:xfrm>
              <a:off x="2209800" y="1995488"/>
              <a:ext cx="4876800" cy="457200"/>
            </a:xfrm>
            <a:prstGeom prst="rect">
              <a:avLst/>
            </a:prstGeom>
            <a:solidFill>
              <a:srgbClr val="E5E5FF"/>
            </a:solidFill>
            <a:ln w="9525">
              <a:solidFill>
                <a:srgbClr val="E5E5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a:solidFill>
                    <a:srgbClr val="0000FF"/>
                  </a:solidFill>
                </a:rPr>
                <a:t>Connection</a:t>
              </a:r>
            </a:p>
          </p:txBody>
        </p:sp>
      </p:grpSp>
    </p:spTree>
    <p:extLst>
      <p:ext uri="{BB962C8B-B14F-4D97-AF65-F5344CB8AC3E}">
        <p14:creationId xmlns:p14="http://schemas.microsoft.com/office/powerpoint/2010/main" val="2516601845"/>
      </p:ext>
    </p:extLst>
  </p:cSld>
  <p:clrMapOvr>
    <a:masterClrMapping/>
  </p:clrMapOvr>
  <p:transition advClick="0">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81000" y="152400"/>
            <a:ext cx="78486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SqlConnection class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69878" y="1052513"/>
            <a:ext cx="8169322"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Lớp </a:t>
            </a:r>
            <a:r>
              <a:rPr lang="vi-VN" sz="2800">
                <a:solidFill>
                  <a:srgbClr val="0000FF"/>
                </a:solidFill>
                <a:latin typeface="+mj-lt"/>
                <a:cs typeface="Tahoma" charset="0"/>
              </a:rPr>
              <a:t>SqlConnection</a:t>
            </a:r>
            <a:r>
              <a:rPr lang="vi-VN" sz="2800">
                <a:latin typeface="+mj-lt"/>
                <a:cs typeface="Tahoma" charset="0"/>
              </a:rPr>
              <a:t> được dùng để kết nối đến database </a:t>
            </a:r>
            <a:r>
              <a:rPr lang="vi-VN" sz="2800">
                <a:solidFill>
                  <a:srgbClr val="0000FF"/>
                </a:solidFill>
                <a:latin typeface="+mj-lt"/>
                <a:cs typeface="Tahoma" charset="0"/>
              </a:rPr>
              <a:t>SQL Server</a:t>
            </a:r>
            <a:endParaRPr lang="en-US" sz="2800" dirty="0" smtClean="0">
              <a:solidFill>
                <a:srgbClr val="0000FF"/>
              </a:solidFill>
              <a:latin typeface="+mj-lt"/>
              <a:cs typeface="Tahoma" charset="0"/>
            </a:endParaRPr>
          </a:p>
        </p:txBody>
      </p:sp>
      <p:grpSp>
        <p:nvGrpSpPr>
          <p:cNvPr id="5" name="Group 4"/>
          <p:cNvGrpSpPr/>
          <p:nvPr/>
        </p:nvGrpSpPr>
        <p:grpSpPr>
          <a:xfrm>
            <a:off x="347663" y="2247900"/>
            <a:ext cx="8664575" cy="4000500"/>
            <a:chOff x="347663" y="2133600"/>
            <a:chExt cx="8664575" cy="4000500"/>
          </a:xfrm>
        </p:grpSpPr>
        <p:pic>
          <p:nvPicPr>
            <p:cNvPr id="6" name="Picture 1" descr="PPT5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7663" y="2133600"/>
              <a:ext cx="866457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71500" y="2919413"/>
              <a:ext cx="1857375" cy="3571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0"/>
                <a:t>ConnectionString</a:t>
              </a:r>
              <a:endParaRPr lang="vi-VN" sz="1600" b="0"/>
            </a:p>
          </p:txBody>
        </p:sp>
        <p:sp>
          <p:nvSpPr>
            <p:cNvPr id="8" name="Rectangle 7"/>
            <p:cNvSpPr/>
            <p:nvPr/>
          </p:nvSpPr>
          <p:spPr>
            <a:xfrm>
              <a:off x="571500" y="3419475"/>
              <a:ext cx="1857375" cy="3571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t>State</a:t>
              </a:r>
              <a:endParaRPr lang="vi-VN" sz="1600" b="1"/>
            </a:p>
          </p:txBody>
        </p:sp>
        <p:sp>
          <p:nvSpPr>
            <p:cNvPr id="9" name="Rectangle 8"/>
            <p:cNvSpPr/>
            <p:nvPr/>
          </p:nvSpPr>
          <p:spPr>
            <a:xfrm>
              <a:off x="571500" y="3848100"/>
              <a:ext cx="1857375" cy="3571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t>Close</a:t>
              </a:r>
              <a:endParaRPr lang="vi-VN" sz="1600" b="1"/>
            </a:p>
          </p:txBody>
        </p:sp>
        <p:sp>
          <p:nvSpPr>
            <p:cNvPr id="10" name="Rectangle 9"/>
            <p:cNvSpPr/>
            <p:nvPr/>
          </p:nvSpPr>
          <p:spPr>
            <a:xfrm>
              <a:off x="571500" y="4348163"/>
              <a:ext cx="1857375" cy="3571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t>CreateCommand</a:t>
              </a:r>
              <a:endParaRPr lang="vi-VN" sz="1600" b="1"/>
            </a:p>
          </p:txBody>
        </p:sp>
        <p:sp>
          <p:nvSpPr>
            <p:cNvPr id="11" name="Rectangle 10"/>
            <p:cNvSpPr/>
            <p:nvPr/>
          </p:nvSpPr>
          <p:spPr>
            <a:xfrm>
              <a:off x="571500" y="5062538"/>
              <a:ext cx="1857375" cy="3571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t>Open</a:t>
              </a:r>
              <a:endParaRPr lang="vi-VN" sz="1600" b="1"/>
            </a:p>
          </p:txBody>
        </p:sp>
        <p:sp>
          <p:nvSpPr>
            <p:cNvPr id="12" name="Rectangle 11"/>
            <p:cNvSpPr/>
            <p:nvPr/>
          </p:nvSpPr>
          <p:spPr>
            <a:xfrm>
              <a:off x="571500" y="5634038"/>
              <a:ext cx="1857375" cy="3571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t>StateChange</a:t>
              </a:r>
              <a:endParaRPr lang="vi-VN" sz="1600" b="1"/>
            </a:p>
          </p:txBody>
        </p:sp>
      </p:grpSp>
    </p:spTree>
    <p:extLst>
      <p:ext uri="{BB962C8B-B14F-4D97-AF65-F5344CB8AC3E}">
        <p14:creationId xmlns:p14="http://schemas.microsoft.com/office/powerpoint/2010/main" val="3021382011"/>
      </p:ext>
    </p:extLst>
  </p:cSld>
  <p:clrMapOvr>
    <a:masterClrMapping/>
  </p:clrMapOvr>
  <p:transition advClick="0">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smtClean="0">
                <a:solidFill>
                  <a:schemeClr val="tx1"/>
                </a:solidFill>
                <a:cs typeface="Tahoma" charset="0"/>
              </a:rPr>
              <a:t>Nội</a:t>
            </a:r>
            <a:r>
              <a:rPr lang="en-US" sz="4000" b="1" dirty="0" smtClean="0">
                <a:solidFill>
                  <a:schemeClr val="tx1"/>
                </a:solidFill>
                <a:cs typeface="Tahoma" charset="0"/>
              </a:rPr>
              <a:t> dung</a:t>
            </a:r>
          </a:p>
        </p:txBody>
      </p:sp>
      <p:sp>
        <p:nvSpPr>
          <p:cNvPr id="9219" name="Rectangle 3"/>
          <p:cNvSpPr>
            <a:spLocks noGrp="1" noChangeArrowheads="1"/>
          </p:cNvSpPr>
          <p:nvPr>
            <p:ph idx="1"/>
          </p:nvPr>
        </p:nvSpPr>
        <p:spPr bwMode="auto">
          <a:xfrm>
            <a:off x="685800" y="1066800"/>
            <a:ext cx="8077200" cy="55626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Giới thiệu ADO.NET</a:t>
            </a:r>
          </a:p>
          <a:p>
            <a:pPr algn="just">
              <a:lnSpc>
                <a:spcPct val="120000"/>
              </a:lnSpc>
              <a:spcBef>
                <a:spcPts val="300"/>
              </a:spcBef>
              <a:spcAft>
                <a:spcPts val="300"/>
              </a:spcAft>
            </a:pPr>
            <a:r>
              <a:rPr lang="vi-VN" sz="2800">
                <a:latin typeface="+mj-lt"/>
                <a:cs typeface="Tahoma" charset="0"/>
              </a:rPr>
              <a:t>Kiến trúc ADO.NET</a:t>
            </a:r>
          </a:p>
          <a:p>
            <a:pPr algn="just">
              <a:lnSpc>
                <a:spcPct val="120000"/>
              </a:lnSpc>
              <a:spcBef>
                <a:spcPts val="300"/>
              </a:spcBef>
              <a:spcAft>
                <a:spcPts val="300"/>
              </a:spcAft>
            </a:pPr>
            <a:r>
              <a:rPr lang="vi-VN" sz="2800">
                <a:latin typeface="+mj-lt"/>
                <a:cs typeface="Tahoma" charset="0"/>
              </a:rPr>
              <a:t>Các lớp thư viện ADO.NET</a:t>
            </a:r>
          </a:p>
          <a:p>
            <a:pPr algn="just">
              <a:lnSpc>
                <a:spcPct val="120000"/>
              </a:lnSpc>
              <a:spcBef>
                <a:spcPts val="300"/>
              </a:spcBef>
              <a:spcAft>
                <a:spcPts val="300"/>
              </a:spcAft>
            </a:pPr>
            <a:r>
              <a:rPr lang="vi-VN" sz="2800">
                <a:latin typeface="+mj-lt"/>
                <a:cs typeface="Tahoma" charset="0"/>
              </a:rPr>
              <a:t>.NET Data Provider</a:t>
            </a:r>
          </a:p>
          <a:p>
            <a:pPr lvl="1" algn="just">
              <a:lnSpc>
                <a:spcPct val="120000"/>
              </a:lnSpc>
              <a:spcBef>
                <a:spcPts val="300"/>
              </a:spcBef>
              <a:spcAft>
                <a:spcPts val="300"/>
              </a:spcAft>
            </a:pPr>
            <a:r>
              <a:rPr lang="vi-VN" sz="2400">
                <a:latin typeface="+mj-lt"/>
                <a:cs typeface="Tahoma" charset="0"/>
              </a:rPr>
              <a:t>Connection</a:t>
            </a:r>
          </a:p>
          <a:p>
            <a:pPr lvl="1" algn="just">
              <a:lnSpc>
                <a:spcPct val="120000"/>
              </a:lnSpc>
              <a:spcBef>
                <a:spcPts val="300"/>
              </a:spcBef>
              <a:spcAft>
                <a:spcPts val="300"/>
              </a:spcAft>
            </a:pPr>
            <a:r>
              <a:rPr lang="vi-VN" sz="2400">
                <a:latin typeface="+mj-lt"/>
                <a:cs typeface="Tahoma" charset="0"/>
              </a:rPr>
              <a:t>Command</a:t>
            </a:r>
          </a:p>
          <a:p>
            <a:pPr lvl="1" algn="just">
              <a:lnSpc>
                <a:spcPct val="120000"/>
              </a:lnSpc>
              <a:spcBef>
                <a:spcPts val="300"/>
              </a:spcBef>
              <a:spcAft>
                <a:spcPts val="300"/>
              </a:spcAft>
            </a:pPr>
            <a:r>
              <a:rPr lang="vi-VN" sz="2400">
                <a:latin typeface="+mj-lt"/>
                <a:cs typeface="Tahoma" charset="0"/>
              </a:rPr>
              <a:t>DataReader</a:t>
            </a:r>
          </a:p>
          <a:p>
            <a:pPr lvl="1" algn="just">
              <a:lnSpc>
                <a:spcPct val="120000"/>
              </a:lnSpc>
              <a:spcBef>
                <a:spcPts val="300"/>
              </a:spcBef>
              <a:spcAft>
                <a:spcPts val="300"/>
              </a:spcAft>
            </a:pPr>
            <a:r>
              <a:rPr lang="vi-VN" sz="2400">
                <a:latin typeface="+mj-lt"/>
                <a:cs typeface="Tahoma" charset="0"/>
              </a:rPr>
              <a:t>DataAdapter</a:t>
            </a:r>
          </a:p>
          <a:p>
            <a:pPr lvl="1" algn="just">
              <a:lnSpc>
                <a:spcPct val="120000"/>
              </a:lnSpc>
              <a:spcBef>
                <a:spcPts val="300"/>
              </a:spcBef>
              <a:spcAft>
                <a:spcPts val="300"/>
              </a:spcAft>
            </a:pPr>
            <a:r>
              <a:rPr lang="vi-VN" sz="2400">
                <a:latin typeface="+mj-lt"/>
                <a:cs typeface="Tahoma" charset="0"/>
              </a:rPr>
              <a:t>DataSet</a:t>
            </a:r>
          </a:p>
          <a:p>
            <a:pPr lvl="1" algn="just">
              <a:lnSpc>
                <a:spcPct val="120000"/>
              </a:lnSpc>
              <a:spcBef>
                <a:spcPts val="300"/>
              </a:spcBef>
              <a:spcAft>
                <a:spcPts val="300"/>
              </a:spcAft>
            </a:pPr>
            <a:r>
              <a:rPr lang="vi-VN" sz="2400">
                <a:latin typeface="+mj-lt"/>
                <a:cs typeface="Tahoma" charset="0"/>
              </a:rPr>
              <a:t>DataTable</a:t>
            </a:r>
            <a:endParaRPr lang="en-US" sz="2400" dirty="0" smtClean="0">
              <a:latin typeface="+mj-lt"/>
              <a:cs typeface="Tahoma" charset="0"/>
            </a:endParaRPr>
          </a:p>
        </p:txBody>
      </p:sp>
    </p:spTree>
  </p:cSld>
  <p:clrMapOvr>
    <a:masterClrMapping/>
  </p:clrMapOvr>
  <p:transition advClick="0">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marL="0" indent="0" algn="just">
              <a:lnSpc>
                <a:spcPct val="120000"/>
              </a:lnSpc>
              <a:spcBef>
                <a:spcPts val="300"/>
              </a:spcBef>
              <a:spcAft>
                <a:spcPts val="300"/>
              </a:spcAft>
              <a:buNone/>
            </a:pPr>
            <a:r>
              <a:rPr lang="en-US" sz="2800">
                <a:latin typeface="+mj-lt"/>
                <a:cs typeface="Tahoma" charset="0"/>
              </a:rPr>
              <a:t>SqlConnection cnn = new SqlConnection();</a:t>
            </a:r>
          </a:p>
          <a:p>
            <a:pPr marL="0" indent="0">
              <a:lnSpc>
                <a:spcPct val="120000"/>
              </a:lnSpc>
              <a:spcBef>
                <a:spcPts val="300"/>
              </a:spcBef>
              <a:spcAft>
                <a:spcPts val="300"/>
              </a:spcAft>
              <a:buNone/>
            </a:pPr>
            <a:r>
              <a:rPr lang="en-US" sz="2800">
                <a:latin typeface="+mj-lt"/>
                <a:cs typeface="Tahoma" charset="0"/>
              </a:rPr>
              <a:t>cnn.ConnectionString = “server=localhost; database=Northwind; user id=sa; password=sa”;</a:t>
            </a:r>
          </a:p>
          <a:p>
            <a:pPr marL="0" indent="0" algn="just">
              <a:lnSpc>
                <a:spcPct val="120000"/>
              </a:lnSpc>
              <a:spcBef>
                <a:spcPts val="300"/>
              </a:spcBef>
              <a:spcAft>
                <a:spcPts val="300"/>
              </a:spcAft>
              <a:buNone/>
            </a:pPr>
            <a:r>
              <a:rPr lang="en-US" sz="2800">
                <a:latin typeface="+mj-lt"/>
                <a:cs typeface="Tahoma" charset="0"/>
              </a:rPr>
              <a:t>cnn.Open();</a:t>
            </a:r>
          </a:p>
          <a:p>
            <a:pPr marL="0" indent="0" algn="just">
              <a:lnSpc>
                <a:spcPct val="120000"/>
              </a:lnSpc>
              <a:spcBef>
                <a:spcPts val="300"/>
              </a:spcBef>
              <a:spcAft>
                <a:spcPts val="300"/>
              </a:spcAft>
              <a:buNone/>
            </a:pPr>
            <a:r>
              <a:rPr lang="en-US" sz="2800">
                <a:latin typeface="+mj-lt"/>
                <a:cs typeface="Tahoma" charset="0"/>
              </a:rPr>
              <a:t>// Does something here.</a:t>
            </a:r>
          </a:p>
          <a:p>
            <a:pPr marL="0" indent="0" algn="just">
              <a:lnSpc>
                <a:spcPct val="120000"/>
              </a:lnSpc>
              <a:spcBef>
                <a:spcPts val="300"/>
              </a:spcBef>
              <a:spcAft>
                <a:spcPts val="300"/>
              </a:spcAft>
              <a:buNone/>
            </a:pPr>
            <a:r>
              <a:rPr lang="en-US" sz="2800">
                <a:latin typeface="+mj-lt"/>
                <a:cs typeface="Tahoma" charset="0"/>
              </a:rPr>
              <a:t>cnn.Close();</a:t>
            </a:r>
            <a:endParaRPr lang="en-US" sz="2800" dirty="0" smtClean="0">
              <a:latin typeface="+mj-lt"/>
              <a:cs typeface="Tahoma" charset="0"/>
            </a:endParaRPr>
          </a:p>
        </p:txBody>
      </p:sp>
      <p:sp>
        <p:nvSpPr>
          <p:cNvPr id="5" name="Rectangle 2"/>
          <p:cNvSpPr>
            <a:spLocks noGrp="1" noChangeArrowheads="1"/>
          </p:cNvSpPr>
          <p:nvPr>
            <p:ph type="title"/>
          </p:nvPr>
        </p:nvSpPr>
        <p:spPr bwMode="auto">
          <a:xfrm>
            <a:off x="381000" y="152400"/>
            <a:ext cx="78486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SqlConnection class</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598687040"/>
      </p:ext>
    </p:extLst>
  </p:cSld>
  <p:clrMapOvr>
    <a:masterClrMapping/>
  </p:clrMapOvr>
  <p:transition advClick="0">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06066"/>
            <a:ext cx="7696200" cy="604838"/>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Command</a:t>
            </a:r>
            <a:endParaRPr lang="en-US" sz="34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95375"/>
            <a:ext cx="8153400" cy="5405438"/>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endParaRPr lang="en-US" sz="2800" smtClean="0">
              <a:latin typeface="+mj-lt"/>
              <a:cs typeface="Tahoma" charset="0"/>
            </a:endParaRPr>
          </a:p>
          <a:p>
            <a:pPr algn="just" eaLnBrk="1" hangingPunct="1">
              <a:lnSpc>
                <a:spcPct val="120000"/>
              </a:lnSpc>
              <a:spcBef>
                <a:spcPts val="300"/>
              </a:spcBef>
              <a:spcAft>
                <a:spcPts val="300"/>
              </a:spcAft>
            </a:pPr>
            <a:endParaRPr lang="en-US" sz="2800">
              <a:latin typeface="+mj-lt"/>
              <a:cs typeface="Tahoma" charset="0"/>
            </a:endParaRPr>
          </a:p>
          <a:p>
            <a:pPr algn="just" eaLnBrk="1" hangingPunct="1">
              <a:lnSpc>
                <a:spcPct val="120000"/>
              </a:lnSpc>
              <a:spcBef>
                <a:spcPts val="300"/>
              </a:spcBef>
              <a:spcAft>
                <a:spcPts val="300"/>
              </a:spcAft>
            </a:pPr>
            <a:endParaRPr lang="en-US" smtClean="0">
              <a:latin typeface="+mj-lt"/>
              <a:cs typeface="Tahoma" charset="0"/>
            </a:endParaRPr>
          </a:p>
          <a:p>
            <a:pPr algn="just" eaLnBrk="1" hangingPunct="1">
              <a:lnSpc>
                <a:spcPct val="120000"/>
              </a:lnSpc>
              <a:spcBef>
                <a:spcPts val="300"/>
              </a:spcBef>
              <a:spcAft>
                <a:spcPts val="300"/>
              </a:spcAft>
            </a:pPr>
            <a:endParaRPr lang="en-US">
              <a:latin typeface="+mj-lt"/>
              <a:cs typeface="Tahoma" charset="0"/>
            </a:endParaRPr>
          </a:p>
          <a:p>
            <a:pPr algn="just">
              <a:lnSpc>
                <a:spcPct val="120000"/>
              </a:lnSpc>
              <a:spcBef>
                <a:spcPts val="300"/>
              </a:spcBef>
              <a:spcAft>
                <a:spcPts val="300"/>
              </a:spcAft>
            </a:pPr>
            <a:r>
              <a:rPr lang="en-US" sz="2800">
                <a:latin typeface="+mj-lt"/>
                <a:cs typeface="Tahoma" charset="0"/>
              </a:rPr>
              <a:t>Hỗ trợ thực thi các câu lệnh SELECT, INSERT, DELETE, UPDATE,…</a:t>
            </a:r>
          </a:p>
          <a:p>
            <a:pPr algn="just">
              <a:lnSpc>
                <a:spcPct val="120000"/>
              </a:lnSpc>
              <a:spcBef>
                <a:spcPts val="300"/>
              </a:spcBef>
              <a:spcAft>
                <a:spcPts val="300"/>
              </a:spcAft>
            </a:pPr>
            <a:r>
              <a:rPr lang="en-US" sz="2800">
                <a:latin typeface="+mj-lt"/>
                <a:cs typeface="Tahoma" charset="0"/>
              </a:rPr>
              <a:t>Cho phép gọi thực thi các stored procedure</a:t>
            </a:r>
            <a:endParaRPr lang="en-US" sz="2800" dirty="0" smtClean="0">
              <a:latin typeface="+mj-lt"/>
              <a:cs typeface="Tahoma" charset="0"/>
            </a:endParaRPr>
          </a:p>
        </p:txBody>
      </p:sp>
      <p:sp>
        <p:nvSpPr>
          <p:cNvPr id="5" name="AutoShape 3"/>
          <p:cNvSpPr>
            <a:spLocks noChangeArrowheads="1"/>
          </p:cNvSpPr>
          <p:nvPr/>
        </p:nvSpPr>
        <p:spPr bwMode="auto">
          <a:xfrm>
            <a:off x="7391400" y="1095375"/>
            <a:ext cx="762000" cy="10668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pic>
        <p:nvPicPr>
          <p:cNvPr id="6" name="Picture 5"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262063"/>
            <a:ext cx="121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914400" y="21002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Application</a:t>
            </a:r>
          </a:p>
        </p:txBody>
      </p:sp>
      <p:sp>
        <p:nvSpPr>
          <p:cNvPr id="8" name="Rectangle 7"/>
          <p:cNvSpPr>
            <a:spLocks noChangeArrowheads="1"/>
          </p:cNvSpPr>
          <p:nvPr/>
        </p:nvSpPr>
        <p:spPr bwMode="auto">
          <a:xfrm>
            <a:off x="2362200" y="1476375"/>
            <a:ext cx="4876800" cy="457200"/>
          </a:xfrm>
          <a:prstGeom prst="rect">
            <a:avLst/>
          </a:prstGeom>
          <a:solidFill>
            <a:srgbClr val="E5E5FF"/>
          </a:solidFill>
          <a:ln w="9525">
            <a:solidFill>
              <a:srgbClr val="E5E5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solidFill>
                  <a:srgbClr val="0000FF"/>
                </a:solidFill>
              </a:rPr>
              <a:t>Connection</a:t>
            </a:r>
          </a:p>
        </p:txBody>
      </p:sp>
      <p:sp>
        <p:nvSpPr>
          <p:cNvPr id="9" name="AutoShape 8"/>
          <p:cNvSpPr>
            <a:spLocks noChangeArrowheads="1"/>
          </p:cNvSpPr>
          <p:nvPr/>
        </p:nvSpPr>
        <p:spPr bwMode="auto">
          <a:xfrm>
            <a:off x="5364163" y="1462088"/>
            <a:ext cx="1341437" cy="393700"/>
          </a:xfrm>
          <a:prstGeom prst="doubleWave">
            <a:avLst>
              <a:gd name="adj1" fmla="val 10319"/>
              <a:gd name="adj2" fmla="val -1097"/>
            </a:avLst>
          </a:prstGeom>
          <a:gradFill rotWithShape="1">
            <a:gsLst>
              <a:gs pos="0">
                <a:srgbClr val="33CC33"/>
              </a:gs>
              <a:gs pos="50000">
                <a:srgbClr val="CDF3CD"/>
              </a:gs>
              <a:gs pos="100000">
                <a:srgbClr val="33CC33"/>
              </a:gs>
            </a:gsLst>
            <a:lin ang="2700000" scaled="1"/>
          </a:gradFill>
          <a:ln w="9525">
            <a:miter lim="800000"/>
            <a:headEnd/>
            <a:tailEnd/>
          </a:ln>
          <a:scene3d>
            <a:camera prst="legacyPerspectiveFront">
              <a:rot lat="20699961" lon="600000" rev="0"/>
            </a:camera>
            <a:lightRig rig="legacyFlat2" dir="t"/>
          </a:scene3d>
          <a:sp3d extrusionH="163500" prstMaterial="legacyMatte">
            <a:bevelT w="13500" h="13500" prst="angle"/>
            <a:bevelB w="13500" h="13500" prst="angle"/>
            <a:extrusionClr>
              <a:srgbClr val="33CC33"/>
            </a:extrusionClr>
            <a:contourClr>
              <a:srgbClr val="33CC33"/>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011010011</a:t>
            </a:r>
          </a:p>
        </p:txBody>
      </p:sp>
      <p:pic>
        <p:nvPicPr>
          <p:cNvPr id="10" name="Picture 9" descr="gearani"/>
          <p:cNvPicPr>
            <a:picLocks noChangeAspect="1" noChangeArrowheads="1" noCrop="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rot="1920062">
            <a:off x="4191000" y="1997075"/>
            <a:ext cx="12604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0"/>
          <p:cNvSpPr>
            <a:spLocks noChangeArrowheads="1"/>
          </p:cNvSpPr>
          <p:nvPr/>
        </p:nvSpPr>
        <p:spPr bwMode="auto">
          <a:xfrm>
            <a:off x="2971800" y="1462088"/>
            <a:ext cx="1341438" cy="393700"/>
          </a:xfrm>
          <a:prstGeom prst="doubleWave">
            <a:avLst>
              <a:gd name="adj1" fmla="val 10319"/>
              <a:gd name="adj2" fmla="val -1097"/>
            </a:avLst>
          </a:prstGeom>
          <a:gradFill rotWithShape="1">
            <a:gsLst>
              <a:gs pos="0">
                <a:srgbClr val="FF0000"/>
              </a:gs>
              <a:gs pos="50000">
                <a:srgbClr val="FFC9C9"/>
              </a:gs>
              <a:gs pos="100000">
                <a:srgbClr val="FF0000"/>
              </a:gs>
            </a:gsLst>
            <a:lin ang="2700000" scaled="1"/>
          </a:gradFill>
          <a:ln w="9525">
            <a:miter lim="800000"/>
            <a:headEnd/>
            <a:tailEnd/>
          </a:ln>
          <a:scene3d>
            <a:camera prst="legacyPerspectiveFront">
              <a:rot lat="20699961" lon="600000" rev="0"/>
            </a:camera>
            <a:lightRig rig="legacyFlat2" dir="t"/>
          </a:scene3d>
          <a:sp3d extrusionH="163500" prstMaterial="legacyMatte">
            <a:bevelT w="13500" h="13500" prst="angle"/>
            <a:bevelB w="13500" h="13500" prst="angle"/>
            <a:extrusionClr>
              <a:srgbClr val="FF0000"/>
            </a:extrusionClr>
            <a:contourClr>
              <a:srgbClr val="FF00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011010011</a:t>
            </a:r>
          </a:p>
        </p:txBody>
      </p:sp>
      <p:sp>
        <p:nvSpPr>
          <p:cNvPr id="12" name="Text Box 11"/>
          <p:cNvSpPr txBox="1">
            <a:spLocks noChangeArrowheads="1"/>
          </p:cNvSpPr>
          <p:nvPr/>
        </p:nvSpPr>
        <p:spPr bwMode="auto">
          <a:xfrm>
            <a:off x="3886200" y="306228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t>Command</a:t>
            </a:r>
          </a:p>
        </p:txBody>
      </p:sp>
    </p:spTree>
    <p:extLst>
      <p:ext uri="{BB962C8B-B14F-4D97-AF65-F5344CB8AC3E}">
        <p14:creationId xmlns:p14="http://schemas.microsoft.com/office/powerpoint/2010/main" val="2875372789"/>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55" presetClass="entr" presetSubtype="0" fill="hold" grpId="0" nodeType="withEffect">
                                  <p:stCondLst>
                                    <p:cond delay="100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strVal val="#ppt_w*0.70"/>
                                          </p:val>
                                        </p:tav>
                                        <p:tav tm="100000">
                                          <p:val>
                                            <p:strVal val="#ppt_w"/>
                                          </p:val>
                                        </p:tav>
                                      </p:tavLst>
                                    </p:anim>
                                    <p:anim calcmode="lin" valueType="num">
                                      <p:cBhvr>
                                        <p:cTn id="20" dur="1000" fill="hold"/>
                                        <p:tgtEl>
                                          <p:spTgt spid="8"/>
                                        </p:tgtEl>
                                        <p:attrNameLst>
                                          <p:attrName>ppt_h</p:attrName>
                                        </p:attrNameLst>
                                      </p:cBhvr>
                                      <p:tavLst>
                                        <p:tav tm="0">
                                          <p:val>
                                            <p:strVal val="#ppt_h"/>
                                          </p:val>
                                        </p:tav>
                                        <p:tav tm="100000">
                                          <p:val>
                                            <p:strVal val="#ppt_h"/>
                                          </p:val>
                                        </p:tav>
                                      </p:tavLst>
                                    </p:anim>
                                    <p:animEffect transition="in" filter="fade">
                                      <p:cBhvr>
                                        <p:cTn id="21" dur="1000"/>
                                        <p:tgtEl>
                                          <p:spTgt spid="8"/>
                                        </p:tgtEl>
                                      </p:cBhvr>
                                    </p:animEffect>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60" presetClass="path" presetSubtype="0" repeatCount="indefinite" accel="50000" decel="50000" fill="hold" grpId="0" nodeType="withEffect">
                                  <p:stCondLst>
                                    <p:cond delay="0"/>
                                  </p:stCondLst>
                                  <p:childTnLst>
                                    <p:animMotion origin="layout" path="M -0.04827 -0.00602 C -0.04757 -0.00093 -0.04566 0.00717 -0.03837 0.00625 C -0.02778 0.00625 -0.02709 -0.01759 -0.01441 -0.01759 C -0.00313 -0.01759 -0.00921 0.00324 0.00173 0.00324 C 0.01302 0.00324 0.00711 -0.0125 0.01927 -0.0125 C 0.03003 -0.0125 0.02395 -0.00209 0.03368 -0.00209 C 0.04305 -0.00209 0.03819 -0.00972 0.0467 -0.00972 C 0.05156 -0.00972 0.05191 -0.00764 0.0526 -0.00602 " pathEditMode="relative" rAng="0" ptsTypes="AAAAAAAA">
                                      <p:cBhvr>
                                        <p:cTn id="36" dur="2000" fill="hold"/>
                                        <p:tgtEl>
                                          <p:spTgt spid="9"/>
                                        </p:tgtEl>
                                        <p:attrNameLst>
                                          <p:attrName>ppt_x</p:attrName>
                                          <p:attrName>ppt_y</p:attrName>
                                        </p:attrNameLst>
                                      </p:cBhvr>
                                      <p:rCtr x="5035" y="23"/>
                                    </p:animMotion>
                                  </p:childTnLst>
                                </p:cTn>
                              </p:par>
                              <p:par>
                                <p:cTn id="37" presetID="60" presetClass="path" presetSubtype="0" repeatCount="indefinite" accel="50000" decel="50000" fill="hold" grpId="0" nodeType="withEffect">
                                  <p:stCondLst>
                                    <p:cond delay="0"/>
                                  </p:stCondLst>
                                  <p:childTnLst>
                                    <p:animMotion origin="layout" path="M 0.04132 -0.00556 C 0.04063 -0.01065 0.03872 -0.01875 0.03143 -0.01783 C 0.02084 -0.01783 0.02014 0.00602 0.00747 0.00602 C -0.00382 0.00602 0.00226 -0.01482 -0.00868 -0.01482 C -0.01996 -0.01482 -0.01406 0.00092 -0.02621 0.00092 C -0.03698 0.00092 -0.0309 -0.00949 -0.04062 -0.00949 C -0.05 -0.00949 -0.04513 -0.00185 -0.05364 -0.00185 C -0.0585 -0.00185 -0.05885 -0.00394 -0.05954 -0.00556 " pathEditMode="relative" rAng="10800000" ptsTypes="AAAAAAAA">
                                      <p:cBhvr>
                                        <p:cTn id="38" dur="2000" fill="hold"/>
                                        <p:tgtEl>
                                          <p:spTgt spid="11"/>
                                        </p:tgtEl>
                                        <p:attrNameLst>
                                          <p:attrName>ppt_x</p:attrName>
                                          <p:attrName>ppt_y</p:attrName>
                                        </p:attrNameLst>
                                      </p:cBhvr>
                                      <p:rCtr x="-5035"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animBg="1"/>
      <p:bldP spid="9" grpId="1" animBg="1"/>
      <p:bldP spid="9" grpId="2" animBg="1"/>
      <p:bldP spid="11" grpId="0" animBg="1"/>
      <p:bldP spid="11" grpId="1" animBg="1"/>
      <p:bldP spid="11"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descr="PPT5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4837" y="1295400"/>
            <a:ext cx="838676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bwMode="auto">
          <a:xfrm>
            <a:off x="457200" y="206066"/>
            <a:ext cx="7696200" cy="604838"/>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Command</a:t>
            </a:r>
            <a:endParaRPr lang="en-US" sz="3400" b="1" dirty="0" smtClean="0">
              <a:solidFill>
                <a:schemeClr val="tx1"/>
              </a:solidFill>
              <a:cs typeface="Tahoma" charset="0"/>
            </a:endParaRPr>
          </a:p>
        </p:txBody>
      </p:sp>
    </p:spTree>
    <p:extLst>
      <p:ext uri="{BB962C8B-B14F-4D97-AF65-F5344CB8AC3E}">
        <p14:creationId xmlns:p14="http://schemas.microsoft.com/office/powerpoint/2010/main" val="2929612184"/>
      </p:ext>
    </p:extLst>
  </p:cSld>
  <p:clrMapOvr>
    <a:masterClrMapping/>
  </p:clrMapOvr>
  <p:transition advClick="0">
    <p:wheel spokes="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85800" y="1738086"/>
            <a:ext cx="8305800" cy="4967514"/>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lnSpc>
                <a:spcPct val="120000"/>
              </a:lnSpc>
            </a:pPr>
            <a:r>
              <a:rPr lang="en-US" sz="2400" b="0"/>
              <a:t>SqlConnection cnn = new SqlConnection();</a:t>
            </a:r>
          </a:p>
          <a:p>
            <a:pPr algn="l" eaLnBrk="1" hangingPunct="1">
              <a:lnSpc>
                <a:spcPct val="120000"/>
              </a:lnSpc>
            </a:pPr>
            <a:r>
              <a:rPr lang="en-US" sz="2400" b="0"/>
              <a:t>cnn.ConnectionString = “</a:t>
            </a:r>
            <a:r>
              <a:rPr lang="en-US" sz="2400" b="0">
                <a:solidFill>
                  <a:srgbClr val="FF0000"/>
                </a:solidFill>
              </a:rPr>
              <a:t>server=dungta; database=Northwind; user id=sa; password=</a:t>
            </a:r>
            <a:r>
              <a:rPr lang="en-US" sz="2400" b="0"/>
              <a:t>”;</a:t>
            </a:r>
          </a:p>
          <a:p>
            <a:pPr algn="l" eaLnBrk="1" hangingPunct="1">
              <a:lnSpc>
                <a:spcPct val="120000"/>
              </a:lnSpc>
            </a:pPr>
            <a:endParaRPr lang="en-US" sz="2400" b="0"/>
          </a:p>
          <a:p>
            <a:pPr algn="l" eaLnBrk="1" hangingPunct="1">
              <a:lnSpc>
                <a:spcPct val="120000"/>
              </a:lnSpc>
            </a:pPr>
            <a:r>
              <a:rPr lang="en-US" sz="2400" b="0"/>
              <a:t>SqlCommand cmd = new SqlCommand(“”,cnn);</a:t>
            </a:r>
          </a:p>
          <a:p>
            <a:pPr algn="l" eaLnBrk="1" hangingPunct="1">
              <a:lnSpc>
                <a:spcPct val="120000"/>
              </a:lnSpc>
            </a:pPr>
            <a:r>
              <a:rPr lang="en-US" sz="2400" b="0"/>
              <a:t>cmd.CommandText =“Select COUNT(*) From Customers”;</a:t>
            </a:r>
          </a:p>
          <a:p>
            <a:pPr algn="l" eaLnBrk="1" hangingPunct="1">
              <a:lnSpc>
                <a:spcPct val="120000"/>
              </a:lnSpc>
            </a:pPr>
            <a:endParaRPr lang="en-US" sz="2400" b="0"/>
          </a:p>
          <a:p>
            <a:pPr algn="l" eaLnBrk="1" hangingPunct="1">
              <a:lnSpc>
                <a:spcPct val="120000"/>
              </a:lnSpc>
            </a:pPr>
            <a:r>
              <a:rPr lang="en-US" sz="2400" b="0"/>
              <a:t>cnn.Open();</a:t>
            </a:r>
          </a:p>
          <a:p>
            <a:pPr algn="l" eaLnBrk="1" hangingPunct="1">
              <a:lnSpc>
                <a:spcPct val="120000"/>
              </a:lnSpc>
            </a:pPr>
            <a:endParaRPr lang="en-US" sz="2400" b="0"/>
          </a:p>
          <a:p>
            <a:pPr algn="l" eaLnBrk="1" hangingPunct="1">
              <a:lnSpc>
                <a:spcPct val="120000"/>
              </a:lnSpc>
            </a:pPr>
            <a:r>
              <a:rPr lang="en-US" sz="2400" b="0"/>
              <a:t>int count = (int) cmd.ExecuteScalar();</a:t>
            </a:r>
          </a:p>
          <a:p>
            <a:pPr algn="l" eaLnBrk="1" hangingPunct="1">
              <a:lnSpc>
                <a:spcPct val="120000"/>
              </a:lnSpc>
            </a:pPr>
            <a:r>
              <a:rPr lang="en-US" sz="2400" b="0"/>
              <a:t>cnn.Close();</a:t>
            </a:r>
          </a:p>
        </p:txBody>
      </p:sp>
      <p:sp>
        <p:nvSpPr>
          <p:cNvPr id="8" name="Rectangle 5"/>
          <p:cNvSpPr>
            <a:spLocks noChangeArrowheads="1"/>
          </p:cNvSpPr>
          <p:nvPr/>
        </p:nvSpPr>
        <p:spPr bwMode="auto">
          <a:xfrm>
            <a:off x="685800" y="1230086"/>
            <a:ext cx="8305800" cy="501650"/>
          </a:xfrm>
          <a:prstGeom prst="rect">
            <a:avLst/>
          </a:prstGeom>
          <a:gradFill rotWithShape="1">
            <a:gsLst>
              <a:gs pos="0">
                <a:srgbClr val="0000FF"/>
              </a:gs>
              <a:gs pos="50000">
                <a:srgbClr val="000076"/>
              </a:gs>
              <a:gs pos="100000">
                <a:srgbClr val="0000FF"/>
              </a:gs>
            </a:gsLst>
            <a:lin ang="0" scaled="1"/>
          </a:gradFill>
          <a:ln w="9525">
            <a:solidFill>
              <a:schemeClr val="tx1"/>
            </a:solidFill>
            <a:miter lim="800000"/>
            <a:headEnd/>
            <a:tailEnd/>
          </a:ln>
        </p:spPr>
        <p:txBody>
          <a:bodyPr lIns="18288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accent1"/>
              </a:buClr>
              <a:buSzPct val="65000"/>
              <a:buFont typeface="Wingdings" panose="05000000000000000000" pitchFamily="2" charset="2"/>
              <a:buNone/>
            </a:pPr>
            <a:r>
              <a:rPr lang="en-US" sz="2400">
                <a:solidFill>
                  <a:schemeClr val="bg1"/>
                </a:solidFill>
              </a:rPr>
              <a:t>SQL Command</a:t>
            </a:r>
          </a:p>
        </p:txBody>
      </p:sp>
      <p:sp>
        <p:nvSpPr>
          <p:cNvPr id="9" name="Rectangle 2"/>
          <p:cNvSpPr>
            <a:spLocks noGrp="1" noChangeArrowheads="1"/>
          </p:cNvSpPr>
          <p:nvPr>
            <p:ph type="title"/>
          </p:nvPr>
        </p:nvSpPr>
        <p:spPr bwMode="auto">
          <a:xfrm>
            <a:off x="457200" y="206066"/>
            <a:ext cx="7696200" cy="604838"/>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Command</a:t>
            </a:r>
            <a:endParaRPr lang="en-US" sz="3400" b="1" dirty="0" smtClean="0">
              <a:solidFill>
                <a:schemeClr val="tx1"/>
              </a:solidFill>
              <a:cs typeface="Tahoma" charset="0"/>
            </a:endParaRPr>
          </a:p>
        </p:txBody>
      </p:sp>
    </p:spTree>
    <p:extLst>
      <p:ext uri="{BB962C8B-B14F-4D97-AF65-F5344CB8AC3E}">
        <p14:creationId xmlns:p14="http://schemas.microsoft.com/office/powerpoint/2010/main" val="807434550"/>
      </p:ext>
    </p:extLst>
  </p:cSld>
  <p:clrMapOvr>
    <a:masterClrMapping/>
  </p:clrMapOvr>
  <p:transition advClick="0">
    <p:wheel spokes="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85800" y="1778867"/>
            <a:ext cx="8305800" cy="4926733"/>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lnSpc>
                <a:spcPct val="120000"/>
              </a:lnSpc>
            </a:pPr>
            <a:r>
              <a:rPr lang="en-US" sz="2400" b="0"/>
              <a:t>SqlConnection </a:t>
            </a:r>
            <a:r>
              <a:rPr lang="en-US" sz="2400" b="0" smtClean="0"/>
              <a:t>conn </a:t>
            </a:r>
            <a:r>
              <a:rPr lang="en-US" sz="2400" b="0"/>
              <a:t>= new SqlConnection();</a:t>
            </a:r>
          </a:p>
          <a:p>
            <a:pPr algn="l" eaLnBrk="1" hangingPunct="1">
              <a:lnSpc>
                <a:spcPct val="120000"/>
              </a:lnSpc>
            </a:pPr>
            <a:r>
              <a:rPr lang="en-US" sz="2400" b="0" smtClean="0"/>
              <a:t>conn.ConnectionString </a:t>
            </a:r>
            <a:r>
              <a:rPr lang="en-US" sz="2400" b="0"/>
              <a:t>= “</a:t>
            </a:r>
            <a:r>
              <a:rPr lang="en-US" sz="2400" b="0">
                <a:solidFill>
                  <a:srgbClr val="FF0000"/>
                </a:solidFill>
              </a:rPr>
              <a:t>server=dungta; database=Northwind; user id=sa; password=</a:t>
            </a:r>
            <a:r>
              <a:rPr lang="en-US" sz="2400" b="0"/>
              <a:t>”;</a:t>
            </a:r>
          </a:p>
          <a:p>
            <a:pPr algn="l" eaLnBrk="1" hangingPunct="1">
              <a:lnSpc>
                <a:spcPct val="120000"/>
              </a:lnSpc>
            </a:pPr>
            <a:r>
              <a:rPr lang="en-US" sz="2400" b="0" noProof="1"/>
              <a:t>SqlCommand cmd = new SqlCommand();</a:t>
            </a:r>
          </a:p>
          <a:p>
            <a:pPr algn="l" eaLnBrk="1" hangingPunct="1">
              <a:lnSpc>
                <a:spcPct val="120000"/>
              </a:lnSpc>
            </a:pPr>
            <a:r>
              <a:rPr lang="en-US" sz="2400" b="0" noProof="1"/>
              <a:t>cmd.CommandText = </a:t>
            </a:r>
            <a:endParaRPr lang="en-US" sz="2400" b="0"/>
          </a:p>
          <a:p>
            <a:pPr algn="l" eaLnBrk="1" hangingPunct="1">
              <a:lnSpc>
                <a:spcPct val="120000"/>
              </a:lnSpc>
            </a:pPr>
            <a:r>
              <a:rPr lang="en-US" sz="2400" b="0"/>
              <a:t>	</a:t>
            </a:r>
            <a:r>
              <a:rPr lang="en-US" sz="2400" b="0" noProof="1"/>
              <a:t>"</a:t>
            </a:r>
            <a:r>
              <a:rPr lang="en-US" sz="2400" b="0" noProof="1">
                <a:solidFill>
                  <a:srgbClr val="FF0000"/>
                </a:solidFill>
              </a:rPr>
              <a:t>Insert into Sinhvien values(007,'Le 	Nam','1/1/1980',1,null,null)</a:t>
            </a:r>
            <a:r>
              <a:rPr lang="en-US" sz="2400" b="0" noProof="1"/>
              <a:t>";</a:t>
            </a:r>
          </a:p>
          <a:p>
            <a:pPr algn="l" eaLnBrk="1" hangingPunct="1">
              <a:lnSpc>
                <a:spcPct val="120000"/>
              </a:lnSpc>
            </a:pPr>
            <a:r>
              <a:rPr lang="en-US" sz="2400" b="0" noProof="1"/>
              <a:t>cmd.Connection = </a:t>
            </a:r>
            <a:r>
              <a:rPr lang="en-US" sz="2400" b="0" noProof="1" smtClean="0"/>
              <a:t>conn</a:t>
            </a:r>
            <a:r>
              <a:rPr lang="en-US" sz="2400" b="0" noProof="1"/>
              <a:t>;</a:t>
            </a:r>
          </a:p>
          <a:p>
            <a:pPr algn="l" eaLnBrk="1" hangingPunct="1">
              <a:lnSpc>
                <a:spcPct val="120000"/>
              </a:lnSpc>
            </a:pPr>
            <a:r>
              <a:rPr lang="en-US" sz="2400" b="0" noProof="1"/>
              <a:t>conn.Open();</a:t>
            </a:r>
          </a:p>
          <a:p>
            <a:pPr algn="l" eaLnBrk="1" hangingPunct="1">
              <a:lnSpc>
                <a:spcPct val="120000"/>
              </a:lnSpc>
            </a:pPr>
            <a:r>
              <a:rPr lang="en-US" sz="2400" b="0" noProof="1"/>
              <a:t>cmd.ExecuteNonQuery();</a:t>
            </a:r>
          </a:p>
          <a:p>
            <a:pPr algn="l" eaLnBrk="1" hangingPunct="1">
              <a:lnSpc>
                <a:spcPct val="120000"/>
              </a:lnSpc>
            </a:pPr>
            <a:r>
              <a:rPr lang="en-US" sz="2400" b="0" noProof="1"/>
              <a:t>conn.Close();</a:t>
            </a:r>
            <a:endParaRPr lang="en-US" sz="2400" b="0"/>
          </a:p>
        </p:txBody>
      </p:sp>
      <p:sp>
        <p:nvSpPr>
          <p:cNvPr id="8" name="Rectangle 5"/>
          <p:cNvSpPr>
            <a:spLocks noChangeArrowheads="1"/>
          </p:cNvSpPr>
          <p:nvPr/>
        </p:nvSpPr>
        <p:spPr bwMode="auto">
          <a:xfrm>
            <a:off x="685800" y="1270867"/>
            <a:ext cx="8305800" cy="522288"/>
          </a:xfrm>
          <a:prstGeom prst="rect">
            <a:avLst/>
          </a:prstGeom>
          <a:gradFill rotWithShape="1">
            <a:gsLst>
              <a:gs pos="0">
                <a:srgbClr val="0000FF"/>
              </a:gs>
              <a:gs pos="50000">
                <a:srgbClr val="000076"/>
              </a:gs>
              <a:gs pos="100000">
                <a:srgbClr val="0000FF"/>
              </a:gs>
            </a:gsLst>
            <a:lin ang="0" scaled="1"/>
          </a:gradFill>
          <a:ln w="9525">
            <a:solidFill>
              <a:schemeClr val="tx1"/>
            </a:solidFill>
            <a:miter lim="800000"/>
            <a:headEnd/>
            <a:tailEnd/>
          </a:ln>
        </p:spPr>
        <p:txBody>
          <a:bodyPr lIns="18288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1"/>
              </a:buClr>
              <a:buSzPct val="65000"/>
              <a:buFont typeface="Wingdings" panose="05000000000000000000" pitchFamily="2" charset="2"/>
              <a:buNone/>
            </a:pPr>
            <a:r>
              <a:rPr lang="en-US" sz="2400">
                <a:solidFill>
                  <a:schemeClr val="bg1"/>
                </a:solidFill>
              </a:rPr>
              <a:t>SQL Command</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949" y="4852267"/>
            <a:ext cx="2741612" cy="167640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2"/>
          <p:cNvSpPr>
            <a:spLocks noGrp="1" noChangeArrowheads="1"/>
          </p:cNvSpPr>
          <p:nvPr>
            <p:ph type="title"/>
          </p:nvPr>
        </p:nvSpPr>
        <p:spPr bwMode="auto">
          <a:xfrm>
            <a:off x="457200" y="206066"/>
            <a:ext cx="7696200" cy="604838"/>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Command</a:t>
            </a:r>
            <a:endParaRPr lang="en-US" sz="3400" b="1" dirty="0" smtClean="0">
              <a:solidFill>
                <a:schemeClr val="tx1"/>
              </a:solidFill>
              <a:cs typeface="Tahoma" charset="0"/>
            </a:endParaRPr>
          </a:p>
        </p:txBody>
      </p:sp>
    </p:spTree>
    <p:extLst>
      <p:ext uri="{BB962C8B-B14F-4D97-AF65-F5344CB8AC3E}">
        <p14:creationId xmlns:p14="http://schemas.microsoft.com/office/powerpoint/2010/main" val="2317463008"/>
      </p:ext>
    </p:extLst>
  </p:cSld>
  <p:clrMapOvr>
    <a:masterClrMapping/>
  </p:clrMapOvr>
  <p:transition advClick="0">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Tham số hóa câu lệnh</a:t>
            </a:r>
          </a:p>
          <a:p>
            <a:pPr lvl="1" algn="just">
              <a:lnSpc>
                <a:spcPct val="120000"/>
              </a:lnSpc>
              <a:spcBef>
                <a:spcPts val="300"/>
              </a:spcBef>
              <a:spcAft>
                <a:spcPts val="300"/>
              </a:spcAft>
            </a:pPr>
            <a:r>
              <a:rPr lang="en-US" sz="2400">
                <a:latin typeface="+mj-lt"/>
                <a:cs typeface="Tahoma" charset="0"/>
              </a:rPr>
              <a:t>Một vài giá trị trong câu lệnh chỉ biết khi thực hiện câu lệnh</a:t>
            </a:r>
            <a:r>
              <a:rPr lang="en-US" sz="2400" smtClean="0">
                <a:latin typeface="+mj-lt"/>
                <a:cs typeface="Tahoma" charset="0"/>
              </a:rPr>
              <a:t>. Cần </a:t>
            </a:r>
            <a:r>
              <a:rPr lang="en-US" sz="2400">
                <a:latin typeface="+mj-lt"/>
                <a:cs typeface="Tahoma" charset="0"/>
              </a:rPr>
              <a:t>thực hiện câu lệnh nhiều lần với các giá trị khác nhau.</a:t>
            </a:r>
            <a:endParaRPr lang="en-US" sz="2400" dirty="0" smtClean="0">
              <a:latin typeface="+mj-lt"/>
              <a:cs typeface="Tahoma" charset="0"/>
            </a:endParaRPr>
          </a:p>
        </p:txBody>
      </p:sp>
      <p:sp>
        <p:nvSpPr>
          <p:cNvPr id="5" name="Text Box 4"/>
          <p:cNvSpPr txBox="1">
            <a:spLocks noChangeArrowheads="1"/>
          </p:cNvSpPr>
          <p:nvPr/>
        </p:nvSpPr>
        <p:spPr bwMode="auto">
          <a:xfrm>
            <a:off x="914400" y="3632200"/>
            <a:ext cx="6629400" cy="2862322"/>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sz="2000"/>
              <a:t>…</a:t>
            </a:r>
          </a:p>
          <a:p>
            <a:pPr algn="l" eaLnBrk="1" hangingPunct="1"/>
            <a:r>
              <a:rPr lang="en-US" sz="2000" b="0" noProof="1"/>
              <a:t>cmd.CommandText = "Insert into Sinhvien </a:t>
            </a:r>
            <a:r>
              <a:rPr lang="en-US" sz="2000" b="0"/>
              <a:t>			</a:t>
            </a:r>
            <a:r>
              <a:rPr lang="en-US" sz="2000" b="0" noProof="1"/>
              <a:t>values(</a:t>
            </a:r>
            <a:r>
              <a:rPr lang="en-US" sz="2000" b="0" noProof="1">
                <a:solidFill>
                  <a:srgbClr val="C00000"/>
                </a:solidFill>
              </a:rPr>
              <a:t>@MS,@HT,@NS,@GT,@DC,@DT</a:t>
            </a:r>
            <a:r>
              <a:rPr lang="en-US" sz="2000" b="0" noProof="1" smtClean="0"/>
              <a:t>)";</a:t>
            </a:r>
            <a:endParaRPr lang="en-US" sz="2000" b="0" noProof="1"/>
          </a:p>
          <a:p>
            <a:pPr algn="l" eaLnBrk="1" hangingPunct="1"/>
            <a:r>
              <a:rPr lang="en-US" sz="2000" b="0" noProof="1"/>
              <a:t>cmd.Parameters.Add("@MS", SqlDbType.Int);</a:t>
            </a:r>
          </a:p>
          <a:p>
            <a:pPr algn="l" eaLnBrk="1" hangingPunct="1"/>
            <a:r>
              <a:rPr lang="en-US" sz="2000" b="0" noProof="1"/>
              <a:t>cmd.Parameters.Add("@HT", SqlDbType.NVarChar);</a:t>
            </a:r>
          </a:p>
          <a:p>
            <a:pPr algn="l" eaLnBrk="1" hangingPunct="1"/>
            <a:r>
              <a:rPr lang="en-US" sz="2000" b="0" noProof="1"/>
              <a:t>cmd.Parameters.Add("@NS",SqlDbType.DateTime);</a:t>
            </a:r>
          </a:p>
          <a:p>
            <a:pPr algn="l" eaLnBrk="1" hangingPunct="1"/>
            <a:r>
              <a:rPr lang="en-US" sz="2000" b="0" noProof="1"/>
              <a:t>cmd.Parameters.Add("@GT",SqlDbType.Bit);</a:t>
            </a:r>
          </a:p>
          <a:p>
            <a:pPr algn="l" eaLnBrk="1" hangingPunct="1"/>
            <a:r>
              <a:rPr lang="en-US" sz="2000" b="0" noProof="1"/>
              <a:t>cmd.Parameters.Add("@DC",SqlDbType.NVarChar);</a:t>
            </a:r>
          </a:p>
          <a:p>
            <a:pPr algn="l" eaLnBrk="1" hangingPunct="1"/>
            <a:r>
              <a:rPr lang="en-US" sz="2000" b="0" noProof="1"/>
              <a:t>cmd.Parameters.Add("@DT",SqlDbType.Int);            </a:t>
            </a:r>
            <a:endParaRPr lang="en-US" sz="2000" b="0"/>
          </a:p>
        </p:txBody>
      </p:sp>
      <p:sp>
        <p:nvSpPr>
          <p:cNvPr id="7" name="Rectangle 5"/>
          <p:cNvSpPr>
            <a:spLocks noChangeArrowheads="1"/>
          </p:cNvSpPr>
          <p:nvPr/>
        </p:nvSpPr>
        <p:spPr bwMode="auto">
          <a:xfrm>
            <a:off x="914400" y="3124200"/>
            <a:ext cx="6629400" cy="501650"/>
          </a:xfrm>
          <a:prstGeom prst="rect">
            <a:avLst/>
          </a:prstGeom>
          <a:gradFill rotWithShape="1">
            <a:gsLst>
              <a:gs pos="0">
                <a:srgbClr val="0000FF"/>
              </a:gs>
              <a:gs pos="50000">
                <a:srgbClr val="000076"/>
              </a:gs>
              <a:gs pos="100000">
                <a:srgbClr val="0000FF"/>
              </a:gs>
            </a:gsLst>
            <a:lin ang="0" scaled="1"/>
          </a:gradFill>
          <a:ln w="9525">
            <a:solidFill>
              <a:schemeClr val="tx1"/>
            </a:solidFill>
            <a:miter lim="800000"/>
            <a:headEnd/>
            <a:tailEnd/>
          </a:ln>
        </p:spPr>
        <p:txBody>
          <a:bodyPr lIns="18288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1"/>
              </a:buClr>
              <a:buSzPct val="65000"/>
              <a:buFont typeface="Wingdings" panose="05000000000000000000" pitchFamily="2" charset="2"/>
              <a:buNone/>
            </a:pPr>
            <a:r>
              <a:rPr lang="en-US" sz="2400">
                <a:solidFill>
                  <a:schemeClr val="bg1"/>
                </a:solidFill>
              </a:rPr>
              <a:t>SQL Command - Param</a:t>
            </a:r>
          </a:p>
        </p:txBody>
      </p:sp>
      <p:sp>
        <p:nvSpPr>
          <p:cNvPr id="8" name="Line 8"/>
          <p:cNvSpPr>
            <a:spLocks noChangeShapeType="1"/>
          </p:cNvSpPr>
          <p:nvPr/>
        </p:nvSpPr>
        <p:spPr bwMode="auto">
          <a:xfrm>
            <a:off x="6934200" y="5735638"/>
            <a:ext cx="6858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 name="Text Box 9"/>
          <p:cNvSpPr txBox="1">
            <a:spLocks noChangeArrowheads="1"/>
          </p:cNvSpPr>
          <p:nvPr/>
        </p:nvSpPr>
        <p:spPr bwMode="auto">
          <a:xfrm>
            <a:off x="7620000" y="5410200"/>
            <a:ext cx="1371600" cy="646113"/>
          </a:xfrm>
          <a:prstGeom prst="rect">
            <a:avLst/>
          </a:prstGeom>
          <a:gradFill rotWithShape="1">
            <a:gsLst>
              <a:gs pos="0">
                <a:srgbClr val="00FFFF"/>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Khai báo tham số</a:t>
            </a:r>
          </a:p>
        </p:txBody>
      </p:sp>
      <p:sp>
        <p:nvSpPr>
          <p:cNvPr id="10" name="Line 10"/>
          <p:cNvSpPr>
            <a:spLocks noChangeShapeType="1"/>
          </p:cNvSpPr>
          <p:nvPr/>
        </p:nvSpPr>
        <p:spPr bwMode="auto">
          <a:xfrm>
            <a:off x="6934200" y="4197350"/>
            <a:ext cx="6858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1" name="Text Box 11"/>
          <p:cNvSpPr txBox="1">
            <a:spLocks noChangeArrowheads="1"/>
          </p:cNvSpPr>
          <p:nvPr/>
        </p:nvSpPr>
        <p:spPr bwMode="auto">
          <a:xfrm>
            <a:off x="7620000" y="4013200"/>
            <a:ext cx="1447800" cy="923925"/>
          </a:xfrm>
          <a:prstGeom prst="rect">
            <a:avLst/>
          </a:prstGeom>
          <a:gradFill rotWithShape="1">
            <a:gsLst>
              <a:gs pos="0">
                <a:srgbClr val="00FFFF"/>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Câu lệnh được tham số hóa</a:t>
            </a:r>
          </a:p>
        </p:txBody>
      </p:sp>
      <p:sp>
        <p:nvSpPr>
          <p:cNvPr id="12" name="Rectangle 2"/>
          <p:cNvSpPr>
            <a:spLocks noGrp="1" noChangeArrowheads="1"/>
          </p:cNvSpPr>
          <p:nvPr>
            <p:ph type="title"/>
          </p:nvPr>
        </p:nvSpPr>
        <p:spPr bwMode="auto">
          <a:xfrm>
            <a:off x="457200" y="206066"/>
            <a:ext cx="7696200" cy="604838"/>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Command</a:t>
            </a:r>
            <a:endParaRPr lang="en-US" sz="3400" b="1" dirty="0" smtClean="0">
              <a:solidFill>
                <a:schemeClr val="tx1"/>
              </a:solidFill>
              <a:cs typeface="Tahoma" charset="0"/>
            </a:endParaRPr>
          </a:p>
        </p:txBody>
      </p:sp>
    </p:spTree>
    <p:extLst>
      <p:ext uri="{BB962C8B-B14F-4D97-AF65-F5344CB8AC3E}">
        <p14:creationId xmlns:p14="http://schemas.microsoft.com/office/powerpoint/2010/main" val="4131354931"/>
      </p:ext>
    </p:extLst>
  </p:cSld>
  <p:clrMapOvr>
    <a:masterClrMapping/>
  </p:clrMapOvr>
  <p:transition advClick="0">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Tham số hóa câu lệnh</a:t>
            </a:r>
          </a:p>
          <a:p>
            <a:pPr lvl="1" algn="just">
              <a:lnSpc>
                <a:spcPct val="120000"/>
              </a:lnSpc>
              <a:spcBef>
                <a:spcPts val="300"/>
              </a:spcBef>
              <a:spcAft>
                <a:spcPts val="300"/>
              </a:spcAft>
            </a:pPr>
            <a:r>
              <a:rPr lang="vi-VN" sz="2400">
                <a:latin typeface="+mj-lt"/>
                <a:cs typeface="Tahoma" charset="0"/>
              </a:rPr>
              <a:t>Truyền các giá trị của tham số tương ứng</a:t>
            </a:r>
            <a:endParaRPr lang="en-US" sz="2400" dirty="0" smtClean="0">
              <a:latin typeface="+mj-lt"/>
              <a:cs typeface="Tahoma" charset="0"/>
            </a:endParaRPr>
          </a:p>
        </p:txBody>
      </p:sp>
      <p:sp>
        <p:nvSpPr>
          <p:cNvPr id="5" name="Text Box 4"/>
          <p:cNvSpPr txBox="1">
            <a:spLocks noChangeArrowheads="1"/>
          </p:cNvSpPr>
          <p:nvPr/>
        </p:nvSpPr>
        <p:spPr bwMode="auto">
          <a:xfrm>
            <a:off x="838200" y="2794000"/>
            <a:ext cx="8077200" cy="3478213"/>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sz="2200" b="0" noProof="1"/>
              <a:t> </a:t>
            </a:r>
            <a:r>
              <a:rPr lang="en-US" sz="2200" b="0"/>
              <a:t>…</a:t>
            </a:r>
            <a:endParaRPr lang="en-US" sz="2200" b="0" noProof="1"/>
          </a:p>
          <a:p>
            <a:pPr algn="l" eaLnBrk="1" hangingPunct="1"/>
            <a:r>
              <a:rPr lang="en-US" sz="2200" b="0" noProof="1"/>
              <a:t>cmd.Parameters["@MS"].Value = 999;</a:t>
            </a:r>
          </a:p>
          <a:p>
            <a:pPr algn="l" eaLnBrk="1" hangingPunct="1"/>
            <a:r>
              <a:rPr lang="en-US" sz="2200" b="0" noProof="1"/>
              <a:t>cmd.Parameters["@HT"].Value = “Tran Anh Dung";</a:t>
            </a:r>
          </a:p>
          <a:p>
            <a:pPr algn="l" eaLnBrk="1" hangingPunct="1"/>
            <a:r>
              <a:rPr lang="en-US" sz="2200" b="0" noProof="1"/>
              <a:t>cmd.Parameters["@NS"].Value = new DateTime(1978,12,4);</a:t>
            </a:r>
          </a:p>
          <a:p>
            <a:pPr algn="l" eaLnBrk="1" hangingPunct="1"/>
            <a:r>
              <a:rPr lang="en-US" sz="2200" b="0" noProof="1"/>
              <a:t>cmd.Parameters["@GT"].Value = 1;</a:t>
            </a:r>
          </a:p>
          <a:p>
            <a:pPr algn="l" eaLnBrk="1" hangingPunct="1"/>
            <a:r>
              <a:rPr lang="en-US" sz="2200" b="0" noProof="1"/>
              <a:t>cmd.Parameters["@DC"].Value = “</a:t>
            </a:r>
            <a:r>
              <a:rPr lang="en-US" sz="2200" b="0"/>
              <a:t>Tan Binh</a:t>
            </a:r>
            <a:r>
              <a:rPr lang="en-US" sz="2200" b="0" noProof="1"/>
              <a:t>";</a:t>
            </a:r>
          </a:p>
          <a:p>
            <a:pPr algn="l" eaLnBrk="1" hangingPunct="1"/>
            <a:r>
              <a:rPr lang="en-US" sz="2200" b="0" noProof="1"/>
              <a:t>cmd.Parameters["@DT"].Value = 5120791;</a:t>
            </a:r>
          </a:p>
          <a:p>
            <a:pPr algn="l" eaLnBrk="1" hangingPunct="1"/>
            <a:r>
              <a:rPr lang="en-US" sz="2200" b="0" noProof="1"/>
              <a:t>conn.Open();</a:t>
            </a:r>
          </a:p>
          <a:p>
            <a:pPr algn="l" eaLnBrk="1" hangingPunct="1"/>
            <a:r>
              <a:rPr lang="en-US" sz="2200" b="0" noProof="1"/>
              <a:t>int count = (int) cmd.ExecuteNonQuery();</a:t>
            </a:r>
          </a:p>
          <a:p>
            <a:pPr algn="l" eaLnBrk="1" hangingPunct="1"/>
            <a:r>
              <a:rPr lang="en-US" sz="2200" b="0" noProof="1"/>
              <a:t>aconn.Close();</a:t>
            </a:r>
            <a:endParaRPr lang="en-US" sz="2200" b="0"/>
          </a:p>
        </p:txBody>
      </p:sp>
      <p:sp>
        <p:nvSpPr>
          <p:cNvPr id="7" name="Rectangle 5"/>
          <p:cNvSpPr>
            <a:spLocks noChangeArrowheads="1"/>
          </p:cNvSpPr>
          <p:nvPr/>
        </p:nvSpPr>
        <p:spPr bwMode="auto">
          <a:xfrm>
            <a:off x="838200" y="2286000"/>
            <a:ext cx="8077200" cy="501650"/>
          </a:xfrm>
          <a:prstGeom prst="rect">
            <a:avLst/>
          </a:prstGeom>
          <a:gradFill rotWithShape="1">
            <a:gsLst>
              <a:gs pos="0">
                <a:srgbClr val="0000FF"/>
              </a:gs>
              <a:gs pos="50000">
                <a:srgbClr val="000076"/>
              </a:gs>
              <a:gs pos="100000">
                <a:srgbClr val="0000FF"/>
              </a:gs>
            </a:gsLst>
            <a:lin ang="0" scaled="1"/>
          </a:gradFill>
          <a:ln w="9525">
            <a:solidFill>
              <a:schemeClr val="tx1"/>
            </a:solidFill>
            <a:miter lim="800000"/>
            <a:headEnd/>
            <a:tailEnd/>
          </a:ln>
        </p:spPr>
        <p:txBody>
          <a:bodyPr lIns="18288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1"/>
              </a:buClr>
              <a:buSzPct val="65000"/>
              <a:buFont typeface="Wingdings" panose="05000000000000000000" pitchFamily="2" charset="2"/>
              <a:buNone/>
            </a:pPr>
            <a:r>
              <a:rPr lang="en-US" sz="2400">
                <a:solidFill>
                  <a:schemeClr val="bg1"/>
                </a:solidFill>
              </a:rPr>
              <a:t>SQL Command - Param</a:t>
            </a:r>
          </a:p>
        </p:txBody>
      </p:sp>
      <p:sp>
        <p:nvSpPr>
          <p:cNvPr id="8" name="Rectangle 2"/>
          <p:cNvSpPr>
            <a:spLocks noGrp="1" noChangeArrowheads="1"/>
          </p:cNvSpPr>
          <p:nvPr>
            <p:ph type="title"/>
          </p:nvPr>
        </p:nvSpPr>
        <p:spPr bwMode="auto">
          <a:xfrm>
            <a:off x="457200" y="206066"/>
            <a:ext cx="7696200" cy="604838"/>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Command</a:t>
            </a:r>
            <a:endParaRPr lang="en-US" sz="3400" b="1" dirty="0" smtClean="0">
              <a:solidFill>
                <a:schemeClr val="tx1"/>
              </a:solidFill>
              <a:cs typeface="Tahoma" charset="0"/>
            </a:endParaRPr>
          </a:p>
        </p:txBody>
      </p:sp>
    </p:spTree>
    <p:extLst>
      <p:ext uri="{BB962C8B-B14F-4D97-AF65-F5344CB8AC3E}">
        <p14:creationId xmlns:p14="http://schemas.microsoft.com/office/powerpoint/2010/main" val="1537511122"/>
      </p:ext>
    </p:extLst>
  </p:cSld>
  <p:clrMapOvr>
    <a:masterClrMapping/>
  </p:clrMapOvr>
  <p:transition advClick="0">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98437"/>
            <a:ext cx="7696200" cy="639763"/>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DataReader</a:t>
            </a:r>
            <a:endParaRPr lang="en-US" sz="34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Đối tượng </a:t>
            </a:r>
            <a:r>
              <a:rPr lang="vi-VN" sz="2800">
                <a:solidFill>
                  <a:srgbClr val="0000FF"/>
                </a:solidFill>
                <a:latin typeface="+mj-lt"/>
                <a:cs typeface="Tahoma" charset="0"/>
              </a:rPr>
              <a:t>DataReader </a:t>
            </a:r>
            <a:r>
              <a:rPr lang="vi-VN" sz="2800">
                <a:latin typeface="+mj-lt"/>
                <a:cs typeface="Tahoma" charset="0"/>
              </a:rPr>
              <a:t>dùng để đọc một luồng dữ liệu từ database.</a:t>
            </a:r>
          </a:p>
          <a:p>
            <a:pPr algn="just">
              <a:lnSpc>
                <a:spcPct val="120000"/>
              </a:lnSpc>
              <a:spcBef>
                <a:spcPts val="300"/>
              </a:spcBef>
              <a:spcAft>
                <a:spcPts val="300"/>
              </a:spcAft>
            </a:pPr>
            <a:r>
              <a:rPr lang="vi-VN" sz="2800">
                <a:latin typeface="+mj-lt"/>
                <a:cs typeface="Tahoma" charset="0"/>
              </a:rPr>
              <a:t>Cung cấp luồng dữ liệu f</a:t>
            </a:r>
            <a:r>
              <a:rPr lang="vi-VN" sz="2800">
                <a:solidFill>
                  <a:srgbClr val="0000FF"/>
                </a:solidFill>
                <a:latin typeface="+mj-lt"/>
                <a:cs typeface="Tahoma" charset="0"/>
              </a:rPr>
              <a:t>orward-only</a:t>
            </a:r>
            <a:r>
              <a:rPr lang="vi-VN" sz="2800">
                <a:latin typeface="+mj-lt"/>
                <a:cs typeface="Tahoma" charset="0"/>
              </a:rPr>
              <a:t> và </a:t>
            </a:r>
            <a:r>
              <a:rPr lang="vi-VN" sz="2800">
                <a:solidFill>
                  <a:srgbClr val="0000FF"/>
                </a:solidFill>
                <a:latin typeface="+mj-lt"/>
                <a:cs typeface="Tahoma" charset="0"/>
              </a:rPr>
              <a:t>read-only</a:t>
            </a:r>
            <a:endParaRPr lang="en-US" sz="2800" dirty="0" smtClean="0">
              <a:solidFill>
                <a:srgbClr val="0000FF"/>
              </a:solidFill>
              <a:latin typeface="+mj-lt"/>
              <a:cs typeface="Tahoma" charset="0"/>
            </a:endParaRPr>
          </a:p>
        </p:txBody>
      </p:sp>
      <p:sp>
        <p:nvSpPr>
          <p:cNvPr id="5" name="AutoShape 3"/>
          <p:cNvSpPr>
            <a:spLocks noChangeArrowheads="1"/>
          </p:cNvSpPr>
          <p:nvPr/>
        </p:nvSpPr>
        <p:spPr bwMode="auto">
          <a:xfrm>
            <a:off x="7391400" y="3336924"/>
            <a:ext cx="762000" cy="10668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 name="Text Box 4"/>
          <p:cNvSpPr txBox="1">
            <a:spLocks noChangeArrowheads="1"/>
          </p:cNvSpPr>
          <p:nvPr/>
        </p:nvSpPr>
        <p:spPr bwMode="auto">
          <a:xfrm>
            <a:off x="6934200" y="4494212"/>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t>Data Source</a:t>
            </a:r>
          </a:p>
        </p:txBody>
      </p:sp>
      <p:pic>
        <p:nvPicPr>
          <p:cNvPr id="7" name="Picture 5"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3503612"/>
            <a:ext cx="121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914400" y="4341812"/>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Application</a:t>
            </a:r>
          </a:p>
        </p:txBody>
      </p:sp>
      <p:sp>
        <p:nvSpPr>
          <p:cNvPr id="9" name="Rectangle 7"/>
          <p:cNvSpPr>
            <a:spLocks noChangeArrowheads="1"/>
          </p:cNvSpPr>
          <p:nvPr/>
        </p:nvSpPr>
        <p:spPr bwMode="auto">
          <a:xfrm>
            <a:off x="2362200" y="3717924"/>
            <a:ext cx="4876800" cy="457200"/>
          </a:xfrm>
          <a:prstGeom prst="rect">
            <a:avLst/>
          </a:prstGeom>
          <a:solidFill>
            <a:srgbClr val="E5E5FF"/>
          </a:solidFill>
          <a:ln w="9525">
            <a:solidFill>
              <a:srgbClr val="E5E5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solidFill>
                  <a:srgbClr val="0000FF"/>
                </a:solidFill>
              </a:rPr>
              <a:t>Connection</a:t>
            </a:r>
          </a:p>
        </p:txBody>
      </p:sp>
      <p:pic>
        <p:nvPicPr>
          <p:cNvPr id="10" name="Picture 8" descr="gearani"/>
          <p:cNvPicPr>
            <a:picLocks noChangeAspect="1" noChangeArrowheads="1" noCrop="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rot="1920062">
            <a:off x="4191000" y="4238624"/>
            <a:ext cx="12604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
          <p:cNvSpPr txBox="1">
            <a:spLocks noChangeArrowheads="1"/>
          </p:cNvSpPr>
          <p:nvPr/>
        </p:nvSpPr>
        <p:spPr bwMode="auto">
          <a:xfrm>
            <a:off x="5334000" y="5013324"/>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t>Command</a:t>
            </a:r>
          </a:p>
        </p:txBody>
      </p:sp>
      <p:graphicFrame>
        <p:nvGraphicFramePr>
          <p:cNvPr id="12" name="Group 10"/>
          <p:cNvGraphicFramePr>
            <a:graphicFrameLocks/>
          </p:cNvGraphicFramePr>
          <p:nvPr>
            <p:extLst>
              <p:ext uri="{D42A27DB-BD31-4B8C-83A1-F6EECF244321}">
                <p14:modId xmlns:p14="http://schemas.microsoft.com/office/powerpoint/2010/main" val="365621429"/>
              </p:ext>
            </p:extLst>
          </p:nvPr>
        </p:nvGraphicFramePr>
        <p:xfrm>
          <a:off x="1143000" y="5546724"/>
          <a:ext cx="3581400" cy="549276"/>
        </p:xfrm>
        <a:graphic>
          <a:graphicData uri="http://schemas.openxmlformats.org/drawingml/2006/table">
            <a:tbl>
              <a:tblPr/>
              <a:tblGrid>
                <a:gridCol w="914400"/>
                <a:gridCol w="1574800"/>
                <a:gridCol w="1092200"/>
              </a:tblGrid>
              <a:tr h="2746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0" i="0" u="none" strike="noStrike" cap="none" normalizeH="0" baseline="0" smtClean="0">
                          <a:ln>
                            <a:noFill/>
                          </a:ln>
                          <a:solidFill>
                            <a:srgbClr val="0000FF"/>
                          </a:solidFill>
                          <a:effectLst/>
                          <a:latin typeface="Arial" charset="0"/>
                        </a:rPr>
                        <a:t>BookID</a:t>
                      </a:r>
                    </a:p>
                  </a:txBody>
                  <a:tcPr marT="45773" marB="457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0" i="0" u="none" strike="noStrike" cap="none" normalizeH="0" baseline="0" smtClean="0">
                          <a:ln>
                            <a:noFill/>
                          </a:ln>
                          <a:solidFill>
                            <a:srgbClr val="0000FF"/>
                          </a:solidFill>
                          <a:effectLst/>
                          <a:latin typeface="Arial" charset="0"/>
                        </a:rPr>
                        <a:t>BookName</a:t>
                      </a:r>
                    </a:p>
                  </a:txBody>
                  <a:tcPr marT="45773" marB="457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0" i="0" u="none" strike="noStrike" cap="none" normalizeH="0" baseline="0" smtClean="0">
                          <a:ln>
                            <a:noFill/>
                          </a:ln>
                          <a:solidFill>
                            <a:srgbClr val="0000FF"/>
                          </a:solidFill>
                          <a:effectLst/>
                          <a:latin typeface="Arial" charset="0"/>
                        </a:rPr>
                        <a:t>Author</a:t>
                      </a:r>
                    </a:p>
                  </a:txBody>
                  <a:tcPr marT="45773" marB="457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r>
              <a:tr h="2746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0" i="0" u="none" strike="noStrike" cap="none" normalizeH="0" baseline="0" smtClean="0">
                          <a:ln>
                            <a:noFill/>
                          </a:ln>
                          <a:solidFill>
                            <a:srgbClr val="000000"/>
                          </a:solidFill>
                          <a:effectLst/>
                          <a:latin typeface="Arial" charset="0"/>
                        </a:rPr>
                        <a:t>i</a:t>
                      </a:r>
                    </a:p>
                  </a:txBody>
                  <a:tcPr marT="45773" marB="457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0" i="0" u="none" strike="noStrike" cap="none" normalizeH="0" baseline="0" smtClean="0">
                          <a:ln>
                            <a:noFill/>
                          </a:ln>
                          <a:solidFill>
                            <a:srgbClr val="000000"/>
                          </a:solidFill>
                          <a:effectLst/>
                          <a:latin typeface="Arial" charset="0"/>
                        </a:rPr>
                        <a:t>Book i</a:t>
                      </a:r>
                    </a:p>
                  </a:txBody>
                  <a:tcPr marT="45773" marB="457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200" b="0" i="0" u="none" strike="noStrike" cap="none" normalizeH="0" baseline="0" smtClean="0">
                          <a:ln>
                            <a:noFill/>
                          </a:ln>
                          <a:solidFill>
                            <a:srgbClr val="000000"/>
                          </a:solidFill>
                          <a:effectLst/>
                          <a:latin typeface="Arial" charset="0"/>
                        </a:rPr>
                        <a:t>Author i</a:t>
                      </a:r>
                    </a:p>
                  </a:txBody>
                  <a:tcPr marT="45773" marB="457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Rectangle 24"/>
          <p:cNvSpPr>
            <a:spLocks noChangeArrowheads="1"/>
          </p:cNvSpPr>
          <p:nvPr/>
        </p:nvSpPr>
        <p:spPr bwMode="auto">
          <a:xfrm>
            <a:off x="2514600" y="3565524"/>
            <a:ext cx="1447800" cy="762000"/>
          </a:xfrm>
          <a:prstGeom prst="rect">
            <a:avLst/>
          </a:prstGeom>
          <a:solidFill>
            <a:srgbClr val="CC99FF"/>
          </a:solidFill>
          <a:ln w="9525">
            <a:solidFill>
              <a:schemeClr val="tx1"/>
            </a:solidFill>
            <a:miter lim="800000"/>
            <a:headEnd/>
            <a:tailEnd/>
          </a:ln>
          <a:effectLst>
            <a:outerShdw dist="107763" dir="8100000" algn="ctr" rotWithShape="0">
              <a:schemeClr val="bg2">
                <a:alpha val="50000"/>
              </a:schemeClr>
            </a:outerShdw>
          </a:effectLst>
        </p:spPr>
        <p:txBody>
          <a:bodyPr wrap="none" anchor="ctr"/>
          <a:lstStyle/>
          <a:p>
            <a:pPr algn="ctr">
              <a:defRPr/>
            </a:pPr>
            <a:r>
              <a:rPr lang="en-US">
                <a:latin typeface="Arial" charset="0"/>
                <a:cs typeface="Arial" charset="0"/>
              </a:rPr>
              <a:t>DataReader</a:t>
            </a:r>
          </a:p>
        </p:txBody>
      </p:sp>
      <p:sp>
        <p:nvSpPr>
          <p:cNvPr id="14" name="Text Box 25"/>
          <p:cNvSpPr txBox="1">
            <a:spLocks noChangeArrowheads="1"/>
          </p:cNvSpPr>
          <p:nvPr/>
        </p:nvSpPr>
        <p:spPr bwMode="auto">
          <a:xfrm>
            <a:off x="5105400" y="3336924"/>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t>ExecuteReader()</a:t>
            </a:r>
          </a:p>
        </p:txBody>
      </p:sp>
      <p:sp>
        <p:nvSpPr>
          <p:cNvPr id="15" name="Text Box 26"/>
          <p:cNvSpPr txBox="1">
            <a:spLocks noChangeArrowheads="1"/>
          </p:cNvSpPr>
          <p:nvPr/>
        </p:nvSpPr>
        <p:spPr bwMode="auto">
          <a:xfrm>
            <a:off x="4572000" y="3336924"/>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t>Read()</a:t>
            </a:r>
          </a:p>
        </p:txBody>
      </p:sp>
      <p:sp>
        <p:nvSpPr>
          <p:cNvPr id="16" name="AutoShape 27"/>
          <p:cNvSpPr>
            <a:spLocks noChangeArrowheads="1"/>
          </p:cNvSpPr>
          <p:nvPr/>
        </p:nvSpPr>
        <p:spPr bwMode="auto">
          <a:xfrm>
            <a:off x="5364163" y="3717924"/>
            <a:ext cx="1341437" cy="393700"/>
          </a:xfrm>
          <a:prstGeom prst="doubleWave">
            <a:avLst>
              <a:gd name="adj1" fmla="val 10319"/>
              <a:gd name="adj2" fmla="val -1097"/>
            </a:avLst>
          </a:prstGeom>
          <a:gradFill rotWithShape="1">
            <a:gsLst>
              <a:gs pos="0">
                <a:srgbClr val="33CC33"/>
              </a:gs>
              <a:gs pos="50000">
                <a:srgbClr val="CDF3CD"/>
              </a:gs>
              <a:gs pos="100000">
                <a:srgbClr val="33CC33"/>
              </a:gs>
            </a:gsLst>
            <a:lin ang="2700000" scaled="1"/>
          </a:gradFill>
          <a:ln w="9525">
            <a:miter lim="800000"/>
            <a:headEnd/>
            <a:tailEnd/>
          </a:ln>
          <a:scene3d>
            <a:camera prst="legacyPerspectiveFront">
              <a:rot lat="20699961" lon="600000" rev="0"/>
            </a:camera>
            <a:lightRig rig="legacyFlat2" dir="t"/>
          </a:scene3d>
          <a:sp3d extrusionH="163500" prstMaterial="legacyMatte">
            <a:bevelT w="13500" h="13500" prst="angle"/>
            <a:bevelB w="13500" h="13500" prst="angle"/>
            <a:extrusionClr>
              <a:srgbClr val="33CC33"/>
            </a:extrusionClr>
            <a:contourClr>
              <a:srgbClr val="33CC33"/>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011010011</a:t>
            </a:r>
          </a:p>
        </p:txBody>
      </p:sp>
      <p:sp>
        <p:nvSpPr>
          <p:cNvPr id="17" name="AutoShape 28"/>
          <p:cNvSpPr>
            <a:spLocks noChangeArrowheads="1"/>
          </p:cNvSpPr>
          <p:nvPr/>
        </p:nvSpPr>
        <p:spPr bwMode="auto">
          <a:xfrm>
            <a:off x="5410200" y="3717924"/>
            <a:ext cx="1341438" cy="393700"/>
          </a:xfrm>
          <a:prstGeom prst="doubleWave">
            <a:avLst>
              <a:gd name="adj1" fmla="val 10319"/>
              <a:gd name="adj2" fmla="val -1097"/>
            </a:avLst>
          </a:prstGeom>
          <a:gradFill rotWithShape="1">
            <a:gsLst>
              <a:gs pos="0">
                <a:srgbClr val="FF0000"/>
              </a:gs>
              <a:gs pos="50000">
                <a:srgbClr val="FFC9C9"/>
              </a:gs>
              <a:gs pos="100000">
                <a:srgbClr val="FF0000"/>
              </a:gs>
            </a:gsLst>
            <a:lin ang="2700000" scaled="1"/>
          </a:gradFill>
          <a:ln w="9525">
            <a:miter lim="800000"/>
            <a:headEnd/>
            <a:tailEnd/>
          </a:ln>
          <a:scene3d>
            <a:camera prst="legacyPerspectiveFront">
              <a:rot lat="20699961" lon="600000" rev="0"/>
            </a:camera>
            <a:lightRig rig="legacyFlat2" dir="t"/>
          </a:scene3d>
          <a:sp3d extrusionH="163500" prstMaterial="legacyMatte">
            <a:bevelT w="13500" h="13500" prst="angle"/>
            <a:bevelB w="13500" h="13500" prst="angle"/>
            <a:extrusionClr>
              <a:srgbClr val="FF0000"/>
            </a:extrusionClr>
            <a:contourClr>
              <a:srgbClr val="FF00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011010011</a:t>
            </a:r>
          </a:p>
        </p:txBody>
      </p:sp>
    </p:spTree>
    <p:extLst>
      <p:ext uri="{BB962C8B-B14F-4D97-AF65-F5344CB8AC3E}">
        <p14:creationId xmlns:p14="http://schemas.microsoft.com/office/powerpoint/2010/main" val="183565023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5" presetClass="entr" presetSubtype="0" fill="hold" grpId="0" nodeType="afterEffect">
                                  <p:stCondLst>
                                    <p:cond delay="100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strVal val="#ppt_w*0.70"/>
                                          </p:val>
                                        </p:tav>
                                        <p:tav tm="100000">
                                          <p:val>
                                            <p:strVal val="#ppt_w"/>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4"/>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1"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60" presetClass="path" presetSubtype="0" repeatCount="indefinite" accel="50000" decel="50000" fill="hold" grpId="0" nodeType="withEffect">
                                  <p:stCondLst>
                                    <p:cond delay="0"/>
                                  </p:stCondLst>
                                  <p:childTnLst>
                                    <p:animMotion origin="layout" path="M -0.04827 -0.00602 C -0.04757 -0.00092 -0.04566 0.00718 -0.03837 0.00625 C -0.02778 0.00625 -0.02709 -0.01759 -0.01441 -0.01759 C -0.00313 -0.01759 -0.00921 0.00324 0.00173 0.00324 C 0.01302 0.00324 0.00711 -0.0125 0.01927 -0.0125 C 0.03003 -0.0125 0.02395 -0.00208 0.03368 -0.00208 C 0.04305 -0.00208 0.03819 -0.00972 0.0467 -0.00972 C 0.05156 -0.00972 0.05191 -0.00764 0.0526 -0.00602 " pathEditMode="relative" rAng="0" ptsTypes="AAAAAAAA">
                                      <p:cBhvr>
                                        <p:cTn id="39" dur="2000" fill="hold"/>
                                        <p:tgtEl>
                                          <p:spTgt spid="16"/>
                                        </p:tgtEl>
                                        <p:attrNameLst>
                                          <p:attrName>ppt_x</p:attrName>
                                          <p:attrName>ppt_y</p:attrName>
                                        </p:attrNameLst>
                                      </p:cBhvr>
                                      <p:rCtr x="5035" y="23"/>
                                    </p:animMotion>
                                  </p:childTnLst>
                                </p:cTn>
                              </p:par>
                            </p:childTnLst>
                          </p:cTn>
                        </p:par>
                        <p:par>
                          <p:cTn id="40" fill="hold">
                            <p:stCondLst>
                              <p:cond delay="2500"/>
                            </p:stCondLst>
                            <p:childTnLst>
                              <p:par>
                                <p:cTn id="41" presetID="1" presetClass="exit" presetSubtype="0" fill="hold" grpId="2" nodeType="afterEffect">
                                  <p:stCondLst>
                                    <p:cond delay="0"/>
                                  </p:stCondLst>
                                  <p:childTnLst>
                                    <p:set>
                                      <p:cBhvr>
                                        <p:cTn id="42" dur="1" fill="hold">
                                          <p:stCondLst>
                                            <p:cond delay="0"/>
                                          </p:stCondLst>
                                        </p:cTn>
                                        <p:tgtEl>
                                          <p:spTgt spid="16"/>
                                        </p:tgtEl>
                                        <p:attrNameLst>
                                          <p:attrName>style.visibility</p:attrName>
                                        </p:attrNameLst>
                                      </p:cBhvr>
                                      <p:to>
                                        <p:strVal val="hidden"/>
                                      </p:to>
                                    </p:set>
                                  </p:childTnLst>
                                </p:cTn>
                              </p:par>
                            </p:childTnLst>
                          </p:cTn>
                        </p:par>
                        <p:par>
                          <p:cTn id="43" fill="hold">
                            <p:stCondLst>
                              <p:cond delay="2500"/>
                            </p:stCondLst>
                            <p:childTnLst>
                              <p:par>
                                <p:cTn id="44" presetID="1" presetClass="entr" presetSubtype="0" fill="hold" grpId="2" nodeType="after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par>
                                <p:cTn id="46" presetID="49" presetClass="path" presetSubtype="0" accel="50000" decel="50000" fill="hold" grpId="0" nodeType="withEffect">
                                  <p:stCondLst>
                                    <p:cond delay="0"/>
                                  </p:stCondLst>
                                  <p:childTnLst>
                                    <p:animMotion origin="layout" path="M 0.18333 0.12199 L 3.33333E-6 -2.96296E-6 " pathEditMode="relative" rAng="0" ptsTypes="AA">
                                      <p:cBhvr>
                                        <p:cTn id="47" dur="2000" fill="hold"/>
                                        <p:tgtEl>
                                          <p:spTgt spid="13"/>
                                        </p:tgtEl>
                                        <p:attrNameLst>
                                          <p:attrName>ppt_x</p:attrName>
                                          <p:attrName>ppt_y</p:attrName>
                                        </p:attrNameLst>
                                      </p:cBhvr>
                                      <p:rCtr x="-9167" y="-6111"/>
                                    </p:animMotion>
                                  </p:childTnLst>
                                </p:cTn>
                              </p:par>
                              <p:par>
                                <p:cTn id="48" presetID="55" presetClass="entr" presetSubtype="0" fill="hold" grpId="1"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ppt_w</p:attrName>
                                        </p:attrNameLst>
                                      </p:cBhvr>
                                      <p:tavLst>
                                        <p:tav tm="0">
                                          <p:val>
                                            <p:strVal val="#ppt_w*0.70"/>
                                          </p:val>
                                        </p:tav>
                                        <p:tav tm="100000">
                                          <p:val>
                                            <p:strVal val="#ppt_w"/>
                                          </p:val>
                                        </p:tav>
                                      </p:tavLst>
                                    </p:anim>
                                    <p:anim calcmode="lin" valueType="num">
                                      <p:cBhvr>
                                        <p:cTn id="51" dur="1000" fill="hold"/>
                                        <p:tgtEl>
                                          <p:spTgt spid="13"/>
                                        </p:tgtEl>
                                        <p:attrNameLst>
                                          <p:attrName>ppt_h</p:attrName>
                                        </p:attrNameLst>
                                      </p:cBhvr>
                                      <p:tavLst>
                                        <p:tav tm="0">
                                          <p:val>
                                            <p:strVal val="#ppt_h"/>
                                          </p:val>
                                        </p:tav>
                                        <p:tav tm="100000">
                                          <p:val>
                                            <p:strVal val="#ppt_h"/>
                                          </p:val>
                                        </p:tav>
                                      </p:tavLst>
                                    </p:anim>
                                    <p:animEffect transition="in" filter="fade">
                                      <p:cBhvr>
                                        <p:cTn id="52" dur="1000"/>
                                        <p:tgtEl>
                                          <p:spTgt spid="13"/>
                                        </p:tgtEl>
                                      </p:cBhvr>
                                    </p:animEffect>
                                  </p:childTnLst>
                                </p:cTn>
                              </p:par>
                            </p:childTnLst>
                          </p:cTn>
                        </p:par>
                        <p:par>
                          <p:cTn id="53" fill="hold">
                            <p:stCondLst>
                              <p:cond delay="4500"/>
                            </p:stCondLst>
                            <p:childTnLst>
                              <p:par>
                                <p:cTn id="54" presetID="1" presetClass="exit" presetSubtype="0" fill="hold" nodeType="afterEffect">
                                  <p:stCondLst>
                                    <p:cond delay="0"/>
                                  </p:stCondLst>
                                  <p:childTnLst>
                                    <p:set>
                                      <p:cBhvr>
                                        <p:cTn id="55" dur="1" fill="hold">
                                          <p:stCondLst>
                                            <p:cond delay="0"/>
                                          </p:stCondLst>
                                        </p:cTn>
                                        <p:tgtEl>
                                          <p:spTgt spid="10"/>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4"/>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5"/>
                                        </p:tgtEl>
                                        <p:attrNameLst>
                                          <p:attrName>style.visibility</p:attrName>
                                        </p:attrNameLst>
                                      </p:cBhvr>
                                      <p:to>
                                        <p:strVal val="visible"/>
                                      </p:to>
                                    </p:set>
                                  </p:childTnLst>
                                </p:cTn>
                              </p:par>
                            </p:childTnLst>
                          </p:cTn>
                        </p:par>
                        <p:par>
                          <p:cTn id="64" fill="hold">
                            <p:stCondLst>
                              <p:cond delay="500"/>
                            </p:stCondLst>
                            <p:childTnLst>
                              <p:par>
                                <p:cTn id="65" presetID="1" presetClass="entr" presetSubtype="0" fill="hold" grpId="1" nodeType="after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60" presetClass="path" presetSubtype="0" repeatCount="indefinite" accel="50000" decel="50000" fill="hold" grpId="0" nodeType="withEffect">
                                  <p:stCondLst>
                                    <p:cond delay="0"/>
                                  </p:stCondLst>
                                  <p:childTnLst>
                                    <p:animMotion origin="layout" path="M 0.04549 -0.00972 C 0.04427 -0.01643 0.0401 -0.02777 0.02431 -0.02639 C 0.00156 -0.02639 -5.55556E-7 0.00556 -0.02726 0.00556 C -0.05156 0.00556 -0.03854 -0.02222 -0.06198 -0.02222 C -0.08628 -0.02222 -0.07361 -0.00115 -0.09965 -0.00115 C -0.12292 -0.00115 -0.1099 -0.01527 -0.13073 -0.01527 C -0.15104 -0.01527 -0.14045 -0.00486 -0.15885 -0.00486 C -0.1691 -0.00486 -0.17014 -0.0074 -0.1717 -0.00972 " pathEditMode="relative" rAng="10800000" ptsTypes="AAAAAAAA">
                                      <p:cBhvr>
                                        <p:cTn id="68" dur="2000" fill="hold"/>
                                        <p:tgtEl>
                                          <p:spTgt spid="17"/>
                                        </p:tgtEl>
                                        <p:attrNameLst>
                                          <p:attrName>ppt_x</p:attrName>
                                          <p:attrName>ppt_y</p:attrName>
                                        </p:attrNameLst>
                                      </p:cBhvr>
                                      <p:rCtr x="-10851" y="-69"/>
                                    </p:animMotion>
                                  </p:childTnLst>
                                </p:cTn>
                              </p:par>
                            </p:childTnLst>
                          </p:cTn>
                        </p:par>
                        <p:par>
                          <p:cTn id="69" fill="hold">
                            <p:stCondLst>
                              <p:cond delay="2500"/>
                            </p:stCondLst>
                            <p:childTnLst>
                              <p:par>
                                <p:cTn id="70" presetID="1" presetClass="exit" presetSubtype="0" fill="hold" grpId="2" nodeType="afterEffect">
                                  <p:stCondLst>
                                    <p:cond delay="0"/>
                                  </p:stCondLst>
                                  <p:childTnLst>
                                    <p:set>
                                      <p:cBhvr>
                                        <p:cTn id="71" dur="1" fill="hold">
                                          <p:stCondLst>
                                            <p:cond delay="0"/>
                                          </p:stCondLst>
                                        </p:cTn>
                                        <p:tgtEl>
                                          <p:spTgt spid="17"/>
                                        </p:tgtEl>
                                        <p:attrNameLst>
                                          <p:attrName>style.visibility</p:attrName>
                                        </p:attrNameLst>
                                      </p:cBhvr>
                                      <p:to>
                                        <p:strVal val="hidden"/>
                                      </p:to>
                                    </p:set>
                                  </p:childTnLst>
                                </p:cTn>
                              </p:par>
                            </p:childTnLst>
                          </p:cTn>
                        </p:par>
                        <p:par>
                          <p:cTn id="72" fill="hold">
                            <p:stCondLst>
                              <p:cond delay="2500"/>
                            </p:stCondLst>
                            <p:childTnLst>
                              <p:par>
                                <p:cTn id="73" presetID="1" presetClass="entr" presetSubtype="0" fill="hold" nodeType="afterEffect">
                                  <p:stCondLst>
                                    <p:cond delay="0"/>
                                  </p:stCondLst>
                                  <p:childTnLst>
                                    <p:set>
                                      <p:cBhvr>
                                        <p:cTn id="74"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utoUpdateAnimBg="0"/>
      <p:bldP spid="8" grpId="0" autoUpdateAnimBg="0"/>
      <p:bldP spid="9" grpId="0" animBg="1" autoUpdateAnimBg="0"/>
      <p:bldP spid="11" grpId="0" autoUpdateAnimBg="0"/>
      <p:bldP spid="11" grpId="1"/>
      <p:bldP spid="13" grpId="0" animBg="1" autoUpdateAnimBg="0"/>
      <p:bldP spid="13" grpId="1" animBg="1"/>
      <p:bldP spid="13" grpId="2" animBg="1"/>
      <p:bldP spid="14" grpId="0" autoUpdateAnimBg="0"/>
      <p:bldP spid="14" grpId="1"/>
      <p:bldP spid="15" grpId="0" autoUpdateAnimBg="0"/>
      <p:bldP spid="16" grpId="0" animBg="1"/>
      <p:bldP spid="16" grpId="1" animBg="1"/>
      <p:bldP spid="16" grpId="2" animBg="1"/>
      <p:bldP spid="17" grpId="0" animBg="1"/>
      <p:bldP spid="17" grpId="1" animBg="1"/>
      <p:bldP spid="17"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PPTAB6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3138" y="4543425"/>
            <a:ext cx="4284662"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p:cNvSpPr>
            <a:spLocks noGrp="1" noChangeArrowheads="1"/>
          </p:cNvSpPr>
          <p:nvPr>
            <p:ph idx="1"/>
          </p:nvPr>
        </p:nvSpPr>
        <p:spPr bwMode="auto">
          <a:xfrm>
            <a:off x="694899" y="1066800"/>
            <a:ext cx="8144301"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Các đối tượng </a:t>
            </a:r>
            <a:r>
              <a:rPr lang="vi-VN" sz="2800">
                <a:solidFill>
                  <a:srgbClr val="0000FF"/>
                </a:solidFill>
                <a:latin typeface="+mj-lt"/>
                <a:cs typeface="Tahoma" charset="0"/>
              </a:rPr>
              <a:t>DataReader</a:t>
            </a:r>
            <a:r>
              <a:rPr lang="vi-VN" sz="2800">
                <a:latin typeface="+mj-lt"/>
                <a:cs typeface="Tahoma" charset="0"/>
              </a:rPr>
              <a:t> tuân thủ interface </a:t>
            </a:r>
            <a:r>
              <a:rPr lang="vi-VN" sz="2800">
                <a:solidFill>
                  <a:srgbClr val="0000FF"/>
                </a:solidFill>
                <a:latin typeface="+mj-lt"/>
                <a:cs typeface="Tahoma" charset="0"/>
              </a:rPr>
              <a:t>IDataReader</a:t>
            </a:r>
            <a:r>
              <a:rPr lang="vi-VN" sz="2800">
                <a:latin typeface="+mj-lt"/>
                <a:cs typeface="Tahoma" charset="0"/>
              </a:rPr>
              <a:t>.</a:t>
            </a:r>
          </a:p>
          <a:p>
            <a:pPr lvl="1" algn="just">
              <a:lnSpc>
                <a:spcPct val="120000"/>
              </a:lnSpc>
              <a:spcBef>
                <a:spcPts val="300"/>
              </a:spcBef>
              <a:spcAft>
                <a:spcPts val="300"/>
              </a:spcAft>
            </a:pPr>
            <a:r>
              <a:rPr lang="vi-VN" sz="2400">
                <a:solidFill>
                  <a:srgbClr val="0000FF"/>
                </a:solidFill>
                <a:latin typeface="+mj-lt"/>
                <a:cs typeface="Tahoma" charset="0"/>
              </a:rPr>
              <a:t>HasRow</a:t>
            </a:r>
            <a:r>
              <a:rPr lang="vi-VN" sz="2400">
                <a:latin typeface="+mj-lt"/>
                <a:cs typeface="Tahoma" charset="0"/>
              </a:rPr>
              <a:t>: Cho biết câu truy vấn có trả về dữ liệu</a:t>
            </a:r>
          </a:p>
          <a:p>
            <a:pPr lvl="1" algn="just">
              <a:lnSpc>
                <a:spcPct val="120000"/>
              </a:lnSpc>
              <a:spcBef>
                <a:spcPts val="300"/>
              </a:spcBef>
              <a:spcAft>
                <a:spcPts val="300"/>
              </a:spcAft>
            </a:pPr>
            <a:r>
              <a:rPr lang="vi-VN" sz="2400">
                <a:solidFill>
                  <a:srgbClr val="0000FF"/>
                </a:solidFill>
                <a:latin typeface="+mj-lt"/>
                <a:cs typeface="Tahoma" charset="0"/>
              </a:rPr>
              <a:t>Read</a:t>
            </a:r>
            <a:r>
              <a:rPr lang="vi-VN" sz="2400">
                <a:latin typeface="+mj-lt"/>
                <a:cs typeface="Tahoma" charset="0"/>
              </a:rPr>
              <a:t>(): Đọc một mẫu tin.</a:t>
            </a:r>
          </a:p>
          <a:p>
            <a:pPr lvl="1" algn="just">
              <a:lnSpc>
                <a:spcPct val="120000"/>
              </a:lnSpc>
              <a:spcBef>
                <a:spcPts val="300"/>
              </a:spcBef>
              <a:spcAft>
                <a:spcPts val="300"/>
              </a:spcAft>
            </a:pPr>
            <a:r>
              <a:rPr lang="vi-VN" sz="2400">
                <a:solidFill>
                  <a:srgbClr val="0000FF"/>
                </a:solidFill>
                <a:latin typeface="+mj-lt"/>
                <a:cs typeface="Tahoma" charset="0"/>
              </a:rPr>
              <a:t>[i]</a:t>
            </a:r>
            <a:r>
              <a:rPr lang="vi-VN" sz="2400">
                <a:latin typeface="+mj-lt"/>
                <a:cs typeface="Tahoma" charset="0"/>
              </a:rPr>
              <a:t>: Truy xuất đến cột i trong mẫu tin đọc được.</a:t>
            </a:r>
          </a:p>
          <a:p>
            <a:pPr lvl="1" algn="just">
              <a:lnSpc>
                <a:spcPct val="120000"/>
              </a:lnSpc>
              <a:spcBef>
                <a:spcPts val="300"/>
              </a:spcBef>
              <a:spcAft>
                <a:spcPts val="300"/>
              </a:spcAft>
            </a:pPr>
            <a:r>
              <a:rPr lang="vi-VN" sz="2400">
                <a:solidFill>
                  <a:srgbClr val="0000FF"/>
                </a:solidFill>
                <a:latin typeface="+mj-lt"/>
                <a:cs typeface="Tahoma" charset="0"/>
              </a:rPr>
              <a:t>Close</a:t>
            </a:r>
            <a:r>
              <a:rPr lang="vi-VN" sz="2400">
                <a:latin typeface="+mj-lt"/>
                <a:cs typeface="Tahoma" charset="0"/>
              </a:rPr>
              <a:t>(): Đóng DataReader.</a:t>
            </a:r>
          </a:p>
          <a:p>
            <a:pPr algn="just">
              <a:lnSpc>
                <a:spcPct val="120000"/>
              </a:lnSpc>
              <a:spcBef>
                <a:spcPts val="300"/>
              </a:spcBef>
              <a:spcAft>
                <a:spcPts val="300"/>
              </a:spcAft>
            </a:pPr>
            <a:r>
              <a:rPr lang="vi-VN" sz="2800">
                <a:latin typeface="+mj-lt"/>
                <a:cs typeface="Tahoma" charset="0"/>
              </a:rPr>
              <a:t>Lưu ý:</a:t>
            </a:r>
          </a:p>
          <a:p>
            <a:pPr lvl="1" algn="just">
              <a:lnSpc>
                <a:spcPct val="120000"/>
              </a:lnSpc>
              <a:spcBef>
                <a:spcPts val="300"/>
              </a:spcBef>
              <a:spcAft>
                <a:spcPts val="300"/>
              </a:spcAft>
            </a:pPr>
            <a:r>
              <a:rPr lang="vi-VN" sz="2400">
                <a:latin typeface="+mj-lt"/>
                <a:cs typeface="Tahoma" charset="0"/>
              </a:rPr>
              <a:t>Truy xuất tuần tự.</a:t>
            </a:r>
          </a:p>
          <a:p>
            <a:pPr lvl="1" algn="just">
              <a:lnSpc>
                <a:spcPct val="120000"/>
              </a:lnSpc>
              <a:spcBef>
                <a:spcPts val="300"/>
              </a:spcBef>
              <a:spcAft>
                <a:spcPts val="300"/>
              </a:spcAft>
            </a:pPr>
            <a:r>
              <a:rPr lang="vi-VN" sz="2400">
                <a:latin typeface="+mj-lt"/>
                <a:cs typeface="Tahoma" charset="0"/>
              </a:rPr>
              <a:t>Không cập nhật dữ liệu.</a:t>
            </a:r>
          </a:p>
          <a:p>
            <a:pPr lvl="1" algn="just">
              <a:lnSpc>
                <a:spcPct val="120000"/>
              </a:lnSpc>
              <a:spcBef>
                <a:spcPts val="300"/>
              </a:spcBef>
              <a:spcAft>
                <a:spcPts val="300"/>
              </a:spcAft>
            </a:pPr>
            <a:r>
              <a:rPr lang="vi-VN" sz="2400">
                <a:latin typeface="+mj-lt"/>
                <a:cs typeface="Tahoma" charset="0"/>
              </a:rPr>
              <a:t>Cơ chế kết nối.</a:t>
            </a:r>
            <a:endParaRPr lang="en-US" sz="2400" dirty="0" smtClean="0">
              <a:latin typeface="+mj-lt"/>
              <a:cs typeface="Tahoma" charset="0"/>
            </a:endParaRPr>
          </a:p>
        </p:txBody>
      </p:sp>
      <p:sp>
        <p:nvSpPr>
          <p:cNvPr id="6" name="Rectangle 2"/>
          <p:cNvSpPr>
            <a:spLocks noGrp="1" noChangeArrowheads="1"/>
          </p:cNvSpPr>
          <p:nvPr>
            <p:ph type="title"/>
          </p:nvPr>
        </p:nvSpPr>
        <p:spPr bwMode="auto">
          <a:xfrm>
            <a:off x="457200" y="198437"/>
            <a:ext cx="7696200" cy="639763"/>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DataReader</a:t>
            </a:r>
            <a:endParaRPr lang="en-US" sz="3400" b="1" dirty="0" smtClean="0">
              <a:solidFill>
                <a:schemeClr val="tx1"/>
              </a:solidFill>
              <a:cs typeface="Tahoma" charset="0"/>
            </a:endParaRPr>
          </a:p>
        </p:txBody>
      </p:sp>
    </p:spTree>
    <p:extLst>
      <p:ext uri="{BB962C8B-B14F-4D97-AF65-F5344CB8AC3E}">
        <p14:creationId xmlns:p14="http://schemas.microsoft.com/office/powerpoint/2010/main" val="3903828919"/>
      </p:ext>
    </p:extLst>
  </p:cSld>
  <p:clrMapOvr>
    <a:masterClrMapping/>
  </p:clrMapOvr>
  <p:transition advClick="0">
    <p:wheel spokes="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DataReader – Ví dụ</a:t>
            </a:r>
            <a:endParaRPr lang="en-US" sz="4000" b="1" dirty="0" smtClean="0">
              <a:solidFill>
                <a:schemeClr val="tx1"/>
              </a:solidFill>
              <a:cs typeface="Tahoma" charset="0"/>
            </a:endParaRPr>
          </a:p>
        </p:txBody>
      </p:sp>
      <p:sp>
        <p:nvSpPr>
          <p:cNvPr id="6" name="Text Box 4"/>
          <p:cNvSpPr txBox="1">
            <a:spLocks noChangeArrowheads="1"/>
          </p:cNvSpPr>
          <p:nvPr/>
        </p:nvSpPr>
        <p:spPr bwMode="auto">
          <a:xfrm>
            <a:off x="609600" y="1651000"/>
            <a:ext cx="8305800" cy="4967514"/>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lnSpc>
                <a:spcPct val="110000"/>
              </a:lnSpc>
            </a:pPr>
            <a:r>
              <a:rPr lang="en-US" sz="2400" b="0">
                <a:solidFill>
                  <a:srgbClr val="000000"/>
                </a:solidFill>
              </a:rPr>
              <a:t>…</a:t>
            </a:r>
          </a:p>
          <a:p>
            <a:pPr algn="l" eaLnBrk="1" hangingPunct="1">
              <a:lnSpc>
                <a:spcPct val="110000"/>
              </a:lnSpc>
            </a:pPr>
            <a:r>
              <a:rPr lang="en-US" sz="2400" b="0" noProof="1">
                <a:solidFill>
                  <a:srgbClr val="000000"/>
                </a:solidFill>
              </a:rPr>
              <a:t>SqlCommand cmd = </a:t>
            </a:r>
            <a:r>
              <a:rPr lang="en-US" sz="2400" b="0" noProof="1">
                <a:solidFill>
                  <a:srgbClr val="0000FF"/>
                </a:solidFill>
              </a:rPr>
              <a:t>new</a:t>
            </a:r>
            <a:r>
              <a:rPr lang="en-US" sz="2400" b="0" noProof="1">
                <a:solidFill>
                  <a:srgbClr val="000000"/>
                </a:solidFill>
              </a:rPr>
              <a:t> SqlCommand(</a:t>
            </a:r>
            <a:r>
              <a:rPr lang="en-US" sz="2400" b="0" noProof="1">
                <a:solidFill>
                  <a:srgbClr val="FF0000"/>
                </a:solidFill>
              </a:rPr>
              <a:t>"Select * From Sinhvien"</a:t>
            </a:r>
            <a:r>
              <a:rPr lang="en-US" sz="2400" b="0" noProof="1">
                <a:solidFill>
                  <a:srgbClr val="000000"/>
                </a:solidFill>
              </a:rPr>
              <a:t>,</a:t>
            </a:r>
            <a:r>
              <a:rPr lang="en-US" sz="2400" b="0">
                <a:solidFill>
                  <a:srgbClr val="000000"/>
                </a:solidFill>
              </a:rPr>
              <a:t> </a:t>
            </a:r>
            <a:r>
              <a:rPr lang="en-US" sz="2400" b="0" noProof="1">
                <a:solidFill>
                  <a:srgbClr val="000000"/>
                </a:solidFill>
              </a:rPr>
              <a:t>conn);</a:t>
            </a:r>
          </a:p>
          <a:p>
            <a:pPr algn="l" eaLnBrk="1" hangingPunct="1">
              <a:lnSpc>
                <a:spcPct val="110000"/>
              </a:lnSpc>
            </a:pPr>
            <a:endParaRPr lang="en-US" sz="2400" b="0" noProof="1">
              <a:solidFill>
                <a:srgbClr val="000000"/>
              </a:solidFill>
            </a:endParaRPr>
          </a:p>
          <a:p>
            <a:pPr algn="l" eaLnBrk="1" hangingPunct="1">
              <a:lnSpc>
                <a:spcPct val="110000"/>
              </a:lnSpc>
            </a:pPr>
            <a:r>
              <a:rPr lang="en-US" sz="2400" b="0" noProof="1">
                <a:solidFill>
                  <a:srgbClr val="000000"/>
                </a:solidFill>
              </a:rPr>
              <a:t>SqlDataReader reader;</a:t>
            </a:r>
          </a:p>
          <a:p>
            <a:pPr algn="l" eaLnBrk="1" hangingPunct="1">
              <a:lnSpc>
                <a:spcPct val="110000"/>
              </a:lnSpc>
            </a:pPr>
            <a:endParaRPr lang="en-US" sz="2400" b="0" noProof="1">
              <a:solidFill>
                <a:srgbClr val="000000"/>
              </a:solidFill>
            </a:endParaRPr>
          </a:p>
          <a:p>
            <a:pPr algn="l" eaLnBrk="1" hangingPunct="1">
              <a:lnSpc>
                <a:spcPct val="110000"/>
              </a:lnSpc>
            </a:pPr>
            <a:r>
              <a:rPr lang="en-US" sz="2400" b="0" noProof="1">
                <a:solidFill>
                  <a:srgbClr val="000000"/>
                </a:solidFill>
              </a:rPr>
              <a:t>conn.Open();</a:t>
            </a:r>
          </a:p>
          <a:p>
            <a:pPr algn="l" eaLnBrk="1" hangingPunct="1">
              <a:lnSpc>
                <a:spcPct val="110000"/>
              </a:lnSpc>
            </a:pPr>
            <a:r>
              <a:rPr lang="en-US" sz="2400" b="0" noProof="1">
                <a:solidFill>
                  <a:srgbClr val="000000"/>
                </a:solidFill>
              </a:rPr>
              <a:t>reader = </a:t>
            </a:r>
            <a:r>
              <a:rPr lang="en-US" sz="2400" b="0" noProof="1">
                <a:solidFill>
                  <a:srgbClr val="FF0000"/>
                </a:solidFill>
              </a:rPr>
              <a:t>cmd.ExecuteReader()</a:t>
            </a:r>
            <a:r>
              <a:rPr lang="en-US" sz="2400" b="0" noProof="1">
                <a:solidFill>
                  <a:srgbClr val="000000"/>
                </a:solidFill>
              </a:rPr>
              <a:t>;</a:t>
            </a:r>
            <a:r>
              <a:rPr lang="en-US" sz="2400" b="0">
                <a:solidFill>
                  <a:srgbClr val="000000"/>
                </a:solidFill>
              </a:rPr>
              <a:t> </a:t>
            </a:r>
            <a:endParaRPr lang="en-US" sz="2400" b="0" noProof="1">
              <a:solidFill>
                <a:srgbClr val="000000"/>
              </a:solidFill>
            </a:endParaRPr>
          </a:p>
          <a:p>
            <a:pPr algn="l" eaLnBrk="1" hangingPunct="1">
              <a:lnSpc>
                <a:spcPct val="110000"/>
              </a:lnSpc>
            </a:pPr>
            <a:r>
              <a:rPr lang="en-US" sz="2400" b="0" noProof="1">
                <a:solidFill>
                  <a:srgbClr val="0000FF"/>
                </a:solidFill>
              </a:rPr>
              <a:t>while</a:t>
            </a:r>
            <a:r>
              <a:rPr lang="en-US" sz="2400" b="0" noProof="1">
                <a:solidFill>
                  <a:srgbClr val="000000"/>
                </a:solidFill>
              </a:rPr>
              <a:t> (</a:t>
            </a:r>
            <a:r>
              <a:rPr lang="en-US" sz="2400" b="0" noProof="1">
                <a:solidFill>
                  <a:srgbClr val="FF0000"/>
                </a:solidFill>
              </a:rPr>
              <a:t>reader.Read()</a:t>
            </a:r>
            <a:r>
              <a:rPr lang="en-US" sz="2400" b="0" noProof="1">
                <a:solidFill>
                  <a:srgbClr val="000000"/>
                </a:solidFill>
              </a:rPr>
              <a:t>)</a:t>
            </a:r>
            <a:r>
              <a:rPr lang="en-US" sz="2400" b="0">
                <a:solidFill>
                  <a:srgbClr val="000000"/>
                </a:solidFill>
              </a:rPr>
              <a:t> </a:t>
            </a:r>
            <a:endParaRPr lang="en-US" sz="2400" b="0" noProof="1">
              <a:solidFill>
                <a:srgbClr val="000000"/>
              </a:solidFill>
            </a:endParaRPr>
          </a:p>
          <a:p>
            <a:pPr algn="l" eaLnBrk="1" hangingPunct="1">
              <a:lnSpc>
                <a:spcPct val="110000"/>
              </a:lnSpc>
            </a:pPr>
            <a:r>
              <a:rPr lang="en-US" sz="2400" b="0" noProof="1">
                <a:solidFill>
                  <a:srgbClr val="000000"/>
                </a:solidFill>
              </a:rPr>
              <a:t>       listBox1.Items.Add(reader["Hoten"]);</a:t>
            </a:r>
          </a:p>
          <a:p>
            <a:pPr algn="l" eaLnBrk="1" hangingPunct="1">
              <a:lnSpc>
                <a:spcPct val="110000"/>
              </a:lnSpc>
            </a:pPr>
            <a:r>
              <a:rPr lang="en-US" sz="2400" b="0" noProof="1">
                <a:solidFill>
                  <a:srgbClr val="000000"/>
                </a:solidFill>
              </a:rPr>
              <a:t>reader.Close();</a:t>
            </a:r>
          </a:p>
          <a:p>
            <a:pPr algn="l" eaLnBrk="1" hangingPunct="1">
              <a:lnSpc>
                <a:spcPct val="110000"/>
              </a:lnSpc>
            </a:pPr>
            <a:r>
              <a:rPr lang="en-US" sz="2400" b="0" noProof="1">
                <a:solidFill>
                  <a:srgbClr val="000000"/>
                </a:solidFill>
              </a:rPr>
              <a:t>conn.Close();</a:t>
            </a:r>
            <a:endParaRPr lang="en-US" sz="2400" b="0">
              <a:solidFill>
                <a:srgbClr val="000000"/>
              </a:solidFill>
            </a:endParaRPr>
          </a:p>
        </p:txBody>
      </p:sp>
      <p:sp>
        <p:nvSpPr>
          <p:cNvPr id="7" name="Rectangle 5"/>
          <p:cNvSpPr>
            <a:spLocks noChangeArrowheads="1"/>
          </p:cNvSpPr>
          <p:nvPr/>
        </p:nvSpPr>
        <p:spPr bwMode="auto">
          <a:xfrm>
            <a:off x="609600" y="1143000"/>
            <a:ext cx="8305800" cy="557213"/>
          </a:xfrm>
          <a:prstGeom prst="rect">
            <a:avLst/>
          </a:prstGeom>
          <a:gradFill rotWithShape="1">
            <a:gsLst>
              <a:gs pos="0">
                <a:srgbClr val="0000FF"/>
              </a:gs>
              <a:gs pos="50000">
                <a:srgbClr val="000076"/>
              </a:gs>
              <a:gs pos="100000">
                <a:srgbClr val="0000FF"/>
              </a:gs>
            </a:gsLst>
            <a:lin ang="0" scaled="1"/>
          </a:gradFill>
          <a:ln w="9525">
            <a:solidFill>
              <a:schemeClr val="tx1"/>
            </a:solidFill>
            <a:miter lim="800000"/>
            <a:headEnd/>
            <a:tailEnd/>
          </a:ln>
        </p:spPr>
        <p:txBody>
          <a:bodyPr lIns="18288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1"/>
              </a:buClr>
              <a:buSzPct val="65000"/>
              <a:buFont typeface="Wingdings" panose="05000000000000000000" pitchFamily="2" charset="2"/>
              <a:buNone/>
            </a:pPr>
            <a:r>
              <a:rPr lang="en-US" sz="2400" b="1">
                <a:solidFill>
                  <a:schemeClr val="bg1"/>
                </a:solidFill>
              </a:rPr>
              <a:t>DataReader</a:t>
            </a:r>
          </a:p>
        </p:txBody>
      </p:sp>
    </p:spTree>
    <p:extLst>
      <p:ext uri="{BB962C8B-B14F-4D97-AF65-F5344CB8AC3E}">
        <p14:creationId xmlns:p14="http://schemas.microsoft.com/office/powerpoint/2010/main" val="1733735794"/>
      </p:ext>
    </p:extLst>
  </p:cSld>
  <p:clrMapOvr>
    <a:masterClrMapping/>
  </p:clrMapOvr>
  <p:transition advClick="0">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752475"/>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Giới thiệu ADO.NET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ActiveX Data Object .NET</a:t>
            </a:r>
          </a:p>
          <a:p>
            <a:pPr algn="just">
              <a:lnSpc>
                <a:spcPct val="120000"/>
              </a:lnSpc>
              <a:spcBef>
                <a:spcPts val="300"/>
              </a:spcBef>
              <a:spcAft>
                <a:spcPts val="300"/>
              </a:spcAft>
            </a:pPr>
            <a:r>
              <a:rPr lang="vi-VN" sz="2800">
                <a:latin typeface="+mj-lt"/>
                <a:cs typeface="Tahoma" charset="0"/>
              </a:rPr>
              <a:t>Công nghệ của Microsoft</a:t>
            </a:r>
          </a:p>
          <a:p>
            <a:pPr algn="just">
              <a:lnSpc>
                <a:spcPct val="120000"/>
              </a:lnSpc>
              <a:spcBef>
                <a:spcPts val="300"/>
              </a:spcBef>
              <a:spcAft>
                <a:spcPts val="300"/>
              </a:spcAft>
            </a:pPr>
            <a:r>
              <a:rPr lang="vi-VN" sz="2800">
                <a:latin typeface="+mj-lt"/>
                <a:cs typeface="Tahoma" charset="0"/>
              </a:rPr>
              <a:t>Phát triển từ ADO</a:t>
            </a:r>
          </a:p>
          <a:p>
            <a:pPr algn="just">
              <a:lnSpc>
                <a:spcPct val="120000"/>
              </a:lnSpc>
              <a:spcBef>
                <a:spcPts val="300"/>
              </a:spcBef>
              <a:spcAft>
                <a:spcPts val="300"/>
              </a:spcAft>
            </a:pPr>
            <a:r>
              <a:rPr lang="vi-VN" sz="2800">
                <a:latin typeface="+mj-lt"/>
                <a:cs typeface="Tahoma" charset="0"/>
              </a:rPr>
              <a:t>Cung cấp các đối tượng và hàm thư viện dùng để kết nối và xử lý trên cơ sở dữ liệu</a:t>
            </a:r>
            <a:endParaRPr lang="en-US" sz="2800" dirty="0" smtClean="0">
              <a:latin typeface="+mj-lt"/>
              <a:cs typeface="Tahoma" charset="0"/>
            </a:endParaRPr>
          </a:p>
        </p:txBody>
      </p:sp>
      <p:pic>
        <p:nvPicPr>
          <p:cNvPr id="5" name="Picture 15"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4632325"/>
            <a:ext cx="11525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6"/>
          <p:cNvSpPr txBox="1">
            <a:spLocks noChangeArrowheads="1"/>
          </p:cNvSpPr>
          <p:nvPr/>
        </p:nvSpPr>
        <p:spPr bwMode="auto">
          <a:xfrm>
            <a:off x="762000" y="5546725"/>
            <a:ext cx="2103438" cy="396875"/>
          </a:xfrm>
          <a:prstGeom prst="rect">
            <a:avLst/>
          </a:prstGeom>
          <a:noFill/>
          <a:ln w="38100">
            <a:noFill/>
            <a:miter lim="800000"/>
            <a:headEnd/>
            <a:tailEnd/>
          </a:ln>
          <a:effectLst/>
        </p:spPr>
        <p:txBody>
          <a:bodyPr wrap="none">
            <a:spAutoFit/>
          </a:bodyPr>
          <a:lstStyle/>
          <a:p>
            <a:pPr>
              <a:defRPr/>
            </a:pPr>
            <a:r>
              <a:rPr lang="en-US">
                <a:effectLst>
                  <a:outerShdw blurRad="38100" dist="38100" dir="2700000" algn="tl">
                    <a:srgbClr val="C0C0C0"/>
                  </a:outerShdw>
                </a:effectLst>
                <a:latin typeface="Arial" charset="0"/>
                <a:cs typeface="Arial" charset="0"/>
              </a:rPr>
              <a:t>.NET Application</a:t>
            </a:r>
          </a:p>
        </p:txBody>
      </p:sp>
      <p:sp>
        <p:nvSpPr>
          <p:cNvPr id="7" name="Rectangle 17"/>
          <p:cNvSpPr>
            <a:spLocks noChangeArrowheads="1"/>
          </p:cNvSpPr>
          <p:nvPr/>
        </p:nvSpPr>
        <p:spPr bwMode="auto">
          <a:xfrm>
            <a:off x="2667000" y="4776788"/>
            <a:ext cx="4267200" cy="396875"/>
          </a:xfrm>
          <a:prstGeom prst="rect">
            <a:avLst/>
          </a:prstGeom>
          <a:gradFill rotWithShape="1">
            <a:gsLst>
              <a:gs pos="0">
                <a:srgbClr val="33CCFF"/>
              </a:gs>
              <a:gs pos="100000">
                <a:srgbClr val="33CCFF">
                  <a:gamma/>
                  <a:tint val="0"/>
                  <a:invGamma/>
                </a:srgbClr>
              </a:gs>
            </a:gsLst>
            <a:lin ang="0" scaled="1"/>
          </a:gradFill>
          <a:ln w="38100">
            <a:noFill/>
            <a:miter lim="800000"/>
            <a:headEnd/>
            <a:tailEnd/>
          </a:ln>
          <a:effectLst/>
        </p:spPr>
        <p:txBody>
          <a:bodyPr anchor="ctr">
            <a:spAutoFit/>
          </a:bodyPr>
          <a:lstStyle/>
          <a:p>
            <a:pPr algn="ctr">
              <a:defRPr/>
            </a:pPr>
            <a:r>
              <a:rPr lang="en-US">
                <a:effectLst>
                  <a:outerShdw blurRad="38100" dist="38100" dir="2700000" algn="tl">
                    <a:srgbClr val="000000"/>
                  </a:outerShdw>
                </a:effectLst>
                <a:latin typeface="Arial" charset="0"/>
                <a:cs typeface="Arial" charset="0"/>
              </a:rPr>
              <a:t>ADO.NET</a:t>
            </a:r>
          </a:p>
        </p:txBody>
      </p:sp>
      <p:sp>
        <p:nvSpPr>
          <p:cNvPr id="8" name="AutoShape 18"/>
          <p:cNvSpPr>
            <a:spLocks noChangeArrowheads="1"/>
          </p:cNvSpPr>
          <p:nvPr/>
        </p:nvSpPr>
        <p:spPr bwMode="auto">
          <a:xfrm>
            <a:off x="7010400" y="4327525"/>
            <a:ext cx="609600" cy="533400"/>
          </a:xfrm>
          <a:prstGeom prst="can">
            <a:avLst>
              <a:gd name="adj" fmla="val 25000"/>
            </a:avLst>
          </a:prstGeom>
          <a:solidFill>
            <a:srgbClr val="0070C0"/>
          </a:solidFill>
          <a:ln w="12700">
            <a:solidFill>
              <a:schemeClr val="bg1"/>
            </a:solidFill>
            <a:round/>
            <a:headEnd/>
            <a:tailEnd/>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 name="AutoShape 19"/>
          <p:cNvSpPr>
            <a:spLocks noChangeArrowheads="1"/>
          </p:cNvSpPr>
          <p:nvPr/>
        </p:nvSpPr>
        <p:spPr bwMode="auto">
          <a:xfrm>
            <a:off x="7391400" y="4632325"/>
            <a:ext cx="609600" cy="533400"/>
          </a:xfrm>
          <a:prstGeom prst="can">
            <a:avLst>
              <a:gd name="adj" fmla="val 25000"/>
            </a:avLst>
          </a:prstGeom>
          <a:solidFill>
            <a:srgbClr val="0070C0"/>
          </a:solidFill>
          <a:ln w="12700">
            <a:solidFill>
              <a:schemeClr val="bg1"/>
            </a:solidFill>
            <a:round/>
            <a:headEnd/>
            <a:tailEnd/>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0" name="AutoShape 20"/>
          <p:cNvSpPr>
            <a:spLocks noChangeArrowheads="1"/>
          </p:cNvSpPr>
          <p:nvPr/>
        </p:nvSpPr>
        <p:spPr bwMode="auto">
          <a:xfrm>
            <a:off x="7086600" y="5013325"/>
            <a:ext cx="609600" cy="533400"/>
          </a:xfrm>
          <a:prstGeom prst="can">
            <a:avLst>
              <a:gd name="adj" fmla="val 25000"/>
            </a:avLst>
          </a:prstGeom>
          <a:solidFill>
            <a:srgbClr val="0070C0"/>
          </a:solidFill>
          <a:ln w="12700">
            <a:solidFill>
              <a:schemeClr val="bg1"/>
            </a:solidFill>
            <a:round/>
            <a:headEnd/>
            <a:tailEnd/>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473225997"/>
      </p:ext>
    </p:extLst>
  </p:cSld>
  <p:clrMapOvr>
    <a:masterClrMapping/>
  </p:clrMapOvr>
  <p:transition advClick="0">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SqlDataReader</a:t>
            </a:r>
            <a:endParaRPr lang="en-US" sz="4000" b="1" dirty="0" smtClean="0">
              <a:solidFill>
                <a:schemeClr val="tx1"/>
              </a:solidFill>
              <a:cs typeface="Tahoma" charset="0"/>
            </a:endParaRPr>
          </a:p>
        </p:txBody>
      </p:sp>
      <p:pic>
        <p:nvPicPr>
          <p:cNvPr id="6" name="Picture 4" descr="PPTE52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8610599" cy="508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150250"/>
      </p:ext>
    </p:extLst>
  </p:cSld>
  <p:clrMapOvr>
    <a:masterClrMapping/>
  </p:clrMapOvr>
  <p:transition advClick="0">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98437"/>
            <a:ext cx="7772400" cy="620713"/>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DataAdapter</a:t>
            </a:r>
            <a:endParaRPr lang="en-US" sz="34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45368"/>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Là </a:t>
            </a:r>
            <a:r>
              <a:rPr lang="en-US" sz="2800">
                <a:solidFill>
                  <a:srgbClr val="0000FF"/>
                </a:solidFill>
                <a:latin typeface="+mj-lt"/>
                <a:cs typeface="Tahoma" charset="0"/>
              </a:rPr>
              <a:t>cầu nối giữa DataSet và DataSource</a:t>
            </a:r>
            <a:endParaRPr lang="en-US" sz="2800" dirty="0" smtClean="0">
              <a:solidFill>
                <a:srgbClr val="0000FF"/>
              </a:solidFill>
              <a:latin typeface="+mj-lt"/>
              <a:cs typeface="Tahoma" charset="0"/>
            </a:endParaRPr>
          </a:p>
        </p:txBody>
      </p:sp>
      <p:sp>
        <p:nvSpPr>
          <p:cNvPr id="5" name="AutoShape 5"/>
          <p:cNvSpPr>
            <a:spLocks noChangeArrowheads="1"/>
          </p:cNvSpPr>
          <p:nvPr/>
        </p:nvSpPr>
        <p:spPr bwMode="auto">
          <a:xfrm>
            <a:off x="7164388" y="2489200"/>
            <a:ext cx="1128712" cy="1503363"/>
          </a:xfrm>
          <a:prstGeom prst="can">
            <a:avLst>
              <a:gd name="adj" fmla="val 28624"/>
            </a:avLst>
          </a:prstGeom>
          <a:gradFill rotWithShape="0">
            <a:gsLst>
              <a:gs pos="0">
                <a:srgbClr val="6590FD">
                  <a:gamma/>
                  <a:shade val="66275"/>
                  <a:invGamma/>
                </a:srgbClr>
              </a:gs>
              <a:gs pos="50000">
                <a:srgbClr val="6590FD"/>
              </a:gs>
              <a:gs pos="100000">
                <a:srgbClr val="6590FD">
                  <a:gamma/>
                  <a:shade val="66275"/>
                  <a:invGamma/>
                </a:srgbClr>
              </a:gs>
            </a:gsLst>
            <a:lin ang="0" scaled="1"/>
          </a:gradFill>
          <a:ln w="12700" cap="rnd">
            <a:solidFill>
              <a:srgbClr val="333399"/>
            </a:solidFill>
            <a:round/>
            <a:headEnd/>
            <a:tailEnd/>
          </a:ln>
          <a:effectLst>
            <a:outerShdw dist="63500" dir="3187806" algn="ctr" rotWithShape="0">
              <a:srgbClr val="B2B2B2"/>
            </a:outerShdw>
          </a:effectLst>
        </p:spPr>
        <p:txBody>
          <a:bodyPr tIns="91440" anchor="ctr"/>
          <a:lstStyle/>
          <a:p>
            <a:pPr algn="ctr" eaLnBrk="0" hangingPunct="0">
              <a:defRPr/>
            </a:pPr>
            <a:endParaRPr lang="en-US" sz="2200">
              <a:solidFill>
                <a:schemeClr val="bg1"/>
              </a:solidFill>
              <a:effectLst>
                <a:outerShdw blurRad="38100" dist="38100" dir="2700000" algn="tl">
                  <a:srgbClr val="000000"/>
                </a:outerShdw>
              </a:effectLst>
              <a:latin typeface="Arial" charset="0"/>
              <a:cs typeface="Angsana New" pitchFamily="18" charset="-34"/>
            </a:endParaRPr>
          </a:p>
        </p:txBody>
      </p:sp>
      <p:sp>
        <p:nvSpPr>
          <p:cNvPr id="6" name="AutoShape 6"/>
          <p:cNvSpPr>
            <a:spLocks noChangeArrowheads="1"/>
          </p:cNvSpPr>
          <p:nvPr/>
        </p:nvSpPr>
        <p:spPr bwMode="auto">
          <a:xfrm>
            <a:off x="1165225" y="2271713"/>
            <a:ext cx="1700213" cy="3600450"/>
          </a:xfrm>
          <a:prstGeom prst="roundRect">
            <a:avLst>
              <a:gd name="adj" fmla="val 4634"/>
            </a:avLst>
          </a:prstGeom>
          <a:gradFill rotWithShape="0">
            <a:gsLst>
              <a:gs pos="0">
                <a:srgbClr val="FBFDFF"/>
              </a:gs>
              <a:gs pos="100000">
                <a:srgbClr val="99CCFF"/>
              </a:gs>
            </a:gsLst>
            <a:lin ang="5400000" scaled="1"/>
          </a:gradFill>
          <a:ln w="9525" algn="ctr">
            <a:solidFill>
              <a:srgbClr val="0033CC"/>
            </a:solidFill>
            <a:round/>
            <a:headEnd/>
            <a:tailEnd/>
          </a:ln>
        </p:spPr>
        <p:txBody>
          <a:bodyPr wrap="none" tIns="27432" bIns="274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2200">
              <a:cs typeface="Angsana New" panose="02020603050405020304" pitchFamily="18" charset="-34"/>
            </a:endParaRPr>
          </a:p>
        </p:txBody>
      </p:sp>
      <p:sp>
        <p:nvSpPr>
          <p:cNvPr id="7" name="Rectangle 7"/>
          <p:cNvSpPr>
            <a:spLocks noChangeArrowheads="1"/>
          </p:cNvSpPr>
          <p:nvPr/>
        </p:nvSpPr>
        <p:spPr bwMode="auto">
          <a:xfrm>
            <a:off x="4121150" y="2405063"/>
            <a:ext cx="1447800" cy="1439862"/>
          </a:xfrm>
          <a:prstGeom prst="rect">
            <a:avLst/>
          </a:prstGeom>
          <a:gradFill rotWithShape="1">
            <a:gsLst>
              <a:gs pos="0">
                <a:srgbClr val="87A987"/>
              </a:gs>
              <a:gs pos="100000">
                <a:srgbClr val="CCFFCC"/>
              </a:gs>
            </a:gsLst>
            <a:lin ang="540000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atin typeface="Arial Narrow" panose="020B0606020202030204" pitchFamily="34" charset="0"/>
              <a:cs typeface="Angsana New" panose="02020603050405020304" pitchFamily="18" charset="-34"/>
            </a:endParaRPr>
          </a:p>
        </p:txBody>
      </p:sp>
      <p:sp>
        <p:nvSpPr>
          <p:cNvPr id="8" name="Text Box 8"/>
          <p:cNvSpPr txBox="1">
            <a:spLocks noChangeArrowheads="1"/>
          </p:cNvSpPr>
          <p:nvPr/>
        </p:nvSpPr>
        <p:spPr bwMode="auto">
          <a:xfrm>
            <a:off x="6940550" y="2090738"/>
            <a:ext cx="151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cs typeface="Angsana New" panose="02020603050405020304" pitchFamily="18" charset="-34"/>
              </a:rPr>
              <a:t>Data Source</a:t>
            </a:r>
          </a:p>
        </p:txBody>
      </p:sp>
      <p:sp>
        <p:nvSpPr>
          <p:cNvPr id="9" name="Text Box 9"/>
          <p:cNvSpPr txBox="1">
            <a:spLocks noChangeArrowheads="1"/>
          </p:cNvSpPr>
          <p:nvPr/>
        </p:nvSpPr>
        <p:spPr bwMode="auto">
          <a:xfrm>
            <a:off x="4065588" y="2074863"/>
            <a:ext cx="1543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cs typeface="Angsana New" panose="02020603050405020304" pitchFamily="18" charset="-34"/>
              </a:rPr>
              <a:t>DataAdapter</a:t>
            </a:r>
          </a:p>
        </p:txBody>
      </p:sp>
      <p:sp>
        <p:nvSpPr>
          <p:cNvPr id="10" name="Text Box 10"/>
          <p:cNvSpPr txBox="1">
            <a:spLocks noChangeArrowheads="1"/>
          </p:cNvSpPr>
          <p:nvPr/>
        </p:nvSpPr>
        <p:spPr bwMode="auto">
          <a:xfrm>
            <a:off x="1376363" y="24145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cs typeface="Angsana New" panose="02020603050405020304" pitchFamily="18" charset="-34"/>
              </a:rPr>
              <a:t>DataTable</a:t>
            </a:r>
          </a:p>
        </p:txBody>
      </p:sp>
      <p:sp>
        <p:nvSpPr>
          <p:cNvPr id="11" name="Text Box 11"/>
          <p:cNvSpPr txBox="1">
            <a:spLocks noChangeArrowheads="1"/>
          </p:cNvSpPr>
          <p:nvPr/>
        </p:nvSpPr>
        <p:spPr bwMode="auto">
          <a:xfrm>
            <a:off x="1376363" y="440055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cs typeface="Angsana New" panose="02020603050405020304" pitchFamily="18" charset="-34"/>
              </a:rPr>
              <a:t>DataTable</a:t>
            </a:r>
          </a:p>
        </p:txBody>
      </p:sp>
      <p:sp>
        <p:nvSpPr>
          <p:cNvPr id="12" name="Text Box 12"/>
          <p:cNvSpPr txBox="1">
            <a:spLocks noChangeArrowheads="1"/>
          </p:cNvSpPr>
          <p:nvPr/>
        </p:nvSpPr>
        <p:spPr bwMode="auto">
          <a:xfrm>
            <a:off x="1497013" y="1828800"/>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cs typeface="Angsana New" panose="02020603050405020304" pitchFamily="18" charset="-34"/>
              </a:rPr>
              <a:t>DataSet</a:t>
            </a:r>
          </a:p>
        </p:txBody>
      </p:sp>
      <p:sp>
        <p:nvSpPr>
          <p:cNvPr id="13" name="Rectangle 13"/>
          <p:cNvSpPr>
            <a:spLocks noChangeArrowheads="1"/>
          </p:cNvSpPr>
          <p:nvPr/>
        </p:nvSpPr>
        <p:spPr bwMode="auto">
          <a:xfrm>
            <a:off x="4121150" y="4565650"/>
            <a:ext cx="1447800" cy="1439863"/>
          </a:xfrm>
          <a:prstGeom prst="rect">
            <a:avLst/>
          </a:prstGeom>
          <a:gradFill rotWithShape="1">
            <a:gsLst>
              <a:gs pos="0">
                <a:srgbClr val="87A987"/>
              </a:gs>
              <a:gs pos="100000">
                <a:srgbClr val="CCFFCC"/>
              </a:gs>
            </a:gsLst>
            <a:lin ang="540000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atin typeface="Arial Narrow" panose="020B0606020202030204" pitchFamily="34" charset="0"/>
              <a:cs typeface="Angsana New" panose="02020603050405020304" pitchFamily="18" charset="-34"/>
            </a:endParaRPr>
          </a:p>
        </p:txBody>
      </p:sp>
      <p:sp>
        <p:nvSpPr>
          <p:cNvPr id="14" name="Text Box 14"/>
          <p:cNvSpPr txBox="1">
            <a:spLocks noChangeArrowheads="1"/>
          </p:cNvSpPr>
          <p:nvPr/>
        </p:nvSpPr>
        <p:spPr bwMode="auto">
          <a:xfrm>
            <a:off x="4065588" y="4232275"/>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cs typeface="Angsana New" panose="02020603050405020304" pitchFamily="18" charset="-34"/>
              </a:rPr>
              <a:t>DataAdapter</a:t>
            </a:r>
          </a:p>
        </p:txBody>
      </p:sp>
      <p:graphicFrame>
        <p:nvGraphicFramePr>
          <p:cNvPr id="15" name="Group 76"/>
          <p:cNvGraphicFramePr>
            <a:graphicFrameLocks noGrp="1"/>
          </p:cNvGraphicFramePr>
          <p:nvPr>
            <p:extLst>
              <p:ext uri="{D42A27DB-BD31-4B8C-83A1-F6EECF244321}">
                <p14:modId xmlns:p14="http://schemas.microsoft.com/office/powerpoint/2010/main" val="1492704669"/>
              </p:ext>
            </p:extLst>
          </p:nvPr>
        </p:nvGraphicFramePr>
        <p:xfrm>
          <a:off x="1339850" y="2787650"/>
          <a:ext cx="1301750" cy="931863"/>
        </p:xfrm>
        <a:graphic>
          <a:graphicData uri="http://schemas.openxmlformats.org/drawingml/2006/table">
            <a:tbl>
              <a:tblPr/>
              <a:tblGrid>
                <a:gridCol w="433388"/>
                <a:gridCol w="434975"/>
                <a:gridCol w="433387"/>
              </a:tblGrid>
              <a:tr h="2095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r>
              <a:tr h="2460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r>
            </a:tbl>
          </a:graphicData>
        </a:graphic>
      </p:graphicFrame>
      <p:sp>
        <p:nvSpPr>
          <p:cNvPr id="16" name="AutoShape 37"/>
          <p:cNvSpPr>
            <a:spLocks noChangeArrowheads="1"/>
          </p:cNvSpPr>
          <p:nvPr/>
        </p:nvSpPr>
        <p:spPr bwMode="auto">
          <a:xfrm>
            <a:off x="2655888" y="2679700"/>
            <a:ext cx="4511675" cy="361950"/>
          </a:xfrm>
          <a:prstGeom prst="leftArrow">
            <a:avLst>
              <a:gd name="adj1" fmla="val 47370"/>
              <a:gd name="adj2" fmla="val 126150"/>
            </a:avLst>
          </a:prstGeom>
          <a:gradFill rotWithShape="0">
            <a:gsLst>
              <a:gs pos="0">
                <a:srgbClr val="D60093"/>
              </a:gs>
              <a:gs pos="100000">
                <a:srgbClr val="EC86CC"/>
              </a:gs>
            </a:gsLst>
            <a:lin ang="0" scaled="1"/>
          </a:gra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tIns="27432" bIns="27432"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GB">
              <a:latin typeface="Arial Narrow" panose="020B0606020202030204" pitchFamily="34" charset="0"/>
              <a:cs typeface="Angsana New" panose="02020603050405020304" pitchFamily="18" charset="-34"/>
            </a:endParaRPr>
          </a:p>
        </p:txBody>
      </p:sp>
      <p:sp>
        <p:nvSpPr>
          <p:cNvPr id="17" name="Text Box 38"/>
          <p:cNvSpPr txBox="1">
            <a:spLocks noChangeArrowheads="1"/>
          </p:cNvSpPr>
          <p:nvPr/>
        </p:nvSpPr>
        <p:spPr bwMode="auto">
          <a:xfrm>
            <a:off x="3333750" y="2549525"/>
            <a:ext cx="5461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eaLnBrk="0" hangingPunct="0">
              <a:defRPr/>
            </a:pPr>
            <a:r>
              <a:rPr lang="en-GB">
                <a:latin typeface="Arial" charset="0"/>
                <a:cs typeface="Angsana New" pitchFamily="18" charset="-34"/>
              </a:rPr>
              <a:t>Fill</a:t>
            </a:r>
          </a:p>
        </p:txBody>
      </p:sp>
      <p:sp>
        <p:nvSpPr>
          <p:cNvPr id="18" name="Rectangle 39"/>
          <p:cNvSpPr>
            <a:spLocks noChangeArrowheads="1"/>
          </p:cNvSpPr>
          <p:nvPr/>
        </p:nvSpPr>
        <p:spPr bwMode="auto">
          <a:xfrm rot="5400000">
            <a:off x="5312569" y="2861469"/>
            <a:ext cx="144463" cy="5311775"/>
          </a:xfrm>
          <a:prstGeom prst="rect">
            <a:avLst/>
          </a:prstGeom>
          <a:gradFill rotWithShape="0">
            <a:gsLst>
              <a:gs pos="0">
                <a:srgbClr val="D60093"/>
              </a:gs>
              <a:gs pos="100000">
                <a:srgbClr val="D60093">
                  <a:gamma/>
                  <a:tint val="47451"/>
                  <a:invGamma/>
                </a:srgbClr>
              </a:gs>
            </a:gsLst>
            <a:lin ang="0" scaled="1"/>
          </a:gradFill>
          <a:ln w="6350" algn="ctr">
            <a:noFill/>
            <a:miter lim="800000"/>
            <a:headEnd/>
            <a:tailEnd/>
          </a:ln>
          <a:effectLst/>
        </p:spPr>
        <p:txBody>
          <a:bodyPr wrap="none" tIns="27432" bIns="27432"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9" name="Text Box 40"/>
          <p:cNvSpPr txBox="1">
            <a:spLocks noChangeArrowheads="1"/>
          </p:cNvSpPr>
          <p:nvPr/>
        </p:nvSpPr>
        <p:spPr bwMode="auto">
          <a:xfrm>
            <a:off x="5807075" y="5297488"/>
            <a:ext cx="935038"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eaLnBrk="0" hangingPunct="0">
              <a:defRPr/>
            </a:pPr>
            <a:r>
              <a:rPr lang="en-GB">
                <a:latin typeface="Arial" charset="0"/>
                <a:cs typeface="Angsana New" pitchFamily="18" charset="-34"/>
              </a:rPr>
              <a:t>Update</a:t>
            </a:r>
          </a:p>
        </p:txBody>
      </p:sp>
      <p:graphicFrame>
        <p:nvGraphicFramePr>
          <p:cNvPr id="20" name="Group 77"/>
          <p:cNvGraphicFramePr>
            <a:graphicFrameLocks noGrp="1"/>
          </p:cNvGraphicFramePr>
          <p:nvPr>
            <p:extLst>
              <p:ext uri="{D42A27DB-BD31-4B8C-83A1-F6EECF244321}">
                <p14:modId xmlns:p14="http://schemas.microsoft.com/office/powerpoint/2010/main" val="1105132557"/>
              </p:ext>
            </p:extLst>
          </p:nvPr>
        </p:nvGraphicFramePr>
        <p:xfrm>
          <a:off x="1355725" y="4773613"/>
          <a:ext cx="1301750" cy="914400"/>
        </p:xfrm>
        <a:graphic>
          <a:graphicData uri="http://schemas.openxmlformats.org/drawingml/2006/table">
            <a:tbl>
              <a:tblPr/>
              <a:tblGrid>
                <a:gridCol w="433388"/>
                <a:gridCol w="404812"/>
                <a:gridCol w="463550"/>
              </a:tblGrid>
              <a:tr h="2095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sz="9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r>
            </a:tbl>
          </a:graphicData>
        </a:graphic>
      </p:graphicFrame>
      <p:sp>
        <p:nvSpPr>
          <p:cNvPr id="21" name="Rectangle 63"/>
          <p:cNvSpPr>
            <a:spLocks noChangeArrowheads="1"/>
          </p:cNvSpPr>
          <p:nvPr/>
        </p:nvSpPr>
        <p:spPr bwMode="auto">
          <a:xfrm>
            <a:off x="7426325" y="4002088"/>
            <a:ext cx="193675" cy="1122362"/>
          </a:xfrm>
          <a:prstGeom prst="rect">
            <a:avLst/>
          </a:prstGeom>
          <a:gradFill rotWithShape="0">
            <a:gsLst>
              <a:gs pos="0">
                <a:srgbClr val="D60093"/>
              </a:gs>
              <a:gs pos="100000">
                <a:srgbClr val="D60093">
                  <a:gamma/>
                  <a:tint val="47451"/>
                  <a:invGamma/>
                </a:srgbClr>
              </a:gs>
            </a:gsLst>
            <a:lin ang="5400000" scaled="1"/>
          </a:gradFill>
          <a:ln w="6350" algn="ctr">
            <a:noFill/>
            <a:miter lim="800000"/>
            <a:headEnd/>
            <a:tailEnd/>
          </a:ln>
          <a:effectLst/>
        </p:spPr>
        <p:txBody>
          <a:bodyPr wrap="none" tIns="27432" bIns="27432"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2" name="AutoShape 64"/>
          <p:cNvSpPr>
            <a:spLocks noChangeArrowheads="1"/>
          </p:cNvSpPr>
          <p:nvPr/>
        </p:nvSpPr>
        <p:spPr bwMode="auto">
          <a:xfrm rot="16200000" flipH="1">
            <a:off x="6996113" y="4398963"/>
            <a:ext cx="2025650" cy="342900"/>
          </a:xfrm>
          <a:prstGeom prst="leftArrow">
            <a:avLst>
              <a:gd name="adj1" fmla="val 52000"/>
              <a:gd name="adj2" fmla="val 158050"/>
            </a:avLst>
          </a:prstGeom>
          <a:gradFill rotWithShape="0">
            <a:gsLst>
              <a:gs pos="0">
                <a:srgbClr val="D60093"/>
              </a:gs>
              <a:gs pos="100000">
                <a:srgbClr val="EC86CC"/>
              </a:gs>
            </a:gsLst>
            <a:lin ang="5400000" scaled="1"/>
          </a:gra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tIns="27432" bIns="27432"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GB">
              <a:latin typeface="Arial Narrow" panose="020B0606020202030204" pitchFamily="34" charset="0"/>
              <a:cs typeface="Angsana New" panose="02020603050405020304" pitchFamily="18" charset="-34"/>
            </a:endParaRPr>
          </a:p>
        </p:txBody>
      </p:sp>
      <p:sp>
        <p:nvSpPr>
          <p:cNvPr id="23" name="AutoShape 65"/>
          <p:cNvSpPr>
            <a:spLocks noChangeArrowheads="1"/>
          </p:cNvSpPr>
          <p:nvPr/>
        </p:nvSpPr>
        <p:spPr bwMode="auto">
          <a:xfrm flipH="1">
            <a:off x="2682875" y="3143250"/>
            <a:ext cx="4608513" cy="361950"/>
          </a:xfrm>
          <a:prstGeom prst="leftArrow">
            <a:avLst>
              <a:gd name="adj1" fmla="val 47370"/>
              <a:gd name="adj2" fmla="val 128857"/>
            </a:avLst>
          </a:prstGeom>
          <a:gradFill rotWithShape="0">
            <a:gsLst>
              <a:gs pos="0">
                <a:srgbClr val="D60093"/>
              </a:gs>
              <a:gs pos="100000">
                <a:srgbClr val="EC86CC"/>
              </a:gs>
            </a:gsLst>
            <a:lin ang="0" scaled="1"/>
          </a:gra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tIns="27432" bIns="27432"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GB">
              <a:latin typeface="Arial Narrow" panose="020B0606020202030204" pitchFamily="34" charset="0"/>
              <a:cs typeface="Angsana New" panose="02020603050405020304" pitchFamily="18" charset="-34"/>
            </a:endParaRPr>
          </a:p>
        </p:txBody>
      </p:sp>
      <p:sp>
        <p:nvSpPr>
          <p:cNvPr id="24" name="Text Box 66"/>
          <p:cNvSpPr txBox="1">
            <a:spLocks noChangeArrowheads="1"/>
          </p:cNvSpPr>
          <p:nvPr/>
        </p:nvSpPr>
        <p:spPr bwMode="auto">
          <a:xfrm>
            <a:off x="5730875" y="3087688"/>
            <a:ext cx="935038"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eaLnBrk="0" hangingPunct="0">
              <a:defRPr/>
            </a:pPr>
            <a:r>
              <a:rPr lang="en-GB">
                <a:latin typeface="Arial" charset="0"/>
                <a:cs typeface="Angsana New" pitchFamily="18" charset="-34"/>
              </a:rPr>
              <a:t>Update</a:t>
            </a:r>
          </a:p>
        </p:txBody>
      </p:sp>
      <p:sp>
        <p:nvSpPr>
          <p:cNvPr id="25" name="AutoShape 67"/>
          <p:cNvSpPr>
            <a:spLocks noChangeArrowheads="1"/>
          </p:cNvSpPr>
          <p:nvPr/>
        </p:nvSpPr>
        <p:spPr bwMode="auto">
          <a:xfrm>
            <a:off x="2671763" y="4868863"/>
            <a:ext cx="4948237" cy="361950"/>
          </a:xfrm>
          <a:prstGeom prst="leftArrow">
            <a:avLst>
              <a:gd name="adj1" fmla="val 47370"/>
              <a:gd name="adj2" fmla="val 138356"/>
            </a:avLst>
          </a:prstGeom>
          <a:gradFill rotWithShape="0">
            <a:gsLst>
              <a:gs pos="0">
                <a:srgbClr val="D60093"/>
              </a:gs>
              <a:gs pos="100000">
                <a:srgbClr val="EC86CC"/>
              </a:gs>
            </a:gsLst>
            <a:lin ang="0" scaled="1"/>
          </a:gra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tIns="27432" bIns="27432"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GB">
              <a:latin typeface="Arial Narrow" panose="020B0606020202030204" pitchFamily="34" charset="0"/>
              <a:cs typeface="Angsana New" panose="02020603050405020304" pitchFamily="18" charset="-34"/>
            </a:endParaRPr>
          </a:p>
        </p:txBody>
      </p:sp>
      <p:sp>
        <p:nvSpPr>
          <p:cNvPr id="26" name="Text Box 68"/>
          <p:cNvSpPr txBox="1">
            <a:spLocks noChangeArrowheads="1"/>
          </p:cNvSpPr>
          <p:nvPr/>
        </p:nvSpPr>
        <p:spPr bwMode="auto">
          <a:xfrm>
            <a:off x="3376613" y="4710113"/>
            <a:ext cx="5461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eaLnBrk="0" hangingPunct="0">
              <a:defRPr/>
            </a:pPr>
            <a:r>
              <a:rPr lang="en-GB">
                <a:latin typeface="Arial" charset="0"/>
                <a:cs typeface="Angsana New" pitchFamily="18" charset="-34"/>
              </a:rPr>
              <a:t>Fill</a:t>
            </a:r>
          </a:p>
        </p:txBody>
      </p:sp>
      <p:sp>
        <p:nvSpPr>
          <p:cNvPr id="27" name="Text Box 74"/>
          <p:cNvSpPr txBox="1">
            <a:spLocks noChangeArrowheads="1"/>
          </p:cNvSpPr>
          <p:nvPr/>
        </p:nvSpPr>
        <p:spPr bwMode="auto">
          <a:xfrm>
            <a:off x="5608638" y="3125788"/>
            <a:ext cx="1295400" cy="360362"/>
          </a:xfrm>
          <a:prstGeom prst="rect">
            <a:avLst/>
          </a:prstGeom>
          <a:noFill/>
          <a:ln w="9525" algn="ctr">
            <a:noFill/>
            <a:miter lim="800000"/>
            <a:headEnd/>
            <a:tailEnd type="none" w="lg" len="med"/>
          </a:ln>
          <a:effectLst>
            <a:outerShdw dist="53882" dir="2700000" algn="ctr" rotWithShape="0">
              <a:srgbClr val="969696"/>
            </a:outerShdw>
          </a:effectLst>
        </p:spPr>
        <p:txBody>
          <a:bodyPr wrap="none" tIns="27432" bIns="27432" anchor="ctr"/>
          <a:lstStyle/>
          <a:p>
            <a:pPr algn="ctr" eaLnBrk="0" hangingPunct="0">
              <a:defRPr/>
            </a:pPr>
            <a:endParaRPr lang="en-GB" sz="1400">
              <a:latin typeface="Arial" charset="0"/>
              <a:cs typeface="Angsana New" pitchFamily="18" charset="-34"/>
            </a:endParaRPr>
          </a:p>
        </p:txBody>
      </p:sp>
      <p:sp>
        <p:nvSpPr>
          <p:cNvPr id="28" name="Text Box 75"/>
          <p:cNvSpPr txBox="1">
            <a:spLocks noChangeArrowheads="1"/>
          </p:cNvSpPr>
          <p:nvPr/>
        </p:nvSpPr>
        <p:spPr bwMode="auto">
          <a:xfrm>
            <a:off x="5608638" y="5284788"/>
            <a:ext cx="1295400" cy="360362"/>
          </a:xfrm>
          <a:prstGeom prst="rect">
            <a:avLst/>
          </a:prstGeom>
          <a:noFill/>
          <a:ln w="9525" algn="ctr">
            <a:noFill/>
            <a:miter lim="800000"/>
            <a:headEnd/>
            <a:tailEnd type="none" w="lg" len="med"/>
          </a:ln>
          <a:effectLst>
            <a:outerShdw dist="53882" dir="2700000" algn="ctr" rotWithShape="0">
              <a:srgbClr val="969696"/>
            </a:outerShdw>
          </a:effectLst>
        </p:spPr>
        <p:txBody>
          <a:bodyPr wrap="none" tIns="27432" bIns="27432" anchor="ctr"/>
          <a:lstStyle/>
          <a:p>
            <a:pPr algn="ctr" eaLnBrk="0" hangingPunct="0">
              <a:defRPr/>
            </a:pPr>
            <a:endParaRPr lang="en-GB" sz="1400">
              <a:latin typeface="Arial" charset="0"/>
              <a:cs typeface="Angsana New" pitchFamily="18" charset="-34"/>
            </a:endParaRPr>
          </a:p>
        </p:txBody>
      </p:sp>
      <p:sp>
        <p:nvSpPr>
          <p:cNvPr id="29" name="Text Box 78"/>
          <p:cNvSpPr txBox="1">
            <a:spLocks noChangeArrowheads="1"/>
          </p:cNvSpPr>
          <p:nvPr/>
        </p:nvSpPr>
        <p:spPr bwMode="auto">
          <a:xfrm>
            <a:off x="4179888" y="2484438"/>
            <a:ext cx="1301750" cy="300037"/>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eaLnBrk="0" hangingPunct="0">
              <a:defRPr/>
            </a:pPr>
            <a:r>
              <a:rPr lang="en-GB" sz="1200">
                <a:latin typeface="Arial" charset="0"/>
                <a:cs typeface="Angsana New" pitchFamily="18" charset="-34"/>
              </a:rPr>
              <a:t>SelectCommand</a:t>
            </a:r>
          </a:p>
        </p:txBody>
      </p:sp>
      <p:sp>
        <p:nvSpPr>
          <p:cNvPr id="30" name="Text Box 79"/>
          <p:cNvSpPr txBox="1">
            <a:spLocks noChangeArrowheads="1"/>
          </p:cNvSpPr>
          <p:nvPr/>
        </p:nvSpPr>
        <p:spPr bwMode="auto">
          <a:xfrm>
            <a:off x="4179888" y="3425825"/>
            <a:ext cx="1301750" cy="300038"/>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eaLnBrk="0" hangingPunct="0">
              <a:defRPr/>
            </a:pPr>
            <a:r>
              <a:rPr lang="en-GB" sz="1200">
                <a:latin typeface="Arial" charset="0"/>
                <a:cs typeface="Angsana New" pitchFamily="18" charset="-34"/>
              </a:rPr>
              <a:t>UpdateCommand</a:t>
            </a:r>
          </a:p>
        </p:txBody>
      </p:sp>
      <p:sp>
        <p:nvSpPr>
          <p:cNvPr id="31" name="Text Box 80"/>
          <p:cNvSpPr txBox="1">
            <a:spLocks noChangeArrowheads="1"/>
          </p:cNvSpPr>
          <p:nvPr/>
        </p:nvSpPr>
        <p:spPr bwMode="auto">
          <a:xfrm>
            <a:off x="4160838" y="4664075"/>
            <a:ext cx="1301750" cy="300038"/>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eaLnBrk="0" hangingPunct="0">
              <a:defRPr/>
            </a:pPr>
            <a:r>
              <a:rPr lang="en-GB" sz="1200">
                <a:latin typeface="Arial" charset="0"/>
                <a:cs typeface="Angsana New" pitchFamily="18" charset="-34"/>
              </a:rPr>
              <a:t>SelectCommand</a:t>
            </a:r>
          </a:p>
        </p:txBody>
      </p:sp>
      <p:sp>
        <p:nvSpPr>
          <p:cNvPr id="32" name="Text Box 81"/>
          <p:cNvSpPr txBox="1">
            <a:spLocks noChangeArrowheads="1"/>
          </p:cNvSpPr>
          <p:nvPr/>
        </p:nvSpPr>
        <p:spPr bwMode="auto">
          <a:xfrm>
            <a:off x="4198938" y="5595938"/>
            <a:ext cx="1301750" cy="300037"/>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eaLnBrk="0" hangingPunct="0">
              <a:defRPr/>
            </a:pPr>
            <a:r>
              <a:rPr lang="en-GB" sz="1200">
                <a:latin typeface="Arial" charset="0"/>
                <a:cs typeface="Angsana New" pitchFamily="18" charset="-34"/>
              </a:rPr>
              <a:t>UpdateCommand</a:t>
            </a:r>
          </a:p>
        </p:txBody>
      </p:sp>
    </p:spTree>
    <p:extLst>
      <p:ext uri="{BB962C8B-B14F-4D97-AF65-F5344CB8AC3E}">
        <p14:creationId xmlns:p14="http://schemas.microsoft.com/office/powerpoint/2010/main" val="1315999639"/>
      </p:ext>
    </p:extLst>
  </p:cSld>
  <p:clrMapOvr>
    <a:masterClrMapping/>
  </p:clrMapOvr>
  <p:transition advClick="0">
    <p:wheel spokes="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50131"/>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OleDbDataAdapter</a:t>
            </a:r>
          </a:p>
          <a:p>
            <a:pPr algn="just">
              <a:lnSpc>
                <a:spcPct val="120000"/>
              </a:lnSpc>
              <a:spcBef>
                <a:spcPts val="300"/>
              </a:spcBef>
              <a:spcAft>
                <a:spcPts val="300"/>
              </a:spcAft>
            </a:pPr>
            <a:r>
              <a:rPr lang="en-US" sz="2800">
                <a:solidFill>
                  <a:srgbClr val="0000FF"/>
                </a:solidFill>
                <a:latin typeface="+mj-lt"/>
                <a:cs typeface="Tahoma" charset="0"/>
              </a:rPr>
              <a:t>SqlDataAdapter</a:t>
            </a:r>
          </a:p>
          <a:p>
            <a:pPr algn="just">
              <a:lnSpc>
                <a:spcPct val="120000"/>
              </a:lnSpc>
              <a:spcBef>
                <a:spcPts val="300"/>
              </a:spcBef>
              <a:spcAft>
                <a:spcPts val="300"/>
              </a:spcAft>
            </a:pPr>
            <a:r>
              <a:rPr lang="en-US" sz="2800">
                <a:solidFill>
                  <a:srgbClr val="0000FF"/>
                </a:solidFill>
                <a:latin typeface="+mj-lt"/>
                <a:cs typeface="Tahoma" charset="0"/>
              </a:rPr>
              <a:t>OdbcDataAdapter</a:t>
            </a:r>
          </a:p>
          <a:p>
            <a:pPr algn="just">
              <a:lnSpc>
                <a:spcPct val="120000"/>
              </a:lnSpc>
              <a:spcBef>
                <a:spcPts val="300"/>
              </a:spcBef>
              <a:spcAft>
                <a:spcPts val="300"/>
              </a:spcAft>
            </a:pPr>
            <a:r>
              <a:rPr lang="en-US" sz="2800">
                <a:solidFill>
                  <a:srgbClr val="0000FF"/>
                </a:solidFill>
                <a:latin typeface="+mj-lt"/>
                <a:cs typeface="Tahoma" charset="0"/>
              </a:rPr>
              <a:t>OracleDataAdapter</a:t>
            </a:r>
            <a:endParaRPr lang="en-US" sz="2800" dirty="0" smtClean="0">
              <a:solidFill>
                <a:srgbClr val="0000FF"/>
              </a:solidFill>
              <a:latin typeface="+mj-lt"/>
              <a:cs typeface="Tahoma" charset="0"/>
            </a:endParaRPr>
          </a:p>
        </p:txBody>
      </p:sp>
      <p:sp>
        <p:nvSpPr>
          <p:cNvPr id="5" name="Rectangle 4"/>
          <p:cNvSpPr>
            <a:spLocks noChangeArrowheads="1"/>
          </p:cNvSpPr>
          <p:nvPr/>
        </p:nvSpPr>
        <p:spPr bwMode="auto">
          <a:xfrm>
            <a:off x="762000" y="3505200"/>
            <a:ext cx="8153400" cy="504825"/>
          </a:xfrm>
          <a:prstGeom prst="rect">
            <a:avLst/>
          </a:prstGeom>
          <a:gradFill rotWithShape="1">
            <a:gsLst>
              <a:gs pos="0">
                <a:srgbClr val="0000FF"/>
              </a:gs>
              <a:gs pos="50000">
                <a:srgbClr val="000076"/>
              </a:gs>
              <a:gs pos="100000">
                <a:srgbClr val="0000FF"/>
              </a:gs>
            </a:gsLst>
            <a:lin ang="0" scaled="1"/>
          </a:gradFill>
          <a:ln w="9525">
            <a:solidFill>
              <a:schemeClr val="tx1"/>
            </a:solidFill>
            <a:miter lim="800000"/>
            <a:headEnd/>
            <a:tailEnd/>
          </a:ln>
        </p:spPr>
        <p:txBody>
          <a:bodyPr lIns="18288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1"/>
              </a:buClr>
              <a:buSzPct val="65000"/>
              <a:buFont typeface="Wingdings" panose="05000000000000000000" pitchFamily="2" charset="2"/>
              <a:buNone/>
            </a:pPr>
            <a:r>
              <a:rPr lang="en-US" sz="2400" b="1">
                <a:solidFill>
                  <a:schemeClr val="bg1"/>
                </a:solidFill>
              </a:rPr>
              <a:t>Thuộc tính &amp; Phương thức</a:t>
            </a:r>
          </a:p>
        </p:txBody>
      </p:sp>
      <p:sp>
        <p:nvSpPr>
          <p:cNvPr id="6" name="Text Box 5"/>
          <p:cNvSpPr txBox="1">
            <a:spLocks noChangeArrowheads="1"/>
          </p:cNvSpPr>
          <p:nvPr/>
        </p:nvSpPr>
        <p:spPr bwMode="auto">
          <a:xfrm>
            <a:off x="762000" y="4000500"/>
            <a:ext cx="8153400" cy="2341410"/>
          </a:xfrm>
          <a:prstGeom prst="rect">
            <a:avLst/>
          </a:prstGeom>
          <a:noFill/>
          <a:ln w="12700">
            <a:solidFill>
              <a:schemeClr val="accent1"/>
            </a:solidFill>
            <a:miter lim="800000"/>
            <a:headEnd/>
            <a:tailEnd/>
          </a:ln>
          <a:effectLst/>
        </p:spPr>
        <p:txBody>
          <a:bodyPr wrap="square">
            <a:spAutoFit/>
          </a:bodyPr>
          <a:lstStyle/>
          <a:p>
            <a:pPr algn="just">
              <a:lnSpc>
                <a:spcPct val="120000"/>
              </a:lnSpc>
              <a:buFontTx/>
              <a:buChar char="•"/>
              <a:defRPr/>
            </a:pPr>
            <a:r>
              <a:rPr lang="en-US" sz="2800" b="0">
                <a:latin typeface="Arial" charset="0"/>
                <a:cs typeface="Arial" charset="0"/>
                <a:sym typeface="Wingdings" pitchFamily="2" charset="2"/>
              </a:rPr>
              <a:t> </a:t>
            </a:r>
            <a:r>
              <a:rPr lang="en-US" sz="2400" b="0">
                <a:solidFill>
                  <a:srgbClr val="FF0000"/>
                </a:solidFill>
                <a:effectLst>
                  <a:outerShdw blurRad="38100" dist="38100" dir="2700000" algn="tl">
                    <a:srgbClr val="C0C0C0"/>
                  </a:outerShdw>
                </a:effectLst>
                <a:latin typeface="Arial" charset="0"/>
                <a:cs typeface="Arial" charset="0"/>
                <a:sym typeface="Wingdings" pitchFamily="2" charset="2"/>
              </a:rPr>
              <a:t>Fill</a:t>
            </a:r>
            <a:r>
              <a:rPr lang="en-US" sz="2400" b="0">
                <a:latin typeface="Arial" charset="0"/>
                <a:cs typeface="Arial" charset="0"/>
                <a:sym typeface="Wingdings" pitchFamily="2" charset="2"/>
              </a:rPr>
              <a:t>(DataSet): Sử dụng SelectCommand lấy dữ liệu từ Data Source đổ vào Data Set </a:t>
            </a:r>
          </a:p>
          <a:p>
            <a:pPr algn="just">
              <a:lnSpc>
                <a:spcPct val="120000"/>
              </a:lnSpc>
              <a:buFontTx/>
              <a:buChar char="•"/>
              <a:defRPr/>
            </a:pPr>
            <a:r>
              <a:rPr lang="en-US" sz="2400" b="0">
                <a:latin typeface="Arial" charset="0"/>
                <a:cs typeface="Arial" charset="0"/>
                <a:sym typeface="Wingdings" pitchFamily="2" charset="2"/>
              </a:rPr>
              <a:t> </a:t>
            </a:r>
            <a:r>
              <a:rPr lang="en-US" sz="2400" b="0">
                <a:solidFill>
                  <a:srgbClr val="FF0000"/>
                </a:solidFill>
                <a:effectLst>
                  <a:outerShdw blurRad="38100" dist="38100" dir="2700000" algn="tl">
                    <a:srgbClr val="C0C0C0"/>
                  </a:outerShdw>
                </a:effectLst>
                <a:latin typeface="Arial" charset="0"/>
                <a:cs typeface="Arial" charset="0"/>
                <a:sym typeface="Wingdings" pitchFamily="2" charset="2"/>
              </a:rPr>
              <a:t>Update</a:t>
            </a:r>
            <a:r>
              <a:rPr lang="en-US" sz="2400" b="0">
                <a:latin typeface="Arial" charset="0"/>
                <a:cs typeface="Arial" charset="0"/>
                <a:sym typeface="Wingdings" pitchFamily="2" charset="2"/>
              </a:rPr>
              <a:t>(DataSet): InsertCommand, UpdateCommand, DeleteCommand cập nhật dữ liệu trong DataSet vào DataSource</a:t>
            </a:r>
          </a:p>
        </p:txBody>
      </p:sp>
      <p:sp>
        <p:nvSpPr>
          <p:cNvPr id="7" name="Rectangle 2"/>
          <p:cNvSpPr>
            <a:spLocks noGrp="1" noChangeArrowheads="1"/>
          </p:cNvSpPr>
          <p:nvPr>
            <p:ph type="title"/>
          </p:nvPr>
        </p:nvSpPr>
        <p:spPr bwMode="auto">
          <a:xfrm>
            <a:off x="457201" y="198437"/>
            <a:ext cx="7772400" cy="620713"/>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DataAdapter</a:t>
            </a:r>
            <a:endParaRPr lang="en-US" sz="3400" b="1" dirty="0" smtClean="0">
              <a:solidFill>
                <a:schemeClr val="tx1"/>
              </a:solidFill>
              <a:cs typeface="Tahoma" charset="0"/>
            </a:endParaRPr>
          </a:p>
        </p:txBody>
      </p:sp>
    </p:spTree>
    <p:extLst>
      <p:ext uri="{BB962C8B-B14F-4D97-AF65-F5344CB8AC3E}">
        <p14:creationId xmlns:p14="http://schemas.microsoft.com/office/powerpoint/2010/main" val="2088991306"/>
      </p:ext>
    </p:extLst>
  </p:cSld>
  <p:clrMapOvr>
    <a:masterClrMapping/>
  </p:clrMapOvr>
  <p:transition advClick="0">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533400" y="1658064"/>
            <a:ext cx="8458200" cy="5047536"/>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sz="2800" b="0"/>
              <a:t>SqlConnection cnn = </a:t>
            </a:r>
            <a:r>
              <a:rPr lang="en-US" sz="2800" b="0">
                <a:solidFill>
                  <a:srgbClr val="0000FF"/>
                </a:solidFill>
              </a:rPr>
              <a:t>new</a:t>
            </a:r>
            <a:r>
              <a:rPr lang="en-US" sz="2800" b="0"/>
              <a:t> SqlConnection();</a:t>
            </a:r>
          </a:p>
          <a:p>
            <a:pPr algn="l" eaLnBrk="1" hangingPunct="1"/>
            <a:r>
              <a:rPr lang="en-US" sz="2800" b="0"/>
              <a:t>cnn.ConnectionString = “</a:t>
            </a:r>
            <a:r>
              <a:rPr lang="en-US" sz="2800" b="0">
                <a:solidFill>
                  <a:srgbClr val="FF0000"/>
                </a:solidFill>
              </a:rPr>
              <a:t>server=dungta; database=Northwind; user id=sa; password=</a:t>
            </a:r>
            <a:r>
              <a:rPr lang="en-US" sz="2800" b="0"/>
              <a:t>”;</a:t>
            </a:r>
          </a:p>
          <a:p>
            <a:pPr algn="l" eaLnBrk="1" hangingPunct="1"/>
            <a:endParaRPr lang="en-US" sz="1400" b="0" noProof="1"/>
          </a:p>
          <a:p>
            <a:pPr algn="l" eaLnBrk="1" hangingPunct="1"/>
            <a:r>
              <a:rPr lang="en-US" sz="2800" b="0" noProof="1"/>
              <a:t>SqlDataAdapter adapter = </a:t>
            </a:r>
            <a:r>
              <a:rPr lang="en-US" sz="2800" b="0" noProof="1">
                <a:solidFill>
                  <a:srgbClr val="0000FF"/>
                </a:solidFill>
              </a:rPr>
              <a:t>new</a:t>
            </a:r>
            <a:r>
              <a:rPr lang="en-US" sz="2800" b="0" noProof="1"/>
              <a:t> </a:t>
            </a:r>
            <a:r>
              <a:rPr lang="en-US" sz="2800" b="0"/>
              <a:t>  	</a:t>
            </a:r>
          </a:p>
          <a:p>
            <a:pPr algn="l" eaLnBrk="1" hangingPunct="1"/>
            <a:r>
              <a:rPr lang="en-US" sz="2800" b="0" noProof="1" smtClean="0"/>
              <a:t>      SqlDataAdapter</a:t>
            </a:r>
            <a:r>
              <a:rPr lang="en-US" sz="2800" b="0" noProof="1"/>
              <a:t>("</a:t>
            </a:r>
            <a:r>
              <a:rPr lang="en-US" sz="2800" b="0" noProof="1">
                <a:solidFill>
                  <a:srgbClr val="FF0000"/>
                </a:solidFill>
              </a:rPr>
              <a:t>Select * From Sinhvien</a:t>
            </a:r>
            <a:r>
              <a:rPr lang="en-US" sz="2800" b="0" noProof="1"/>
              <a:t>", cnn);</a:t>
            </a:r>
          </a:p>
          <a:p>
            <a:pPr algn="l" eaLnBrk="1" hangingPunct="1"/>
            <a:endParaRPr lang="en-US" sz="1400" b="0" noProof="1"/>
          </a:p>
          <a:p>
            <a:pPr algn="l" eaLnBrk="1" hangingPunct="1"/>
            <a:r>
              <a:rPr lang="en-US" sz="2800" b="0" noProof="1"/>
              <a:t>DataSet ds = </a:t>
            </a:r>
            <a:r>
              <a:rPr lang="en-US" sz="2800" b="0" noProof="1">
                <a:solidFill>
                  <a:srgbClr val="0000FF"/>
                </a:solidFill>
              </a:rPr>
              <a:t>new</a:t>
            </a:r>
            <a:r>
              <a:rPr lang="en-US" sz="2800" b="0" noProof="1"/>
              <a:t> DataSet();</a:t>
            </a:r>
          </a:p>
          <a:p>
            <a:pPr algn="l" eaLnBrk="1" hangingPunct="1"/>
            <a:endParaRPr lang="en-US" sz="1400" b="0" noProof="1"/>
          </a:p>
          <a:p>
            <a:pPr algn="l" eaLnBrk="1" hangingPunct="1"/>
            <a:r>
              <a:rPr lang="en-US" sz="2800" b="0" noProof="1"/>
              <a:t>adapter.Fill(ds);</a:t>
            </a:r>
          </a:p>
          <a:p>
            <a:pPr algn="l" eaLnBrk="1" hangingPunct="1"/>
            <a:r>
              <a:rPr lang="en-US" sz="2800" b="0"/>
              <a:t>// thao tác trên dataset</a:t>
            </a:r>
          </a:p>
          <a:p>
            <a:pPr algn="l" eaLnBrk="1" hangingPunct="1"/>
            <a:r>
              <a:rPr lang="en-US" sz="2800" b="0"/>
              <a:t>…</a:t>
            </a:r>
          </a:p>
          <a:p>
            <a:pPr algn="l" eaLnBrk="1" hangingPunct="1"/>
            <a:r>
              <a:rPr lang="en-US" sz="2800" b="0"/>
              <a:t>adapter.Update(ds);</a:t>
            </a:r>
            <a:endParaRPr lang="en-US" sz="2800" b="0" noProof="1"/>
          </a:p>
        </p:txBody>
      </p:sp>
      <p:sp>
        <p:nvSpPr>
          <p:cNvPr id="7" name="Rectangle 5"/>
          <p:cNvSpPr>
            <a:spLocks noChangeArrowheads="1"/>
          </p:cNvSpPr>
          <p:nvPr/>
        </p:nvSpPr>
        <p:spPr bwMode="auto">
          <a:xfrm>
            <a:off x="533400" y="1150064"/>
            <a:ext cx="8458200" cy="501650"/>
          </a:xfrm>
          <a:prstGeom prst="rect">
            <a:avLst/>
          </a:prstGeom>
          <a:gradFill rotWithShape="1">
            <a:gsLst>
              <a:gs pos="0">
                <a:srgbClr val="0000FF"/>
              </a:gs>
              <a:gs pos="50000">
                <a:srgbClr val="000076"/>
              </a:gs>
              <a:gs pos="100000">
                <a:srgbClr val="0000FF"/>
              </a:gs>
            </a:gsLst>
            <a:lin ang="0" scaled="1"/>
          </a:gradFill>
          <a:ln w="9525">
            <a:solidFill>
              <a:schemeClr val="tx1"/>
            </a:solidFill>
            <a:miter lim="800000"/>
            <a:headEnd/>
            <a:tailEnd/>
          </a:ln>
        </p:spPr>
        <p:txBody>
          <a:bodyPr lIns="18288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1"/>
              </a:buClr>
              <a:buSzPct val="65000"/>
              <a:buFont typeface="Wingdings" panose="05000000000000000000" pitchFamily="2" charset="2"/>
              <a:buNone/>
            </a:pPr>
            <a:r>
              <a:rPr lang="en-US" sz="2400">
                <a:solidFill>
                  <a:schemeClr val="bg1"/>
                </a:solidFill>
              </a:rPr>
              <a:t>SqlDataAdapter</a:t>
            </a:r>
          </a:p>
        </p:txBody>
      </p:sp>
      <p:sp>
        <p:nvSpPr>
          <p:cNvPr id="8" name="Rectangle 2"/>
          <p:cNvSpPr>
            <a:spLocks noGrp="1" noChangeArrowheads="1"/>
          </p:cNvSpPr>
          <p:nvPr>
            <p:ph type="title"/>
          </p:nvPr>
        </p:nvSpPr>
        <p:spPr bwMode="auto">
          <a:xfrm>
            <a:off x="457201" y="198437"/>
            <a:ext cx="7772400" cy="620713"/>
          </a:xfrm>
          <a:noFill/>
          <a:ln>
            <a:miter lim="800000"/>
            <a:headEnd/>
            <a:tailEnd/>
          </a:ln>
        </p:spPr>
        <p:txBody>
          <a:bodyPr vert="horz" wrap="square" lIns="91440" tIns="45720" rIns="91440" bIns="45720" numCol="1" anchor="t" anchorCtr="0" compatLnSpc="1">
            <a:prstTxWarp prst="textNoShape">
              <a:avLst/>
            </a:prstTxWarp>
          </a:bodyPr>
          <a:lstStyle/>
          <a:p>
            <a:r>
              <a:rPr lang="en-US" sz="3400" b="1">
                <a:solidFill>
                  <a:schemeClr val="tx1"/>
                </a:solidFill>
                <a:cs typeface="Tahoma" charset="0"/>
              </a:rPr>
              <a:t>NET Data Provider – DataAdapter</a:t>
            </a:r>
            <a:endParaRPr lang="en-US" sz="3400" b="1" dirty="0" smtClean="0">
              <a:solidFill>
                <a:schemeClr val="tx1"/>
              </a:solidFill>
              <a:cs typeface="Tahoma" charset="0"/>
            </a:endParaRPr>
          </a:p>
        </p:txBody>
      </p:sp>
    </p:spTree>
    <p:extLst>
      <p:ext uri="{BB962C8B-B14F-4D97-AF65-F5344CB8AC3E}">
        <p14:creationId xmlns:p14="http://schemas.microsoft.com/office/powerpoint/2010/main" val="37530479"/>
      </p:ext>
    </p:extLst>
  </p:cSld>
  <p:clrMapOvr>
    <a:masterClrMapping/>
  </p:clrMapOvr>
  <p:transition advClick="0">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5405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SqlDataAdapter</a:t>
            </a:r>
            <a:endParaRPr lang="en-US" sz="4000" b="1" dirty="0" smtClean="0">
              <a:solidFill>
                <a:schemeClr val="tx1"/>
              </a:solidFill>
              <a:cs typeface="Tahoma" charset="0"/>
            </a:endParaRPr>
          </a:p>
        </p:txBody>
      </p:sp>
      <p:pic>
        <p:nvPicPr>
          <p:cNvPr id="6" name="Picture 6" descr="PPT243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0487" y="914400"/>
            <a:ext cx="6786563"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557337" y="1628775"/>
            <a:ext cx="1785938" cy="3571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b="0"/>
              <a:t>DeleteComman</a:t>
            </a:r>
            <a:r>
              <a:rPr lang="en-AU" b="0"/>
              <a:t>d</a:t>
            </a:r>
          </a:p>
        </p:txBody>
      </p:sp>
      <p:sp>
        <p:nvSpPr>
          <p:cNvPr id="8" name="Rectangle 7"/>
          <p:cNvSpPr/>
          <p:nvPr/>
        </p:nvSpPr>
        <p:spPr>
          <a:xfrm>
            <a:off x="1574800" y="2343150"/>
            <a:ext cx="1785937" cy="3571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b="0"/>
              <a:t>InsertComman</a:t>
            </a:r>
            <a:r>
              <a:rPr lang="en-AU" b="0"/>
              <a:t>d</a:t>
            </a:r>
          </a:p>
        </p:txBody>
      </p:sp>
      <p:sp>
        <p:nvSpPr>
          <p:cNvPr id="9" name="Rectangle 8"/>
          <p:cNvSpPr/>
          <p:nvPr/>
        </p:nvSpPr>
        <p:spPr>
          <a:xfrm>
            <a:off x="1574800" y="2986088"/>
            <a:ext cx="1785937" cy="3571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b="0"/>
              <a:t>SelectComman</a:t>
            </a:r>
            <a:r>
              <a:rPr lang="en-AU" b="0"/>
              <a:t>d</a:t>
            </a:r>
          </a:p>
        </p:txBody>
      </p:sp>
      <p:sp>
        <p:nvSpPr>
          <p:cNvPr id="10" name="Rectangle 9"/>
          <p:cNvSpPr/>
          <p:nvPr/>
        </p:nvSpPr>
        <p:spPr>
          <a:xfrm>
            <a:off x="1574800" y="3629025"/>
            <a:ext cx="1857375" cy="3571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b="0"/>
              <a:t>UpdateComman</a:t>
            </a:r>
            <a:r>
              <a:rPr lang="en-AU" b="0"/>
              <a:t>d</a:t>
            </a:r>
          </a:p>
        </p:txBody>
      </p:sp>
      <p:sp>
        <p:nvSpPr>
          <p:cNvPr id="11" name="Rectangle 10"/>
          <p:cNvSpPr/>
          <p:nvPr/>
        </p:nvSpPr>
        <p:spPr>
          <a:xfrm>
            <a:off x="1574800" y="4232275"/>
            <a:ext cx="1714500" cy="381000"/>
          </a:xfrm>
          <a:prstGeom prst="rect">
            <a:avLst/>
          </a:prstGeom>
          <a:solidFill>
            <a:srgbClr val="F48D1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b="1"/>
              <a:t>RowUpdate</a:t>
            </a:r>
          </a:p>
        </p:txBody>
      </p:sp>
      <p:sp>
        <p:nvSpPr>
          <p:cNvPr id="12" name="Rectangle 11"/>
          <p:cNvSpPr/>
          <p:nvPr/>
        </p:nvSpPr>
        <p:spPr>
          <a:xfrm>
            <a:off x="1574800" y="4721225"/>
            <a:ext cx="1714500" cy="390525"/>
          </a:xfrm>
          <a:prstGeom prst="rect">
            <a:avLst/>
          </a:prstGeom>
          <a:solidFill>
            <a:srgbClr val="F48D1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b="1"/>
              <a:t>RowUpdating</a:t>
            </a:r>
          </a:p>
        </p:txBody>
      </p:sp>
      <p:sp>
        <p:nvSpPr>
          <p:cNvPr id="13" name="TextBox 7"/>
          <p:cNvSpPr txBox="1">
            <a:spLocks noChangeArrowheads="1"/>
          </p:cNvSpPr>
          <p:nvPr/>
        </p:nvSpPr>
        <p:spPr bwMode="auto">
          <a:xfrm>
            <a:off x="822325" y="5286375"/>
            <a:ext cx="7635875" cy="1474788"/>
          </a:xfrm>
          <a:prstGeom prst="rect">
            <a:avLst/>
          </a:prstGeom>
          <a:gradFill rotWithShape="0">
            <a:gsLst>
              <a:gs pos="0">
                <a:srgbClr val="8EA4F7"/>
              </a:gs>
              <a:gs pos="50000">
                <a:srgbClr val="BBC7F8"/>
              </a:gs>
              <a:gs pos="100000">
                <a:srgbClr val="DEE3FB"/>
              </a:gs>
            </a:gsLst>
            <a:lin ang="5400000"/>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b="0"/>
              <a:t>SqlDataAdapter  </a:t>
            </a:r>
            <a:r>
              <a:rPr lang="en-US" b="0">
                <a:solidFill>
                  <a:srgbClr val="C00000"/>
                </a:solidFill>
              </a:rPr>
              <a:t>dataAdapt</a:t>
            </a:r>
            <a:r>
              <a:rPr lang="en-US" b="0"/>
              <a:t> = </a:t>
            </a:r>
            <a:r>
              <a:rPr lang="en-US" b="0">
                <a:solidFill>
                  <a:srgbClr val="0000FF"/>
                </a:solidFill>
              </a:rPr>
              <a:t>new</a:t>
            </a:r>
            <a:r>
              <a:rPr lang="en-US" b="0"/>
              <a:t> SqlDataAdapter();</a:t>
            </a:r>
          </a:p>
          <a:p>
            <a:pPr algn="l" eaLnBrk="1" hangingPunct="1"/>
            <a:r>
              <a:rPr lang="en-US" b="0"/>
              <a:t>SqlCommand </a:t>
            </a:r>
            <a:r>
              <a:rPr lang="en-US" b="0">
                <a:solidFill>
                  <a:srgbClr val="C00000"/>
                </a:solidFill>
              </a:rPr>
              <a:t>cmd</a:t>
            </a:r>
            <a:r>
              <a:rPr lang="en-US" b="0"/>
              <a:t> = </a:t>
            </a:r>
            <a:r>
              <a:rPr lang="en-US" b="0">
                <a:solidFill>
                  <a:srgbClr val="0000FF"/>
                </a:solidFill>
              </a:rPr>
              <a:t>new</a:t>
            </a:r>
            <a:r>
              <a:rPr lang="en-US" b="0"/>
              <a:t> SqlCommand(“Select * from authors” , con);</a:t>
            </a:r>
          </a:p>
          <a:p>
            <a:pPr algn="l" eaLnBrk="1" hangingPunct="1"/>
            <a:r>
              <a:rPr lang="en-US" b="0">
                <a:solidFill>
                  <a:srgbClr val="C00000"/>
                </a:solidFill>
              </a:rPr>
              <a:t>dataAdapt</a:t>
            </a:r>
            <a:r>
              <a:rPr lang="en-US" b="0"/>
              <a:t>.SelectCommand  = </a:t>
            </a:r>
            <a:r>
              <a:rPr lang="en-US" b="0">
                <a:solidFill>
                  <a:srgbClr val="C00000"/>
                </a:solidFill>
              </a:rPr>
              <a:t>cmd</a:t>
            </a:r>
            <a:r>
              <a:rPr lang="en-US" b="0"/>
              <a:t> ; </a:t>
            </a:r>
          </a:p>
          <a:p>
            <a:pPr algn="l" eaLnBrk="1" hangingPunct="1"/>
            <a:r>
              <a:rPr lang="en-US" b="0"/>
              <a:t>DataSet </a:t>
            </a:r>
            <a:r>
              <a:rPr lang="en-US" b="0">
                <a:solidFill>
                  <a:srgbClr val="C00000"/>
                </a:solidFill>
              </a:rPr>
              <a:t>ds </a:t>
            </a:r>
            <a:r>
              <a:rPr lang="en-US" b="0"/>
              <a:t>= </a:t>
            </a:r>
            <a:r>
              <a:rPr lang="en-US" b="0">
                <a:solidFill>
                  <a:srgbClr val="0000FF"/>
                </a:solidFill>
              </a:rPr>
              <a:t>new</a:t>
            </a:r>
            <a:r>
              <a:rPr lang="en-US" b="0"/>
              <a:t> DataSet();</a:t>
            </a:r>
          </a:p>
          <a:p>
            <a:pPr algn="l" eaLnBrk="1" hangingPunct="1"/>
            <a:r>
              <a:rPr lang="en-US" b="0">
                <a:solidFill>
                  <a:srgbClr val="C00000"/>
                </a:solidFill>
              </a:rPr>
              <a:t>dataAdapt.</a:t>
            </a:r>
            <a:r>
              <a:rPr lang="en-US" b="0"/>
              <a:t>Fill(ds);</a:t>
            </a:r>
            <a:endParaRPr lang="vi-VN" b="0"/>
          </a:p>
        </p:txBody>
      </p:sp>
    </p:spTree>
    <p:extLst>
      <p:ext uri="{BB962C8B-B14F-4D97-AF65-F5344CB8AC3E}">
        <p14:creationId xmlns:p14="http://schemas.microsoft.com/office/powerpoint/2010/main" val="3698486712"/>
      </p:ext>
    </p:extLst>
  </p:cSld>
  <p:clrMapOvr>
    <a:masterClrMapping/>
  </p:clrMapOvr>
  <p:transition advClick="0">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90109"/>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DataSet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55914"/>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Có thể nói </a:t>
            </a:r>
            <a:r>
              <a:rPr lang="vi-VN" sz="2800">
                <a:solidFill>
                  <a:srgbClr val="0000FF"/>
                </a:solidFill>
                <a:latin typeface="+mj-lt"/>
                <a:cs typeface="Tahoma" charset="0"/>
              </a:rPr>
              <a:t>DataSet</a:t>
            </a:r>
            <a:r>
              <a:rPr lang="vi-VN" sz="2800">
                <a:latin typeface="+mj-lt"/>
                <a:cs typeface="Tahoma" charset="0"/>
              </a:rPr>
              <a:t> là cơ sở dữ liệu được </a:t>
            </a:r>
            <a:r>
              <a:rPr lang="vi-VN" sz="2800">
                <a:solidFill>
                  <a:srgbClr val="0000FF"/>
                </a:solidFill>
                <a:latin typeface="+mj-lt"/>
                <a:cs typeface="Tahoma" charset="0"/>
              </a:rPr>
              <a:t>lưu trữ trong bộ nhớ chính </a:t>
            </a:r>
            <a:r>
              <a:rPr lang="vi-VN" sz="2800">
                <a:latin typeface="+mj-lt"/>
                <a:cs typeface="Tahoma" charset="0"/>
              </a:rPr>
              <a:t>(in-memory database).</a:t>
            </a:r>
          </a:p>
          <a:p>
            <a:pPr algn="just">
              <a:lnSpc>
                <a:spcPct val="120000"/>
              </a:lnSpc>
              <a:spcBef>
                <a:spcPts val="300"/>
              </a:spcBef>
              <a:spcAft>
                <a:spcPts val="300"/>
              </a:spcAft>
            </a:pPr>
            <a:r>
              <a:rPr lang="vi-VN" sz="2800">
                <a:latin typeface="+mj-lt"/>
                <a:cs typeface="Tahoma" charset="0"/>
              </a:rPr>
              <a:t>Cơ chế không kết nối</a:t>
            </a:r>
          </a:p>
          <a:p>
            <a:pPr algn="just">
              <a:lnSpc>
                <a:spcPct val="120000"/>
              </a:lnSpc>
              <a:spcBef>
                <a:spcPts val="300"/>
              </a:spcBef>
              <a:spcAft>
                <a:spcPts val="300"/>
              </a:spcAft>
            </a:pPr>
            <a:r>
              <a:rPr lang="vi-VN" sz="2800">
                <a:latin typeface="+mj-lt"/>
                <a:cs typeface="Tahoma" charset="0"/>
              </a:rPr>
              <a:t>Nhờ đối tượng </a:t>
            </a:r>
            <a:r>
              <a:rPr lang="vi-VN" sz="2800">
                <a:solidFill>
                  <a:srgbClr val="0000FF"/>
                </a:solidFill>
                <a:latin typeface="+mj-lt"/>
                <a:cs typeface="Tahoma" charset="0"/>
              </a:rPr>
              <a:t>DataAdapter</a:t>
            </a:r>
            <a:r>
              <a:rPr lang="vi-VN" sz="2800">
                <a:latin typeface="+mj-lt"/>
                <a:cs typeface="Tahoma" charset="0"/>
              </a:rPr>
              <a:t> làm trung gian</a:t>
            </a:r>
          </a:p>
          <a:p>
            <a:pPr algn="just">
              <a:lnSpc>
                <a:spcPct val="120000"/>
              </a:lnSpc>
              <a:spcBef>
                <a:spcPts val="300"/>
              </a:spcBef>
              <a:spcAft>
                <a:spcPts val="300"/>
              </a:spcAft>
            </a:pPr>
            <a:r>
              <a:rPr lang="vi-VN" sz="2800">
                <a:latin typeface="+mj-lt"/>
                <a:cs typeface="Tahoma" charset="0"/>
              </a:rPr>
              <a:t>Hỗ trợ đầy đủ đặc tính XML</a:t>
            </a:r>
          </a:p>
          <a:p>
            <a:pPr algn="just">
              <a:lnSpc>
                <a:spcPct val="120000"/>
              </a:lnSpc>
              <a:spcBef>
                <a:spcPts val="300"/>
              </a:spcBef>
              <a:spcAft>
                <a:spcPts val="300"/>
              </a:spcAft>
            </a:pPr>
            <a:r>
              <a:rPr lang="vi-VN" sz="2800">
                <a:latin typeface="+mj-lt"/>
                <a:cs typeface="Tahoma" charset="0"/>
              </a:rPr>
              <a:t>Thao tác được với tất cả mô hình lưu trữ hiện tại: flat, relational, hierarchical</a:t>
            </a:r>
            <a:endParaRPr lang="en-US" sz="2800" dirty="0" smtClean="0">
              <a:latin typeface="+mj-lt"/>
              <a:cs typeface="Tahoma" charset="0"/>
            </a:endParaRPr>
          </a:p>
        </p:txBody>
      </p:sp>
      <p:grpSp>
        <p:nvGrpSpPr>
          <p:cNvPr id="5" name="Group 4"/>
          <p:cNvGrpSpPr/>
          <p:nvPr/>
        </p:nvGrpSpPr>
        <p:grpSpPr>
          <a:xfrm>
            <a:off x="1524000" y="5181600"/>
            <a:ext cx="6705600" cy="1295400"/>
            <a:chOff x="914400" y="4724400"/>
            <a:chExt cx="7467600" cy="1600200"/>
          </a:xfrm>
        </p:grpSpPr>
        <p:sp>
          <p:nvSpPr>
            <p:cNvPr id="6" name="AutoShape 6"/>
            <p:cNvSpPr>
              <a:spLocks noChangeArrowheads="1"/>
            </p:cNvSpPr>
            <p:nvPr/>
          </p:nvSpPr>
          <p:spPr bwMode="auto">
            <a:xfrm>
              <a:off x="6934200" y="4738688"/>
              <a:ext cx="762000" cy="10668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7" name="Text Box 7"/>
            <p:cNvSpPr txBox="1">
              <a:spLocks noChangeArrowheads="1"/>
            </p:cNvSpPr>
            <p:nvPr/>
          </p:nvSpPr>
          <p:spPr bwMode="auto">
            <a:xfrm>
              <a:off x="6553200" y="595788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Data Source</a:t>
              </a:r>
            </a:p>
          </p:txBody>
        </p:sp>
        <p:sp>
          <p:nvSpPr>
            <p:cNvPr id="8" name="Rectangle 8"/>
            <p:cNvSpPr>
              <a:spLocks noChangeArrowheads="1"/>
            </p:cNvSpPr>
            <p:nvPr/>
          </p:nvSpPr>
          <p:spPr bwMode="auto">
            <a:xfrm>
              <a:off x="914400" y="4724400"/>
              <a:ext cx="1447800" cy="14478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400">
                  <a:solidFill>
                    <a:srgbClr val="0000FF"/>
                  </a:solidFill>
                </a:rPr>
                <a:t>DataSet</a:t>
              </a:r>
            </a:p>
          </p:txBody>
        </p:sp>
        <p:sp>
          <p:nvSpPr>
            <p:cNvPr id="9" name="Line 9"/>
            <p:cNvSpPr>
              <a:spLocks noChangeShapeType="1"/>
            </p:cNvSpPr>
            <p:nvPr/>
          </p:nvSpPr>
          <p:spPr bwMode="auto">
            <a:xfrm>
              <a:off x="2514600" y="5410200"/>
              <a:ext cx="4038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717317194"/>
      </p:ext>
    </p:extLst>
  </p:cSld>
  <p:clrMapOvr>
    <a:masterClrMapping/>
  </p:clrMapOvr>
  <p:transition advClick="0">
    <p:wheel spokes="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Các thành phần DataSet</a:t>
            </a:r>
            <a:endParaRPr lang="en-US" sz="4000" b="1" dirty="0" smtClean="0">
              <a:solidFill>
                <a:schemeClr val="tx1"/>
              </a:solidFill>
              <a:cs typeface="Tahoma" charset="0"/>
            </a:endParaRPr>
          </a:p>
        </p:txBody>
      </p:sp>
      <p:sp>
        <p:nvSpPr>
          <p:cNvPr id="6" name="Rectangle 4"/>
          <p:cNvSpPr>
            <a:spLocks noChangeArrowheads="1"/>
          </p:cNvSpPr>
          <p:nvPr/>
        </p:nvSpPr>
        <p:spPr bwMode="auto">
          <a:xfrm>
            <a:off x="1371600" y="1524000"/>
            <a:ext cx="6781800" cy="4800600"/>
          </a:xfrm>
          <a:prstGeom prst="rect">
            <a:avLst/>
          </a:prstGeom>
          <a:solidFill>
            <a:srgbClr val="99CCFF"/>
          </a:solidFill>
          <a:ln w="9525">
            <a:solidFill>
              <a:schemeClr val="tx1"/>
            </a:solidFill>
            <a:miter lim="800000"/>
            <a:headEnd/>
            <a:tailEnd/>
          </a:ln>
        </p:spPr>
        <p:txBody>
          <a:bodyPr wrap="none"/>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solidFill>
                  <a:srgbClr val="0000FF"/>
                </a:solidFill>
              </a:rPr>
              <a:t>DataSet</a:t>
            </a:r>
          </a:p>
        </p:txBody>
      </p:sp>
      <p:sp>
        <p:nvSpPr>
          <p:cNvPr id="7" name="AutoShape 5"/>
          <p:cNvSpPr>
            <a:spLocks noChangeArrowheads="1"/>
          </p:cNvSpPr>
          <p:nvPr/>
        </p:nvSpPr>
        <p:spPr bwMode="auto">
          <a:xfrm>
            <a:off x="4114800" y="5105400"/>
            <a:ext cx="1524000" cy="609600"/>
          </a:xfrm>
          <a:prstGeom prst="flowChartDocument">
            <a:avLst/>
          </a:prstGeom>
          <a:solidFill>
            <a:srgbClr val="99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8" name="AutoShape 6"/>
          <p:cNvSpPr>
            <a:spLocks noChangeArrowheads="1"/>
          </p:cNvSpPr>
          <p:nvPr/>
        </p:nvSpPr>
        <p:spPr bwMode="auto">
          <a:xfrm>
            <a:off x="4114800" y="2057400"/>
            <a:ext cx="3200400" cy="2590800"/>
          </a:xfrm>
          <a:prstGeom prst="flowChartDocument">
            <a:avLst/>
          </a:prstGeom>
          <a:solidFill>
            <a:srgbClr val="99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 name="AutoShape 7"/>
          <p:cNvSpPr>
            <a:spLocks noChangeArrowheads="1"/>
          </p:cNvSpPr>
          <p:nvPr/>
        </p:nvSpPr>
        <p:spPr bwMode="auto">
          <a:xfrm>
            <a:off x="4038600" y="2133600"/>
            <a:ext cx="3200400" cy="2590800"/>
          </a:xfrm>
          <a:prstGeom prst="flowChartDocument">
            <a:avLst/>
          </a:prstGeom>
          <a:solidFill>
            <a:srgbClr val="99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0" name="AutoShape 8"/>
          <p:cNvSpPr>
            <a:spLocks noChangeArrowheads="1"/>
          </p:cNvSpPr>
          <p:nvPr/>
        </p:nvSpPr>
        <p:spPr bwMode="auto">
          <a:xfrm>
            <a:off x="3962400" y="2209800"/>
            <a:ext cx="3200400" cy="2590800"/>
          </a:xfrm>
          <a:prstGeom prst="flowChartDocument">
            <a:avLst/>
          </a:prstGeom>
          <a:solidFill>
            <a:srgbClr val="9999FF"/>
          </a:solidFill>
          <a:ln w="9525">
            <a:solidFill>
              <a:schemeClr val="tx1"/>
            </a:solidFill>
            <a:miter lim="800000"/>
            <a:headEnd/>
            <a:tailEnd/>
          </a:ln>
        </p:spPr>
        <p:txBody>
          <a:bodyPr wrap="none"/>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DataTable</a:t>
            </a:r>
          </a:p>
        </p:txBody>
      </p:sp>
      <p:sp>
        <p:nvSpPr>
          <p:cNvPr id="11" name="Rectangle 10"/>
          <p:cNvSpPr>
            <a:spLocks noChangeArrowheads="1"/>
          </p:cNvSpPr>
          <p:nvPr/>
        </p:nvSpPr>
        <p:spPr bwMode="auto">
          <a:xfrm>
            <a:off x="4114800" y="2819400"/>
            <a:ext cx="1143000" cy="3810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Columns</a:t>
            </a:r>
          </a:p>
        </p:txBody>
      </p:sp>
      <p:sp>
        <p:nvSpPr>
          <p:cNvPr id="12" name="Rectangle 11"/>
          <p:cNvSpPr>
            <a:spLocks noChangeArrowheads="1"/>
          </p:cNvSpPr>
          <p:nvPr/>
        </p:nvSpPr>
        <p:spPr bwMode="auto">
          <a:xfrm>
            <a:off x="4114800" y="3733800"/>
            <a:ext cx="1143000" cy="3810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Rows</a:t>
            </a:r>
          </a:p>
        </p:txBody>
      </p:sp>
      <p:sp>
        <p:nvSpPr>
          <p:cNvPr id="13" name="Line 12"/>
          <p:cNvSpPr>
            <a:spLocks noChangeShapeType="1"/>
          </p:cNvSpPr>
          <p:nvPr/>
        </p:nvSpPr>
        <p:spPr bwMode="auto">
          <a:xfrm>
            <a:off x="5257800" y="2971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3"/>
          <p:cNvSpPr>
            <a:spLocks noChangeShapeType="1"/>
          </p:cNvSpPr>
          <p:nvPr/>
        </p:nvSpPr>
        <p:spPr bwMode="auto">
          <a:xfrm>
            <a:off x="5257800" y="3886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AutoShape 14"/>
          <p:cNvSpPr>
            <a:spLocks noChangeArrowheads="1"/>
          </p:cNvSpPr>
          <p:nvPr/>
        </p:nvSpPr>
        <p:spPr bwMode="auto">
          <a:xfrm>
            <a:off x="5638800" y="2667000"/>
            <a:ext cx="1371600" cy="685800"/>
          </a:xfrm>
          <a:prstGeom prst="flowChartMultidocumen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DataColumn</a:t>
            </a:r>
          </a:p>
        </p:txBody>
      </p:sp>
      <p:sp>
        <p:nvSpPr>
          <p:cNvPr id="16" name="AutoShape 15"/>
          <p:cNvSpPr>
            <a:spLocks noChangeArrowheads="1"/>
          </p:cNvSpPr>
          <p:nvPr/>
        </p:nvSpPr>
        <p:spPr bwMode="auto">
          <a:xfrm>
            <a:off x="5638800" y="3581400"/>
            <a:ext cx="1371600" cy="685800"/>
          </a:xfrm>
          <a:prstGeom prst="flowChartMultidocumen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DataRow</a:t>
            </a:r>
          </a:p>
        </p:txBody>
      </p:sp>
      <p:sp>
        <p:nvSpPr>
          <p:cNvPr id="17" name="Rectangle 16"/>
          <p:cNvSpPr>
            <a:spLocks noChangeArrowheads="1"/>
          </p:cNvSpPr>
          <p:nvPr/>
        </p:nvSpPr>
        <p:spPr bwMode="auto">
          <a:xfrm>
            <a:off x="2133600" y="2209800"/>
            <a:ext cx="1295400" cy="457200"/>
          </a:xfrm>
          <a:prstGeom prst="rect">
            <a:avLst/>
          </a:prstGeom>
          <a:solidFill>
            <a:srgbClr val="99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Tables</a:t>
            </a:r>
          </a:p>
        </p:txBody>
      </p:sp>
      <p:sp>
        <p:nvSpPr>
          <p:cNvPr id="18" name="Rectangle 17"/>
          <p:cNvSpPr>
            <a:spLocks noChangeArrowheads="1"/>
          </p:cNvSpPr>
          <p:nvPr/>
        </p:nvSpPr>
        <p:spPr bwMode="auto">
          <a:xfrm>
            <a:off x="2133600" y="5257800"/>
            <a:ext cx="1295400" cy="457200"/>
          </a:xfrm>
          <a:prstGeom prst="rect">
            <a:avLst/>
          </a:prstGeom>
          <a:solidFill>
            <a:srgbClr val="99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Relations</a:t>
            </a:r>
          </a:p>
        </p:txBody>
      </p:sp>
      <p:sp>
        <p:nvSpPr>
          <p:cNvPr id="19" name="AutoShape 18"/>
          <p:cNvSpPr>
            <a:spLocks noChangeArrowheads="1"/>
          </p:cNvSpPr>
          <p:nvPr/>
        </p:nvSpPr>
        <p:spPr bwMode="auto">
          <a:xfrm>
            <a:off x="4038600" y="5181600"/>
            <a:ext cx="1524000" cy="609600"/>
          </a:xfrm>
          <a:prstGeom prst="flowChartDocument">
            <a:avLst/>
          </a:prstGeom>
          <a:solidFill>
            <a:srgbClr val="99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0" name="AutoShape 19"/>
          <p:cNvSpPr>
            <a:spLocks noChangeArrowheads="1"/>
          </p:cNvSpPr>
          <p:nvPr/>
        </p:nvSpPr>
        <p:spPr bwMode="auto">
          <a:xfrm>
            <a:off x="3962400" y="5257800"/>
            <a:ext cx="1600200" cy="609600"/>
          </a:xfrm>
          <a:prstGeom prst="flowChartDocument">
            <a:avLst/>
          </a:prstGeom>
          <a:solidFill>
            <a:srgbClr val="99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DataRelation</a:t>
            </a:r>
          </a:p>
        </p:txBody>
      </p:sp>
      <p:sp>
        <p:nvSpPr>
          <p:cNvPr id="21" name="Line 20"/>
          <p:cNvSpPr>
            <a:spLocks noChangeShapeType="1"/>
          </p:cNvSpPr>
          <p:nvPr/>
        </p:nvSpPr>
        <p:spPr bwMode="auto">
          <a:xfrm>
            <a:off x="3429000" y="2438400"/>
            <a:ext cx="533400" cy="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1"/>
          <p:cNvSpPr>
            <a:spLocks noChangeShapeType="1"/>
          </p:cNvSpPr>
          <p:nvPr/>
        </p:nvSpPr>
        <p:spPr bwMode="auto">
          <a:xfrm>
            <a:off x="3429000" y="5486400"/>
            <a:ext cx="533400" cy="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89013484"/>
      </p:ext>
    </p:extLst>
  </p:cSld>
  <p:clrMapOvr>
    <a:masterClrMapping/>
  </p:clrMapOvr>
  <p:transition advClick="0">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DataSet</a:t>
            </a:r>
            <a:endParaRPr lang="en-US" sz="4000" b="1" dirty="0" smtClean="0">
              <a:solidFill>
                <a:schemeClr val="tx1"/>
              </a:solidFill>
              <a:cs typeface="Tahoma" charset="0"/>
            </a:endParaRPr>
          </a:p>
        </p:txBody>
      </p:sp>
      <p:sp>
        <p:nvSpPr>
          <p:cNvPr id="6" name="Rectangle 5"/>
          <p:cNvSpPr txBox="1">
            <a:spLocks noChangeArrowheads="1"/>
          </p:cNvSpPr>
          <p:nvPr/>
        </p:nvSpPr>
        <p:spPr>
          <a:xfrm>
            <a:off x="685800" y="1066800"/>
            <a:ext cx="8153400" cy="55626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120000"/>
              </a:lnSpc>
              <a:defRPr/>
            </a:pPr>
            <a:endParaRPr lang="en-US" sz="2400" b="0" kern="0" smtClean="0">
              <a:solidFill>
                <a:schemeClr val="tx1">
                  <a:lumMod val="50000"/>
                </a:schemeClr>
              </a:solidFill>
            </a:endParaRPr>
          </a:p>
          <a:p>
            <a:pPr algn="just">
              <a:lnSpc>
                <a:spcPct val="120000"/>
              </a:lnSpc>
              <a:defRPr/>
            </a:pPr>
            <a:endParaRPr lang="en-US" sz="2400" b="0" kern="0" smtClean="0">
              <a:solidFill>
                <a:schemeClr val="tx1">
                  <a:lumMod val="50000"/>
                </a:schemeClr>
              </a:solidFill>
            </a:endParaRPr>
          </a:p>
          <a:p>
            <a:pPr algn="just">
              <a:lnSpc>
                <a:spcPct val="120000"/>
              </a:lnSpc>
              <a:defRPr/>
            </a:pPr>
            <a:endParaRPr lang="en-US" sz="2400" b="0" kern="0" smtClean="0">
              <a:solidFill>
                <a:schemeClr val="tx1">
                  <a:lumMod val="50000"/>
                </a:schemeClr>
              </a:solidFill>
            </a:endParaRPr>
          </a:p>
          <a:p>
            <a:pPr algn="just">
              <a:lnSpc>
                <a:spcPct val="120000"/>
              </a:lnSpc>
              <a:defRPr/>
            </a:pPr>
            <a:endParaRPr lang="en-US" sz="2400" b="0" kern="0" smtClean="0">
              <a:solidFill>
                <a:schemeClr val="tx1">
                  <a:lumMod val="50000"/>
                </a:schemeClr>
              </a:solidFill>
            </a:endParaRPr>
          </a:p>
          <a:p>
            <a:pPr algn="just">
              <a:lnSpc>
                <a:spcPct val="120000"/>
              </a:lnSpc>
              <a:defRPr/>
            </a:pPr>
            <a:endParaRPr lang="en-US" sz="2400" b="0" kern="0" smtClean="0">
              <a:solidFill>
                <a:schemeClr val="tx1">
                  <a:lumMod val="50000"/>
                </a:schemeClr>
              </a:solidFill>
            </a:endParaRPr>
          </a:p>
          <a:p>
            <a:pPr algn="just">
              <a:lnSpc>
                <a:spcPct val="120000"/>
              </a:lnSpc>
              <a:defRPr/>
            </a:pPr>
            <a:endParaRPr lang="en-US" sz="2400" b="0" kern="0" smtClean="0">
              <a:solidFill>
                <a:schemeClr val="tx1">
                  <a:lumMod val="50000"/>
                </a:schemeClr>
              </a:solidFill>
            </a:endParaRPr>
          </a:p>
          <a:p>
            <a:pPr algn="just">
              <a:lnSpc>
                <a:spcPct val="120000"/>
              </a:lnSpc>
              <a:defRPr/>
            </a:pPr>
            <a:endParaRPr lang="en-US" sz="2400" b="0" kern="0" smtClean="0">
              <a:solidFill>
                <a:schemeClr val="tx1">
                  <a:lumMod val="50000"/>
                </a:schemeClr>
              </a:solidFill>
            </a:endParaRPr>
          </a:p>
          <a:p>
            <a:pPr algn="just">
              <a:lnSpc>
                <a:spcPct val="120000"/>
              </a:lnSpc>
              <a:defRPr/>
            </a:pPr>
            <a:endParaRPr lang="en-US" sz="2400" b="0" kern="0" smtClean="0">
              <a:solidFill>
                <a:schemeClr val="tx1">
                  <a:lumMod val="50000"/>
                </a:schemeClr>
              </a:solidFill>
            </a:endParaRPr>
          </a:p>
          <a:p>
            <a:pPr algn="just">
              <a:lnSpc>
                <a:spcPct val="120000"/>
              </a:lnSpc>
              <a:defRPr/>
            </a:pPr>
            <a:r>
              <a:rPr lang="en-US" sz="2400" b="0" kern="0" smtClean="0">
                <a:solidFill>
                  <a:schemeClr val="tx1">
                    <a:lumMod val="50000"/>
                  </a:schemeClr>
                </a:solidFill>
              </a:rPr>
              <a:t>DataSet can fetch data from a XML file</a:t>
            </a:r>
          </a:p>
          <a:p>
            <a:pPr lvl="1" algn="just">
              <a:lnSpc>
                <a:spcPct val="120000"/>
              </a:lnSpc>
              <a:defRPr/>
            </a:pPr>
            <a:r>
              <a:rPr lang="en-US" sz="2000" b="0" kern="0" smtClean="0">
                <a:solidFill>
                  <a:schemeClr val="tx1">
                    <a:lumMod val="50000"/>
                  </a:schemeClr>
                </a:solidFill>
              </a:rPr>
              <a:t>ReadXML(string path): Read XML file to DataSet</a:t>
            </a:r>
          </a:p>
          <a:p>
            <a:pPr lvl="1" algn="just">
              <a:lnSpc>
                <a:spcPct val="120000"/>
              </a:lnSpc>
              <a:defRPr/>
            </a:pPr>
            <a:r>
              <a:rPr lang="en-US" sz="2000" b="0" kern="0" smtClean="0">
                <a:solidFill>
                  <a:schemeClr val="tx1">
                    <a:lumMod val="50000"/>
                  </a:schemeClr>
                </a:solidFill>
              </a:rPr>
              <a:t>WriteXML(string path): Save the content DataSet to a XML file</a:t>
            </a:r>
            <a:endParaRPr lang="vi-VN" sz="2000" b="0" kern="0" smtClean="0">
              <a:solidFill>
                <a:schemeClr val="tx1">
                  <a:lumMod val="50000"/>
                </a:schemeClr>
              </a:solidFill>
            </a:endParaRPr>
          </a:p>
        </p:txBody>
      </p:sp>
      <p:graphicFrame>
        <p:nvGraphicFramePr>
          <p:cNvPr id="7" name="Group 103"/>
          <p:cNvGraphicFramePr>
            <a:graphicFrameLocks/>
          </p:cNvGraphicFramePr>
          <p:nvPr>
            <p:extLst>
              <p:ext uri="{D42A27DB-BD31-4B8C-83A1-F6EECF244321}">
                <p14:modId xmlns:p14="http://schemas.microsoft.com/office/powerpoint/2010/main" val="2921509881"/>
              </p:ext>
            </p:extLst>
          </p:nvPr>
        </p:nvGraphicFramePr>
        <p:xfrm>
          <a:off x="609600" y="1066800"/>
          <a:ext cx="8229600" cy="4038598"/>
        </p:xfrm>
        <a:graphic>
          <a:graphicData uri="http://schemas.openxmlformats.org/drawingml/2006/table">
            <a:tbl>
              <a:tblPr>
                <a:tableStyleId>{5DA37D80-6434-44D0-A028-1B22A696006F}</a:tableStyleId>
              </a:tblPr>
              <a:tblGrid>
                <a:gridCol w="2057400"/>
                <a:gridCol w="6172200"/>
              </a:tblGrid>
              <a:tr h="4433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u="none" strike="noStrike" cap="none" normalizeH="0" baseline="0" smtClean="0">
                          <a:ln>
                            <a:noFill/>
                          </a:ln>
                          <a:effectLst/>
                        </a:rPr>
                        <a:t>Method</a:t>
                      </a:r>
                      <a:endParaRPr kumimoji="0" lang="en-US" sz="2200" b="1" i="0" u="none" strike="noStrike" cap="none" normalizeH="0" baseline="0" smtClean="0">
                        <a:ln>
                          <a:noFill/>
                        </a:ln>
                        <a:solidFill>
                          <a:schemeClr val="accent2"/>
                        </a:solidFill>
                        <a:effectLst/>
                        <a:latin typeface="Times New Roman" pitchFamily="18" charset="0"/>
                      </a:endParaRPr>
                    </a:p>
                  </a:txBody>
                  <a:tcPr marT="45724" marB="45724" horzOverflow="overflow">
                    <a:gradFill>
                      <a:gsLst>
                        <a:gs pos="0">
                          <a:srgbClr val="5E9EFF"/>
                        </a:gs>
                        <a:gs pos="39999">
                          <a:srgbClr val="85C2FF"/>
                        </a:gs>
                        <a:gs pos="70000">
                          <a:srgbClr val="C4D6EB"/>
                        </a:gs>
                        <a:gs pos="100000">
                          <a:srgbClr val="FFEBFA"/>
                        </a:gs>
                      </a:gsLst>
                      <a:lin ang="5400000" scaled="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u="none" strike="noStrike" cap="none" normalizeH="0" baseline="0" smtClean="0">
                          <a:ln>
                            <a:noFill/>
                          </a:ln>
                          <a:effectLst/>
                        </a:rPr>
                        <a:t>Description</a:t>
                      </a:r>
                      <a:endParaRPr kumimoji="0" lang="en-US" sz="2200" b="1" i="0" u="none" strike="noStrike" cap="none" normalizeH="0" baseline="0" smtClean="0">
                        <a:ln>
                          <a:noFill/>
                        </a:ln>
                        <a:solidFill>
                          <a:schemeClr val="accent2"/>
                        </a:solidFill>
                        <a:effectLst/>
                        <a:latin typeface="Times New Roman" pitchFamily="18" charset="0"/>
                      </a:endParaRPr>
                    </a:p>
                  </a:txBody>
                  <a:tcPr marT="45724" marB="45724" horzOverflow="overflow">
                    <a:gradFill>
                      <a:gsLst>
                        <a:gs pos="0">
                          <a:srgbClr val="5E9EFF"/>
                        </a:gs>
                        <a:gs pos="39999">
                          <a:srgbClr val="85C2FF"/>
                        </a:gs>
                        <a:gs pos="70000">
                          <a:srgbClr val="C4D6EB"/>
                        </a:gs>
                        <a:gs pos="100000">
                          <a:srgbClr val="FFEBFA"/>
                        </a:gs>
                      </a:gsLst>
                      <a:lin ang="5400000" scaled="0"/>
                    </a:gradFill>
                  </a:tcPr>
                </a:tc>
              </a:tr>
              <a:tr h="4116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AcceptChanges</a:t>
                      </a:r>
                    </a:p>
                  </a:txBody>
                  <a:tcPr marT="45724" marB="45724"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Commits all the changes made to the </a:t>
                      </a:r>
                      <a:r>
                        <a:rPr kumimoji="0" lang="en-US" sz="2000" b="0" i="0" u="none" strike="noStrike" cap="none" normalizeH="0" baseline="0" smtClean="0">
                          <a:ln>
                            <a:noFill/>
                          </a:ln>
                          <a:solidFill>
                            <a:srgbClr val="0000FF"/>
                          </a:solidFill>
                          <a:effectLst/>
                          <a:latin typeface="+mj-lt"/>
                        </a:rPr>
                        <a:t>DataSet</a:t>
                      </a:r>
                    </a:p>
                  </a:txBody>
                  <a:tcPr marT="45724" marB="45724" horzOverflow="overflow"/>
                </a:tc>
              </a:tr>
              <a:tr h="4116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Clear</a:t>
                      </a:r>
                    </a:p>
                  </a:txBody>
                  <a:tcPr marT="45724" marB="45724"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Removes all the rows of all tables in the </a:t>
                      </a:r>
                      <a:r>
                        <a:rPr kumimoji="0" lang="en-US" sz="2000" b="0" i="0" u="none" strike="noStrike" cap="none" normalizeH="0" baseline="0" smtClean="0">
                          <a:ln>
                            <a:noFill/>
                          </a:ln>
                          <a:solidFill>
                            <a:srgbClr val="0000FF"/>
                          </a:solidFill>
                          <a:effectLst/>
                          <a:latin typeface="+mj-lt"/>
                        </a:rPr>
                        <a:t>DataSet</a:t>
                      </a:r>
                    </a:p>
                  </a:txBody>
                  <a:tcPr marT="45724" marB="45724" horzOverflow="overflow"/>
                </a:tc>
              </a:tr>
              <a:tr h="72830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GetXml</a:t>
                      </a:r>
                    </a:p>
                  </a:txBody>
                  <a:tcPr marT="45724" marB="45724"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Retrieves the XML representation of the stored data</a:t>
                      </a:r>
                    </a:p>
                  </a:txBody>
                  <a:tcPr marT="45724" marB="45724" horzOverflow="overflow"/>
                </a:tc>
              </a:tr>
              <a:tr h="72830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Merge</a:t>
                      </a:r>
                    </a:p>
                  </a:txBody>
                  <a:tcPr marT="45724" marB="45724"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Merges a particular </a:t>
                      </a:r>
                      <a:r>
                        <a:rPr kumimoji="0" lang="en-US" sz="2000" b="0" i="0" u="none" strike="noStrike" cap="none" normalizeH="0" baseline="0" smtClean="0">
                          <a:ln>
                            <a:noFill/>
                          </a:ln>
                          <a:solidFill>
                            <a:srgbClr val="0000FF"/>
                          </a:solidFill>
                          <a:effectLst/>
                          <a:latin typeface="+mj-lt"/>
                        </a:rPr>
                        <a:t>DataSet</a:t>
                      </a:r>
                      <a:r>
                        <a:rPr kumimoji="0" lang="en-US" sz="2000" b="0" i="0" u="none" strike="noStrike" cap="none" normalizeH="0" baseline="0" smtClean="0">
                          <a:ln>
                            <a:noFill/>
                          </a:ln>
                          <a:solidFill>
                            <a:srgbClr val="000000"/>
                          </a:solidFill>
                          <a:effectLst/>
                          <a:latin typeface="+mj-lt"/>
                        </a:rPr>
                        <a:t>, </a:t>
                      </a:r>
                      <a:r>
                        <a:rPr kumimoji="0" lang="en-US" sz="2000" b="0" i="0" u="none" strike="noStrike" cap="none" normalizeH="0" baseline="0" smtClean="0">
                          <a:ln>
                            <a:noFill/>
                          </a:ln>
                          <a:solidFill>
                            <a:srgbClr val="0000FF"/>
                          </a:solidFill>
                          <a:effectLst/>
                          <a:latin typeface="+mj-lt"/>
                        </a:rPr>
                        <a:t>DataTable</a:t>
                      </a:r>
                      <a:r>
                        <a:rPr kumimoji="0" lang="en-US" sz="2000" b="0" i="0" u="none" strike="noStrike" cap="none" normalizeH="0" baseline="0" smtClean="0">
                          <a:ln>
                            <a:noFill/>
                          </a:ln>
                          <a:solidFill>
                            <a:srgbClr val="000000"/>
                          </a:solidFill>
                          <a:effectLst/>
                          <a:latin typeface="+mj-lt"/>
                        </a:rPr>
                        <a:t>, or array of </a:t>
                      </a:r>
                      <a:r>
                        <a:rPr kumimoji="0" lang="en-US" sz="2000" b="0" i="0" u="none" strike="noStrike" cap="none" normalizeH="0" baseline="0" smtClean="0">
                          <a:ln>
                            <a:noFill/>
                          </a:ln>
                          <a:solidFill>
                            <a:srgbClr val="0000FF"/>
                          </a:solidFill>
                          <a:effectLst/>
                          <a:latin typeface="+mj-lt"/>
                        </a:rPr>
                        <a:t>DataRow</a:t>
                      </a:r>
                      <a:r>
                        <a:rPr kumimoji="0" lang="en-US" sz="2000" b="0" i="0" u="none" strike="noStrike" cap="none" normalizeH="0" baseline="0" smtClean="0">
                          <a:ln>
                            <a:noFill/>
                          </a:ln>
                          <a:solidFill>
                            <a:srgbClr val="000000"/>
                          </a:solidFill>
                          <a:effectLst/>
                          <a:latin typeface="+mj-lt"/>
                        </a:rPr>
                        <a:t> objects into the </a:t>
                      </a:r>
                      <a:r>
                        <a:rPr kumimoji="0" lang="en-US" sz="2000" b="0" i="0" u="none" strike="noStrike" cap="none" normalizeH="0" baseline="0" smtClean="0">
                          <a:ln>
                            <a:noFill/>
                          </a:ln>
                          <a:solidFill>
                            <a:srgbClr val="0000FF"/>
                          </a:solidFill>
                          <a:effectLst/>
                          <a:latin typeface="+mj-lt"/>
                        </a:rPr>
                        <a:t>DataSet</a:t>
                      </a:r>
                      <a:r>
                        <a:rPr kumimoji="0" lang="en-US" sz="2000" b="0" i="0" u="none" strike="noStrike" cap="none" normalizeH="0" baseline="0" smtClean="0">
                          <a:ln>
                            <a:noFill/>
                          </a:ln>
                          <a:solidFill>
                            <a:srgbClr val="000000"/>
                          </a:solidFill>
                          <a:effectLst/>
                          <a:latin typeface="+mj-lt"/>
                        </a:rPr>
                        <a:t> or </a:t>
                      </a:r>
                      <a:r>
                        <a:rPr kumimoji="0" lang="en-US" sz="2000" b="0" i="0" u="none" strike="noStrike" cap="none" normalizeH="0" baseline="0" smtClean="0">
                          <a:ln>
                            <a:noFill/>
                          </a:ln>
                          <a:solidFill>
                            <a:srgbClr val="0000FF"/>
                          </a:solidFill>
                          <a:effectLst/>
                          <a:latin typeface="+mj-lt"/>
                        </a:rPr>
                        <a:t>DataTable</a:t>
                      </a:r>
                    </a:p>
                  </a:txBody>
                  <a:tcPr marT="45724" marB="45724" horzOverflow="overflow"/>
                </a:tc>
              </a:tr>
              <a:tr h="43845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ReadXml</a:t>
                      </a:r>
                    </a:p>
                  </a:txBody>
                  <a:tcPr marT="45724" marB="45724"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Reads XML schema and data into the </a:t>
                      </a:r>
                      <a:r>
                        <a:rPr kumimoji="0" lang="en-US" sz="2000" b="0" i="0" u="none" strike="noStrike" cap="none" normalizeH="0" baseline="0" smtClean="0">
                          <a:ln>
                            <a:noFill/>
                          </a:ln>
                          <a:solidFill>
                            <a:srgbClr val="0000FF"/>
                          </a:solidFill>
                          <a:effectLst/>
                          <a:latin typeface="+mj-lt"/>
                        </a:rPr>
                        <a:t>DataSet</a:t>
                      </a:r>
                    </a:p>
                  </a:txBody>
                  <a:tcPr marT="45724" marB="45724" horzOverflow="overflow"/>
                </a:tc>
              </a:tr>
              <a:tr h="43845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RejectChanges</a:t>
                      </a:r>
                    </a:p>
                  </a:txBody>
                  <a:tcPr marT="45724" marB="45724"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Rejects all the changes made to the </a:t>
                      </a:r>
                      <a:r>
                        <a:rPr kumimoji="0" lang="en-US" sz="2000" b="0" i="0" u="none" strike="noStrike" cap="none" normalizeH="0" baseline="0" smtClean="0">
                          <a:ln>
                            <a:noFill/>
                          </a:ln>
                          <a:solidFill>
                            <a:srgbClr val="0000FF"/>
                          </a:solidFill>
                          <a:effectLst/>
                          <a:latin typeface="+mj-lt"/>
                        </a:rPr>
                        <a:t>DataSet</a:t>
                      </a:r>
                    </a:p>
                  </a:txBody>
                  <a:tcPr marT="45724" marB="45724" horzOverflow="overflow"/>
                </a:tc>
              </a:tr>
              <a:tr h="43845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WriteXml</a:t>
                      </a:r>
                    </a:p>
                  </a:txBody>
                  <a:tcPr marT="45724" marB="45724"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j-lt"/>
                        </a:rPr>
                        <a:t>Writes XML data or schema from the </a:t>
                      </a:r>
                      <a:r>
                        <a:rPr kumimoji="0" lang="en-US" sz="2000" b="0" i="0" u="none" strike="noStrike" cap="none" normalizeH="0" baseline="0" smtClean="0">
                          <a:ln>
                            <a:noFill/>
                          </a:ln>
                          <a:solidFill>
                            <a:srgbClr val="0000FF"/>
                          </a:solidFill>
                          <a:effectLst/>
                          <a:latin typeface="+mj-lt"/>
                        </a:rPr>
                        <a:t>DataSet</a:t>
                      </a:r>
                    </a:p>
                  </a:txBody>
                  <a:tcPr marT="45724" marB="45724" horzOverflow="overflow"/>
                </a:tc>
              </a:tr>
            </a:tbl>
          </a:graphicData>
        </a:graphic>
      </p:graphicFrame>
    </p:spTree>
    <p:extLst>
      <p:ext uri="{BB962C8B-B14F-4D97-AF65-F5344CB8AC3E}">
        <p14:creationId xmlns:p14="http://schemas.microsoft.com/office/powerpoint/2010/main" val="1424096241"/>
      </p:ext>
    </p:extLst>
  </p:cSld>
  <p:clrMapOvr>
    <a:masterClrMapping/>
  </p:clrMapOvr>
  <p:transition advClick="0">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DataSet vs. DataReader</a:t>
            </a:r>
            <a:endParaRPr lang="en-US" sz="4000" b="1" dirty="0" smtClean="0">
              <a:solidFill>
                <a:schemeClr val="tx1"/>
              </a:solidFill>
              <a:cs typeface="Tahoma" charset="0"/>
            </a:endParaRPr>
          </a:p>
        </p:txBody>
      </p:sp>
      <p:graphicFrame>
        <p:nvGraphicFramePr>
          <p:cNvPr id="6" name="Group 103"/>
          <p:cNvGraphicFramePr>
            <a:graphicFrameLocks/>
          </p:cNvGraphicFramePr>
          <p:nvPr>
            <p:extLst>
              <p:ext uri="{D42A27DB-BD31-4B8C-83A1-F6EECF244321}">
                <p14:modId xmlns:p14="http://schemas.microsoft.com/office/powerpoint/2010/main" val="1488860096"/>
              </p:ext>
            </p:extLst>
          </p:nvPr>
        </p:nvGraphicFramePr>
        <p:xfrm>
          <a:off x="560696" y="1143000"/>
          <a:ext cx="8458200" cy="5334000"/>
        </p:xfrm>
        <a:graphic>
          <a:graphicData uri="http://schemas.openxmlformats.org/drawingml/2006/table">
            <a:tbl>
              <a:tblPr>
                <a:tableStyleId>{5DA37D80-6434-44D0-A028-1B22A696006F}</a:tableStyleId>
              </a:tblPr>
              <a:tblGrid>
                <a:gridCol w="5410200"/>
                <a:gridCol w="3048000"/>
              </a:tblGrid>
              <a:tr h="4266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smtClean="0">
                          <a:ln>
                            <a:noFill/>
                          </a:ln>
                          <a:effectLst/>
                        </a:rPr>
                        <a:t>DataSet</a:t>
                      </a:r>
                      <a:endParaRPr kumimoji="0" lang="en-US" sz="2400" b="1" i="0" u="none" strike="noStrike" cap="none" normalizeH="0" baseline="0" smtClean="0">
                        <a:ln>
                          <a:noFill/>
                        </a:ln>
                        <a:solidFill>
                          <a:schemeClr val="accent2"/>
                        </a:solidFill>
                        <a:effectLst/>
                        <a:latin typeface="Times New Roman" pitchFamily="18" charset="0"/>
                      </a:endParaRPr>
                    </a:p>
                  </a:txBody>
                  <a:tcPr marT="45713" marB="45713" horzOverflow="overflow">
                    <a:gradFill>
                      <a:gsLst>
                        <a:gs pos="0">
                          <a:srgbClr val="5E9EFF"/>
                        </a:gs>
                        <a:gs pos="39999">
                          <a:srgbClr val="85C2FF"/>
                        </a:gs>
                        <a:gs pos="70000">
                          <a:srgbClr val="C4D6EB"/>
                        </a:gs>
                        <a:gs pos="100000">
                          <a:srgbClr val="FFEBFA"/>
                        </a:gs>
                      </a:gsLst>
                      <a:lin ang="5400000" scaled="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smtClean="0">
                          <a:ln>
                            <a:noFill/>
                          </a:ln>
                          <a:effectLst/>
                        </a:rPr>
                        <a:t>DataReader</a:t>
                      </a:r>
                      <a:endParaRPr kumimoji="0" lang="en-US" sz="2400" b="1" i="0" u="none" strike="noStrike" cap="none" normalizeH="0" baseline="0" smtClean="0">
                        <a:ln>
                          <a:noFill/>
                        </a:ln>
                        <a:solidFill>
                          <a:schemeClr val="accent2"/>
                        </a:solidFill>
                        <a:effectLst/>
                        <a:latin typeface="Times New Roman" pitchFamily="18" charset="0"/>
                      </a:endParaRPr>
                    </a:p>
                  </a:txBody>
                  <a:tcPr marT="45713" marB="45713" horzOverflow="overflow">
                    <a:gradFill>
                      <a:gsLst>
                        <a:gs pos="0">
                          <a:srgbClr val="5E9EFF"/>
                        </a:gs>
                        <a:gs pos="39999">
                          <a:srgbClr val="85C2FF"/>
                        </a:gs>
                        <a:gs pos="70000">
                          <a:srgbClr val="C4D6EB"/>
                        </a:gs>
                        <a:gs pos="100000">
                          <a:srgbClr val="FFEBFA"/>
                        </a:gs>
                      </a:gsLst>
                      <a:lin ang="5400000" scaled="0"/>
                    </a:gradFill>
                  </a:tcPr>
                </a:tc>
              </a:tr>
              <a:tr h="42665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Read/write access to data</a:t>
                      </a:r>
                    </a:p>
                  </a:txBody>
                  <a:tcPr marT="45713" marB="45713"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Read-only</a:t>
                      </a:r>
                    </a:p>
                  </a:txBody>
                  <a:tcPr marT="45713" marB="45713" horzOverflow="overflow"/>
                </a:tc>
              </a:tr>
              <a:tr h="76189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Includes multiple tables from different databases</a:t>
                      </a:r>
                    </a:p>
                  </a:txBody>
                  <a:tcPr marT="45713" marB="45713"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Based on one SQL statement from one database</a:t>
                      </a:r>
                    </a:p>
                  </a:txBody>
                  <a:tcPr marT="45713" marB="45713" horzOverflow="overflow"/>
                </a:tc>
              </a:tr>
              <a:tr h="64843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Disconnected</a:t>
                      </a:r>
                    </a:p>
                  </a:txBody>
                  <a:tcPr marT="45713" marB="45713"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Connected</a:t>
                      </a:r>
                    </a:p>
                  </a:txBody>
                  <a:tcPr marT="45713" marB="45713" horzOverflow="overflow"/>
                </a:tc>
              </a:tr>
              <a:tr h="64843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Bind to multiple controls</a:t>
                      </a:r>
                    </a:p>
                  </a:txBody>
                  <a:tcPr marT="45713" marB="45713"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Bind to one control only</a:t>
                      </a:r>
                    </a:p>
                  </a:txBody>
                  <a:tcPr marT="45713" marB="45713" horzOverflow="overflow"/>
                </a:tc>
              </a:tr>
              <a:tr h="76189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Forward and backward scanning of data</a:t>
                      </a:r>
                    </a:p>
                  </a:txBody>
                  <a:tcPr marT="45713" marB="45713"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Forward-only</a:t>
                      </a:r>
                    </a:p>
                  </a:txBody>
                  <a:tcPr marT="45713" marB="45713" horzOverflow="overflow"/>
                </a:tc>
              </a:tr>
              <a:tr h="42665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Slower access</a:t>
                      </a:r>
                    </a:p>
                  </a:txBody>
                  <a:tcPr marT="45713" marB="45713"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Faster access</a:t>
                      </a:r>
                    </a:p>
                  </a:txBody>
                  <a:tcPr marT="45713" marB="45713" horzOverflow="overflow"/>
                </a:tc>
              </a:tr>
              <a:tr h="479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Supported by Visual Studio .NET tools</a:t>
                      </a:r>
                    </a:p>
                  </a:txBody>
                  <a:tcPr marT="45713" marB="45713"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mj-lt"/>
                        </a:rPr>
                        <a:t>Manually coded</a:t>
                      </a:r>
                    </a:p>
                  </a:txBody>
                  <a:tcPr marT="45713" marB="45713" horzOverflow="overflow"/>
                </a:tc>
              </a:tr>
            </a:tbl>
          </a:graphicData>
        </a:graphic>
      </p:graphicFrame>
    </p:spTree>
    <p:extLst>
      <p:ext uri="{BB962C8B-B14F-4D97-AF65-F5344CB8AC3E}">
        <p14:creationId xmlns:p14="http://schemas.microsoft.com/office/powerpoint/2010/main" val="1451662913"/>
      </p:ext>
    </p:extLst>
  </p:cSld>
  <p:clrMapOvr>
    <a:masterClrMapping/>
  </p:clrMapOvr>
  <p:transition advClick="0">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DataTable</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4102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DataTable</a:t>
            </a:r>
            <a:r>
              <a:rPr lang="vi-VN" sz="2800">
                <a:latin typeface="+mj-lt"/>
                <a:cs typeface="Tahoma" charset="0"/>
              </a:rPr>
              <a:t> thể hiện một bảng trong cơ sở dữ liệu.</a:t>
            </a:r>
          </a:p>
          <a:p>
            <a:pPr algn="just">
              <a:lnSpc>
                <a:spcPct val="120000"/>
              </a:lnSpc>
              <a:spcBef>
                <a:spcPts val="300"/>
              </a:spcBef>
              <a:spcAft>
                <a:spcPts val="300"/>
              </a:spcAft>
            </a:pPr>
            <a:r>
              <a:rPr lang="vi-VN" sz="2800">
                <a:latin typeface="+mj-lt"/>
                <a:cs typeface="Tahoma" charset="0"/>
              </a:rPr>
              <a:t>Các thuộc tính và phương thức:</a:t>
            </a:r>
          </a:p>
          <a:p>
            <a:pPr lvl="1" algn="just">
              <a:lnSpc>
                <a:spcPct val="120000"/>
              </a:lnSpc>
              <a:spcBef>
                <a:spcPts val="300"/>
              </a:spcBef>
              <a:spcAft>
                <a:spcPts val="300"/>
              </a:spcAft>
            </a:pPr>
            <a:r>
              <a:rPr lang="vi-VN" sz="2400">
                <a:solidFill>
                  <a:srgbClr val="0000FF"/>
                </a:solidFill>
                <a:latin typeface="+mj-lt"/>
                <a:cs typeface="Tahoma" charset="0"/>
              </a:rPr>
              <a:t>TableName</a:t>
            </a:r>
            <a:r>
              <a:rPr lang="vi-VN" sz="2400">
                <a:latin typeface="+mj-lt"/>
                <a:cs typeface="Tahoma" charset="0"/>
              </a:rPr>
              <a:t>: Tên bảng.</a:t>
            </a:r>
          </a:p>
          <a:p>
            <a:pPr lvl="1" algn="just">
              <a:lnSpc>
                <a:spcPct val="120000"/>
              </a:lnSpc>
              <a:spcBef>
                <a:spcPts val="300"/>
              </a:spcBef>
              <a:spcAft>
                <a:spcPts val="300"/>
              </a:spcAft>
            </a:pPr>
            <a:r>
              <a:rPr lang="vi-VN" sz="2400">
                <a:solidFill>
                  <a:srgbClr val="0000FF"/>
                </a:solidFill>
                <a:latin typeface="+mj-lt"/>
                <a:cs typeface="Tahoma" charset="0"/>
              </a:rPr>
              <a:t>Columns</a:t>
            </a:r>
            <a:r>
              <a:rPr lang="vi-VN" sz="2400">
                <a:latin typeface="+mj-lt"/>
                <a:cs typeface="Tahoma" charset="0"/>
              </a:rPr>
              <a:t>: Danh sách các cột (DataColumn).</a:t>
            </a:r>
          </a:p>
          <a:p>
            <a:pPr lvl="1" algn="just">
              <a:lnSpc>
                <a:spcPct val="120000"/>
              </a:lnSpc>
              <a:spcBef>
                <a:spcPts val="300"/>
              </a:spcBef>
              <a:spcAft>
                <a:spcPts val="300"/>
              </a:spcAft>
            </a:pPr>
            <a:r>
              <a:rPr lang="vi-VN" sz="2400">
                <a:solidFill>
                  <a:srgbClr val="0000FF"/>
                </a:solidFill>
                <a:latin typeface="+mj-lt"/>
                <a:cs typeface="Tahoma" charset="0"/>
              </a:rPr>
              <a:t>Rows</a:t>
            </a:r>
            <a:r>
              <a:rPr lang="vi-VN" sz="2400">
                <a:latin typeface="+mj-lt"/>
                <a:cs typeface="Tahoma" charset="0"/>
              </a:rPr>
              <a:t>: Danh sách các mẫu tin (DataRow).</a:t>
            </a:r>
          </a:p>
          <a:p>
            <a:pPr lvl="1" algn="just">
              <a:lnSpc>
                <a:spcPct val="120000"/>
              </a:lnSpc>
              <a:spcBef>
                <a:spcPts val="300"/>
              </a:spcBef>
              <a:spcAft>
                <a:spcPts val="300"/>
              </a:spcAft>
            </a:pPr>
            <a:r>
              <a:rPr lang="vi-VN" sz="2400">
                <a:solidFill>
                  <a:srgbClr val="0000FF"/>
                </a:solidFill>
                <a:latin typeface="+mj-lt"/>
                <a:cs typeface="Tahoma" charset="0"/>
              </a:rPr>
              <a:t>PrimaryKey</a:t>
            </a:r>
            <a:r>
              <a:rPr lang="vi-VN" sz="2400">
                <a:latin typeface="+mj-lt"/>
                <a:cs typeface="Tahoma" charset="0"/>
              </a:rPr>
              <a:t>: Danh sách các cột làm khóa chính (DataColumn).</a:t>
            </a:r>
          </a:p>
          <a:p>
            <a:pPr lvl="1" algn="just">
              <a:lnSpc>
                <a:spcPct val="120000"/>
              </a:lnSpc>
              <a:spcBef>
                <a:spcPts val="300"/>
              </a:spcBef>
              <a:spcAft>
                <a:spcPts val="300"/>
              </a:spcAft>
            </a:pPr>
            <a:r>
              <a:rPr lang="vi-VN" sz="2400">
                <a:solidFill>
                  <a:srgbClr val="0000FF"/>
                </a:solidFill>
                <a:latin typeface="+mj-lt"/>
                <a:cs typeface="Tahoma" charset="0"/>
              </a:rPr>
              <a:t>NewRow</a:t>
            </a:r>
            <a:r>
              <a:rPr lang="vi-VN" sz="2400">
                <a:latin typeface="+mj-lt"/>
                <a:cs typeface="Tahoma" charset="0"/>
              </a:rPr>
              <a:t>(): Tạo một mẫu tin mới.</a:t>
            </a:r>
            <a:endParaRPr lang="en-US" sz="2400" dirty="0" smtClean="0">
              <a:latin typeface="+mj-lt"/>
              <a:cs typeface="Tahoma" charset="0"/>
            </a:endParaRPr>
          </a:p>
        </p:txBody>
      </p:sp>
    </p:spTree>
    <p:extLst>
      <p:ext uri="{BB962C8B-B14F-4D97-AF65-F5344CB8AC3E}">
        <p14:creationId xmlns:p14="http://schemas.microsoft.com/office/powerpoint/2010/main" val="4121544213"/>
      </p:ext>
    </p:extLst>
  </p:cSld>
  <p:clrMapOvr>
    <a:masterClrMapping/>
  </p:clrMapOvr>
  <p:transition advClick="0">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76275"/>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Sơ lược lịch sử phát triển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Native API</a:t>
            </a:r>
          </a:p>
          <a:p>
            <a:pPr algn="just">
              <a:lnSpc>
                <a:spcPct val="120000"/>
              </a:lnSpc>
              <a:spcBef>
                <a:spcPts val="300"/>
              </a:spcBef>
              <a:spcAft>
                <a:spcPts val="300"/>
              </a:spcAft>
            </a:pPr>
            <a:endParaRPr lang="en-US">
              <a:latin typeface="+mj-lt"/>
              <a:cs typeface="Tahoma" charset="0"/>
            </a:endParaRPr>
          </a:p>
          <a:p>
            <a:pPr algn="just">
              <a:lnSpc>
                <a:spcPct val="120000"/>
              </a:lnSpc>
              <a:spcBef>
                <a:spcPts val="300"/>
              </a:spcBef>
              <a:spcAft>
                <a:spcPts val="300"/>
              </a:spcAft>
            </a:pPr>
            <a:endParaRPr lang="en-US">
              <a:latin typeface="+mj-lt"/>
              <a:cs typeface="Tahoma" charset="0"/>
            </a:endParaRPr>
          </a:p>
          <a:p>
            <a:pPr algn="just">
              <a:lnSpc>
                <a:spcPct val="120000"/>
              </a:lnSpc>
              <a:spcBef>
                <a:spcPts val="300"/>
              </a:spcBef>
              <a:spcAft>
                <a:spcPts val="300"/>
              </a:spcAft>
            </a:pPr>
            <a:endParaRPr lang="en-US">
              <a:latin typeface="+mj-lt"/>
              <a:cs typeface="Tahoma" charset="0"/>
            </a:endParaRPr>
          </a:p>
          <a:p>
            <a:pPr algn="just">
              <a:lnSpc>
                <a:spcPct val="120000"/>
              </a:lnSpc>
              <a:spcBef>
                <a:spcPts val="300"/>
              </a:spcBef>
              <a:spcAft>
                <a:spcPts val="300"/>
              </a:spcAft>
            </a:pPr>
            <a:r>
              <a:rPr lang="en-US" sz="2800" smtClean="0">
                <a:latin typeface="+mj-lt"/>
                <a:cs typeface="Tahoma" charset="0"/>
              </a:rPr>
              <a:t>Open </a:t>
            </a:r>
            <a:r>
              <a:rPr lang="en-US" sz="2800">
                <a:latin typeface="+mj-lt"/>
                <a:cs typeface="Tahoma" charset="0"/>
              </a:rPr>
              <a:t>DataBase Connectivity</a:t>
            </a:r>
            <a:endParaRPr lang="en-US" sz="2800" dirty="0" smtClean="0">
              <a:latin typeface="+mj-lt"/>
              <a:cs typeface="Tahoma" charset="0"/>
            </a:endParaRPr>
          </a:p>
        </p:txBody>
      </p:sp>
      <p:grpSp>
        <p:nvGrpSpPr>
          <p:cNvPr id="5" name="Group 4"/>
          <p:cNvGrpSpPr/>
          <p:nvPr/>
        </p:nvGrpSpPr>
        <p:grpSpPr>
          <a:xfrm>
            <a:off x="914400" y="1919287"/>
            <a:ext cx="7696200" cy="1890713"/>
            <a:chOff x="914400" y="1828800"/>
            <a:chExt cx="7696200" cy="1890713"/>
          </a:xfrm>
        </p:grpSpPr>
        <p:pic>
          <p:nvPicPr>
            <p:cNvPr id="6" name="Picture 3"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209800"/>
              <a:ext cx="121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4"/>
            <p:cNvSpPr>
              <a:spLocks noChangeArrowheads="1"/>
            </p:cNvSpPr>
            <p:nvPr/>
          </p:nvSpPr>
          <p:spPr bwMode="auto">
            <a:xfrm>
              <a:off x="7391400" y="1828800"/>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8" name="AutoShape 5"/>
            <p:cNvSpPr>
              <a:spLocks noChangeArrowheads="1"/>
            </p:cNvSpPr>
            <p:nvPr/>
          </p:nvSpPr>
          <p:spPr bwMode="auto">
            <a:xfrm>
              <a:off x="7620000" y="2286000"/>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 name="AutoShape 6"/>
            <p:cNvSpPr>
              <a:spLocks noChangeArrowheads="1"/>
            </p:cNvSpPr>
            <p:nvPr/>
          </p:nvSpPr>
          <p:spPr bwMode="auto">
            <a:xfrm>
              <a:off x="7391400" y="2743200"/>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0" name="Line 7"/>
            <p:cNvSpPr>
              <a:spLocks noChangeShapeType="1"/>
            </p:cNvSpPr>
            <p:nvPr/>
          </p:nvSpPr>
          <p:spPr bwMode="auto">
            <a:xfrm flipV="1">
              <a:off x="2362200" y="2133600"/>
              <a:ext cx="4876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8"/>
            <p:cNvSpPr>
              <a:spLocks noChangeShapeType="1"/>
            </p:cNvSpPr>
            <p:nvPr/>
          </p:nvSpPr>
          <p:spPr bwMode="auto">
            <a:xfrm>
              <a:off x="2362200" y="2590800"/>
              <a:ext cx="502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9"/>
            <p:cNvSpPr>
              <a:spLocks noChangeShapeType="1"/>
            </p:cNvSpPr>
            <p:nvPr/>
          </p:nvSpPr>
          <p:spPr bwMode="auto">
            <a:xfrm>
              <a:off x="2362200" y="2743200"/>
              <a:ext cx="4876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18"/>
            <p:cNvSpPr txBox="1">
              <a:spLocks noChangeArrowheads="1"/>
            </p:cNvSpPr>
            <p:nvPr/>
          </p:nvSpPr>
          <p:spPr bwMode="auto">
            <a:xfrm>
              <a:off x="914400" y="30480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Application</a:t>
              </a:r>
            </a:p>
          </p:txBody>
        </p:sp>
        <p:sp>
          <p:nvSpPr>
            <p:cNvPr id="14" name="Text Box 20"/>
            <p:cNvSpPr txBox="1">
              <a:spLocks noChangeArrowheads="1"/>
            </p:cNvSpPr>
            <p:nvPr/>
          </p:nvSpPr>
          <p:spPr bwMode="auto">
            <a:xfrm>
              <a:off x="7162800" y="33528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Database</a:t>
              </a:r>
            </a:p>
          </p:txBody>
        </p:sp>
        <p:sp>
          <p:nvSpPr>
            <p:cNvPr id="15" name="Text Box 26"/>
            <p:cNvSpPr txBox="1">
              <a:spLocks noChangeArrowheads="1"/>
            </p:cNvSpPr>
            <p:nvPr/>
          </p:nvSpPr>
          <p:spPr bwMode="auto">
            <a:xfrm>
              <a:off x="4800600" y="1905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DB API</a:t>
              </a:r>
            </a:p>
          </p:txBody>
        </p:sp>
        <p:sp>
          <p:nvSpPr>
            <p:cNvPr id="16" name="Text Box 27"/>
            <p:cNvSpPr txBox="1">
              <a:spLocks noChangeArrowheads="1"/>
            </p:cNvSpPr>
            <p:nvPr/>
          </p:nvSpPr>
          <p:spPr bwMode="auto">
            <a:xfrm>
              <a:off x="4800600" y="2667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DB API</a:t>
              </a:r>
            </a:p>
          </p:txBody>
        </p:sp>
        <p:sp>
          <p:nvSpPr>
            <p:cNvPr id="17" name="Text Box 28"/>
            <p:cNvSpPr txBox="1">
              <a:spLocks noChangeArrowheads="1"/>
            </p:cNvSpPr>
            <p:nvPr/>
          </p:nvSpPr>
          <p:spPr bwMode="auto">
            <a:xfrm>
              <a:off x="4800600" y="2286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DB API</a:t>
              </a:r>
            </a:p>
          </p:txBody>
        </p:sp>
      </p:grpSp>
      <p:grpSp>
        <p:nvGrpSpPr>
          <p:cNvPr id="18" name="Group 17"/>
          <p:cNvGrpSpPr/>
          <p:nvPr/>
        </p:nvGrpSpPr>
        <p:grpSpPr>
          <a:xfrm>
            <a:off x="914400" y="4586287"/>
            <a:ext cx="7696200" cy="2043113"/>
            <a:chOff x="914400" y="4267200"/>
            <a:chExt cx="7696200" cy="2043113"/>
          </a:xfrm>
        </p:grpSpPr>
        <p:pic>
          <p:nvPicPr>
            <p:cNvPr id="19" name="Picture 10"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724400"/>
              <a:ext cx="121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AutoShape 11"/>
            <p:cNvSpPr>
              <a:spLocks noChangeArrowheads="1"/>
            </p:cNvSpPr>
            <p:nvPr/>
          </p:nvSpPr>
          <p:spPr bwMode="auto">
            <a:xfrm>
              <a:off x="7391400" y="4343400"/>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1" name="AutoShape 12"/>
            <p:cNvSpPr>
              <a:spLocks noChangeArrowheads="1"/>
            </p:cNvSpPr>
            <p:nvPr/>
          </p:nvSpPr>
          <p:spPr bwMode="auto">
            <a:xfrm>
              <a:off x="7620000" y="4800600"/>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2" name="AutoShape 13"/>
            <p:cNvSpPr>
              <a:spLocks noChangeArrowheads="1"/>
            </p:cNvSpPr>
            <p:nvPr/>
          </p:nvSpPr>
          <p:spPr bwMode="auto">
            <a:xfrm>
              <a:off x="7391400" y="5257800"/>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3" name="Rectangle 14"/>
            <p:cNvSpPr>
              <a:spLocks noChangeArrowheads="1"/>
            </p:cNvSpPr>
            <p:nvPr/>
          </p:nvSpPr>
          <p:spPr bwMode="auto">
            <a:xfrm>
              <a:off x="3810000" y="4572000"/>
              <a:ext cx="990600" cy="10668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ODBC</a:t>
              </a:r>
            </a:p>
          </p:txBody>
        </p:sp>
        <p:sp>
          <p:nvSpPr>
            <p:cNvPr id="24" name="Rectangle 15"/>
            <p:cNvSpPr>
              <a:spLocks noChangeArrowheads="1"/>
            </p:cNvSpPr>
            <p:nvPr/>
          </p:nvSpPr>
          <p:spPr bwMode="auto">
            <a:xfrm>
              <a:off x="4876800" y="5334000"/>
              <a:ext cx="685800" cy="3048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a:t>Driver</a:t>
              </a:r>
            </a:p>
          </p:txBody>
        </p:sp>
        <p:sp>
          <p:nvSpPr>
            <p:cNvPr id="25" name="Rectangle 16"/>
            <p:cNvSpPr>
              <a:spLocks noChangeArrowheads="1"/>
            </p:cNvSpPr>
            <p:nvPr/>
          </p:nvSpPr>
          <p:spPr bwMode="auto">
            <a:xfrm>
              <a:off x="4876800" y="4953000"/>
              <a:ext cx="685800" cy="3048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a:t>Driver</a:t>
              </a:r>
            </a:p>
          </p:txBody>
        </p:sp>
        <p:sp>
          <p:nvSpPr>
            <p:cNvPr id="26" name="Rectangle 17"/>
            <p:cNvSpPr>
              <a:spLocks noChangeArrowheads="1"/>
            </p:cNvSpPr>
            <p:nvPr/>
          </p:nvSpPr>
          <p:spPr bwMode="auto">
            <a:xfrm>
              <a:off x="4876800" y="4572000"/>
              <a:ext cx="685800" cy="3048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a:t>Driver</a:t>
              </a:r>
            </a:p>
          </p:txBody>
        </p:sp>
        <p:sp>
          <p:nvSpPr>
            <p:cNvPr id="27" name="Text Box 19"/>
            <p:cNvSpPr txBox="1">
              <a:spLocks noChangeArrowheads="1"/>
            </p:cNvSpPr>
            <p:nvPr/>
          </p:nvSpPr>
          <p:spPr bwMode="auto">
            <a:xfrm>
              <a:off x="914400" y="55626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Application</a:t>
              </a:r>
            </a:p>
          </p:txBody>
        </p:sp>
        <p:sp>
          <p:nvSpPr>
            <p:cNvPr id="28" name="Text Box 21"/>
            <p:cNvSpPr txBox="1">
              <a:spLocks noChangeArrowheads="1"/>
            </p:cNvSpPr>
            <p:nvPr/>
          </p:nvSpPr>
          <p:spPr bwMode="auto">
            <a:xfrm>
              <a:off x="7162800" y="59436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Database</a:t>
              </a:r>
            </a:p>
          </p:txBody>
        </p:sp>
        <p:sp>
          <p:nvSpPr>
            <p:cNvPr id="29" name="Line 22"/>
            <p:cNvSpPr>
              <a:spLocks noChangeShapeType="1"/>
            </p:cNvSpPr>
            <p:nvPr/>
          </p:nvSpPr>
          <p:spPr bwMode="auto">
            <a:xfrm>
              <a:off x="2362200" y="51054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23"/>
            <p:cNvSpPr>
              <a:spLocks noChangeShapeType="1"/>
            </p:cNvSpPr>
            <p:nvPr/>
          </p:nvSpPr>
          <p:spPr bwMode="auto">
            <a:xfrm>
              <a:off x="5867400" y="45720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Line 24"/>
            <p:cNvSpPr>
              <a:spLocks noChangeShapeType="1"/>
            </p:cNvSpPr>
            <p:nvPr/>
          </p:nvSpPr>
          <p:spPr bwMode="auto">
            <a:xfrm>
              <a:off x="5867400" y="49530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25"/>
            <p:cNvSpPr>
              <a:spLocks noChangeShapeType="1"/>
            </p:cNvSpPr>
            <p:nvPr/>
          </p:nvSpPr>
          <p:spPr bwMode="auto">
            <a:xfrm>
              <a:off x="5867400" y="54102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Text Box 29"/>
            <p:cNvSpPr txBox="1">
              <a:spLocks noChangeArrowheads="1"/>
            </p:cNvSpPr>
            <p:nvPr/>
          </p:nvSpPr>
          <p:spPr bwMode="auto">
            <a:xfrm>
              <a:off x="2438400" y="48006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ODBC API</a:t>
              </a:r>
            </a:p>
          </p:txBody>
        </p:sp>
        <p:sp>
          <p:nvSpPr>
            <p:cNvPr id="34" name="Text Box 30"/>
            <p:cNvSpPr txBox="1">
              <a:spLocks noChangeArrowheads="1"/>
            </p:cNvSpPr>
            <p:nvPr/>
          </p:nvSpPr>
          <p:spPr bwMode="auto">
            <a:xfrm>
              <a:off x="6172200" y="42672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DB API</a:t>
              </a:r>
            </a:p>
          </p:txBody>
        </p:sp>
        <p:sp>
          <p:nvSpPr>
            <p:cNvPr id="35" name="Text Box 31"/>
            <p:cNvSpPr txBox="1">
              <a:spLocks noChangeArrowheads="1"/>
            </p:cNvSpPr>
            <p:nvPr/>
          </p:nvSpPr>
          <p:spPr bwMode="auto">
            <a:xfrm>
              <a:off x="6172200" y="46482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DB API</a:t>
              </a:r>
            </a:p>
          </p:txBody>
        </p:sp>
        <p:sp>
          <p:nvSpPr>
            <p:cNvPr id="36" name="Text Box 32"/>
            <p:cNvSpPr txBox="1">
              <a:spLocks noChangeArrowheads="1"/>
            </p:cNvSpPr>
            <p:nvPr/>
          </p:nvSpPr>
          <p:spPr bwMode="auto">
            <a:xfrm>
              <a:off x="6172200" y="51054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DB API</a:t>
              </a:r>
            </a:p>
          </p:txBody>
        </p:sp>
      </p:grpSp>
    </p:spTree>
    <p:extLst>
      <p:ext uri="{BB962C8B-B14F-4D97-AF65-F5344CB8AC3E}">
        <p14:creationId xmlns:p14="http://schemas.microsoft.com/office/powerpoint/2010/main" val="378471215"/>
      </p:ext>
    </p:extLst>
  </p:cSld>
  <p:clrMapOvr>
    <a:masterClrMapping/>
  </p:clrMapOvr>
  <p:transition advClick="0">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728662"/>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DataColumn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33462"/>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DataColumn</a:t>
            </a:r>
            <a:r>
              <a:rPr lang="en-US" sz="2800">
                <a:latin typeface="+mj-lt"/>
                <a:cs typeface="Tahoma" charset="0"/>
              </a:rPr>
              <a:t>: Đại diện cho một cột trong bảng</a:t>
            </a:r>
          </a:p>
          <a:p>
            <a:pPr lvl="1" algn="just">
              <a:lnSpc>
                <a:spcPct val="120000"/>
              </a:lnSpc>
              <a:spcBef>
                <a:spcPts val="300"/>
              </a:spcBef>
              <a:spcAft>
                <a:spcPts val="300"/>
              </a:spcAft>
            </a:pPr>
            <a:r>
              <a:rPr lang="en-US" sz="2400">
                <a:solidFill>
                  <a:srgbClr val="0000FF"/>
                </a:solidFill>
                <a:latin typeface="+mj-lt"/>
                <a:cs typeface="Tahoma" charset="0"/>
              </a:rPr>
              <a:t>ColumnName</a:t>
            </a:r>
            <a:r>
              <a:rPr lang="en-US" sz="2400">
                <a:latin typeface="+mj-lt"/>
                <a:cs typeface="Tahoma" charset="0"/>
              </a:rPr>
              <a:t>: Tên cột</a:t>
            </a:r>
          </a:p>
          <a:p>
            <a:pPr lvl="1" algn="just">
              <a:lnSpc>
                <a:spcPct val="120000"/>
              </a:lnSpc>
              <a:spcBef>
                <a:spcPts val="300"/>
              </a:spcBef>
              <a:spcAft>
                <a:spcPts val="300"/>
              </a:spcAft>
            </a:pPr>
            <a:r>
              <a:rPr lang="en-US" sz="2400">
                <a:solidFill>
                  <a:srgbClr val="0000FF"/>
                </a:solidFill>
                <a:latin typeface="+mj-lt"/>
                <a:cs typeface="Tahoma" charset="0"/>
              </a:rPr>
              <a:t>DataType</a:t>
            </a:r>
            <a:r>
              <a:rPr lang="en-US" sz="2400">
                <a:latin typeface="+mj-lt"/>
                <a:cs typeface="Tahoma" charset="0"/>
              </a:rPr>
              <a:t>: Kiểu dữ liệu</a:t>
            </a:r>
            <a:endParaRPr lang="en-US" sz="2400" dirty="0" smtClean="0">
              <a:latin typeface="+mj-lt"/>
              <a:cs typeface="Tahoma" charset="0"/>
            </a:endParaRPr>
          </a:p>
        </p:txBody>
      </p:sp>
      <p:sp>
        <p:nvSpPr>
          <p:cNvPr id="5" name="Rectangle 4"/>
          <p:cNvSpPr>
            <a:spLocks noChangeArrowheads="1"/>
          </p:cNvSpPr>
          <p:nvPr/>
        </p:nvSpPr>
        <p:spPr bwMode="auto">
          <a:xfrm>
            <a:off x="1524000" y="3352800"/>
            <a:ext cx="4572000" cy="2438400"/>
          </a:xfrm>
          <a:prstGeom prst="rect">
            <a:avLst/>
          </a:prstGeom>
          <a:gradFill rotWithShape="1">
            <a:gsLst>
              <a:gs pos="0">
                <a:srgbClr val="5E9EFF"/>
              </a:gs>
              <a:gs pos="39999">
                <a:srgbClr val="85C2FF"/>
              </a:gs>
              <a:gs pos="70000">
                <a:srgbClr val="C4D6EB"/>
              </a:gs>
              <a:gs pos="100000">
                <a:srgbClr val="FFEBFA"/>
              </a:gs>
            </a:gsLst>
            <a:lin ang="0" scaled="0"/>
          </a:gradFill>
          <a:ln w="6350" algn="ctr">
            <a:no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 name="Text Box 5"/>
          <p:cNvSpPr txBox="1">
            <a:spLocks noChangeArrowheads="1"/>
          </p:cNvSpPr>
          <p:nvPr/>
        </p:nvSpPr>
        <p:spPr bwMode="auto">
          <a:xfrm>
            <a:off x="1524000" y="3352800"/>
            <a:ext cx="1390650" cy="396875"/>
          </a:xfrm>
          <a:prstGeom prst="rect">
            <a:avLst/>
          </a:prstGeom>
          <a:noFill/>
          <a:ln w="38100">
            <a:noFill/>
            <a:miter lim="800000"/>
            <a:headEnd/>
            <a:tailEnd/>
          </a:ln>
          <a:effectLst/>
        </p:spPr>
        <p:txBody>
          <a:bodyPr wrap="none">
            <a:spAutoFit/>
          </a:bodyPr>
          <a:lstStyle/>
          <a:p>
            <a:pPr>
              <a:defRPr/>
            </a:pPr>
            <a:r>
              <a:rPr lang="en-US">
                <a:effectLst>
                  <a:outerShdw blurRad="38100" dist="38100" dir="2700000" algn="tl">
                    <a:srgbClr val="C0C0C0"/>
                  </a:outerShdw>
                </a:effectLst>
                <a:latin typeface="Arial" charset="0"/>
                <a:cs typeface="Arial" charset="0"/>
              </a:rPr>
              <a:t>DataTable</a:t>
            </a:r>
            <a:r>
              <a:rPr lang="en-US">
                <a:latin typeface="Arial" charset="0"/>
                <a:cs typeface="Arial" charset="0"/>
              </a:rPr>
              <a:t> </a:t>
            </a:r>
          </a:p>
        </p:txBody>
      </p:sp>
      <p:graphicFrame>
        <p:nvGraphicFramePr>
          <p:cNvPr id="7" name="Group 151"/>
          <p:cNvGraphicFramePr>
            <a:graphicFrameLocks/>
          </p:cNvGraphicFramePr>
          <p:nvPr>
            <p:extLst>
              <p:ext uri="{D42A27DB-BD31-4B8C-83A1-F6EECF244321}">
                <p14:modId xmlns:p14="http://schemas.microsoft.com/office/powerpoint/2010/main" val="541937494"/>
              </p:ext>
            </p:extLst>
          </p:nvPr>
        </p:nvGraphicFramePr>
        <p:xfrm>
          <a:off x="1828800" y="3886200"/>
          <a:ext cx="3962400" cy="1584816"/>
        </p:xfrm>
        <a:graphic>
          <a:graphicData uri="http://schemas.openxmlformats.org/drawingml/2006/table">
            <a:tbl>
              <a:tblPr/>
              <a:tblGrid>
                <a:gridCol w="990600"/>
                <a:gridCol w="990600"/>
                <a:gridCol w="893763"/>
                <a:gridCol w="1087437"/>
              </a:tblGrid>
              <a:tr h="30467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rgbClr val="000000"/>
                          </a:solidFill>
                          <a:effectLst/>
                          <a:latin typeface="Arial" charset="0"/>
                        </a:rPr>
                        <a:t>Column1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rgbClr val="000000"/>
                          </a:solidFill>
                          <a:effectLst/>
                          <a:latin typeface="Arial" charset="0"/>
                        </a:rPr>
                        <a:t>Column2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rgbClr val="000000"/>
                          </a:solidFill>
                          <a:effectLst/>
                          <a:latin typeface="Arial"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rgbClr val="000000"/>
                          </a:solidFill>
                          <a:effectLst/>
                          <a:latin typeface="Arial" charset="0"/>
                        </a:rPr>
                        <a:t>Column n</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alpha val="50000"/>
                      </a:srgbClr>
                    </a:solidFill>
                  </a:tcPr>
                </a:tc>
              </a:tr>
              <a:tr h="4265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5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5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1" i="0" u="none" strike="noStrike" cap="none" normalizeH="0" baseline="0" smtClean="0">
                        <a:ln>
                          <a:noFill/>
                        </a:ln>
                        <a:solidFill>
                          <a:schemeClr val="accent2"/>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AutoShape 152"/>
          <p:cNvSpPr>
            <a:spLocks noChangeArrowheads="1"/>
          </p:cNvSpPr>
          <p:nvPr/>
        </p:nvSpPr>
        <p:spPr bwMode="auto">
          <a:xfrm rot="5400000">
            <a:off x="2857500" y="3086100"/>
            <a:ext cx="10668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CCFF">
              <a:alpha val="58000"/>
            </a:srgbClr>
          </a:solidFill>
          <a:ln w="38100">
            <a:no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 name="AutoShape 153"/>
          <p:cNvSpPr>
            <a:spLocks noChangeArrowheads="1"/>
          </p:cNvSpPr>
          <p:nvPr/>
        </p:nvSpPr>
        <p:spPr bwMode="auto">
          <a:xfrm rot="5400000">
            <a:off x="4762500" y="3086100"/>
            <a:ext cx="10668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CCFF">
              <a:alpha val="58000"/>
            </a:srgbClr>
          </a:solidFill>
          <a:ln w="38100">
            <a:no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Tree>
    <p:extLst>
      <p:ext uri="{BB962C8B-B14F-4D97-AF65-F5344CB8AC3E}">
        <p14:creationId xmlns:p14="http://schemas.microsoft.com/office/powerpoint/2010/main" val="1525602494"/>
      </p:ext>
    </p:extLst>
  </p:cSld>
  <p:clrMapOvr>
    <a:masterClrMapping/>
  </p:clrMapOvr>
  <p:transition advClick="0">
    <p:wheel spokes="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6675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DataRow</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33462"/>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DataRow</a:t>
            </a:r>
            <a:r>
              <a:rPr lang="en-US" sz="2800">
                <a:latin typeface="+mj-lt"/>
                <a:cs typeface="Tahoma" charset="0"/>
              </a:rPr>
              <a:t>: Đại diện cho mẫu tin trong bảng</a:t>
            </a:r>
          </a:p>
          <a:p>
            <a:pPr lvl="1" algn="just">
              <a:lnSpc>
                <a:spcPct val="120000"/>
              </a:lnSpc>
              <a:spcBef>
                <a:spcPts val="300"/>
              </a:spcBef>
              <a:spcAft>
                <a:spcPts val="300"/>
              </a:spcAft>
            </a:pPr>
            <a:r>
              <a:rPr lang="en-US" sz="2400">
                <a:solidFill>
                  <a:srgbClr val="0000FF"/>
                </a:solidFill>
                <a:latin typeface="+mj-lt"/>
                <a:cs typeface="Tahoma" charset="0"/>
              </a:rPr>
              <a:t>RowState</a:t>
            </a:r>
            <a:r>
              <a:rPr lang="en-US" sz="2400">
                <a:latin typeface="+mj-lt"/>
                <a:cs typeface="Tahoma" charset="0"/>
              </a:rPr>
              <a:t>: Trạng thái của một row (Added, Modified, Deleted,…)</a:t>
            </a:r>
          </a:p>
          <a:p>
            <a:pPr lvl="1" algn="just">
              <a:lnSpc>
                <a:spcPct val="120000"/>
              </a:lnSpc>
              <a:spcBef>
                <a:spcPts val="300"/>
              </a:spcBef>
              <a:spcAft>
                <a:spcPts val="300"/>
              </a:spcAft>
            </a:pPr>
            <a:r>
              <a:rPr lang="en-US" sz="2400">
                <a:solidFill>
                  <a:srgbClr val="0000FF"/>
                </a:solidFill>
                <a:latin typeface="+mj-lt"/>
                <a:cs typeface="Tahoma" charset="0"/>
              </a:rPr>
              <a:t>[i]</a:t>
            </a:r>
            <a:r>
              <a:rPr lang="en-US" sz="2400">
                <a:latin typeface="+mj-lt"/>
                <a:cs typeface="Tahoma" charset="0"/>
              </a:rPr>
              <a:t>: Truy xuất đến cột i</a:t>
            </a:r>
          </a:p>
          <a:p>
            <a:pPr lvl="1" algn="just">
              <a:lnSpc>
                <a:spcPct val="120000"/>
              </a:lnSpc>
              <a:spcBef>
                <a:spcPts val="300"/>
              </a:spcBef>
              <a:spcAft>
                <a:spcPts val="300"/>
              </a:spcAft>
            </a:pPr>
            <a:r>
              <a:rPr lang="en-US" sz="2400">
                <a:solidFill>
                  <a:srgbClr val="0000FF"/>
                </a:solidFill>
                <a:latin typeface="+mj-lt"/>
                <a:cs typeface="Tahoma" charset="0"/>
              </a:rPr>
              <a:t>Delete</a:t>
            </a:r>
            <a:r>
              <a:rPr lang="en-US" sz="2400">
                <a:latin typeface="+mj-lt"/>
                <a:cs typeface="Tahoma" charset="0"/>
              </a:rPr>
              <a:t>(): Đánh dấu xóa mẫu tin</a:t>
            </a:r>
            <a:endParaRPr lang="en-US" sz="2400" dirty="0" smtClean="0">
              <a:latin typeface="+mj-lt"/>
              <a:cs typeface="Tahoma" charset="0"/>
            </a:endParaRPr>
          </a:p>
        </p:txBody>
      </p:sp>
      <p:sp>
        <p:nvSpPr>
          <p:cNvPr id="5" name="Rectangle 4"/>
          <p:cNvSpPr>
            <a:spLocks noChangeArrowheads="1"/>
          </p:cNvSpPr>
          <p:nvPr/>
        </p:nvSpPr>
        <p:spPr bwMode="auto">
          <a:xfrm>
            <a:off x="2209800" y="3810000"/>
            <a:ext cx="4572000" cy="2438400"/>
          </a:xfrm>
          <a:prstGeom prst="rect">
            <a:avLst/>
          </a:prstGeom>
          <a:gradFill rotWithShape="1">
            <a:gsLst>
              <a:gs pos="0">
                <a:srgbClr val="99CC00">
                  <a:alpha val="39000"/>
                </a:srgbClr>
              </a:gs>
              <a:gs pos="100000">
                <a:srgbClr val="99CC00">
                  <a:gamma/>
                  <a:tint val="0"/>
                  <a:invGamma/>
                </a:srgbClr>
              </a:gs>
            </a:gsLst>
            <a:lin ang="0" scaled="1"/>
          </a:gradFill>
          <a:ln w="6350">
            <a:no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 name="Text Box 5"/>
          <p:cNvSpPr txBox="1">
            <a:spLocks noChangeArrowheads="1"/>
          </p:cNvSpPr>
          <p:nvPr/>
        </p:nvSpPr>
        <p:spPr bwMode="auto">
          <a:xfrm>
            <a:off x="2209800" y="3810000"/>
            <a:ext cx="1390650" cy="396875"/>
          </a:xfrm>
          <a:prstGeom prst="rect">
            <a:avLst/>
          </a:prstGeom>
          <a:noFill/>
          <a:ln w="38100">
            <a:noFill/>
            <a:miter lim="800000"/>
            <a:headEnd/>
            <a:tailEnd/>
          </a:ln>
          <a:effectLst/>
        </p:spPr>
        <p:txBody>
          <a:bodyPr wrap="none">
            <a:spAutoFit/>
          </a:bodyPr>
          <a:lstStyle/>
          <a:p>
            <a:pPr>
              <a:defRPr/>
            </a:pPr>
            <a:r>
              <a:rPr lang="en-US">
                <a:effectLst>
                  <a:outerShdw blurRad="38100" dist="38100" dir="2700000" algn="tl">
                    <a:srgbClr val="C0C0C0"/>
                  </a:outerShdw>
                </a:effectLst>
                <a:latin typeface="Arial" charset="0"/>
                <a:cs typeface="Arial" charset="0"/>
              </a:rPr>
              <a:t>DataTable</a:t>
            </a:r>
            <a:r>
              <a:rPr lang="en-US">
                <a:latin typeface="Arial" charset="0"/>
                <a:cs typeface="Arial" charset="0"/>
              </a:rPr>
              <a:t> </a:t>
            </a:r>
          </a:p>
        </p:txBody>
      </p:sp>
      <p:graphicFrame>
        <p:nvGraphicFramePr>
          <p:cNvPr id="7" name="Group 55"/>
          <p:cNvGraphicFramePr>
            <a:graphicFrameLocks noGrp="1"/>
          </p:cNvGraphicFramePr>
          <p:nvPr>
            <p:extLst>
              <p:ext uri="{D42A27DB-BD31-4B8C-83A1-F6EECF244321}">
                <p14:modId xmlns:p14="http://schemas.microsoft.com/office/powerpoint/2010/main" val="1018591461"/>
              </p:ext>
            </p:extLst>
          </p:nvPr>
        </p:nvGraphicFramePr>
        <p:xfrm>
          <a:off x="2514600" y="4343400"/>
          <a:ext cx="3962400" cy="1416050"/>
        </p:xfrm>
        <a:graphic>
          <a:graphicData uri="http://schemas.openxmlformats.org/drawingml/2006/table">
            <a:tbl>
              <a:tblPr/>
              <a:tblGrid>
                <a:gridCol w="990600"/>
                <a:gridCol w="990600"/>
                <a:gridCol w="893763"/>
                <a:gridCol w="1087437"/>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Column1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Column2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Column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xyz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omt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alpha val="50000"/>
                      </a:srgbClr>
                    </a:solidFill>
                  </a:tcPr>
                </a:tc>
              </a:tr>
              <a:tr h="4254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alpha val="50000"/>
                      </a:srgbClr>
                    </a:solidFill>
                  </a:tcPr>
                </a:tc>
              </a:tr>
              <a:tr h="304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1"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alpha val="50000"/>
                      </a:srgbClr>
                    </a:solidFill>
                  </a:tcPr>
                </a:tc>
              </a:tr>
            </a:tbl>
          </a:graphicData>
        </a:graphic>
      </p:graphicFrame>
      <p:sp>
        <p:nvSpPr>
          <p:cNvPr id="8" name="AutoShape 51"/>
          <p:cNvSpPr>
            <a:spLocks/>
          </p:cNvSpPr>
          <p:nvPr/>
        </p:nvSpPr>
        <p:spPr bwMode="auto">
          <a:xfrm>
            <a:off x="1981200" y="4673600"/>
            <a:ext cx="457200" cy="1041400"/>
          </a:xfrm>
          <a:prstGeom prst="leftBrace">
            <a:avLst>
              <a:gd name="adj1" fmla="val 18981"/>
              <a:gd name="adj2" fmla="val 50000"/>
            </a:avLst>
          </a:prstGeom>
          <a:noFill/>
          <a:ln w="38100">
            <a:solidFill>
              <a:schemeClr val="tx2"/>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 name="Text Box 52"/>
          <p:cNvSpPr txBox="1">
            <a:spLocks noChangeArrowheads="1"/>
          </p:cNvSpPr>
          <p:nvPr/>
        </p:nvSpPr>
        <p:spPr bwMode="auto">
          <a:xfrm>
            <a:off x="1295400" y="4953000"/>
            <a:ext cx="679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Row</a:t>
            </a:r>
          </a:p>
        </p:txBody>
      </p:sp>
    </p:spTree>
    <p:extLst>
      <p:ext uri="{BB962C8B-B14F-4D97-AF65-F5344CB8AC3E}">
        <p14:creationId xmlns:p14="http://schemas.microsoft.com/office/powerpoint/2010/main" val="33246653"/>
      </p:ext>
    </p:extLst>
  </p:cSld>
  <p:clrMapOvr>
    <a:masterClrMapping/>
  </p:clrMapOvr>
  <p:transition advClick="0">
    <p:wheel spokes="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DataTableCollection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33462"/>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smtClean="0">
                <a:solidFill>
                  <a:srgbClr val="0000FF"/>
                </a:solidFill>
                <a:latin typeface="+mj-lt"/>
                <a:cs typeface="Tahoma" charset="0"/>
              </a:rPr>
              <a:t>DataTableCollection</a:t>
            </a:r>
            <a:r>
              <a:rPr lang="en-US" sz="2800" smtClean="0">
                <a:latin typeface="+mj-lt"/>
                <a:cs typeface="Tahoma" charset="0"/>
              </a:rPr>
              <a:t> là một tập các table trong DataSet</a:t>
            </a:r>
            <a:endParaRPr lang="en-US" sz="2800">
              <a:latin typeface="+mj-lt"/>
              <a:cs typeface="Tahoma" charset="0"/>
            </a:endParaRPr>
          </a:p>
        </p:txBody>
      </p:sp>
      <p:pic>
        <p:nvPicPr>
          <p:cNvPr id="5" name="Picture 5" descr="PPTCE2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1" y="2174875"/>
            <a:ext cx="4419599"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PPT59E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8237" y="2503488"/>
            <a:ext cx="4195763"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016320"/>
      </p:ext>
    </p:extLst>
  </p:cSld>
  <p:clrMapOvr>
    <a:masterClrMapping/>
  </p:clrMapOvr>
  <p:transition advClick="0">
    <p:wheel spokes="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DataRelation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95468" cy="5214938"/>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r>
              <a:rPr lang="en-US" sz="2800" smtClean="0">
                <a:latin typeface="+mj-lt"/>
                <a:cs typeface="Tahoma" charset="0"/>
              </a:rPr>
              <a:t>Dùng để thiết lập ràng buộc khóa chính, khóa ngoại.</a:t>
            </a:r>
            <a:endParaRPr lang="en-US" sz="2800" dirty="0" smtClean="0">
              <a:latin typeface="+mj-lt"/>
              <a:cs typeface="Tahoma" charset="0"/>
            </a:endParaRPr>
          </a:p>
        </p:txBody>
      </p:sp>
      <p:pic>
        <p:nvPicPr>
          <p:cNvPr id="5" name="Picture 4" descr="PPT644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02443"/>
            <a:ext cx="7028668" cy="175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PTC43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992563"/>
            <a:ext cx="7867235"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4740018"/>
      </p:ext>
    </p:extLst>
  </p:cSld>
  <p:clrMapOvr>
    <a:masterClrMapping/>
  </p:clrMapOvr>
  <p:transition advClick="0">
    <p:wheel spokes="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DataSet – Ví dụ</a:t>
            </a:r>
            <a:endParaRPr lang="en-US" sz="4000" b="1" dirty="0" smtClean="0">
              <a:solidFill>
                <a:schemeClr val="tx1"/>
              </a:solidFill>
              <a:cs typeface="Tahoma" charset="0"/>
            </a:endParaRPr>
          </a:p>
        </p:txBody>
      </p:sp>
      <p:sp>
        <p:nvSpPr>
          <p:cNvPr id="6" name="Text Box 4"/>
          <p:cNvSpPr txBox="1">
            <a:spLocks noChangeArrowheads="1"/>
          </p:cNvSpPr>
          <p:nvPr/>
        </p:nvSpPr>
        <p:spPr bwMode="auto">
          <a:xfrm>
            <a:off x="582304" y="1800285"/>
            <a:ext cx="8458200" cy="4524315"/>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lnSpc>
                <a:spcPct val="120000"/>
              </a:lnSpc>
            </a:pPr>
            <a:r>
              <a:rPr lang="en-US" sz="2400" b="0" noProof="1"/>
              <a:t>string strConn = “</a:t>
            </a:r>
            <a:r>
              <a:rPr lang="en-US" sz="2400" b="0" noProof="1">
                <a:solidFill>
                  <a:srgbClr val="FF0000"/>
                </a:solidFill>
              </a:rPr>
              <a:t>server=dungta; database=StudentDB;uid=sa; pwd=</a:t>
            </a:r>
            <a:r>
              <a:rPr lang="en-US" sz="2400" b="0" noProof="1"/>
              <a:t>";</a:t>
            </a:r>
          </a:p>
          <a:p>
            <a:pPr algn="l" eaLnBrk="1" hangingPunct="1">
              <a:lnSpc>
                <a:spcPct val="120000"/>
              </a:lnSpc>
            </a:pPr>
            <a:r>
              <a:rPr lang="en-US" sz="2400" b="0" noProof="1"/>
              <a:t>string strCmd = "</a:t>
            </a:r>
            <a:r>
              <a:rPr lang="en-US" sz="2400" b="0" noProof="1">
                <a:solidFill>
                  <a:srgbClr val="FF0000"/>
                </a:solidFill>
              </a:rPr>
              <a:t>Select * From Sinhvien</a:t>
            </a:r>
            <a:r>
              <a:rPr lang="en-US" sz="2400" b="0" noProof="1"/>
              <a:t>";</a:t>
            </a:r>
          </a:p>
          <a:p>
            <a:pPr algn="l" eaLnBrk="1" hangingPunct="1">
              <a:lnSpc>
                <a:spcPct val="120000"/>
              </a:lnSpc>
            </a:pPr>
            <a:r>
              <a:rPr lang="en-US" sz="2400" b="0" noProof="1"/>
              <a:t>SqlDataAdapter da = </a:t>
            </a:r>
            <a:r>
              <a:rPr lang="en-US" sz="2400" b="0" noProof="1">
                <a:solidFill>
                  <a:srgbClr val="0000FF"/>
                </a:solidFill>
              </a:rPr>
              <a:t>new</a:t>
            </a:r>
            <a:r>
              <a:rPr lang="en-US" sz="2400" b="0" noProof="1"/>
              <a:t> SqlDataAdapter(strCmd, strConn);</a:t>
            </a:r>
          </a:p>
          <a:p>
            <a:pPr algn="l" eaLnBrk="1" hangingPunct="1">
              <a:lnSpc>
                <a:spcPct val="120000"/>
              </a:lnSpc>
            </a:pPr>
            <a:r>
              <a:rPr lang="en-US" sz="2400" b="0" noProof="1">
                <a:solidFill>
                  <a:srgbClr val="FF0000"/>
                </a:solidFill>
              </a:rPr>
              <a:t>SqlCommandBuilder builder = new SqlCommandBuilder(da);</a:t>
            </a:r>
          </a:p>
          <a:p>
            <a:pPr algn="l" eaLnBrk="1" hangingPunct="1">
              <a:lnSpc>
                <a:spcPct val="120000"/>
              </a:lnSpc>
            </a:pPr>
            <a:r>
              <a:rPr lang="en-US" sz="2400" b="0" noProof="1"/>
              <a:t>DataSet ds = </a:t>
            </a:r>
            <a:r>
              <a:rPr lang="en-US" sz="2400" b="0" noProof="1">
                <a:solidFill>
                  <a:srgbClr val="0000FF"/>
                </a:solidFill>
              </a:rPr>
              <a:t>new</a:t>
            </a:r>
            <a:r>
              <a:rPr lang="en-US" sz="2400" b="0" noProof="1"/>
              <a:t> DataSet</a:t>
            </a:r>
            <a:r>
              <a:rPr lang="en-US" sz="2400" b="0" noProof="1" smtClean="0"/>
              <a:t>();</a:t>
            </a:r>
            <a:endParaRPr lang="en-US" sz="2400" b="0" noProof="1"/>
          </a:p>
          <a:p>
            <a:pPr algn="l" eaLnBrk="1" hangingPunct="1">
              <a:lnSpc>
                <a:spcPct val="120000"/>
              </a:lnSpc>
            </a:pPr>
            <a:r>
              <a:rPr lang="en-US" sz="2400" b="0" noProof="1"/>
              <a:t>da.Fill(ds</a:t>
            </a:r>
            <a:r>
              <a:rPr lang="en-US" sz="2400" b="0" noProof="1" smtClean="0"/>
              <a:t>);</a:t>
            </a:r>
            <a:endParaRPr lang="en-US" sz="2400" b="0" noProof="1"/>
          </a:p>
          <a:p>
            <a:pPr algn="l" eaLnBrk="1" hangingPunct="1">
              <a:lnSpc>
                <a:spcPct val="120000"/>
              </a:lnSpc>
            </a:pPr>
            <a:r>
              <a:rPr lang="en-US" sz="2400" b="0" noProof="1"/>
              <a:t>foreach (DataRow dr in ds.Tables[0].Rows)</a:t>
            </a:r>
          </a:p>
          <a:p>
            <a:pPr algn="l" eaLnBrk="1" hangingPunct="1">
              <a:lnSpc>
                <a:spcPct val="120000"/>
              </a:lnSpc>
            </a:pPr>
            <a:r>
              <a:rPr lang="en-US" sz="2400" b="0" noProof="1"/>
              <a:t>         dr["Ngaysinh"] = DateTime.Now</a:t>
            </a:r>
            <a:r>
              <a:rPr lang="en-US" sz="2400" b="0" noProof="1" smtClean="0"/>
              <a:t>;</a:t>
            </a:r>
            <a:endParaRPr lang="en-US" sz="2400" b="0" noProof="1"/>
          </a:p>
          <a:p>
            <a:pPr algn="l" eaLnBrk="1" hangingPunct="1">
              <a:lnSpc>
                <a:spcPct val="120000"/>
              </a:lnSpc>
            </a:pPr>
            <a:r>
              <a:rPr lang="en-US" sz="2400" b="0" noProof="1"/>
              <a:t>da.Update(ds);</a:t>
            </a:r>
            <a:endParaRPr lang="en-US" sz="2400" b="0"/>
          </a:p>
        </p:txBody>
      </p:sp>
      <p:sp>
        <p:nvSpPr>
          <p:cNvPr id="7" name="Rectangle 5"/>
          <p:cNvSpPr>
            <a:spLocks noChangeArrowheads="1"/>
          </p:cNvSpPr>
          <p:nvPr/>
        </p:nvSpPr>
        <p:spPr bwMode="auto">
          <a:xfrm>
            <a:off x="582304" y="1292285"/>
            <a:ext cx="8458200" cy="501650"/>
          </a:xfrm>
          <a:prstGeom prst="rect">
            <a:avLst/>
          </a:prstGeom>
          <a:gradFill rotWithShape="1">
            <a:gsLst>
              <a:gs pos="0">
                <a:srgbClr val="0000FF"/>
              </a:gs>
              <a:gs pos="50000">
                <a:srgbClr val="000076"/>
              </a:gs>
              <a:gs pos="100000">
                <a:srgbClr val="0000FF"/>
              </a:gs>
            </a:gsLst>
            <a:lin ang="0" scaled="1"/>
          </a:gradFill>
          <a:ln w="9525">
            <a:solidFill>
              <a:schemeClr val="tx1"/>
            </a:solidFill>
            <a:miter lim="800000"/>
            <a:headEnd/>
            <a:tailEnd/>
          </a:ln>
        </p:spPr>
        <p:txBody>
          <a:bodyPr lIns="18288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en-US" sz="2400" b="1">
                <a:solidFill>
                  <a:schemeClr val="bg1"/>
                </a:solidFill>
              </a:rPr>
              <a:t>DataSet – Update Row</a:t>
            </a:r>
          </a:p>
        </p:txBody>
      </p:sp>
    </p:spTree>
    <p:extLst>
      <p:ext uri="{BB962C8B-B14F-4D97-AF65-F5344CB8AC3E}">
        <p14:creationId xmlns:p14="http://schemas.microsoft.com/office/powerpoint/2010/main" val="4140661397"/>
      </p:ext>
    </p:extLst>
  </p:cSld>
  <p:clrMapOvr>
    <a:masterClrMapping/>
  </p:clrMapOvr>
  <p:transition advClick="0">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95952" y="1651000"/>
            <a:ext cx="8458200" cy="4893647"/>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sz="2400" b="0"/>
              <a:t>…</a:t>
            </a:r>
            <a:endParaRPr lang="en-US" sz="2400" b="0" noProof="1"/>
          </a:p>
          <a:p>
            <a:pPr algn="l" eaLnBrk="1" hangingPunct="1"/>
            <a:r>
              <a:rPr lang="en-US" sz="2400" b="0" noProof="1"/>
              <a:t>SqlDataAdapter da = new SqlDataAdapter(strCmd, strConn);</a:t>
            </a:r>
          </a:p>
          <a:p>
            <a:pPr algn="l" eaLnBrk="1" hangingPunct="1"/>
            <a:r>
              <a:rPr lang="en-US" sz="2400" b="0" noProof="1">
                <a:solidFill>
                  <a:srgbClr val="FF0000"/>
                </a:solidFill>
              </a:rPr>
              <a:t>SqlCommandBuilder builder = new SqlCommandBuilder(da);</a:t>
            </a:r>
          </a:p>
          <a:p>
            <a:pPr algn="l" eaLnBrk="1" hangingPunct="1"/>
            <a:endParaRPr lang="en-US" sz="2400" b="0" noProof="1">
              <a:solidFill>
                <a:srgbClr val="FF0000"/>
              </a:solidFill>
            </a:endParaRPr>
          </a:p>
          <a:p>
            <a:pPr algn="l" eaLnBrk="1" hangingPunct="1"/>
            <a:r>
              <a:rPr lang="en-US" sz="2400" b="0" noProof="1"/>
              <a:t>DataSet ds = new DataSet();</a:t>
            </a:r>
          </a:p>
          <a:p>
            <a:pPr algn="l" eaLnBrk="1" hangingPunct="1"/>
            <a:r>
              <a:rPr lang="en-US" sz="2400" b="0" noProof="1"/>
              <a:t>da.Fill(ds</a:t>
            </a:r>
            <a:r>
              <a:rPr lang="en-US" sz="2400" b="0" noProof="1" smtClean="0"/>
              <a:t>);</a:t>
            </a:r>
            <a:endParaRPr lang="en-US" sz="2400" b="0" noProof="1"/>
          </a:p>
          <a:p>
            <a:pPr algn="l" eaLnBrk="1" hangingPunct="1"/>
            <a:r>
              <a:rPr lang="en-US" sz="2400" b="0" noProof="1"/>
              <a:t>DataTable table = ds.Tables[0];</a:t>
            </a:r>
            <a:endParaRPr lang="en-US" sz="2400" b="0"/>
          </a:p>
          <a:p>
            <a:pPr algn="l" eaLnBrk="1" hangingPunct="1"/>
            <a:endParaRPr lang="en-US" sz="2400" b="0" noProof="1"/>
          </a:p>
          <a:p>
            <a:pPr algn="l" eaLnBrk="1" hangingPunct="1"/>
            <a:r>
              <a:rPr lang="en-US" sz="2400" b="0" noProof="1"/>
              <a:t>DataRow[] rows = table.Select("Ngaysinh&lt;'1/1/1980'");</a:t>
            </a:r>
            <a:endParaRPr lang="en-US" sz="2400" b="0"/>
          </a:p>
          <a:p>
            <a:pPr algn="l" eaLnBrk="1" hangingPunct="1"/>
            <a:endParaRPr lang="en-US" sz="2400" b="0" noProof="1"/>
          </a:p>
          <a:p>
            <a:pPr algn="l" eaLnBrk="1" hangingPunct="1"/>
            <a:r>
              <a:rPr lang="en-US" sz="2400" b="0" noProof="1"/>
              <a:t>foreach (DataRow r in rows)</a:t>
            </a:r>
          </a:p>
          <a:p>
            <a:pPr algn="l" eaLnBrk="1" hangingPunct="1"/>
            <a:r>
              <a:rPr lang="en-US" sz="2400" b="0" noProof="1"/>
              <a:t>        r.Delete();</a:t>
            </a:r>
          </a:p>
          <a:p>
            <a:pPr algn="l" eaLnBrk="1" hangingPunct="1"/>
            <a:r>
              <a:rPr lang="en-US" sz="2400" b="0" noProof="1"/>
              <a:t>da.Update(ds);</a:t>
            </a:r>
            <a:endParaRPr lang="en-US" sz="2400" b="0"/>
          </a:p>
        </p:txBody>
      </p:sp>
      <p:sp>
        <p:nvSpPr>
          <p:cNvPr id="5" name="Rectangle 5"/>
          <p:cNvSpPr>
            <a:spLocks noChangeArrowheads="1"/>
          </p:cNvSpPr>
          <p:nvPr/>
        </p:nvSpPr>
        <p:spPr bwMode="auto">
          <a:xfrm>
            <a:off x="595952" y="1143000"/>
            <a:ext cx="8458200" cy="501650"/>
          </a:xfrm>
          <a:prstGeom prst="rect">
            <a:avLst/>
          </a:prstGeom>
          <a:gradFill rotWithShape="1">
            <a:gsLst>
              <a:gs pos="0">
                <a:srgbClr val="0000FF"/>
              </a:gs>
              <a:gs pos="50000">
                <a:srgbClr val="000076"/>
              </a:gs>
              <a:gs pos="100000">
                <a:srgbClr val="0000FF"/>
              </a:gs>
            </a:gsLst>
            <a:lin ang="0" scaled="1"/>
          </a:gradFill>
          <a:ln w="9525">
            <a:solidFill>
              <a:schemeClr val="tx1"/>
            </a:solidFill>
            <a:miter lim="800000"/>
            <a:headEnd/>
            <a:tailEnd/>
          </a:ln>
        </p:spPr>
        <p:txBody>
          <a:bodyPr lIns="18288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1"/>
              </a:buClr>
              <a:buSzPct val="65000"/>
              <a:buFont typeface="Wingdings" panose="05000000000000000000" pitchFamily="2" charset="2"/>
              <a:buNone/>
            </a:pPr>
            <a:r>
              <a:rPr lang="en-US" sz="2400" b="1">
                <a:solidFill>
                  <a:schemeClr val="bg1"/>
                </a:solidFill>
              </a:rPr>
              <a:t>DataSet – Delete Row</a:t>
            </a:r>
          </a:p>
        </p:txBody>
      </p:sp>
      <p:sp>
        <p:nvSpPr>
          <p:cNvPr id="6"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DataSet – 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33883494"/>
      </p:ext>
    </p:extLst>
  </p:cSld>
  <p:clrMapOvr>
    <a:masterClrMapping/>
  </p:clrMapOvr>
  <p:transition advClick="0">
    <p:wheel spokes="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71141"/>
            <a:ext cx="76962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Một số chuỗi </a:t>
            </a:r>
            <a:r>
              <a:rPr lang="en-US" sz="4000" b="1">
                <a:solidFill>
                  <a:schemeClr val="tx1"/>
                </a:solidFill>
                <a:cs typeface="Tahoma" charset="0"/>
              </a:rPr>
              <a:t>kết nối</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Kết nối với </a:t>
            </a:r>
            <a:r>
              <a:rPr lang="en-US" sz="2800">
                <a:solidFill>
                  <a:srgbClr val="C00000"/>
                </a:solidFill>
                <a:latin typeface="+mj-lt"/>
                <a:cs typeface="Tahoma" charset="0"/>
              </a:rPr>
              <a:t>CSDL Access 2003</a:t>
            </a:r>
            <a:r>
              <a:rPr lang="en-US" sz="2800">
                <a:latin typeface="+mj-lt"/>
                <a:cs typeface="Tahoma" charset="0"/>
              </a:rPr>
              <a:t>:</a:t>
            </a:r>
          </a:p>
          <a:p>
            <a:pPr lvl="1">
              <a:lnSpc>
                <a:spcPct val="120000"/>
              </a:lnSpc>
              <a:spcBef>
                <a:spcPts val="300"/>
              </a:spcBef>
              <a:spcAft>
                <a:spcPts val="300"/>
              </a:spcAft>
            </a:pPr>
            <a:r>
              <a:rPr lang="en-US" sz="2400">
                <a:latin typeface="+mj-lt"/>
                <a:cs typeface="Tahoma" charset="0"/>
              </a:rPr>
              <a:t>String cnStr = </a:t>
            </a:r>
            <a:r>
              <a:rPr lang="en-US" sz="2400">
                <a:solidFill>
                  <a:srgbClr val="0066FF"/>
                </a:solidFill>
                <a:latin typeface="+mj-lt"/>
                <a:cs typeface="Tahoma" charset="0"/>
              </a:rPr>
              <a:t>"Provider = Microsoft.Jet.OLEDB.4.0; Data Source = DeAnCongTy.mdb"</a:t>
            </a:r>
            <a:r>
              <a:rPr lang="en-US" sz="2400">
                <a:latin typeface="+mj-lt"/>
                <a:cs typeface="Tahoma" charset="0"/>
              </a:rPr>
              <a:t>;</a:t>
            </a:r>
          </a:p>
          <a:p>
            <a:pPr algn="just">
              <a:lnSpc>
                <a:spcPct val="120000"/>
              </a:lnSpc>
              <a:spcBef>
                <a:spcPts val="300"/>
              </a:spcBef>
              <a:spcAft>
                <a:spcPts val="300"/>
              </a:spcAft>
            </a:pPr>
            <a:r>
              <a:rPr lang="en-US" sz="2800">
                <a:latin typeface="+mj-lt"/>
                <a:cs typeface="Tahoma" charset="0"/>
              </a:rPr>
              <a:t>Kết nối với </a:t>
            </a:r>
            <a:r>
              <a:rPr lang="en-US" sz="2800">
                <a:solidFill>
                  <a:srgbClr val="C00000"/>
                </a:solidFill>
                <a:latin typeface="+mj-lt"/>
                <a:cs typeface="Tahoma" charset="0"/>
              </a:rPr>
              <a:t>CSDL Access 2007</a:t>
            </a:r>
            <a:r>
              <a:rPr lang="en-US" sz="2800">
                <a:latin typeface="+mj-lt"/>
                <a:cs typeface="Tahoma" charset="0"/>
              </a:rPr>
              <a:t>:</a:t>
            </a:r>
          </a:p>
          <a:p>
            <a:pPr lvl="1">
              <a:lnSpc>
                <a:spcPct val="120000"/>
              </a:lnSpc>
              <a:spcBef>
                <a:spcPts val="300"/>
              </a:spcBef>
              <a:spcAft>
                <a:spcPts val="300"/>
              </a:spcAft>
            </a:pPr>
            <a:r>
              <a:rPr lang="en-US" sz="2400">
                <a:latin typeface="+mj-lt"/>
                <a:cs typeface="Tahoma" charset="0"/>
              </a:rPr>
              <a:t>String cnStr = </a:t>
            </a:r>
            <a:r>
              <a:rPr lang="en-US" sz="2400">
                <a:solidFill>
                  <a:srgbClr val="0066FF"/>
                </a:solidFill>
                <a:latin typeface="+mj-lt"/>
                <a:cs typeface="Tahoma" charset="0"/>
              </a:rPr>
              <a:t>"Provider=Microsoft.ACE.OLEDB.12.0; Data Source=QLNS.accdb"</a:t>
            </a:r>
            <a:r>
              <a:rPr lang="en-US" sz="2400">
                <a:latin typeface="+mj-lt"/>
                <a:cs typeface="Tahoma" charset="0"/>
              </a:rPr>
              <a:t>;</a:t>
            </a:r>
          </a:p>
          <a:p>
            <a:pPr algn="just">
              <a:lnSpc>
                <a:spcPct val="120000"/>
              </a:lnSpc>
              <a:spcBef>
                <a:spcPts val="300"/>
              </a:spcBef>
              <a:spcAft>
                <a:spcPts val="300"/>
              </a:spcAft>
            </a:pPr>
            <a:r>
              <a:rPr lang="en-US" sz="2800">
                <a:latin typeface="+mj-lt"/>
                <a:cs typeface="Tahoma" charset="0"/>
              </a:rPr>
              <a:t>Kết nối với </a:t>
            </a:r>
            <a:r>
              <a:rPr lang="en-US" sz="2800">
                <a:solidFill>
                  <a:srgbClr val="C00000"/>
                </a:solidFill>
                <a:latin typeface="+mj-lt"/>
                <a:cs typeface="Tahoma" charset="0"/>
              </a:rPr>
              <a:t>CSDL SQL Server</a:t>
            </a:r>
            <a:r>
              <a:rPr lang="en-US" sz="2800">
                <a:latin typeface="+mj-lt"/>
                <a:cs typeface="Tahoma" charset="0"/>
              </a:rPr>
              <a:t>:</a:t>
            </a:r>
          </a:p>
          <a:p>
            <a:pPr lvl="1">
              <a:lnSpc>
                <a:spcPct val="120000"/>
              </a:lnSpc>
              <a:spcBef>
                <a:spcPts val="300"/>
              </a:spcBef>
              <a:spcAft>
                <a:spcPts val="300"/>
              </a:spcAft>
            </a:pPr>
            <a:r>
              <a:rPr lang="en-US" sz="2400">
                <a:latin typeface="+mj-lt"/>
                <a:cs typeface="Tahoma" charset="0"/>
              </a:rPr>
              <a:t>String cnStr = </a:t>
            </a:r>
            <a:r>
              <a:rPr lang="en-US" sz="2400">
                <a:solidFill>
                  <a:srgbClr val="0066FF"/>
                </a:solidFill>
                <a:latin typeface="+mj-lt"/>
                <a:cs typeface="Tahoma" charset="0"/>
              </a:rPr>
              <a:t>"Server=localhost; database=Northwind; user id=sa; password=sa"</a:t>
            </a:r>
            <a:r>
              <a:rPr lang="en-US" sz="2400">
                <a:latin typeface="+mj-lt"/>
                <a:cs typeface="Tahoma" charset="0"/>
              </a:rPr>
              <a:t>;</a:t>
            </a:r>
            <a:endParaRPr lang="en-US" sz="2400" dirty="0" smtClean="0">
              <a:latin typeface="+mj-lt"/>
              <a:cs typeface="Tahoma" charset="0"/>
            </a:endParaRPr>
          </a:p>
        </p:txBody>
      </p:sp>
    </p:spTree>
    <p:extLst>
      <p:ext uri="{BB962C8B-B14F-4D97-AF65-F5344CB8AC3E}">
        <p14:creationId xmlns:p14="http://schemas.microsoft.com/office/powerpoint/2010/main" val="2643302758"/>
      </p:ext>
    </p:extLst>
  </p:cSld>
  <p:clrMapOvr>
    <a:masterClrMapping/>
  </p:clrMapOvr>
  <p:transition advClick="0">
    <p:wheel spokes="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71141"/>
            <a:ext cx="7696200" cy="639763"/>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Ánh xạ đường dẫn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3058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66FF"/>
                </a:solidFill>
                <a:latin typeface="+mj-lt"/>
                <a:cs typeface="Tahoma" charset="0"/>
              </a:rPr>
              <a:t>HttpContext.Current.Server.MapPath(StringPath)</a:t>
            </a:r>
          </a:p>
          <a:p>
            <a:pPr algn="just">
              <a:lnSpc>
                <a:spcPct val="120000"/>
              </a:lnSpc>
              <a:spcBef>
                <a:spcPts val="300"/>
              </a:spcBef>
              <a:spcAft>
                <a:spcPts val="300"/>
              </a:spcAft>
            </a:pPr>
            <a:r>
              <a:rPr lang="vi-VN" sz="2800">
                <a:latin typeface="+mj-lt"/>
                <a:cs typeface="Tahoma" charset="0"/>
              </a:rPr>
              <a:t>Ánh xạ đường dẫn tương đối </a:t>
            </a:r>
            <a:r>
              <a:rPr lang="vi-VN" sz="2800">
                <a:solidFill>
                  <a:srgbClr val="0066FF"/>
                </a:solidFill>
                <a:latin typeface="+mj-lt"/>
                <a:cs typeface="Tahoma" charset="0"/>
              </a:rPr>
              <a:t>StringPath</a:t>
            </a:r>
            <a:r>
              <a:rPr lang="vi-VN" sz="2800">
                <a:latin typeface="+mj-lt"/>
                <a:cs typeface="Tahoma" charset="0"/>
              </a:rPr>
              <a:t> thành đường dẫn đến thư mục vật lý trên Server</a:t>
            </a:r>
          </a:p>
          <a:p>
            <a:pPr algn="just">
              <a:lnSpc>
                <a:spcPct val="120000"/>
              </a:lnSpc>
              <a:spcBef>
                <a:spcPts val="300"/>
              </a:spcBef>
              <a:spcAft>
                <a:spcPts val="300"/>
              </a:spcAft>
            </a:pPr>
            <a:r>
              <a:rPr lang="vi-VN" sz="2800">
                <a:latin typeface="+mj-lt"/>
                <a:cs typeface="Tahoma" charset="0"/>
              </a:rPr>
              <a:t>Ví dụ: Giả sử tập tin aspx sử dụng hàm </a:t>
            </a:r>
            <a:r>
              <a:rPr lang="vi-VN" sz="2800">
                <a:solidFill>
                  <a:srgbClr val="0066FF"/>
                </a:solidFill>
                <a:latin typeface="+mj-lt"/>
                <a:cs typeface="Tahoma" charset="0"/>
              </a:rPr>
              <a:t>Server.MapPath</a:t>
            </a:r>
            <a:r>
              <a:rPr lang="vi-VN" sz="2800">
                <a:latin typeface="+mj-lt"/>
                <a:cs typeface="Tahoma" charset="0"/>
              </a:rPr>
              <a:t> được lưu tại </a:t>
            </a:r>
            <a:r>
              <a:rPr lang="vi-VN" sz="2800">
                <a:solidFill>
                  <a:srgbClr val="0066FF"/>
                </a:solidFill>
                <a:latin typeface="+mj-lt"/>
                <a:cs typeface="Tahoma" charset="0"/>
              </a:rPr>
              <a:t>D:\MyWebsite</a:t>
            </a:r>
            <a:endParaRPr lang="en-US" sz="2800" dirty="0" smtClean="0">
              <a:solidFill>
                <a:srgbClr val="0066FF"/>
              </a:solidFill>
              <a:latin typeface="+mj-lt"/>
              <a:cs typeface="Tahoma" charset="0"/>
            </a:endParaRPr>
          </a:p>
        </p:txBody>
      </p:sp>
      <p:graphicFrame>
        <p:nvGraphicFramePr>
          <p:cNvPr id="5" name="Group 4"/>
          <p:cNvGraphicFramePr>
            <a:graphicFrameLocks noGrp="1"/>
          </p:cNvGraphicFramePr>
          <p:nvPr>
            <p:extLst>
              <p:ext uri="{D42A27DB-BD31-4B8C-83A1-F6EECF244321}">
                <p14:modId xmlns:p14="http://schemas.microsoft.com/office/powerpoint/2010/main" val="1137635583"/>
              </p:ext>
            </p:extLst>
          </p:nvPr>
        </p:nvGraphicFramePr>
        <p:xfrm>
          <a:off x="566737" y="3962400"/>
          <a:ext cx="8501063" cy="2514601"/>
        </p:xfrm>
        <a:graphic>
          <a:graphicData uri="http://schemas.openxmlformats.org/drawingml/2006/table">
            <a:tbl>
              <a:tblPr/>
              <a:tblGrid>
                <a:gridCol w="4691063"/>
                <a:gridCol w="3810000"/>
              </a:tblGrid>
              <a:tr h="463029">
                <a:tc>
                  <a:txBody>
                    <a:bodyPr/>
                    <a:lstStyle/>
                    <a:p>
                      <a:pPr marL="0" marR="0" lvl="0" indent="0" algn="l" defTabSz="914400" rtl="0" eaLnBrk="0" fontAlgn="base" latinLnBrk="0" hangingPunct="0">
                        <a:lnSpc>
                          <a:spcPct val="100000"/>
                        </a:lnSpc>
                        <a:spcBef>
                          <a:spcPct val="35000"/>
                        </a:spcBef>
                        <a:spcAft>
                          <a:spcPct val="15000"/>
                        </a:spcAft>
                        <a:buClr>
                          <a:srgbClr val="6CA6B8"/>
                        </a:buClr>
                        <a:buSzTx/>
                        <a:buFont typeface="Wingdings" pitchFamily="2" charset="2"/>
                        <a:buNone/>
                        <a:tabLst/>
                      </a:pPr>
                      <a:endParaRPr kumimoji="0" lang="en-US" sz="2000" b="1" i="0" u="none" strike="noStrike" cap="none" normalizeH="0" baseline="0" smtClean="0">
                        <a:ln>
                          <a:noFill/>
                        </a:ln>
                        <a:solidFill>
                          <a:schemeClr val="tx1"/>
                        </a:solidFill>
                        <a:effectLst/>
                        <a:latin typeface="Arial" charset="0"/>
                        <a:cs typeface="Arial"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E0E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rgbClr val="1F497D"/>
                          </a:solidFill>
                          <a:effectLst/>
                          <a:latin typeface="Times New Roman" pitchFamily="18" charset="0"/>
                          <a:ea typeface="MS PGothic" pitchFamily="34" charset="-128"/>
                          <a:cs typeface="Times New Roman" pitchFamily="18" charset="0"/>
                        </a:rPr>
                        <a:t>Kết quả</a:t>
                      </a:r>
                      <a:endParaRPr kumimoji="0" lang="en-US" altLang="zh-TW" sz="2000" b="0" i="0" u="none" strike="noStrike" cap="none" normalizeH="0" baseline="0" smtClean="0">
                        <a:ln>
                          <a:noFill/>
                        </a:ln>
                        <a:solidFill>
                          <a:schemeClr val="tx1"/>
                        </a:solidFill>
                        <a:effectLst/>
                        <a:latin typeface="Arial" charset="0"/>
                        <a:ea typeface="MS PGothic" pitchFamily="34" charset="-128"/>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E0EC"/>
                    </a:solidFill>
                  </a:tcPr>
                </a:tc>
              </a:tr>
              <a:tr h="46302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943634"/>
                          </a:solidFill>
                          <a:effectLst/>
                          <a:latin typeface="Courier New" pitchFamily="49" charset="0"/>
                          <a:ea typeface="Times New Roman" pitchFamily="18" charset="0"/>
                          <a:cs typeface="Courier New" pitchFamily="49" charset="0"/>
                        </a:rPr>
                        <a:t>Server.MapPath(</a:t>
                      </a:r>
                      <a:r>
                        <a:rPr kumimoji="0" lang="en-US" altLang="zh-TW" sz="2000" b="0" i="0" u="none" strike="noStrike" cap="none" normalizeH="0" baseline="0" smtClean="0">
                          <a:ln>
                            <a:noFill/>
                          </a:ln>
                          <a:solidFill>
                            <a:srgbClr val="0000FF"/>
                          </a:solidFill>
                          <a:effectLst/>
                          <a:latin typeface="Arial"/>
                          <a:ea typeface="Times New Roman" pitchFamily="18" charset="0"/>
                          <a:cs typeface="Courier New" pitchFamily="49" charset="0"/>
                        </a:rPr>
                        <a:t>“</a:t>
                      </a:r>
                      <a:r>
                        <a:rPr kumimoji="0" lang="en-US" altLang="zh-TW" sz="2000" b="0"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myDB.mdb</a:t>
                      </a:r>
                      <a:r>
                        <a:rPr kumimoji="0" lang="en-US" altLang="zh-TW" sz="2000" b="0" i="0" u="none" strike="noStrike" cap="none" normalizeH="0" baseline="0" smtClean="0">
                          <a:ln>
                            <a:noFill/>
                          </a:ln>
                          <a:solidFill>
                            <a:srgbClr val="0000FF"/>
                          </a:solidFill>
                          <a:effectLst/>
                          <a:latin typeface="Arial"/>
                          <a:ea typeface="Times New Roman" pitchFamily="18" charset="0"/>
                          <a:cs typeface="Courier New" pitchFamily="49" charset="0"/>
                        </a:rPr>
                        <a:t>”</a:t>
                      </a:r>
                      <a:r>
                        <a:rPr kumimoji="0" lang="en-US" altLang="zh-TW" sz="2000" b="0" i="0" u="none" strike="noStrike" cap="none" normalizeH="0" baseline="0" smtClean="0">
                          <a:ln>
                            <a:noFill/>
                          </a:ln>
                          <a:solidFill>
                            <a:srgbClr val="943634"/>
                          </a:solidFill>
                          <a:effectLst/>
                          <a:latin typeface="Courier New" pitchFamily="49" charset="0"/>
                          <a:ea typeface="Times New Roman" pitchFamily="18" charset="0"/>
                          <a:cs typeface="Courier New" pitchFamily="49" charset="0"/>
                        </a:rPr>
                        <a:t>);</a:t>
                      </a:r>
                      <a:endParaRPr kumimoji="0" lang="en-US" altLang="zh-TW" sz="2000" b="0" i="0" u="none" strike="noStrike" cap="none" normalizeH="0" baseline="0" smtClean="0">
                        <a:ln>
                          <a:noFill/>
                        </a:ln>
                        <a:solidFill>
                          <a:schemeClr val="tx1"/>
                        </a:solidFill>
                        <a:effectLst/>
                        <a:latin typeface="Arial" charset="0"/>
                        <a:ea typeface="MS PGothic" pitchFamily="34" charset="-128"/>
                        <a:cs typeface="Courier New" pitchFamily="49"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D:\MyWebsite\myDB.mdb</a:t>
                      </a:r>
                      <a:endParaRPr kumimoji="0" lang="en-US" altLang="zh-TW" sz="2000" b="0" i="0" u="none" strike="noStrike" cap="none" normalizeH="0" baseline="0" smtClean="0">
                        <a:ln>
                          <a:noFill/>
                        </a:ln>
                        <a:solidFill>
                          <a:schemeClr val="tx1"/>
                        </a:solidFill>
                        <a:effectLst/>
                        <a:latin typeface="Arial" charset="0"/>
                        <a:ea typeface="MS PGothic" pitchFamily="34" charset="-128"/>
                        <a:cs typeface="Courier New" pitchFamily="49"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0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943634"/>
                          </a:solidFill>
                          <a:effectLst/>
                          <a:latin typeface="Courier New" pitchFamily="49" charset="0"/>
                          <a:ea typeface="Times New Roman" pitchFamily="18" charset="0"/>
                          <a:cs typeface="Courier New" pitchFamily="49" charset="0"/>
                        </a:rPr>
                        <a:t>Server.MapPath(</a:t>
                      </a:r>
                      <a:r>
                        <a:rPr kumimoji="0" lang="en-US" altLang="zh-TW" sz="2000" b="0" i="0" u="none" strike="noStrike" cap="none" normalizeH="0" baseline="0" smtClean="0">
                          <a:ln>
                            <a:noFill/>
                          </a:ln>
                          <a:solidFill>
                            <a:srgbClr val="0000FF"/>
                          </a:solidFill>
                          <a:effectLst/>
                          <a:latin typeface="Arial"/>
                          <a:ea typeface="Times New Roman" pitchFamily="18" charset="0"/>
                          <a:cs typeface="Courier New" pitchFamily="49" charset="0"/>
                        </a:rPr>
                        <a:t>“</a:t>
                      </a:r>
                      <a:r>
                        <a:rPr kumimoji="0" lang="en-US" altLang="zh-TW" sz="2000" b="0"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Database/ myDB.mdb</a:t>
                      </a:r>
                      <a:r>
                        <a:rPr kumimoji="0" lang="en-US" altLang="zh-TW" sz="2000" b="0" i="0" u="none" strike="noStrike" cap="none" normalizeH="0" baseline="0" smtClean="0">
                          <a:ln>
                            <a:noFill/>
                          </a:ln>
                          <a:solidFill>
                            <a:srgbClr val="0000FF"/>
                          </a:solidFill>
                          <a:effectLst/>
                          <a:latin typeface="Arial"/>
                          <a:ea typeface="Times New Roman" pitchFamily="18" charset="0"/>
                          <a:cs typeface="Courier New" pitchFamily="49" charset="0"/>
                        </a:rPr>
                        <a:t>”</a:t>
                      </a:r>
                      <a:r>
                        <a:rPr kumimoji="0" lang="en-US" altLang="zh-TW" sz="2000" b="0" i="0" u="none" strike="noStrike" cap="none" normalizeH="0" baseline="0" smtClean="0">
                          <a:ln>
                            <a:noFill/>
                          </a:ln>
                          <a:solidFill>
                            <a:srgbClr val="943634"/>
                          </a:solidFill>
                          <a:effectLst/>
                          <a:latin typeface="Courier New" pitchFamily="49" charset="0"/>
                          <a:ea typeface="Times New Roman" pitchFamily="18" charset="0"/>
                          <a:cs typeface="Courier New" pitchFamily="49" charset="0"/>
                        </a:rPr>
                        <a:t>);</a:t>
                      </a:r>
                      <a:endParaRPr kumimoji="0" lang="en-US" altLang="zh-TW" sz="2000" b="0" i="0" u="none" strike="noStrike" cap="none" normalizeH="0" baseline="0" smtClean="0">
                        <a:ln>
                          <a:noFill/>
                        </a:ln>
                        <a:solidFill>
                          <a:schemeClr val="tx1"/>
                        </a:solidFill>
                        <a:effectLst/>
                        <a:latin typeface="Arial" charset="0"/>
                        <a:ea typeface="MS PGothic" pitchFamily="34" charset="-128"/>
                        <a:cs typeface="Courier New" pitchFamily="49"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D:\MyWebsite\Database\ myDB.mdb</a:t>
                      </a:r>
                      <a:endParaRPr kumimoji="0" lang="en-US" altLang="zh-TW" sz="2000" b="0" i="0" u="none" strike="noStrike" cap="none" normalizeH="0" baseline="0" smtClean="0">
                        <a:ln>
                          <a:noFill/>
                        </a:ln>
                        <a:solidFill>
                          <a:schemeClr val="tx1"/>
                        </a:solidFill>
                        <a:effectLst/>
                        <a:latin typeface="Arial" charset="0"/>
                        <a:ea typeface="MS PGothic" pitchFamily="34" charset="-128"/>
                        <a:cs typeface="Courier New" pitchFamily="49"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824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943634"/>
                          </a:solidFill>
                          <a:effectLst/>
                          <a:latin typeface="Courier New" pitchFamily="49" charset="0"/>
                          <a:ea typeface="Times New Roman" pitchFamily="18" charset="0"/>
                          <a:cs typeface="Courier New" pitchFamily="49" charset="0"/>
                        </a:rPr>
                        <a:t>Server.MapPath(</a:t>
                      </a:r>
                      <a:r>
                        <a:rPr kumimoji="0" lang="en-US" altLang="zh-TW" sz="2000" b="0" i="0" u="none" strike="noStrike" cap="none" normalizeH="0" baseline="0" smtClean="0">
                          <a:ln>
                            <a:noFill/>
                          </a:ln>
                          <a:solidFill>
                            <a:srgbClr val="0000FF"/>
                          </a:solidFill>
                          <a:effectLst/>
                          <a:latin typeface="Arial"/>
                          <a:ea typeface="Times New Roman" pitchFamily="18" charset="0"/>
                          <a:cs typeface="Courier New" pitchFamily="49" charset="0"/>
                        </a:rPr>
                        <a:t>“</a:t>
                      </a:r>
                      <a:r>
                        <a:rPr kumimoji="0" lang="en-US" altLang="zh-TW" sz="2000" b="0"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../myDB.mdb</a:t>
                      </a:r>
                      <a:r>
                        <a:rPr kumimoji="0" lang="en-US" altLang="zh-TW" sz="2000" b="0" i="0" u="none" strike="noStrike" cap="none" normalizeH="0" baseline="0" smtClean="0">
                          <a:ln>
                            <a:noFill/>
                          </a:ln>
                          <a:solidFill>
                            <a:srgbClr val="0000FF"/>
                          </a:solidFill>
                          <a:effectLst/>
                          <a:latin typeface="Arial"/>
                          <a:ea typeface="Times New Roman" pitchFamily="18" charset="0"/>
                          <a:cs typeface="Courier New" pitchFamily="49" charset="0"/>
                        </a:rPr>
                        <a:t>”</a:t>
                      </a:r>
                      <a:r>
                        <a:rPr kumimoji="0" lang="en-US" altLang="zh-TW" sz="2000" b="0" i="0" u="none" strike="noStrike" cap="none" normalizeH="0" baseline="0" smtClean="0">
                          <a:ln>
                            <a:noFill/>
                          </a:ln>
                          <a:solidFill>
                            <a:srgbClr val="943634"/>
                          </a:solidFill>
                          <a:effectLst/>
                          <a:latin typeface="Courier New" pitchFamily="49" charset="0"/>
                          <a:ea typeface="Times New Roman" pitchFamily="18" charset="0"/>
                          <a:cs typeface="Courier New" pitchFamily="49" charset="0"/>
                        </a:rPr>
                        <a:t>);</a:t>
                      </a:r>
                      <a:endParaRPr kumimoji="0" lang="en-US" altLang="zh-TW" sz="2000" b="0" i="0" u="none" strike="noStrike" cap="none" normalizeH="0" baseline="0" smtClean="0">
                        <a:ln>
                          <a:noFill/>
                        </a:ln>
                        <a:solidFill>
                          <a:schemeClr val="tx1"/>
                        </a:solidFill>
                        <a:effectLst/>
                        <a:latin typeface="Arial" charset="0"/>
                        <a:ea typeface="MS PGothic" pitchFamily="34" charset="-128"/>
                        <a:cs typeface="Courier New" pitchFamily="49"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D:\myDB.mdb</a:t>
                      </a:r>
                      <a:endParaRPr kumimoji="0" lang="en-US" altLang="zh-TW" sz="2000" b="0" i="0" u="none" strike="noStrike" cap="none" normalizeH="0" baseline="0" smtClean="0">
                        <a:ln>
                          <a:noFill/>
                        </a:ln>
                        <a:solidFill>
                          <a:schemeClr val="tx1"/>
                        </a:solidFill>
                        <a:effectLst/>
                        <a:latin typeface="Arial" charset="0"/>
                        <a:ea typeface="MS PGothic" pitchFamily="34" charset="-128"/>
                        <a:cs typeface="Courier New" pitchFamily="49"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43573652"/>
      </p:ext>
    </p:extLst>
  </p:cSld>
  <p:clrMapOvr>
    <a:masterClrMapping/>
  </p:clrMapOvr>
  <p:transition advClick="0">
    <p:wheel spokes="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5405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Cấu hình </a:t>
            </a:r>
            <a:r>
              <a:rPr lang="en-US" sz="4000" b="1" smtClean="0">
                <a:solidFill>
                  <a:schemeClr val="tx1"/>
                </a:solidFill>
                <a:cs typeface="Tahoma" charset="0"/>
              </a:rPr>
              <a:t>ConnectionString</a:t>
            </a:r>
            <a:endParaRPr lang="en-US" sz="4000" b="1" dirty="0" smtClean="0">
              <a:solidFill>
                <a:schemeClr val="tx1"/>
              </a:solidFill>
              <a:cs typeface="Tahoma" charset="0"/>
            </a:endParaRPr>
          </a:p>
        </p:txBody>
      </p:sp>
      <p:sp>
        <p:nvSpPr>
          <p:cNvPr id="6" name="Rectangle 5"/>
          <p:cNvSpPr>
            <a:spLocks noChangeArrowheads="1"/>
          </p:cNvSpPr>
          <p:nvPr/>
        </p:nvSpPr>
        <p:spPr bwMode="auto">
          <a:xfrm>
            <a:off x="625475" y="1085850"/>
            <a:ext cx="8366125" cy="4248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solidFill>
                  <a:srgbClr val="009900"/>
                </a:solidFill>
                <a:latin typeface="Courier New" panose="02070309020205020404" pitchFamily="49" charset="0"/>
                <a:cs typeface="Courier New" panose="02070309020205020404" pitchFamily="49" charset="0"/>
              </a:rPr>
              <a:t>// Web.Config</a:t>
            </a:r>
          </a:p>
          <a:p>
            <a:pPr algn="l" eaLnBrk="1" hangingPunct="1"/>
            <a:r>
              <a:rPr lang="en-US">
                <a:latin typeface="Courier New" panose="02070309020205020404" pitchFamily="49" charset="0"/>
                <a:cs typeface="Courier New" panose="02070309020205020404" pitchFamily="49" charset="0"/>
              </a:rPr>
              <a:t>&lt;configuration&gt;</a:t>
            </a:r>
          </a:p>
          <a:p>
            <a:pPr algn="l" eaLnBrk="1" hangingPunct="1"/>
            <a:r>
              <a:rPr lang="en-US" b="1">
                <a:latin typeface="Courier New" panose="02070309020205020404" pitchFamily="49" charset="0"/>
                <a:cs typeface="Courier New" panose="02070309020205020404" pitchFamily="49" charset="0"/>
              </a:rPr>
              <a:t>&lt;connectionStrings&gt;</a:t>
            </a:r>
          </a:p>
          <a:p>
            <a:pPr algn="l" eaLnBrk="1" hangingPunct="1"/>
            <a:r>
              <a:rPr lang="en-US" b="1">
                <a:latin typeface="Courier New" panose="02070309020205020404" pitchFamily="49" charset="0"/>
                <a:cs typeface="Courier New" panose="02070309020205020404" pitchFamily="49" charset="0"/>
              </a:rPr>
              <a:t>	&lt;add 	name=“</a:t>
            </a:r>
            <a:r>
              <a:rPr lang="en-US" b="1">
                <a:solidFill>
                  <a:srgbClr val="0000FF"/>
                </a:solidFill>
                <a:latin typeface="Courier New" panose="02070309020205020404" pitchFamily="49" charset="0"/>
                <a:cs typeface="Courier New" panose="02070309020205020404" pitchFamily="49" charset="0"/>
              </a:rPr>
              <a:t>OleDbConnectionString</a:t>
            </a:r>
            <a:r>
              <a:rPr lang="en-US" b="1">
                <a:latin typeface="Courier New" panose="02070309020205020404" pitchFamily="49" charset="0"/>
                <a:cs typeface="Courier New" panose="02070309020205020404" pitchFamily="49" charset="0"/>
              </a:rPr>
              <a:t>" </a:t>
            </a:r>
          </a:p>
          <a:p>
            <a:pPr algn="l" eaLnBrk="1" hangingPunct="1"/>
            <a:r>
              <a:rPr lang="en-US" b="1">
                <a:latin typeface="Courier New" panose="02070309020205020404" pitchFamily="49" charset="0"/>
                <a:cs typeface="Courier New" panose="02070309020205020404" pitchFamily="49" charset="0"/>
              </a:rPr>
              <a:t>	connectionString=“</a:t>
            </a:r>
            <a:r>
              <a:rPr lang="en-US" altLang="zh-TW" b="1">
                <a:solidFill>
                  <a:srgbClr val="0000FF"/>
                </a:solidFill>
                <a:latin typeface="Courier New" panose="02070309020205020404" pitchFamily="49" charset="0"/>
                <a:ea typeface="Times New Roman" panose="02020603050405020304" pitchFamily="18" charset="0"/>
                <a:cs typeface="Courier New" panose="02070309020205020404" pitchFamily="49" charset="0"/>
              </a:rPr>
              <a:t>Provider=Microsoft.Jet.OLEDB.4.0; Data Source=</a:t>
            </a:r>
            <a:r>
              <a:rPr lang="en-US" altLang="zh-TW" b="1">
                <a:solidFill>
                  <a:srgbClr val="FF0000"/>
                </a:solidFill>
                <a:latin typeface="Courier New" panose="02070309020205020404" pitchFamily="49" charset="0"/>
                <a:ea typeface="Times New Roman" panose="02020603050405020304" pitchFamily="18" charset="0"/>
                <a:cs typeface="Courier New" panose="02070309020205020404" pitchFamily="49" charset="0"/>
              </a:rPr>
              <a:t>|DataDirectory|\</a:t>
            </a:r>
            <a:r>
              <a:rPr lang="en-US" b="1">
                <a:solidFill>
                  <a:srgbClr val="943634"/>
                </a:solidFill>
                <a:latin typeface="Courier New" panose="02070309020205020404" pitchFamily="49" charset="0"/>
                <a:cs typeface="Courier New" panose="02070309020205020404" pitchFamily="49" charset="0"/>
              </a:rPr>
              <a:t>DatabasePath</a:t>
            </a:r>
            <a:r>
              <a:rPr lang="en-US" b="1">
                <a:latin typeface="Courier New" panose="02070309020205020404" pitchFamily="49" charset="0"/>
                <a:cs typeface="Courier New" panose="02070309020205020404" pitchFamily="49" charset="0"/>
              </a:rPr>
              <a:t>" /&gt;</a:t>
            </a:r>
          </a:p>
          <a:p>
            <a:pPr algn="l" eaLnBrk="1" hangingPunct="1"/>
            <a:r>
              <a:rPr lang="en-US" b="1">
                <a:latin typeface="Courier New" panose="02070309020205020404" pitchFamily="49" charset="0"/>
                <a:cs typeface="Courier New" panose="02070309020205020404" pitchFamily="49" charset="0"/>
              </a:rPr>
              <a:t>	&lt;add 	name=“</a:t>
            </a:r>
            <a:r>
              <a:rPr lang="en-US" b="1">
                <a:solidFill>
                  <a:srgbClr val="0000FF"/>
                </a:solidFill>
                <a:latin typeface="Courier New" panose="02070309020205020404" pitchFamily="49" charset="0"/>
                <a:cs typeface="Courier New" panose="02070309020205020404" pitchFamily="49" charset="0"/>
              </a:rPr>
              <a:t>SqlConnectionString</a:t>
            </a:r>
            <a:r>
              <a:rPr lang="en-US" b="1">
                <a:latin typeface="Courier New" panose="02070309020205020404" pitchFamily="49" charset="0"/>
                <a:cs typeface="Courier New" panose="02070309020205020404" pitchFamily="49" charset="0"/>
              </a:rPr>
              <a:t>" </a:t>
            </a:r>
          </a:p>
          <a:p>
            <a:pPr algn="l" eaLnBrk="1" hangingPunct="1"/>
            <a:r>
              <a:rPr lang="en-US" b="1">
                <a:latin typeface="Courier New" panose="02070309020205020404" pitchFamily="49" charset="0"/>
                <a:cs typeface="Courier New" panose="02070309020205020404" pitchFamily="49" charset="0"/>
              </a:rPr>
              <a:t>	connectionString="</a:t>
            </a:r>
            <a:r>
              <a:rPr lang="en-US" b="1">
                <a:solidFill>
                  <a:srgbClr val="0000FF"/>
                </a:solidFill>
                <a:latin typeface="Courier New" panose="02070309020205020404" pitchFamily="49" charset="0"/>
                <a:cs typeface="Courier New" panose="02070309020205020404" pitchFamily="49" charset="0"/>
              </a:rPr>
              <a:t>SQLOLEDB;Data Source=</a:t>
            </a:r>
            <a:r>
              <a:rPr lang="en-US" b="1">
                <a:solidFill>
                  <a:srgbClr val="943634"/>
                </a:solidFill>
                <a:latin typeface="Courier New" panose="02070309020205020404" pitchFamily="49" charset="0"/>
                <a:cs typeface="Courier New" panose="02070309020205020404" pitchFamily="49" charset="0"/>
              </a:rPr>
              <a:t>ServerName</a:t>
            </a:r>
            <a:r>
              <a:rPr lang="en-US" b="1">
                <a:solidFill>
                  <a:srgbClr val="0000FF"/>
                </a:solidFill>
                <a:latin typeface="Courier New" panose="02070309020205020404" pitchFamily="49" charset="0"/>
                <a:cs typeface="Courier New" panose="02070309020205020404" pitchFamily="49" charset="0"/>
              </a:rPr>
              <a:t>; Initial Catalog=</a:t>
            </a:r>
            <a:r>
              <a:rPr lang="en-US" b="1">
                <a:solidFill>
                  <a:srgbClr val="943634"/>
                </a:solidFill>
                <a:latin typeface="Courier New" panose="02070309020205020404" pitchFamily="49" charset="0"/>
                <a:cs typeface="Courier New" panose="02070309020205020404" pitchFamily="49" charset="0"/>
              </a:rPr>
              <a:t>DatabaseName</a:t>
            </a:r>
            <a:r>
              <a:rPr lang="en-US" b="1">
                <a:solidFill>
                  <a:srgbClr val="0000FF"/>
                </a:solidFill>
                <a:latin typeface="Courier New" panose="02070309020205020404" pitchFamily="49" charset="0"/>
                <a:cs typeface="Courier New" panose="02070309020205020404" pitchFamily="49" charset="0"/>
              </a:rPr>
              <a:t>; UserId=</a:t>
            </a:r>
            <a:r>
              <a:rPr lang="en-US" b="1">
                <a:solidFill>
                  <a:srgbClr val="943634"/>
                </a:solidFill>
                <a:latin typeface="Courier New" panose="02070309020205020404" pitchFamily="49" charset="0"/>
                <a:cs typeface="Courier New" panose="02070309020205020404" pitchFamily="49" charset="0"/>
              </a:rPr>
              <a:t>Username</a:t>
            </a:r>
            <a:r>
              <a:rPr lang="en-US" b="1">
                <a:solidFill>
                  <a:srgbClr val="0000FF"/>
                </a:solidFill>
                <a:latin typeface="Courier New" panose="02070309020205020404" pitchFamily="49" charset="0"/>
                <a:cs typeface="Courier New" panose="02070309020205020404" pitchFamily="49" charset="0"/>
              </a:rPr>
              <a:t>; Password=</a:t>
            </a:r>
            <a:r>
              <a:rPr lang="en-US" b="1">
                <a:solidFill>
                  <a:srgbClr val="943634"/>
                </a:solidFill>
                <a:latin typeface="Courier New" panose="02070309020205020404" pitchFamily="49" charset="0"/>
                <a:cs typeface="Courier New" panose="02070309020205020404" pitchFamily="49" charset="0"/>
              </a:rPr>
              <a:t>Password</a:t>
            </a:r>
            <a:r>
              <a:rPr lang="en-US" b="1">
                <a:latin typeface="Courier New" panose="02070309020205020404" pitchFamily="49" charset="0"/>
                <a:cs typeface="Courier New" panose="02070309020205020404" pitchFamily="49" charset="0"/>
              </a:rPr>
              <a:t>" /&gt;</a:t>
            </a:r>
          </a:p>
          <a:p>
            <a:pPr algn="l" eaLnBrk="1" hangingPunct="1"/>
            <a:r>
              <a:rPr lang="en-US" b="1">
                <a:latin typeface="Courier New" panose="02070309020205020404" pitchFamily="49" charset="0"/>
                <a:cs typeface="Courier New" panose="02070309020205020404" pitchFamily="49" charset="0"/>
              </a:rPr>
              <a:t>&lt;/connectionStrings&gt;</a:t>
            </a:r>
          </a:p>
          <a:p>
            <a:pPr algn="l" eaLnBrk="1" hangingPunct="1"/>
            <a:r>
              <a:rPr lang="en-US">
                <a:latin typeface="Courier New" panose="02070309020205020404" pitchFamily="49" charset="0"/>
                <a:cs typeface="Courier New" panose="02070309020205020404" pitchFamily="49" charset="0"/>
              </a:rPr>
              <a:t>&lt;system.web&gt;</a:t>
            </a:r>
          </a:p>
          <a:p>
            <a:pPr algn="l" eaLnBrk="1" hangingPunct="1"/>
            <a:r>
              <a:rPr lang="en-US">
                <a:latin typeface="Courier New" panose="02070309020205020404" pitchFamily="49" charset="0"/>
                <a:cs typeface="Courier New" panose="02070309020205020404" pitchFamily="49" charset="0"/>
              </a:rPr>
              <a:t>…</a:t>
            </a:r>
          </a:p>
          <a:p>
            <a:pPr algn="l" eaLnBrk="1" hangingPunct="1"/>
            <a:r>
              <a:rPr lang="en-US">
                <a:latin typeface="Courier New" panose="02070309020205020404" pitchFamily="49" charset="0"/>
                <a:cs typeface="Courier New" panose="02070309020205020404" pitchFamily="49" charset="0"/>
              </a:rPr>
              <a:t>&lt;/system.web&gt;</a:t>
            </a:r>
          </a:p>
          <a:p>
            <a:pPr algn="l" eaLnBrk="1" hangingPunct="1"/>
            <a:r>
              <a:rPr lang="en-US">
                <a:latin typeface="Courier New" panose="02070309020205020404" pitchFamily="49" charset="0"/>
                <a:cs typeface="Courier New" panose="02070309020205020404" pitchFamily="49" charset="0"/>
              </a:rPr>
              <a:t>&lt;/configuration&gt;</a:t>
            </a:r>
          </a:p>
        </p:txBody>
      </p:sp>
      <p:sp>
        <p:nvSpPr>
          <p:cNvPr id="7" name="Rectangle 7"/>
          <p:cNvSpPr>
            <a:spLocks noChangeArrowheads="1"/>
          </p:cNvSpPr>
          <p:nvPr/>
        </p:nvSpPr>
        <p:spPr bwMode="auto">
          <a:xfrm>
            <a:off x="627063" y="5429250"/>
            <a:ext cx="8364537" cy="1200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solidFill>
                  <a:srgbClr val="009900"/>
                </a:solidFill>
                <a:latin typeface="Courier New" panose="02070309020205020404" pitchFamily="49" charset="0"/>
                <a:cs typeface="Courier New" panose="02070309020205020404" pitchFamily="49" charset="0"/>
              </a:rPr>
              <a:t>// WebForm.aspx.cs</a:t>
            </a:r>
          </a:p>
          <a:p>
            <a:pPr algn="l" eaLnBrk="1" hangingPunct="1"/>
            <a:r>
              <a:rPr lang="en-US">
                <a:solidFill>
                  <a:srgbClr val="0000FF"/>
                </a:solidFill>
                <a:latin typeface="Courier New" panose="02070309020205020404" pitchFamily="49" charset="0"/>
                <a:cs typeface="Courier New" panose="02070309020205020404" pitchFamily="49" charset="0"/>
              </a:rPr>
              <a:t>using </a:t>
            </a:r>
            <a:r>
              <a:rPr lang="en-US">
                <a:solidFill>
                  <a:srgbClr val="C00000"/>
                </a:solidFill>
                <a:latin typeface="Courier New" panose="02070309020205020404" pitchFamily="49" charset="0"/>
                <a:cs typeface="Courier New" panose="02070309020205020404" pitchFamily="49" charset="0"/>
              </a:rPr>
              <a:t>System.Web.Configuration;</a:t>
            </a:r>
          </a:p>
          <a:p>
            <a:pPr algn="l" eaLnBrk="1" hangingPunct="1"/>
            <a:r>
              <a:rPr lang="en-US">
                <a:solidFill>
                  <a:srgbClr val="0000FF"/>
                </a:solidFill>
                <a:latin typeface="Courier New" panose="02070309020205020404" pitchFamily="49" charset="0"/>
                <a:cs typeface="Courier New" panose="02070309020205020404" pitchFamily="49" charset="0"/>
              </a:rPr>
              <a:t>string</a:t>
            </a:r>
            <a:r>
              <a:rPr lang="en-US">
                <a:latin typeface="Courier New" panose="02070309020205020404" pitchFamily="49" charset="0"/>
                <a:cs typeface="Courier New" panose="02070309020205020404" pitchFamily="49" charset="0"/>
              </a:rPr>
              <a:t> strConn = </a:t>
            </a:r>
            <a:r>
              <a:rPr lang="en-US" b="1">
                <a:solidFill>
                  <a:srgbClr val="C00000"/>
                </a:solidFill>
                <a:latin typeface="Courier New" panose="02070309020205020404" pitchFamily="49" charset="0"/>
                <a:cs typeface="Courier New" panose="02070309020205020404" pitchFamily="49" charset="0"/>
              </a:rPr>
              <a:t>WebConfigurationManager.ConnectionStrings</a:t>
            </a:r>
          </a:p>
          <a:p>
            <a:pPr algn="l" eaLnBrk="1" hangingPunct="1"/>
            <a:r>
              <a:rPr lang="en-US" b="1">
                <a:solidFill>
                  <a:srgbClr val="C00000"/>
                </a:solidFill>
                <a:latin typeface="Courier New" panose="02070309020205020404" pitchFamily="49" charset="0"/>
                <a:cs typeface="Courier New" panose="02070309020205020404" pitchFamily="49" charset="0"/>
              </a:rPr>
              <a:t>              </a:t>
            </a:r>
            <a:r>
              <a:rPr lang="en-US" b="1" smtClean="0">
                <a:solidFill>
                  <a:srgbClr val="C00000"/>
                </a:solidFill>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SqlConnectionString</a:t>
            </a:r>
            <a:r>
              <a:rPr lang="en-US" b="1">
                <a:solidFill>
                  <a:srgbClr val="C00000"/>
                </a:solidFill>
                <a:latin typeface="Courier New" panose="02070309020205020404" pitchFamily="49" charset="0"/>
                <a:cs typeface="Courier New" panose="02070309020205020404" pitchFamily="49" charset="0"/>
              </a:rPr>
              <a:t>“].ToString()</a:t>
            </a:r>
            <a:r>
              <a:rPr 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14837339"/>
      </p:ext>
    </p:extLst>
  </p:cSld>
  <p:clrMapOvr>
    <a:masterClrMapping/>
  </p:clrMapOvr>
  <p:transition advClick="0">
    <p:wheel spokes="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Q &amp; A</a:t>
            </a:r>
            <a:endParaRPr lang="en-US" sz="4000" b="1">
              <a:solidFill>
                <a:schemeClr val="tx1"/>
              </a:solidFill>
              <a:cs typeface="Tahoma" charset="0"/>
            </a:endParaRPr>
          </a:p>
        </p:txBody>
      </p:sp>
      <p:grpSp>
        <p:nvGrpSpPr>
          <p:cNvPr id="4" name="Group 4"/>
          <p:cNvGrpSpPr>
            <a:grpSpLocks/>
          </p:cNvGrpSpPr>
          <p:nvPr/>
        </p:nvGrpSpPr>
        <p:grpSpPr bwMode="auto">
          <a:xfrm>
            <a:off x="2538640" y="1143000"/>
            <a:ext cx="4471760" cy="5486400"/>
            <a:chOff x="2208" y="768"/>
            <a:chExt cx="1170" cy="2517"/>
          </a:xfrm>
        </p:grpSpPr>
        <p:sp>
          <p:nvSpPr>
            <p:cNvPr id="5" name="AutoShape 5"/>
            <p:cNvSpPr>
              <a:spLocks noChangeAspect="1" noChangeArrowheads="1" noTextEdit="1"/>
            </p:cNvSpPr>
            <p:nvPr/>
          </p:nvSpPr>
          <p:spPr bwMode="auto">
            <a:xfrm>
              <a:off x="2208" y="768"/>
              <a:ext cx="1170" cy="2517"/>
            </a:xfrm>
            <a:prstGeom prst="rect">
              <a:avLst/>
            </a:prstGeom>
            <a:noFill/>
            <a:ln w="9525">
              <a:noFill/>
              <a:miter lim="800000"/>
              <a:headEnd/>
              <a:tailEnd/>
            </a:ln>
          </p:spPr>
          <p:txBody>
            <a:bodyPr/>
            <a:lstStyle/>
            <a:p>
              <a:endParaRPr lang="en-US"/>
            </a:p>
          </p:txBody>
        </p:sp>
        <p:sp>
          <p:nvSpPr>
            <p:cNvPr id="6"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w="9525">
              <a:noFill/>
              <a:round/>
              <a:headEnd/>
              <a:tailEnd/>
            </a:ln>
          </p:spPr>
          <p:txBody>
            <a:bodyPr/>
            <a:lstStyle/>
            <a:p>
              <a:endParaRPr lang="en-US"/>
            </a:p>
          </p:txBody>
        </p:sp>
        <p:sp>
          <p:nvSpPr>
            <p:cNvPr id="7"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w="9525">
              <a:noFill/>
              <a:round/>
              <a:headEnd/>
              <a:tailEnd/>
            </a:ln>
          </p:spPr>
          <p:txBody>
            <a:bodyPr/>
            <a:lstStyle/>
            <a:p>
              <a:endParaRPr lang="en-US"/>
            </a:p>
          </p:txBody>
        </p:sp>
        <p:sp>
          <p:nvSpPr>
            <p:cNvPr id="8"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w="9525">
              <a:noFill/>
              <a:round/>
              <a:headEnd/>
              <a:tailEnd/>
            </a:ln>
          </p:spPr>
          <p:txBody>
            <a:bodyPr/>
            <a:lstStyle/>
            <a:p>
              <a:endParaRPr lang="en-US"/>
            </a:p>
          </p:txBody>
        </p:sp>
        <p:sp>
          <p:nvSpPr>
            <p:cNvPr id="9"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w="9525">
              <a:noFill/>
              <a:round/>
              <a:headEnd/>
              <a:tailEnd/>
            </a:ln>
          </p:spPr>
          <p:txBody>
            <a:bodyPr/>
            <a:lstStyle/>
            <a:p>
              <a:endParaRPr lang="en-US"/>
            </a:p>
          </p:txBody>
        </p:sp>
        <p:sp>
          <p:nvSpPr>
            <p:cNvPr id="10"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w="9525">
              <a:noFill/>
              <a:round/>
              <a:headEnd/>
              <a:tailEnd/>
            </a:ln>
          </p:spPr>
          <p:txBody>
            <a:bodyPr/>
            <a:lstStyle/>
            <a:p>
              <a:endParaRPr lang="en-US"/>
            </a:p>
          </p:txBody>
        </p:sp>
        <p:sp>
          <p:nvSpPr>
            <p:cNvPr id="11"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w="9525">
              <a:noFill/>
              <a:round/>
              <a:headEnd/>
              <a:tailEnd/>
            </a:ln>
          </p:spPr>
          <p:txBody>
            <a:bodyPr/>
            <a:lstStyle/>
            <a:p>
              <a:endParaRPr lang="en-US"/>
            </a:p>
          </p:txBody>
        </p:sp>
        <p:sp>
          <p:nvSpPr>
            <p:cNvPr id="12"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w="9525">
              <a:noFill/>
              <a:round/>
              <a:headEnd/>
              <a:tailEnd/>
            </a:ln>
          </p:spPr>
          <p:txBody>
            <a:bodyPr/>
            <a:lstStyle/>
            <a:p>
              <a:endParaRPr lang="en-US"/>
            </a:p>
          </p:txBody>
        </p:sp>
        <p:sp>
          <p:nvSpPr>
            <p:cNvPr id="13"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w="9525">
              <a:noFill/>
              <a:round/>
              <a:headEnd/>
              <a:tailEnd/>
            </a:ln>
          </p:spPr>
          <p:txBody>
            <a:bodyPr/>
            <a:lstStyle/>
            <a:p>
              <a:endParaRPr lang="en-US"/>
            </a:p>
          </p:txBody>
        </p:sp>
      </p:grpSp>
    </p:spTree>
    <p:extLst>
      <p:ext uri="{BB962C8B-B14F-4D97-AF65-F5344CB8AC3E}">
        <p14:creationId xmlns:p14="http://schemas.microsoft.com/office/powerpoint/2010/main" val="3760907378"/>
      </p:ext>
    </p:extLst>
  </p:cSld>
  <p:clrMapOvr>
    <a:masterClrMapping/>
  </p:clrMapOvr>
  <p:transition advClick="0">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76146"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OLEDB và ADO</a:t>
            </a:r>
            <a:endParaRPr lang="en-US" sz="2800" dirty="0" smtClean="0">
              <a:latin typeface="+mj-lt"/>
              <a:cs typeface="Tahoma" charset="0"/>
            </a:endParaRPr>
          </a:p>
        </p:txBody>
      </p:sp>
      <p:grpSp>
        <p:nvGrpSpPr>
          <p:cNvPr id="5" name="Group 4"/>
          <p:cNvGrpSpPr/>
          <p:nvPr/>
        </p:nvGrpSpPr>
        <p:grpSpPr>
          <a:xfrm>
            <a:off x="762000" y="2162175"/>
            <a:ext cx="7924800" cy="3186111"/>
            <a:chOff x="666750" y="1865313"/>
            <a:chExt cx="7924800" cy="3186111"/>
          </a:xfrm>
        </p:grpSpPr>
        <p:sp>
          <p:nvSpPr>
            <p:cNvPr id="6" name="Rectangle 2"/>
            <p:cNvSpPr>
              <a:spLocks noChangeArrowheads="1"/>
            </p:cNvSpPr>
            <p:nvPr/>
          </p:nvSpPr>
          <p:spPr bwMode="auto">
            <a:xfrm>
              <a:off x="2800350" y="2003425"/>
              <a:ext cx="609600" cy="1524000"/>
            </a:xfrm>
            <a:prstGeom prst="rect">
              <a:avLst/>
            </a:prstGeom>
            <a:solidFill>
              <a:srgbClr val="33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99FF"/>
              </a:extrusionClr>
              <a:contourClr>
                <a:srgbClr val="3399FF"/>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ADO</a:t>
              </a:r>
            </a:p>
          </p:txBody>
        </p:sp>
        <p:sp>
          <p:nvSpPr>
            <p:cNvPr id="7" name="Rectangle 3"/>
            <p:cNvSpPr>
              <a:spLocks noChangeArrowheads="1"/>
            </p:cNvSpPr>
            <p:nvPr/>
          </p:nvSpPr>
          <p:spPr bwMode="auto">
            <a:xfrm>
              <a:off x="3486150" y="2003425"/>
              <a:ext cx="914400" cy="2362200"/>
            </a:xfrm>
            <a:prstGeom prst="rect">
              <a:avLst/>
            </a:prstGeom>
            <a:solidFill>
              <a:srgbClr val="66FF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33"/>
              </a:extrusionClr>
              <a:contourClr>
                <a:srgbClr val="66FF33"/>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OLE DB</a:t>
              </a:r>
            </a:p>
          </p:txBody>
        </p:sp>
        <p:pic>
          <p:nvPicPr>
            <p:cNvPr id="8" name="Picture 5"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950" y="2779713"/>
              <a:ext cx="121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666750" y="361791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Application</a:t>
              </a:r>
            </a:p>
          </p:txBody>
        </p:sp>
        <p:sp>
          <p:nvSpPr>
            <p:cNvPr id="10" name="Documents"/>
            <p:cNvSpPr>
              <a:spLocks noEditPoints="1" noChangeArrowheads="1"/>
            </p:cNvSpPr>
            <p:nvPr/>
          </p:nvSpPr>
          <p:spPr bwMode="auto">
            <a:xfrm>
              <a:off x="6915150" y="1865313"/>
              <a:ext cx="609600" cy="7620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charset="0"/>
                <a:cs typeface="Arial" charset="0"/>
              </a:endParaRPr>
            </a:p>
          </p:txBody>
        </p:sp>
        <p:sp>
          <p:nvSpPr>
            <p:cNvPr id="11" name="Text Box 8"/>
            <p:cNvSpPr txBox="1">
              <a:spLocks noChangeArrowheads="1"/>
            </p:cNvSpPr>
            <p:nvPr/>
          </p:nvSpPr>
          <p:spPr bwMode="auto">
            <a:xfrm>
              <a:off x="6153150" y="2703513"/>
              <a:ext cx="2438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Non-Relational Data</a:t>
              </a:r>
            </a:p>
          </p:txBody>
        </p:sp>
        <p:sp>
          <p:nvSpPr>
            <p:cNvPr id="12" name="AutoShape 9"/>
            <p:cNvSpPr>
              <a:spLocks noChangeArrowheads="1"/>
            </p:cNvSpPr>
            <p:nvPr/>
          </p:nvSpPr>
          <p:spPr bwMode="auto">
            <a:xfrm>
              <a:off x="6991350" y="3146425"/>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3" name="AutoShape 10"/>
            <p:cNvSpPr>
              <a:spLocks noChangeArrowheads="1"/>
            </p:cNvSpPr>
            <p:nvPr/>
          </p:nvSpPr>
          <p:spPr bwMode="auto">
            <a:xfrm>
              <a:off x="7219950" y="3603625"/>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4" name="AutoShape 11"/>
            <p:cNvSpPr>
              <a:spLocks noChangeArrowheads="1"/>
            </p:cNvSpPr>
            <p:nvPr/>
          </p:nvSpPr>
          <p:spPr bwMode="auto">
            <a:xfrm>
              <a:off x="6991350" y="4060825"/>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5" name="Text Box 12"/>
            <p:cNvSpPr txBox="1">
              <a:spLocks noChangeArrowheads="1"/>
            </p:cNvSpPr>
            <p:nvPr/>
          </p:nvSpPr>
          <p:spPr bwMode="auto">
            <a:xfrm>
              <a:off x="6381749" y="4670425"/>
              <a:ext cx="2057399" cy="38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Relational Data</a:t>
              </a:r>
            </a:p>
          </p:txBody>
        </p:sp>
        <p:sp>
          <p:nvSpPr>
            <p:cNvPr id="16" name="Line 13"/>
            <p:cNvSpPr>
              <a:spLocks noChangeShapeType="1"/>
            </p:cNvSpPr>
            <p:nvPr/>
          </p:nvSpPr>
          <p:spPr bwMode="auto">
            <a:xfrm>
              <a:off x="2114550" y="27654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a:off x="5543550" y="3375025"/>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5"/>
            <p:cNvSpPr>
              <a:spLocks noChangeShapeType="1"/>
            </p:cNvSpPr>
            <p:nvPr/>
          </p:nvSpPr>
          <p:spPr bwMode="auto">
            <a:xfrm>
              <a:off x="5543550" y="2384425"/>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6"/>
            <p:cNvSpPr>
              <a:spLocks noChangeShapeType="1"/>
            </p:cNvSpPr>
            <p:nvPr/>
          </p:nvSpPr>
          <p:spPr bwMode="auto">
            <a:xfrm>
              <a:off x="1276350" y="406082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a:off x="1276350" y="4670425"/>
              <a:ext cx="3048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Rectangle 19"/>
            <p:cNvSpPr>
              <a:spLocks noChangeArrowheads="1"/>
            </p:cNvSpPr>
            <p:nvPr/>
          </p:nvSpPr>
          <p:spPr bwMode="auto">
            <a:xfrm>
              <a:off x="4476750" y="3832225"/>
              <a:ext cx="762000" cy="10668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ODBC</a:t>
              </a:r>
            </a:p>
          </p:txBody>
        </p:sp>
        <p:sp>
          <p:nvSpPr>
            <p:cNvPr id="22" name="Rectangle 20"/>
            <p:cNvSpPr>
              <a:spLocks noChangeArrowheads="1"/>
            </p:cNvSpPr>
            <p:nvPr/>
          </p:nvSpPr>
          <p:spPr bwMode="auto">
            <a:xfrm>
              <a:off x="5314950" y="4594225"/>
              <a:ext cx="685800" cy="3048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a:t>Driver</a:t>
              </a:r>
            </a:p>
          </p:txBody>
        </p:sp>
        <p:sp>
          <p:nvSpPr>
            <p:cNvPr id="23" name="Rectangle 21"/>
            <p:cNvSpPr>
              <a:spLocks noChangeArrowheads="1"/>
            </p:cNvSpPr>
            <p:nvPr/>
          </p:nvSpPr>
          <p:spPr bwMode="auto">
            <a:xfrm>
              <a:off x="5314950" y="4213225"/>
              <a:ext cx="685800" cy="3048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a:t>Driver</a:t>
              </a:r>
            </a:p>
          </p:txBody>
        </p:sp>
        <p:sp>
          <p:nvSpPr>
            <p:cNvPr id="24" name="Rectangle 22"/>
            <p:cNvSpPr>
              <a:spLocks noChangeArrowheads="1"/>
            </p:cNvSpPr>
            <p:nvPr/>
          </p:nvSpPr>
          <p:spPr bwMode="auto">
            <a:xfrm>
              <a:off x="5314950" y="3832225"/>
              <a:ext cx="685800" cy="3048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a:t>Driver</a:t>
              </a:r>
            </a:p>
          </p:txBody>
        </p:sp>
        <p:sp>
          <p:nvSpPr>
            <p:cNvPr id="25" name="Rectangle 23"/>
            <p:cNvSpPr>
              <a:spLocks noChangeArrowheads="1"/>
            </p:cNvSpPr>
            <p:nvPr/>
          </p:nvSpPr>
          <p:spPr bwMode="auto">
            <a:xfrm>
              <a:off x="4476750" y="3375025"/>
              <a:ext cx="762000" cy="3810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Provider</a:t>
              </a:r>
            </a:p>
          </p:txBody>
        </p:sp>
        <p:sp>
          <p:nvSpPr>
            <p:cNvPr id="26" name="Rectangle 24"/>
            <p:cNvSpPr>
              <a:spLocks noChangeArrowheads="1"/>
            </p:cNvSpPr>
            <p:nvPr/>
          </p:nvSpPr>
          <p:spPr bwMode="auto">
            <a:xfrm>
              <a:off x="4476750" y="2917825"/>
              <a:ext cx="762000" cy="3810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Provider</a:t>
              </a:r>
            </a:p>
          </p:txBody>
        </p:sp>
        <p:sp>
          <p:nvSpPr>
            <p:cNvPr id="27" name="Rectangle 25"/>
            <p:cNvSpPr>
              <a:spLocks noChangeArrowheads="1"/>
            </p:cNvSpPr>
            <p:nvPr/>
          </p:nvSpPr>
          <p:spPr bwMode="auto">
            <a:xfrm>
              <a:off x="4476750" y="2460625"/>
              <a:ext cx="762000" cy="381000"/>
            </a:xfrm>
            <a:prstGeom prst="rect">
              <a:avLst/>
            </a:prstGeom>
            <a:solidFill>
              <a:srgbClr val="99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99FF"/>
              </a:extrusionClr>
              <a:contourClr>
                <a:srgbClr val="9999FF"/>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Provider</a:t>
              </a:r>
            </a:p>
          </p:txBody>
        </p:sp>
        <p:sp>
          <p:nvSpPr>
            <p:cNvPr id="28" name="Rectangle 26"/>
            <p:cNvSpPr>
              <a:spLocks noChangeArrowheads="1"/>
            </p:cNvSpPr>
            <p:nvPr/>
          </p:nvSpPr>
          <p:spPr bwMode="auto">
            <a:xfrm>
              <a:off x="4476750" y="2003425"/>
              <a:ext cx="762000" cy="381000"/>
            </a:xfrm>
            <a:prstGeom prst="rect">
              <a:avLst/>
            </a:prstGeom>
            <a:solidFill>
              <a:srgbClr val="99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99FF"/>
              </a:extrusionClr>
              <a:contourClr>
                <a:srgbClr val="9999FF"/>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Provider</a:t>
              </a:r>
            </a:p>
          </p:txBody>
        </p:sp>
        <p:sp>
          <p:nvSpPr>
            <p:cNvPr id="29" name="Line 27"/>
            <p:cNvSpPr>
              <a:spLocks noChangeShapeType="1"/>
            </p:cNvSpPr>
            <p:nvPr/>
          </p:nvSpPr>
          <p:spPr bwMode="auto">
            <a:xfrm>
              <a:off x="6305550" y="42894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28"/>
            <p:cNvSpPr>
              <a:spLocks noChangeShapeType="1"/>
            </p:cNvSpPr>
            <p:nvPr/>
          </p:nvSpPr>
          <p:spPr bwMode="auto">
            <a:xfrm>
              <a:off x="2114550" y="3832225"/>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1" name="Text Box 33"/>
          <p:cNvSpPr txBox="1">
            <a:spLocks noChangeArrowheads="1"/>
          </p:cNvSpPr>
          <p:nvPr/>
        </p:nvSpPr>
        <p:spPr bwMode="auto">
          <a:xfrm>
            <a:off x="1419225" y="5691188"/>
            <a:ext cx="4171950" cy="434975"/>
          </a:xfrm>
          <a:prstGeom prst="rect">
            <a:avLst/>
          </a:prstGeom>
          <a:noFill/>
          <a:ln w="38100">
            <a:solidFill>
              <a:schemeClr val="accent1"/>
            </a:solidFill>
            <a:miter lim="800000"/>
            <a:headEnd/>
            <a:tailEnd/>
          </a:ln>
          <a:effectLst/>
        </p:spPr>
        <p:txBody>
          <a:bodyPr wrap="none">
            <a:spAutoFit/>
          </a:bodyPr>
          <a:lstStyle/>
          <a:p>
            <a:pPr>
              <a:defRPr/>
            </a:pPr>
            <a:r>
              <a:rPr lang="en-US" i="1">
                <a:effectLst>
                  <a:outerShdw blurRad="38100" dist="38100" dir="2700000" algn="tl">
                    <a:srgbClr val="C0C0C0"/>
                  </a:outerShdw>
                </a:effectLst>
                <a:latin typeface="Arial" charset="0"/>
                <a:cs typeface="Arial" charset="0"/>
              </a:rPr>
              <a:t>OLE: Object Linking and Embedding</a:t>
            </a:r>
          </a:p>
        </p:txBody>
      </p:sp>
      <p:sp>
        <p:nvSpPr>
          <p:cNvPr id="32" name="Rectangle 2"/>
          <p:cNvSpPr>
            <a:spLocks noGrp="1" noChangeArrowheads="1"/>
          </p:cNvSpPr>
          <p:nvPr>
            <p:ph type="title"/>
          </p:nvPr>
        </p:nvSpPr>
        <p:spPr bwMode="auto">
          <a:xfrm>
            <a:off x="457201" y="152400"/>
            <a:ext cx="7696200" cy="676275"/>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Sơ lược lịch sử phát triển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453429505"/>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ADO.NET</a:t>
            </a:r>
            <a:endParaRPr lang="en-US" sz="2800" dirty="0" smtClean="0">
              <a:latin typeface="+mj-lt"/>
              <a:cs typeface="Tahoma" charset="0"/>
            </a:endParaRPr>
          </a:p>
        </p:txBody>
      </p:sp>
      <p:grpSp>
        <p:nvGrpSpPr>
          <p:cNvPr id="5" name="Group 4"/>
          <p:cNvGrpSpPr/>
          <p:nvPr/>
        </p:nvGrpSpPr>
        <p:grpSpPr>
          <a:xfrm>
            <a:off x="609600" y="1828800"/>
            <a:ext cx="8229600" cy="4346020"/>
            <a:chOff x="533400" y="1371600"/>
            <a:chExt cx="8229600" cy="4346020"/>
          </a:xfrm>
        </p:grpSpPr>
        <p:sp>
          <p:nvSpPr>
            <p:cNvPr id="6" name="Rectangle 2"/>
            <p:cNvSpPr>
              <a:spLocks noChangeArrowheads="1"/>
            </p:cNvSpPr>
            <p:nvPr/>
          </p:nvSpPr>
          <p:spPr bwMode="auto">
            <a:xfrm>
              <a:off x="2667000" y="2209800"/>
              <a:ext cx="1143000" cy="3429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t>ADO.NET</a:t>
              </a:r>
            </a:p>
          </p:txBody>
        </p:sp>
        <p:sp>
          <p:nvSpPr>
            <p:cNvPr id="7" name="Rectangle 3"/>
            <p:cNvSpPr>
              <a:spLocks noChangeArrowheads="1"/>
            </p:cNvSpPr>
            <p:nvPr/>
          </p:nvSpPr>
          <p:spPr bwMode="auto">
            <a:xfrm>
              <a:off x="3886200" y="4419600"/>
              <a:ext cx="990600" cy="12192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ODBC</a:t>
              </a:r>
            </a:p>
          </p:txBody>
        </p:sp>
        <p:pic>
          <p:nvPicPr>
            <p:cNvPr id="8" name="Picture 5"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986088"/>
              <a:ext cx="121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533400" y="3824288"/>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Application</a:t>
              </a:r>
            </a:p>
          </p:txBody>
        </p:sp>
        <p:sp>
          <p:nvSpPr>
            <p:cNvPr id="10" name="Documents"/>
            <p:cNvSpPr>
              <a:spLocks noEditPoints="1" noChangeArrowheads="1"/>
            </p:cNvSpPr>
            <p:nvPr/>
          </p:nvSpPr>
          <p:spPr bwMode="auto">
            <a:xfrm>
              <a:off x="6858000" y="4510088"/>
              <a:ext cx="609600" cy="7620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charset="0"/>
                <a:cs typeface="Arial" charset="0"/>
              </a:endParaRPr>
            </a:p>
          </p:txBody>
        </p:sp>
        <p:sp>
          <p:nvSpPr>
            <p:cNvPr id="11" name="Text Box 8"/>
            <p:cNvSpPr txBox="1">
              <a:spLocks noChangeArrowheads="1"/>
            </p:cNvSpPr>
            <p:nvPr/>
          </p:nvSpPr>
          <p:spPr bwMode="auto">
            <a:xfrm>
              <a:off x="6096000" y="5348288"/>
              <a:ext cx="266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Non-Relational Data</a:t>
              </a:r>
            </a:p>
          </p:txBody>
        </p:sp>
        <p:sp>
          <p:nvSpPr>
            <p:cNvPr id="12" name="AutoShape 9"/>
            <p:cNvSpPr>
              <a:spLocks noChangeArrowheads="1"/>
            </p:cNvSpPr>
            <p:nvPr/>
          </p:nvSpPr>
          <p:spPr bwMode="auto">
            <a:xfrm>
              <a:off x="6858000" y="2057400"/>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3" name="AutoShape 10"/>
            <p:cNvSpPr>
              <a:spLocks noChangeArrowheads="1"/>
            </p:cNvSpPr>
            <p:nvPr/>
          </p:nvSpPr>
          <p:spPr bwMode="auto">
            <a:xfrm>
              <a:off x="7086600" y="2514600"/>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4" name="AutoShape 11"/>
            <p:cNvSpPr>
              <a:spLocks noChangeArrowheads="1"/>
            </p:cNvSpPr>
            <p:nvPr/>
          </p:nvSpPr>
          <p:spPr bwMode="auto">
            <a:xfrm>
              <a:off x="6858000" y="2971800"/>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5" name="Text Box 12"/>
            <p:cNvSpPr txBox="1">
              <a:spLocks noChangeArrowheads="1"/>
            </p:cNvSpPr>
            <p:nvPr/>
          </p:nvSpPr>
          <p:spPr bwMode="auto">
            <a:xfrm>
              <a:off x="6248400" y="3581401"/>
              <a:ext cx="213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Relational Data</a:t>
              </a:r>
            </a:p>
          </p:txBody>
        </p:sp>
        <p:sp>
          <p:nvSpPr>
            <p:cNvPr id="16" name="Rectangle 13"/>
            <p:cNvSpPr>
              <a:spLocks noChangeArrowheads="1"/>
            </p:cNvSpPr>
            <p:nvPr/>
          </p:nvSpPr>
          <p:spPr bwMode="auto">
            <a:xfrm>
              <a:off x="3886200" y="3124200"/>
              <a:ext cx="990600" cy="12192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OLE DB</a:t>
              </a:r>
            </a:p>
          </p:txBody>
        </p:sp>
        <p:sp>
          <p:nvSpPr>
            <p:cNvPr id="17" name="Rectangle 14"/>
            <p:cNvSpPr>
              <a:spLocks noChangeArrowheads="1"/>
            </p:cNvSpPr>
            <p:nvPr/>
          </p:nvSpPr>
          <p:spPr bwMode="auto">
            <a:xfrm>
              <a:off x="3886200" y="2667000"/>
              <a:ext cx="990600" cy="3810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Oracle</a:t>
              </a:r>
            </a:p>
          </p:txBody>
        </p:sp>
        <p:sp>
          <p:nvSpPr>
            <p:cNvPr id="18" name="Rectangle 15"/>
            <p:cNvSpPr>
              <a:spLocks noChangeArrowheads="1"/>
            </p:cNvSpPr>
            <p:nvPr/>
          </p:nvSpPr>
          <p:spPr bwMode="auto">
            <a:xfrm>
              <a:off x="3886200" y="2209800"/>
              <a:ext cx="990600" cy="3810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SQL Server</a:t>
              </a:r>
            </a:p>
          </p:txBody>
        </p:sp>
        <p:sp>
          <p:nvSpPr>
            <p:cNvPr id="19" name="Line 16"/>
            <p:cNvSpPr>
              <a:spLocks noChangeShapeType="1"/>
            </p:cNvSpPr>
            <p:nvPr/>
          </p:nvSpPr>
          <p:spPr bwMode="auto">
            <a:xfrm>
              <a:off x="1981200" y="3429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a:off x="5181600" y="2286000"/>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a:off x="5181600" y="2743200"/>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9"/>
            <p:cNvSpPr>
              <a:spLocks noChangeShapeType="1"/>
            </p:cNvSpPr>
            <p:nvPr/>
          </p:nvSpPr>
          <p:spPr bwMode="auto">
            <a:xfrm>
              <a:off x="6019800" y="32766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a:off x="6019800" y="3810000"/>
              <a:ext cx="685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Rectangle 21"/>
            <p:cNvSpPr>
              <a:spLocks noChangeArrowheads="1"/>
            </p:cNvSpPr>
            <p:nvPr/>
          </p:nvSpPr>
          <p:spPr bwMode="auto">
            <a:xfrm>
              <a:off x="4953000" y="4419600"/>
              <a:ext cx="762000" cy="12192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ODBC</a:t>
              </a:r>
            </a:p>
          </p:txBody>
        </p:sp>
        <p:sp>
          <p:nvSpPr>
            <p:cNvPr id="25" name="Rectangle 22"/>
            <p:cNvSpPr>
              <a:spLocks noChangeArrowheads="1"/>
            </p:cNvSpPr>
            <p:nvPr/>
          </p:nvSpPr>
          <p:spPr bwMode="auto">
            <a:xfrm>
              <a:off x="4953000" y="3124200"/>
              <a:ext cx="762000" cy="1219200"/>
            </a:xfrm>
            <a:prstGeom prst="rect">
              <a:avLst/>
            </a:prstGeom>
            <a:solidFill>
              <a:srgbClr val="66FF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33"/>
              </a:extrusionClr>
              <a:contourClr>
                <a:srgbClr val="66FF33"/>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OLE DB</a:t>
              </a:r>
            </a:p>
          </p:txBody>
        </p:sp>
        <p:sp>
          <p:nvSpPr>
            <p:cNvPr id="26" name="Text Box 23"/>
            <p:cNvSpPr txBox="1">
              <a:spLocks noChangeArrowheads="1"/>
            </p:cNvSpPr>
            <p:nvPr/>
          </p:nvSpPr>
          <p:spPr bwMode="auto">
            <a:xfrm>
              <a:off x="3505200" y="1371600"/>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b="1"/>
                <a:t>.NET Data Provider</a:t>
              </a:r>
            </a:p>
          </p:txBody>
        </p:sp>
        <p:sp>
          <p:nvSpPr>
            <p:cNvPr id="27" name="Line 24"/>
            <p:cNvSpPr>
              <a:spLocks noChangeShapeType="1"/>
            </p:cNvSpPr>
            <p:nvPr/>
          </p:nvSpPr>
          <p:spPr bwMode="auto">
            <a:xfrm>
              <a:off x="4495800" y="1676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5"/>
            <p:cNvSpPr>
              <a:spLocks noChangeShapeType="1"/>
            </p:cNvSpPr>
            <p:nvPr/>
          </p:nvSpPr>
          <p:spPr bwMode="auto">
            <a:xfrm flipV="1">
              <a:off x="6019800" y="3962400"/>
              <a:ext cx="685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9" name="Rectangle 2"/>
          <p:cNvSpPr>
            <a:spLocks noGrp="1" noChangeArrowheads="1"/>
          </p:cNvSpPr>
          <p:nvPr>
            <p:ph type="title"/>
          </p:nvPr>
        </p:nvSpPr>
        <p:spPr bwMode="auto">
          <a:xfrm>
            <a:off x="457201" y="152400"/>
            <a:ext cx="7696200" cy="676275"/>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Sơ lược lịch sử phát triển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343529366"/>
      </p:ext>
    </p:extLst>
  </p:cSld>
  <p:clrMapOvr>
    <a:masterClrMapping/>
  </p:clrMapOvr>
  <p:transition advClick="0">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096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Kiến trúc ADO.NET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6937" y="1066800"/>
            <a:ext cx="8076063"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ADO.NET cung cấp </a:t>
            </a:r>
            <a:r>
              <a:rPr lang="en-US" sz="2800">
                <a:solidFill>
                  <a:srgbClr val="0000FF"/>
                </a:solidFill>
                <a:latin typeface="+mj-lt"/>
                <a:cs typeface="Tahoma" charset="0"/>
              </a:rPr>
              <a:t>hai thành phần </a:t>
            </a:r>
            <a:r>
              <a:rPr lang="en-US" sz="2800">
                <a:latin typeface="+mj-lt"/>
                <a:cs typeface="Tahoma" charset="0"/>
              </a:rPr>
              <a:t>để truy cập và thao tác với dữ liệu</a:t>
            </a:r>
            <a:endParaRPr lang="en-US" sz="2800" dirty="0" smtClean="0">
              <a:latin typeface="+mj-lt"/>
              <a:cs typeface="Tahoma"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l="13742" t="16376" r="13219" b="22052"/>
          <a:stretch>
            <a:fillRect/>
          </a:stretch>
        </p:blipFill>
        <p:spPr bwMode="auto">
          <a:xfrm>
            <a:off x="1295400" y="2209800"/>
            <a:ext cx="7086600"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741444"/>
      </p:ext>
    </p:extLst>
  </p:cSld>
  <p:clrMapOvr>
    <a:masterClrMapping/>
  </p:clrMapOvr>
  <p:transition advClick="0">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3488"/>
            <a:ext cx="7772400" cy="516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txBox="1">
            <a:spLocks noChangeArrowheads="1"/>
          </p:cNvSpPr>
          <p:nvPr/>
        </p:nvSpPr>
        <p:spPr bwMode="gray">
          <a:xfrm>
            <a:off x="914400" y="6305550"/>
            <a:ext cx="7772400" cy="47625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sz="2400" kern="0">
                <a:solidFill>
                  <a:srgbClr val="000000"/>
                </a:solidFill>
                <a:latin typeface="+mn-lt"/>
                <a:cs typeface="+mn-cs"/>
              </a:rPr>
              <a:t>Cây phân cấp các đối tượng trong ADO.NET</a:t>
            </a:r>
          </a:p>
        </p:txBody>
      </p:sp>
      <p:sp>
        <p:nvSpPr>
          <p:cNvPr id="8" name="Rectangle 2"/>
          <p:cNvSpPr>
            <a:spLocks noGrp="1" noChangeArrowheads="1"/>
          </p:cNvSpPr>
          <p:nvPr>
            <p:ph type="title"/>
          </p:nvPr>
        </p:nvSpPr>
        <p:spPr bwMode="auto">
          <a:xfrm>
            <a:off x="457201" y="152400"/>
            <a:ext cx="7696200" cy="6096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Kiến trúc ADO.NET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866019993"/>
      </p:ext>
    </p:extLst>
  </p:cSld>
  <p:clrMapOvr>
    <a:masterClrMapping/>
  </p:clrMapOvr>
  <p:transition advClick="0">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69878" y="1066800"/>
            <a:ext cx="8093122"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ADO.NET là một phần của .NET Framework</a:t>
            </a:r>
          </a:p>
          <a:p>
            <a:pPr lvl="1" algn="just">
              <a:lnSpc>
                <a:spcPct val="120000"/>
              </a:lnSpc>
              <a:spcBef>
                <a:spcPts val="300"/>
              </a:spcBef>
              <a:spcAft>
                <a:spcPts val="300"/>
              </a:spcAft>
            </a:pPr>
            <a:r>
              <a:rPr lang="vi-VN" sz="2400">
                <a:latin typeface="+mj-lt"/>
                <a:cs typeface="Tahoma" charset="0"/>
              </a:rPr>
              <a:t>Thư viện lớp có chức năng xử lý dữ liệu trong ngôn ngữ MS.NET</a:t>
            </a:r>
          </a:p>
          <a:p>
            <a:pPr lvl="1" algn="just">
              <a:lnSpc>
                <a:spcPct val="120000"/>
              </a:lnSpc>
              <a:spcBef>
                <a:spcPts val="300"/>
              </a:spcBef>
              <a:spcAft>
                <a:spcPts val="300"/>
              </a:spcAft>
            </a:pPr>
            <a:r>
              <a:rPr lang="vi-VN" sz="2400">
                <a:solidFill>
                  <a:srgbClr val="0000FF"/>
                </a:solidFill>
                <a:latin typeface="+mj-lt"/>
                <a:cs typeface="Tahoma" charset="0"/>
              </a:rPr>
              <a:t>Connected objects: </a:t>
            </a:r>
            <a:r>
              <a:rPr lang="vi-VN" sz="2400">
                <a:latin typeface="+mj-lt"/>
                <a:cs typeface="Tahoma" charset="0"/>
              </a:rPr>
              <a:t>Là những đối tượng giao tiếp trực tiếp với CSDL.</a:t>
            </a:r>
          </a:p>
          <a:p>
            <a:pPr lvl="1" algn="just">
              <a:lnSpc>
                <a:spcPct val="120000"/>
              </a:lnSpc>
              <a:spcBef>
                <a:spcPts val="300"/>
              </a:spcBef>
              <a:spcAft>
                <a:spcPts val="300"/>
              </a:spcAft>
            </a:pPr>
            <a:r>
              <a:rPr lang="vi-VN" sz="2400">
                <a:solidFill>
                  <a:srgbClr val="0000FF"/>
                </a:solidFill>
                <a:latin typeface="+mj-lt"/>
                <a:cs typeface="Tahoma" charset="0"/>
              </a:rPr>
              <a:t>Disconnected objects: </a:t>
            </a:r>
            <a:r>
              <a:rPr lang="vi-VN" sz="2400">
                <a:latin typeface="+mj-lt"/>
                <a:cs typeface="Tahoma" charset="0"/>
              </a:rPr>
              <a:t>Cho phép các user làm việc với dữ liệu dạng offline (khi đã đóng kết nối CSDL)</a:t>
            </a:r>
            <a:endParaRPr lang="en-US" sz="2400" dirty="0" smtClean="0">
              <a:latin typeface="+mj-lt"/>
              <a:cs typeface="Tahoma" charset="0"/>
            </a:endParaRPr>
          </a:p>
        </p:txBody>
      </p:sp>
      <p:pic>
        <p:nvPicPr>
          <p:cNvPr id="5" name="Picture 6" descr="PPT3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0"/>
            <a:ext cx="6871731"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457201" y="152400"/>
            <a:ext cx="7696200" cy="6096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Kiến trúc ADO.NET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840961277"/>
      </p:ext>
    </p:extLst>
  </p:cSld>
  <p:clrMapOvr>
    <a:masterClrMapping/>
  </p:clrMapOvr>
  <p:transition advClick="0">
    <p:wheel spokes="1"/>
  </p:transition>
  <p:timing>
    <p:tnLst>
      <p:par>
        <p:cTn id="1" dur="indefinite" restart="never" nodeType="tmRoot"/>
      </p:par>
    </p:tnLst>
  </p:timing>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228</TotalTime>
  <Words>2184</Words>
  <Application>Microsoft Office PowerPoint</Application>
  <PresentationFormat>On-screen Show (4:3)</PresentationFormat>
  <Paragraphs>499</Paragraphs>
  <Slides>49</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49</vt:i4>
      </vt:variant>
    </vt:vector>
  </HeadingPairs>
  <TitlesOfParts>
    <vt:vector size="61" baseType="lpstr">
      <vt:lpstr>ＭＳ Ｐゴシック</vt:lpstr>
      <vt:lpstr>ＭＳ Ｐゴシック</vt:lpstr>
      <vt:lpstr>Angsana New</vt:lpstr>
      <vt:lpstr>Arial</vt:lpstr>
      <vt:lpstr>Arial Narrow</vt:lpstr>
      <vt:lpstr>Calibri</vt:lpstr>
      <vt:lpstr>Courier New</vt:lpstr>
      <vt:lpstr>Tahoma</vt:lpstr>
      <vt:lpstr>Times New Roman</vt:lpstr>
      <vt:lpstr>Wingdings</vt:lpstr>
      <vt:lpstr>VNPT template</vt:lpstr>
      <vt:lpstr>Custom Design</vt:lpstr>
      <vt:lpstr>Kết nối website với CSDL</vt:lpstr>
      <vt:lpstr>Nội dung</vt:lpstr>
      <vt:lpstr>Giới thiệu ADO.NET</vt:lpstr>
      <vt:lpstr>Sơ lược lịch sử phát triển</vt:lpstr>
      <vt:lpstr>Sơ lược lịch sử phát triển</vt:lpstr>
      <vt:lpstr>Sơ lược lịch sử phát triển</vt:lpstr>
      <vt:lpstr>Kiến trúc ADO.NET</vt:lpstr>
      <vt:lpstr>Kiến trúc ADO.NET</vt:lpstr>
      <vt:lpstr>Kiến trúc ADO.NET</vt:lpstr>
      <vt:lpstr>ADO.NET vs. ADO</vt:lpstr>
      <vt:lpstr>Môi trường “connected”</vt:lpstr>
      <vt:lpstr>Môi trường “disconnected”</vt:lpstr>
      <vt:lpstr>Connected objects</vt:lpstr>
      <vt:lpstr>Disconnected objects</vt:lpstr>
      <vt:lpstr>Các lớp thư viện ADO.NET</vt:lpstr>
      <vt:lpstr>.NET Data Provider</vt:lpstr>
      <vt:lpstr>.NET Data Provider</vt:lpstr>
      <vt:lpstr>NET Data Provider – Connection</vt:lpstr>
      <vt:lpstr>SqlConnection class</vt:lpstr>
      <vt:lpstr>SqlConnection class</vt:lpstr>
      <vt:lpstr>NET Data Provider – Command</vt:lpstr>
      <vt:lpstr>NET Data Provider – Command</vt:lpstr>
      <vt:lpstr>NET Data Provider – Command</vt:lpstr>
      <vt:lpstr>NET Data Provider – Command</vt:lpstr>
      <vt:lpstr>NET Data Provider – Command</vt:lpstr>
      <vt:lpstr>NET Data Provider – Command</vt:lpstr>
      <vt:lpstr>NET Data Provider – DataReader</vt:lpstr>
      <vt:lpstr>NET Data Provider – DataReader</vt:lpstr>
      <vt:lpstr>DataReader – Ví dụ</vt:lpstr>
      <vt:lpstr>SqlDataReader</vt:lpstr>
      <vt:lpstr>NET Data Provider – DataAdapter</vt:lpstr>
      <vt:lpstr>NET Data Provider – DataAdapter</vt:lpstr>
      <vt:lpstr>NET Data Provider – DataAdapter</vt:lpstr>
      <vt:lpstr>SqlDataAdapter</vt:lpstr>
      <vt:lpstr>DataSet</vt:lpstr>
      <vt:lpstr>Các thành phần DataSet</vt:lpstr>
      <vt:lpstr>DataSet</vt:lpstr>
      <vt:lpstr>DataSet vs. DataReader</vt:lpstr>
      <vt:lpstr>DataTable</vt:lpstr>
      <vt:lpstr>DataColumn</vt:lpstr>
      <vt:lpstr>DataRow</vt:lpstr>
      <vt:lpstr>DataTableCollection</vt:lpstr>
      <vt:lpstr>DataRelation</vt:lpstr>
      <vt:lpstr>DataSet – Ví dụ</vt:lpstr>
      <vt:lpstr>DataSet – Ví dụ</vt:lpstr>
      <vt:lpstr>Một số chuỗi kết nối</vt:lpstr>
      <vt:lpstr>Ánh xạ đường dẫn</vt:lpstr>
      <vt:lpstr>Cấu hình ConnectionString</vt:lpstr>
      <vt:lpstr>Q &amp; A</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anhdung</cp:lastModifiedBy>
  <cp:revision>80</cp:revision>
  <dcterms:created xsi:type="dcterms:W3CDTF">2010-09-29T06:57:02Z</dcterms:created>
  <dcterms:modified xsi:type="dcterms:W3CDTF">2015-07-09T01:26:18Z</dcterms:modified>
</cp:coreProperties>
</file>