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86" r:id="rId2"/>
  </p:sldMasterIdLst>
  <p:notesMasterIdLst>
    <p:notesMasterId r:id="rId27"/>
  </p:notesMasterIdLst>
  <p:handoutMasterIdLst>
    <p:handoutMasterId r:id="rId28"/>
  </p:handoutMasterIdLst>
  <p:sldIdLst>
    <p:sldId id="256" r:id="rId3"/>
    <p:sldId id="754" r:id="rId4"/>
    <p:sldId id="778" r:id="rId5"/>
    <p:sldId id="773" r:id="rId6"/>
    <p:sldId id="774" r:id="rId7"/>
    <p:sldId id="775" r:id="rId8"/>
    <p:sldId id="77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6" r:id="rId17"/>
    <p:sldId id="764" r:id="rId18"/>
    <p:sldId id="765" r:id="rId19"/>
    <p:sldId id="769" r:id="rId20"/>
    <p:sldId id="770" r:id="rId21"/>
    <p:sldId id="768" r:id="rId22"/>
    <p:sldId id="771" r:id="rId23"/>
    <p:sldId id="772" r:id="rId24"/>
    <p:sldId id="767" r:id="rId25"/>
    <p:sldId id="777" r:id="rId26"/>
  </p:sldIdLst>
  <p:sldSz cx="9144000" cy="6858000" type="screen4x3"/>
  <p:notesSz cx="6858000" cy="9144000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82893" autoAdjust="0"/>
  </p:normalViewPr>
  <p:slideViewPr>
    <p:cSldViewPr>
      <p:cViewPr varScale="1">
        <p:scale>
          <a:sx n="71" d="100"/>
          <a:sy n="71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21725"/>
            <a:ext cx="23304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75" y="152400"/>
            <a:ext cx="51085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Chương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Lập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trình</a:t>
            </a:r>
            <a:r>
              <a:rPr lang="en-US" sz="1000" b="0" i="1" smtClean="0">
                <a:latin typeface="Times New Roman" pitchFamily="18" charset="0"/>
                <a:ea typeface="+mn-ea"/>
                <a:cs typeface="Times New Roman" pitchFamily="18" charset="0"/>
              </a:rPr>
              <a:t>  ASP.NET </a:t>
            </a:r>
            <a:r>
              <a:rPr lang="en-US" sz="1000" b="0" i="1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trên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 Web”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763" y="8931275"/>
            <a:ext cx="5857875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Trung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tâm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Đào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tạo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Bưu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chính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Viễn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err="1">
                <a:latin typeface="Times New Roman" pitchFamily="18" charset="0"/>
                <a:ea typeface="+mn-ea"/>
                <a:cs typeface="Times New Roman" pitchFamily="18" charset="0"/>
              </a:rPr>
              <a:t>thông</a:t>
            </a:r>
            <a:r>
              <a:rPr lang="en-US" sz="1000" b="0" i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sz="1000" b="0" i="1" dirty="0" smtClean="0">
                <a:latin typeface="Times New Roman" pitchFamily="18" charset="0"/>
                <a:ea typeface="+mn-ea"/>
                <a:cs typeface="Times New Roman" pitchFamily="18" charset="0"/>
              </a:rPr>
              <a:t>II</a:t>
            </a:r>
            <a:endParaRPr lang="en-US" sz="1000" b="0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82663" y="455613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0125" y="8839200"/>
            <a:ext cx="52863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08/07/2015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5052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 dirty="0"/>
              <a:t>Trung tâm đào tạo Bưu chính Viễn thông </a:t>
            </a:r>
            <a:r>
              <a:rPr lang="en-US" dirty="0" smtClean="0"/>
              <a:t>I</a:t>
            </a:r>
            <a:r>
              <a:rPr lang="vi-VN" dirty="0" smtClean="0"/>
              <a:t>I</a:t>
            </a:r>
            <a:endParaRPr lang="vi-V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 smtClean="0"/>
          </a:p>
        </p:txBody>
      </p:sp>
      <p:sp>
        <p:nvSpPr>
          <p:cNvPr id="153605" name="Footer Placeholder 4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I</a:t>
            </a:r>
          </a:p>
        </p:txBody>
      </p:sp>
      <p:sp>
        <p:nvSpPr>
          <p:cNvPr id="153606" name="Header Placeholder 5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Kết gán dữ liệu (Data Binding) cho phép tạo ra mối liên hệ giữa một control (ví dụ một listbox hoặc một GridView) với dữ liệu nguồn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336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Chương trình đào tạo "Quản trị cơ sở dữ liệu Oracle"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Trung tâm đào tạo Bưu chính Viễn thông </a:t>
            </a:r>
            <a:r>
              <a:rPr lang="en-US" smtClean="0"/>
              <a:t>I</a:t>
            </a:r>
            <a:r>
              <a:rPr lang="vi-VN" smtClean="0"/>
              <a:t>I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AF5D4-30DF-4666-88A0-857909604CFF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392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vi-VN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766762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70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609600" y="2514600"/>
            <a:ext cx="7772400" cy="1600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sz="5000" b="1" smtClean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Các controls</a:t>
            </a:r>
            <a:br>
              <a:rPr lang="nl-NL" sz="5000" b="1" smtClean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</a:br>
            <a:r>
              <a:rPr lang="nl-NL" sz="5000" b="1" smtClean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liên </a:t>
            </a:r>
            <a:r>
              <a:rPr lang="nl-NL" sz="5000" b="1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kết dữ liệu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163163" y="5334000"/>
            <a:ext cx="426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Dũng</a:t>
            </a: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PPT487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89177"/>
            <a:ext cx="7467600" cy="59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GridView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2920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PPT9B9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143000"/>
            <a:ext cx="2571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PPT17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42672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PPTC3A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143000"/>
            <a:ext cx="24574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PT559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00188"/>
            <a:ext cx="4897438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GridView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485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PPT1C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49350"/>
            <a:ext cx="25717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PPT6E7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06538"/>
            <a:ext cx="4543425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PPT3ED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131888"/>
            <a:ext cx="2011362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PPT7FF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550988"/>
            <a:ext cx="44291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PPT1B8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3890963"/>
            <a:ext cx="2500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PPT52C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86238"/>
            <a:ext cx="6988175" cy="249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GridView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0473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41673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DataList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45230" y="1066800"/>
            <a:ext cx="819397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DataList </a:t>
            </a:r>
            <a:r>
              <a:rPr lang="en-US" sz="2800">
                <a:latin typeface="+mj-lt"/>
                <a:cs typeface="Tahoma" charset="0"/>
              </a:rPr>
              <a:t>web server control is used to </a:t>
            </a: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present data in a list</a:t>
            </a:r>
            <a:r>
              <a:rPr lang="en-US" sz="2800">
                <a:latin typeface="+mj-lt"/>
                <a:cs typeface="Tahoma" charset="0"/>
              </a:rPr>
              <a:t>. This </a:t>
            </a: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data is displayed using </a:t>
            </a:r>
            <a:r>
              <a:rPr lang="en-US" sz="2800" smtClean="0">
                <a:solidFill>
                  <a:srgbClr val="0066FF"/>
                </a:solidFill>
                <a:latin typeface="+mj-lt"/>
                <a:cs typeface="Tahoma" charset="0"/>
              </a:rPr>
              <a:t>templates</a:t>
            </a:r>
            <a:r>
              <a:rPr lang="vi-VN" sz="2800" smtClean="0">
                <a:latin typeface="+mj-lt"/>
                <a:cs typeface="Tahoma" charset="0"/>
              </a:rPr>
              <a:t>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10" descr="PPTBC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01938"/>
            <a:ext cx="3429000" cy="35718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6019427" y="3243263"/>
            <a:ext cx="312457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</a:t>
            </a:r>
            <a:r>
              <a:rPr lang="en-US" sz="2000" b="0" smtClean="0"/>
              <a:t>SelectedIndexChanged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smtClean="0"/>
              <a:t> EditCommand </a:t>
            </a:r>
            <a:endParaRPr lang="en-US" sz="2000" b="0"/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UpdateCommand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CancelCommand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</a:t>
            </a:r>
            <a:r>
              <a:rPr lang="en-US" sz="2000" b="0" smtClean="0"/>
              <a:t>DeleteCommand</a:t>
            </a:r>
            <a:endParaRPr lang="en-US" sz="2000" b="0"/>
          </a:p>
        </p:txBody>
      </p:sp>
      <p:sp>
        <p:nvSpPr>
          <p:cNvPr id="7" name="Rectangle 8"/>
          <p:cNvSpPr/>
          <p:nvPr/>
        </p:nvSpPr>
        <p:spPr>
          <a:xfrm>
            <a:off x="4132512" y="2743200"/>
            <a:ext cx="164306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  <a:cs typeface="Arial" charset="0"/>
              </a:rPr>
              <a:t>Properties</a:t>
            </a:r>
            <a:endParaRPr lang="vi-VN" b="1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631637" y="2743200"/>
            <a:ext cx="16430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C00000"/>
                </a:solidFill>
                <a:cs typeface="Arial" charset="0"/>
              </a:rPr>
              <a:t>Event</a:t>
            </a:r>
            <a:endParaRPr lang="vi-VN" b="1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108699" y="3171825"/>
            <a:ext cx="191110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BackColor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BorderColor 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BorderStyle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BorderWidth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CellPadding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/>
              <a:t> CellSpacing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smtClean="0"/>
              <a:t> GridLines</a:t>
            </a:r>
            <a:endParaRPr lang="en-US" sz="2000" b="0"/>
          </a:p>
        </p:txBody>
      </p:sp>
    </p:spTree>
    <p:extLst>
      <p:ext uri="{BB962C8B-B14F-4D97-AF65-F5344CB8AC3E}">
        <p14:creationId xmlns:p14="http://schemas.microsoft.com/office/powerpoint/2010/main" val="216341429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PPT2D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924800" cy="55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7741673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DataList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9242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DetailsView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60779" y="1066800"/>
            <a:ext cx="8178421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DetailsView</a:t>
            </a:r>
            <a:r>
              <a:rPr lang="en-US" sz="2800">
                <a:latin typeface="+mj-lt"/>
                <a:cs typeface="Tahoma" charset="0"/>
              </a:rPr>
              <a:t> control is used to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display, edit, insert and delete data </a:t>
            </a:r>
            <a:r>
              <a:rPr lang="en-US" sz="2800">
                <a:latin typeface="+mj-lt"/>
                <a:cs typeface="Tahoma" charset="0"/>
              </a:rPr>
              <a:t>in the single row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It is typically used along with the GridView control in a master-detail scenario but can also be used in an independent scenario.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2052" name="Picture 4" descr="http://meeraacademy.com/wp-content/uploads/2014/01/detailview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89" y="3810000"/>
            <a:ext cx="6553200" cy="285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489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PPT9A5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0"/>
            <a:ext cx="6477000" cy="601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DetailsView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5268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5825" y="1512887"/>
            <a:ext cx="1714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Properties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1512887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Method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1966913"/>
            <a:ext cx="4429125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AllowPaging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DefaultMode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CurrentMode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AutoGenerateDeleteButton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AutoGenerateInsertButton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AutoGenerateEditButton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38600" y="1995488"/>
            <a:ext cx="27432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ItemInserting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ItemDeleting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ItemUpdating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4824" y="1524000"/>
            <a:ext cx="162877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Event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629400" y="1981200"/>
            <a:ext cx="2438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UpdateItem()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InsertItem()</a:t>
            </a: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en-US" sz="2400" b="0"/>
              <a:t>DeleteItem()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DetailsView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669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1" y="122830"/>
            <a:ext cx="7791450" cy="7153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FormView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795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FormView</a:t>
            </a:r>
            <a:r>
              <a:rPr lang="en-US" sz="2800">
                <a:latin typeface="+mj-lt"/>
                <a:cs typeface="Tahoma" charset="0"/>
              </a:rPr>
              <a:t> control is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similar to the DetailView </a:t>
            </a:r>
            <a:r>
              <a:rPr lang="en-US" sz="2800">
                <a:latin typeface="+mj-lt"/>
                <a:cs typeface="Tahoma" charset="0"/>
              </a:rPr>
              <a:t>control. </a:t>
            </a:r>
            <a:r>
              <a:rPr lang="en-US" sz="2800" smtClean="0">
                <a:latin typeface="+mj-lt"/>
                <a:cs typeface="Tahoma" charset="0"/>
              </a:rPr>
              <a:t>DetailsView </a:t>
            </a:r>
            <a:r>
              <a:rPr lang="en-US" sz="2800">
                <a:latin typeface="+mj-lt"/>
                <a:cs typeface="Tahoma" charset="0"/>
              </a:rPr>
              <a:t>control displays in a tabular format, the FormView control does not have any predefined template to display the records.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1062" y="3840162"/>
            <a:ext cx="1633537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Properties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2125" y="3840162"/>
            <a:ext cx="161607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Method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66750" y="4322762"/>
            <a:ext cx="24574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AllowPaging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DefaultMode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CurrentMode</a:t>
            </a:r>
          </a:p>
          <a:p>
            <a:pPr algn="l">
              <a:lnSpc>
                <a:spcPct val="120000"/>
              </a:lnSpc>
            </a:pPr>
            <a:endParaRPr lang="en-US" sz="2400" b="0"/>
          </a:p>
          <a:p>
            <a:pPr algn="l">
              <a:lnSpc>
                <a:spcPct val="120000"/>
              </a:lnSpc>
            </a:pPr>
            <a:endParaRPr lang="en-US" sz="2400" b="0"/>
          </a:p>
          <a:p>
            <a:pPr algn="l">
              <a:lnSpc>
                <a:spcPct val="120000"/>
              </a:lnSpc>
            </a:pPr>
            <a:endParaRPr lang="en-US" sz="2400" b="0"/>
          </a:p>
          <a:p>
            <a:pPr algn="l">
              <a:lnSpc>
                <a:spcPct val="120000"/>
              </a:lnSpc>
              <a:buFontTx/>
              <a:buChar char="•"/>
            </a:pPr>
            <a:endParaRPr lang="en-US" sz="2400" b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29000" y="4322762"/>
            <a:ext cx="32004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ItemCommand()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ModeChanging()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ItemInserting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ItemDeleting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ItemUpdating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29024" y="3840162"/>
            <a:ext cx="1704975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</a:rPr>
              <a:t>Event</a:t>
            </a:r>
            <a:endParaRPr lang="vi-VN" sz="2000" b="1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627813" y="4297362"/>
            <a:ext cx="23637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0" rIns="91421" bIns="45710"/>
          <a:lstStyle>
            <a:lvl1pPr marL="341313" indent="-341313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UpdateItem()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InsertItem()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en-US" sz="2400" b="0"/>
              <a:t>DeleteItem()</a:t>
            </a:r>
          </a:p>
        </p:txBody>
      </p:sp>
    </p:spTree>
    <p:extLst>
      <p:ext uri="{BB962C8B-B14F-4D97-AF65-F5344CB8AC3E}">
        <p14:creationId xmlns:p14="http://schemas.microsoft.com/office/powerpoint/2010/main" val="22827429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PPT27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834187" cy="587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1" y="122830"/>
            <a:ext cx="7791450" cy="71537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FormView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4478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err="1" smtClean="0">
                <a:solidFill>
                  <a:schemeClr val="tx1"/>
                </a:solidFill>
                <a:cs typeface="Tahoma" charset="0"/>
              </a:rPr>
              <a:t>Nội</a:t>
            </a:r>
            <a:r>
              <a:rPr lang="en-US" sz="4000" b="1" dirty="0" smtClean="0">
                <a:solidFill>
                  <a:schemeClr val="tx1"/>
                </a:solidFill>
                <a:cs typeface="Tahoma" charset="0"/>
              </a:rPr>
              <a:t>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Data Binding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GridView Control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DataList Control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DetailsView Control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FormView Control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DataView class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Data Source Controls in ASP.NET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800">
                <a:latin typeface="+mj-lt"/>
                <a:cs typeface="Tahoma" charset="0"/>
              </a:rPr>
              <a:t>SqlDataSource Controls in ASP.NET</a:t>
            </a:r>
            <a:endParaRPr lang="en-US" sz="2800" dirty="0" smtClean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776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DataView class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0113" y="1066800"/>
            <a:ext cx="8159087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Used to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sort, filter, search, modify and navigate </a:t>
            </a:r>
            <a:r>
              <a:rPr lang="en-US" sz="2800">
                <a:latin typeface="+mj-lt"/>
                <a:cs typeface="Tahoma" charset="0"/>
              </a:rPr>
              <a:t>through the record.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Constructor of this class is a DataTable.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3" descr="PPT8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429000"/>
            <a:ext cx="2994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PPT8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819400"/>
            <a:ext cx="487680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PT9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5181600"/>
            <a:ext cx="48768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4654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most commomly used data source controls provided by ASP.NET.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SqlDataSource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>
                <a:latin typeface="+mj-lt"/>
                <a:cs typeface="Tahoma" charset="0"/>
              </a:rPr>
              <a:t>XmlDataSource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smtClean="0">
                <a:latin typeface="+mj-lt"/>
                <a:cs typeface="Tahoma" charset="0"/>
              </a:rPr>
              <a:t>SiteMapDataSource</a:t>
            </a:r>
            <a:endParaRPr lang="en-US" sz="2400">
              <a:latin typeface="+mj-lt"/>
              <a:cs typeface="Tahoma" charset="0"/>
            </a:endParaRPr>
          </a:p>
        </p:txBody>
      </p:sp>
      <p:pic>
        <p:nvPicPr>
          <p:cNvPr id="2" name="Picture 2" descr="http://i3.asp.net/asp.net/images/dataaccess/04fig01cs.png?cdn_id=2015-05-22-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3" y="3927144"/>
            <a:ext cx="1685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-msdn.sec.s-msft.com/dynimg/IC11488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8" y="2971799"/>
            <a:ext cx="4732782" cy="36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199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>
                <a:solidFill>
                  <a:schemeClr val="tx1"/>
                </a:solidFill>
                <a:cs typeface="Tahoma" charset="0"/>
              </a:rPr>
              <a:t>Data Source Controls in ASP.NET</a:t>
            </a:r>
            <a:endParaRPr lang="en-US" sz="36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620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smtClean="0">
                <a:latin typeface="+mj-lt"/>
                <a:cs typeface="Tahoma" charset="0"/>
              </a:rPr>
              <a:t>The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SqlDataSource</a:t>
            </a:r>
            <a:r>
              <a:rPr lang="en-US" sz="2800">
                <a:latin typeface="+mj-lt"/>
                <a:cs typeface="Tahoma" charset="0"/>
              </a:rPr>
              <a:t> control is a tabular control, in that it display data in </a:t>
            </a:r>
            <a:r>
              <a:rPr lang="en-US" sz="2800" smtClean="0">
                <a:latin typeface="+mj-lt"/>
                <a:cs typeface="Tahoma" charset="0"/>
              </a:rPr>
              <a:t>tabular </a:t>
            </a:r>
            <a:r>
              <a:rPr lang="en-US" sz="2800">
                <a:latin typeface="+mj-lt"/>
                <a:cs typeface="Tahoma" charset="0"/>
              </a:rPr>
              <a:t>fashion.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XMLDataSource</a:t>
            </a:r>
            <a:r>
              <a:rPr lang="en-US" sz="2800">
                <a:latin typeface="+mj-lt"/>
                <a:cs typeface="Tahoma" charset="0"/>
              </a:rPr>
              <a:t> control enables you to work with data from XML files.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SiteMapDataSource</a:t>
            </a:r>
            <a:r>
              <a:rPr lang="en-US" sz="2800">
                <a:latin typeface="+mj-lt"/>
                <a:cs typeface="Tahoma" charset="0"/>
              </a:rPr>
              <a:t> data source control enables you to work with ASP.NET site  navigation through XML-base site maps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199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b="1">
                <a:solidFill>
                  <a:schemeClr val="tx1"/>
                </a:solidFill>
                <a:cs typeface="Tahoma" charset="0"/>
              </a:rPr>
              <a:t>Data Source Controls in ASP.NET</a:t>
            </a:r>
            <a:endParaRPr lang="en-US" sz="36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45488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1069"/>
            <a:ext cx="7696200" cy="64713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>
                <a:solidFill>
                  <a:schemeClr val="tx1"/>
                </a:solidFill>
                <a:cs typeface="Tahoma" charset="0"/>
              </a:rPr>
              <a:t>SqlDataSource Controls in ASP.NET</a:t>
            </a:r>
            <a:endParaRPr lang="en-US" sz="32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Picture 7" descr="PPT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333500"/>
            <a:ext cx="47498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PT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1219200"/>
            <a:ext cx="3965575" cy="544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54898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Q &amp; A</a:t>
            </a:r>
            <a:endParaRPr lang="en-US" sz="4000" b="1">
              <a:solidFill>
                <a:schemeClr val="tx1"/>
              </a:solidFill>
              <a:cs typeface="Tahoma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38640" y="1143000"/>
            <a:ext cx="4471760" cy="5486400"/>
            <a:chOff x="2208" y="768"/>
            <a:chExt cx="1170" cy="2517"/>
          </a:xfrm>
        </p:grpSpPr>
        <p:sp>
          <p:nvSpPr>
            <p:cNvPr id="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19794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52400"/>
            <a:ext cx="76962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  <a:cs typeface="Tahoma" charset="0"/>
              </a:rPr>
              <a:t>Giới thiệu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5" y="1371600"/>
            <a:ext cx="849050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7790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 Binding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6937" y="4419600"/>
            <a:ext cx="8152263" cy="2157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Data Binding </a:t>
            </a:r>
            <a:r>
              <a:rPr lang="en-US" sz="2800">
                <a:latin typeface="+mj-lt"/>
                <a:cs typeface="Tahoma" charset="0"/>
              </a:rPr>
              <a:t>is a process by which the data in the controls belonging to the user </a:t>
            </a:r>
            <a:r>
              <a:rPr lang="en-US" sz="2800" smtClean="0">
                <a:latin typeface="+mj-lt"/>
                <a:cs typeface="Tahoma" charset="0"/>
              </a:rPr>
              <a:t>interface (</a:t>
            </a:r>
            <a:r>
              <a:rPr lang="en-US" sz="2800">
                <a:latin typeface="+mj-lt"/>
                <a:cs typeface="Tahoma" charset="0"/>
              </a:rPr>
              <a:t>UI) have a direct link to the data in the database.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5" name="Picture 11" descr="PPT570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9603"/>
            <a:ext cx="8305800" cy="313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40265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2624" y="1066800"/>
            <a:ext cx="8146576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controls that support data binding are called data-bound controls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The advantages of  ASP.NET data binding is that it makes data handling more powerful, flexible and extensible.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ASP.NET providers a number of controls that work hand in hand with data binding to enable faster and efficient retrieval and manipulation of data.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 Binding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29202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0349" y="1066800"/>
            <a:ext cx="8148851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ASP.NET data binding typically involves declarative or inline binding expressions that in the form of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&lt;%#....%&gt;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latin typeface="+mj-lt"/>
                <a:cs typeface="Tahoma" charset="0"/>
              </a:rPr>
              <a:t>Methods named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Eval() </a:t>
            </a:r>
            <a:r>
              <a:rPr lang="en-US" sz="2800">
                <a:latin typeface="+mj-lt"/>
                <a:cs typeface="Tahoma" charset="0"/>
              </a:rPr>
              <a:t>and </a:t>
            </a:r>
            <a:r>
              <a:rPr lang="en-US" sz="2800">
                <a:solidFill>
                  <a:srgbClr val="0000FF"/>
                </a:solidFill>
                <a:latin typeface="+mj-lt"/>
                <a:cs typeface="Tahoma" charset="0"/>
              </a:rPr>
              <a:t>Bind() </a:t>
            </a:r>
            <a:r>
              <a:rPr lang="en-US" sz="2800">
                <a:latin typeface="+mj-lt"/>
                <a:cs typeface="Tahoma" charset="0"/>
              </a:rPr>
              <a:t>are used to bind the expressions with the controls.</a:t>
            </a:r>
            <a:endParaRPr lang="en-US" sz="2800" dirty="0" smtClean="0">
              <a:latin typeface="+mj-lt"/>
              <a:cs typeface="Tahoma" charset="0"/>
            </a:endParaRPr>
          </a:p>
        </p:txBody>
      </p:sp>
      <p:pic>
        <p:nvPicPr>
          <p:cNvPr id="15364" name="Picture 4" descr="http://i1.asp.net/common/www-css/i/vnext/image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05" y="3782704"/>
            <a:ext cx="66209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 Binding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51952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PPT69C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3" y="1066800"/>
            <a:ext cx="853956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Data Binding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1028" name="Picture 4" descr="http://lh5.ggpht.com/_0j4bzarlOBg/TSL3Ptc4ltI/AAAAAAAABpE/mDwI-KDDRP8/image_thumb%5B2%5D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0" y="5486400"/>
            <a:ext cx="7155700" cy="130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6355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snippets.com/Handlers/DownloadFile.ashx?File=75672414-9e18-4ab9-987c-b51aefff21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3743546"/>
            <a:ext cx="5443538" cy="296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GridView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GridView </a:t>
            </a:r>
            <a:r>
              <a:rPr lang="en-US" sz="2800" smtClean="0">
                <a:latin typeface="+mj-lt"/>
                <a:cs typeface="Tahoma" charset="0"/>
              </a:rPr>
              <a:t>control </a:t>
            </a:r>
            <a:r>
              <a:rPr lang="en-US" sz="2800">
                <a:latin typeface="+mj-lt"/>
                <a:cs typeface="Tahoma" charset="0"/>
              </a:rPr>
              <a:t>is a server-side control to </a:t>
            </a: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display data in tabular format</a:t>
            </a:r>
            <a:r>
              <a:rPr lang="en-US" sz="280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GridView </a:t>
            </a:r>
            <a:r>
              <a:rPr lang="en-US" sz="2800">
                <a:latin typeface="+mj-lt"/>
                <a:cs typeface="Tahoma" charset="0"/>
              </a:rPr>
              <a:t>control can also be used to </a:t>
            </a:r>
            <a:r>
              <a:rPr lang="en-US" sz="2800">
                <a:solidFill>
                  <a:srgbClr val="0066FF"/>
                </a:solidFill>
                <a:latin typeface="+mj-lt"/>
                <a:cs typeface="Tahoma" charset="0"/>
              </a:rPr>
              <a:t>edit, delete, update or add new records </a:t>
            </a:r>
            <a:r>
              <a:rPr lang="en-US" sz="2800">
                <a:latin typeface="+mj-lt"/>
                <a:cs typeface="Tahoma" charset="0"/>
              </a:rPr>
              <a:t>to </a:t>
            </a:r>
            <a:r>
              <a:rPr lang="en-US" sz="2800" smtClean="0">
                <a:latin typeface="+mj-lt"/>
                <a:cs typeface="Tahoma" charset="0"/>
              </a:rPr>
              <a:t>a </a:t>
            </a:r>
            <a:r>
              <a:rPr lang="en-US" sz="2800">
                <a:latin typeface="+mj-lt"/>
                <a:cs typeface="Tahoma" charset="0"/>
              </a:rPr>
              <a:t>data source </a:t>
            </a:r>
            <a:r>
              <a:rPr lang="en-US" sz="2800" smtClean="0">
                <a:latin typeface="+mj-lt"/>
                <a:cs typeface="Tahoma" charset="0"/>
              </a:rPr>
              <a:t>(database</a:t>
            </a:r>
            <a:r>
              <a:rPr lang="en-US" sz="2800">
                <a:latin typeface="+mj-lt"/>
                <a:cs typeface="Tahoma" charset="0"/>
              </a:rPr>
              <a:t>, XML file,…)</a:t>
            </a:r>
          </a:p>
        </p:txBody>
      </p:sp>
    </p:spTree>
    <p:extLst>
      <p:ext uri="{BB962C8B-B14F-4D97-AF65-F5344CB8AC3E}">
        <p14:creationId xmlns:p14="http://schemas.microsoft.com/office/powerpoint/2010/main" val="473225997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PPT52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51" y="2195950"/>
            <a:ext cx="8610601" cy="455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153400" cy="5214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>
                <a:solidFill>
                  <a:srgbClr val="0066FF"/>
                </a:solidFill>
                <a:cs typeface="Tahoma" charset="0"/>
              </a:rPr>
              <a:t>GridView</a:t>
            </a:r>
            <a:r>
              <a:rPr lang="en-US" sz="2800">
                <a:cs typeface="Tahoma" charset="0"/>
              </a:rPr>
              <a:t> also supports operations like </a:t>
            </a:r>
            <a:r>
              <a:rPr lang="en-US" sz="2800">
                <a:solidFill>
                  <a:srgbClr val="0066FF"/>
                </a:solidFill>
                <a:cs typeface="Tahoma" charset="0"/>
              </a:rPr>
              <a:t>pagging and sorting</a:t>
            </a:r>
            <a:r>
              <a:rPr lang="en-US" sz="2800">
                <a:cs typeface="Tahoma" charset="0"/>
              </a:rPr>
              <a:t>.</a:t>
            </a:r>
            <a:endParaRPr lang="en-US" sz="2800" dirty="0">
              <a:solidFill>
                <a:srgbClr val="0066FF"/>
              </a:solidFill>
              <a:cs typeface="Tahoma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1" y="152400"/>
            <a:ext cx="76200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>
                <a:solidFill>
                  <a:schemeClr val="tx1"/>
                </a:solidFill>
                <a:cs typeface="Tahoma" charset="0"/>
              </a:rPr>
              <a:t>GridView Control</a:t>
            </a:r>
            <a:endParaRPr lang="en-US" sz="4000" b="1" dirty="0" smtClean="0">
              <a:solidFill>
                <a:schemeClr val="tx1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4034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134</TotalTime>
  <Words>591</Words>
  <Application>Microsoft Office PowerPoint</Application>
  <PresentationFormat>On-screen Show (4:3)</PresentationFormat>
  <Paragraphs>110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Các controls liên kết dữ liệu</vt:lpstr>
      <vt:lpstr>Nội dung</vt:lpstr>
      <vt:lpstr>Giới thiệu</vt:lpstr>
      <vt:lpstr>Data Binding</vt:lpstr>
      <vt:lpstr>Data Binding</vt:lpstr>
      <vt:lpstr>Data Binding</vt:lpstr>
      <vt:lpstr>Data Binding</vt:lpstr>
      <vt:lpstr>GridView Control</vt:lpstr>
      <vt:lpstr>GridView Control</vt:lpstr>
      <vt:lpstr>GridView Control</vt:lpstr>
      <vt:lpstr>GridView Control</vt:lpstr>
      <vt:lpstr>GridView Control</vt:lpstr>
      <vt:lpstr>DataList Control</vt:lpstr>
      <vt:lpstr>DataList Control</vt:lpstr>
      <vt:lpstr>DetailsView Control</vt:lpstr>
      <vt:lpstr>DetailsView Control</vt:lpstr>
      <vt:lpstr>DetailsView Control</vt:lpstr>
      <vt:lpstr>FormView Control</vt:lpstr>
      <vt:lpstr>FormView Control</vt:lpstr>
      <vt:lpstr>DataView class</vt:lpstr>
      <vt:lpstr>Data Source Controls in ASP.NET</vt:lpstr>
      <vt:lpstr>Data Source Controls in ASP.NET</vt:lpstr>
      <vt:lpstr>SqlDataSource Controls in ASP.NET</vt:lpstr>
      <vt:lpstr>Q &amp; 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anhdung</cp:lastModifiedBy>
  <cp:revision>49</cp:revision>
  <dcterms:created xsi:type="dcterms:W3CDTF">2010-09-29T06:57:02Z</dcterms:created>
  <dcterms:modified xsi:type="dcterms:W3CDTF">2015-07-08T14:48:45Z</dcterms:modified>
</cp:coreProperties>
</file>