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  <p:sldMasterId id="2147483986" r:id="rId2"/>
  </p:sldMasterIdLst>
  <p:notesMasterIdLst>
    <p:notesMasterId r:id="rId17"/>
  </p:notesMasterIdLst>
  <p:handoutMasterIdLst>
    <p:handoutMasterId r:id="rId18"/>
  </p:handoutMasterIdLst>
  <p:sldIdLst>
    <p:sldId id="256" r:id="rId3"/>
    <p:sldId id="767" r:id="rId4"/>
    <p:sldId id="754" r:id="rId5"/>
    <p:sldId id="757" r:id="rId6"/>
    <p:sldId id="758" r:id="rId7"/>
    <p:sldId id="759" r:id="rId8"/>
    <p:sldId id="760" r:id="rId9"/>
    <p:sldId id="761" r:id="rId10"/>
    <p:sldId id="762" r:id="rId11"/>
    <p:sldId id="765" r:id="rId12"/>
    <p:sldId id="763" r:id="rId13"/>
    <p:sldId id="764" r:id="rId14"/>
    <p:sldId id="766" r:id="rId15"/>
    <p:sldId id="768" r:id="rId16"/>
  </p:sldIdLst>
  <p:sldSz cx="9144000" cy="6858000" type="screen4x3"/>
  <p:notesSz cx="6858000" cy="9144000"/>
  <p:defaultTextStyle>
    <a:defPPr>
      <a:defRPr lang="vi-V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D3F9E7"/>
    <a:srgbClr val="FF99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8" autoAdjust="0"/>
    <p:restoredTop sz="88436" autoAdjust="0"/>
  </p:normalViewPr>
  <p:slideViewPr>
    <p:cSldViewPr>
      <p:cViewPr varScale="1">
        <p:scale>
          <a:sx n="76" d="100"/>
          <a:sy n="76" d="100"/>
        </p:scale>
        <p:origin x="135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94" y="0"/>
    </p:cViewPr>
  </p:outlineViewPr>
  <p:notesTextViewPr>
    <p:cViewPr>
      <p:scale>
        <a:sx n="100" d="100"/>
        <a:sy n="100" d="100"/>
      </p:scale>
      <p:origin x="0" y="-216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3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21725"/>
            <a:ext cx="233045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4E0E936E-D7AE-4FD2-A4BB-1C8EBA27ED3E}" type="slidenum">
              <a:rPr lang="en-US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‹#›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2175" y="152400"/>
            <a:ext cx="5108575" cy="2462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00" b="0" i="1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Chương</a:t>
            </a:r>
            <a:r>
              <a:rPr lang="en-US" sz="1000" b="0" i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trình</a:t>
            </a:r>
            <a:r>
              <a:rPr lang="en-US" sz="1000" b="0" i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đào</a:t>
            </a:r>
            <a:r>
              <a:rPr lang="en-US" sz="1000" b="0" i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tạo</a:t>
            </a:r>
            <a:r>
              <a:rPr lang="en-US" sz="1000" b="0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dirty="0" smtClean="0">
                <a:latin typeface="Times New Roman" pitchFamily="18" charset="0"/>
                <a:ea typeface="+mn-ea"/>
                <a:cs typeface="Times New Roman" pitchFamily="18" charset="0"/>
              </a:rPr>
              <a:t>“</a:t>
            </a:r>
            <a:r>
              <a:rPr lang="en-US" sz="1000" b="0" i="1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Lập</a:t>
            </a:r>
            <a:r>
              <a:rPr lang="en-US" sz="1000" b="0" i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trình</a:t>
            </a:r>
            <a:r>
              <a:rPr lang="en-US" sz="1000" b="0" i="1" smtClean="0">
                <a:latin typeface="Times New Roman" pitchFamily="18" charset="0"/>
                <a:ea typeface="+mn-ea"/>
                <a:cs typeface="Times New Roman" pitchFamily="18" charset="0"/>
              </a:rPr>
              <a:t>  ASP.NET </a:t>
            </a:r>
            <a:r>
              <a:rPr lang="en-US" sz="1000" b="0" i="1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trên</a:t>
            </a:r>
            <a:r>
              <a:rPr lang="en-US" sz="1000" b="0" i="1" dirty="0" smtClean="0">
                <a:latin typeface="Times New Roman" pitchFamily="18" charset="0"/>
                <a:ea typeface="+mn-ea"/>
                <a:cs typeface="Times New Roman" pitchFamily="18" charset="0"/>
              </a:rPr>
              <a:t> Web”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3763" y="8931275"/>
            <a:ext cx="5857875" cy="2462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00" b="0" i="1" dirty="0" err="1">
                <a:latin typeface="Times New Roman" pitchFamily="18" charset="0"/>
                <a:ea typeface="+mn-ea"/>
                <a:cs typeface="Times New Roman" pitchFamily="18" charset="0"/>
              </a:rPr>
              <a:t>Trung</a:t>
            </a:r>
            <a:r>
              <a:rPr lang="en-US" sz="1000" b="0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dirty="0" err="1">
                <a:latin typeface="Times New Roman" pitchFamily="18" charset="0"/>
                <a:ea typeface="+mn-ea"/>
                <a:cs typeface="Times New Roman" pitchFamily="18" charset="0"/>
              </a:rPr>
              <a:t>tâm</a:t>
            </a:r>
            <a:r>
              <a:rPr lang="en-US" sz="1000" b="0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dirty="0" err="1">
                <a:latin typeface="Times New Roman" pitchFamily="18" charset="0"/>
                <a:ea typeface="+mn-ea"/>
                <a:cs typeface="Times New Roman" pitchFamily="18" charset="0"/>
              </a:rPr>
              <a:t>Đào</a:t>
            </a:r>
            <a:r>
              <a:rPr lang="en-US" sz="1000" b="0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dirty="0" err="1">
                <a:latin typeface="Times New Roman" pitchFamily="18" charset="0"/>
                <a:ea typeface="+mn-ea"/>
                <a:cs typeface="Times New Roman" pitchFamily="18" charset="0"/>
              </a:rPr>
              <a:t>tạo</a:t>
            </a:r>
            <a:r>
              <a:rPr lang="en-US" sz="1000" b="0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dirty="0" err="1">
                <a:latin typeface="Times New Roman" pitchFamily="18" charset="0"/>
                <a:ea typeface="+mn-ea"/>
                <a:cs typeface="Times New Roman" pitchFamily="18" charset="0"/>
              </a:rPr>
              <a:t>Bưu</a:t>
            </a:r>
            <a:r>
              <a:rPr lang="en-US" sz="1000" b="0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dirty="0" err="1">
                <a:latin typeface="Times New Roman" pitchFamily="18" charset="0"/>
                <a:ea typeface="+mn-ea"/>
                <a:cs typeface="Times New Roman" pitchFamily="18" charset="0"/>
              </a:rPr>
              <a:t>chính</a:t>
            </a:r>
            <a:r>
              <a:rPr lang="en-US" sz="1000" b="0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dirty="0" err="1">
                <a:latin typeface="Times New Roman" pitchFamily="18" charset="0"/>
                <a:ea typeface="+mn-ea"/>
                <a:cs typeface="Times New Roman" pitchFamily="18" charset="0"/>
              </a:rPr>
              <a:t>Viễn</a:t>
            </a:r>
            <a:r>
              <a:rPr lang="en-US" sz="1000" b="0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dirty="0" err="1">
                <a:latin typeface="Times New Roman" pitchFamily="18" charset="0"/>
                <a:ea typeface="+mn-ea"/>
                <a:cs typeface="Times New Roman" pitchFamily="18" charset="0"/>
              </a:rPr>
              <a:t>thông</a:t>
            </a:r>
            <a:r>
              <a:rPr lang="en-US" sz="1000" b="0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dirty="0" smtClean="0">
                <a:latin typeface="Times New Roman" pitchFamily="18" charset="0"/>
                <a:ea typeface="+mn-ea"/>
                <a:cs typeface="Times New Roman" pitchFamily="18" charset="0"/>
              </a:rPr>
              <a:t>II</a:t>
            </a:r>
            <a:endParaRPr lang="en-US" sz="1000" b="0" i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82663" y="455613"/>
            <a:ext cx="528637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00125" y="8839200"/>
            <a:ext cx="528637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16203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vi-VN" smtClean="0"/>
              <a:t>Chương trình đào tạo "Quản trị cơ sở dữ liệu Oracle"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F582E053-4291-48BB-A6EA-18C59367F2EE}" type="datetime1">
              <a:rPr lang="vi-VN"/>
              <a:pPr>
                <a:defRPr/>
              </a:pPr>
              <a:t>10/07/2015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vi-VN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35052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vi-VN" dirty="0"/>
              <a:t>Trung tâm đào tạo Bưu chính Viễn thông </a:t>
            </a:r>
            <a:r>
              <a:rPr lang="en-US" dirty="0" smtClean="0"/>
              <a:t>I</a:t>
            </a:r>
            <a:r>
              <a:rPr lang="vi-VN" dirty="0" smtClean="0"/>
              <a:t>I</a:t>
            </a:r>
            <a:endParaRPr lang="vi-V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E7EAF5D4-30DF-4666-88A0-857909604CF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761592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7996A3A9-3C8F-499F-A513-C19A952A036E}" type="slidenum">
              <a:rPr lang="vi-VN" smtClean="0"/>
              <a:pPr>
                <a:defRPr/>
              </a:pPr>
              <a:t>1</a:t>
            </a:fld>
            <a:endParaRPr lang="vi-VN" smtClean="0"/>
          </a:p>
        </p:txBody>
      </p:sp>
      <p:sp>
        <p:nvSpPr>
          <p:cNvPr id="153605" name="Footer Placeholder 4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vi-VN" smtClean="0"/>
              <a:t>Trung tâm đào tạo Bưu chính Viễn thông I</a:t>
            </a:r>
          </a:p>
        </p:txBody>
      </p:sp>
      <p:sp>
        <p:nvSpPr>
          <p:cNvPr id="153606" name="Header Placeholder 5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vi-VN" smtClean="0"/>
              <a:t>Chương trình đào tạo "Quản trị cơ sở dữ liệu Oracle"</a:t>
            </a:r>
          </a:p>
        </p:txBody>
      </p:sp>
    </p:spTree>
    <p:extLst>
      <p:ext uri="{BB962C8B-B14F-4D97-AF65-F5344CB8AC3E}">
        <p14:creationId xmlns:p14="http://schemas.microsoft.com/office/powerpoint/2010/main" val="3605873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Tạo bằng wizard: dùng lệnh </a:t>
            </a: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aspnet_regsql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lvl="0"/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Tạo bằng lệnh: Aspnet_regsql –S dungta –U sa –d dbName –A all</a:t>
            </a: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A all|m|r|p|c|w</a:t>
            </a: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all: All features, m: Membership, r: Role management</a:t>
            </a: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p: Profile, c: Web Parts personalization, w: Web events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Chương trình đào tạo "Quản trị cơ sở dữ liệu Oracle"</a:t>
            </a: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Trung tâm đào tạo Bưu chính Viễn thông </a:t>
            </a:r>
            <a:r>
              <a:rPr lang="en-US" smtClean="0"/>
              <a:t>I</a:t>
            </a:r>
            <a:r>
              <a:rPr lang="vi-VN" smtClean="0"/>
              <a:t>I</a:t>
            </a:r>
            <a:endParaRPr lang="vi-V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EAF5D4-30DF-4666-88A0-857909604CFF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9823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Chương trình đào tạo "Quản trị cơ sở dữ liệu Oracle"</a:t>
            </a: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Trung tâm đào tạo Bưu chính Viễn thông </a:t>
            </a:r>
            <a:r>
              <a:rPr lang="en-US" smtClean="0"/>
              <a:t>I</a:t>
            </a:r>
            <a:r>
              <a:rPr lang="vi-VN" smtClean="0"/>
              <a:t>I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EAF5D4-30DF-4666-88A0-857909604CFF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456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888" y="0"/>
            <a:ext cx="7032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6"/>
          <p:cNvSpPr>
            <a:spLocks noChangeArrowheads="1"/>
          </p:cNvSpPr>
          <p:nvPr userDrawn="1"/>
        </p:nvSpPr>
        <p:spPr bwMode="gray">
          <a:xfrm>
            <a:off x="0" y="2590800"/>
            <a:ext cx="9144000" cy="15240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wrap="none" anchor="ctr"/>
          <a:lstStyle/>
          <a:p>
            <a:pPr lvl="0" algn="l"/>
            <a:endParaRPr lang="en-US" sz="100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63" y="133350"/>
            <a:ext cx="8212137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282700"/>
            <a:ext cx="8793162" cy="54229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table</a:t>
            </a:r>
            <a:endParaRPr lang="vi-VN" noProof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13550" y="6477000"/>
            <a:ext cx="2155825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6AC59416-96EF-435B-903D-B6A112214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6"/>
          <p:cNvSpPr>
            <a:spLocks noChangeArrowheads="1"/>
          </p:cNvSpPr>
          <p:nvPr userDrawn="1"/>
        </p:nvSpPr>
        <p:spPr bwMode="gray">
          <a:xfrm>
            <a:off x="492125" y="190500"/>
            <a:ext cx="7667625" cy="6477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wrap="none" anchor="ctr"/>
          <a:lstStyle/>
          <a:p>
            <a:pPr lvl="0" algn="l"/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888" y="0"/>
            <a:ext cx="7032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5" r:id="rId10"/>
    <p:sldLayoutId id="2147483984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 idx="4294967295"/>
          </p:nvPr>
        </p:nvSpPr>
        <p:spPr bwMode="auto">
          <a:xfrm>
            <a:off x="609600" y="2667000"/>
            <a:ext cx="7772400" cy="914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nl-NL" sz="5400" b="1" smtClean="0">
                <a:solidFill>
                  <a:srgbClr val="22226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charset="0"/>
              </a:rPr>
              <a:t>Nhóm controls Login</a:t>
            </a:r>
            <a:endParaRPr lang="vi-VN" sz="5400" b="1" dirty="0" smtClean="0">
              <a:solidFill>
                <a:srgbClr val="222268"/>
              </a:solidFill>
              <a:effectLst>
                <a:outerShdw blurRad="38100" dist="38100" dir="2700000" algn="tl">
                  <a:srgbClr val="C0C0C0"/>
                </a:outerShdw>
              </a:effectLst>
              <a:cs typeface="Tahoma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163163" y="5334000"/>
            <a:ext cx="4267200" cy="6858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Dũng</a:t>
            </a:r>
            <a:endParaRPr lang="vi-VN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35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740237"/>
            <a:ext cx="8077199" cy="37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033462"/>
            <a:ext cx="8118143" cy="5214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smtClean="0">
                <a:latin typeface="+mj-lt"/>
                <a:cs typeface="Tahoma" charset="0"/>
              </a:rPr>
              <a:t>Dùng để lấy password khi người dùng quên.</a:t>
            </a:r>
            <a:endParaRPr lang="en-US" sz="2800" dirty="0" smtClean="0">
              <a:latin typeface="+mj-lt"/>
              <a:cs typeface="Tahoma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76962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>
                <a:solidFill>
                  <a:schemeClr val="tx1"/>
                </a:solidFill>
                <a:cs typeface="Tahoma" charset="0"/>
              </a:rPr>
              <a:t>PasswordRecovery Control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865264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76962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>
                <a:solidFill>
                  <a:schemeClr val="tx1"/>
                </a:solidFill>
                <a:cs typeface="Tahoma" charset="0"/>
              </a:rPr>
              <a:t>ChangePassword Control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6" name="Picture 5" descr="PPT960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55" y="1143000"/>
            <a:ext cx="7350845" cy="3486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PPTEC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646968"/>
            <a:ext cx="4572000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473902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aspnet.4guysfromrolla.com/images/SecurityQuestion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41144"/>
            <a:ext cx="7467600" cy="501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76962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>
                <a:solidFill>
                  <a:schemeClr val="tx1"/>
                </a:solidFill>
                <a:cs typeface="Tahoma" charset="0"/>
              </a:rPr>
              <a:t>CreateUserWizard Control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066800"/>
            <a:ext cx="8458200" cy="5214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smtClean="0">
                <a:latin typeface="+mj-lt"/>
                <a:cs typeface="Tahoma" charset="0"/>
              </a:rPr>
              <a:t>Dùng để tạo user</a:t>
            </a:r>
            <a:endParaRPr lang="en-US" sz="2800" dirty="0" smtClean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739788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1" y="152400"/>
            <a:ext cx="76200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600" b="1">
                <a:solidFill>
                  <a:schemeClr val="tx1"/>
                </a:solidFill>
                <a:cs typeface="Tahoma" charset="0"/>
              </a:rPr>
              <a:t>Create User programmatically</a:t>
            </a:r>
            <a:endParaRPr lang="en-US" sz="3600" b="1" dirty="0" smtClean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066800"/>
            <a:ext cx="8153400" cy="5214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smtClean="0">
                <a:latin typeface="+mj-lt"/>
                <a:cs typeface="Tahoma" charset="0"/>
              </a:rPr>
              <a:t>Để tạo user có thể sử dụng phương thức CreateUser() của lớp Membership.</a:t>
            </a:r>
            <a:endParaRPr lang="en-US" sz="2800" dirty="0" smtClean="0">
              <a:latin typeface="+mj-lt"/>
              <a:cs typeface="Tahoma" charset="0"/>
            </a:endParaRPr>
          </a:p>
        </p:txBody>
      </p:sp>
      <p:pic>
        <p:nvPicPr>
          <p:cNvPr id="5" name="Picture 3" descr="PPT593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88217"/>
            <a:ext cx="5867400" cy="449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0282833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152400"/>
            <a:ext cx="7696200" cy="792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smtClean="0">
                <a:solidFill>
                  <a:schemeClr val="tx1"/>
                </a:solidFill>
                <a:cs typeface="Tahoma" charset="0"/>
              </a:rPr>
              <a:t>Q &amp; A</a:t>
            </a:r>
            <a:endParaRPr lang="en-US" sz="4000" b="1">
              <a:solidFill>
                <a:schemeClr val="tx1"/>
              </a:solidFill>
              <a:cs typeface="Tahoma" charset="0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38640" y="1143000"/>
            <a:ext cx="4471760" cy="5486400"/>
            <a:chOff x="2208" y="768"/>
            <a:chExt cx="1170" cy="2517"/>
          </a:xfrm>
        </p:grpSpPr>
        <p:sp>
          <p:nvSpPr>
            <p:cNvPr id="5" name="AutoShape 5"/>
            <p:cNvSpPr>
              <a:spLocks noChangeAspect="1" noChangeArrowheads="1" noTextEdit="1"/>
            </p:cNvSpPr>
            <p:nvPr/>
          </p:nvSpPr>
          <p:spPr bwMode="auto">
            <a:xfrm>
              <a:off x="2208" y="768"/>
              <a:ext cx="1170" cy="2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582" y="1093"/>
              <a:ext cx="457" cy="507"/>
            </a:xfrm>
            <a:custGeom>
              <a:avLst/>
              <a:gdLst>
                <a:gd name="T0" fmla="*/ 238 w 457"/>
                <a:gd name="T1" fmla="*/ 117 h 507"/>
                <a:gd name="T2" fmla="*/ 198 w 457"/>
                <a:gd name="T3" fmla="*/ 65 h 507"/>
                <a:gd name="T4" fmla="*/ 142 w 457"/>
                <a:gd name="T5" fmla="*/ 26 h 507"/>
                <a:gd name="T6" fmla="*/ 92 w 457"/>
                <a:gd name="T7" fmla="*/ 0 h 507"/>
                <a:gd name="T8" fmla="*/ 52 w 457"/>
                <a:gd name="T9" fmla="*/ 7 h 507"/>
                <a:gd name="T10" fmla="*/ 23 w 457"/>
                <a:gd name="T11" fmla="*/ 36 h 507"/>
                <a:gd name="T12" fmla="*/ 0 w 457"/>
                <a:gd name="T13" fmla="*/ 124 h 507"/>
                <a:gd name="T14" fmla="*/ 9 w 457"/>
                <a:gd name="T15" fmla="*/ 225 h 507"/>
                <a:gd name="T16" fmla="*/ 33 w 457"/>
                <a:gd name="T17" fmla="*/ 322 h 507"/>
                <a:gd name="T18" fmla="*/ 59 w 457"/>
                <a:gd name="T19" fmla="*/ 397 h 507"/>
                <a:gd name="T20" fmla="*/ 109 w 457"/>
                <a:gd name="T21" fmla="*/ 475 h 507"/>
                <a:gd name="T22" fmla="*/ 152 w 457"/>
                <a:gd name="T23" fmla="*/ 507 h 507"/>
                <a:gd name="T24" fmla="*/ 211 w 457"/>
                <a:gd name="T25" fmla="*/ 507 h 507"/>
                <a:gd name="T26" fmla="*/ 271 w 457"/>
                <a:gd name="T27" fmla="*/ 485 h 507"/>
                <a:gd name="T28" fmla="*/ 301 w 457"/>
                <a:gd name="T29" fmla="*/ 429 h 507"/>
                <a:gd name="T30" fmla="*/ 317 w 457"/>
                <a:gd name="T31" fmla="*/ 358 h 507"/>
                <a:gd name="T32" fmla="*/ 311 w 457"/>
                <a:gd name="T33" fmla="*/ 270 h 507"/>
                <a:gd name="T34" fmla="*/ 450 w 457"/>
                <a:gd name="T35" fmla="*/ 280 h 507"/>
                <a:gd name="T36" fmla="*/ 457 w 457"/>
                <a:gd name="T37" fmla="*/ 241 h 507"/>
                <a:gd name="T38" fmla="*/ 298 w 457"/>
                <a:gd name="T39" fmla="*/ 225 h 507"/>
                <a:gd name="T40" fmla="*/ 258 w 457"/>
                <a:gd name="T41" fmla="*/ 134 h 507"/>
                <a:gd name="T42" fmla="*/ 238 w 457"/>
                <a:gd name="T43" fmla="*/ 117 h 50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7"/>
                <a:gd name="T67" fmla="*/ 0 h 507"/>
                <a:gd name="T68" fmla="*/ 457 w 457"/>
                <a:gd name="T69" fmla="*/ 507 h 50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7" h="507">
                  <a:moveTo>
                    <a:pt x="238" y="117"/>
                  </a:moveTo>
                  <a:lnTo>
                    <a:pt x="198" y="65"/>
                  </a:lnTo>
                  <a:lnTo>
                    <a:pt x="142" y="26"/>
                  </a:lnTo>
                  <a:lnTo>
                    <a:pt x="92" y="0"/>
                  </a:lnTo>
                  <a:lnTo>
                    <a:pt x="52" y="7"/>
                  </a:lnTo>
                  <a:lnTo>
                    <a:pt x="23" y="36"/>
                  </a:lnTo>
                  <a:lnTo>
                    <a:pt x="0" y="124"/>
                  </a:lnTo>
                  <a:lnTo>
                    <a:pt x="9" y="225"/>
                  </a:lnTo>
                  <a:lnTo>
                    <a:pt x="33" y="322"/>
                  </a:lnTo>
                  <a:lnTo>
                    <a:pt x="59" y="397"/>
                  </a:lnTo>
                  <a:lnTo>
                    <a:pt x="109" y="475"/>
                  </a:lnTo>
                  <a:lnTo>
                    <a:pt x="152" y="507"/>
                  </a:lnTo>
                  <a:lnTo>
                    <a:pt x="211" y="507"/>
                  </a:lnTo>
                  <a:lnTo>
                    <a:pt x="271" y="485"/>
                  </a:lnTo>
                  <a:lnTo>
                    <a:pt x="301" y="429"/>
                  </a:lnTo>
                  <a:lnTo>
                    <a:pt x="317" y="358"/>
                  </a:lnTo>
                  <a:lnTo>
                    <a:pt x="311" y="270"/>
                  </a:lnTo>
                  <a:lnTo>
                    <a:pt x="450" y="280"/>
                  </a:lnTo>
                  <a:lnTo>
                    <a:pt x="457" y="241"/>
                  </a:lnTo>
                  <a:lnTo>
                    <a:pt x="298" y="225"/>
                  </a:lnTo>
                  <a:lnTo>
                    <a:pt x="258" y="134"/>
                  </a:lnTo>
                  <a:lnTo>
                    <a:pt x="238" y="117"/>
                  </a:lnTo>
                  <a:close/>
                </a:path>
              </a:pathLst>
            </a:custGeom>
            <a:solidFill>
              <a:srgbClr val="0251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210" y="963"/>
              <a:ext cx="526" cy="813"/>
            </a:xfrm>
            <a:custGeom>
              <a:avLst/>
              <a:gdLst>
                <a:gd name="T0" fmla="*/ 307 w 526"/>
                <a:gd name="T1" fmla="*/ 19 h 813"/>
                <a:gd name="T2" fmla="*/ 373 w 526"/>
                <a:gd name="T3" fmla="*/ 0 h 813"/>
                <a:gd name="T4" fmla="*/ 426 w 526"/>
                <a:gd name="T5" fmla="*/ 3 h 813"/>
                <a:gd name="T6" fmla="*/ 466 w 526"/>
                <a:gd name="T7" fmla="*/ 32 h 813"/>
                <a:gd name="T8" fmla="*/ 493 w 526"/>
                <a:gd name="T9" fmla="*/ 78 h 813"/>
                <a:gd name="T10" fmla="*/ 483 w 526"/>
                <a:gd name="T11" fmla="*/ 126 h 813"/>
                <a:gd name="T12" fmla="*/ 446 w 526"/>
                <a:gd name="T13" fmla="*/ 126 h 813"/>
                <a:gd name="T14" fmla="*/ 456 w 526"/>
                <a:gd name="T15" fmla="*/ 87 h 813"/>
                <a:gd name="T16" fmla="*/ 426 w 526"/>
                <a:gd name="T17" fmla="*/ 52 h 813"/>
                <a:gd name="T18" fmla="*/ 397 w 526"/>
                <a:gd name="T19" fmla="*/ 39 h 813"/>
                <a:gd name="T20" fmla="*/ 347 w 526"/>
                <a:gd name="T21" fmla="*/ 52 h 813"/>
                <a:gd name="T22" fmla="*/ 367 w 526"/>
                <a:gd name="T23" fmla="*/ 91 h 813"/>
                <a:gd name="T24" fmla="*/ 373 w 526"/>
                <a:gd name="T25" fmla="*/ 126 h 813"/>
                <a:gd name="T26" fmla="*/ 367 w 526"/>
                <a:gd name="T27" fmla="*/ 156 h 813"/>
                <a:gd name="T28" fmla="*/ 317 w 526"/>
                <a:gd name="T29" fmla="*/ 169 h 813"/>
                <a:gd name="T30" fmla="*/ 264 w 526"/>
                <a:gd name="T31" fmla="*/ 159 h 813"/>
                <a:gd name="T32" fmla="*/ 254 w 526"/>
                <a:gd name="T33" fmla="*/ 136 h 813"/>
                <a:gd name="T34" fmla="*/ 198 w 526"/>
                <a:gd name="T35" fmla="*/ 198 h 813"/>
                <a:gd name="T36" fmla="*/ 165 w 526"/>
                <a:gd name="T37" fmla="*/ 266 h 813"/>
                <a:gd name="T38" fmla="*/ 119 w 526"/>
                <a:gd name="T39" fmla="*/ 354 h 813"/>
                <a:gd name="T40" fmla="*/ 89 w 526"/>
                <a:gd name="T41" fmla="*/ 432 h 813"/>
                <a:gd name="T42" fmla="*/ 76 w 526"/>
                <a:gd name="T43" fmla="*/ 507 h 813"/>
                <a:gd name="T44" fmla="*/ 86 w 526"/>
                <a:gd name="T45" fmla="*/ 546 h 813"/>
                <a:gd name="T46" fmla="*/ 139 w 526"/>
                <a:gd name="T47" fmla="*/ 595 h 813"/>
                <a:gd name="T48" fmla="*/ 248 w 526"/>
                <a:gd name="T49" fmla="*/ 637 h 813"/>
                <a:gd name="T50" fmla="*/ 307 w 526"/>
                <a:gd name="T51" fmla="*/ 656 h 813"/>
                <a:gd name="T52" fmla="*/ 367 w 526"/>
                <a:gd name="T53" fmla="*/ 666 h 813"/>
                <a:gd name="T54" fmla="*/ 456 w 526"/>
                <a:gd name="T55" fmla="*/ 702 h 813"/>
                <a:gd name="T56" fmla="*/ 522 w 526"/>
                <a:gd name="T57" fmla="*/ 725 h 813"/>
                <a:gd name="T58" fmla="*/ 526 w 526"/>
                <a:gd name="T59" fmla="*/ 770 h 813"/>
                <a:gd name="T60" fmla="*/ 493 w 526"/>
                <a:gd name="T61" fmla="*/ 803 h 813"/>
                <a:gd name="T62" fmla="*/ 453 w 526"/>
                <a:gd name="T63" fmla="*/ 813 h 813"/>
                <a:gd name="T64" fmla="*/ 393 w 526"/>
                <a:gd name="T65" fmla="*/ 783 h 813"/>
                <a:gd name="T66" fmla="*/ 254 w 526"/>
                <a:gd name="T67" fmla="*/ 712 h 813"/>
                <a:gd name="T68" fmla="*/ 139 w 526"/>
                <a:gd name="T69" fmla="*/ 663 h 813"/>
                <a:gd name="T70" fmla="*/ 59 w 526"/>
                <a:gd name="T71" fmla="*/ 608 h 813"/>
                <a:gd name="T72" fmla="*/ 6 w 526"/>
                <a:gd name="T73" fmla="*/ 559 h 813"/>
                <a:gd name="T74" fmla="*/ 0 w 526"/>
                <a:gd name="T75" fmla="*/ 500 h 813"/>
                <a:gd name="T76" fmla="*/ 29 w 526"/>
                <a:gd name="T77" fmla="*/ 422 h 813"/>
                <a:gd name="T78" fmla="*/ 89 w 526"/>
                <a:gd name="T79" fmla="*/ 305 h 813"/>
                <a:gd name="T80" fmla="*/ 145 w 526"/>
                <a:gd name="T81" fmla="*/ 208 h 813"/>
                <a:gd name="T82" fmla="*/ 215 w 526"/>
                <a:gd name="T83" fmla="*/ 107 h 813"/>
                <a:gd name="T84" fmla="*/ 268 w 526"/>
                <a:gd name="T85" fmla="*/ 48 h 813"/>
                <a:gd name="T86" fmla="*/ 334 w 526"/>
                <a:gd name="T87" fmla="*/ 19 h 813"/>
                <a:gd name="T88" fmla="*/ 307 w 526"/>
                <a:gd name="T89" fmla="*/ 19 h 81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26"/>
                <a:gd name="T136" fmla="*/ 0 h 813"/>
                <a:gd name="T137" fmla="*/ 526 w 526"/>
                <a:gd name="T138" fmla="*/ 813 h 81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26" h="813">
                  <a:moveTo>
                    <a:pt x="307" y="19"/>
                  </a:moveTo>
                  <a:lnTo>
                    <a:pt x="373" y="0"/>
                  </a:lnTo>
                  <a:lnTo>
                    <a:pt x="426" y="3"/>
                  </a:lnTo>
                  <a:lnTo>
                    <a:pt x="466" y="32"/>
                  </a:lnTo>
                  <a:lnTo>
                    <a:pt x="493" y="78"/>
                  </a:lnTo>
                  <a:lnTo>
                    <a:pt x="483" y="126"/>
                  </a:lnTo>
                  <a:lnTo>
                    <a:pt x="446" y="126"/>
                  </a:lnTo>
                  <a:lnTo>
                    <a:pt x="456" y="87"/>
                  </a:lnTo>
                  <a:lnTo>
                    <a:pt x="426" y="52"/>
                  </a:lnTo>
                  <a:lnTo>
                    <a:pt x="397" y="39"/>
                  </a:lnTo>
                  <a:lnTo>
                    <a:pt x="347" y="52"/>
                  </a:lnTo>
                  <a:lnTo>
                    <a:pt x="367" y="91"/>
                  </a:lnTo>
                  <a:lnTo>
                    <a:pt x="373" y="126"/>
                  </a:lnTo>
                  <a:lnTo>
                    <a:pt x="367" y="156"/>
                  </a:lnTo>
                  <a:lnTo>
                    <a:pt x="317" y="169"/>
                  </a:lnTo>
                  <a:lnTo>
                    <a:pt x="264" y="159"/>
                  </a:lnTo>
                  <a:lnTo>
                    <a:pt x="254" y="136"/>
                  </a:lnTo>
                  <a:lnTo>
                    <a:pt x="198" y="198"/>
                  </a:lnTo>
                  <a:lnTo>
                    <a:pt x="165" y="266"/>
                  </a:lnTo>
                  <a:lnTo>
                    <a:pt x="119" y="354"/>
                  </a:lnTo>
                  <a:lnTo>
                    <a:pt x="89" y="432"/>
                  </a:lnTo>
                  <a:lnTo>
                    <a:pt x="76" y="507"/>
                  </a:lnTo>
                  <a:lnTo>
                    <a:pt x="86" y="546"/>
                  </a:lnTo>
                  <a:lnTo>
                    <a:pt x="139" y="595"/>
                  </a:lnTo>
                  <a:lnTo>
                    <a:pt x="248" y="637"/>
                  </a:lnTo>
                  <a:lnTo>
                    <a:pt x="307" y="656"/>
                  </a:lnTo>
                  <a:lnTo>
                    <a:pt x="367" y="666"/>
                  </a:lnTo>
                  <a:lnTo>
                    <a:pt x="456" y="702"/>
                  </a:lnTo>
                  <a:lnTo>
                    <a:pt x="522" y="725"/>
                  </a:lnTo>
                  <a:lnTo>
                    <a:pt x="526" y="770"/>
                  </a:lnTo>
                  <a:lnTo>
                    <a:pt x="493" y="803"/>
                  </a:lnTo>
                  <a:lnTo>
                    <a:pt x="453" y="813"/>
                  </a:lnTo>
                  <a:lnTo>
                    <a:pt x="393" y="783"/>
                  </a:lnTo>
                  <a:lnTo>
                    <a:pt x="254" y="712"/>
                  </a:lnTo>
                  <a:lnTo>
                    <a:pt x="139" y="663"/>
                  </a:lnTo>
                  <a:lnTo>
                    <a:pt x="59" y="608"/>
                  </a:lnTo>
                  <a:lnTo>
                    <a:pt x="6" y="559"/>
                  </a:lnTo>
                  <a:lnTo>
                    <a:pt x="0" y="500"/>
                  </a:lnTo>
                  <a:lnTo>
                    <a:pt x="29" y="422"/>
                  </a:lnTo>
                  <a:lnTo>
                    <a:pt x="89" y="305"/>
                  </a:lnTo>
                  <a:lnTo>
                    <a:pt x="145" y="208"/>
                  </a:lnTo>
                  <a:lnTo>
                    <a:pt x="215" y="107"/>
                  </a:lnTo>
                  <a:lnTo>
                    <a:pt x="268" y="48"/>
                  </a:lnTo>
                  <a:lnTo>
                    <a:pt x="334" y="19"/>
                  </a:lnTo>
                  <a:lnTo>
                    <a:pt x="307" y="19"/>
                  </a:lnTo>
                  <a:close/>
                </a:path>
              </a:pathLst>
            </a:custGeom>
            <a:solidFill>
              <a:srgbClr val="0251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706" y="1637"/>
              <a:ext cx="275" cy="763"/>
            </a:xfrm>
            <a:custGeom>
              <a:avLst/>
              <a:gdLst>
                <a:gd name="T0" fmla="*/ 17 w 275"/>
                <a:gd name="T1" fmla="*/ 59 h 763"/>
                <a:gd name="T2" fmla="*/ 27 w 275"/>
                <a:gd name="T3" fmla="*/ 20 h 763"/>
                <a:gd name="T4" fmla="*/ 70 w 275"/>
                <a:gd name="T5" fmla="*/ 0 h 763"/>
                <a:gd name="T6" fmla="*/ 109 w 275"/>
                <a:gd name="T7" fmla="*/ 0 h 763"/>
                <a:gd name="T8" fmla="*/ 159 w 275"/>
                <a:gd name="T9" fmla="*/ 29 h 763"/>
                <a:gd name="T10" fmla="*/ 206 w 275"/>
                <a:gd name="T11" fmla="*/ 98 h 763"/>
                <a:gd name="T12" fmla="*/ 239 w 275"/>
                <a:gd name="T13" fmla="*/ 169 h 763"/>
                <a:gd name="T14" fmla="*/ 255 w 275"/>
                <a:gd name="T15" fmla="*/ 266 h 763"/>
                <a:gd name="T16" fmla="*/ 269 w 275"/>
                <a:gd name="T17" fmla="*/ 380 h 763"/>
                <a:gd name="T18" fmla="*/ 275 w 275"/>
                <a:gd name="T19" fmla="*/ 490 h 763"/>
                <a:gd name="T20" fmla="*/ 275 w 275"/>
                <a:gd name="T21" fmla="*/ 633 h 763"/>
                <a:gd name="T22" fmla="*/ 255 w 275"/>
                <a:gd name="T23" fmla="*/ 721 h 763"/>
                <a:gd name="T24" fmla="*/ 219 w 275"/>
                <a:gd name="T25" fmla="*/ 753 h 763"/>
                <a:gd name="T26" fmla="*/ 156 w 275"/>
                <a:gd name="T27" fmla="*/ 763 h 763"/>
                <a:gd name="T28" fmla="*/ 90 w 275"/>
                <a:gd name="T29" fmla="*/ 760 h 763"/>
                <a:gd name="T30" fmla="*/ 56 w 275"/>
                <a:gd name="T31" fmla="*/ 721 h 763"/>
                <a:gd name="T32" fmla="*/ 37 w 275"/>
                <a:gd name="T33" fmla="*/ 653 h 763"/>
                <a:gd name="T34" fmla="*/ 20 w 275"/>
                <a:gd name="T35" fmla="*/ 585 h 763"/>
                <a:gd name="T36" fmla="*/ 7 w 275"/>
                <a:gd name="T37" fmla="*/ 461 h 763"/>
                <a:gd name="T38" fmla="*/ 0 w 275"/>
                <a:gd name="T39" fmla="*/ 322 h 763"/>
                <a:gd name="T40" fmla="*/ 0 w 275"/>
                <a:gd name="T41" fmla="*/ 159 h 763"/>
                <a:gd name="T42" fmla="*/ 17 w 275"/>
                <a:gd name="T43" fmla="*/ 88 h 763"/>
                <a:gd name="T44" fmla="*/ 17 w 275"/>
                <a:gd name="T45" fmla="*/ 59 h 76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75"/>
                <a:gd name="T70" fmla="*/ 0 h 763"/>
                <a:gd name="T71" fmla="*/ 275 w 275"/>
                <a:gd name="T72" fmla="*/ 763 h 76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75" h="763">
                  <a:moveTo>
                    <a:pt x="17" y="59"/>
                  </a:moveTo>
                  <a:lnTo>
                    <a:pt x="27" y="20"/>
                  </a:lnTo>
                  <a:lnTo>
                    <a:pt x="70" y="0"/>
                  </a:lnTo>
                  <a:lnTo>
                    <a:pt x="109" y="0"/>
                  </a:lnTo>
                  <a:lnTo>
                    <a:pt x="159" y="29"/>
                  </a:lnTo>
                  <a:lnTo>
                    <a:pt x="206" y="98"/>
                  </a:lnTo>
                  <a:lnTo>
                    <a:pt x="239" y="169"/>
                  </a:lnTo>
                  <a:lnTo>
                    <a:pt x="255" y="266"/>
                  </a:lnTo>
                  <a:lnTo>
                    <a:pt x="269" y="380"/>
                  </a:lnTo>
                  <a:lnTo>
                    <a:pt x="275" y="490"/>
                  </a:lnTo>
                  <a:lnTo>
                    <a:pt x="275" y="633"/>
                  </a:lnTo>
                  <a:lnTo>
                    <a:pt x="255" y="721"/>
                  </a:lnTo>
                  <a:lnTo>
                    <a:pt x="219" y="753"/>
                  </a:lnTo>
                  <a:lnTo>
                    <a:pt x="156" y="763"/>
                  </a:lnTo>
                  <a:lnTo>
                    <a:pt x="90" y="760"/>
                  </a:lnTo>
                  <a:lnTo>
                    <a:pt x="56" y="721"/>
                  </a:lnTo>
                  <a:lnTo>
                    <a:pt x="37" y="653"/>
                  </a:lnTo>
                  <a:lnTo>
                    <a:pt x="20" y="585"/>
                  </a:lnTo>
                  <a:lnTo>
                    <a:pt x="7" y="461"/>
                  </a:lnTo>
                  <a:lnTo>
                    <a:pt x="0" y="322"/>
                  </a:lnTo>
                  <a:lnTo>
                    <a:pt x="0" y="159"/>
                  </a:lnTo>
                  <a:lnTo>
                    <a:pt x="17" y="88"/>
                  </a:lnTo>
                  <a:lnTo>
                    <a:pt x="17" y="59"/>
                  </a:lnTo>
                  <a:close/>
                </a:path>
              </a:pathLst>
            </a:custGeom>
            <a:solidFill>
              <a:srgbClr val="0251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2833" y="1658"/>
              <a:ext cx="420" cy="586"/>
            </a:xfrm>
            <a:custGeom>
              <a:avLst/>
              <a:gdLst>
                <a:gd name="T0" fmla="*/ 23 w 420"/>
                <a:gd name="T1" fmla="*/ 0 h 586"/>
                <a:gd name="T2" fmla="*/ 109 w 420"/>
                <a:gd name="T3" fmla="*/ 10 h 586"/>
                <a:gd name="T4" fmla="*/ 198 w 420"/>
                <a:gd name="T5" fmla="*/ 26 h 586"/>
                <a:gd name="T6" fmla="*/ 291 w 420"/>
                <a:gd name="T7" fmla="*/ 78 h 586"/>
                <a:gd name="T8" fmla="*/ 357 w 420"/>
                <a:gd name="T9" fmla="*/ 117 h 586"/>
                <a:gd name="T10" fmla="*/ 400 w 420"/>
                <a:gd name="T11" fmla="*/ 173 h 586"/>
                <a:gd name="T12" fmla="*/ 420 w 420"/>
                <a:gd name="T13" fmla="*/ 205 h 586"/>
                <a:gd name="T14" fmla="*/ 380 w 420"/>
                <a:gd name="T15" fmla="*/ 300 h 586"/>
                <a:gd name="T16" fmla="*/ 317 w 420"/>
                <a:gd name="T17" fmla="*/ 358 h 586"/>
                <a:gd name="T18" fmla="*/ 241 w 420"/>
                <a:gd name="T19" fmla="*/ 400 h 586"/>
                <a:gd name="T20" fmla="*/ 201 w 420"/>
                <a:gd name="T21" fmla="*/ 426 h 586"/>
                <a:gd name="T22" fmla="*/ 132 w 420"/>
                <a:gd name="T23" fmla="*/ 439 h 586"/>
                <a:gd name="T24" fmla="*/ 129 w 420"/>
                <a:gd name="T25" fmla="*/ 465 h 586"/>
                <a:gd name="T26" fmla="*/ 182 w 420"/>
                <a:gd name="T27" fmla="*/ 488 h 586"/>
                <a:gd name="T28" fmla="*/ 258 w 420"/>
                <a:gd name="T29" fmla="*/ 508 h 586"/>
                <a:gd name="T30" fmla="*/ 330 w 420"/>
                <a:gd name="T31" fmla="*/ 547 h 586"/>
                <a:gd name="T32" fmla="*/ 301 w 420"/>
                <a:gd name="T33" fmla="*/ 576 h 586"/>
                <a:gd name="T34" fmla="*/ 271 w 420"/>
                <a:gd name="T35" fmla="*/ 586 h 586"/>
                <a:gd name="T36" fmla="*/ 228 w 420"/>
                <a:gd name="T37" fmla="*/ 543 h 586"/>
                <a:gd name="T38" fmla="*/ 162 w 420"/>
                <a:gd name="T39" fmla="*/ 517 h 586"/>
                <a:gd name="T40" fmla="*/ 109 w 420"/>
                <a:gd name="T41" fmla="*/ 498 h 586"/>
                <a:gd name="T42" fmla="*/ 109 w 420"/>
                <a:gd name="T43" fmla="*/ 459 h 586"/>
                <a:gd name="T44" fmla="*/ 119 w 420"/>
                <a:gd name="T45" fmla="*/ 417 h 586"/>
                <a:gd name="T46" fmla="*/ 152 w 420"/>
                <a:gd name="T47" fmla="*/ 400 h 586"/>
                <a:gd name="T48" fmla="*/ 258 w 420"/>
                <a:gd name="T49" fmla="*/ 358 h 586"/>
                <a:gd name="T50" fmla="*/ 317 w 420"/>
                <a:gd name="T51" fmla="*/ 293 h 586"/>
                <a:gd name="T52" fmla="*/ 360 w 420"/>
                <a:gd name="T53" fmla="*/ 225 h 586"/>
                <a:gd name="T54" fmla="*/ 350 w 420"/>
                <a:gd name="T55" fmla="*/ 192 h 586"/>
                <a:gd name="T56" fmla="*/ 317 w 420"/>
                <a:gd name="T57" fmla="*/ 153 h 586"/>
                <a:gd name="T58" fmla="*/ 238 w 420"/>
                <a:gd name="T59" fmla="*/ 98 h 586"/>
                <a:gd name="T60" fmla="*/ 142 w 420"/>
                <a:gd name="T61" fmla="*/ 78 h 586"/>
                <a:gd name="T62" fmla="*/ 79 w 420"/>
                <a:gd name="T63" fmla="*/ 75 h 586"/>
                <a:gd name="T64" fmla="*/ 23 w 420"/>
                <a:gd name="T65" fmla="*/ 75 h 586"/>
                <a:gd name="T66" fmla="*/ 0 w 420"/>
                <a:gd name="T67" fmla="*/ 39 h 586"/>
                <a:gd name="T68" fmla="*/ 23 w 420"/>
                <a:gd name="T69" fmla="*/ 0 h 5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0"/>
                <a:gd name="T106" fmla="*/ 0 h 586"/>
                <a:gd name="T107" fmla="*/ 420 w 420"/>
                <a:gd name="T108" fmla="*/ 586 h 58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0" h="586">
                  <a:moveTo>
                    <a:pt x="23" y="0"/>
                  </a:moveTo>
                  <a:lnTo>
                    <a:pt x="109" y="10"/>
                  </a:lnTo>
                  <a:lnTo>
                    <a:pt x="198" y="26"/>
                  </a:lnTo>
                  <a:lnTo>
                    <a:pt x="291" y="78"/>
                  </a:lnTo>
                  <a:lnTo>
                    <a:pt x="357" y="117"/>
                  </a:lnTo>
                  <a:lnTo>
                    <a:pt x="400" y="173"/>
                  </a:lnTo>
                  <a:lnTo>
                    <a:pt x="420" y="205"/>
                  </a:lnTo>
                  <a:lnTo>
                    <a:pt x="380" y="300"/>
                  </a:lnTo>
                  <a:lnTo>
                    <a:pt x="317" y="358"/>
                  </a:lnTo>
                  <a:lnTo>
                    <a:pt x="241" y="400"/>
                  </a:lnTo>
                  <a:lnTo>
                    <a:pt x="201" y="426"/>
                  </a:lnTo>
                  <a:lnTo>
                    <a:pt x="132" y="439"/>
                  </a:lnTo>
                  <a:lnTo>
                    <a:pt x="129" y="465"/>
                  </a:lnTo>
                  <a:lnTo>
                    <a:pt x="182" y="488"/>
                  </a:lnTo>
                  <a:lnTo>
                    <a:pt x="258" y="508"/>
                  </a:lnTo>
                  <a:lnTo>
                    <a:pt x="330" y="547"/>
                  </a:lnTo>
                  <a:lnTo>
                    <a:pt x="301" y="576"/>
                  </a:lnTo>
                  <a:lnTo>
                    <a:pt x="271" y="586"/>
                  </a:lnTo>
                  <a:lnTo>
                    <a:pt x="228" y="543"/>
                  </a:lnTo>
                  <a:lnTo>
                    <a:pt x="162" y="517"/>
                  </a:lnTo>
                  <a:lnTo>
                    <a:pt x="109" y="498"/>
                  </a:lnTo>
                  <a:lnTo>
                    <a:pt x="109" y="459"/>
                  </a:lnTo>
                  <a:lnTo>
                    <a:pt x="119" y="417"/>
                  </a:lnTo>
                  <a:lnTo>
                    <a:pt x="152" y="400"/>
                  </a:lnTo>
                  <a:lnTo>
                    <a:pt x="258" y="358"/>
                  </a:lnTo>
                  <a:lnTo>
                    <a:pt x="317" y="293"/>
                  </a:lnTo>
                  <a:lnTo>
                    <a:pt x="360" y="225"/>
                  </a:lnTo>
                  <a:lnTo>
                    <a:pt x="350" y="192"/>
                  </a:lnTo>
                  <a:lnTo>
                    <a:pt x="317" y="153"/>
                  </a:lnTo>
                  <a:lnTo>
                    <a:pt x="238" y="98"/>
                  </a:lnTo>
                  <a:lnTo>
                    <a:pt x="142" y="78"/>
                  </a:lnTo>
                  <a:lnTo>
                    <a:pt x="79" y="75"/>
                  </a:lnTo>
                  <a:lnTo>
                    <a:pt x="23" y="75"/>
                  </a:lnTo>
                  <a:lnTo>
                    <a:pt x="0" y="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251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2866" y="2322"/>
              <a:ext cx="511" cy="947"/>
            </a:xfrm>
            <a:custGeom>
              <a:avLst/>
              <a:gdLst>
                <a:gd name="T0" fmla="*/ 59 w 511"/>
                <a:gd name="T1" fmla="*/ 0 h 947"/>
                <a:gd name="T2" fmla="*/ 13 w 511"/>
                <a:gd name="T3" fmla="*/ 0 h 947"/>
                <a:gd name="T4" fmla="*/ 0 w 511"/>
                <a:gd name="T5" fmla="*/ 68 h 947"/>
                <a:gd name="T6" fmla="*/ 33 w 511"/>
                <a:gd name="T7" fmla="*/ 108 h 947"/>
                <a:gd name="T8" fmla="*/ 139 w 511"/>
                <a:gd name="T9" fmla="*/ 202 h 947"/>
                <a:gd name="T10" fmla="*/ 232 w 511"/>
                <a:gd name="T11" fmla="*/ 322 h 947"/>
                <a:gd name="T12" fmla="*/ 292 w 511"/>
                <a:gd name="T13" fmla="*/ 446 h 947"/>
                <a:gd name="T14" fmla="*/ 301 w 511"/>
                <a:gd name="T15" fmla="*/ 527 h 947"/>
                <a:gd name="T16" fmla="*/ 298 w 511"/>
                <a:gd name="T17" fmla="*/ 586 h 947"/>
                <a:gd name="T18" fmla="*/ 272 w 511"/>
                <a:gd name="T19" fmla="*/ 719 h 947"/>
                <a:gd name="T20" fmla="*/ 238 w 511"/>
                <a:gd name="T21" fmla="*/ 827 h 947"/>
                <a:gd name="T22" fmla="*/ 209 w 511"/>
                <a:gd name="T23" fmla="*/ 889 h 947"/>
                <a:gd name="T24" fmla="*/ 202 w 511"/>
                <a:gd name="T25" fmla="*/ 928 h 947"/>
                <a:gd name="T26" fmla="*/ 232 w 511"/>
                <a:gd name="T27" fmla="*/ 928 h 947"/>
                <a:gd name="T28" fmla="*/ 278 w 511"/>
                <a:gd name="T29" fmla="*/ 915 h 947"/>
                <a:gd name="T30" fmla="*/ 292 w 511"/>
                <a:gd name="T31" fmla="*/ 918 h 947"/>
                <a:gd name="T32" fmla="*/ 388 w 511"/>
                <a:gd name="T33" fmla="*/ 924 h 947"/>
                <a:gd name="T34" fmla="*/ 461 w 511"/>
                <a:gd name="T35" fmla="*/ 947 h 947"/>
                <a:gd name="T36" fmla="*/ 487 w 511"/>
                <a:gd name="T37" fmla="*/ 934 h 947"/>
                <a:gd name="T38" fmla="*/ 511 w 511"/>
                <a:gd name="T39" fmla="*/ 885 h 947"/>
                <a:gd name="T40" fmla="*/ 487 w 511"/>
                <a:gd name="T41" fmla="*/ 859 h 947"/>
                <a:gd name="T42" fmla="*/ 378 w 511"/>
                <a:gd name="T43" fmla="*/ 856 h 947"/>
                <a:gd name="T44" fmla="*/ 301 w 511"/>
                <a:gd name="T45" fmla="*/ 866 h 947"/>
                <a:gd name="T46" fmla="*/ 262 w 511"/>
                <a:gd name="T47" fmla="*/ 885 h 947"/>
                <a:gd name="T48" fmla="*/ 268 w 511"/>
                <a:gd name="T49" fmla="*/ 840 h 947"/>
                <a:gd name="T50" fmla="*/ 308 w 511"/>
                <a:gd name="T51" fmla="*/ 771 h 947"/>
                <a:gd name="T52" fmla="*/ 341 w 511"/>
                <a:gd name="T53" fmla="*/ 664 h 947"/>
                <a:gd name="T54" fmla="*/ 368 w 511"/>
                <a:gd name="T55" fmla="*/ 573 h 947"/>
                <a:gd name="T56" fmla="*/ 348 w 511"/>
                <a:gd name="T57" fmla="*/ 469 h 947"/>
                <a:gd name="T58" fmla="*/ 318 w 511"/>
                <a:gd name="T59" fmla="*/ 358 h 947"/>
                <a:gd name="T60" fmla="*/ 258 w 511"/>
                <a:gd name="T61" fmla="*/ 231 h 947"/>
                <a:gd name="T62" fmla="*/ 172 w 511"/>
                <a:gd name="T63" fmla="*/ 114 h 947"/>
                <a:gd name="T64" fmla="*/ 99 w 511"/>
                <a:gd name="T65" fmla="*/ 29 h 947"/>
                <a:gd name="T66" fmla="*/ 59 w 511"/>
                <a:gd name="T67" fmla="*/ 0 h 9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11"/>
                <a:gd name="T103" fmla="*/ 0 h 947"/>
                <a:gd name="T104" fmla="*/ 511 w 511"/>
                <a:gd name="T105" fmla="*/ 947 h 9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11" h="947">
                  <a:moveTo>
                    <a:pt x="59" y="0"/>
                  </a:moveTo>
                  <a:lnTo>
                    <a:pt x="13" y="0"/>
                  </a:lnTo>
                  <a:lnTo>
                    <a:pt x="0" y="68"/>
                  </a:lnTo>
                  <a:lnTo>
                    <a:pt x="33" y="108"/>
                  </a:lnTo>
                  <a:lnTo>
                    <a:pt x="139" y="202"/>
                  </a:lnTo>
                  <a:lnTo>
                    <a:pt x="232" y="322"/>
                  </a:lnTo>
                  <a:lnTo>
                    <a:pt x="292" y="446"/>
                  </a:lnTo>
                  <a:lnTo>
                    <a:pt x="301" y="527"/>
                  </a:lnTo>
                  <a:lnTo>
                    <a:pt x="298" y="586"/>
                  </a:lnTo>
                  <a:lnTo>
                    <a:pt x="272" y="719"/>
                  </a:lnTo>
                  <a:lnTo>
                    <a:pt x="238" y="827"/>
                  </a:lnTo>
                  <a:lnTo>
                    <a:pt x="209" y="889"/>
                  </a:lnTo>
                  <a:lnTo>
                    <a:pt x="202" y="928"/>
                  </a:lnTo>
                  <a:lnTo>
                    <a:pt x="232" y="928"/>
                  </a:lnTo>
                  <a:lnTo>
                    <a:pt x="278" y="915"/>
                  </a:lnTo>
                  <a:lnTo>
                    <a:pt x="292" y="918"/>
                  </a:lnTo>
                  <a:lnTo>
                    <a:pt x="388" y="924"/>
                  </a:lnTo>
                  <a:lnTo>
                    <a:pt x="461" y="947"/>
                  </a:lnTo>
                  <a:lnTo>
                    <a:pt x="487" y="934"/>
                  </a:lnTo>
                  <a:lnTo>
                    <a:pt x="511" y="885"/>
                  </a:lnTo>
                  <a:lnTo>
                    <a:pt x="487" y="859"/>
                  </a:lnTo>
                  <a:lnTo>
                    <a:pt x="378" y="856"/>
                  </a:lnTo>
                  <a:lnTo>
                    <a:pt x="301" y="866"/>
                  </a:lnTo>
                  <a:lnTo>
                    <a:pt x="262" y="885"/>
                  </a:lnTo>
                  <a:lnTo>
                    <a:pt x="268" y="840"/>
                  </a:lnTo>
                  <a:lnTo>
                    <a:pt x="308" y="771"/>
                  </a:lnTo>
                  <a:lnTo>
                    <a:pt x="341" y="664"/>
                  </a:lnTo>
                  <a:lnTo>
                    <a:pt x="368" y="573"/>
                  </a:lnTo>
                  <a:lnTo>
                    <a:pt x="348" y="469"/>
                  </a:lnTo>
                  <a:lnTo>
                    <a:pt x="318" y="358"/>
                  </a:lnTo>
                  <a:lnTo>
                    <a:pt x="258" y="231"/>
                  </a:lnTo>
                  <a:lnTo>
                    <a:pt x="172" y="114"/>
                  </a:lnTo>
                  <a:lnTo>
                    <a:pt x="99" y="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251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2545" y="2320"/>
              <a:ext cx="344" cy="965"/>
            </a:xfrm>
            <a:custGeom>
              <a:avLst/>
              <a:gdLst>
                <a:gd name="T0" fmla="*/ 238 w 344"/>
                <a:gd name="T1" fmla="*/ 0 h 965"/>
                <a:gd name="T2" fmla="*/ 195 w 344"/>
                <a:gd name="T3" fmla="*/ 91 h 965"/>
                <a:gd name="T4" fmla="*/ 165 w 344"/>
                <a:gd name="T5" fmla="*/ 224 h 965"/>
                <a:gd name="T6" fmla="*/ 129 w 344"/>
                <a:gd name="T7" fmla="*/ 371 h 965"/>
                <a:gd name="T8" fmla="*/ 96 w 344"/>
                <a:gd name="T9" fmla="*/ 520 h 965"/>
                <a:gd name="T10" fmla="*/ 96 w 344"/>
                <a:gd name="T11" fmla="*/ 575 h 965"/>
                <a:gd name="T12" fmla="*/ 129 w 344"/>
                <a:gd name="T13" fmla="*/ 673 h 965"/>
                <a:gd name="T14" fmla="*/ 175 w 344"/>
                <a:gd name="T15" fmla="*/ 725 h 965"/>
                <a:gd name="T16" fmla="*/ 218 w 344"/>
                <a:gd name="T17" fmla="*/ 790 h 965"/>
                <a:gd name="T18" fmla="*/ 248 w 344"/>
                <a:gd name="T19" fmla="*/ 838 h 965"/>
                <a:gd name="T20" fmla="*/ 235 w 344"/>
                <a:gd name="T21" fmla="*/ 861 h 965"/>
                <a:gd name="T22" fmla="*/ 159 w 344"/>
                <a:gd name="T23" fmla="*/ 871 h 965"/>
                <a:gd name="T24" fmla="*/ 36 w 344"/>
                <a:gd name="T25" fmla="*/ 890 h 965"/>
                <a:gd name="T26" fmla="*/ 0 w 344"/>
                <a:gd name="T27" fmla="*/ 920 h 965"/>
                <a:gd name="T28" fmla="*/ 30 w 344"/>
                <a:gd name="T29" fmla="*/ 946 h 965"/>
                <a:gd name="T30" fmla="*/ 99 w 344"/>
                <a:gd name="T31" fmla="*/ 965 h 965"/>
                <a:gd name="T32" fmla="*/ 179 w 344"/>
                <a:gd name="T33" fmla="*/ 926 h 965"/>
                <a:gd name="T34" fmla="*/ 238 w 344"/>
                <a:gd name="T35" fmla="*/ 900 h 965"/>
                <a:gd name="T36" fmla="*/ 314 w 344"/>
                <a:gd name="T37" fmla="*/ 890 h 965"/>
                <a:gd name="T38" fmla="*/ 344 w 344"/>
                <a:gd name="T39" fmla="*/ 881 h 965"/>
                <a:gd name="T40" fmla="*/ 334 w 344"/>
                <a:gd name="T41" fmla="*/ 848 h 965"/>
                <a:gd name="T42" fmla="*/ 248 w 344"/>
                <a:gd name="T43" fmla="*/ 764 h 965"/>
                <a:gd name="T44" fmla="*/ 198 w 344"/>
                <a:gd name="T45" fmla="*/ 676 h 965"/>
                <a:gd name="T46" fmla="*/ 155 w 344"/>
                <a:gd name="T47" fmla="*/ 617 h 965"/>
                <a:gd name="T48" fmla="*/ 149 w 344"/>
                <a:gd name="T49" fmla="*/ 559 h 965"/>
                <a:gd name="T50" fmla="*/ 169 w 344"/>
                <a:gd name="T51" fmla="*/ 462 h 965"/>
                <a:gd name="T52" fmla="*/ 215 w 344"/>
                <a:gd name="T53" fmla="*/ 361 h 965"/>
                <a:gd name="T54" fmla="*/ 265 w 344"/>
                <a:gd name="T55" fmla="*/ 189 h 965"/>
                <a:gd name="T56" fmla="*/ 308 w 344"/>
                <a:gd name="T57" fmla="*/ 88 h 965"/>
                <a:gd name="T58" fmla="*/ 304 w 344"/>
                <a:gd name="T59" fmla="*/ 29 h 965"/>
                <a:gd name="T60" fmla="*/ 265 w 344"/>
                <a:gd name="T61" fmla="*/ 0 h 965"/>
                <a:gd name="T62" fmla="*/ 238 w 344"/>
                <a:gd name="T63" fmla="*/ 0 h 9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44"/>
                <a:gd name="T97" fmla="*/ 0 h 965"/>
                <a:gd name="T98" fmla="*/ 344 w 344"/>
                <a:gd name="T99" fmla="*/ 965 h 9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44" h="965">
                  <a:moveTo>
                    <a:pt x="238" y="0"/>
                  </a:moveTo>
                  <a:lnTo>
                    <a:pt x="195" y="91"/>
                  </a:lnTo>
                  <a:lnTo>
                    <a:pt x="165" y="224"/>
                  </a:lnTo>
                  <a:lnTo>
                    <a:pt x="129" y="371"/>
                  </a:lnTo>
                  <a:lnTo>
                    <a:pt x="96" y="520"/>
                  </a:lnTo>
                  <a:lnTo>
                    <a:pt x="96" y="575"/>
                  </a:lnTo>
                  <a:lnTo>
                    <a:pt x="129" y="673"/>
                  </a:lnTo>
                  <a:lnTo>
                    <a:pt x="175" y="725"/>
                  </a:lnTo>
                  <a:lnTo>
                    <a:pt x="218" y="790"/>
                  </a:lnTo>
                  <a:lnTo>
                    <a:pt x="248" y="838"/>
                  </a:lnTo>
                  <a:lnTo>
                    <a:pt x="235" y="861"/>
                  </a:lnTo>
                  <a:lnTo>
                    <a:pt x="159" y="871"/>
                  </a:lnTo>
                  <a:lnTo>
                    <a:pt x="36" y="890"/>
                  </a:lnTo>
                  <a:lnTo>
                    <a:pt x="0" y="920"/>
                  </a:lnTo>
                  <a:lnTo>
                    <a:pt x="30" y="946"/>
                  </a:lnTo>
                  <a:lnTo>
                    <a:pt x="99" y="965"/>
                  </a:lnTo>
                  <a:lnTo>
                    <a:pt x="179" y="926"/>
                  </a:lnTo>
                  <a:lnTo>
                    <a:pt x="238" y="900"/>
                  </a:lnTo>
                  <a:lnTo>
                    <a:pt x="314" y="890"/>
                  </a:lnTo>
                  <a:lnTo>
                    <a:pt x="344" y="881"/>
                  </a:lnTo>
                  <a:lnTo>
                    <a:pt x="334" y="848"/>
                  </a:lnTo>
                  <a:lnTo>
                    <a:pt x="248" y="764"/>
                  </a:lnTo>
                  <a:lnTo>
                    <a:pt x="198" y="676"/>
                  </a:lnTo>
                  <a:lnTo>
                    <a:pt x="155" y="617"/>
                  </a:lnTo>
                  <a:lnTo>
                    <a:pt x="149" y="559"/>
                  </a:lnTo>
                  <a:lnTo>
                    <a:pt x="169" y="462"/>
                  </a:lnTo>
                  <a:lnTo>
                    <a:pt x="215" y="361"/>
                  </a:lnTo>
                  <a:lnTo>
                    <a:pt x="265" y="189"/>
                  </a:lnTo>
                  <a:lnTo>
                    <a:pt x="308" y="88"/>
                  </a:lnTo>
                  <a:lnTo>
                    <a:pt x="304" y="29"/>
                  </a:lnTo>
                  <a:lnTo>
                    <a:pt x="265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0251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2954" y="770"/>
              <a:ext cx="170" cy="198"/>
            </a:xfrm>
            <a:custGeom>
              <a:avLst/>
              <a:gdLst>
                <a:gd name="T0" fmla="*/ 20 w 170"/>
                <a:gd name="T1" fmla="*/ 9 h 198"/>
                <a:gd name="T2" fmla="*/ 66 w 170"/>
                <a:gd name="T3" fmla="*/ 0 h 198"/>
                <a:gd name="T4" fmla="*/ 110 w 170"/>
                <a:gd name="T5" fmla="*/ 3 h 198"/>
                <a:gd name="T6" fmla="*/ 150 w 170"/>
                <a:gd name="T7" fmla="*/ 22 h 198"/>
                <a:gd name="T8" fmla="*/ 170 w 170"/>
                <a:gd name="T9" fmla="*/ 58 h 198"/>
                <a:gd name="T10" fmla="*/ 170 w 170"/>
                <a:gd name="T11" fmla="*/ 87 h 198"/>
                <a:gd name="T12" fmla="*/ 150 w 170"/>
                <a:gd name="T13" fmla="*/ 126 h 198"/>
                <a:gd name="T14" fmla="*/ 116 w 170"/>
                <a:gd name="T15" fmla="*/ 149 h 198"/>
                <a:gd name="T16" fmla="*/ 66 w 170"/>
                <a:gd name="T17" fmla="*/ 149 h 198"/>
                <a:gd name="T18" fmla="*/ 36 w 170"/>
                <a:gd name="T19" fmla="*/ 168 h 198"/>
                <a:gd name="T20" fmla="*/ 26 w 170"/>
                <a:gd name="T21" fmla="*/ 198 h 198"/>
                <a:gd name="T22" fmla="*/ 0 w 170"/>
                <a:gd name="T23" fmla="*/ 188 h 198"/>
                <a:gd name="T24" fmla="*/ 10 w 170"/>
                <a:gd name="T25" fmla="*/ 149 h 198"/>
                <a:gd name="T26" fmla="*/ 46 w 170"/>
                <a:gd name="T27" fmla="*/ 126 h 198"/>
                <a:gd name="T28" fmla="*/ 106 w 170"/>
                <a:gd name="T29" fmla="*/ 120 h 198"/>
                <a:gd name="T30" fmla="*/ 130 w 170"/>
                <a:gd name="T31" fmla="*/ 97 h 198"/>
                <a:gd name="T32" fmla="*/ 136 w 170"/>
                <a:gd name="T33" fmla="*/ 61 h 198"/>
                <a:gd name="T34" fmla="*/ 110 w 170"/>
                <a:gd name="T35" fmla="*/ 29 h 198"/>
                <a:gd name="T36" fmla="*/ 70 w 170"/>
                <a:gd name="T37" fmla="*/ 29 h 198"/>
                <a:gd name="T38" fmla="*/ 26 w 170"/>
                <a:gd name="T39" fmla="*/ 39 h 198"/>
                <a:gd name="T40" fmla="*/ 10 w 170"/>
                <a:gd name="T41" fmla="*/ 29 h 198"/>
                <a:gd name="T42" fmla="*/ 20 w 170"/>
                <a:gd name="T43" fmla="*/ 9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0"/>
                <a:gd name="T67" fmla="*/ 0 h 198"/>
                <a:gd name="T68" fmla="*/ 170 w 170"/>
                <a:gd name="T69" fmla="*/ 198 h 19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0" h="198">
                  <a:moveTo>
                    <a:pt x="20" y="9"/>
                  </a:moveTo>
                  <a:lnTo>
                    <a:pt x="66" y="0"/>
                  </a:lnTo>
                  <a:lnTo>
                    <a:pt x="110" y="3"/>
                  </a:lnTo>
                  <a:lnTo>
                    <a:pt x="150" y="22"/>
                  </a:lnTo>
                  <a:lnTo>
                    <a:pt x="170" y="58"/>
                  </a:lnTo>
                  <a:lnTo>
                    <a:pt x="170" y="87"/>
                  </a:lnTo>
                  <a:lnTo>
                    <a:pt x="150" y="126"/>
                  </a:lnTo>
                  <a:lnTo>
                    <a:pt x="116" y="149"/>
                  </a:lnTo>
                  <a:lnTo>
                    <a:pt x="66" y="149"/>
                  </a:lnTo>
                  <a:lnTo>
                    <a:pt x="36" y="168"/>
                  </a:lnTo>
                  <a:lnTo>
                    <a:pt x="26" y="198"/>
                  </a:lnTo>
                  <a:lnTo>
                    <a:pt x="0" y="188"/>
                  </a:lnTo>
                  <a:lnTo>
                    <a:pt x="10" y="149"/>
                  </a:lnTo>
                  <a:lnTo>
                    <a:pt x="46" y="126"/>
                  </a:lnTo>
                  <a:lnTo>
                    <a:pt x="106" y="120"/>
                  </a:lnTo>
                  <a:lnTo>
                    <a:pt x="130" y="97"/>
                  </a:lnTo>
                  <a:lnTo>
                    <a:pt x="136" y="61"/>
                  </a:lnTo>
                  <a:lnTo>
                    <a:pt x="110" y="29"/>
                  </a:lnTo>
                  <a:lnTo>
                    <a:pt x="70" y="29"/>
                  </a:lnTo>
                  <a:lnTo>
                    <a:pt x="26" y="39"/>
                  </a:lnTo>
                  <a:lnTo>
                    <a:pt x="10" y="2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0251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2913" y="1001"/>
              <a:ext cx="53" cy="54"/>
            </a:xfrm>
            <a:custGeom>
              <a:avLst/>
              <a:gdLst>
                <a:gd name="T0" fmla="*/ 53 w 53"/>
                <a:gd name="T1" fmla="*/ 3 h 54"/>
                <a:gd name="T2" fmla="*/ 26 w 53"/>
                <a:gd name="T3" fmla="*/ 0 h 54"/>
                <a:gd name="T4" fmla="*/ 8 w 53"/>
                <a:gd name="T5" fmla="*/ 20 h 54"/>
                <a:gd name="T6" fmla="*/ 0 w 53"/>
                <a:gd name="T7" fmla="*/ 51 h 54"/>
                <a:gd name="T8" fmla="*/ 26 w 53"/>
                <a:gd name="T9" fmla="*/ 54 h 54"/>
                <a:gd name="T10" fmla="*/ 48 w 53"/>
                <a:gd name="T11" fmla="*/ 40 h 54"/>
                <a:gd name="T12" fmla="*/ 53 w 53"/>
                <a:gd name="T13" fmla="*/ 3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54"/>
                <a:gd name="T23" fmla="*/ 53 w 53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54">
                  <a:moveTo>
                    <a:pt x="53" y="3"/>
                  </a:moveTo>
                  <a:lnTo>
                    <a:pt x="26" y="0"/>
                  </a:lnTo>
                  <a:lnTo>
                    <a:pt x="8" y="20"/>
                  </a:lnTo>
                  <a:lnTo>
                    <a:pt x="0" y="51"/>
                  </a:lnTo>
                  <a:lnTo>
                    <a:pt x="26" y="54"/>
                  </a:lnTo>
                  <a:lnTo>
                    <a:pt x="48" y="40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0251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0816858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1" y="152400"/>
            <a:ext cx="76200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  <a:cs typeface="Tahoma" charset="0"/>
              </a:rPr>
              <a:t>Nộp dung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066800"/>
            <a:ext cx="8077200" cy="5214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latin typeface="+mj-lt"/>
                <a:cs typeface="Tahoma" charset="0"/>
              </a:rPr>
              <a:t>Login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latin typeface="+mj-lt"/>
                <a:cs typeface="Tahoma" charset="0"/>
              </a:rPr>
              <a:t>LoginView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latin typeface="+mj-lt"/>
                <a:cs typeface="Tahoma" charset="0"/>
              </a:rPr>
              <a:t>LoginStatus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latin typeface="+mj-lt"/>
                <a:cs typeface="Tahoma" charset="0"/>
              </a:rPr>
              <a:t>PasswordRecovery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latin typeface="+mj-lt"/>
                <a:cs typeface="Tahoma" charset="0"/>
              </a:rPr>
              <a:t>ChangePassword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latin typeface="+mj-lt"/>
                <a:cs typeface="Tahoma" charset="0"/>
              </a:rPr>
              <a:t>CreateUserWizard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latin typeface="+mj-lt"/>
                <a:cs typeface="Tahoma" charset="0"/>
              </a:rPr>
              <a:t>Create User programmatically</a:t>
            </a:r>
            <a:endParaRPr lang="en-US" sz="2800" dirty="0" smtClean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208785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152400"/>
            <a:ext cx="76962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  <a:cs typeface="Tahoma" charset="0"/>
              </a:rPr>
              <a:t>Giới thiệu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066800"/>
            <a:ext cx="8153400" cy="5214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latin typeface="+mj-lt"/>
                <a:cs typeface="Tahoma" charset="0"/>
              </a:rPr>
              <a:t>User Authentication</a:t>
            </a:r>
          </a:p>
          <a:p>
            <a:pPr lvl="1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>
                <a:latin typeface="+mj-lt"/>
                <a:cs typeface="Tahoma" charset="0"/>
              </a:rPr>
              <a:t>Basic Login Controls</a:t>
            </a:r>
          </a:p>
          <a:p>
            <a:pPr lvl="1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>
                <a:latin typeface="+mj-lt"/>
                <a:cs typeface="Tahoma" charset="0"/>
              </a:rPr>
              <a:t>Advanced Login Controls</a:t>
            </a:r>
            <a:endParaRPr lang="en-US" sz="2400" dirty="0" smtClean="0">
              <a:latin typeface="+mj-lt"/>
              <a:cs typeface="Tahoma" charset="0"/>
            </a:endParaRPr>
          </a:p>
        </p:txBody>
      </p:sp>
      <p:pic>
        <p:nvPicPr>
          <p:cNvPr id="5" name="Picture 5" descr="PPT2E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67000"/>
            <a:ext cx="5105400" cy="4075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71077"/>
            <a:ext cx="7620000" cy="63982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  <a:cs typeface="Tahoma" charset="0"/>
              </a:rPr>
              <a:t>Các kiểu control login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079310"/>
            <a:ext cx="8153400" cy="5214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smtClean="0">
                <a:latin typeface="+mj-lt"/>
                <a:cs typeface="Tahoma" charset="0"/>
              </a:rPr>
              <a:t>Login control</a:t>
            </a:r>
          </a:p>
          <a:p>
            <a:pPr algn="just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smtClean="0">
                <a:latin typeface="+mj-lt"/>
                <a:cs typeface="Tahoma" charset="0"/>
              </a:rPr>
              <a:t>LoginView control</a:t>
            </a:r>
          </a:p>
          <a:p>
            <a:pPr algn="just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smtClean="0">
                <a:latin typeface="+mj-lt"/>
                <a:cs typeface="Tahoma" charset="0"/>
              </a:rPr>
              <a:t>LoginStatus control</a:t>
            </a:r>
          </a:p>
          <a:p>
            <a:pPr algn="just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smtClean="0">
                <a:latin typeface="+mj-lt"/>
                <a:cs typeface="Tahoma" charset="0"/>
              </a:rPr>
              <a:t>LoginName control</a:t>
            </a:r>
            <a:endParaRPr lang="en-US" sz="2800" dirty="0" smtClean="0">
              <a:latin typeface="+mj-lt"/>
              <a:cs typeface="Tahoma" charset="0"/>
            </a:endParaRPr>
          </a:p>
        </p:txBody>
      </p:sp>
      <p:pic>
        <p:nvPicPr>
          <p:cNvPr id="5" name="Picture 6" descr="PPT9B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4081399"/>
            <a:ext cx="2852737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PPT7FE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066800"/>
            <a:ext cx="4343400" cy="295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5800" y="4659326"/>
            <a:ext cx="4231197" cy="1055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2400" b="0">
                <a:latin typeface="+mj-lt"/>
              </a:rPr>
              <a:t>Use </a:t>
            </a:r>
            <a:r>
              <a:rPr lang="en-US" sz="2400" b="0">
                <a:solidFill>
                  <a:srgbClr val="0066FF"/>
                </a:solidFill>
                <a:latin typeface="+mj-lt"/>
              </a:rPr>
              <a:t>AspSqlProvider</a:t>
            </a:r>
          </a:p>
          <a:p>
            <a:pPr marL="342900" indent="-342900" algn="l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2400" b="0">
                <a:latin typeface="+mj-lt"/>
              </a:rPr>
              <a:t>Install SQLServer </a:t>
            </a:r>
            <a:r>
              <a:rPr lang="en-US" sz="2400" b="0" smtClean="0">
                <a:latin typeface="+mj-lt"/>
              </a:rPr>
              <a:t>Express</a:t>
            </a:r>
            <a:endParaRPr lang="en-US" sz="2400" b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3225997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0063" y="122238"/>
            <a:ext cx="7653337" cy="7350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>
                <a:solidFill>
                  <a:schemeClr val="tx1"/>
                </a:solidFill>
                <a:cs typeface="Tahoma" charset="0"/>
              </a:rPr>
              <a:t>Login Control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6" name="Picture 4" descr="PPT4EE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838200"/>
            <a:ext cx="5572125" cy="288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PTEDC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58" y="5686425"/>
            <a:ext cx="54292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PPT837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311" y="3821373"/>
            <a:ext cx="27908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PPT317F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58" y="3571875"/>
            <a:ext cx="5500687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79370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1" y="152400"/>
            <a:ext cx="78486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>
                <a:solidFill>
                  <a:schemeClr val="tx1"/>
                </a:solidFill>
                <a:cs typeface="Tahoma" charset="0"/>
              </a:rPr>
              <a:t>LoginView Control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033462"/>
            <a:ext cx="8153400" cy="5214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latin typeface="+mj-lt"/>
                <a:cs typeface="Tahoma" charset="0"/>
              </a:rPr>
              <a:t>LoginView Control </a:t>
            </a:r>
            <a:r>
              <a:rPr lang="en-US" sz="2800" smtClean="0">
                <a:latin typeface="+mj-lt"/>
                <a:cs typeface="Tahoma" charset="0"/>
              </a:rPr>
              <a:t>được dùng để hiển thị cảnh báo đến người dung dựa trên Login </a:t>
            </a:r>
            <a:r>
              <a:rPr lang="en-US" sz="2800">
                <a:latin typeface="+mj-lt"/>
                <a:cs typeface="Tahoma" charset="0"/>
              </a:rPr>
              <a:t>Status</a:t>
            </a:r>
            <a:endParaRPr lang="en-US" sz="2800" dirty="0" smtClean="0">
              <a:latin typeface="+mj-lt"/>
              <a:cs typeface="Tahoma" charset="0"/>
            </a:endParaRPr>
          </a:p>
        </p:txBody>
      </p:sp>
      <p:pic>
        <p:nvPicPr>
          <p:cNvPr id="5" name="Picture 5" descr="PPT946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" y="2238375"/>
            <a:ext cx="5929313" cy="172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PPT3F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238625"/>
            <a:ext cx="60007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PPTE4F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524250"/>
            <a:ext cx="25146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8609766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152400"/>
            <a:ext cx="76962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>
                <a:solidFill>
                  <a:schemeClr val="tx1"/>
                </a:solidFill>
                <a:cs typeface="Tahoma" charset="0"/>
              </a:rPr>
              <a:t>LoginName Control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033462"/>
            <a:ext cx="8181834" cy="5214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smtClean="0">
                <a:latin typeface="+mj-lt"/>
                <a:cs typeface="Tahoma" charset="0"/>
              </a:rPr>
              <a:t>LoginName control dung để hiển thị tên của người dùng sau khi đã chứng thực thành công.</a:t>
            </a:r>
          </a:p>
          <a:p>
            <a:pPr algn="just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en-US" sz="2800" dirty="0" smtClean="0">
              <a:latin typeface="+mj-lt"/>
              <a:cs typeface="Tahoma" charset="0"/>
            </a:endParaRPr>
          </a:p>
        </p:txBody>
      </p:sp>
      <p:pic>
        <p:nvPicPr>
          <p:cNvPr id="1026" name="Picture 2" descr="http://www.devx.com/assets/articlefigs/1384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2286000"/>
            <a:ext cx="8382001" cy="386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901285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152400"/>
            <a:ext cx="76962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>
                <a:solidFill>
                  <a:schemeClr val="tx1"/>
                </a:solidFill>
                <a:cs typeface="Tahoma" charset="0"/>
              </a:rPr>
              <a:t>Login Status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033462"/>
            <a:ext cx="8153400" cy="5214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latin typeface="+mj-lt"/>
                <a:cs typeface="Tahoma" charset="0"/>
              </a:rPr>
              <a:t>Login </a:t>
            </a:r>
            <a:r>
              <a:rPr lang="en-US" sz="2800" smtClean="0">
                <a:latin typeface="+mj-lt"/>
                <a:cs typeface="Tahoma" charset="0"/>
              </a:rPr>
              <a:t>Status dùng để hiển thị trạng thái chứng thực của người dung.</a:t>
            </a:r>
            <a:endParaRPr lang="en-US" sz="2800" dirty="0" smtClean="0">
              <a:latin typeface="+mj-lt"/>
              <a:cs typeface="Tahoma" charset="0"/>
            </a:endParaRPr>
          </a:p>
        </p:txBody>
      </p:sp>
      <p:pic>
        <p:nvPicPr>
          <p:cNvPr id="5" name="Picture 5" descr="PPT4B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543" y="2265459"/>
            <a:ext cx="5529262" cy="247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PPTBD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67" y="4793127"/>
            <a:ext cx="5526033" cy="160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PPT45D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43" y="2533022"/>
            <a:ext cx="2578894" cy="377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581400" y="4969904"/>
            <a:ext cx="1447800" cy="3063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1625905964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76962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>
                <a:solidFill>
                  <a:schemeClr val="tx1"/>
                </a:solidFill>
                <a:cs typeface="Tahoma" charset="0"/>
              </a:rPr>
              <a:t>PasswordRecovery Control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033462"/>
            <a:ext cx="8189722" cy="5214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smtClean="0">
                <a:latin typeface="+mj-lt"/>
                <a:cs typeface="Tahoma" charset="0"/>
              </a:rPr>
              <a:t>Dùng để lấy password khi người dùng quên.</a:t>
            </a:r>
            <a:endParaRPr lang="en-US" sz="2800" dirty="0" smtClean="0">
              <a:latin typeface="+mj-lt"/>
              <a:cs typeface="Tahoma" charset="0"/>
            </a:endParaRPr>
          </a:p>
        </p:txBody>
      </p:sp>
      <p:pic>
        <p:nvPicPr>
          <p:cNvPr id="5" name="Picture 5" descr="PPT5AF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8113522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1664344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NPT template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VNPT template</Template>
  <TotalTime>88</TotalTime>
  <Words>278</Words>
  <Application>Microsoft Office PowerPoint</Application>
  <PresentationFormat>On-screen Show (4:3)</PresentationFormat>
  <Paragraphs>53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ＭＳ Ｐゴシック</vt:lpstr>
      <vt:lpstr>Arial</vt:lpstr>
      <vt:lpstr>Calibri</vt:lpstr>
      <vt:lpstr>Courier New</vt:lpstr>
      <vt:lpstr>Tahoma</vt:lpstr>
      <vt:lpstr>Times New Roman</vt:lpstr>
      <vt:lpstr>VNPT template</vt:lpstr>
      <vt:lpstr>Custom Design</vt:lpstr>
      <vt:lpstr>Nhóm controls Login</vt:lpstr>
      <vt:lpstr>Nộp dung</vt:lpstr>
      <vt:lpstr>Giới thiệu</vt:lpstr>
      <vt:lpstr>Các kiểu control login</vt:lpstr>
      <vt:lpstr>Login Control</vt:lpstr>
      <vt:lpstr>LoginView Control</vt:lpstr>
      <vt:lpstr>LoginName Control</vt:lpstr>
      <vt:lpstr>Login Status</vt:lpstr>
      <vt:lpstr>PasswordRecovery Control</vt:lpstr>
      <vt:lpstr>PasswordRecovery Control</vt:lpstr>
      <vt:lpstr>ChangePassword Control</vt:lpstr>
      <vt:lpstr>CreateUserWizard Control</vt:lpstr>
      <vt:lpstr>Create User programmatically</vt:lpstr>
      <vt:lpstr>Q &amp; A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Tran Anh Dung</dc:creator>
  <cp:lastModifiedBy>anhdung</cp:lastModifiedBy>
  <cp:revision>44</cp:revision>
  <dcterms:created xsi:type="dcterms:W3CDTF">2010-09-29T06:57:02Z</dcterms:created>
  <dcterms:modified xsi:type="dcterms:W3CDTF">2015-07-09T23:04:06Z</dcterms:modified>
</cp:coreProperties>
</file>