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86" r:id="rId2"/>
  </p:sldMasterIdLst>
  <p:notesMasterIdLst>
    <p:notesMasterId r:id="rId15"/>
  </p:notesMasterIdLst>
  <p:handoutMasterIdLst>
    <p:handoutMasterId r:id="rId16"/>
  </p:handoutMasterIdLst>
  <p:sldIdLst>
    <p:sldId id="256" r:id="rId3"/>
    <p:sldId id="754" r:id="rId4"/>
    <p:sldId id="783" r:id="rId5"/>
    <p:sldId id="784" r:id="rId6"/>
    <p:sldId id="785" r:id="rId7"/>
    <p:sldId id="782" r:id="rId8"/>
    <p:sldId id="780" r:id="rId9"/>
    <p:sldId id="779" r:id="rId10"/>
    <p:sldId id="790" r:id="rId11"/>
    <p:sldId id="786" r:id="rId12"/>
    <p:sldId id="787" r:id="rId13"/>
    <p:sldId id="778" r:id="rId14"/>
  </p:sldIdLst>
  <p:sldSz cx="9144000" cy="6858000" type="screen4x3"/>
  <p:notesSz cx="6858000" cy="9144000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5" autoAdjust="0"/>
    <p:restoredTop sz="87092" autoAdjust="0"/>
  </p:normalViewPr>
  <p:slideViewPr>
    <p:cSldViewPr>
      <p:cViewPr>
        <p:scale>
          <a:sx n="70" d="100"/>
          <a:sy n="70" d="100"/>
        </p:scale>
        <p:origin x="149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21725"/>
            <a:ext cx="23304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175" y="152400"/>
            <a:ext cx="5108575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0" i="1" err="1" smtClean="0">
                <a:latin typeface="Times New Roman" pitchFamily="18" charset="0"/>
                <a:ea typeface="+mn-ea"/>
                <a:cs typeface="Times New Roman" pitchFamily="18" charset="0"/>
              </a:rPr>
              <a:t>Chương</a:t>
            </a:r>
            <a:r>
              <a:rPr lang="en-US" sz="1000" b="0" i="1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err="1" smtClean="0">
                <a:latin typeface="Times New Roman" pitchFamily="18" charset="0"/>
                <a:ea typeface="+mn-ea"/>
                <a:cs typeface="Times New Roman" pitchFamily="18" charset="0"/>
              </a:rPr>
              <a:t>trình</a:t>
            </a:r>
            <a:r>
              <a:rPr lang="en-US" sz="1000" b="0" i="1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err="1" smtClean="0">
                <a:latin typeface="Times New Roman" pitchFamily="18" charset="0"/>
                <a:ea typeface="+mn-ea"/>
                <a:cs typeface="Times New Roman" pitchFamily="18" charset="0"/>
              </a:rPr>
              <a:t>đào</a:t>
            </a:r>
            <a:r>
              <a:rPr lang="en-US" sz="1000" b="0" i="1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err="1" smtClean="0">
                <a:latin typeface="Times New Roman" pitchFamily="18" charset="0"/>
                <a:ea typeface="+mn-ea"/>
                <a:cs typeface="Times New Roman" pitchFamily="18" charset="0"/>
              </a:rPr>
              <a:t>tạo</a:t>
            </a: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smtClean="0"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sz="1000" b="0" i="1" err="1" smtClean="0">
                <a:latin typeface="Times New Roman" pitchFamily="18" charset="0"/>
                <a:ea typeface="+mn-ea"/>
                <a:cs typeface="Times New Roman" pitchFamily="18" charset="0"/>
              </a:rPr>
              <a:t>Lập</a:t>
            </a:r>
            <a:r>
              <a:rPr lang="en-US" sz="1000" b="0" i="1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err="1" smtClean="0">
                <a:latin typeface="Times New Roman" pitchFamily="18" charset="0"/>
                <a:ea typeface="+mn-ea"/>
                <a:cs typeface="Times New Roman" pitchFamily="18" charset="0"/>
              </a:rPr>
              <a:t>trình</a:t>
            </a:r>
            <a:r>
              <a:rPr lang="en-US" sz="1000" b="0" i="1" smtClean="0">
                <a:latin typeface="Times New Roman" pitchFamily="18" charset="0"/>
                <a:ea typeface="+mn-ea"/>
                <a:cs typeface="Times New Roman" pitchFamily="18" charset="0"/>
              </a:rPr>
              <a:t>  ASP.NET </a:t>
            </a:r>
            <a:r>
              <a:rPr lang="en-US" sz="1000" b="0" i="1" err="1" smtClean="0">
                <a:latin typeface="Times New Roman" pitchFamily="18" charset="0"/>
                <a:ea typeface="+mn-ea"/>
                <a:cs typeface="Times New Roman" pitchFamily="18" charset="0"/>
              </a:rPr>
              <a:t>trên</a:t>
            </a:r>
            <a:r>
              <a:rPr lang="en-US" sz="1000" b="0" i="1" smtClean="0">
                <a:latin typeface="Times New Roman" pitchFamily="18" charset="0"/>
                <a:ea typeface="+mn-ea"/>
                <a:cs typeface="Times New Roman" pitchFamily="18" charset="0"/>
              </a:rPr>
              <a:t> Web”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763" y="8931275"/>
            <a:ext cx="5857875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0" i="1" err="1">
                <a:latin typeface="Times New Roman" pitchFamily="18" charset="0"/>
                <a:ea typeface="+mn-ea"/>
                <a:cs typeface="Times New Roman" pitchFamily="18" charset="0"/>
              </a:rPr>
              <a:t>Trung</a:t>
            </a: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err="1">
                <a:latin typeface="Times New Roman" pitchFamily="18" charset="0"/>
                <a:ea typeface="+mn-ea"/>
                <a:cs typeface="Times New Roman" pitchFamily="18" charset="0"/>
              </a:rPr>
              <a:t>tâm</a:t>
            </a: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err="1">
                <a:latin typeface="Times New Roman" pitchFamily="18" charset="0"/>
                <a:ea typeface="+mn-ea"/>
                <a:cs typeface="Times New Roman" pitchFamily="18" charset="0"/>
              </a:rPr>
              <a:t>Đào</a:t>
            </a: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err="1">
                <a:latin typeface="Times New Roman" pitchFamily="18" charset="0"/>
                <a:ea typeface="+mn-ea"/>
                <a:cs typeface="Times New Roman" pitchFamily="18" charset="0"/>
              </a:rPr>
              <a:t>tạo</a:t>
            </a: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err="1">
                <a:latin typeface="Times New Roman" pitchFamily="18" charset="0"/>
                <a:ea typeface="+mn-ea"/>
                <a:cs typeface="Times New Roman" pitchFamily="18" charset="0"/>
              </a:rPr>
              <a:t>Bưu</a:t>
            </a: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err="1">
                <a:latin typeface="Times New Roman" pitchFamily="18" charset="0"/>
                <a:ea typeface="+mn-ea"/>
                <a:cs typeface="Times New Roman" pitchFamily="18" charset="0"/>
              </a:rPr>
              <a:t>chính</a:t>
            </a: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err="1">
                <a:latin typeface="Times New Roman" pitchFamily="18" charset="0"/>
                <a:ea typeface="+mn-ea"/>
                <a:cs typeface="Times New Roman" pitchFamily="18" charset="0"/>
              </a:rPr>
              <a:t>Viễn</a:t>
            </a: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err="1">
                <a:latin typeface="Times New Roman" pitchFamily="18" charset="0"/>
                <a:ea typeface="+mn-ea"/>
                <a:cs typeface="Times New Roman" pitchFamily="18" charset="0"/>
              </a:rPr>
              <a:t>thông</a:t>
            </a: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smtClean="0">
                <a:latin typeface="Times New Roman" pitchFamily="18" charset="0"/>
                <a:ea typeface="+mn-ea"/>
                <a:cs typeface="Times New Roman" pitchFamily="18" charset="0"/>
              </a:rPr>
              <a:t>II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82663" y="455613"/>
            <a:ext cx="5286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0125" y="8839200"/>
            <a:ext cx="5286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Chương trình đào tạo "Quản trị cơ sở dữ liệu Oracle"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10/07/2015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5052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Trung tâm đào tạo Bưu chính Viễn thông </a:t>
            </a:r>
            <a:r>
              <a:rPr lang="en-US" smtClean="0"/>
              <a:t>I</a:t>
            </a:r>
            <a:r>
              <a:rPr lang="vi-VN" smtClean="0"/>
              <a:t>I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 smtClean="0"/>
          </a:p>
        </p:txBody>
      </p:sp>
      <p:sp>
        <p:nvSpPr>
          <p:cNvPr id="153605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vi-VN" smtClean="0"/>
              <a:t>Trung tâm đào tạo Bưu chính Viễn thông I</a:t>
            </a:r>
          </a:p>
        </p:txBody>
      </p:sp>
      <p:sp>
        <p:nvSpPr>
          <p:cNvPr id="153606" name="Header Placeholder 5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vi-VN" smtClean="0"/>
              <a:t>Chương trình đào tạo "Quản trị cơ sở dữ liệu Oracle"</a:t>
            </a:r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sz="130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B3C083-5DF3-43F3-9983-FF68CB3190BD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2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sz="130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427482-EA24-4766-B623-A313EFDF1231}" type="slidenum">
              <a:rPr lang="en-US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2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40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7B4D82-9DC1-4420-96A9-8A535A1B7889}" type="slidenum">
              <a:rPr lang="en-US"/>
              <a:pPr eaLnBrk="1" hangingPunct="1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Chương trình đào tạo "Quản trị cơ sở dữ liệu Oracle"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Trung tâm đào tạo Bưu chính Viễn thông </a:t>
            </a:r>
            <a:r>
              <a:rPr lang="en-US" smtClean="0"/>
              <a:t>I</a:t>
            </a:r>
            <a:r>
              <a:rPr lang="vi-VN" smtClean="0"/>
              <a:t>I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AF5D4-30DF-4666-88A0-857909604CFF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995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0"/>
            <a:ext cx="703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vi-VN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766762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0"/>
            <a:ext cx="703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685800" y="2819400"/>
            <a:ext cx="7772400" cy="1066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sz="6000" b="1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Một số vấn đề khác</a:t>
            </a:r>
            <a:endParaRPr lang="vi-VN" sz="6000" b="1" smtClean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163163" y="5334000"/>
            <a:ext cx="42672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Dũng</a:t>
            </a:r>
            <a:endParaRPr lang="vi-VN" b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04800"/>
            <a:ext cx="5486400" cy="1852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28600"/>
            <a:ext cx="7696199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3200" b="1">
                <a:solidFill>
                  <a:schemeClr val="tx1"/>
                </a:solidFill>
                <a:cs typeface="Tahoma" charset="0"/>
              </a:rPr>
              <a:t>Gửi Email sử dụng Remote Server</a:t>
            </a:r>
            <a:endParaRPr lang="en-US" sz="3200" b="1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Ví dụ:</a:t>
            </a:r>
            <a:endParaRPr lang="en-US" sz="2800" smtClean="0">
              <a:latin typeface="+mj-lt"/>
              <a:cs typeface="Tahoma" charset="0"/>
            </a:endParaRPr>
          </a:p>
        </p:txBody>
      </p:sp>
      <p:sp>
        <p:nvSpPr>
          <p:cNvPr id="4" name="Rounded Rectangle 7"/>
          <p:cNvSpPr>
            <a:spLocks noChangeArrowheads="1"/>
          </p:cNvSpPr>
          <p:nvPr/>
        </p:nvSpPr>
        <p:spPr bwMode="auto">
          <a:xfrm>
            <a:off x="685800" y="1676400"/>
            <a:ext cx="8153400" cy="4876800"/>
          </a:xfrm>
          <a:prstGeom prst="roundRect">
            <a:avLst>
              <a:gd name="adj" fmla="val 16667"/>
            </a:avLst>
          </a:prstGeom>
          <a:solidFill>
            <a:srgbClr val="00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2000" b="0"/>
              <a:t>MailMessage m = </a:t>
            </a:r>
            <a:r>
              <a:rPr lang="en-US" sz="2000" b="0">
                <a:solidFill>
                  <a:srgbClr val="0000FF"/>
                </a:solidFill>
              </a:rPr>
              <a:t>new</a:t>
            </a:r>
            <a:r>
              <a:rPr lang="en-US" sz="2000" b="0"/>
              <a:t> MailMessage();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2000" b="0"/>
              <a:t>m.Subject = “Subject”;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2000" b="0"/>
              <a:t>m.From = new MailAddress(“mail from");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2000" b="0"/>
              <a:t>m.To.Add(“mail to”);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2000" b="0"/>
              <a:t>m.Body = “Body”;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2000" b="0"/>
              <a:t>SmtpClient smtp = </a:t>
            </a:r>
            <a:r>
              <a:rPr lang="en-US" sz="2000" b="0">
                <a:solidFill>
                  <a:srgbClr val="0000FF"/>
                </a:solidFill>
              </a:rPr>
              <a:t>new</a:t>
            </a:r>
            <a:r>
              <a:rPr lang="en-US" sz="2000" b="0"/>
              <a:t> SmtpClient();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2000" b="0"/>
              <a:t>smtp.Host = "smtp.gmail.com";	   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2000" b="0"/>
              <a:t>smtp.Port = 587;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2000" b="0"/>
              <a:t>smtp.Credentials = </a:t>
            </a:r>
            <a:r>
              <a:rPr lang="en-US" sz="2000" b="0">
                <a:solidFill>
                  <a:srgbClr val="0000FF"/>
                </a:solidFill>
              </a:rPr>
              <a:t>new</a:t>
            </a:r>
            <a:r>
              <a:rPr lang="en-US" sz="2000" b="0"/>
              <a:t> NetworkCredential(“mail", “password");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2000" b="0"/>
              <a:t>smtp.EnableSsl = </a:t>
            </a:r>
            <a:r>
              <a:rPr lang="en-US" sz="2000" b="0">
                <a:solidFill>
                  <a:srgbClr val="0000FF"/>
                </a:solidFill>
              </a:rPr>
              <a:t>true</a:t>
            </a:r>
            <a:r>
              <a:rPr lang="en-US" sz="2000" b="0"/>
              <a:t>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2000" b="0"/>
              <a:t>smtp.DeliveryMethod = SmtpDeliveryMethod.Network;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2000" b="0"/>
              <a:t>smtp.Send(m);</a:t>
            </a:r>
          </a:p>
        </p:txBody>
      </p:sp>
    </p:spTree>
    <p:extLst>
      <p:ext uri="{BB962C8B-B14F-4D97-AF65-F5344CB8AC3E}">
        <p14:creationId xmlns:p14="http://schemas.microsoft.com/office/powerpoint/2010/main" val="2534180749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1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4000" b="1" smtClean="0">
                <a:solidFill>
                  <a:schemeClr val="tx1"/>
                </a:solidFill>
                <a:cs typeface="Tahoma" charset="0"/>
              </a:rPr>
              <a:t>Quảng cáo</a:t>
            </a:r>
            <a:endParaRPr lang="en-US" sz="4000" b="1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410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Sử sụng </a:t>
            </a:r>
            <a:r>
              <a:rPr lang="en-US" sz="2800">
                <a:latin typeface="+mj-lt"/>
                <a:cs typeface="Tahoma" charset="0"/>
              </a:rPr>
              <a:t>control </a:t>
            </a:r>
            <a:r>
              <a:rPr lang="en-US" sz="2800" smtClean="0">
                <a:latin typeface="+mj-lt"/>
                <a:cs typeface="Tahoma" charset="0"/>
              </a:rPr>
              <a:t>AdRotator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400" smtClean="0">
              <a:latin typeface="+mj-lt"/>
              <a:cs typeface="Tahom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752600"/>
            <a:ext cx="8001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/>
              <a:t>&lt;?xml version="1.0" encoding="utf-8" ?&gt;</a:t>
            </a:r>
          </a:p>
          <a:p>
            <a:pPr algn="l"/>
            <a:r>
              <a:rPr lang="en-US" b="0"/>
              <a:t>&lt;Advertisements&gt;</a:t>
            </a:r>
          </a:p>
          <a:p>
            <a:pPr algn="l"/>
            <a:r>
              <a:rPr lang="en-US" b="0"/>
              <a:t>  &lt;Ad&gt;</a:t>
            </a:r>
          </a:p>
          <a:p>
            <a:pPr algn="l"/>
            <a:r>
              <a:rPr lang="en-US" b="0"/>
              <a:t>    &lt;ImageUrl&gt;~\Images\ChanDung_HienDai1.gif&lt;/ImageUrl&gt;</a:t>
            </a:r>
          </a:p>
          <a:p>
            <a:pPr algn="l"/>
            <a:r>
              <a:rPr lang="en-US" b="0"/>
              <a:t>    &lt;NavigateUrl&gt;http://www.microsoft.com&lt;/NavigateUrl&gt;</a:t>
            </a:r>
          </a:p>
          <a:p>
            <a:pPr algn="l"/>
            <a:r>
              <a:rPr lang="en-US" b="0"/>
              <a:t>    &lt;AlternateText&gt;Microsoft Main Site&lt;/AlternateText&gt;</a:t>
            </a:r>
          </a:p>
          <a:p>
            <a:pPr algn="l"/>
            <a:r>
              <a:rPr lang="en-US" b="0"/>
              <a:t>    &lt;Impressions&gt;80&lt;/Impressions&gt;</a:t>
            </a:r>
          </a:p>
          <a:p>
            <a:pPr algn="l"/>
            <a:r>
              <a:rPr lang="en-US" b="0"/>
              <a:t>    &lt;Keyword&gt;Topic1&lt;/Keyword&gt;</a:t>
            </a:r>
          </a:p>
          <a:p>
            <a:pPr algn="l"/>
            <a:r>
              <a:rPr lang="en-US" b="0"/>
              <a:t>  &lt;/Ad&gt;</a:t>
            </a:r>
          </a:p>
          <a:p>
            <a:pPr algn="l"/>
            <a:r>
              <a:rPr lang="en-US" b="0"/>
              <a:t>  &lt;Ad&gt;</a:t>
            </a:r>
          </a:p>
          <a:p>
            <a:pPr algn="l"/>
            <a:r>
              <a:rPr lang="en-US" b="0"/>
              <a:t>    &lt;ImageUrl&gt;~\Images\ChanDung_HienDai5.gif&lt;/ImageUrl&gt;</a:t>
            </a:r>
          </a:p>
          <a:p>
            <a:pPr algn="l"/>
            <a:r>
              <a:rPr lang="en-US" b="0"/>
              <a:t>    &lt;NavigateUrl&gt;http</a:t>
            </a:r>
            <a:r>
              <a:rPr lang="en-US" b="0"/>
              <a:t>://</a:t>
            </a:r>
            <a:r>
              <a:rPr lang="en-US" b="0" smtClean="0"/>
              <a:t>www.uit.edu.vn</a:t>
            </a:r>
            <a:r>
              <a:rPr lang="en-US" b="0"/>
              <a:t>&lt;/NavigateUrl&gt;</a:t>
            </a:r>
          </a:p>
          <a:p>
            <a:pPr algn="l"/>
            <a:r>
              <a:rPr lang="en-US" b="0"/>
              <a:t>    </a:t>
            </a:r>
            <a:r>
              <a:rPr lang="en-US" b="0"/>
              <a:t>&lt;</a:t>
            </a:r>
            <a:r>
              <a:rPr lang="en-US" b="0" smtClean="0"/>
              <a:t>AlternateText&gt;ĐH CNTT </a:t>
            </a:r>
            <a:r>
              <a:rPr lang="en-US" b="0"/>
              <a:t>TPHCM&lt;/AlternateText&gt;</a:t>
            </a:r>
          </a:p>
          <a:p>
            <a:pPr algn="l"/>
            <a:r>
              <a:rPr lang="en-US" b="0"/>
              <a:t>    &lt;Impressions&gt;80&lt;/Impressions&gt;</a:t>
            </a:r>
          </a:p>
          <a:p>
            <a:pPr algn="l"/>
            <a:r>
              <a:rPr lang="en-US" b="0"/>
              <a:t>    &lt;Keyword&gt;Topic2&lt;/Keyword&gt;</a:t>
            </a:r>
          </a:p>
          <a:p>
            <a:pPr algn="l"/>
            <a:r>
              <a:rPr lang="en-US" b="0"/>
              <a:t>  &lt;/Ad&gt;</a:t>
            </a:r>
          </a:p>
          <a:p>
            <a:pPr algn="l"/>
            <a:r>
              <a:rPr lang="en-US" b="0"/>
              <a:t>&lt;/</a:t>
            </a:r>
            <a:r>
              <a:rPr lang="en-US" b="0"/>
              <a:t>Advertisements</a:t>
            </a:r>
            <a:r>
              <a:rPr lang="en-US" b="0" smtClean="0"/>
              <a:t>&gt;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650092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2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smtClean="0">
                <a:solidFill>
                  <a:schemeClr val="tx1"/>
                </a:solidFill>
                <a:cs typeface="Tahoma" charset="0"/>
              </a:rPr>
              <a:t>Q &amp; A</a:t>
            </a:r>
            <a:endParaRPr lang="en-US" sz="4000" b="1">
              <a:solidFill>
                <a:schemeClr val="tx1"/>
              </a:solidFill>
              <a:cs typeface="Tahoma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38640" y="1143000"/>
            <a:ext cx="4471760" cy="5486400"/>
            <a:chOff x="2208" y="768"/>
            <a:chExt cx="1170" cy="2517"/>
          </a:xfrm>
        </p:grpSpPr>
        <p:sp>
          <p:nvSpPr>
            <p:cNvPr id="5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25486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err="1" smtClean="0">
                <a:solidFill>
                  <a:schemeClr val="tx1"/>
                </a:solidFill>
                <a:cs typeface="Tahoma" charset="0"/>
              </a:rPr>
              <a:t>Nội</a:t>
            </a:r>
            <a:r>
              <a:rPr lang="en-US" sz="4000" b="1" smtClean="0">
                <a:solidFill>
                  <a:schemeClr val="tx1"/>
                </a:solidFill>
                <a:cs typeface="Tahoma" charset="0"/>
              </a:rPr>
              <a:t> dung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143000"/>
            <a:ext cx="8153400" cy="5410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Cấu hình ứng dụng ASP.NET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Tạo DB trong SQL Server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Gửi mail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Quảng cáo</a:t>
            </a:r>
          </a:p>
        </p:txBody>
      </p:sp>
    </p:spTree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153400" cy="5257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800" b="0" smtClean="0">
                <a:solidFill>
                  <a:schemeClr val="tx1">
                    <a:lumMod val="50000"/>
                  </a:schemeClr>
                </a:solidFill>
              </a:rPr>
              <a:t>File cấu hình </a:t>
            </a:r>
            <a:r>
              <a:rPr lang="en-US" sz="2800" b="0" smtClean="0">
                <a:solidFill>
                  <a:srgbClr val="FF0000"/>
                </a:solidFill>
              </a:rPr>
              <a:t>web.config</a:t>
            </a:r>
            <a:endParaRPr lang="vi-VN" sz="280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800" b="0" smtClean="0">
                <a:solidFill>
                  <a:schemeClr val="tx1">
                    <a:lumMod val="50000"/>
                  </a:schemeClr>
                </a:solidFill>
              </a:rPr>
              <a:t>File cấu hình </a:t>
            </a:r>
            <a:r>
              <a:rPr lang="en-US" sz="2800" b="0" smtClean="0">
                <a:solidFill>
                  <a:srgbClr val="FF0000"/>
                </a:solidFill>
              </a:rPr>
              <a:t>machine.config</a:t>
            </a:r>
          </a:p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800" b="0" smtClean="0">
                <a:solidFill>
                  <a:schemeClr val="tx1">
                    <a:lumMod val="50000"/>
                  </a:schemeClr>
                </a:solidFill>
              </a:rPr>
              <a:t>Cấu hình xử lý lỗi</a:t>
            </a:r>
            <a:endParaRPr lang="vi-VN" sz="2800" b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125" name="Rounded Rectangle 5"/>
          <p:cNvSpPr>
            <a:spLocks noChangeArrowheads="1"/>
          </p:cNvSpPr>
          <p:nvPr/>
        </p:nvSpPr>
        <p:spPr bwMode="auto">
          <a:xfrm>
            <a:off x="609600" y="3048000"/>
            <a:ext cx="8305800" cy="3048000"/>
          </a:xfrm>
          <a:prstGeom prst="roundRect">
            <a:avLst>
              <a:gd name="adj" fmla="val 16667"/>
            </a:avLst>
          </a:prstGeom>
          <a:solidFill>
            <a:srgbClr val="00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2000" b="0"/>
              <a:t>&lt;system.web&gt; &lt;customErrors mode="On" 	defaultRedirect="GenericErrorPage.htm"&gt;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b="0"/>
              <a:t>            	&lt;error statusCode="403" redirect="NoAccess.htm" /&gt;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b="0"/>
              <a:t>            	&lt;error statusCode="404" redirect="FileNotFound.htm" /&gt;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b="0"/>
              <a:t>      &lt;/customErrors&gt;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b="0"/>
              <a:t>&lt;/system.web&gt;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Cấu hình ứng dụng ASP.NET</a:t>
            </a:r>
            <a:endParaRPr lang="en-US" sz="4000" b="1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153400" cy="5257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800" b="0" smtClean="0">
                <a:solidFill>
                  <a:schemeClr val="tx1">
                    <a:lumMod val="50000"/>
                  </a:schemeClr>
                </a:solidFill>
              </a:rPr>
              <a:t>Cấu hình Membership</a:t>
            </a:r>
            <a:endParaRPr lang="vi-VN" sz="2800" b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149" name="Rounded Rectangle 5"/>
          <p:cNvSpPr>
            <a:spLocks noChangeArrowheads="1"/>
          </p:cNvSpPr>
          <p:nvPr/>
        </p:nvSpPr>
        <p:spPr bwMode="auto">
          <a:xfrm>
            <a:off x="685800" y="1676400"/>
            <a:ext cx="8153400" cy="4869872"/>
          </a:xfrm>
          <a:prstGeom prst="roundRect">
            <a:avLst>
              <a:gd name="adj" fmla="val 16667"/>
            </a:avLst>
          </a:prstGeom>
          <a:solidFill>
            <a:srgbClr val="00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2000" b="0"/>
              <a:t>&lt;membership  defaultProvider="MyMembershipProvider"&gt;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b="0"/>
              <a:t>      &lt;providers&gt;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b="0"/>
              <a:t>        	&lt;add name="MyMembershipProvider"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b="0"/>
              <a:t>             type="System.Web.Security.SqlMembershipProvider"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b="0"/>
              <a:t>             connectionStringName="LocalSqlServer"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b="0"/>
              <a:t>             requiresQuestionAndAnswer="false"  	 	minRequiredPasswordLength="1"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b="0"/>
              <a:t>             minRequiredNonalphanumericCharacters="0"/&gt;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b="0"/>
              <a:t>      &lt;/providers&gt;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b="0"/>
              <a:t>&lt;/membership&gt;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Cấu hình ứng dụng ASP.NET</a:t>
            </a:r>
            <a:endParaRPr lang="en-US" sz="4000" b="1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073944"/>
            <a:ext cx="8153400" cy="5257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vi-VN" sz="2800" b="0" smtClean="0">
                <a:solidFill>
                  <a:schemeClr val="tx1">
                    <a:lumMod val="50000"/>
                  </a:schemeClr>
                </a:solidFill>
              </a:rPr>
              <a:t>Tạo bằng wizard: dùng lệnh </a:t>
            </a:r>
            <a:r>
              <a:rPr lang="vi-VN" sz="2800" b="0" smtClean="0">
                <a:solidFill>
                  <a:srgbClr val="FF0000"/>
                </a:solidFill>
              </a:rPr>
              <a:t>aspnet_regsql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vi-VN" sz="2800" b="0" smtClean="0">
                <a:solidFill>
                  <a:schemeClr val="tx1">
                    <a:lumMod val="50000"/>
                  </a:schemeClr>
                </a:solidFill>
              </a:rPr>
              <a:t>Tạo bằng lệnh: </a:t>
            </a:r>
            <a:r>
              <a:rPr lang="vi-VN" sz="2800" b="0" smtClean="0">
                <a:solidFill>
                  <a:srgbClr val="FF0000"/>
                </a:solidFill>
              </a:rPr>
              <a:t>Aspnet_regsql –S dungta –U sa –d dbName –A all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vi-VN" sz="2800" b="0" smtClean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800" b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vi-VN" sz="2800" b="0" smtClean="0">
                <a:solidFill>
                  <a:schemeClr val="tx1">
                    <a:lumMod val="50000"/>
                  </a:schemeClr>
                </a:solidFill>
              </a:rPr>
              <a:t>all|m|r|p|c|w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vi-VN" sz="2400" smtClean="0">
                <a:solidFill>
                  <a:schemeClr val="tx1">
                    <a:lumMod val="50000"/>
                  </a:schemeClr>
                </a:solidFill>
              </a:rPr>
              <a:t>all: All features</a:t>
            </a:r>
            <a:endParaRPr lang="en-US" sz="2400" smtClean="0">
              <a:solidFill>
                <a:schemeClr val="tx1">
                  <a:lumMod val="50000"/>
                </a:schemeClr>
              </a:solidFill>
            </a:endParaRP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vi-VN" sz="2400" smtClean="0">
                <a:solidFill>
                  <a:schemeClr val="tx1">
                    <a:lumMod val="50000"/>
                  </a:schemeClr>
                </a:solidFill>
              </a:rPr>
              <a:t>m: Membership</a:t>
            </a:r>
            <a:endParaRPr lang="en-US" sz="2400" smtClean="0">
              <a:solidFill>
                <a:schemeClr val="tx1">
                  <a:lumMod val="50000"/>
                </a:schemeClr>
              </a:solidFill>
            </a:endParaRP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vi-VN" sz="2400" smtClean="0">
                <a:solidFill>
                  <a:schemeClr val="tx1">
                    <a:lumMod val="50000"/>
                  </a:schemeClr>
                </a:solidFill>
              </a:rPr>
              <a:t>r: Role management</a:t>
            </a:r>
            <a:endParaRPr lang="en-US" sz="2400" smtClean="0">
              <a:solidFill>
                <a:schemeClr val="tx1">
                  <a:lumMod val="50000"/>
                </a:schemeClr>
              </a:solidFill>
            </a:endParaRP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vi-VN" sz="2400" smtClean="0">
                <a:solidFill>
                  <a:schemeClr val="tx1">
                    <a:lumMod val="50000"/>
                  </a:schemeClr>
                </a:solidFill>
              </a:rPr>
              <a:t>p: Profile</a:t>
            </a:r>
            <a:endParaRPr lang="en-US" sz="2400" smtClean="0">
              <a:solidFill>
                <a:schemeClr val="tx1">
                  <a:lumMod val="50000"/>
                </a:schemeClr>
              </a:solidFill>
            </a:endParaRP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vi-VN" sz="2400" smtClean="0">
                <a:solidFill>
                  <a:schemeClr val="tx1">
                    <a:lumMod val="50000"/>
                  </a:schemeClr>
                </a:solidFill>
              </a:rPr>
              <a:t>c: Web Parts personalization</a:t>
            </a:r>
            <a:endParaRPr lang="en-US" sz="2400" smtClean="0">
              <a:solidFill>
                <a:schemeClr val="tx1">
                  <a:lumMod val="50000"/>
                </a:schemeClr>
              </a:solidFill>
            </a:endParaRP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vi-VN" sz="2400" smtClean="0">
                <a:solidFill>
                  <a:schemeClr val="tx1">
                    <a:lumMod val="50000"/>
                  </a:schemeClr>
                </a:solidFill>
              </a:rPr>
              <a:t>w: Web events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vi-VN" sz="2800" b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Tạo DB trong SQL Server</a:t>
            </a:r>
            <a:endParaRPr lang="en-US" sz="4000" b="1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28600"/>
            <a:ext cx="7696199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3200" b="1">
                <a:solidFill>
                  <a:schemeClr val="tx1"/>
                </a:solidFill>
                <a:cs typeface="Tahoma" charset="0"/>
              </a:rPr>
              <a:t>Gửi mail sử dụng Client Mail Server</a:t>
            </a:r>
            <a:endParaRPr lang="en-US" sz="3200" b="1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410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Sử dụng giao thức mailto: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800" smtClean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800" smtClean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Sử </a:t>
            </a:r>
            <a:r>
              <a:rPr lang="en-US" sz="2800">
                <a:latin typeface="+mj-lt"/>
                <a:cs typeface="Tahoma" charset="0"/>
              </a:rPr>
              <a:t>dụng Hyperlink server control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047875"/>
            <a:ext cx="8210550" cy="466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3733800"/>
            <a:ext cx="8001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3067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28600"/>
            <a:ext cx="7696199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3200" b="1">
                <a:solidFill>
                  <a:schemeClr val="tx1"/>
                </a:solidFill>
                <a:cs typeface="Tahoma" charset="0"/>
              </a:rPr>
              <a:t>Gửi Email sử dụng Remote Server</a:t>
            </a:r>
            <a:endParaRPr lang="en-US" sz="3200" b="1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410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Các lớp liên quan chứa trong namespace: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System.Net;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System.Net.Mail;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Các lớp sử dụng: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MailAddress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MailMessage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Attachment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SmtpClient</a:t>
            </a:r>
            <a:endParaRPr lang="en-US" sz="2400" smtClean="0">
              <a:solidFill>
                <a:srgbClr val="0000FF"/>
              </a:solidFill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0490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28600"/>
            <a:ext cx="7696199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3200" b="1">
                <a:solidFill>
                  <a:schemeClr val="tx1"/>
                </a:solidFill>
                <a:cs typeface="Tahoma" charset="0"/>
              </a:rPr>
              <a:t>Gửi Email sử dụng Remote Server</a:t>
            </a:r>
            <a:endParaRPr lang="en-US" sz="3200" b="1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410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Soạn nội dung email sử dụng </a:t>
            </a: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MailMessage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>
                <a:latin typeface="+mj-lt"/>
                <a:cs typeface="Tahoma" charset="0"/>
              </a:rPr>
              <a:t>From, To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>
                <a:latin typeface="+mj-lt"/>
                <a:cs typeface="Tahoma" charset="0"/>
              </a:rPr>
              <a:t>Subject, Body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>
                <a:latin typeface="+mj-lt"/>
                <a:cs typeface="Tahoma" charset="0"/>
              </a:rPr>
              <a:t>…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Cấu hình Remote Server sử dụng </a:t>
            </a: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SmtpClient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>
                <a:latin typeface="+mj-lt"/>
                <a:cs typeface="Tahoma" charset="0"/>
              </a:rPr>
              <a:t>Host, Port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>
                <a:latin typeface="+mj-lt"/>
                <a:cs typeface="Tahoma" charset="0"/>
              </a:rPr>
              <a:t>Credentials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>
                <a:latin typeface="+mj-lt"/>
                <a:cs typeface="Tahoma" charset="0"/>
              </a:rPr>
              <a:t>…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Gửi email sử dụng phương thức </a:t>
            </a: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SmtpClient.Send</a:t>
            </a:r>
            <a:endParaRPr lang="en-US" sz="2800" smtClean="0">
              <a:solidFill>
                <a:srgbClr val="0000FF"/>
              </a:solidFill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5428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28600"/>
            <a:ext cx="7696199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3200" b="1">
                <a:solidFill>
                  <a:schemeClr val="tx1"/>
                </a:solidFill>
                <a:cs typeface="Tahoma" charset="0"/>
              </a:rPr>
              <a:t>Gửi Email sử dụng Remote Server</a:t>
            </a:r>
            <a:endParaRPr lang="en-US" sz="3200" b="1" smtClean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7063"/>
            <a:ext cx="8677275" cy="60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0099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274</TotalTime>
  <Words>430</Words>
  <Application>Microsoft Office PowerPoint</Application>
  <PresentationFormat>On-screen Show (4:3)</PresentationFormat>
  <Paragraphs>105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PGothic</vt:lpstr>
      <vt:lpstr>Arial</vt:lpstr>
      <vt:lpstr>Calibri</vt:lpstr>
      <vt:lpstr>Tahoma</vt:lpstr>
      <vt:lpstr>Times New Roman</vt:lpstr>
      <vt:lpstr>VNPT template</vt:lpstr>
      <vt:lpstr>Custom Design</vt:lpstr>
      <vt:lpstr>Một số vấn đề khác</vt:lpstr>
      <vt:lpstr>Nội dung</vt:lpstr>
      <vt:lpstr>Cấu hình ứng dụng ASP.NET</vt:lpstr>
      <vt:lpstr>Cấu hình ứng dụng ASP.NET</vt:lpstr>
      <vt:lpstr>Tạo DB trong SQL Server</vt:lpstr>
      <vt:lpstr>Gửi mail sử dụng Client Mail Server</vt:lpstr>
      <vt:lpstr>Gửi Email sử dụng Remote Server</vt:lpstr>
      <vt:lpstr>Gửi Email sử dụng Remote Server</vt:lpstr>
      <vt:lpstr>Gửi Email sử dụng Remote Server</vt:lpstr>
      <vt:lpstr>Gửi Email sử dụng Remote Server</vt:lpstr>
      <vt:lpstr>Quảng cáo</vt:lpstr>
      <vt:lpstr>Q &amp; 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anhdung</cp:lastModifiedBy>
  <cp:revision>54</cp:revision>
  <dcterms:created xsi:type="dcterms:W3CDTF">2010-09-29T06:57:02Z</dcterms:created>
  <dcterms:modified xsi:type="dcterms:W3CDTF">2015-07-10T06:22:02Z</dcterms:modified>
</cp:coreProperties>
</file>