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6" r:id="rId37"/>
    <p:sldId id="297" r:id="rId38"/>
    <p:sldId id="300" r:id="rId39"/>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55" autoAdjust="0"/>
    <p:restoredTop sz="85537" autoAdjust="0"/>
  </p:normalViewPr>
  <p:slideViewPr>
    <p:cSldViewPr>
      <p:cViewPr>
        <p:scale>
          <a:sx n="70" d="100"/>
          <a:sy n="70" d="100"/>
        </p:scale>
        <p:origin x="149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6DD47813-69B6-49E7-84F3-AB6A5F9D5B7C}" type="datetimeFigureOut">
              <a:rPr lang="vi-VN"/>
              <a:pPr>
                <a:defRPr/>
              </a:pPr>
              <a:t>02/08/2015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4E593E40-33EE-4154-8EAE-8B21ADEE22DF}" type="slidenum">
              <a:rPr lang="vi-VN"/>
              <a:pPr>
                <a:defRPr/>
              </a:pPr>
              <a:t>‹#›</a:t>
            </a:fld>
            <a:endParaRPr lang="vi-VN"/>
          </a:p>
        </p:txBody>
      </p:sp>
    </p:spTree>
    <p:extLst>
      <p:ext uri="{BB962C8B-B14F-4D97-AF65-F5344CB8AC3E}">
        <p14:creationId xmlns:p14="http://schemas.microsoft.com/office/powerpoint/2010/main" val="14652107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just">
              <a:lnSpc>
                <a:spcPct val="120000"/>
              </a:lnSpc>
              <a:spcBef>
                <a:spcPts val="0"/>
              </a:spcBef>
              <a:defRPr/>
            </a:pPr>
            <a:r>
              <a:rPr lang="vi-VN" sz="1200" b="0" smtClean="0">
                <a:solidFill>
                  <a:schemeClr val="tx1">
                    <a:lumMod val="50000"/>
                  </a:schemeClr>
                </a:solidFill>
              </a:rPr>
              <a:t>HTML nguyên thủy không có khả năng xử lý các tương tác của người dùng</a:t>
            </a:r>
            <a:r>
              <a:rPr lang="en-US" sz="1200" b="0" smtClean="0">
                <a:solidFill>
                  <a:schemeClr val="tx1">
                    <a:lumMod val="50000"/>
                  </a:schemeClr>
                </a:solidFill>
              </a:rPr>
              <a:t>.</a:t>
            </a:r>
            <a:endParaRPr lang="vi-VN" sz="1200" b="0" smtClean="0">
              <a:solidFill>
                <a:schemeClr val="tx1">
                  <a:lumMod val="50000"/>
                </a:schemeClr>
              </a:solidFill>
            </a:endParaRPr>
          </a:p>
          <a:p>
            <a:pPr algn="just">
              <a:lnSpc>
                <a:spcPct val="120000"/>
              </a:lnSpc>
              <a:spcBef>
                <a:spcPts val="0"/>
              </a:spcBef>
              <a:defRPr/>
            </a:pPr>
            <a:r>
              <a:rPr lang="vi-VN" sz="1200" b="0" smtClean="0">
                <a:solidFill>
                  <a:schemeClr val="tx1">
                    <a:lumMod val="50000"/>
                  </a:schemeClr>
                </a:solidFill>
              </a:rPr>
              <a:t>Mọi tương tác với trang web cần phải xử lý ở server </a:t>
            </a:r>
            <a:r>
              <a:rPr lang="en-US" sz="1200" b="0" smtClean="0">
                <a:solidFill>
                  <a:schemeClr val="tx1">
                    <a:lumMod val="50000"/>
                  </a:schemeClr>
                </a:solidFill>
                <a:sym typeface="Wingdings" pitchFamily="2" charset="2"/>
              </a:rPr>
              <a:t></a:t>
            </a:r>
            <a:r>
              <a:rPr lang="vi-VN" sz="1200" b="0" smtClean="0">
                <a:solidFill>
                  <a:schemeClr val="tx1">
                    <a:lumMod val="50000"/>
                  </a:schemeClr>
                </a:solidFill>
              </a:rPr>
              <a:t> chi phí về thời gian, thông lượng quá mức cần thiết</a:t>
            </a:r>
            <a:r>
              <a:rPr lang="en-US" sz="1200" b="0" smtClean="0">
                <a:solidFill>
                  <a:schemeClr val="tx1">
                    <a:lumMod val="50000"/>
                  </a:schemeClr>
                </a:solidFill>
              </a:rPr>
              <a:t>.</a:t>
            </a:r>
            <a:endParaRPr lang="vi-VN" sz="1200" b="0" smtClean="0">
              <a:solidFill>
                <a:schemeClr val="tx1">
                  <a:lumMod val="50000"/>
                </a:schemeClr>
              </a:solidFill>
            </a:endParaRPr>
          </a:p>
          <a:p>
            <a:pPr algn="just">
              <a:lnSpc>
                <a:spcPct val="120000"/>
              </a:lnSpc>
              <a:spcBef>
                <a:spcPts val="0"/>
              </a:spcBef>
              <a:defRPr/>
            </a:pPr>
            <a:r>
              <a:rPr lang="vi-VN" sz="1200" b="0" smtClean="0">
                <a:solidFill>
                  <a:schemeClr val="tx1">
                    <a:lumMod val="50000"/>
                  </a:schemeClr>
                </a:solidFill>
              </a:rPr>
              <a:t>Các trình duyệt có khả năng hỗ trợ thông dịch ngôn ngữ kịch bản.</a:t>
            </a:r>
            <a:endParaRPr lang="en-US" sz="1200" b="0" smtClean="0">
              <a:solidFill>
                <a:schemeClr val="tx1">
                  <a:lumMod val="50000"/>
                </a:schemeClr>
              </a:solidFill>
            </a:endParaRPr>
          </a:p>
          <a:p>
            <a:pPr algn="just">
              <a:lnSpc>
                <a:spcPct val="120000"/>
              </a:lnSpc>
              <a:spcBef>
                <a:spcPts val="0"/>
              </a:spcBef>
              <a:defRPr/>
            </a:pPr>
            <a:endParaRPr lang="en-US" sz="1200" b="0" smtClean="0">
              <a:solidFill>
                <a:schemeClr val="tx1">
                  <a:lumMod val="50000"/>
                </a:schemeClr>
              </a:solidFill>
            </a:endParaRPr>
          </a:p>
          <a:p>
            <a:pPr algn="just">
              <a:lnSpc>
                <a:spcPct val="120000"/>
              </a:lnSpc>
              <a:spcBef>
                <a:spcPts val="0"/>
              </a:spcBef>
              <a:defRPr/>
            </a:pPr>
            <a:r>
              <a:rPr lang="vi-VN" sz="2400" b="0" smtClean="0">
                <a:solidFill>
                  <a:schemeClr val="tx1">
                    <a:lumMod val="60000"/>
                    <a:lumOff val="40000"/>
                  </a:schemeClr>
                </a:solidFill>
              </a:rPr>
              <a:t>Client-Side Script: </a:t>
            </a:r>
          </a:p>
          <a:p>
            <a:pPr lvl="1" algn="just">
              <a:lnSpc>
                <a:spcPct val="120000"/>
              </a:lnSpc>
              <a:spcBef>
                <a:spcPts val="0"/>
              </a:spcBef>
              <a:defRPr/>
            </a:pPr>
            <a:r>
              <a:rPr lang="vi-VN" sz="2400" smtClean="0">
                <a:solidFill>
                  <a:schemeClr val="tx1">
                    <a:lumMod val="50000"/>
                  </a:schemeClr>
                </a:solidFill>
              </a:rPr>
              <a:t>Script được thực thi tại </a:t>
            </a:r>
            <a:r>
              <a:rPr lang="vi-VN" sz="2400" smtClean="0">
                <a:solidFill>
                  <a:schemeClr val="tx1">
                    <a:lumMod val="60000"/>
                    <a:lumOff val="40000"/>
                  </a:schemeClr>
                </a:solidFill>
              </a:rPr>
              <a:t>Client-Side (</a:t>
            </a:r>
            <a:r>
              <a:rPr lang="en-US" sz="2400" smtClean="0">
                <a:solidFill>
                  <a:schemeClr val="tx1">
                    <a:lumMod val="60000"/>
                    <a:lumOff val="40000"/>
                  </a:schemeClr>
                </a:solidFill>
              </a:rPr>
              <a:t>T</a:t>
            </a:r>
            <a:r>
              <a:rPr lang="vi-VN" sz="2400" smtClean="0">
                <a:solidFill>
                  <a:schemeClr val="tx1">
                    <a:lumMod val="60000"/>
                    <a:lumOff val="40000"/>
                  </a:schemeClr>
                </a:solidFill>
              </a:rPr>
              <a:t>rình duyệt)</a:t>
            </a:r>
            <a:r>
              <a:rPr lang="vi-VN" sz="2400" smtClean="0">
                <a:solidFill>
                  <a:schemeClr val="tx1">
                    <a:lumMod val="50000"/>
                  </a:schemeClr>
                </a:solidFill>
              </a:rPr>
              <a:t>: Thực hiện các tương tác với người dùng (tạo menu chuyển động,…</a:t>
            </a:r>
            <a:r>
              <a:rPr lang="en-US" sz="2400" smtClean="0">
                <a:solidFill>
                  <a:schemeClr val="tx1">
                    <a:lumMod val="50000"/>
                  </a:schemeClr>
                </a:solidFill>
              </a:rPr>
              <a:t>)</a:t>
            </a:r>
            <a:r>
              <a:rPr lang="vi-VN" sz="2400" smtClean="0">
                <a:solidFill>
                  <a:schemeClr val="tx1">
                    <a:lumMod val="50000"/>
                  </a:schemeClr>
                </a:solidFill>
              </a:rPr>
              <a:t>, kiểm tra dữ liệu nhập,… </a:t>
            </a:r>
          </a:p>
          <a:p>
            <a:pPr algn="just">
              <a:lnSpc>
                <a:spcPct val="120000"/>
              </a:lnSpc>
              <a:spcBef>
                <a:spcPts val="0"/>
              </a:spcBef>
              <a:defRPr/>
            </a:pPr>
            <a:r>
              <a:rPr lang="vi-VN" sz="2400" b="0" smtClean="0">
                <a:solidFill>
                  <a:schemeClr val="tx1">
                    <a:lumMod val="60000"/>
                    <a:lumOff val="40000"/>
                  </a:schemeClr>
                </a:solidFill>
              </a:rPr>
              <a:t>Server-Side Script:</a:t>
            </a:r>
          </a:p>
          <a:p>
            <a:pPr lvl="1" algn="just">
              <a:lnSpc>
                <a:spcPct val="120000"/>
              </a:lnSpc>
              <a:spcBef>
                <a:spcPts val="0"/>
              </a:spcBef>
              <a:defRPr/>
            </a:pPr>
            <a:r>
              <a:rPr lang="vi-VN" sz="2400" smtClean="0">
                <a:solidFill>
                  <a:schemeClr val="tx1">
                    <a:lumMod val="50000"/>
                  </a:schemeClr>
                </a:solidFill>
              </a:rPr>
              <a:t>Script được xử lý tại </a:t>
            </a:r>
            <a:r>
              <a:rPr lang="vi-VN" sz="2400" smtClean="0">
                <a:solidFill>
                  <a:schemeClr val="tx1">
                    <a:lumMod val="60000"/>
                    <a:lumOff val="40000"/>
                  </a:schemeClr>
                </a:solidFill>
              </a:rPr>
              <a:t>Server-Side</a:t>
            </a:r>
            <a:r>
              <a:rPr lang="vi-VN" sz="2400" smtClean="0">
                <a:solidFill>
                  <a:schemeClr val="tx1">
                    <a:lumMod val="50000"/>
                  </a:schemeClr>
                </a:solidFill>
              </a:rPr>
              <a:t>, nhằm tạo các trang web có khả năng phát sinh nội dung động. Một số xử lý chính: kết nối CSDL, truy cập hệ thống file trên server, phát sinh nội dung html trả về người dùng…</a:t>
            </a:r>
          </a:p>
          <a:p>
            <a:pPr algn="just">
              <a:lnSpc>
                <a:spcPct val="120000"/>
              </a:lnSpc>
              <a:spcBef>
                <a:spcPts val="0"/>
              </a:spcBef>
              <a:defRPr/>
            </a:pPr>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2</a:t>
            </a:fld>
            <a:endParaRPr lang="vi-VN"/>
          </a:p>
        </p:txBody>
      </p:sp>
    </p:spTree>
    <p:extLst>
      <p:ext uri="{BB962C8B-B14F-4D97-AF65-F5344CB8AC3E}">
        <p14:creationId xmlns:p14="http://schemas.microsoft.com/office/powerpoint/2010/main" val="2973249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just">
              <a:lnSpc>
                <a:spcPct val="120000"/>
              </a:lnSpc>
              <a:spcBef>
                <a:spcPts val="0"/>
              </a:spcBef>
            </a:pPr>
            <a:r>
              <a:rPr lang="en-US" sz="2400" b="0" smtClean="0">
                <a:solidFill>
                  <a:schemeClr val="tx1">
                    <a:lumMod val="60000"/>
                    <a:lumOff val="40000"/>
                  </a:schemeClr>
                </a:solidFill>
              </a:rPr>
              <a:t>Ph</a:t>
            </a:r>
            <a:r>
              <a:rPr lang="vi-VN" sz="2400" b="0" smtClean="0">
                <a:solidFill>
                  <a:schemeClr val="tx1">
                    <a:lumMod val="60000"/>
                    <a:lumOff val="40000"/>
                  </a:schemeClr>
                </a:solidFill>
              </a:rPr>
              <a:t>ươ</a:t>
            </a:r>
            <a:r>
              <a:rPr lang="en-US" sz="2400" b="0" smtClean="0">
                <a:solidFill>
                  <a:schemeClr val="tx1">
                    <a:lumMod val="60000"/>
                    <a:lumOff val="40000"/>
                  </a:schemeClr>
                </a:solidFill>
              </a:rPr>
              <a:t>ng thức GET</a:t>
            </a:r>
          </a:p>
          <a:p>
            <a:pPr lvl="1" algn="just">
              <a:lnSpc>
                <a:spcPct val="120000"/>
              </a:lnSpc>
              <a:spcBef>
                <a:spcPts val="0"/>
              </a:spcBef>
            </a:pPr>
            <a:r>
              <a:rPr lang="vi-VN" sz="2400" b="0" smtClean="0">
                <a:solidFill>
                  <a:schemeClr val="tx1">
                    <a:lumMod val="50000"/>
                  </a:schemeClr>
                </a:solidFill>
              </a:rPr>
              <a:t>Các đối số của Form được ghi </a:t>
            </a:r>
            <a:r>
              <a:rPr lang="vi-VN" sz="2400" b="0" smtClean="0">
                <a:solidFill>
                  <a:schemeClr val="tx1">
                    <a:lumMod val="60000"/>
                    <a:lumOff val="40000"/>
                  </a:schemeClr>
                </a:solidFill>
              </a:rPr>
              <a:t>chèn vào đường dẫn URL </a:t>
            </a:r>
            <a:r>
              <a:rPr lang="vi-VN" sz="2400" b="0" smtClean="0">
                <a:solidFill>
                  <a:schemeClr val="tx1">
                    <a:lumMod val="50000"/>
                  </a:schemeClr>
                </a:solidFill>
              </a:rPr>
              <a:t>của thuộc tính action trong tag &lt;Form&gt;</a:t>
            </a:r>
          </a:p>
          <a:p>
            <a:pPr lvl="1" algn="just">
              <a:lnSpc>
                <a:spcPct val="120000"/>
              </a:lnSpc>
              <a:spcBef>
                <a:spcPts val="0"/>
              </a:spcBef>
            </a:pPr>
            <a:r>
              <a:rPr lang="vi-VN" sz="2400" b="0" smtClean="0">
                <a:solidFill>
                  <a:schemeClr val="tx1">
                    <a:lumMod val="50000"/>
                  </a:schemeClr>
                </a:solidFill>
              </a:rPr>
              <a:t>Khối lượng dữ liệu đối số được truyền đi của Form bị giới hạn bởi chiều dài tối đa của một URL trên Address bar. (tối đa của một URL là </a:t>
            </a:r>
            <a:r>
              <a:rPr lang="vi-VN" sz="2400" b="0" smtClean="0">
                <a:solidFill>
                  <a:schemeClr val="tx1">
                    <a:lumMod val="60000"/>
                    <a:lumOff val="40000"/>
                  </a:schemeClr>
                </a:solidFill>
              </a:rPr>
              <a:t>2048 bytes</a:t>
            </a:r>
            <a:r>
              <a:rPr lang="vi-VN" sz="2400" b="0" smtClean="0">
                <a:solidFill>
                  <a:schemeClr val="tx1">
                    <a:lumMod val="50000"/>
                  </a:schemeClr>
                </a:solidFill>
              </a:rPr>
              <a:t>)</a:t>
            </a:r>
            <a:endParaRPr lang="en-US" sz="2400" b="0" smtClean="0">
              <a:solidFill>
                <a:schemeClr val="tx1">
                  <a:lumMod val="50000"/>
                </a:schemeClr>
              </a:solidFill>
            </a:endParaRPr>
          </a:p>
          <a:p>
            <a:pPr algn="just">
              <a:lnSpc>
                <a:spcPct val="120000"/>
              </a:lnSpc>
              <a:spcBef>
                <a:spcPts val="0"/>
              </a:spcBef>
            </a:pPr>
            <a:r>
              <a:rPr lang="en-US" sz="2400" b="0" smtClean="0">
                <a:solidFill>
                  <a:schemeClr val="tx1">
                    <a:lumMod val="60000"/>
                    <a:lumOff val="40000"/>
                  </a:schemeClr>
                </a:solidFill>
              </a:rPr>
              <a:t>Ph</a:t>
            </a:r>
            <a:r>
              <a:rPr lang="vi-VN" sz="2400" b="0" smtClean="0">
                <a:solidFill>
                  <a:schemeClr val="tx1">
                    <a:lumMod val="60000"/>
                    <a:lumOff val="40000"/>
                  </a:schemeClr>
                </a:solidFill>
              </a:rPr>
              <a:t>ươ</a:t>
            </a:r>
            <a:r>
              <a:rPr lang="en-US" sz="2400" b="0" smtClean="0">
                <a:solidFill>
                  <a:schemeClr val="tx1">
                    <a:lumMod val="60000"/>
                    <a:lumOff val="40000"/>
                  </a:schemeClr>
                </a:solidFill>
              </a:rPr>
              <a:t>ng thức POST</a:t>
            </a:r>
          </a:p>
          <a:p>
            <a:pPr lvl="1" algn="just">
              <a:lnSpc>
                <a:spcPct val="120000"/>
              </a:lnSpc>
              <a:spcBef>
                <a:spcPts val="0"/>
              </a:spcBef>
            </a:pPr>
            <a:r>
              <a:rPr lang="vi-VN" sz="2400" b="0" smtClean="0">
                <a:solidFill>
                  <a:schemeClr val="tx1">
                    <a:lumMod val="50000"/>
                  </a:schemeClr>
                </a:solidFill>
              </a:rPr>
              <a:t>Các đối số của Form được </a:t>
            </a:r>
            <a:r>
              <a:rPr lang="vi-VN" sz="2400" b="0" smtClean="0">
                <a:solidFill>
                  <a:schemeClr val="tx1">
                    <a:lumMod val="60000"/>
                    <a:lumOff val="40000"/>
                  </a:schemeClr>
                </a:solidFill>
              </a:rPr>
              <a:t>truyền “ngầm” </a:t>
            </a:r>
            <a:r>
              <a:rPr lang="vi-VN" sz="2400" b="0" smtClean="0">
                <a:solidFill>
                  <a:schemeClr val="tx1">
                    <a:lumMod val="50000"/>
                  </a:schemeClr>
                </a:solidFill>
              </a:rPr>
              <a:t>bên dưới</a:t>
            </a:r>
          </a:p>
          <a:p>
            <a:pPr lvl="1" algn="just">
              <a:lnSpc>
                <a:spcPct val="120000"/>
              </a:lnSpc>
              <a:spcBef>
                <a:spcPts val="0"/>
              </a:spcBef>
            </a:pPr>
            <a:r>
              <a:rPr lang="vi-VN" sz="2400" b="0" smtClean="0">
                <a:solidFill>
                  <a:schemeClr val="tx1">
                    <a:lumMod val="50000"/>
                  </a:schemeClr>
                </a:solidFill>
              </a:rPr>
              <a:t>Khối lượng dữ liệu đối số được truyền đi của Form không phụ thuộc vào URL </a:t>
            </a:r>
            <a:r>
              <a:rPr lang="en-US" sz="2400" b="0" smtClean="0">
                <a:solidFill>
                  <a:schemeClr val="tx1">
                    <a:lumMod val="50000"/>
                  </a:schemeClr>
                </a:solidFill>
                <a:sym typeface="Wingdings" pitchFamily="2" charset="2"/>
              </a:rPr>
              <a:t></a:t>
            </a:r>
            <a:r>
              <a:rPr lang="vi-VN" sz="2400" b="0" smtClean="0">
                <a:solidFill>
                  <a:schemeClr val="tx1">
                    <a:lumMod val="50000"/>
                  </a:schemeClr>
                </a:solidFill>
              </a:rPr>
              <a:t> </a:t>
            </a:r>
            <a:r>
              <a:rPr lang="vi-VN" sz="2400" b="0" smtClean="0">
                <a:solidFill>
                  <a:schemeClr val="tx1">
                    <a:lumMod val="60000"/>
                    <a:lumOff val="40000"/>
                  </a:schemeClr>
                </a:solidFill>
              </a:rPr>
              <a:t>Không bị giới hạn</a:t>
            </a:r>
          </a:p>
          <a:p>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26</a:t>
            </a:fld>
            <a:endParaRPr lang="vi-VN"/>
          </a:p>
        </p:txBody>
      </p:sp>
    </p:spTree>
    <p:extLst>
      <p:ext uri="{BB962C8B-B14F-4D97-AF65-F5344CB8AC3E}">
        <p14:creationId xmlns:p14="http://schemas.microsoft.com/office/powerpoint/2010/main" val="3683884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mtClean="0"/>
              <a:t>Sparingly: Sơ</a:t>
            </a:r>
            <a:r>
              <a:rPr lang="en-US" sz="1200" b="0" baseline="0" smtClean="0"/>
              <a:t> sài</a:t>
            </a:r>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30</a:t>
            </a:fld>
            <a:endParaRPr lang="vi-VN"/>
          </a:p>
        </p:txBody>
      </p:sp>
    </p:spTree>
    <p:extLst>
      <p:ext uri="{BB962C8B-B14F-4D97-AF65-F5344CB8AC3E}">
        <p14:creationId xmlns:p14="http://schemas.microsoft.com/office/powerpoint/2010/main" val="3057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mtClean="0"/>
              <a:t>Expires : hết</a:t>
            </a:r>
            <a:r>
              <a:rPr lang="en-US" sz="1200" b="0" baseline="0" smtClean="0"/>
              <a:t> hiệu lực</a:t>
            </a:r>
          </a:p>
          <a:p>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31</a:t>
            </a:fld>
            <a:endParaRPr lang="vi-VN"/>
          </a:p>
        </p:txBody>
      </p:sp>
    </p:spTree>
    <p:extLst>
      <p:ext uri="{BB962C8B-B14F-4D97-AF65-F5344CB8AC3E}">
        <p14:creationId xmlns:p14="http://schemas.microsoft.com/office/powerpoint/2010/main" val="422942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mtClean="0"/>
              <a:t>Dummy : giả</a:t>
            </a:r>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36</a:t>
            </a:fld>
            <a:endParaRPr lang="vi-VN"/>
          </a:p>
        </p:txBody>
      </p:sp>
    </p:spTree>
    <p:extLst>
      <p:ext uri="{BB962C8B-B14F-4D97-AF65-F5344CB8AC3E}">
        <p14:creationId xmlns:p14="http://schemas.microsoft.com/office/powerpoint/2010/main" val="141153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gn="just">
              <a:lnSpc>
                <a:spcPct val="120000"/>
              </a:lnSpc>
              <a:spcBef>
                <a:spcPts val="0"/>
              </a:spcBef>
              <a:defRPr/>
            </a:pPr>
            <a:r>
              <a:rPr lang="vi-VN" sz="2400" b="0" smtClean="0">
                <a:solidFill>
                  <a:schemeClr val="tx1">
                    <a:lumMod val="50000"/>
                  </a:schemeClr>
                </a:solidFill>
              </a:rPr>
              <a:t>Là ngôn ngữ </a:t>
            </a:r>
            <a:r>
              <a:rPr lang="vi-VN" sz="2400" b="0" smtClean="0">
                <a:solidFill>
                  <a:schemeClr val="tx1">
                    <a:lumMod val="60000"/>
                    <a:lumOff val="40000"/>
                  </a:schemeClr>
                </a:solidFill>
              </a:rPr>
              <a:t>Client-side script </a:t>
            </a:r>
            <a:r>
              <a:rPr lang="vi-VN" sz="2400" b="0" smtClean="0">
                <a:solidFill>
                  <a:schemeClr val="tx1">
                    <a:lumMod val="50000"/>
                  </a:schemeClr>
                </a:solidFill>
              </a:rPr>
              <a:t>hoạt động trên trình duyệt của người dùng (client)</a:t>
            </a:r>
            <a:r>
              <a:rPr lang="en-US" sz="2400" b="0" smtClean="0">
                <a:solidFill>
                  <a:schemeClr val="tx1">
                    <a:lumMod val="50000"/>
                  </a:schemeClr>
                </a:solidFill>
              </a:rPr>
              <a:t>.</a:t>
            </a:r>
            <a:endParaRPr lang="vi-VN" sz="2400" b="0" smtClean="0">
              <a:solidFill>
                <a:schemeClr val="tx1">
                  <a:lumMod val="50000"/>
                </a:schemeClr>
              </a:solidFill>
            </a:endParaRPr>
          </a:p>
          <a:p>
            <a:pPr algn="just">
              <a:lnSpc>
                <a:spcPct val="120000"/>
              </a:lnSpc>
              <a:spcBef>
                <a:spcPts val="0"/>
              </a:spcBef>
              <a:defRPr/>
            </a:pPr>
            <a:r>
              <a:rPr lang="vi-VN" sz="2400" b="0" smtClean="0">
                <a:solidFill>
                  <a:schemeClr val="tx1">
                    <a:lumMod val="50000"/>
                  </a:schemeClr>
                </a:solidFill>
              </a:rPr>
              <a:t>Chia sẻ xử lý trong ứng dụng web. Giảm các xử lý không cần thiết trên server.</a:t>
            </a:r>
          </a:p>
          <a:p>
            <a:pPr algn="just">
              <a:lnSpc>
                <a:spcPct val="120000"/>
              </a:lnSpc>
              <a:spcBef>
                <a:spcPts val="0"/>
              </a:spcBef>
              <a:defRPr/>
            </a:pPr>
            <a:r>
              <a:rPr lang="vi-VN" sz="2400" b="0" smtClean="0">
                <a:solidFill>
                  <a:schemeClr val="tx1">
                    <a:lumMod val="50000"/>
                  </a:schemeClr>
                </a:solidFill>
              </a:rPr>
              <a:t>Giúp tạo các hiệu ứng, tương tác cho trang web.</a:t>
            </a:r>
            <a:endParaRPr lang="en-US" sz="2400" b="0" smtClean="0">
              <a:solidFill>
                <a:schemeClr val="tx1">
                  <a:lumMod val="50000"/>
                </a:schemeClr>
              </a:solidFill>
            </a:endParaRPr>
          </a:p>
          <a:p>
            <a:pPr algn="just">
              <a:lnSpc>
                <a:spcPct val="120000"/>
              </a:lnSpc>
              <a:spcBef>
                <a:spcPts val="0"/>
              </a:spcBef>
              <a:defRPr/>
            </a:pPr>
            <a:r>
              <a:rPr lang="vi-VN" sz="2400" b="0" smtClean="0">
                <a:solidFill>
                  <a:schemeClr val="tx1">
                    <a:lumMod val="60000"/>
                    <a:lumOff val="40000"/>
                  </a:schemeClr>
                </a:solidFill>
              </a:rPr>
              <a:t>Khả năng thường được dùng của JavaScript</a:t>
            </a:r>
          </a:p>
          <a:p>
            <a:pPr lvl="1" algn="just">
              <a:lnSpc>
                <a:spcPct val="120000"/>
              </a:lnSpc>
              <a:spcBef>
                <a:spcPts val="0"/>
              </a:spcBef>
              <a:defRPr/>
            </a:pPr>
            <a:r>
              <a:rPr lang="vi-VN" sz="2400" smtClean="0">
                <a:solidFill>
                  <a:schemeClr val="tx1">
                    <a:lumMod val="50000"/>
                  </a:schemeClr>
                </a:solidFill>
              </a:rPr>
              <a:t>Nhận và kiểm tra tính hợp lệ của dữ liệu</a:t>
            </a:r>
          </a:p>
          <a:p>
            <a:pPr lvl="1" algn="just">
              <a:lnSpc>
                <a:spcPct val="120000"/>
              </a:lnSpc>
              <a:spcBef>
                <a:spcPts val="0"/>
              </a:spcBef>
              <a:defRPr/>
            </a:pPr>
            <a:r>
              <a:rPr lang="vi-VN" sz="2400" smtClean="0">
                <a:solidFill>
                  <a:schemeClr val="tx1">
                    <a:lumMod val="50000"/>
                  </a:schemeClr>
                </a:solidFill>
              </a:rPr>
              <a:t>Tính toán dữ liệu tạm thời</a:t>
            </a:r>
          </a:p>
          <a:p>
            <a:pPr lvl="1" algn="just">
              <a:lnSpc>
                <a:spcPct val="120000"/>
              </a:lnSpc>
              <a:spcBef>
                <a:spcPts val="0"/>
              </a:spcBef>
              <a:defRPr/>
            </a:pPr>
            <a:r>
              <a:rPr lang="vi-VN" sz="2400" smtClean="0">
                <a:solidFill>
                  <a:schemeClr val="tx1">
                    <a:lumMod val="50000"/>
                  </a:schemeClr>
                </a:solidFill>
              </a:rPr>
              <a:t>Tạo các hiệu ứng hoạt ảnh, xử lý các sự kiện</a:t>
            </a:r>
          </a:p>
          <a:p>
            <a:pPr lvl="1" algn="just">
              <a:lnSpc>
                <a:spcPct val="120000"/>
              </a:lnSpc>
              <a:spcBef>
                <a:spcPts val="0"/>
              </a:spcBef>
              <a:defRPr/>
            </a:pPr>
            <a:r>
              <a:rPr lang="vi-VN" sz="2400" smtClean="0">
                <a:solidFill>
                  <a:schemeClr val="tx1">
                    <a:lumMod val="50000"/>
                  </a:schemeClr>
                </a:solidFill>
              </a:rPr>
              <a:t>Bị quy định không được phép truy cập vào các tài nguyên mức hệ thống</a:t>
            </a:r>
            <a:r>
              <a:rPr lang="en-US" sz="2400" smtClean="0">
                <a:solidFill>
                  <a:schemeClr val="tx1">
                    <a:lumMod val="50000"/>
                  </a:schemeClr>
                </a:solidFill>
              </a:rPr>
              <a:t>.</a:t>
            </a:r>
            <a:endParaRPr lang="vi-VN" sz="2400" smtClean="0">
              <a:solidFill>
                <a:schemeClr val="tx1">
                  <a:lumMod val="50000"/>
                </a:schemeClr>
              </a:solidFill>
            </a:endParaRPr>
          </a:p>
          <a:p>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3</a:t>
            </a:fld>
            <a:endParaRPr lang="vi-VN"/>
          </a:p>
        </p:txBody>
      </p:sp>
    </p:spTree>
    <p:extLst>
      <p:ext uri="{BB962C8B-B14F-4D97-AF65-F5344CB8AC3E}">
        <p14:creationId xmlns:p14="http://schemas.microsoft.com/office/powerpoint/2010/main" val="82699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spcBef>
                <a:spcPts val="0"/>
              </a:spcBef>
              <a:defRPr/>
            </a:pPr>
            <a:r>
              <a:rPr lang="vi-VN" sz="1200" b="0" smtClean="0">
                <a:solidFill>
                  <a:schemeClr val="tx1">
                    <a:lumMod val="50000"/>
                  </a:schemeClr>
                </a:solidFill>
              </a:rPr>
              <a:t>JavaScript là ngôn ngữ dưới dạng script có thể gắn với các file HTML và dùng thông dịch (interpreter) </a:t>
            </a:r>
          </a:p>
          <a:p>
            <a:pPr algn="just">
              <a:lnSpc>
                <a:spcPct val="120000"/>
              </a:lnSpc>
              <a:spcBef>
                <a:spcPts val="0"/>
              </a:spcBef>
              <a:defRPr/>
            </a:pPr>
            <a:r>
              <a:rPr lang="vi-VN" sz="1200" b="0" smtClean="0">
                <a:solidFill>
                  <a:schemeClr val="tx1">
                    <a:lumMod val="50000"/>
                  </a:schemeClr>
                </a:solidFill>
              </a:rPr>
              <a:t>JavaScript là ngôn ngữ dựa trên đối tượng: math, document, windows,… </a:t>
            </a:r>
          </a:p>
          <a:p>
            <a:pPr algn="just">
              <a:lnSpc>
                <a:spcPct val="120000"/>
              </a:lnSpc>
              <a:spcBef>
                <a:spcPts val="0"/>
              </a:spcBef>
              <a:defRPr/>
            </a:pPr>
            <a:r>
              <a:rPr lang="vi-VN" sz="1200" b="0" smtClean="0">
                <a:solidFill>
                  <a:schemeClr val="tx1">
                    <a:lumMod val="50000"/>
                  </a:schemeClr>
                </a:solidFill>
              </a:rPr>
              <a:t>JavaScript không phải là ngôn ngữ hướng đối tượng như C++, Java,…</a:t>
            </a:r>
          </a:p>
          <a:p>
            <a:pPr algn="just">
              <a:lnSpc>
                <a:spcPct val="120000"/>
              </a:lnSpc>
              <a:spcBef>
                <a:spcPts val="0"/>
              </a:spcBef>
              <a:defRPr/>
            </a:pPr>
            <a:r>
              <a:rPr lang="vi-VN" sz="1200" b="0" smtClean="0">
                <a:solidFill>
                  <a:schemeClr val="tx1">
                    <a:lumMod val="50000"/>
                  </a:schemeClr>
                </a:solidFill>
              </a:rPr>
              <a:t>Thiết kế độc lập với hệ điều hành</a:t>
            </a:r>
          </a:p>
          <a:p>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4</a:t>
            </a:fld>
            <a:endParaRPr lang="vi-VN"/>
          </a:p>
        </p:txBody>
      </p:sp>
    </p:spTree>
    <p:extLst>
      <p:ext uri="{BB962C8B-B14F-4D97-AF65-F5344CB8AC3E}">
        <p14:creationId xmlns:p14="http://schemas.microsoft.com/office/powerpoint/2010/main" val="102032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spcBef>
                <a:spcPts val="0"/>
              </a:spcBef>
              <a:defRPr/>
            </a:pPr>
            <a:r>
              <a:rPr lang="vi-VN" sz="1200" b="0" smtClean="0">
                <a:solidFill>
                  <a:schemeClr val="tx1">
                    <a:lumMod val="50000"/>
                  </a:schemeClr>
                </a:solidFill>
              </a:rPr>
              <a:t>Đặt giữa tag </a:t>
            </a:r>
            <a:r>
              <a:rPr lang="vi-VN" sz="1200" b="0" smtClean="0">
                <a:solidFill>
                  <a:schemeClr val="tx1">
                    <a:lumMod val="60000"/>
                    <a:lumOff val="40000"/>
                  </a:schemeClr>
                </a:solidFill>
              </a:rPr>
              <a:t>&lt;head&gt; </a:t>
            </a:r>
            <a:r>
              <a:rPr lang="vi-VN" sz="1200" b="0" smtClean="0">
                <a:solidFill>
                  <a:schemeClr val="tx1">
                    <a:lumMod val="50000"/>
                  </a:schemeClr>
                </a:solidFill>
              </a:rPr>
              <a:t>và </a:t>
            </a:r>
            <a:r>
              <a:rPr lang="vi-VN" sz="1200" b="0" smtClean="0">
                <a:solidFill>
                  <a:schemeClr val="tx1">
                    <a:lumMod val="60000"/>
                    <a:lumOff val="40000"/>
                  </a:schemeClr>
                </a:solidFill>
              </a:rPr>
              <a:t>&lt;/head&gt;</a:t>
            </a:r>
            <a:r>
              <a:rPr lang="vi-VN" sz="1200" b="0" smtClean="0">
                <a:solidFill>
                  <a:schemeClr val="tx1">
                    <a:lumMod val="50000"/>
                  </a:schemeClr>
                </a:solidFill>
              </a:rPr>
              <a:t>: </a:t>
            </a:r>
            <a:r>
              <a:rPr lang="en-US" sz="1200" b="0" smtClean="0">
                <a:solidFill>
                  <a:schemeClr val="tx1">
                    <a:lumMod val="50000"/>
                  </a:schemeClr>
                </a:solidFill>
              </a:rPr>
              <a:t>S</a:t>
            </a:r>
            <a:r>
              <a:rPr lang="vi-VN" sz="1200" b="0" smtClean="0">
                <a:solidFill>
                  <a:schemeClr val="tx1">
                    <a:lumMod val="50000"/>
                  </a:schemeClr>
                </a:solidFill>
              </a:rPr>
              <a:t>cript sẽ thực thi ngay khi trang web được mở.</a:t>
            </a:r>
          </a:p>
          <a:p>
            <a:pPr algn="just">
              <a:lnSpc>
                <a:spcPct val="120000"/>
              </a:lnSpc>
              <a:spcBef>
                <a:spcPts val="0"/>
              </a:spcBef>
              <a:defRPr/>
            </a:pPr>
            <a:endParaRPr lang="en-US" sz="1200" b="0" smtClean="0">
              <a:solidFill>
                <a:schemeClr val="tx1">
                  <a:lumMod val="50000"/>
                </a:schemeClr>
              </a:solidFill>
            </a:endParaRPr>
          </a:p>
          <a:p>
            <a:pPr algn="just">
              <a:lnSpc>
                <a:spcPct val="120000"/>
              </a:lnSpc>
              <a:spcBef>
                <a:spcPts val="0"/>
              </a:spcBef>
              <a:defRPr/>
            </a:pPr>
            <a:r>
              <a:rPr lang="vi-VN" sz="1200" b="0" smtClean="0">
                <a:solidFill>
                  <a:schemeClr val="tx1">
                    <a:lumMod val="50000"/>
                  </a:schemeClr>
                </a:solidFill>
              </a:rPr>
              <a:t>Đặt giữa tag </a:t>
            </a:r>
            <a:r>
              <a:rPr lang="vi-VN" sz="1200" b="0" smtClean="0">
                <a:solidFill>
                  <a:schemeClr val="tx1">
                    <a:lumMod val="60000"/>
                    <a:lumOff val="40000"/>
                  </a:schemeClr>
                </a:solidFill>
              </a:rPr>
              <a:t>&lt;body&gt; </a:t>
            </a:r>
            <a:r>
              <a:rPr lang="vi-VN" sz="1200" b="0" smtClean="0">
                <a:solidFill>
                  <a:schemeClr val="tx1">
                    <a:lumMod val="50000"/>
                  </a:schemeClr>
                </a:solidFill>
              </a:rPr>
              <a:t>và </a:t>
            </a:r>
            <a:r>
              <a:rPr lang="vi-VN" sz="1200" b="0" smtClean="0">
                <a:solidFill>
                  <a:schemeClr val="tx1">
                    <a:lumMod val="60000"/>
                    <a:lumOff val="40000"/>
                  </a:schemeClr>
                </a:solidFill>
              </a:rPr>
              <a:t>&lt;/body&gt;</a:t>
            </a:r>
            <a:r>
              <a:rPr lang="vi-VN" sz="1200" b="0" smtClean="0">
                <a:solidFill>
                  <a:schemeClr val="tx1">
                    <a:lumMod val="50000"/>
                  </a:schemeClr>
                </a:solidFill>
              </a:rPr>
              <a:t>: </a:t>
            </a:r>
            <a:r>
              <a:rPr lang="en-US" sz="1200" b="0" smtClean="0">
                <a:solidFill>
                  <a:schemeClr val="tx1">
                    <a:lumMod val="50000"/>
                  </a:schemeClr>
                </a:solidFill>
              </a:rPr>
              <a:t>S</a:t>
            </a:r>
            <a:r>
              <a:rPr lang="vi-VN" sz="1200" b="0" smtClean="0">
                <a:solidFill>
                  <a:schemeClr val="tx1">
                    <a:lumMod val="50000"/>
                  </a:schemeClr>
                </a:solidFill>
              </a:rPr>
              <a:t>cript trong phần body được thực thi khi trang web đang mở (sau khi thực thi các đoạn script có trong phần &lt;head&gt;).</a:t>
            </a:r>
          </a:p>
          <a:p>
            <a:pPr algn="just">
              <a:lnSpc>
                <a:spcPct val="120000"/>
              </a:lnSpc>
              <a:spcBef>
                <a:spcPts val="0"/>
              </a:spcBef>
              <a:defRPr/>
            </a:pPr>
            <a:endParaRPr lang="en-US" sz="1200" b="0" smtClean="0">
              <a:solidFill>
                <a:schemeClr val="tx1">
                  <a:lumMod val="50000"/>
                </a:schemeClr>
              </a:solidFill>
            </a:endParaRPr>
          </a:p>
          <a:p>
            <a:pPr algn="just">
              <a:lnSpc>
                <a:spcPct val="120000"/>
              </a:lnSpc>
              <a:spcBef>
                <a:spcPts val="0"/>
              </a:spcBef>
              <a:defRPr/>
            </a:pPr>
            <a:r>
              <a:rPr lang="vi-VN" sz="1200" b="0" smtClean="0">
                <a:solidFill>
                  <a:schemeClr val="tx1">
                    <a:lumMod val="50000"/>
                  </a:schemeClr>
                </a:solidFill>
              </a:rPr>
              <a:t>Số lượng đoạn client-script chèn vào trang không hạn chế.</a:t>
            </a:r>
          </a:p>
          <a:p>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6</a:t>
            </a:fld>
            <a:endParaRPr lang="vi-VN"/>
          </a:p>
        </p:txBody>
      </p:sp>
    </p:spTree>
    <p:extLst>
      <p:ext uri="{BB962C8B-B14F-4D97-AF65-F5344CB8AC3E}">
        <p14:creationId xmlns:p14="http://schemas.microsoft.com/office/powerpoint/2010/main" val="171941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just">
              <a:lnSpc>
                <a:spcPct val="120000"/>
              </a:lnSpc>
              <a:spcBef>
                <a:spcPts val="0"/>
              </a:spcBef>
              <a:defRPr/>
            </a:pPr>
            <a:r>
              <a:rPr lang="vi-VN" sz="2400" b="0" smtClean="0">
                <a:solidFill>
                  <a:schemeClr val="tx1">
                    <a:lumMod val="60000"/>
                    <a:lumOff val="40000"/>
                  </a:schemeClr>
                </a:solidFill>
              </a:rPr>
              <a:t>Cách đặt tên biến</a:t>
            </a:r>
          </a:p>
          <a:p>
            <a:pPr lvl="1" algn="just">
              <a:lnSpc>
                <a:spcPct val="120000"/>
              </a:lnSpc>
              <a:spcBef>
                <a:spcPts val="0"/>
              </a:spcBef>
              <a:defRPr/>
            </a:pPr>
            <a:r>
              <a:rPr lang="vi-VN" sz="2400" smtClean="0">
                <a:solidFill>
                  <a:schemeClr val="tx1">
                    <a:lumMod val="50000"/>
                  </a:schemeClr>
                </a:solidFill>
              </a:rPr>
              <a:t>Bắt đầu bằng một chữ cái hoặc dấu _</a:t>
            </a:r>
          </a:p>
          <a:p>
            <a:pPr lvl="1" algn="just">
              <a:lnSpc>
                <a:spcPct val="120000"/>
              </a:lnSpc>
              <a:spcBef>
                <a:spcPts val="0"/>
              </a:spcBef>
              <a:defRPr/>
            </a:pPr>
            <a:r>
              <a:rPr lang="vi-VN" sz="2400" smtClean="0">
                <a:solidFill>
                  <a:schemeClr val="tx1">
                    <a:lumMod val="50000"/>
                  </a:schemeClr>
                </a:solidFill>
              </a:rPr>
              <a:t>A..Z,a..z,0..9,_ : </a:t>
            </a:r>
            <a:r>
              <a:rPr lang="en-US" sz="2400" smtClean="0">
                <a:solidFill>
                  <a:srgbClr val="FF0000"/>
                </a:solidFill>
              </a:rPr>
              <a:t>P</a:t>
            </a:r>
            <a:r>
              <a:rPr lang="vi-VN" sz="2400" smtClean="0">
                <a:solidFill>
                  <a:srgbClr val="FF0000"/>
                </a:solidFill>
              </a:rPr>
              <a:t>hân biệt HOA, Thường</a:t>
            </a:r>
          </a:p>
          <a:p>
            <a:pPr algn="just">
              <a:lnSpc>
                <a:spcPct val="120000"/>
              </a:lnSpc>
              <a:spcBef>
                <a:spcPts val="0"/>
              </a:spcBef>
              <a:defRPr/>
            </a:pPr>
            <a:r>
              <a:rPr lang="vi-VN" sz="2400" b="0" smtClean="0">
                <a:solidFill>
                  <a:schemeClr val="tx1">
                    <a:lumMod val="60000"/>
                    <a:lumOff val="40000"/>
                  </a:schemeClr>
                </a:solidFill>
              </a:rPr>
              <a:t>Khai báo biến</a:t>
            </a:r>
          </a:p>
          <a:p>
            <a:pPr lvl="1" algn="just">
              <a:lnSpc>
                <a:spcPct val="120000"/>
              </a:lnSpc>
              <a:spcBef>
                <a:spcPts val="0"/>
              </a:spcBef>
              <a:defRPr/>
            </a:pPr>
            <a:r>
              <a:rPr lang="vi-VN" sz="2400" smtClean="0">
                <a:solidFill>
                  <a:schemeClr val="tx1">
                    <a:lumMod val="50000"/>
                  </a:schemeClr>
                </a:solidFill>
              </a:rPr>
              <a:t>Sử dụng từ khóa </a:t>
            </a:r>
            <a:r>
              <a:rPr lang="vi-VN" sz="2400" smtClean="0">
                <a:solidFill>
                  <a:srgbClr val="FF0000"/>
                </a:solidFill>
              </a:rPr>
              <a:t>var  </a:t>
            </a:r>
          </a:p>
          <a:p>
            <a:pPr lvl="1" algn="just">
              <a:lnSpc>
                <a:spcPct val="120000"/>
              </a:lnSpc>
              <a:spcBef>
                <a:spcPts val="0"/>
              </a:spcBef>
              <a:defRPr/>
            </a:pPr>
            <a:r>
              <a:rPr lang="vi-VN" sz="2400" smtClean="0">
                <a:solidFill>
                  <a:schemeClr val="tx1">
                    <a:lumMod val="50000"/>
                  </a:schemeClr>
                </a:solidFill>
              </a:rPr>
              <a:t>Ví dụ: </a:t>
            </a:r>
            <a:r>
              <a:rPr lang="vi-VN" sz="2400" smtClean="0">
                <a:solidFill>
                  <a:srgbClr val="FF0000"/>
                </a:solidFill>
              </a:rPr>
              <a:t>var count=10,</a:t>
            </a:r>
            <a:r>
              <a:rPr lang="en-US" sz="2400" smtClean="0">
                <a:solidFill>
                  <a:srgbClr val="FF0000"/>
                </a:solidFill>
              </a:rPr>
              <a:t> </a:t>
            </a:r>
            <a:r>
              <a:rPr lang="vi-VN" sz="2400" smtClean="0">
                <a:solidFill>
                  <a:srgbClr val="FF0000"/>
                </a:solidFill>
              </a:rPr>
              <a:t>amount;</a:t>
            </a:r>
          </a:p>
          <a:p>
            <a:pPr lvl="1" algn="just">
              <a:lnSpc>
                <a:spcPct val="120000"/>
              </a:lnSpc>
              <a:spcBef>
                <a:spcPts val="0"/>
              </a:spcBef>
              <a:defRPr/>
            </a:pPr>
            <a:r>
              <a:rPr lang="vi-VN" sz="2400" smtClean="0">
                <a:solidFill>
                  <a:schemeClr val="tx1">
                    <a:lumMod val="50000"/>
                  </a:schemeClr>
                </a:solidFill>
              </a:rPr>
              <a:t>Không cần khai báo biến trước khi sử dụng, biến thật sự tồn tại khi bắt đầu sử dụng lần đầu tiên</a:t>
            </a:r>
          </a:p>
          <a:p>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10</a:t>
            </a:fld>
            <a:endParaRPr lang="vi-VN"/>
          </a:p>
        </p:txBody>
      </p:sp>
    </p:spTree>
    <p:extLst>
      <p:ext uri="{BB962C8B-B14F-4D97-AF65-F5344CB8AC3E}">
        <p14:creationId xmlns:p14="http://schemas.microsoft.com/office/powerpoint/2010/main" val="217074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spcBef>
                <a:spcPts val="0"/>
              </a:spcBef>
              <a:defRPr/>
            </a:pPr>
            <a:r>
              <a:rPr lang="vi-VN" sz="1200" b="0" smtClean="0">
                <a:solidFill>
                  <a:srgbClr val="FF0000"/>
                </a:solidFill>
              </a:rPr>
              <a:t>DOM</a:t>
            </a:r>
            <a:r>
              <a:rPr lang="vi-VN" sz="1200" b="0" smtClean="0">
                <a:solidFill>
                  <a:schemeClr val="tx1">
                    <a:lumMod val="50000"/>
                  </a:schemeClr>
                </a:solidFill>
              </a:rPr>
              <a:t> = </a:t>
            </a:r>
            <a:r>
              <a:rPr lang="vi-VN" sz="1200" b="0" smtClean="0">
                <a:solidFill>
                  <a:srgbClr val="FF0000"/>
                </a:solidFill>
              </a:rPr>
              <a:t>D</a:t>
            </a:r>
            <a:r>
              <a:rPr lang="vi-VN" sz="1200" b="0" smtClean="0">
                <a:solidFill>
                  <a:schemeClr val="tx1">
                    <a:lumMod val="50000"/>
                  </a:schemeClr>
                </a:solidFill>
              </a:rPr>
              <a:t>ocument </a:t>
            </a:r>
            <a:r>
              <a:rPr lang="vi-VN" sz="1200" b="0" smtClean="0">
                <a:solidFill>
                  <a:srgbClr val="FF0000"/>
                </a:solidFill>
              </a:rPr>
              <a:t>O</a:t>
            </a:r>
            <a:r>
              <a:rPr lang="vi-VN" sz="1200" b="0" smtClean="0">
                <a:solidFill>
                  <a:schemeClr val="tx1">
                    <a:lumMod val="50000"/>
                  </a:schemeClr>
                </a:solidFill>
              </a:rPr>
              <a:t>bject </a:t>
            </a:r>
            <a:r>
              <a:rPr lang="vi-VN" sz="1200" b="0" smtClean="0">
                <a:solidFill>
                  <a:srgbClr val="FF0000"/>
                </a:solidFill>
              </a:rPr>
              <a:t>M</a:t>
            </a:r>
            <a:r>
              <a:rPr lang="vi-VN" sz="1200" b="0" smtClean="0">
                <a:solidFill>
                  <a:schemeClr val="tx1">
                    <a:lumMod val="50000"/>
                  </a:schemeClr>
                </a:solidFill>
              </a:rPr>
              <a:t>odel</a:t>
            </a:r>
          </a:p>
          <a:p>
            <a:pPr algn="just">
              <a:lnSpc>
                <a:spcPct val="120000"/>
              </a:lnSpc>
              <a:spcBef>
                <a:spcPts val="0"/>
              </a:spcBef>
              <a:defRPr/>
            </a:pPr>
            <a:r>
              <a:rPr lang="vi-VN" sz="1200" b="0" smtClean="0">
                <a:solidFill>
                  <a:srgbClr val="FF0000"/>
                </a:solidFill>
              </a:rPr>
              <a:t>DOM</a:t>
            </a:r>
            <a:r>
              <a:rPr lang="vi-VN" sz="1200" b="0" smtClean="0">
                <a:solidFill>
                  <a:schemeClr val="tx1">
                    <a:lumMod val="50000"/>
                  </a:schemeClr>
                </a:solidFill>
              </a:rPr>
              <a:t> là mô hình cho phép truy xuất đến các thành phần trong một tài liệu có cấu trúc.</a:t>
            </a:r>
          </a:p>
          <a:p>
            <a:pPr algn="just">
              <a:lnSpc>
                <a:spcPct val="120000"/>
              </a:lnSpc>
              <a:spcBef>
                <a:spcPts val="0"/>
              </a:spcBef>
              <a:defRPr/>
            </a:pPr>
            <a:r>
              <a:rPr lang="vi-VN" sz="1200" b="0" smtClean="0">
                <a:solidFill>
                  <a:srgbClr val="FF0000"/>
                </a:solidFill>
              </a:rPr>
              <a:t>DOM</a:t>
            </a:r>
            <a:r>
              <a:rPr lang="vi-VN" sz="1200" b="0" smtClean="0">
                <a:solidFill>
                  <a:schemeClr val="tx1">
                    <a:lumMod val="50000"/>
                  </a:schemeClr>
                </a:solidFill>
              </a:rPr>
              <a:t> được hỗ trợ bởi tất cả các trình duyệt.</a:t>
            </a:r>
          </a:p>
          <a:p>
            <a:pPr algn="just">
              <a:lnSpc>
                <a:spcPct val="120000"/>
              </a:lnSpc>
              <a:spcBef>
                <a:spcPts val="0"/>
              </a:spcBef>
              <a:defRPr/>
            </a:pPr>
            <a:r>
              <a:rPr lang="vi-VN" sz="1200" b="0" smtClean="0">
                <a:solidFill>
                  <a:srgbClr val="FF0000"/>
                </a:solidFill>
              </a:rPr>
              <a:t>DOM</a:t>
            </a:r>
            <a:r>
              <a:rPr lang="vi-VN" sz="1200" b="0" smtClean="0">
                <a:solidFill>
                  <a:schemeClr val="tx1">
                    <a:lumMod val="50000"/>
                  </a:schemeClr>
                </a:solidFill>
              </a:rPr>
              <a:t> trong trình duyệt là một thư viện cung cấp các đối tượng, thuộc tính, phương thức hỗ trợ để truy xuất các tài liệu HTML, XHTML, XML.</a:t>
            </a:r>
          </a:p>
          <a:p>
            <a:pPr algn="just">
              <a:lnSpc>
                <a:spcPct val="120000"/>
              </a:lnSpc>
              <a:spcBef>
                <a:spcPts val="0"/>
              </a:spcBef>
              <a:defRPr/>
            </a:pPr>
            <a:r>
              <a:rPr lang="vi-VN" sz="1200" b="0" smtClean="0">
                <a:solidFill>
                  <a:schemeClr val="tx1">
                    <a:lumMod val="50000"/>
                  </a:schemeClr>
                </a:solidFill>
              </a:rPr>
              <a:t>Sử dụng javascript để tương tác với DOM.</a:t>
            </a:r>
            <a:endParaRPr lang="vi-VN" sz="1200" b="0" smtClean="0">
              <a:solidFill>
                <a:schemeClr val="tx1">
                  <a:lumMod val="50000"/>
                </a:schemeClr>
              </a:solidFill>
            </a:endParaRPr>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11</a:t>
            </a:fld>
            <a:endParaRPr lang="vi-VN"/>
          </a:p>
        </p:txBody>
      </p:sp>
    </p:spTree>
    <p:extLst>
      <p:ext uri="{BB962C8B-B14F-4D97-AF65-F5344CB8AC3E}">
        <p14:creationId xmlns:p14="http://schemas.microsoft.com/office/powerpoint/2010/main" val="1460772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b="1" smtClean="0"/>
              <a:t>Annoying: </a:t>
            </a:r>
            <a:r>
              <a:rPr lang="en-US" sz="1200" b="1" kern="1200" smtClean="0">
                <a:solidFill>
                  <a:schemeClr val="tx1"/>
                </a:solidFill>
                <a:effectLst/>
                <a:latin typeface="+mn-lt"/>
                <a:ea typeface="+mn-ea"/>
                <a:cs typeface="+mn-cs"/>
              </a:rPr>
              <a:t>làm trái ý, làm khó chịu, làm bực mình; chọc tức</a:t>
            </a:r>
          </a:p>
          <a:p>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14</a:t>
            </a:fld>
            <a:endParaRPr lang="vi-VN"/>
          </a:p>
        </p:txBody>
      </p:sp>
    </p:spTree>
    <p:extLst>
      <p:ext uri="{BB962C8B-B14F-4D97-AF65-F5344CB8AC3E}">
        <p14:creationId xmlns:p14="http://schemas.microsoft.com/office/powerpoint/2010/main" val="2578683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Thiếu</a:t>
            </a:r>
            <a:r>
              <a:rPr lang="en-US" baseline="0" smtClean="0"/>
              <a:t> thẻ mở Head và thẻ đóng body</a:t>
            </a:r>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18</a:t>
            </a:fld>
            <a:endParaRPr lang="vi-VN"/>
          </a:p>
        </p:txBody>
      </p:sp>
    </p:spTree>
    <p:extLst>
      <p:ext uri="{BB962C8B-B14F-4D97-AF65-F5344CB8AC3E}">
        <p14:creationId xmlns:p14="http://schemas.microsoft.com/office/powerpoint/2010/main" val="1710551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smtClean="0"/>
              <a:t>sleight-of-hand trick : trò</a:t>
            </a:r>
            <a:r>
              <a:rPr lang="en-US" b="0" baseline="0" smtClean="0"/>
              <a:t> đánh lừa, thủ thuật</a:t>
            </a:r>
            <a:endParaRPr lang="en-US"/>
          </a:p>
        </p:txBody>
      </p:sp>
      <p:sp>
        <p:nvSpPr>
          <p:cNvPr id="4" name="Slide Number Placeholder 3"/>
          <p:cNvSpPr>
            <a:spLocks noGrp="1"/>
          </p:cNvSpPr>
          <p:nvPr>
            <p:ph type="sldNum" sz="quarter" idx="10"/>
          </p:nvPr>
        </p:nvSpPr>
        <p:spPr/>
        <p:txBody>
          <a:bodyPr/>
          <a:lstStyle/>
          <a:p>
            <a:pPr>
              <a:defRPr/>
            </a:pPr>
            <a:fld id="{4E593E40-33EE-4154-8EAE-8B21ADEE22DF}" type="slidenum">
              <a:rPr lang="vi-VN" smtClean="0"/>
              <a:pPr>
                <a:defRPr/>
              </a:pPr>
              <a:t>21</a:t>
            </a:fld>
            <a:endParaRPr lang="vi-VN"/>
          </a:p>
        </p:txBody>
      </p:sp>
    </p:spTree>
    <p:extLst>
      <p:ext uri="{BB962C8B-B14F-4D97-AF65-F5344CB8AC3E}">
        <p14:creationId xmlns:p14="http://schemas.microsoft.com/office/powerpoint/2010/main" val="117393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2FE5BB47-79BE-4D14-AE4E-1C4D617857A6}"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18C57E2-EBBD-4C1E-A04C-C5A7A0CCB420}" type="datetimeFigureOut">
              <a:rPr lang="vi-VN"/>
              <a:pPr>
                <a:defRPr/>
              </a:pPr>
              <a:t>02/08/2015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5B4BA3A-318A-47EC-BCA4-160E15B8A86F}"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4F1D9EF5-DC0C-4E4D-91F3-3490A00BBC9E}" type="datetimeFigureOut">
              <a:rPr lang="vi-VN"/>
              <a:pPr>
                <a:defRPr/>
              </a:pPr>
              <a:t>02/08/2015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BFDF2AC9-18C5-41A7-B5E0-B46EE34F9D67}"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EE13552A-0B9E-46EE-8087-30D1CD94F138}"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D43C70A-B310-41A2-B4E4-BDC5FAC8C771}" type="datetimeFigureOut">
              <a:rPr lang="vi-VN"/>
              <a:pPr>
                <a:defRPr/>
              </a:pPr>
              <a:t>02/08/2015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97568B9E-4FF4-4937-B06E-6B405325DA2A}"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E82974C-0A12-4693-9BDB-C4A45B124F17}" type="datetimeFigureOut">
              <a:rPr lang="vi-VN"/>
              <a:pPr>
                <a:defRPr/>
              </a:pPr>
              <a:t>02/08/2015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20D68582-831D-4D5B-8338-218EDF392357}"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8AFE7C0-67CD-4807-92EC-1A69BEADA618}" type="datetimeFigureOut">
              <a:rPr lang="vi-VN"/>
              <a:pPr>
                <a:defRPr/>
              </a:pPr>
              <a:t>02/08/2015</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78390959-9161-4B03-AACE-2BA6D2E4B289}"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4721442-AE24-40F4-82E1-84D485E502AA}" type="datetimeFigureOut">
              <a:rPr lang="vi-VN"/>
              <a:pPr>
                <a:defRPr/>
              </a:pPr>
              <a:t>02/08/2015</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EBC9EF85-9D09-4C71-A724-FAF3981935B4}"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FCAABBD-0247-405D-BAD0-21C218E97F38}" type="datetimeFigureOut">
              <a:rPr lang="vi-VN"/>
              <a:pPr>
                <a:defRPr/>
              </a:pPr>
              <a:t>02/08/2015</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0FC95F77-95C1-458C-A1A2-F63A233E5704}"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EA9ACB9-ABA5-47AA-BBA0-DD90874E426B}" type="datetimeFigureOut">
              <a:rPr lang="vi-VN"/>
              <a:pPr>
                <a:defRPr/>
              </a:pPr>
              <a:t>02/08/2015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6FA413E4-5C56-405C-A46B-73F938F8DE10}"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E99FAB1-BD84-4978-847C-3C0731EA60B0}" type="datetimeFigureOut">
              <a:rPr lang="vi-VN"/>
              <a:pPr>
                <a:defRPr/>
              </a:pPr>
              <a:t>02/08/2015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DA894643-8281-4A5D-8F16-84EF12EA0D4F}"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84A08033-99E3-4363-8A44-5AE50F12DBBD}"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027863" y="6597650"/>
            <a:ext cx="1957387" cy="244475"/>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a:latin typeface="+mn-lt"/>
                <a:cs typeface="+mn-cs"/>
              </a:rPr>
              <a:t>04e-BM/</a:t>
            </a:r>
            <a:r>
              <a:rPr lang="en-US" altLang="ja-JP" sz="1000">
                <a:latin typeface="+mn-lt"/>
                <a:cs typeface="+mn-cs"/>
              </a:rPr>
              <a:t>NS</a:t>
            </a:r>
            <a:r>
              <a:rPr lang="en-US" sz="1000">
                <a:latin typeface="+mn-lt"/>
                <a:cs typeface="+mn-cs"/>
              </a:rPr>
              <a:t>/HDCV/FSOFT v2</a:t>
            </a:r>
            <a:r>
              <a:rPr lang="en-US" altLang="ja-JP" sz="1000">
                <a:latin typeface="+mn-lt"/>
                <a:cs typeface="+mn-cs"/>
              </a:rPr>
              <a:t>/3</a:t>
            </a:r>
            <a:endParaRPr lang="en-US" sz="1000">
              <a:latin typeface="+mn-lt"/>
              <a:cs typeface="+mn-cs"/>
            </a:endParaRPr>
          </a:p>
        </p:txBody>
      </p:sp>
      <p:pic>
        <p:nvPicPr>
          <p:cNvPr id="1033" name="Picture 2"/>
          <p:cNvPicPr>
            <a:picLocks noChangeAspect="1" noChangeArrowheads="1"/>
          </p:cNvPicPr>
          <p:nvPr/>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1E75DDB8-D7BC-4757-B860-3DB475030512}" type="slidenum">
              <a:rPr lang="en-US" sz="1400">
                <a:latin typeface="Arial" charset="0"/>
              </a:rPr>
              <a:pPr algn="r" eaLnBrk="1" hangingPunct="1"/>
              <a:t>1</a:t>
            </a:fld>
            <a:endParaRPr lang="en-US" sz="1400">
              <a:latin typeface="Arial" charset="0"/>
            </a:endParaRPr>
          </a:p>
        </p:txBody>
      </p:sp>
      <p:sp>
        <p:nvSpPr>
          <p:cNvPr id="4099" name="Rectangle 2"/>
          <p:cNvSpPr>
            <a:spLocks noGrp="1" noChangeArrowheads="1"/>
          </p:cNvSpPr>
          <p:nvPr>
            <p:ph type="ctrTitle" idx="4294967295"/>
          </p:nvPr>
        </p:nvSpPr>
        <p:spPr bwMode="auto">
          <a:xfrm>
            <a:off x="685800" y="2130425"/>
            <a:ext cx="7772400" cy="1470025"/>
          </a:xfrm>
          <a:prstGeom prst="rect">
            <a:avLst/>
          </a:prstGeom>
          <a:noFill/>
          <a:ln>
            <a:miter lim="800000"/>
            <a:headEnd/>
            <a:tailEnd/>
          </a:ln>
        </p:spPr>
        <p:txBody>
          <a:bodyPr/>
          <a:lstStyle/>
          <a:p>
            <a:pPr algn="ctr" eaLnBrk="1" hangingPunct="1"/>
            <a:r>
              <a:rPr lang="en-US" sz="5000" dirty="0" smtClean="0">
                <a:latin typeface="Times New Roman" pitchFamily="18" charset="0"/>
              </a:rPr>
              <a:t>Java Script Recap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B2BF1FB1-4FC7-4B2D-975B-B37CD5A39E5E}" type="slidenum">
              <a:rPr lang="en-US" sz="1400">
                <a:latin typeface="Arial" charset="0"/>
              </a:rPr>
              <a:pPr algn="r" eaLnBrk="1" hangingPunct="1"/>
              <a:t>10</a:t>
            </a:fld>
            <a:endParaRPr lang="en-US" sz="1400">
              <a:latin typeface="Arial" charset="0"/>
            </a:endParaRPr>
          </a:p>
        </p:txBody>
      </p:sp>
      <p:sp>
        <p:nvSpPr>
          <p:cNvPr id="14339"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Variables</a:t>
            </a:r>
          </a:p>
        </p:txBody>
      </p:sp>
      <p:sp>
        <p:nvSpPr>
          <p:cNvPr id="14340" name="Rectangle 3"/>
          <p:cNvSpPr>
            <a:spLocks noGrp="1" noChangeArrowheads="1"/>
          </p:cNvSpPr>
          <p:nvPr>
            <p:ph type="body" idx="4294967295"/>
          </p:nvPr>
        </p:nvSpPr>
        <p:spPr bwMode="auto">
          <a:xfrm>
            <a:off x="304800" y="1295400"/>
            <a:ext cx="8382000" cy="4556125"/>
          </a:xfrm>
          <a:prstGeom prst="rect">
            <a:avLst/>
          </a:prstGeom>
          <a:noFill/>
          <a:ln>
            <a:miter lim="800000"/>
            <a:headEnd/>
            <a:tailEnd/>
          </a:ln>
        </p:spPr>
        <p:txBody>
          <a:bodyPr/>
          <a:lstStyle/>
          <a:p>
            <a:pPr algn="just">
              <a:buNone/>
            </a:pPr>
            <a:r>
              <a:rPr lang="en-US" b="0" dirty="0" smtClean="0"/>
              <a:t>• JavaScript has </a:t>
            </a:r>
            <a:r>
              <a:rPr lang="en-US" b="0" dirty="0" err="1" smtClean="0"/>
              <a:t>untyped</a:t>
            </a:r>
            <a:r>
              <a:rPr lang="en-US" b="0" dirty="0" smtClean="0"/>
              <a:t> variables.</a:t>
            </a:r>
          </a:p>
          <a:p>
            <a:pPr algn="just">
              <a:buNone/>
            </a:pPr>
            <a:r>
              <a:rPr lang="en-US" b="0" dirty="0" smtClean="0"/>
              <a:t>• Variables are declared with the </a:t>
            </a:r>
            <a:r>
              <a:rPr lang="en-US" dirty="0" err="1" smtClean="0"/>
              <a:t>var</a:t>
            </a:r>
            <a:r>
              <a:rPr lang="en-US" dirty="0" smtClean="0"/>
              <a:t> </a:t>
            </a:r>
            <a:r>
              <a:rPr lang="en-US" b="0" dirty="0" smtClean="0"/>
              <a:t>keyword:</a:t>
            </a:r>
          </a:p>
          <a:p>
            <a:pPr algn="just">
              <a:buNone/>
            </a:pPr>
            <a:r>
              <a:rPr lang="en-US" dirty="0" err="1" smtClean="0"/>
              <a:t>var</a:t>
            </a:r>
            <a:r>
              <a:rPr lang="en-US" dirty="0" smtClean="0"/>
              <a:t> </a:t>
            </a:r>
            <a:r>
              <a:rPr lang="en-US" b="0" dirty="0" smtClean="0"/>
              <a:t>num = “1”;</a:t>
            </a:r>
          </a:p>
          <a:p>
            <a:pPr algn="just">
              <a:buNone/>
            </a:pPr>
            <a:r>
              <a:rPr lang="en-US" dirty="0" err="1" smtClean="0"/>
              <a:t>var</a:t>
            </a:r>
            <a:r>
              <a:rPr lang="en-US" dirty="0" smtClean="0"/>
              <a:t> </a:t>
            </a:r>
            <a:r>
              <a:rPr lang="en-US" b="0" dirty="0" smtClean="0"/>
              <a:t>name = “Mel”;</a:t>
            </a:r>
          </a:p>
          <a:p>
            <a:pPr algn="just">
              <a:buNone/>
            </a:pPr>
            <a:r>
              <a:rPr lang="en-US" dirty="0" err="1" smtClean="0"/>
              <a:t>var</a:t>
            </a:r>
            <a:r>
              <a:rPr lang="en-US" dirty="0" smtClean="0"/>
              <a:t> </a:t>
            </a:r>
            <a:r>
              <a:rPr lang="en-US" b="0" dirty="0" smtClean="0"/>
              <a:t>phone = “123-456-7890”;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4526C7A6-0B77-4B12-BF1B-C6F48EF88349}" type="slidenum">
              <a:rPr lang="en-US" sz="1400">
                <a:latin typeface="Arial" charset="0"/>
              </a:rPr>
              <a:pPr algn="r" eaLnBrk="1" hangingPunct="1"/>
              <a:t>11</a:t>
            </a:fld>
            <a:endParaRPr lang="en-US" sz="1400">
              <a:latin typeface="Arial" charset="0"/>
            </a:endParaRPr>
          </a:p>
        </p:txBody>
      </p:sp>
      <p:sp>
        <p:nvSpPr>
          <p:cNvPr id="15363" name="Rectangle 2"/>
          <p:cNvSpPr>
            <a:spLocks noGrp="1" noChangeArrowheads="1"/>
          </p:cNvSpPr>
          <p:nvPr>
            <p:ph type="title" idx="4294967295"/>
          </p:nvPr>
        </p:nvSpPr>
        <p:spPr bwMode="auto">
          <a:xfrm>
            <a:off x="381000" y="0"/>
            <a:ext cx="8189913" cy="841375"/>
          </a:xfrm>
          <a:prstGeom prst="rect">
            <a:avLst/>
          </a:prstGeom>
          <a:noFill/>
          <a:ln>
            <a:miter lim="800000"/>
            <a:headEnd/>
            <a:tailEnd/>
          </a:ln>
        </p:spPr>
        <p:txBody>
          <a:bodyPr/>
          <a:lstStyle/>
          <a:p>
            <a:pPr algn="r" eaLnBrk="1" hangingPunct="1"/>
            <a:r>
              <a:rPr lang="en-US" sz="4000" dirty="0" smtClean="0"/>
              <a:t>The DOM</a:t>
            </a:r>
          </a:p>
        </p:txBody>
      </p:sp>
      <p:sp>
        <p:nvSpPr>
          <p:cNvPr id="15364" name="Rectangle 3"/>
          <p:cNvSpPr>
            <a:spLocks noGrp="1" noChangeArrowheads="1"/>
          </p:cNvSpPr>
          <p:nvPr>
            <p:ph type="body" idx="4294967295"/>
          </p:nvPr>
        </p:nvSpPr>
        <p:spPr bwMode="auto">
          <a:xfrm>
            <a:off x="304800" y="1295400"/>
            <a:ext cx="8322860" cy="4873625"/>
          </a:xfrm>
          <a:prstGeom prst="rect">
            <a:avLst/>
          </a:prstGeom>
          <a:noFill/>
          <a:ln>
            <a:miter lim="800000"/>
            <a:headEnd/>
            <a:tailEnd/>
          </a:ln>
        </p:spPr>
        <p:txBody>
          <a:bodyPr/>
          <a:lstStyle/>
          <a:p>
            <a:pPr algn="just">
              <a:lnSpc>
                <a:spcPct val="120000"/>
              </a:lnSpc>
              <a:spcBef>
                <a:spcPts val="600"/>
              </a:spcBef>
              <a:buNone/>
            </a:pPr>
            <a:r>
              <a:rPr lang="en-US" sz="2800" b="0" dirty="0" smtClean="0"/>
              <a:t>• Unlike other programming languages</a:t>
            </a:r>
            <a:r>
              <a:rPr lang="en-US" sz="2800" b="0" smtClean="0"/>
              <a:t>, </a:t>
            </a:r>
            <a:r>
              <a:rPr lang="en-US" sz="2800" b="0" smtClean="0"/>
              <a:t>JavaScript understands </a:t>
            </a:r>
            <a:r>
              <a:rPr lang="en-US" sz="2800" b="0" dirty="0" smtClean="0"/>
              <a:t>HTML and can directly access it.</a:t>
            </a:r>
          </a:p>
          <a:p>
            <a:pPr algn="just">
              <a:lnSpc>
                <a:spcPct val="120000"/>
              </a:lnSpc>
              <a:spcBef>
                <a:spcPts val="600"/>
              </a:spcBef>
              <a:buNone/>
            </a:pPr>
            <a:r>
              <a:rPr lang="en-US" sz="2800" b="0" dirty="0" smtClean="0"/>
              <a:t>• JavaScript uses the HTML </a:t>
            </a:r>
            <a:r>
              <a:rPr lang="en-US" sz="2800" b="0" smtClean="0"/>
              <a:t>Document </a:t>
            </a:r>
            <a:r>
              <a:rPr lang="en-US" sz="2800" b="0" smtClean="0"/>
              <a:t>Object Model </a:t>
            </a:r>
            <a:r>
              <a:rPr lang="en-US" sz="2800" b="0" dirty="0" smtClean="0"/>
              <a:t>to manipulate HTML.</a:t>
            </a:r>
          </a:p>
          <a:p>
            <a:pPr algn="just">
              <a:lnSpc>
                <a:spcPct val="120000"/>
              </a:lnSpc>
              <a:spcBef>
                <a:spcPts val="600"/>
              </a:spcBef>
              <a:buNone/>
            </a:pPr>
            <a:r>
              <a:rPr lang="en-US" sz="2800" b="0" dirty="0" smtClean="0"/>
              <a:t>• The DOM is a hierarchy of HTML things.</a:t>
            </a:r>
          </a:p>
          <a:p>
            <a:pPr algn="just">
              <a:lnSpc>
                <a:spcPct val="120000"/>
              </a:lnSpc>
              <a:spcBef>
                <a:spcPts val="600"/>
              </a:spcBef>
              <a:buNone/>
            </a:pPr>
            <a:r>
              <a:rPr lang="en-US" sz="2800" b="0" dirty="0" smtClean="0"/>
              <a:t>• Use the DOM to build an “address” to </a:t>
            </a:r>
            <a:r>
              <a:rPr lang="en-US" sz="2800" b="0" smtClean="0"/>
              <a:t>refer </a:t>
            </a:r>
            <a:r>
              <a:rPr lang="en-US" sz="2800" b="0" smtClean="0"/>
              <a:t>to HTML </a:t>
            </a:r>
            <a:r>
              <a:rPr lang="en-US" sz="2800" b="0" dirty="0" smtClean="0"/>
              <a:t>elements in a web page.</a:t>
            </a:r>
          </a:p>
          <a:p>
            <a:pPr algn="just">
              <a:lnSpc>
                <a:spcPct val="120000"/>
              </a:lnSpc>
              <a:spcBef>
                <a:spcPts val="600"/>
              </a:spcBef>
              <a:buNone/>
            </a:pPr>
            <a:r>
              <a:rPr lang="en-US" sz="2800" b="0" dirty="0" smtClean="0"/>
              <a:t>• Levels of the DOM are dot-separated </a:t>
            </a:r>
            <a:r>
              <a:rPr lang="en-US" sz="2800" b="0" smtClean="0"/>
              <a:t>in </a:t>
            </a:r>
            <a:r>
              <a:rPr lang="en-US" sz="2800" b="0" smtClean="0"/>
              <a:t>the syntax</a:t>
            </a:r>
            <a:r>
              <a:rPr lang="en-US" sz="2800" b="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0F8F2C29-B149-4E36-9087-1D885DD65E86}" type="slidenum">
              <a:rPr lang="en-US" sz="1400">
                <a:latin typeface="Arial" charset="0"/>
              </a:rPr>
              <a:pPr algn="r" eaLnBrk="1" hangingPunct="1"/>
              <a:t>12</a:t>
            </a:fld>
            <a:endParaRPr lang="en-US" sz="1400">
              <a:latin typeface="Arial" charset="0"/>
            </a:endParaRPr>
          </a:p>
        </p:txBody>
      </p:sp>
      <p:sp>
        <p:nvSpPr>
          <p:cNvPr id="16387"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Part of the DOM</a:t>
            </a:r>
          </a:p>
        </p:txBody>
      </p:sp>
      <p:sp>
        <p:nvSpPr>
          <p:cNvPr id="16388" name="Rectangle 3"/>
          <p:cNvSpPr>
            <a:spLocks noGrp="1" noChangeArrowheads="1"/>
          </p:cNvSpPr>
          <p:nvPr>
            <p:ph type="body" idx="4294967295"/>
          </p:nvPr>
        </p:nvSpPr>
        <p:spPr bwMode="auto">
          <a:xfrm>
            <a:off x="304799" y="1295400"/>
            <a:ext cx="8532813" cy="5181600"/>
          </a:xfrm>
          <a:prstGeom prst="rect">
            <a:avLst/>
          </a:prstGeom>
          <a:noFill/>
          <a:ln>
            <a:miter lim="800000"/>
            <a:headEnd/>
            <a:tailEnd/>
          </a:ln>
        </p:spPr>
        <p:txBody>
          <a:bodyPr/>
          <a:lstStyle/>
          <a:p>
            <a:pPr>
              <a:spcBef>
                <a:spcPts val="0"/>
              </a:spcBef>
              <a:buNone/>
            </a:pPr>
            <a:r>
              <a:rPr lang="en-US" sz="2400" dirty="0" smtClean="0"/>
              <a:t>Part of the DOM</a:t>
            </a:r>
          </a:p>
          <a:p>
            <a:pPr>
              <a:spcBef>
                <a:spcPts val="0"/>
              </a:spcBef>
              <a:buNone/>
            </a:pPr>
            <a:r>
              <a:rPr lang="en-US" sz="2400" b="0" dirty="0" smtClean="0"/>
              <a:t>•</a:t>
            </a:r>
            <a:r>
              <a:rPr lang="en-US" sz="2400" dirty="0" smtClean="0"/>
              <a:t>window </a:t>
            </a:r>
            <a:r>
              <a:rPr lang="en-US" sz="2400" b="0" dirty="0" smtClean="0"/>
              <a:t>(browser window)</a:t>
            </a:r>
          </a:p>
          <a:p>
            <a:pPr>
              <a:spcBef>
                <a:spcPts val="0"/>
              </a:spcBef>
              <a:buNone/>
            </a:pPr>
            <a:r>
              <a:rPr lang="en-US" sz="2400" b="0" dirty="0" smtClean="0"/>
              <a:t>• </a:t>
            </a:r>
            <a:r>
              <a:rPr lang="en-US" sz="2400" dirty="0" smtClean="0"/>
              <a:t>location </a:t>
            </a:r>
            <a:r>
              <a:rPr lang="en-US" sz="2400" b="0" dirty="0" smtClean="0"/>
              <a:t>(URL)</a:t>
            </a:r>
          </a:p>
          <a:p>
            <a:pPr>
              <a:spcBef>
                <a:spcPts val="0"/>
              </a:spcBef>
              <a:buNone/>
            </a:pPr>
            <a:r>
              <a:rPr lang="en-US" sz="2400" b="0" dirty="0" smtClean="0"/>
              <a:t>• </a:t>
            </a:r>
            <a:r>
              <a:rPr lang="en-US" sz="2400" dirty="0" smtClean="0"/>
              <a:t>document </a:t>
            </a:r>
            <a:r>
              <a:rPr lang="en-US" sz="2400" b="0" dirty="0" smtClean="0"/>
              <a:t>(HTML page)</a:t>
            </a:r>
          </a:p>
          <a:p>
            <a:pPr>
              <a:spcBef>
                <a:spcPts val="0"/>
              </a:spcBef>
              <a:buNone/>
            </a:pPr>
            <a:r>
              <a:rPr lang="en-US" sz="2400" b="0" dirty="0" smtClean="0"/>
              <a:t>• </a:t>
            </a:r>
            <a:r>
              <a:rPr lang="en-US" sz="2400" dirty="0" smtClean="0"/>
              <a:t>anchors </a:t>
            </a:r>
            <a:r>
              <a:rPr lang="en-US" sz="2400" b="0" dirty="0" smtClean="0"/>
              <a:t>&lt;a&gt;</a:t>
            </a:r>
          </a:p>
          <a:p>
            <a:pPr>
              <a:spcBef>
                <a:spcPts val="0"/>
              </a:spcBef>
              <a:buNone/>
            </a:pPr>
            <a:r>
              <a:rPr lang="en-US" sz="2400" b="0" dirty="0" smtClean="0"/>
              <a:t>• </a:t>
            </a:r>
            <a:r>
              <a:rPr lang="en-US" sz="2400" dirty="0" smtClean="0"/>
              <a:t>body </a:t>
            </a:r>
            <a:r>
              <a:rPr lang="en-US" sz="2400" b="0" dirty="0" smtClean="0"/>
              <a:t>&lt;body&gt;</a:t>
            </a:r>
          </a:p>
          <a:p>
            <a:pPr>
              <a:spcBef>
                <a:spcPts val="0"/>
              </a:spcBef>
              <a:buNone/>
            </a:pPr>
            <a:r>
              <a:rPr lang="en-US" sz="2400" b="0" dirty="0" smtClean="0"/>
              <a:t>• </a:t>
            </a:r>
            <a:r>
              <a:rPr lang="en-US" sz="2400" dirty="0" smtClean="0"/>
              <a:t>images </a:t>
            </a:r>
            <a:r>
              <a:rPr lang="en-US" sz="2400" b="0" dirty="0" smtClean="0"/>
              <a:t>&lt;</a:t>
            </a:r>
            <a:r>
              <a:rPr lang="en-US" sz="2400" b="0" dirty="0" err="1" smtClean="0"/>
              <a:t>img</a:t>
            </a:r>
            <a:r>
              <a:rPr lang="en-US" sz="2400" b="0" dirty="0" smtClean="0"/>
              <a:t>&gt;</a:t>
            </a:r>
          </a:p>
          <a:p>
            <a:pPr>
              <a:spcBef>
                <a:spcPts val="0"/>
              </a:spcBef>
              <a:buNone/>
            </a:pPr>
            <a:r>
              <a:rPr lang="en-US" sz="2400" b="0" dirty="0" smtClean="0"/>
              <a:t>• </a:t>
            </a:r>
            <a:r>
              <a:rPr lang="en-US" sz="2400" dirty="0" smtClean="0"/>
              <a:t>forms </a:t>
            </a:r>
            <a:r>
              <a:rPr lang="en-US" sz="2400" b="0" dirty="0" smtClean="0"/>
              <a:t>&lt;form&gt;</a:t>
            </a:r>
          </a:p>
          <a:p>
            <a:pPr>
              <a:spcBef>
                <a:spcPts val="0"/>
              </a:spcBef>
              <a:buNone/>
            </a:pPr>
            <a:r>
              <a:rPr lang="en-US" sz="2400" b="0" dirty="0" smtClean="0"/>
              <a:t>• </a:t>
            </a:r>
            <a:r>
              <a:rPr lang="en-US" sz="2400" dirty="0" smtClean="0"/>
              <a:t>elements </a:t>
            </a:r>
            <a:r>
              <a:rPr lang="en-US" sz="2400" b="0" dirty="0" smtClean="0"/>
              <a:t>&lt;input&gt;, &lt;</a:t>
            </a:r>
            <a:r>
              <a:rPr lang="en-US" sz="2400" b="0" dirty="0" err="1" smtClean="0"/>
              <a:t>textarea</a:t>
            </a:r>
            <a:r>
              <a:rPr lang="en-US" sz="2400" b="0" dirty="0" smtClean="0"/>
              <a:t>&gt;, &lt;select&gt;</a:t>
            </a:r>
          </a:p>
          <a:p>
            <a:pPr>
              <a:spcBef>
                <a:spcPts val="0"/>
              </a:spcBef>
              <a:buNone/>
            </a:pPr>
            <a:r>
              <a:rPr lang="en-US" sz="2400" b="0" dirty="0" smtClean="0"/>
              <a:t>• </a:t>
            </a:r>
            <a:r>
              <a:rPr lang="en-US" sz="2400" dirty="0" smtClean="0"/>
              <a:t>frames </a:t>
            </a:r>
            <a:r>
              <a:rPr lang="en-US" sz="2400" b="0" dirty="0" smtClean="0"/>
              <a:t>&lt;frame&gt;</a:t>
            </a:r>
          </a:p>
          <a:p>
            <a:pPr>
              <a:spcBef>
                <a:spcPts val="0"/>
              </a:spcBef>
              <a:buNone/>
            </a:pPr>
            <a:r>
              <a:rPr lang="en-US" sz="2400" b="0" dirty="0" smtClean="0"/>
              <a:t>• </a:t>
            </a:r>
            <a:r>
              <a:rPr lang="en-US" sz="2400" dirty="0" smtClean="0"/>
              <a:t>tables </a:t>
            </a:r>
            <a:r>
              <a:rPr lang="en-US" sz="2400" b="0" dirty="0" smtClean="0"/>
              <a:t>&lt;table&gt;</a:t>
            </a:r>
          </a:p>
          <a:p>
            <a:pPr>
              <a:spcBef>
                <a:spcPts val="0"/>
              </a:spcBef>
              <a:buNone/>
            </a:pPr>
            <a:r>
              <a:rPr lang="en-US" sz="2400" b="0" dirty="0" smtClean="0"/>
              <a:t>• </a:t>
            </a:r>
            <a:r>
              <a:rPr lang="en-US" sz="2400" dirty="0" smtClean="0"/>
              <a:t>rows </a:t>
            </a:r>
            <a:r>
              <a:rPr lang="en-US" sz="2400" b="0" dirty="0" smtClean="0"/>
              <a:t>&lt;</a:t>
            </a:r>
            <a:r>
              <a:rPr lang="en-US" sz="2400" b="0" dirty="0" err="1" smtClean="0"/>
              <a:t>tr</a:t>
            </a:r>
            <a:r>
              <a:rPr lang="en-US" sz="2400" b="0" dirty="0" smtClean="0"/>
              <a:t>&gt;</a:t>
            </a:r>
          </a:p>
          <a:p>
            <a:pPr>
              <a:spcBef>
                <a:spcPts val="0"/>
              </a:spcBef>
              <a:buNone/>
            </a:pPr>
            <a:r>
              <a:rPr lang="en-US" sz="2400" b="0" dirty="0" smtClean="0"/>
              <a:t>• </a:t>
            </a:r>
            <a:r>
              <a:rPr lang="en-US" sz="2400" dirty="0" smtClean="0"/>
              <a:t>cells </a:t>
            </a:r>
            <a:r>
              <a:rPr lang="en-US" sz="2400" b="0" dirty="0" smtClean="0"/>
              <a:t>&lt;</a:t>
            </a:r>
            <a:r>
              <a:rPr lang="en-US" sz="2400" b="0" dirty="0" err="1" smtClean="0"/>
              <a:t>th</a:t>
            </a:r>
            <a:r>
              <a:rPr lang="en-US" sz="2400" b="0" dirty="0" smtClean="0"/>
              <a:t>&gt;, &lt;td&gt;</a:t>
            </a:r>
          </a:p>
          <a:p>
            <a:pPr>
              <a:spcBef>
                <a:spcPts val="0"/>
              </a:spcBef>
              <a:buNone/>
            </a:pPr>
            <a:r>
              <a:rPr lang="en-US" sz="2400" b="0" dirty="0" smtClean="0"/>
              <a:t>• </a:t>
            </a:r>
            <a:r>
              <a:rPr lang="en-US" sz="2400" dirty="0" smtClean="0"/>
              <a:t>title </a:t>
            </a:r>
            <a:r>
              <a:rPr lang="en-US" sz="2400" b="0" dirty="0" smtClean="0"/>
              <a:t>&lt;title&gt;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03DB100E-5826-4717-969C-30118C1B5862}" type="slidenum">
              <a:rPr lang="en-US" sz="1400">
                <a:latin typeface="Arial" charset="0"/>
              </a:rPr>
              <a:pPr algn="r" eaLnBrk="1" hangingPunct="1"/>
              <a:t>13</a:t>
            </a:fld>
            <a:endParaRPr lang="en-US" sz="1400">
              <a:latin typeface="Arial" charset="0"/>
            </a:endParaRPr>
          </a:p>
        </p:txBody>
      </p:sp>
      <p:sp>
        <p:nvSpPr>
          <p:cNvPr id="17411"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Referencing the DOM</a:t>
            </a:r>
          </a:p>
        </p:txBody>
      </p:sp>
      <p:sp>
        <p:nvSpPr>
          <p:cNvPr id="17412" name="Rectangle 3"/>
          <p:cNvSpPr>
            <a:spLocks noGrp="1" noChangeArrowheads="1"/>
          </p:cNvSpPr>
          <p:nvPr>
            <p:ph type="body" idx="4294967295"/>
          </p:nvPr>
        </p:nvSpPr>
        <p:spPr bwMode="auto">
          <a:xfrm>
            <a:off x="304799" y="1265237"/>
            <a:ext cx="8532813" cy="5135563"/>
          </a:xfrm>
          <a:prstGeom prst="rect">
            <a:avLst/>
          </a:prstGeom>
          <a:noFill/>
          <a:ln>
            <a:miter lim="800000"/>
            <a:headEnd/>
            <a:tailEnd/>
          </a:ln>
        </p:spPr>
        <p:txBody>
          <a:bodyPr/>
          <a:lstStyle/>
          <a:p>
            <a:pPr>
              <a:buNone/>
            </a:pPr>
            <a:r>
              <a:rPr lang="en-US" sz="2800" b="0" dirty="0" smtClean="0"/>
              <a:t>• Levels of the DOM are dot-separated.</a:t>
            </a:r>
          </a:p>
          <a:p>
            <a:pPr>
              <a:buNone/>
            </a:pPr>
            <a:r>
              <a:rPr lang="en-US" sz="2800" b="0" dirty="0" smtClean="0"/>
              <a:t>• By keyword and array number (0+)</a:t>
            </a:r>
          </a:p>
          <a:p>
            <a:pPr>
              <a:buNone/>
            </a:pPr>
            <a:r>
              <a:rPr lang="en-US" sz="2800" b="0" dirty="0" err="1" smtClean="0"/>
              <a:t>window.document.images</a:t>
            </a:r>
            <a:r>
              <a:rPr lang="en-US" sz="2800" b="0" dirty="0" smtClean="0"/>
              <a:t>[0]</a:t>
            </a:r>
          </a:p>
          <a:p>
            <a:pPr>
              <a:buNone/>
            </a:pPr>
            <a:r>
              <a:rPr lang="en-US" sz="2800" b="0" dirty="0" err="1" smtClean="0"/>
              <a:t>window.document.forms</a:t>
            </a:r>
            <a:r>
              <a:rPr lang="en-US" sz="2800" b="0" dirty="0" smtClean="0"/>
              <a:t>[1].elements[4]</a:t>
            </a:r>
          </a:p>
          <a:p>
            <a:pPr>
              <a:buNone/>
            </a:pPr>
            <a:r>
              <a:rPr lang="en-US" sz="2800" b="0" dirty="0" smtClean="0"/>
              <a:t>• By names (the name attribute in HTML)</a:t>
            </a:r>
          </a:p>
          <a:p>
            <a:pPr>
              <a:buNone/>
            </a:pPr>
            <a:r>
              <a:rPr lang="en-US" sz="2800" b="0" dirty="0" err="1" smtClean="0"/>
              <a:t>window.document.</a:t>
            </a:r>
            <a:r>
              <a:rPr lang="en-US" sz="2800" dirty="0" err="1" smtClean="0"/>
              <a:t>mygif</a:t>
            </a:r>
            <a:endParaRPr lang="en-US" sz="2800" dirty="0" smtClean="0"/>
          </a:p>
          <a:p>
            <a:pPr>
              <a:buNone/>
            </a:pPr>
            <a:r>
              <a:rPr lang="en-US" sz="2800" b="0" dirty="0" smtClean="0"/>
              <a:t>(&lt;</a:t>
            </a:r>
            <a:r>
              <a:rPr lang="en-US" sz="2800" b="0" dirty="0" err="1" smtClean="0"/>
              <a:t>img</a:t>
            </a:r>
            <a:r>
              <a:rPr lang="en-US" sz="2800" b="0" dirty="0" smtClean="0"/>
              <a:t> </a:t>
            </a:r>
            <a:r>
              <a:rPr lang="en-US" sz="2800" b="0" dirty="0" err="1" smtClean="0"/>
              <a:t>src</a:t>
            </a:r>
            <a:r>
              <a:rPr lang="en-US" sz="2800" b="0" dirty="0" smtClean="0"/>
              <a:t>=“file.gif” name=“</a:t>
            </a:r>
            <a:r>
              <a:rPr lang="en-US" sz="2800" dirty="0" err="1" smtClean="0"/>
              <a:t>mygif</a:t>
            </a:r>
            <a:r>
              <a:rPr lang="en-US" sz="2800" b="0" dirty="0" smtClean="0"/>
              <a:t>”&gt;)</a:t>
            </a:r>
          </a:p>
          <a:p>
            <a:pPr>
              <a:buNone/>
            </a:pPr>
            <a:r>
              <a:rPr lang="en-US" sz="2800" b="0" dirty="0" err="1" smtClean="0"/>
              <a:t>window.document.</a:t>
            </a:r>
            <a:r>
              <a:rPr lang="en-US" sz="2800" dirty="0" err="1" smtClean="0"/>
              <a:t>catform</a:t>
            </a:r>
            <a:r>
              <a:rPr lang="en-US" sz="2800" b="0" dirty="0" err="1" smtClean="0"/>
              <a:t>.</a:t>
            </a:r>
            <a:r>
              <a:rPr lang="en-US" sz="2800" dirty="0" err="1" smtClean="0"/>
              <a:t>fname</a:t>
            </a:r>
            <a:endParaRPr lang="en-US" sz="2800" dirty="0" smtClean="0"/>
          </a:p>
          <a:p>
            <a:pPr>
              <a:buNone/>
            </a:pPr>
            <a:r>
              <a:rPr lang="en-US" sz="2800" b="0" dirty="0" smtClean="0"/>
              <a:t>(&lt;form name=“</a:t>
            </a:r>
            <a:r>
              <a:rPr lang="en-US" sz="2800" dirty="0" err="1" smtClean="0"/>
              <a:t>catform</a:t>
            </a:r>
            <a:r>
              <a:rPr lang="en-US" sz="2800" b="0" dirty="0" smtClean="0"/>
              <a:t>” . . .&gt;</a:t>
            </a:r>
          </a:p>
          <a:p>
            <a:pPr>
              <a:buNone/>
            </a:pPr>
            <a:r>
              <a:rPr lang="en-US" sz="2800" b="0" dirty="0" smtClean="0"/>
              <a:t>&lt;input name=“</a:t>
            </a:r>
            <a:r>
              <a:rPr lang="en-US" sz="2800" dirty="0" err="1" smtClean="0"/>
              <a:t>fname</a:t>
            </a:r>
            <a:r>
              <a:rPr lang="en-US" sz="2800" b="0" dirty="0" smtClean="0"/>
              <a:t>” . . .&gt;)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09954312-1FD1-45CD-8C2A-AFA75695BDF5}" type="slidenum">
              <a:rPr lang="en-US" sz="1400">
                <a:latin typeface="Arial" charset="0"/>
              </a:rPr>
              <a:pPr algn="r" eaLnBrk="1" hangingPunct="1"/>
              <a:t>14</a:t>
            </a:fld>
            <a:endParaRPr lang="en-US" sz="1400">
              <a:latin typeface="Arial" charset="0"/>
            </a:endParaRPr>
          </a:p>
        </p:txBody>
      </p:sp>
      <p:sp>
        <p:nvSpPr>
          <p:cNvPr id="19459"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Alerts</a:t>
            </a:r>
          </a:p>
        </p:txBody>
      </p:sp>
      <p:sp>
        <p:nvSpPr>
          <p:cNvPr id="19460" name="Rectangle 3"/>
          <p:cNvSpPr>
            <a:spLocks noGrp="1" noChangeArrowheads="1"/>
          </p:cNvSpPr>
          <p:nvPr>
            <p:ph type="body" idx="4294967295"/>
          </p:nvPr>
        </p:nvSpPr>
        <p:spPr bwMode="auto">
          <a:xfrm>
            <a:off x="306387" y="1295400"/>
            <a:ext cx="8532813" cy="4978851"/>
          </a:xfrm>
          <a:prstGeom prst="rect">
            <a:avLst/>
          </a:prstGeom>
          <a:noFill/>
          <a:ln>
            <a:miter lim="800000"/>
            <a:headEnd/>
            <a:tailEnd/>
          </a:ln>
        </p:spPr>
        <p:txBody>
          <a:bodyPr/>
          <a:lstStyle/>
          <a:p>
            <a:pPr algn="just">
              <a:buNone/>
            </a:pPr>
            <a:r>
              <a:rPr lang="en-US" b="0" dirty="0" smtClean="0"/>
              <a:t>• A JavaScript alert is a little window that contains</a:t>
            </a:r>
          </a:p>
          <a:p>
            <a:pPr algn="just">
              <a:buNone/>
            </a:pPr>
            <a:r>
              <a:rPr lang="en-US" b="0" dirty="0" smtClean="0"/>
              <a:t>some message:</a:t>
            </a:r>
          </a:p>
          <a:p>
            <a:pPr algn="just">
              <a:buNone/>
            </a:pPr>
            <a:r>
              <a:rPr lang="en-US"/>
              <a:t>	</a:t>
            </a:r>
            <a:r>
              <a:rPr lang="en-US" smtClean="0"/>
              <a:t>	</a:t>
            </a:r>
            <a:r>
              <a:rPr lang="en-US" b="0" smtClean="0"/>
              <a:t>alert</a:t>
            </a:r>
            <a:r>
              <a:rPr lang="en-US" b="0" dirty="0" smtClean="0"/>
              <a:t>(“This is an alert!”);</a:t>
            </a:r>
          </a:p>
          <a:p>
            <a:pPr algn="just">
              <a:buNone/>
            </a:pPr>
            <a:r>
              <a:rPr lang="en-US" b="0" dirty="0" smtClean="0"/>
              <a:t>• Are generally used for warnings.</a:t>
            </a:r>
          </a:p>
          <a:p>
            <a:pPr algn="just">
              <a:buNone/>
            </a:pPr>
            <a:r>
              <a:rPr lang="en-US" b="0" dirty="0" smtClean="0"/>
              <a:t>• Can get annoying—use sparingly.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D47CCEE9-ED01-46E4-B586-0B4217DCEFE3}" type="slidenum">
              <a:rPr lang="en-US" sz="1400">
                <a:latin typeface="Arial" charset="0"/>
              </a:rPr>
              <a:pPr algn="r" eaLnBrk="1" hangingPunct="1"/>
              <a:t>15</a:t>
            </a:fld>
            <a:endParaRPr lang="en-US" sz="1400">
              <a:latin typeface="Arial" charset="0"/>
            </a:endParaRPr>
          </a:p>
        </p:txBody>
      </p:sp>
      <p:sp>
        <p:nvSpPr>
          <p:cNvPr id="20483"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r>
              <a:rPr lang="en-US" sz="4000" dirty="0" smtClean="0"/>
              <a:t>Alerts Sample</a:t>
            </a:r>
          </a:p>
        </p:txBody>
      </p:sp>
      <p:sp>
        <p:nvSpPr>
          <p:cNvPr id="20484" name="Rectangle 3"/>
          <p:cNvSpPr>
            <a:spLocks noGrp="1" noChangeArrowheads="1"/>
          </p:cNvSpPr>
          <p:nvPr>
            <p:ph type="body" idx="4294967295"/>
          </p:nvPr>
        </p:nvSpPr>
        <p:spPr bwMode="auto">
          <a:xfrm>
            <a:off x="304799" y="1311275"/>
            <a:ext cx="8532813" cy="5013325"/>
          </a:xfrm>
          <a:prstGeom prst="rect">
            <a:avLst/>
          </a:prstGeom>
          <a:noFill/>
          <a:ln>
            <a:miter lim="800000"/>
            <a:headEnd/>
            <a:tailEnd/>
          </a:ln>
        </p:spPr>
        <p:txBody>
          <a:bodyPr/>
          <a:lstStyle/>
          <a:p>
            <a:pPr>
              <a:lnSpc>
                <a:spcPct val="80000"/>
              </a:lnSpc>
              <a:buNone/>
            </a:pPr>
            <a:r>
              <a:rPr lang="en-US" sz="2400" b="0" dirty="0" smtClean="0"/>
              <a:t>&lt;html&gt;</a:t>
            </a:r>
          </a:p>
          <a:p>
            <a:pPr>
              <a:lnSpc>
                <a:spcPct val="80000"/>
              </a:lnSpc>
              <a:buNone/>
            </a:pPr>
            <a:r>
              <a:rPr lang="en-US" sz="2400" b="0" dirty="0" smtClean="0"/>
              <a:t>&lt;head&gt;</a:t>
            </a:r>
          </a:p>
          <a:p>
            <a:pPr>
              <a:lnSpc>
                <a:spcPct val="80000"/>
              </a:lnSpc>
              <a:buNone/>
            </a:pPr>
            <a:r>
              <a:rPr lang="en-US" sz="2400" b="0" smtClean="0"/>
              <a:t>	&lt;</a:t>
            </a:r>
            <a:r>
              <a:rPr lang="en-US" sz="2400" b="0" dirty="0" smtClean="0"/>
              <a:t>script language=“</a:t>
            </a:r>
            <a:r>
              <a:rPr lang="en-US" sz="2400" b="0" dirty="0" err="1" smtClean="0"/>
              <a:t>javascript</a:t>
            </a:r>
            <a:r>
              <a:rPr lang="en-US" sz="2400" b="0" dirty="0" smtClean="0"/>
              <a:t>”&gt;</a:t>
            </a:r>
          </a:p>
          <a:p>
            <a:pPr>
              <a:lnSpc>
                <a:spcPct val="80000"/>
              </a:lnSpc>
              <a:buNone/>
            </a:pPr>
            <a:r>
              <a:rPr lang="en-US" sz="2400" b="0" smtClean="0"/>
              <a:t>		function </a:t>
            </a:r>
            <a:r>
              <a:rPr lang="en-US" sz="2400" dirty="0" err="1" smtClean="0"/>
              <a:t>showAlert</a:t>
            </a:r>
            <a:r>
              <a:rPr lang="en-US" sz="2400" dirty="0" smtClean="0"/>
              <a:t>(text) </a:t>
            </a:r>
            <a:r>
              <a:rPr lang="en-US" sz="2400" b="0" dirty="0" smtClean="0"/>
              <a:t>{</a:t>
            </a:r>
          </a:p>
          <a:p>
            <a:pPr>
              <a:lnSpc>
                <a:spcPct val="80000"/>
              </a:lnSpc>
              <a:buNone/>
            </a:pPr>
            <a:r>
              <a:rPr lang="en-US" sz="2400" smtClean="0"/>
              <a:t>			alert(text</a:t>
            </a:r>
            <a:r>
              <a:rPr lang="en-US" sz="2400" dirty="0" smtClean="0"/>
              <a:t>);</a:t>
            </a:r>
          </a:p>
          <a:p>
            <a:pPr>
              <a:lnSpc>
                <a:spcPct val="80000"/>
              </a:lnSpc>
              <a:buNone/>
            </a:pPr>
            <a:r>
              <a:rPr lang="en-US" sz="2400" b="0" smtClean="0"/>
              <a:t>		}</a:t>
            </a:r>
            <a:endParaRPr lang="en-US" sz="2400" b="0" dirty="0" smtClean="0"/>
          </a:p>
          <a:p>
            <a:pPr>
              <a:lnSpc>
                <a:spcPct val="80000"/>
              </a:lnSpc>
              <a:buNone/>
            </a:pPr>
            <a:r>
              <a:rPr lang="en-US" sz="2400" b="0" smtClean="0"/>
              <a:t>	&lt;/</a:t>
            </a:r>
            <a:r>
              <a:rPr lang="en-US" sz="2400" b="0" dirty="0" smtClean="0"/>
              <a:t>script&gt;</a:t>
            </a:r>
          </a:p>
          <a:p>
            <a:pPr>
              <a:lnSpc>
                <a:spcPct val="80000"/>
              </a:lnSpc>
              <a:buNone/>
            </a:pPr>
            <a:r>
              <a:rPr lang="en-US" sz="2400" b="0" dirty="0" smtClean="0"/>
              <a:t>&lt;/head&gt;</a:t>
            </a:r>
          </a:p>
          <a:p>
            <a:pPr>
              <a:lnSpc>
                <a:spcPct val="80000"/>
              </a:lnSpc>
              <a:buNone/>
            </a:pPr>
            <a:r>
              <a:rPr lang="en-US" sz="2400" b="0" dirty="0" smtClean="0"/>
              <a:t>&lt;body </a:t>
            </a:r>
            <a:r>
              <a:rPr lang="en-US" sz="2400" dirty="0" err="1" smtClean="0"/>
              <a:t>onload</a:t>
            </a:r>
            <a:r>
              <a:rPr lang="en-US" sz="2400" dirty="0" smtClean="0"/>
              <a:t>=“</a:t>
            </a:r>
            <a:r>
              <a:rPr lang="en-US" sz="2400" dirty="0" err="1" smtClean="0"/>
              <a:t>showAlert</a:t>
            </a:r>
            <a:r>
              <a:rPr lang="en-US" sz="2400" dirty="0" smtClean="0"/>
              <a:t>(‘This alert displays when</a:t>
            </a:r>
          </a:p>
          <a:p>
            <a:pPr>
              <a:lnSpc>
                <a:spcPct val="80000"/>
              </a:lnSpc>
              <a:buNone/>
            </a:pPr>
            <a:r>
              <a:rPr lang="en-US" sz="2400" dirty="0" smtClean="0"/>
              <a:t>the page is loaded!’);”</a:t>
            </a:r>
            <a:r>
              <a:rPr lang="en-US" sz="2400" b="0" dirty="0" smtClean="0"/>
              <a:t>&gt;</a:t>
            </a:r>
          </a:p>
          <a:p>
            <a:pPr>
              <a:lnSpc>
                <a:spcPct val="80000"/>
              </a:lnSpc>
              <a:buNone/>
            </a:pPr>
            <a:r>
              <a:rPr lang="en-US" sz="2400" b="0" dirty="0" smtClean="0"/>
              <a:t>. . .</a:t>
            </a:r>
          </a:p>
          <a:p>
            <a:pPr>
              <a:lnSpc>
                <a:spcPct val="80000"/>
              </a:lnSpc>
              <a:buNone/>
            </a:pPr>
            <a:endParaRPr lang="en-US" sz="2400" b="0" smtClean="0"/>
          </a:p>
          <a:p>
            <a:pPr>
              <a:lnSpc>
                <a:spcPct val="80000"/>
              </a:lnSpc>
              <a:buNone/>
            </a:pPr>
            <a:r>
              <a:rPr lang="en-US" sz="2400" b="0" smtClean="0"/>
              <a:t>OR </a:t>
            </a:r>
            <a:r>
              <a:rPr lang="en-US" sz="2400" b="0" dirty="0" smtClean="0"/>
              <a:t>&lt;body </a:t>
            </a:r>
            <a:r>
              <a:rPr lang="en-US" sz="2400" b="0" dirty="0" err="1" smtClean="0"/>
              <a:t>onload</a:t>
            </a:r>
            <a:r>
              <a:rPr lang="en-US" sz="2400" b="0" dirty="0" smtClean="0"/>
              <a:t>=“alert(‘This alert…’);”&gt;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0436FECC-F1A7-40DB-B7D4-36DECCAA44A4}" type="slidenum">
              <a:rPr lang="en-US" sz="1400">
                <a:latin typeface="Arial" charset="0"/>
              </a:rPr>
              <a:pPr algn="r" eaLnBrk="1" hangingPunct="1"/>
              <a:t>16</a:t>
            </a:fld>
            <a:endParaRPr lang="en-US" sz="1400">
              <a:latin typeface="Arial" charset="0"/>
            </a:endParaRPr>
          </a:p>
        </p:txBody>
      </p:sp>
      <p:sp>
        <p:nvSpPr>
          <p:cNvPr id="21507"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Write to the browser</a:t>
            </a:r>
          </a:p>
        </p:txBody>
      </p:sp>
      <p:sp>
        <p:nvSpPr>
          <p:cNvPr id="21508" name="Rectangle 3"/>
          <p:cNvSpPr>
            <a:spLocks noGrp="1" noChangeArrowheads="1"/>
          </p:cNvSpPr>
          <p:nvPr>
            <p:ph type="body" idx="4294967295"/>
          </p:nvPr>
        </p:nvSpPr>
        <p:spPr bwMode="auto">
          <a:xfrm>
            <a:off x="304799" y="1293669"/>
            <a:ext cx="8532813" cy="4951555"/>
          </a:xfrm>
          <a:prstGeom prst="rect">
            <a:avLst/>
          </a:prstGeom>
          <a:noFill/>
          <a:ln>
            <a:miter lim="800000"/>
            <a:headEnd/>
            <a:tailEnd/>
          </a:ln>
        </p:spPr>
        <p:txBody>
          <a:bodyPr/>
          <a:lstStyle/>
          <a:p>
            <a:pPr algn="just">
              <a:lnSpc>
                <a:spcPct val="110000"/>
              </a:lnSpc>
              <a:spcBef>
                <a:spcPts val="600"/>
              </a:spcBef>
              <a:buNone/>
            </a:pPr>
            <a:r>
              <a:rPr lang="en-US" sz="2800" b="0" smtClean="0"/>
              <a:t>• JavaScript </a:t>
            </a:r>
            <a:r>
              <a:rPr lang="en-US" sz="2800" b="0" dirty="0" smtClean="0"/>
              <a:t>can dynamically generate a </a:t>
            </a:r>
            <a:r>
              <a:rPr lang="en-US" sz="2800" b="0" smtClean="0"/>
              <a:t>new </a:t>
            </a:r>
            <a:r>
              <a:rPr lang="en-US" sz="2800" b="0" smtClean="0"/>
              <a:t>HTML page</a:t>
            </a:r>
            <a:r>
              <a:rPr lang="en-US" sz="2800" b="0" smtClean="0"/>
              <a:t>. </a:t>
            </a:r>
            <a:r>
              <a:rPr lang="en-US" sz="2800" b="0" smtClean="0"/>
              <a:t>Use document.writeln</a:t>
            </a:r>
            <a:r>
              <a:rPr lang="en-US" sz="2800" b="0" dirty="0" smtClean="0"/>
              <a:t>(“</a:t>
            </a:r>
            <a:r>
              <a:rPr lang="en-US" sz="2800" b="0" i="1" smtClean="0"/>
              <a:t>text</a:t>
            </a:r>
            <a:r>
              <a:rPr lang="en-US" sz="2800" b="0" smtClean="0"/>
              <a:t>”);</a:t>
            </a:r>
          </a:p>
          <a:p>
            <a:pPr algn="just">
              <a:lnSpc>
                <a:spcPct val="110000"/>
              </a:lnSpc>
              <a:spcBef>
                <a:spcPts val="600"/>
              </a:spcBef>
              <a:buNone/>
            </a:pPr>
            <a:r>
              <a:rPr lang="en-US" sz="2800" b="0" smtClean="0"/>
              <a:t>– Cannot add to the current page.</a:t>
            </a:r>
          </a:p>
          <a:p>
            <a:pPr algn="just">
              <a:lnSpc>
                <a:spcPct val="110000"/>
              </a:lnSpc>
              <a:spcBef>
                <a:spcPts val="600"/>
              </a:spcBef>
              <a:buNone/>
            </a:pPr>
            <a:r>
              <a:rPr lang="en-US" sz="2800" b="0" smtClean="0"/>
              <a:t>• </a:t>
            </a:r>
            <a:r>
              <a:rPr lang="en-US" sz="2800" b="0" dirty="0" smtClean="0"/>
              <a:t>When you’re done, use </a:t>
            </a:r>
            <a:r>
              <a:rPr lang="en-US" sz="2800" b="0" dirty="0" err="1" smtClean="0"/>
              <a:t>document.close</a:t>
            </a:r>
            <a:r>
              <a:rPr lang="en-US" sz="2800" b="0" dirty="0" smtClean="0"/>
              <a:t>();</a:t>
            </a:r>
          </a:p>
          <a:p>
            <a:pPr algn="just">
              <a:lnSpc>
                <a:spcPct val="110000"/>
              </a:lnSpc>
              <a:spcBef>
                <a:spcPts val="600"/>
              </a:spcBef>
              <a:buNone/>
            </a:pPr>
            <a:r>
              <a:rPr lang="en-US" sz="2800" b="0" dirty="0" smtClean="0"/>
              <a:t>– This flushes the buffer, and the generated </a:t>
            </a:r>
            <a:r>
              <a:rPr lang="en-US" sz="2800" b="0" smtClean="0"/>
              <a:t>document </a:t>
            </a:r>
            <a:r>
              <a:rPr lang="en-US" sz="2800" b="0" smtClean="0"/>
              <a:t>is then </a:t>
            </a:r>
            <a:r>
              <a:rPr lang="en-US" sz="2800" b="0" dirty="0" smtClean="0"/>
              <a:t>loaded into the browser.</a:t>
            </a:r>
          </a:p>
          <a:p>
            <a:pPr algn="just">
              <a:lnSpc>
                <a:spcPct val="110000"/>
              </a:lnSpc>
              <a:spcBef>
                <a:spcPts val="600"/>
              </a:spcBef>
              <a:buNone/>
            </a:pPr>
            <a:r>
              <a:rPr lang="en-US" sz="2800" b="0" dirty="0" smtClean="0"/>
              <a:t>• If the HTML code you’re </a:t>
            </a:r>
            <a:r>
              <a:rPr lang="en-US" sz="2800" b="0" smtClean="0"/>
              <a:t>generating </a:t>
            </a:r>
            <a:r>
              <a:rPr lang="en-US" sz="2800" b="0" smtClean="0"/>
              <a:t>contains quotation </a:t>
            </a:r>
            <a:r>
              <a:rPr lang="en-US" sz="2800" b="0" dirty="0" smtClean="0"/>
              <a:t>marks, you must escape them </a:t>
            </a:r>
            <a:r>
              <a:rPr lang="en-US" sz="2800" b="0" smtClean="0"/>
              <a:t>with </a:t>
            </a:r>
            <a:r>
              <a:rPr lang="en-US" sz="2800" b="0" smtClean="0"/>
              <a:t>a backslash</a:t>
            </a:r>
            <a:r>
              <a:rPr lang="en-US" sz="2800" b="0" dirty="0" smtClean="0"/>
              <a:t>:</a:t>
            </a:r>
          </a:p>
          <a:p>
            <a:pPr algn="just">
              <a:lnSpc>
                <a:spcPct val="110000"/>
              </a:lnSpc>
              <a:spcBef>
                <a:spcPts val="600"/>
              </a:spcBef>
              <a:buNone/>
            </a:pPr>
            <a:r>
              <a:rPr lang="en-US" sz="2800" b="0" dirty="0" err="1" smtClean="0"/>
              <a:t>document.writeln</a:t>
            </a:r>
            <a:r>
              <a:rPr lang="en-US" sz="2800" b="0" dirty="0" smtClean="0"/>
              <a:t>(“&lt;a </a:t>
            </a:r>
            <a:r>
              <a:rPr lang="en-US" sz="2800" b="0" dirty="0" err="1" smtClean="0"/>
              <a:t>href</a:t>
            </a:r>
            <a:r>
              <a:rPr lang="en-US" sz="2800" b="0" dirty="0" smtClean="0"/>
              <a:t>=</a:t>
            </a:r>
            <a:r>
              <a:rPr lang="en-US" sz="2800" dirty="0" smtClean="0"/>
              <a:t>\”</a:t>
            </a:r>
            <a:r>
              <a:rPr lang="en-US" sz="2800" b="0" dirty="0" smtClean="0"/>
              <a:t>file.html</a:t>
            </a:r>
            <a:r>
              <a:rPr lang="en-US" sz="2800" dirty="0" smtClean="0"/>
              <a:t>\”</a:t>
            </a:r>
            <a:r>
              <a:rPr lang="en-US" sz="2800" b="0" dirty="0" smtClean="0"/>
              <a:t>&gt;”);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D2875538-4503-4667-8C7F-FBF993B42A62}" type="slidenum">
              <a:rPr lang="en-US" sz="1400">
                <a:latin typeface="Arial" charset="0"/>
              </a:rPr>
              <a:pPr algn="r" eaLnBrk="1" hangingPunct="1"/>
              <a:t>17</a:t>
            </a:fld>
            <a:endParaRPr lang="en-US" sz="1400">
              <a:latin typeface="Arial" charset="0"/>
            </a:endParaRPr>
          </a:p>
        </p:txBody>
      </p:sp>
      <p:sp>
        <p:nvSpPr>
          <p:cNvPr id="22531"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r>
              <a:rPr lang="en-US" sz="3600" dirty="0"/>
              <a:t>Write to the </a:t>
            </a:r>
            <a:r>
              <a:rPr lang="en-US" sz="3600" dirty="0" smtClean="0"/>
              <a:t>browser - Sample 1</a:t>
            </a:r>
          </a:p>
        </p:txBody>
      </p:sp>
      <p:sp>
        <p:nvSpPr>
          <p:cNvPr id="22532" name="Rectangle 3"/>
          <p:cNvSpPr>
            <a:spLocks noGrp="1" noChangeArrowheads="1"/>
          </p:cNvSpPr>
          <p:nvPr>
            <p:ph type="body" idx="4294967295"/>
          </p:nvPr>
        </p:nvSpPr>
        <p:spPr bwMode="auto">
          <a:xfrm>
            <a:off x="304800" y="1295400"/>
            <a:ext cx="8455026" cy="4902994"/>
          </a:xfrm>
          <a:prstGeom prst="rect">
            <a:avLst/>
          </a:prstGeom>
          <a:noFill/>
          <a:ln>
            <a:miter lim="800000"/>
            <a:headEnd/>
            <a:tailEnd/>
          </a:ln>
        </p:spPr>
        <p:txBody>
          <a:bodyPr/>
          <a:lstStyle/>
          <a:p>
            <a:pPr>
              <a:buNone/>
            </a:pPr>
            <a:r>
              <a:rPr lang="en-US" sz="2800" b="0" dirty="0" smtClean="0"/>
              <a:t>function </a:t>
            </a:r>
            <a:r>
              <a:rPr lang="en-US" sz="2800" dirty="0" err="1" smtClean="0"/>
              <a:t>writeHTML</a:t>
            </a:r>
            <a:r>
              <a:rPr lang="en-US" sz="2800" dirty="0" smtClean="0"/>
              <a:t>() </a:t>
            </a:r>
            <a:r>
              <a:rPr lang="en-US" sz="2800" b="0" dirty="0" smtClean="0"/>
              <a:t>{</a:t>
            </a:r>
          </a:p>
          <a:p>
            <a:pPr>
              <a:buNone/>
            </a:pPr>
            <a:r>
              <a:rPr lang="en-US" sz="2800" b="0" smtClean="0"/>
              <a:t>	document.writeln</a:t>
            </a:r>
            <a:r>
              <a:rPr lang="en-US" sz="2800" b="0" dirty="0" smtClean="0"/>
              <a:t>(“&lt;html&gt;&lt;body&gt;”);</a:t>
            </a:r>
          </a:p>
          <a:p>
            <a:pPr>
              <a:buNone/>
            </a:pPr>
            <a:r>
              <a:rPr lang="en-US" sz="2800" b="0" smtClean="0"/>
              <a:t>	document.writeln</a:t>
            </a:r>
            <a:r>
              <a:rPr lang="en-US" sz="2800" b="0" dirty="0" smtClean="0"/>
              <a:t>(“&lt;h1&gt;This page was “ +</a:t>
            </a:r>
          </a:p>
          <a:p>
            <a:pPr>
              <a:buNone/>
            </a:pPr>
            <a:r>
              <a:rPr lang="en-US" sz="2800" b="0" smtClean="0"/>
              <a:t>	“</a:t>
            </a:r>
            <a:r>
              <a:rPr lang="en-US" sz="2800" b="0" dirty="0" smtClean="0"/>
              <a:t>dynamically generated&lt;/h1&gt;”);</a:t>
            </a:r>
          </a:p>
          <a:p>
            <a:pPr>
              <a:buNone/>
            </a:pPr>
            <a:r>
              <a:rPr lang="en-US" sz="2800" b="0" smtClean="0"/>
              <a:t>	document.writeln</a:t>
            </a:r>
            <a:r>
              <a:rPr lang="en-US" sz="2800" b="0" dirty="0" smtClean="0"/>
              <a:t>(“&lt;/body&gt;&lt;/html&gt;”);</a:t>
            </a:r>
          </a:p>
          <a:p>
            <a:pPr>
              <a:buNone/>
            </a:pPr>
            <a:r>
              <a:rPr lang="en-US" sz="2800" b="0" smtClean="0"/>
              <a:t>	document.close</a:t>
            </a:r>
            <a:r>
              <a:rPr lang="en-US" sz="2800" b="0" dirty="0" smtClean="0"/>
              <a:t>();</a:t>
            </a:r>
          </a:p>
          <a:p>
            <a:pPr>
              <a:buNone/>
            </a:pPr>
            <a:r>
              <a:rPr lang="en-US" sz="2800" b="0" dirty="0" smtClean="0"/>
              <a:t>}</a:t>
            </a:r>
          </a:p>
          <a:p>
            <a:pPr>
              <a:buNone/>
            </a:pPr>
            <a:r>
              <a:rPr lang="en-US" sz="2800" b="0" dirty="0" smtClean="0"/>
              <a:t>. . .</a:t>
            </a:r>
          </a:p>
          <a:p>
            <a:pPr>
              <a:buNone/>
            </a:pPr>
            <a:r>
              <a:rPr lang="en-US" sz="2800" b="0" dirty="0" smtClean="0"/>
              <a:t>&lt;a </a:t>
            </a:r>
            <a:r>
              <a:rPr lang="en-US" sz="2800" b="0" dirty="0" err="1" smtClean="0"/>
              <a:t>href</a:t>
            </a:r>
            <a:r>
              <a:rPr lang="en-US" sz="2800" b="0" dirty="0" smtClean="0"/>
              <a:t>=“</a:t>
            </a:r>
            <a:r>
              <a:rPr lang="en-US" sz="2800" dirty="0" err="1" smtClean="0"/>
              <a:t>javascript:writeHTML</a:t>
            </a:r>
            <a:r>
              <a:rPr lang="en-US" sz="2800" smtClean="0"/>
              <a:t>();</a:t>
            </a:r>
            <a:r>
              <a:rPr lang="en-US" sz="2800" b="0" smtClean="0"/>
              <a:t>”&gt;</a:t>
            </a:r>
            <a:r>
              <a:rPr lang="en-US" sz="2800" b="0" smtClean="0"/>
              <a:t>Generate HTML</a:t>
            </a:r>
            <a:r>
              <a:rPr lang="en-US" sz="2800" b="0" dirty="0" smtClean="0"/>
              <a:t>&lt;/a&gt;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19CA99F3-F0C7-49FB-8C74-F7EFE92FCB5B}" type="slidenum">
              <a:rPr lang="en-US" sz="1400">
                <a:latin typeface="Arial" charset="0"/>
              </a:rPr>
              <a:pPr algn="r" eaLnBrk="1" hangingPunct="1"/>
              <a:t>18</a:t>
            </a:fld>
            <a:endParaRPr lang="en-US" sz="1400">
              <a:latin typeface="Arial" charset="0"/>
            </a:endParaRPr>
          </a:p>
        </p:txBody>
      </p:sp>
      <p:sp>
        <p:nvSpPr>
          <p:cNvPr id="23555"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r>
              <a:rPr lang="en-US" sz="3600" dirty="0"/>
              <a:t>Write to the browser - Sample </a:t>
            </a:r>
            <a:r>
              <a:rPr lang="en-US" sz="3600" dirty="0" smtClean="0"/>
              <a:t>2</a:t>
            </a:r>
          </a:p>
        </p:txBody>
      </p:sp>
      <p:sp>
        <p:nvSpPr>
          <p:cNvPr id="23556" name="Rectangle 3"/>
          <p:cNvSpPr>
            <a:spLocks noGrp="1" noChangeArrowheads="1"/>
          </p:cNvSpPr>
          <p:nvPr>
            <p:ph type="body" idx="4294967295"/>
          </p:nvPr>
        </p:nvSpPr>
        <p:spPr bwMode="auto">
          <a:xfrm>
            <a:off x="304799" y="1265236"/>
            <a:ext cx="8532813" cy="5287963"/>
          </a:xfrm>
          <a:prstGeom prst="rect">
            <a:avLst/>
          </a:prstGeom>
          <a:noFill/>
          <a:ln>
            <a:miter lim="800000"/>
            <a:headEnd/>
            <a:tailEnd/>
          </a:ln>
        </p:spPr>
        <p:txBody>
          <a:bodyPr/>
          <a:lstStyle/>
          <a:p>
            <a:pPr>
              <a:lnSpc>
                <a:spcPct val="70000"/>
              </a:lnSpc>
              <a:buNone/>
            </a:pPr>
            <a:r>
              <a:rPr lang="en-US" sz="2400" b="0" smtClean="0"/>
              <a:t>&lt;</a:t>
            </a:r>
            <a:r>
              <a:rPr lang="en-US" sz="2400" b="0" dirty="0" smtClean="0"/>
              <a:t>script language=“</a:t>
            </a:r>
            <a:r>
              <a:rPr lang="en-US" sz="2400" b="0" dirty="0" err="1" smtClean="0"/>
              <a:t>javascript</a:t>
            </a:r>
            <a:r>
              <a:rPr lang="en-US" sz="2400" b="0" dirty="0" smtClean="0"/>
              <a:t>”&gt;</a:t>
            </a:r>
          </a:p>
          <a:p>
            <a:pPr>
              <a:lnSpc>
                <a:spcPct val="70000"/>
              </a:lnSpc>
              <a:buNone/>
            </a:pPr>
            <a:r>
              <a:rPr lang="en-US" sz="2400" b="0" smtClean="0"/>
              <a:t>	function </a:t>
            </a:r>
            <a:r>
              <a:rPr lang="en-US" sz="2400" dirty="0" err="1" smtClean="0"/>
              <a:t>dynamicName</a:t>
            </a:r>
            <a:r>
              <a:rPr lang="en-US" sz="2400" dirty="0" smtClean="0"/>
              <a:t>() </a:t>
            </a:r>
            <a:r>
              <a:rPr lang="en-US" sz="2400" b="0" dirty="0" smtClean="0"/>
              <a:t>{</a:t>
            </a:r>
          </a:p>
          <a:p>
            <a:pPr>
              <a:lnSpc>
                <a:spcPct val="70000"/>
              </a:lnSpc>
              <a:buNone/>
            </a:pPr>
            <a:r>
              <a:rPr lang="en-US" sz="2400" smtClean="0"/>
              <a:t>		var </a:t>
            </a:r>
            <a:r>
              <a:rPr lang="en-US" sz="2400" dirty="0" smtClean="0"/>
              <a:t>who = </a:t>
            </a:r>
            <a:r>
              <a:rPr lang="en-US" sz="2400" dirty="0" err="1" smtClean="0"/>
              <a:t>window.document.myform.name.value</a:t>
            </a:r>
            <a:r>
              <a:rPr lang="en-US" sz="2400" dirty="0" smtClean="0"/>
              <a:t>;</a:t>
            </a:r>
          </a:p>
          <a:p>
            <a:pPr>
              <a:lnSpc>
                <a:spcPct val="70000"/>
              </a:lnSpc>
              <a:buNone/>
            </a:pPr>
            <a:r>
              <a:rPr lang="en-US" sz="2400" b="0" smtClean="0"/>
              <a:t>		document.writeln</a:t>
            </a:r>
            <a:r>
              <a:rPr lang="en-US" sz="2400" b="0" dirty="0" smtClean="0"/>
              <a:t>(“&lt;html&gt;&lt;body&gt;”);</a:t>
            </a:r>
          </a:p>
          <a:p>
            <a:pPr>
              <a:lnSpc>
                <a:spcPct val="70000"/>
              </a:lnSpc>
              <a:buNone/>
            </a:pPr>
            <a:r>
              <a:rPr lang="en-US" sz="2400" b="0" smtClean="0"/>
              <a:t>		document.writeln</a:t>
            </a:r>
            <a:r>
              <a:rPr lang="en-US" sz="2400" b="0" dirty="0" smtClean="0"/>
              <a:t>(“&lt;h1&gt;Hello, ” + </a:t>
            </a:r>
            <a:r>
              <a:rPr lang="en-US" sz="2400" dirty="0" smtClean="0"/>
              <a:t>who </a:t>
            </a:r>
            <a:r>
              <a:rPr lang="en-US" sz="2400" b="0" dirty="0" smtClean="0"/>
              <a:t>+ “!&lt;/h1&gt;”);</a:t>
            </a:r>
          </a:p>
          <a:p>
            <a:pPr>
              <a:lnSpc>
                <a:spcPct val="70000"/>
              </a:lnSpc>
              <a:buNone/>
            </a:pPr>
            <a:r>
              <a:rPr lang="en-US" sz="2400" b="0" smtClean="0"/>
              <a:t>		document.writeln</a:t>
            </a:r>
            <a:r>
              <a:rPr lang="en-US" sz="2400" b="0" dirty="0" smtClean="0"/>
              <a:t>(“&lt;/body&gt;&lt;/html&gt;”);</a:t>
            </a:r>
          </a:p>
          <a:p>
            <a:pPr>
              <a:lnSpc>
                <a:spcPct val="70000"/>
              </a:lnSpc>
              <a:buNone/>
            </a:pPr>
            <a:r>
              <a:rPr lang="en-US" sz="2400" b="0" smtClean="0"/>
              <a:t>		document.close</a:t>
            </a:r>
            <a:r>
              <a:rPr lang="en-US" sz="2400" b="0" dirty="0" smtClean="0"/>
              <a:t>();</a:t>
            </a:r>
          </a:p>
          <a:p>
            <a:pPr>
              <a:lnSpc>
                <a:spcPct val="70000"/>
              </a:lnSpc>
              <a:buNone/>
            </a:pPr>
            <a:r>
              <a:rPr lang="en-US" sz="2400" b="0" smtClean="0"/>
              <a:t>	}</a:t>
            </a:r>
            <a:endParaRPr lang="en-US" sz="2400" b="0" dirty="0" smtClean="0"/>
          </a:p>
          <a:p>
            <a:pPr>
              <a:lnSpc>
                <a:spcPct val="70000"/>
              </a:lnSpc>
              <a:buNone/>
            </a:pPr>
            <a:r>
              <a:rPr lang="en-US" sz="2400" b="0" dirty="0" smtClean="0"/>
              <a:t>&lt;/script&gt;</a:t>
            </a:r>
          </a:p>
          <a:p>
            <a:pPr>
              <a:lnSpc>
                <a:spcPct val="70000"/>
              </a:lnSpc>
              <a:buNone/>
            </a:pPr>
            <a:r>
              <a:rPr lang="en-US" sz="2400" b="0" dirty="0" smtClean="0"/>
              <a:t>&lt;/head&gt;</a:t>
            </a:r>
          </a:p>
          <a:p>
            <a:pPr>
              <a:lnSpc>
                <a:spcPct val="70000"/>
              </a:lnSpc>
              <a:buNone/>
            </a:pPr>
            <a:r>
              <a:rPr lang="en-US" sz="2400" b="0" dirty="0" smtClean="0"/>
              <a:t>&lt;body&gt;</a:t>
            </a:r>
          </a:p>
          <a:p>
            <a:pPr>
              <a:lnSpc>
                <a:spcPct val="70000"/>
              </a:lnSpc>
              <a:buNone/>
            </a:pPr>
            <a:r>
              <a:rPr lang="en-US" sz="2400" b="0" dirty="0" smtClean="0"/>
              <a:t>. . .</a:t>
            </a:r>
          </a:p>
          <a:p>
            <a:pPr>
              <a:lnSpc>
                <a:spcPct val="70000"/>
              </a:lnSpc>
              <a:buNone/>
            </a:pPr>
            <a:r>
              <a:rPr lang="en-US" sz="2400" b="0" dirty="0" smtClean="0"/>
              <a:t>&lt;form name=“</a:t>
            </a:r>
            <a:r>
              <a:rPr lang="en-US" sz="2400" dirty="0" err="1" smtClean="0"/>
              <a:t>myform</a:t>
            </a:r>
            <a:r>
              <a:rPr lang="en-US" sz="2400" b="0" dirty="0" smtClean="0"/>
              <a:t>” </a:t>
            </a:r>
            <a:r>
              <a:rPr lang="en-US" sz="2400" b="0" dirty="0" err="1" smtClean="0"/>
              <a:t>onSubmit</a:t>
            </a:r>
            <a:r>
              <a:rPr lang="en-US" sz="2400" b="0" dirty="0" smtClean="0"/>
              <a:t>=“</a:t>
            </a:r>
            <a:r>
              <a:rPr lang="en-US" sz="2400" dirty="0" err="1" smtClean="0"/>
              <a:t>dynamicName</a:t>
            </a:r>
            <a:r>
              <a:rPr lang="en-US" sz="2400" dirty="0" smtClean="0"/>
              <a:t>();</a:t>
            </a:r>
            <a:r>
              <a:rPr lang="en-US" sz="2400" b="0" dirty="0" smtClean="0"/>
              <a:t>”&gt;</a:t>
            </a:r>
          </a:p>
          <a:p>
            <a:pPr>
              <a:lnSpc>
                <a:spcPct val="70000"/>
              </a:lnSpc>
              <a:buNone/>
            </a:pPr>
            <a:r>
              <a:rPr lang="en-US" sz="2400" b="0" smtClean="0"/>
              <a:t>	Enter </a:t>
            </a:r>
            <a:r>
              <a:rPr lang="en-US" sz="2400" b="0" dirty="0" smtClean="0"/>
              <a:t>your name: &lt;input type=“text” name=“</a:t>
            </a:r>
            <a:r>
              <a:rPr lang="en-US" sz="2400" dirty="0" smtClean="0"/>
              <a:t>name</a:t>
            </a:r>
            <a:r>
              <a:rPr lang="en-US" sz="2400" b="0" dirty="0" smtClean="0"/>
              <a:t>”&gt;</a:t>
            </a:r>
          </a:p>
          <a:p>
            <a:pPr>
              <a:lnSpc>
                <a:spcPct val="70000"/>
              </a:lnSpc>
              <a:buNone/>
            </a:pPr>
            <a:r>
              <a:rPr lang="en-US" sz="2400" b="0" smtClean="0"/>
              <a:t>	&lt;</a:t>
            </a:r>
            <a:r>
              <a:rPr lang="en-US" sz="2400" b="0" dirty="0" smtClean="0"/>
              <a:t>input type=“submit” value=“Submit”&gt;</a:t>
            </a:r>
          </a:p>
          <a:p>
            <a:pPr>
              <a:lnSpc>
                <a:spcPct val="70000"/>
              </a:lnSpc>
              <a:buNone/>
            </a:pPr>
            <a:r>
              <a:rPr lang="en-US" sz="2400" b="0" dirty="0" smtClean="0"/>
              <a:t>&lt;/form&gt;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8C39CE08-34E8-4D2F-8F94-AE29075467B1}" type="slidenum">
              <a:rPr lang="en-US" sz="1400">
                <a:latin typeface="Arial" charset="0"/>
              </a:rPr>
              <a:pPr algn="r" eaLnBrk="1" hangingPunct="1"/>
              <a:t>19</a:t>
            </a:fld>
            <a:endParaRPr lang="en-US" sz="1400">
              <a:latin typeface="Arial" charset="0"/>
            </a:endParaRPr>
          </a:p>
        </p:txBody>
      </p:sp>
      <p:sp>
        <p:nvSpPr>
          <p:cNvPr id="24579"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Page navigation</a:t>
            </a:r>
          </a:p>
        </p:txBody>
      </p:sp>
      <p:sp>
        <p:nvSpPr>
          <p:cNvPr id="24580" name="Rectangle 3"/>
          <p:cNvSpPr>
            <a:spLocks noGrp="1" noChangeArrowheads="1"/>
          </p:cNvSpPr>
          <p:nvPr>
            <p:ph type="body" idx="4294967295"/>
          </p:nvPr>
        </p:nvSpPr>
        <p:spPr bwMode="auto">
          <a:xfrm>
            <a:off x="304800" y="1266374"/>
            <a:ext cx="8382000" cy="4556125"/>
          </a:xfrm>
          <a:prstGeom prst="rect">
            <a:avLst/>
          </a:prstGeom>
          <a:noFill/>
          <a:ln>
            <a:miter lim="800000"/>
            <a:headEnd/>
            <a:tailEnd/>
          </a:ln>
        </p:spPr>
        <p:txBody>
          <a:bodyPr/>
          <a:lstStyle/>
          <a:p>
            <a:pPr algn="just">
              <a:buNone/>
            </a:pPr>
            <a:r>
              <a:rPr lang="en-US" b="0" dirty="0" smtClean="0"/>
              <a:t>• Use the location API to change the HTML </a:t>
            </a:r>
            <a:r>
              <a:rPr lang="en-US" b="0" smtClean="0"/>
              <a:t>file </a:t>
            </a:r>
            <a:r>
              <a:rPr lang="en-US" b="0" smtClean="0"/>
              <a:t>that is </a:t>
            </a:r>
            <a:r>
              <a:rPr lang="en-US" b="0" dirty="0" smtClean="0"/>
              <a:t>loaded in the window.</a:t>
            </a:r>
          </a:p>
          <a:p>
            <a:pPr algn="just">
              <a:buNone/>
            </a:pPr>
            <a:r>
              <a:rPr lang="en-US" b="0" dirty="0" smtClean="0"/>
              <a:t>• Just set location to </a:t>
            </a:r>
            <a:r>
              <a:rPr lang="en-US" b="0" smtClean="0"/>
              <a:t>another </a:t>
            </a:r>
            <a:r>
              <a:rPr lang="en-US" b="0" smtClean="0"/>
              <a:t>value: location </a:t>
            </a:r>
            <a:r>
              <a:rPr lang="en-US" b="0" dirty="0" smtClean="0"/>
              <a:t>= “</a:t>
            </a:r>
            <a:r>
              <a:rPr lang="en-US" b="0" i="1" dirty="0" smtClean="0"/>
              <a:t>page.html</a:t>
            </a:r>
            <a:r>
              <a:rPr lang="en-US" b="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4183A4B1-303B-4065-9F5F-5D0F8A87D751}" type="slidenum">
              <a:rPr lang="en-US" sz="1400">
                <a:latin typeface="Arial" charset="0"/>
              </a:rPr>
              <a:pPr algn="r" eaLnBrk="1" hangingPunct="1"/>
              <a:t>2</a:t>
            </a:fld>
            <a:endParaRPr lang="en-US" sz="1400">
              <a:latin typeface="Arial" charset="0"/>
            </a:endParaRPr>
          </a:p>
        </p:txBody>
      </p:sp>
      <p:sp>
        <p:nvSpPr>
          <p:cNvPr id="5123" name="Rectangle 2"/>
          <p:cNvSpPr>
            <a:spLocks noGrp="1" noChangeArrowheads="1"/>
          </p:cNvSpPr>
          <p:nvPr>
            <p:ph type="title" idx="4294967295"/>
          </p:nvPr>
        </p:nvSpPr>
        <p:spPr bwMode="auto">
          <a:xfrm>
            <a:off x="685800" y="29570"/>
            <a:ext cx="8189913" cy="841375"/>
          </a:xfrm>
          <a:prstGeom prst="rect">
            <a:avLst/>
          </a:prstGeom>
          <a:noFill/>
          <a:ln>
            <a:miter lim="800000"/>
            <a:headEnd/>
            <a:tailEnd/>
          </a:ln>
        </p:spPr>
        <p:txBody>
          <a:bodyPr/>
          <a:lstStyle/>
          <a:p>
            <a:pPr algn="r" eaLnBrk="1" hangingPunct="1"/>
            <a:r>
              <a:rPr lang="en-US" sz="4000" dirty="0" smtClean="0"/>
              <a:t>Agenda</a:t>
            </a:r>
          </a:p>
        </p:txBody>
      </p:sp>
      <p:sp>
        <p:nvSpPr>
          <p:cNvPr id="5124" name="Rectangle 3"/>
          <p:cNvSpPr>
            <a:spLocks noGrp="1" noChangeArrowheads="1"/>
          </p:cNvSpPr>
          <p:nvPr>
            <p:ph type="body" idx="4294967295"/>
          </p:nvPr>
        </p:nvSpPr>
        <p:spPr bwMode="auto">
          <a:xfrm>
            <a:off x="381000" y="1342231"/>
            <a:ext cx="8305800" cy="4556125"/>
          </a:xfrm>
          <a:prstGeom prst="rect">
            <a:avLst/>
          </a:prstGeom>
          <a:noFill/>
          <a:ln>
            <a:miter lim="800000"/>
            <a:headEnd/>
            <a:tailEnd/>
          </a:ln>
        </p:spPr>
        <p:txBody>
          <a:bodyPr/>
          <a:lstStyle/>
          <a:p>
            <a:pPr>
              <a:buNone/>
            </a:pPr>
            <a:r>
              <a:rPr lang="en-US" b="0" dirty="0" smtClean="0"/>
              <a:t>• Overview of JavaScript</a:t>
            </a:r>
          </a:p>
          <a:p>
            <a:pPr>
              <a:buNone/>
            </a:pPr>
            <a:r>
              <a:rPr lang="en-US" b="0" dirty="0" smtClean="0"/>
              <a:t>• How does JavaScript work?</a:t>
            </a:r>
          </a:p>
          <a:p>
            <a:pPr>
              <a:buNone/>
            </a:pPr>
            <a:r>
              <a:rPr lang="en-US" b="0" dirty="0" smtClean="0"/>
              <a:t>• Basic JavaScript syntax</a:t>
            </a:r>
          </a:p>
          <a:p>
            <a:pPr>
              <a:buNone/>
            </a:pPr>
            <a:r>
              <a:rPr lang="en-US" b="0" dirty="0" smtClean="0"/>
              <a:t>• Examples of JavaScript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1A08D168-9D65-406E-960B-B8D8C1544F2C}" type="slidenum">
              <a:rPr lang="en-US" sz="1400">
                <a:latin typeface="Arial" charset="0"/>
              </a:rPr>
              <a:pPr algn="r" eaLnBrk="1" hangingPunct="1"/>
              <a:t>20</a:t>
            </a:fld>
            <a:endParaRPr lang="en-US" sz="1400">
              <a:latin typeface="Arial" charset="0"/>
            </a:endParaRPr>
          </a:p>
        </p:txBody>
      </p:sp>
      <p:sp>
        <p:nvSpPr>
          <p:cNvPr id="25603"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r>
              <a:rPr lang="en-US" sz="4000" dirty="0"/>
              <a:t>Page </a:t>
            </a:r>
            <a:r>
              <a:rPr lang="en-US" sz="4000" dirty="0" smtClean="0"/>
              <a:t>navigation - Sample</a:t>
            </a:r>
            <a:endParaRPr lang="en-US" sz="3600" dirty="0" smtClean="0"/>
          </a:p>
        </p:txBody>
      </p:sp>
      <p:sp>
        <p:nvSpPr>
          <p:cNvPr id="25604" name="Rectangle 3"/>
          <p:cNvSpPr>
            <a:spLocks noGrp="1" noChangeArrowheads="1"/>
          </p:cNvSpPr>
          <p:nvPr>
            <p:ph type="body" idx="4294967295"/>
          </p:nvPr>
        </p:nvSpPr>
        <p:spPr bwMode="auto">
          <a:xfrm>
            <a:off x="304799" y="1280022"/>
            <a:ext cx="8532813" cy="5196978"/>
          </a:xfrm>
          <a:prstGeom prst="rect">
            <a:avLst/>
          </a:prstGeom>
          <a:noFill/>
          <a:ln>
            <a:miter lim="800000"/>
            <a:headEnd/>
            <a:tailEnd/>
          </a:ln>
        </p:spPr>
        <p:txBody>
          <a:bodyPr/>
          <a:lstStyle/>
          <a:p>
            <a:pPr>
              <a:lnSpc>
                <a:spcPct val="70000"/>
              </a:lnSpc>
              <a:buNone/>
            </a:pPr>
            <a:r>
              <a:rPr lang="en-US" sz="2400" b="0" dirty="0" smtClean="0"/>
              <a:t>&lt;script language=“</a:t>
            </a:r>
            <a:r>
              <a:rPr lang="en-US" sz="2400" b="0" dirty="0" err="1" smtClean="0"/>
              <a:t>javascript</a:t>
            </a:r>
            <a:r>
              <a:rPr lang="en-US" sz="2400" b="0" dirty="0" smtClean="0"/>
              <a:t>”&gt;</a:t>
            </a:r>
          </a:p>
          <a:p>
            <a:pPr>
              <a:lnSpc>
                <a:spcPct val="70000"/>
              </a:lnSpc>
              <a:buNone/>
            </a:pPr>
            <a:r>
              <a:rPr lang="en-US" sz="2400" b="0" smtClean="0"/>
              <a:t>	function </a:t>
            </a:r>
            <a:r>
              <a:rPr lang="en-US" sz="2400" dirty="0" err="1" smtClean="0"/>
              <a:t>goPage</a:t>
            </a:r>
            <a:r>
              <a:rPr lang="en-US" sz="2400" dirty="0" smtClean="0"/>
              <a:t>() </a:t>
            </a:r>
            <a:r>
              <a:rPr lang="en-US" sz="2400" b="0" dirty="0" smtClean="0"/>
              <a:t>{</a:t>
            </a:r>
          </a:p>
          <a:p>
            <a:pPr>
              <a:lnSpc>
                <a:spcPct val="70000"/>
              </a:lnSpc>
              <a:buNone/>
            </a:pPr>
            <a:r>
              <a:rPr lang="en-US" sz="2400" b="0" smtClean="0"/>
              <a:t>		var </a:t>
            </a:r>
            <a:r>
              <a:rPr lang="en-US" sz="2400" b="0" dirty="0" smtClean="0"/>
              <a:t>pg = </a:t>
            </a:r>
            <a:r>
              <a:rPr lang="en-US" sz="2400" dirty="0" err="1" smtClean="0"/>
              <a:t>document.theForm.aPage.value</a:t>
            </a:r>
            <a:r>
              <a:rPr lang="en-US" sz="2400" b="0" dirty="0" smtClean="0"/>
              <a:t>;</a:t>
            </a:r>
          </a:p>
          <a:p>
            <a:pPr>
              <a:lnSpc>
                <a:spcPct val="70000"/>
              </a:lnSpc>
              <a:buNone/>
            </a:pPr>
            <a:r>
              <a:rPr lang="en-US" sz="2400" b="0" smtClean="0"/>
              <a:t>		location </a:t>
            </a:r>
            <a:r>
              <a:rPr lang="en-US" sz="2400" b="0" dirty="0" smtClean="0"/>
              <a:t>= "page" + </a:t>
            </a:r>
            <a:r>
              <a:rPr lang="en-US" sz="2400" dirty="0" smtClean="0"/>
              <a:t>pg </a:t>
            </a:r>
            <a:r>
              <a:rPr lang="en-US" sz="2400" b="0" dirty="0" smtClean="0"/>
              <a:t>+ ".html";</a:t>
            </a:r>
          </a:p>
          <a:p>
            <a:pPr>
              <a:lnSpc>
                <a:spcPct val="70000"/>
              </a:lnSpc>
              <a:buNone/>
            </a:pPr>
            <a:r>
              <a:rPr lang="en-US" sz="2400" b="0" smtClean="0"/>
              <a:t>	}</a:t>
            </a:r>
            <a:endParaRPr lang="en-US" sz="2400" b="0" dirty="0" smtClean="0"/>
          </a:p>
          <a:p>
            <a:pPr>
              <a:lnSpc>
                <a:spcPct val="70000"/>
              </a:lnSpc>
              <a:buNone/>
            </a:pPr>
            <a:r>
              <a:rPr lang="en-US" sz="2400" b="0" dirty="0" smtClean="0"/>
              <a:t>&lt;/script&gt;</a:t>
            </a:r>
          </a:p>
          <a:p>
            <a:pPr>
              <a:lnSpc>
                <a:spcPct val="70000"/>
              </a:lnSpc>
              <a:buNone/>
            </a:pPr>
            <a:r>
              <a:rPr lang="en-US" sz="1800" b="0" dirty="0" smtClean="0"/>
              <a:t>. . .</a:t>
            </a:r>
          </a:p>
          <a:p>
            <a:pPr>
              <a:lnSpc>
                <a:spcPct val="70000"/>
              </a:lnSpc>
              <a:buNone/>
            </a:pPr>
            <a:r>
              <a:rPr lang="en-US" sz="2400" b="0" dirty="0" smtClean="0"/>
              <a:t>&lt;form name="</a:t>
            </a:r>
            <a:r>
              <a:rPr lang="en-US" sz="2400" dirty="0" err="1" smtClean="0"/>
              <a:t>theForm</a:t>
            </a:r>
            <a:r>
              <a:rPr lang="en-US" sz="2400" b="0" dirty="0" smtClean="0"/>
              <a:t>"&gt;</a:t>
            </a:r>
          </a:p>
          <a:p>
            <a:pPr>
              <a:lnSpc>
                <a:spcPct val="70000"/>
              </a:lnSpc>
              <a:buNone/>
            </a:pPr>
            <a:r>
              <a:rPr lang="en-US" sz="2400" b="0" smtClean="0"/>
              <a:t>	&lt;</a:t>
            </a:r>
            <a:r>
              <a:rPr lang="en-US" sz="2400" b="0" dirty="0" smtClean="0"/>
              <a:t>select name="</a:t>
            </a:r>
            <a:r>
              <a:rPr lang="en-US" sz="2400" dirty="0" err="1" smtClean="0"/>
              <a:t>aPage</a:t>
            </a:r>
            <a:r>
              <a:rPr lang="en-US" sz="2400" b="0" dirty="0" smtClean="0"/>
              <a:t>" </a:t>
            </a:r>
            <a:r>
              <a:rPr lang="en-US" sz="2400" dirty="0" err="1" smtClean="0"/>
              <a:t>onChange</a:t>
            </a:r>
            <a:r>
              <a:rPr lang="en-US" sz="2400" dirty="0" smtClean="0"/>
              <a:t>="</a:t>
            </a:r>
            <a:r>
              <a:rPr lang="en-US" sz="2400" dirty="0" err="1" smtClean="0"/>
              <a:t>goPage</a:t>
            </a:r>
            <a:r>
              <a:rPr lang="en-US" sz="2400" dirty="0" smtClean="0"/>
              <a:t>();"</a:t>
            </a:r>
            <a:r>
              <a:rPr lang="en-US" sz="2400" b="0" dirty="0" smtClean="0"/>
              <a:t>&gt;</a:t>
            </a:r>
          </a:p>
          <a:p>
            <a:pPr>
              <a:lnSpc>
                <a:spcPct val="70000"/>
              </a:lnSpc>
              <a:buNone/>
            </a:pPr>
            <a:r>
              <a:rPr lang="en-US" sz="2400" b="0" smtClean="0"/>
              <a:t>	&lt;</a:t>
            </a:r>
            <a:r>
              <a:rPr lang="en-US" sz="2400" b="0" dirty="0" smtClean="0"/>
              <a:t>option selected&gt;Choose a page&lt;/option&gt;</a:t>
            </a:r>
          </a:p>
          <a:p>
            <a:pPr>
              <a:lnSpc>
                <a:spcPct val="70000"/>
              </a:lnSpc>
              <a:buNone/>
            </a:pPr>
            <a:r>
              <a:rPr lang="en-US" sz="2400" b="0" smtClean="0"/>
              <a:t>	&lt;</a:t>
            </a:r>
            <a:r>
              <a:rPr lang="en-US" sz="2400" b="0" dirty="0" smtClean="0"/>
              <a:t>option </a:t>
            </a:r>
            <a:r>
              <a:rPr lang="en-US" sz="2400" dirty="0" smtClean="0"/>
              <a:t>value="1</a:t>
            </a:r>
            <a:r>
              <a:rPr lang="en-US" sz="2400" b="0" dirty="0" smtClean="0"/>
              <a:t>"&gt;Page 1&lt;/option&gt;</a:t>
            </a:r>
          </a:p>
          <a:p>
            <a:pPr>
              <a:lnSpc>
                <a:spcPct val="70000"/>
              </a:lnSpc>
              <a:buNone/>
            </a:pPr>
            <a:r>
              <a:rPr lang="en-US" sz="2400" b="0" smtClean="0"/>
              <a:t>	&lt;</a:t>
            </a:r>
            <a:r>
              <a:rPr lang="en-US" sz="2400" b="0" dirty="0" smtClean="0"/>
              <a:t>option </a:t>
            </a:r>
            <a:r>
              <a:rPr lang="en-US" sz="2400" dirty="0" smtClean="0"/>
              <a:t>value="2</a:t>
            </a:r>
            <a:r>
              <a:rPr lang="en-US" sz="2400" b="0" dirty="0" smtClean="0"/>
              <a:t>"&gt;Page 2&lt;/option&gt;</a:t>
            </a:r>
          </a:p>
          <a:p>
            <a:pPr>
              <a:lnSpc>
                <a:spcPct val="70000"/>
              </a:lnSpc>
              <a:buNone/>
            </a:pPr>
            <a:r>
              <a:rPr lang="en-US" sz="2400" b="0" smtClean="0"/>
              <a:t>	&lt;</a:t>
            </a:r>
            <a:r>
              <a:rPr lang="en-US" sz="2400" b="0" dirty="0" smtClean="0"/>
              <a:t>option </a:t>
            </a:r>
            <a:r>
              <a:rPr lang="en-US" sz="2400" dirty="0" smtClean="0"/>
              <a:t>value="3"</a:t>
            </a:r>
            <a:r>
              <a:rPr lang="en-US" sz="2400" b="0" dirty="0" smtClean="0"/>
              <a:t>&gt;Page 3&lt;/option&gt;</a:t>
            </a:r>
          </a:p>
          <a:p>
            <a:pPr>
              <a:lnSpc>
                <a:spcPct val="70000"/>
              </a:lnSpc>
              <a:buNone/>
            </a:pPr>
            <a:r>
              <a:rPr lang="en-US" sz="2400" b="0" smtClean="0"/>
              <a:t>	&lt;</a:t>
            </a:r>
            <a:r>
              <a:rPr lang="en-US" sz="2400" b="0" dirty="0" smtClean="0"/>
              <a:t>option </a:t>
            </a:r>
            <a:r>
              <a:rPr lang="en-US" sz="2400" dirty="0" smtClean="0"/>
              <a:t>value="4"</a:t>
            </a:r>
            <a:r>
              <a:rPr lang="en-US" sz="2400" b="0" dirty="0" smtClean="0"/>
              <a:t>&gt;Page 4&lt;/option&gt;&lt;/select&gt;</a:t>
            </a:r>
          </a:p>
          <a:p>
            <a:pPr>
              <a:lnSpc>
                <a:spcPct val="70000"/>
              </a:lnSpc>
              <a:buNone/>
            </a:pPr>
            <a:r>
              <a:rPr lang="en-US" sz="2400" b="0" smtClean="0"/>
              <a:t>	&lt;</a:t>
            </a:r>
            <a:r>
              <a:rPr lang="en-US" sz="2400" b="0" dirty="0" smtClean="0"/>
              <a:t>input type=“reset”&gt;</a:t>
            </a:r>
          </a:p>
          <a:p>
            <a:pPr>
              <a:lnSpc>
                <a:spcPct val="70000"/>
              </a:lnSpc>
              <a:buNone/>
            </a:pPr>
            <a:r>
              <a:rPr lang="en-US" sz="2400" b="0" dirty="0" smtClean="0"/>
              <a:t>&lt;/form&gt;</a:t>
            </a:r>
          </a:p>
          <a:p>
            <a:pPr>
              <a:lnSpc>
                <a:spcPct val="70000"/>
              </a:lnSpc>
              <a:buNone/>
            </a:pPr>
            <a:r>
              <a:rPr lang="en-US" sz="2400" b="0" dirty="0" smtClean="0"/>
              <a:t>.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3443B6B4-32C5-427E-A014-8232BB3F50A9}" type="slidenum">
              <a:rPr lang="en-US" sz="1400">
                <a:latin typeface="Arial" charset="0"/>
              </a:rPr>
              <a:pPr algn="r" eaLnBrk="1" hangingPunct="1"/>
              <a:t>21</a:t>
            </a:fld>
            <a:endParaRPr lang="en-US" sz="1400">
              <a:latin typeface="Arial" charset="0"/>
            </a:endParaRPr>
          </a:p>
        </p:txBody>
      </p:sp>
      <p:sp>
        <p:nvSpPr>
          <p:cNvPr id="26627"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eaLnBrk="1" hangingPunct="1"/>
            <a:r>
              <a:rPr lang="en-US" sz="4000" dirty="0" smtClean="0"/>
              <a:t>Image swap</a:t>
            </a:r>
          </a:p>
        </p:txBody>
      </p:sp>
      <p:sp>
        <p:nvSpPr>
          <p:cNvPr id="26628" name="Rectangle 3"/>
          <p:cNvSpPr>
            <a:spLocks noGrp="1" noChangeArrowheads="1"/>
          </p:cNvSpPr>
          <p:nvPr>
            <p:ph type="body" idx="4294967295"/>
          </p:nvPr>
        </p:nvSpPr>
        <p:spPr bwMode="auto">
          <a:xfrm>
            <a:off x="304799" y="1266374"/>
            <a:ext cx="8532813" cy="4829626"/>
          </a:xfrm>
          <a:prstGeom prst="rect">
            <a:avLst/>
          </a:prstGeom>
          <a:noFill/>
          <a:ln>
            <a:miter lim="800000"/>
            <a:headEnd/>
            <a:tailEnd/>
          </a:ln>
        </p:spPr>
        <p:txBody>
          <a:bodyPr/>
          <a:lstStyle/>
          <a:p>
            <a:pPr algn="just">
              <a:buNone/>
            </a:pPr>
            <a:r>
              <a:rPr lang="en-US" b="0" smtClean="0"/>
              <a:t>• </a:t>
            </a:r>
            <a:r>
              <a:rPr lang="en-US" b="0" dirty="0" smtClean="0"/>
              <a:t>The image swap is really a sleight-of-hand trick.</a:t>
            </a:r>
          </a:p>
          <a:p>
            <a:pPr algn="just">
              <a:buNone/>
            </a:pPr>
            <a:r>
              <a:rPr lang="en-US" b="0" dirty="0" smtClean="0"/>
              <a:t>• There are two images, each slightly </a:t>
            </a:r>
            <a:r>
              <a:rPr lang="en-US" b="0" smtClean="0"/>
              <a:t>different </a:t>
            </a:r>
            <a:r>
              <a:rPr lang="en-US" b="0" smtClean="0"/>
              <a:t>than the </a:t>
            </a:r>
            <a:r>
              <a:rPr lang="en-US" b="0" dirty="0" smtClean="0"/>
              <a:t>other one.</a:t>
            </a:r>
          </a:p>
          <a:p>
            <a:pPr algn="just">
              <a:buNone/>
            </a:pPr>
            <a:r>
              <a:rPr lang="en-US" b="0" dirty="0" smtClean="0"/>
              <a:t>• Use the </a:t>
            </a:r>
            <a:r>
              <a:rPr lang="en-US" b="0" dirty="0" err="1" smtClean="0"/>
              <a:t>src</a:t>
            </a:r>
            <a:r>
              <a:rPr lang="en-US" b="0" dirty="0" smtClean="0"/>
              <a:t> API in JavaScript to replace </a:t>
            </a:r>
            <a:r>
              <a:rPr lang="en-US" b="0" smtClean="0"/>
              <a:t>one </a:t>
            </a:r>
            <a:r>
              <a:rPr lang="en-US" b="0" smtClean="0"/>
              <a:t>image with </a:t>
            </a:r>
            <a:r>
              <a:rPr lang="en-US" b="0" dirty="0" smtClean="0"/>
              <a:t>the other.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5D5A5090-343E-4167-853E-712A1F1FB69D}" type="slidenum">
              <a:rPr lang="en-US" sz="1400">
                <a:latin typeface="Arial" charset="0"/>
              </a:rPr>
              <a:pPr algn="r" eaLnBrk="1" hangingPunct="1"/>
              <a:t>22</a:t>
            </a:fld>
            <a:endParaRPr lang="en-US" sz="1400">
              <a:latin typeface="Arial" charset="0"/>
            </a:endParaRPr>
          </a:p>
        </p:txBody>
      </p:sp>
      <p:sp>
        <p:nvSpPr>
          <p:cNvPr id="27651"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r>
              <a:rPr lang="en-US" sz="4000" dirty="0" smtClean="0"/>
              <a:t>Image swap - Sample</a:t>
            </a:r>
            <a:endParaRPr lang="en-US" sz="3600" dirty="0" smtClean="0"/>
          </a:p>
        </p:txBody>
      </p:sp>
      <p:sp>
        <p:nvSpPr>
          <p:cNvPr id="27652" name="Rectangle 3"/>
          <p:cNvSpPr>
            <a:spLocks noGrp="1" noChangeArrowheads="1"/>
          </p:cNvSpPr>
          <p:nvPr>
            <p:ph type="body" idx="4294967295"/>
          </p:nvPr>
        </p:nvSpPr>
        <p:spPr bwMode="auto">
          <a:xfrm>
            <a:off x="304799" y="1266374"/>
            <a:ext cx="8532813" cy="4978851"/>
          </a:xfrm>
          <a:prstGeom prst="rect">
            <a:avLst/>
          </a:prstGeom>
          <a:noFill/>
          <a:ln>
            <a:miter lim="800000"/>
            <a:headEnd/>
            <a:tailEnd/>
          </a:ln>
        </p:spPr>
        <p:txBody>
          <a:bodyPr/>
          <a:lstStyle/>
          <a:p>
            <a:pPr>
              <a:lnSpc>
                <a:spcPct val="80000"/>
              </a:lnSpc>
              <a:buNone/>
            </a:pPr>
            <a:r>
              <a:rPr lang="en-US" b="0" dirty="0" smtClean="0"/>
              <a:t>&lt;script language="</a:t>
            </a:r>
            <a:r>
              <a:rPr lang="en-US" b="0" dirty="0" err="1" smtClean="0"/>
              <a:t>javascript</a:t>
            </a:r>
            <a:r>
              <a:rPr lang="en-US" b="0" dirty="0" smtClean="0"/>
              <a:t>"&gt;</a:t>
            </a:r>
          </a:p>
          <a:p>
            <a:pPr>
              <a:lnSpc>
                <a:spcPct val="80000"/>
              </a:lnSpc>
              <a:buNone/>
            </a:pPr>
            <a:r>
              <a:rPr lang="en-US" b="0" smtClean="0"/>
              <a:t>	function </a:t>
            </a:r>
            <a:r>
              <a:rPr lang="en-US" dirty="0" smtClean="0"/>
              <a:t>swap(file) </a:t>
            </a:r>
            <a:r>
              <a:rPr lang="en-US" b="0" dirty="0" smtClean="0"/>
              <a:t>{</a:t>
            </a:r>
          </a:p>
          <a:p>
            <a:pPr>
              <a:lnSpc>
                <a:spcPct val="80000"/>
              </a:lnSpc>
              <a:buNone/>
            </a:pPr>
            <a:r>
              <a:rPr lang="en-US" smtClean="0"/>
              <a:t>		document.globe.src=file</a:t>
            </a:r>
            <a:r>
              <a:rPr lang="en-US" b="0" dirty="0" smtClean="0"/>
              <a:t>;</a:t>
            </a:r>
          </a:p>
          <a:p>
            <a:pPr>
              <a:lnSpc>
                <a:spcPct val="80000"/>
              </a:lnSpc>
              <a:buNone/>
            </a:pPr>
            <a:r>
              <a:rPr lang="en-US" b="0" smtClean="0"/>
              <a:t>	}</a:t>
            </a:r>
            <a:endParaRPr lang="en-US" b="0" dirty="0" smtClean="0"/>
          </a:p>
          <a:p>
            <a:pPr>
              <a:lnSpc>
                <a:spcPct val="80000"/>
              </a:lnSpc>
              <a:buNone/>
            </a:pPr>
            <a:r>
              <a:rPr lang="en-US" b="0" dirty="0" smtClean="0"/>
              <a:t>&lt;/script&gt;</a:t>
            </a:r>
          </a:p>
          <a:p>
            <a:pPr>
              <a:lnSpc>
                <a:spcPct val="80000"/>
              </a:lnSpc>
              <a:buNone/>
            </a:pPr>
            <a:r>
              <a:rPr lang="en-US" b="0" dirty="0" smtClean="0"/>
              <a:t>. . .</a:t>
            </a:r>
          </a:p>
          <a:p>
            <a:pPr>
              <a:lnSpc>
                <a:spcPct val="80000"/>
              </a:lnSpc>
              <a:buNone/>
            </a:pPr>
            <a:r>
              <a:rPr lang="en-US" b="0" dirty="0" smtClean="0"/>
              <a:t>&lt;</a:t>
            </a:r>
            <a:r>
              <a:rPr lang="en-US" b="0" dirty="0" err="1" smtClean="0"/>
              <a:t>img</a:t>
            </a:r>
            <a:r>
              <a:rPr lang="en-US" b="0" dirty="0" smtClean="0"/>
              <a:t> name="</a:t>
            </a:r>
            <a:r>
              <a:rPr lang="en-US" dirty="0" smtClean="0"/>
              <a:t>globe</a:t>
            </a:r>
            <a:r>
              <a:rPr lang="en-US" b="0" dirty="0" smtClean="0"/>
              <a:t>" </a:t>
            </a:r>
            <a:r>
              <a:rPr lang="en-US" b="0" dirty="0" err="1" smtClean="0"/>
              <a:t>src</a:t>
            </a:r>
            <a:r>
              <a:rPr lang="en-US" b="0" dirty="0" smtClean="0"/>
              <a:t>="globe.jpg"</a:t>
            </a:r>
          </a:p>
          <a:p>
            <a:pPr>
              <a:lnSpc>
                <a:spcPct val="80000"/>
              </a:lnSpc>
              <a:buNone/>
            </a:pPr>
            <a:r>
              <a:rPr lang="en-US" dirty="0" err="1" smtClean="0"/>
              <a:t>onMouseOver</a:t>
            </a:r>
            <a:r>
              <a:rPr lang="en-US" dirty="0" smtClean="0"/>
              <a:t>="swap('globe2.jpg');"</a:t>
            </a:r>
          </a:p>
          <a:p>
            <a:pPr>
              <a:lnSpc>
                <a:spcPct val="80000"/>
              </a:lnSpc>
              <a:buNone/>
            </a:pPr>
            <a:r>
              <a:rPr lang="en-US" dirty="0" err="1" smtClean="0"/>
              <a:t>onMouseOut</a:t>
            </a:r>
            <a:r>
              <a:rPr lang="en-US" dirty="0" smtClean="0"/>
              <a:t>="swap('globe.jpg</a:t>
            </a:r>
            <a:r>
              <a:rPr lang="en-US" b="0" dirty="0" smtClean="0"/>
              <a:t>'</a:t>
            </a:r>
            <a:r>
              <a:rPr lang="en-US" dirty="0" smtClean="0"/>
              <a:t>);"</a:t>
            </a:r>
            <a:r>
              <a:rPr lang="en-US" b="0" dirty="0" smtClean="0"/>
              <a:t>&gt;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5424C168-CA83-4E3A-BE1B-A89217CC4EAD}" type="slidenum">
              <a:rPr lang="en-US" sz="1400">
                <a:latin typeface="Arial" charset="0"/>
              </a:rPr>
              <a:pPr algn="r" eaLnBrk="1" hangingPunct="1"/>
              <a:t>23</a:t>
            </a:fld>
            <a:endParaRPr lang="en-US" sz="1400">
              <a:latin typeface="Arial" charset="0"/>
            </a:endParaRPr>
          </a:p>
        </p:txBody>
      </p:sp>
      <p:sp>
        <p:nvSpPr>
          <p:cNvPr id="28675"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Form validation</a:t>
            </a:r>
          </a:p>
        </p:txBody>
      </p:sp>
      <p:sp>
        <p:nvSpPr>
          <p:cNvPr id="28676" name="Rectangle 3"/>
          <p:cNvSpPr>
            <a:spLocks noGrp="1" noChangeArrowheads="1"/>
          </p:cNvSpPr>
          <p:nvPr>
            <p:ph type="body" idx="4294967295"/>
          </p:nvPr>
        </p:nvSpPr>
        <p:spPr bwMode="auto">
          <a:xfrm>
            <a:off x="304799" y="1265237"/>
            <a:ext cx="8532813" cy="4979988"/>
          </a:xfrm>
          <a:prstGeom prst="rect">
            <a:avLst/>
          </a:prstGeom>
          <a:noFill/>
          <a:ln>
            <a:miter lim="800000"/>
            <a:headEnd/>
            <a:tailEnd/>
          </a:ln>
        </p:spPr>
        <p:txBody>
          <a:bodyPr/>
          <a:lstStyle/>
          <a:p>
            <a:pPr algn="just">
              <a:lnSpc>
                <a:spcPct val="120000"/>
              </a:lnSpc>
              <a:spcBef>
                <a:spcPts val="600"/>
              </a:spcBef>
              <a:buNone/>
            </a:pPr>
            <a:r>
              <a:rPr lang="en-US" sz="2800" b="0" dirty="0" smtClean="0"/>
              <a:t>• Have JavaScript validate data for </a:t>
            </a:r>
            <a:r>
              <a:rPr lang="en-US" sz="2800" b="0" smtClean="0"/>
              <a:t>the </a:t>
            </a:r>
            <a:r>
              <a:rPr lang="en-US" sz="2800" b="0" smtClean="0"/>
              <a:t>server-side program-more </a:t>
            </a:r>
            <a:r>
              <a:rPr lang="en-US" sz="2800" b="0" dirty="0" smtClean="0"/>
              <a:t>efficient.</a:t>
            </a:r>
          </a:p>
          <a:p>
            <a:pPr algn="just">
              <a:lnSpc>
                <a:spcPct val="120000"/>
              </a:lnSpc>
              <a:spcBef>
                <a:spcPts val="600"/>
              </a:spcBef>
              <a:buNone/>
            </a:pPr>
            <a:r>
              <a:rPr lang="en-US" sz="2800" b="0" dirty="0" smtClean="0"/>
              <a:t>– Processing done on the client.</a:t>
            </a:r>
          </a:p>
          <a:p>
            <a:pPr algn="just">
              <a:lnSpc>
                <a:spcPct val="120000"/>
              </a:lnSpc>
              <a:spcBef>
                <a:spcPts val="600"/>
              </a:spcBef>
              <a:buNone/>
            </a:pPr>
            <a:r>
              <a:rPr lang="en-US" sz="2800" b="0" dirty="0" smtClean="0"/>
              <a:t>– Data sent to server only once.</a:t>
            </a:r>
          </a:p>
          <a:p>
            <a:pPr algn="just">
              <a:lnSpc>
                <a:spcPct val="120000"/>
              </a:lnSpc>
              <a:spcBef>
                <a:spcPts val="600"/>
              </a:spcBef>
              <a:buNone/>
            </a:pPr>
            <a:r>
              <a:rPr lang="en-US" sz="2800" b="0" dirty="0" smtClean="0"/>
              <a:t>– JavaScript can update the original HTML if </a:t>
            </a:r>
            <a:r>
              <a:rPr lang="en-US" sz="2800" b="0" smtClean="0"/>
              <a:t>errors </a:t>
            </a:r>
            <a:r>
              <a:rPr lang="en-US" sz="2800" b="0" smtClean="0"/>
              <a:t>occur-server-side </a:t>
            </a:r>
            <a:r>
              <a:rPr lang="en-US" sz="2800" b="0" dirty="0" smtClean="0"/>
              <a:t>program would have to regenerate </a:t>
            </a:r>
            <a:r>
              <a:rPr lang="en-US" sz="2800" b="0" smtClean="0"/>
              <a:t>the </a:t>
            </a:r>
            <a:r>
              <a:rPr lang="en-US" sz="2800" b="0" smtClean="0"/>
              <a:t>HTML page</a:t>
            </a:r>
            <a:r>
              <a:rPr lang="en-US" sz="2800" b="0" dirty="0" smtClean="0"/>
              <a:t>.</a:t>
            </a:r>
          </a:p>
          <a:p>
            <a:pPr algn="just">
              <a:lnSpc>
                <a:spcPct val="120000"/>
              </a:lnSpc>
              <a:spcBef>
                <a:spcPts val="600"/>
              </a:spcBef>
              <a:buNone/>
            </a:pPr>
            <a:r>
              <a:rPr lang="en-US" sz="2800" b="0" dirty="0" smtClean="0"/>
              <a:t>– Server-side program gets the data in the format it needs.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31391A9C-8653-4D9D-9BFD-32D231200B23}" type="slidenum">
              <a:rPr lang="en-US" sz="1400">
                <a:latin typeface="Arial" charset="0"/>
              </a:rPr>
              <a:pPr algn="r" eaLnBrk="1" hangingPunct="1"/>
              <a:t>24</a:t>
            </a:fld>
            <a:endParaRPr lang="en-US" sz="1400">
              <a:latin typeface="Arial" charset="0"/>
            </a:endParaRPr>
          </a:p>
        </p:txBody>
      </p:sp>
      <p:sp>
        <p:nvSpPr>
          <p:cNvPr id="29700" name="Rectangle 3"/>
          <p:cNvSpPr>
            <a:spLocks noGrp="1" noChangeArrowheads="1"/>
          </p:cNvSpPr>
          <p:nvPr>
            <p:ph type="body" idx="4294967295"/>
          </p:nvPr>
        </p:nvSpPr>
        <p:spPr bwMode="auto">
          <a:xfrm>
            <a:off x="304799" y="1265237"/>
            <a:ext cx="8532813" cy="4979988"/>
          </a:xfrm>
          <a:prstGeom prst="rect">
            <a:avLst/>
          </a:prstGeom>
          <a:noFill/>
          <a:ln>
            <a:miter lim="800000"/>
            <a:headEnd/>
            <a:tailEnd/>
          </a:ln>
        </p:spPr>
        <p:txBody>
          <a:bodyPr/>
          <a:lstStyle/>
          <a:p>
            <a:pPr algn="just">
              <a:lnSpc>
                <a:spcPct val="120000"/>
              </a:lnSpc>
              <a:spcBef>
                <a:spcPts val="600"/>
              </a:spcBef>
              <a:buNone/>
            </a:pPr>
            <a:r>
              <a:rPr lang="en-US" sz="2800" b="0" dirty="0" smtClean="0"/>
              <a:t>1. Add an </a:t>
            </a:r>
            <a:r>
              <a:rPr lang="en-US" sz="2800" dirty="0" err="1" smtClean="0"/>
              <a:t>onSubmit</a:t>
            </a:r>
            <a:r>
              <a:rPr lang="en-US" sz="2800" dirty="0" smtClean="0"/>
              <a:t> </a:t>
            </a:r>
            <a:r>
              <a:rPr lang="en-US" sz="2800" b="0" dirty="0" smtClean="0"/>
              <a:t>event for the form.</a:t>
            </a:r>
          </a:p>
          <a:p>
            <a:pPr algn="just">
              <a:lnSpc>
                <a:spcPct val="120000"/>
              </a:lnSpc>
              <a:spcBef>
                <a:spcPts val="600"/>
              </a:spcBef>
              <a:buNone/>
            </a:pPr>
            <a:r>
              <a:rPr lang="en-US" sz="2800" b="0" dirty="0" smtClean="0"/>
              <a:t>2. Use the return keyword to get an </a:t>
            </a:r>
            <a:r>
              <a:rPr lang="en-US" sz="2800" b="0" smtClean="0"/>
              <a:t>answer </a:t>
            </a:r>
            <a:r>
              <a:rPr lang="en-US" sz="2800" b="0" smtClean="0"/>
              <a:t>back from </a:t>
            </a:r>
            <a:r>
              <a:rPr lang="en-US" sz="2800" b="0" dirty="0" smtClean="0"/>
              <a:t>JavaScript about whether the data is </a:t>
            </a:r>
            <a:r>
              <a:rPr lang="en-US" sz="2800" b="0" smtClean="0"/>
              <a:t>valid </a:t>
            </a:r>
            <a:r>
              <a:rPr lang="en-US" sz="2800" b="0" smtClean="0"/>
              <a:t>or not</a:t>
            </a:r>
            <a:r>
              <a:rPr lang="en-US" sz="2800" b="0" dirty="0" smtClean="0"/>
              <a:t>.</a:t>
            </a:r>
          </a:p>
          <a:p>
            <a:pPr algn="just">
              <a:lnSpc>
                <a:spcPct val="120000"/>
              </a:lnSpc>
              <a:spcBef>
                <a:spcPts val="600"/>
              </a:spcBef>
              <a:buNone/>
            </a:pPr>
            <a:r>
              <a:rPr lang="en-US" sz="2800" b="0" dirty="0" smtClean="0"/>
              <a:t>– </a:t>
            </a:r>
            <a:r>
              <a:rPr lang="en-US" sz="2800" dirty="0" smtClean="0"/>
              <a:t>return false</a:t>
            </a:r>
            <a:r>
              <a:rPr lang="en-US" sz="2800" b="0" dirty="0" smtClean="0"/>
              <a:t>: server-side program is not called, </a:t>
            </a:r>
            <a:r>
              <a:rPr lang="en-US" sz="2800" b="0" smtClean="0"/>
              <a:t>and </a:t>
            </a:r>
            <a:r>
              <a:rPr lang="en-US" sz="2800" b="0" smtClean="0"/>
              <a:t>the user </a:t>
            </a:r>
            <a:r>
              <a:rPr lang="en-US" sz="2800" b="0" dirty="0" smtClean="0"/>
              <a:t>must fix the field(s).</a:t>
            </a:r>
          </a:p>
          <a:p>
            <a:pPr algn="just">
              <a:lnSpc>
                <a:spcPct val="120000"/>
              </a:lnSpc>
              <a:spcBef>
                <a:spcPts val="600"/>
              </a:spcBef>
              <a:buNone/>
            </a:pPr>
            <a:r>
              <a:rPr lang="en-US" sz="2800" b="0" dirty="0" smtClean="0"/>
              <a:t>– </a:t>
            </a:r>
            <a:r>
              <a:rPr lang="en-US" sz="2800" dirty="0" smtClean="0"/>
              <a:t>return true</a:t>
            </a:r>
            <a:r>
              <a:rPr lang="en-US" sz="2800" b="0" dirty="0" smtClean="0"/>
              <a:t>: the valid data is sent to </a:t>
            </a:r>
            <a:r>
              <a:rPr lang="en-US" sz="2800" b="0" smtClean="0"/>
              <a:t>the </a:t>
            </a:r>
            <a:r>
              <a:rPr lang="en-US" sz="2800" b="0" smtClean="0"/>
              <a:t>server-side program</a:t>
            </a:r>
            <a:r>
              <a:rPr lang="en-US" sz="2800" b="0" dirty="0" smtClean="0"/>
              <a:t>.</a:t>
            </a:r>
          </a:p>
        </p:txBody>
      </p:sp>
      <p:sp>
        <p:nvSpPr>
          <p:cNvPr id="5" name="Rectangle 2"/>
          <p:cNvSpPr txBox="1">
            <a:spLocks noChangeArrowheads="1"/>
          </p:cNvSpPr>
          <p:nvPr/>
        </p:nvSpPr>
        <p:spPr bwMode="auto">
          <a:xfrm>
            <a:off x="647700" y="0"/>
            <a:ext cx="8189913" cy="8413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a:lstStyle>
          <a:p>
            <a:r>
              <a:rPr lang="en-US" sz="4000" smtClean="0"/>
              <a:t>Form validation</a:t>
            </a:r>
            <a:endParaRPr lang="en-US" sz="4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16EBB869-D41A-4827-A339-53736B25F7DD}" type="slidenum">
              <a:rPr lang="en-US" sz="1400">
                <a:latin typeface="Arial" charset="0"/>
              </a:rPr>
              <a:pPr algn="r" eaLnBrk="1" hangingPunct="1"/>
              <a:t>25</a:t>
            </a:fld>
            <a:endParaRPr lang="en-US" sz="1400">
              <a:latin typeface="Arial" charset="0"/>
            </a:endParaRPr>
          </a:p>
        </p:txBody>
      </p:sp>
      <p:pic>
        <p:nvPicPr>
          <p:cNvPr id="30724" name="Picture 5"/>
          <p:cNvPicPr>
            <a:picLocks noChangeAspect="1" noChangeArrowheads="1"/>
          </p:cNvPicPr>
          <p:nvPr/>
        </p:nvPicPr>
        <p:blipFill>
          <a:blip r:embed="rId2" cstate="print"/>
          <a:srcRect/>
          <a:stretch>
            <a:fillRect/>
          </a:stretch>
        </p:blipFill>
        <p:spPr bwMode="auto">
          <a:xfrm>
            <a:off x="380999" y="2286000"/>
            <a:ext cx="8551165" cy="2667000"/>
          </a:xfrm>
          <a:prstGeom prst="rect">
            <a:avLst/>
          </a:prstGeom>
          <a:noFill/>
          <a:ln w="9525">
            <a:noFill/>
            <a:miter lim="800000"/>
            <a:headEnd/>
            <a:tailEnd/>
          </a:ln>
        </p:spPr>
      </p:pic>
      <p:sp>
        <p:nvSpPr>
          <p:cNvPr id="5" name="Rectangle 2"/>
          <p:cNvSpPr txBox="1">
            <a:spLocks noChangeArrowheads="1"/>
          </p:cNvSpPr>
          <p:nvPr/>
        </p:nvSpPr>
        <p:spPr bwMode="auto">
          <a:xfrm>
            <a:off x="647700" y="0"/>
            <a:ext cx="8189913" cy="8413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a:lstStyle>
          <a:p>
            <a:r>
              <a:rPr lang="en-US" sz="4000" smtClean="0"/>
              <a:t>Form validation</a:t>
            </a:r>
            <a:endParaRPr lang="en-US" sz="4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237670C8-4B52-42C3-A5CC-6F7EC7AF80E0}" type="slidenum">
              <a:rPr lang="en-US" sz="1400">
                <a:latin typeface="Arial" charset="0"/>
              </a:rPr>
              <a:pPr algn="r" eaLnBrk="1" hangingPunct="1"/>
              <a:t>26</a:t>
            </a:fld>
            <a:endParaRPr lang="en-US" sz="1400">
              <a:latin typeface="Arial" charset="0"/>
            </a:endParaRPr>
          </a:p>
        </p:txBody>
      </p:sp>
      <p:sp>
        <p:nvSpPr>
          <p:cNvPr id="31747"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r>
              <a:rPr lang="en-US" sz="4400" dirty="0"/>
              <a:t>Form </a:t>
            </a:r>
            <a:r>
              <a:rPr lang="en-US" sz="4400" dirty="0" smtClean="0"/>
              <a:t>validation - Sample</a:t>
            </a:r>
          </a:p>
        </p:txBody>
      </p:sp>
      <p:sp>
        <p:nvSpPr>
          <p:cNvPr id="31748" name="Rectangle 3"/>
          <p:cNvSpPr>
            <a:spLocks noGrp="1" noChangeArrowheads="1"/>
          </p:cNvSpPr>
          <p:nvPr>
            <p:ph type="body" idx="4294967295"/>
          </p:nvPr>
        </p:nvSpPr>
        <p:spPr bwMode="auto">
          <a:xfrm>
            <a:off x="304799" y="1280022"/>
            <a:ext cx="8532813" cy="5196978"/>
          </a:xfrm>
          <a:prstGeom prst="rect">
            <a:avLst/>
          </a:prstGeom>
          <a:noFill/>
          <a:ln>
            <a:miter lim="800000"/>
            <a:headEnd/>
            <a:tailEnd/>
          </a:ln>
        </p:spPr>
        <p:txBody>
          <a:bodyPr/>
          <a:lstStyle/>
          <a:p>
            <a:pPr>
              <a:lnSpc>
                <a:spcPct val="80000"/>
              </a:lnSpc>
              <a:buNone/>
            </a:pPr>
            <a:r>
              <a:rPr lang="en-US" sz="2800" dirty="0" smtClean="0"/>
              <a:t>All fields: HTML code</a:t>
            </a:r>
          </a:p>
          <a:p>
            <a:pPr>
              <a:lnSpc>
                <a:spcPct val="80000"/>
              </a:lnSpc>
              <a:buNone/>
            </a:pPr>
            <a:r>
              <a:rPr lang="en-US" sz="2000" b="0" dirty="0" smtClean="0"/>
              <a:t>. . .</a:t>
            </a:r>
          </a:p>
          <a:p>
            <a:pPr>
              <a:lnSpc>
                <a:spcPct val="80000"/>
              </a:lnSpc>
              <a:buNone/>
            </a:pPr>
            <a:r>
              <a:rPr lang="en-US" sz="2800" b="0" dirty="0" smtClean="0"/>
              <a:t>&lt;form method="post" name="</a:t>
            </a:r>
            <a:r>
              <a:rPr lang="en-US" sz="2800" dirty="0" smtClean="0"/>
              <a:t>fields</a:t>
            </a:r>
            <a:r>
              <a:rPr lang="en-US" sz="2800" b="0" dirty="0" smtClean="0"/>
              <a:t>" action="/</a:t>
            </a:r>
            <a:r>
              <a:rPr lang="en-US" sz="2800" b="0" dirty="0" err="1" smtClean="0"/>
              <a:t>cgi</a:t>
            </a:r>
            <a:r>
              <a:rPr lang="en-US" sz="2800" b="0" dirty="0" smtClean="0"/>
              <a:t>-bin/</a:t>
            </a:r>
            <a:r>
              <a:rPr lang="en-US" sz="2800" b="0" dirty="0" err="1" smtClean="0"/>
              <a:t>pgm</a:t>
            </a:r>
            <a:r>
              <a:rPr lang="en-US" sz="2800" b="0" dirty="0" smtClean="0"/>
              <a:t>"</a:t>
            </a:r>
          </a:p>
          <a:p>
            <a:pPr>
              <a:lnSpc>
                <a:spcPct val="80000"/>
              </a:lnSpc>
              <a:buNone/>
            </a:pPr>
            <a:r>
              <a:rPr lang="en-US" sz="2800" dirty="0" err="1" smtClean="0"/>
              <a:t>onsubmit</a:t>
            </a:r>
            <a:r>
              <a:rPr lang="en-US" sz="2800" dirty="0" smtClean="0"/>
              <a:t>="</a:t>
            </a:r>
            <a:r>
              <a:rPr lang="en-US" sz="2800" dirty="0" err="1" smtClean="0"/>
              <a:t>javascript</a:t>
            </a:r>
            <a:r>
              <a:rPr lang="en-US" sz="2800" dirty="0" smtClean="0"/>
              <a:t>: return </a:t>
            </a:r>
            <a:r>
              <a:rPr lang="en-US" sz="2800" dirty="0" err="1" smtClean="0"/>
              <a:t>checkAll</a:t>
            </a:r>
            <a:r>
              <a:rPr lang="en-US" sz="2800" dirty="0" smtClean="0"/>
              <a:t>();"</a:t>
            </a:r>
            <a:r>
              <a:rPr lang="en-US" sz="2800" b="0" dirty="0" smtClean="0"/>
              <a:t>&gt;</a:t>
            </a:r>
          </a:p>
          <a:p>
            <a:pPr>
              <a:lnSpc>
                <a:spcPct val="80000"/>
              </a:lnSpc>
              <a:buNone/>
            </a:pPr>
            <a:r>
              <a:rPr lang="en-US" sz="2800" b="0" dirty="0" smtClean="0"/>
              <a:t>&lt;p&gt;Field 1: &lt;input type="text" name="f1"&gt;</a:t>
            </a:r>
          </a:p>
          <a:p>
            <a:pPr>
              <a:lnSpc>
                <a:spcPct val="80000"/>
              </a:lnSpc>
              <a:buNone/>
            </a:pPr>
            <a:r>
              <a:rPr lang="en-US" sz="2800" b="0" dirty="0" smtClean="0"/>
              <a:t>&lt;</a:t>
            </a:r>
            <a:r>
              <a:rPr lang="en-US" sz="2800" b="0" dirty="0" err="1" smtClean="0"/>
              <a:t>br</a:t>
            </a:r>
            <a:r>
              <a:rPr lang="en-US" sz="2800" b="0" dirty="0" smtClean="0"/>
              <a:t>&gt;Field 2: &lt;input type="text" name="f2"&gt;</a:t>
            </a:r>
          </a:p>
          <a:p>
            <a:pPr>
              <a:lnSpc>
                <a:spcPct val="80000"/>
              </a:lnSpc>
              <a:buNone/>
            </a:pPr>
            <a:r>
              <a:rPr lang="en-US" sz="2800" b="0" dirty="0" smtClean="0"/>
              <a:t>&lt;</a:t>
            </a:r>
            <a:r>
              <a:rPr lang="en-US" sz="2800" b="0" dirty="0" err="1" smtClean="0"/>
              <a:t>br</a:t>
            </a:r>
            <a:r>
              <a:rPr lang="en-US" sz="2800" b="0" dirty="0" smtClean="0"/>
              <a:t>&gt;Field 3: &lt;input type="text" name="f3"&gt;</a:t>
            </a:r>
          </a:p>
          <a:p>
            <a:pPr>
              <a:lnSpc>
                <a:spcPct val="80000"/>
              </a:lnSpc>
              <a:buNone/>
            </a:pPr>
            <a:r>
              <a:rPr lang="en-US" sz="2800" b="0" dirty="0" smtClean="0"/>
              <a:t>&lt;</a:t>
            </a:r>
            <a:r>
              <a:rPr lang="en-US" sz="2800" b="0" dirty="0" err="1" smtClean="0"/>
              <a:t>br</a:t>
            </a:r>
            <a:r>
              <a:rPr lang="en-US" sz="2800" b="0" dirty="0" smtClean="0"/>
              <a:t>&gt;Field 4: &lt;input type="text" name="f4"&gt;&lt;/p&gt;</a:t>
            </a:r>
          </a:p>
          <a:p>
            <a:pPr>
              <a:lnSpc>
                <a:spcPct val="80000"/>
              </a:lnSpc>
              <a:buNone/>
            </a:pPr>
            <a:r>
              <a:rPr lang="en-US" sz="2800" b="0" dirty="0" smtClean="0"/>
              <a:t>&lt;input type="reset"&gt;</a:t>
            </a:r>
          </a:p>
          <a:p>
            <a:pPr>
              <a:lnSpc>
                <a:spcPct val="80000"/>
              </a:lnSpc>
              <a:buNone/>
            </a:pPr>
            <a:r>
              <a:rPr lang="en-US" sz="2800" b="0" dirty="0" smtClean="0"/>
              <a:t>&lt;input type="submit" value="Submit"&gt;</a:t>
            </a:r>
          </a:p>
          <a:p>
            <a:pPr>
              <a:lnSpc>
                <a:spcPct val="80000"/>
              </a:lnSpc>
              <a:buNone/>
            </a:pPr>
            <a:r>
              <a:rPr lang="en-US" sz="2800" b="0" dirty="0" smtClean="0"/>
              <a:t>&lt;/form&gt;</a:t>
            </a:r>
          </a:p>
          <a:p>
            <a:pPr>
              <a:lnSpc>
                <a:spcPct val="80000"/>
              </a:lnSpc>
              <a:buNone/>
            </a:pPr>
            <a:r>
              <a:rPr lang="en-US" sz="2000" b="0" dirty="0" smtClean="0"/>
              <a:t>. . .</a:t>
            </a:r>
            <a:endParaRPr lang="en-US" sz="2800" b="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1E29FADF-8BA2-420D-9EE6-2195E42FB8C9}" type="slidenum">
              <a:rPr lang="en-US" sz="1400">
                <a:latin typeface="Arial" charset="0"/>
              </a:rPr>
              <a:pPr algn="r" eaLnBrk="1" hangingPunct="1"/>
              <a:t>27</a:t>
            </a:fld>
            <a:endParaRPr lang="en-US" sz="1400">
              <a:latin typeface="Arial" charset="0"/>
            </a:endParaRPr>
          </a:p>
        </p:txBody>
      </p:sp>
      <p:sp>
        <p:nvSpPr>
          <p:cNvPr id="32771" name="Rectangle 2"/>
          <p:cNvSpPr>
            <a:spLocks noGrp="1" noChangeArrowheads="1"/>
          </p:cNvSpPr>
          <p:nvPr>
            <p:ph type="title" idx="4294967295"/>
          </p:nvPr>
        </p:nvSpPr>
        <p:spPr bwMode="auto">
          <a:xfrm>
            <a:off x="647700" y="1"/>
            <a:ext cx="8189913" cy="914400"/>
          </a:xfrm>
          <a:prstGeom prst="rect">
            <a:avLst/>
          </a:prstGeom>
          <a:noFill/>
          <a:ln>
            <a:miter lim="800000"/>
            <a:headEnd/>
            <a:tailEnd/>
          </a:ln>
        </p:spPr>
        <p:txBody>
          <a:bodyPr/>
          <a:lstStyle/>
          <a:p>
            <a:r>
              <a:rPr lang="en-US" dirty="0"/>
              <a:t>Form validation </a:t>
            </a:r>
            <a:r>
              <a:rPr lang="en-US" dirty="0" smtClean="0"/>
              <a:t>– Sample</a:t>
            </a:r>
            <a:br>
              <a:rPr lang="en-US" dirty="0" smtClean="0"/>
            </a:br>
            <a:r>
              <a:rPr lang="en-US" sz="2800" dirty="0" smtClean="0"/>
              <a:t>All fields: JavaScript code</a:t>
            </a:r>
          </a:p>
        </p:txBody>
      </p:sp>
      <p:sp>
        <p:nvSpPr>
          <p:cNvPr id="32772" name="Rectangle 3"/>
          <p:cNvSpPr>
            <a:spLocks noGrp="1" noChangeArrowheads="1"/>
          </p:cNvSpPr>
          <p:nvPr>
            <p:ph type="body" idx="4294967295"/>
          </p:nvPr>
        </p:nvSpPr>
        <p:spPr bwMode="auto">
          <a:xfrm>
            <a:off x="304799" y="1219200"/>
            <a:ext cx="8532813" cy="5257800"/>
          </a:xfrm>
          <a:prstGeom prst="rect">
            <a:avLst/>
          </a:prstGeom>
          <a:noFill/>
          <a:ln>
            <a:miter lim="800000"/>
            <a:headEnd/>
            <a:tailEnd/>
          </a:ln>
        </p:spPr>
        <p:txBody>
          <a:bodyPr/>
          <a:lstStyle/>
          <a:p>
            <a:pPr>
              <a:spcBef>
                <a:spcPts val="0"/>
              </a:spcBef>
              <a:buNone/>
            </a:pPr>
            <a:r>
              <a:rPr lang="en-US" sz="2400" b="0" dirty="0" smtClean="0"/>
              <a:t>&lt;script language="</a:t>
            </a:r>
            <a:r>
              <a:rPr lang="en-US" sz="2400" b="0" dirty="0" err="1" smtClean="0"/>
              <a:t>javascript</a:t>
            </a:r>
            <a:r>
              <a:rPr lang="en-US" sz="2400" b="0" dirty="0" smtClean="0"/>
              <a:t>"&gt;</a:t>
            </a:r>
          </a:p>
          <a:p>
            <a:pPr lvl="1">
              <a:spcBef>
                <a:spcPts val="0"/>
              </a:spcBef>
              <a:buNone/>
            </a:pPr>
            <a:r>
              <a:rPr lang="en-US" sz="2400" b="0" dirty="0" smtClean="0"/>
              <a:t>function </a:t>
            </a:r>
            <a:r>
              <a:rPr lang="en-US" sz="2400" b="0" dirty="0" err="1" smtClean="0"/>
              <a:t>checkAll</a:t>
            </a:r>
            <a:r>
              <a:rPr lang="en-US" sz="2400" b="0" dirty="0" smtClean="0"/>
              <a:t>() {</a:t>
            </a:r>
          </a:p>
          <a:p>
            <a:pPr lvl="2">
              <a:spcBef>
                <a:spcPts val="0"/>
              </a:spcBef>
              <a:buNone/>
            </a:pPr>
            <a:r>
              <a:rPr lang="en-US" b="0" dirty="0" smtClean="0"/>
              <a:t>for (</a:t>
            </a:r>
            <a:r>
              <a:rPr lang="en-US" b="0" dirty="0" err="1" smtClean="0"/>
              <a:t>i</a:t>
            </a:r>
            <a:r>
              <a:rPr lang="en-US" b="0" dirty="0" smtClean="0"/>
              <a:t> = 0; </a:t>
            </a:r>
            <a:r>
              <a:rPr lang="en-US" b="0" dirty="0" err="1" smtClean="0"/>
              <a:t>i</a:t>
            </a:r>
            <a:r>
              <a:rPr lang="en-US" b="0" dirty="0" smtClean="0"/>
              <a:t> &lt; </a:t>
            </a:r>
            <a:r>
              <a:rPr lang="en-US" b="0" dirty="0" err="1" smtClean="0"/>
              <a:t>document.fields.elements.length</a:t>
            </a:r>
            <a:r>
              <a:rPr lang="en-US" b="0" dirty="0" smtClean="0"/>
              <a:t>; </a:t>
            </a:r>
            <a:r>
              <a:rPr lang="en-US" b="0" dirty="0" err="1" smtClean="0"/>
              <a:t>i</a:t>
            </a:r>
            <a:r>
              <a:rPr lang="en-US" b="0" dirty="0" smtClean="0"/>
              <a:t>++) {</a:t>
            </a:r>
          </a:p>
          <a:p>
            <a:pPr lvl="3">
              <a:spcBef>
                <a:spcPts val="0"/>
              </a:spcBef>
              <a:buNone/>
            </a:pPr>
            <a:r>
              <a:rPr lang="en-US" sz="2400" b="0" dirty="0" err="1" smtClean="0"/>
              <a:t>var</a:t>
            </a:r>
            <a:r>
              <a:rPr lang="en-US" sz="2400" b="0" dirty="0" smtClean="0"/>
              <a:t> f = </a:t>
            </a:r>
            <a:r>
              <a:rPr lang="en-US" sz="2400" b="0" dirty="0" err="1" smtClean="0"/>
              <a:t>document.fields.elements</a:t>
            </a:r>
            <a:r>
              <a:rPr lang="en-US" sz="2400" b="0" dirty="0" smtClean="0"/>
              <a:t>[</a:t>
            </a:r>
            <a:r>
              <a:rPr lang="en-US" sz="2400" b="0" dirty="0" err="1" smtClean="0"/>
              <a:t>i</a:t>
            </a:r>
            <a:r>
              <a:rPr lang="en-US" sz="2400" b="0" dirty="0" smtClean="0"/>
              <a:t>];</a:t>
            </a:r>
          </a:p>
          <a:p>
            <a:pPr lvl="3">
              <a:spcBef>
                <a:spcPts val="0"/>
              </a:spcBef>
              <a:buNone/>
            </a:pPr>
            <a:r>
              <a:rPr lang="en-US" sz="2400" b="0" dirty="0" smtClean="0"/>
              <a:t>if (</a:t>
            </a:r>
            <a:r>
              <a:rPr lang="en-US" sz="2400" b="0" dirty="0" err="1" smtClean="0"/>
              <a:t>f.value</a:t>
            </a:r>
            <a:r>
              <a:rPr lang="en-US" sz="2400" b="0" dirty="0" smtClean="0"/>
              <a:t> == "") {</a:t>
            </a:r>
          </a:p>
          <a:p>
            <a:pPr lvl="4">
              <a:spcBef>
                <a:spcPts val="0"/>
              </a:spcBef>
              <a:buNone/>
            </a:pPr>
            <a:r>
              <a:rPr lang="en-US" sz="2400" b="0" dirty="0" smtClean="0"/>
              <a:t>alert("Please enter a value for Field " + (</a:t>
            </a:r>
            <a:r>
              <a:rPr lang="en-US" sz="2400" b="0" dirty="0" err="1" smtClean="0"/>
              <a:t>i</a:t>
            </a:r>
            <a:r>
              <a:rPr lang="en-US" sz="2400" b="0" dirty="0" smtClean="0"/>
              <a:t> + 1));</a:t>
            </a:r>
          </a:p>
          <a:p>
            <a:pPr lvl="4">
              <a:spcBef>
                <a:spcPts val="0"/>
              </a:spcBef>
              <a:buNone/>
            </a:pPr>
            <a:r>
              <a:rPr lang="en-US" sz="2400" b="0" dirty="0" err="1" smtClean="0"/>
              <a:t>f.style.borderColor</a:t>
            </a:r>
            <a:r>
              <a:rPr lang="en-US" sz="2400" b="0" dirty="0" smtClean="0"/>
              <a:t>="#FF0000";</a:t>
            </a:r>
          </a:p>
          <a:p>
            <a:pPr lvl="4">
              <a:spcBef>
                <a:spcPts val="0"/>
              </a:spcBef>
              <a:buNone/>
            </a:pPr>
            <a:r>
              <a:rPr lang="en-US" sz="2400" b="0" dirty="0" err="1" smtClean="0"/>
              <a:t>f.focus</a:t>
            </a:r>
            <a:r>
              <a:rPr lang="en-US" sz="2400" b="0" dirty="0" smtClean="0"/>
              <a:t>();</a:t>
            </a:r>
          </a:p>
          <a:p>
            <a:pPr lvl="4">
              <a:spcBef>
                <a:spcPts val="0"/>
              </a:spcBef>
              <a:buNone/>
            </a:pPr>
            <a:r>
              <a:rPr lang="en-US" sz="2400" dirty="0" smtClean="0"/>
              <a:t>return false;</a:t>
            </a:r>
          </a:p>
          <a:p>
            <a:pPr lvl="3">
              <a:spcBef>
                <a:spcPts val="0"/>
              </a:spcBef>
              <a:buNone/>
            </a:pPr>
            <a:r>
              <a:rPr lang="en-US" sz="2400" b="0" dirty="0" smtClean="0"/>
              <a:t>}</a:t>
            </a:r>
          </a:p>
          <a:p>
            <a:pPr lvl="2">
              <a:spcBef>
                <a:spcPts val="0"/>
              </a:spcBef>
              <a:buNone/>
            </a:pPr>
            <a:r>
              <a:rPr lang="en-US" b="0" dirty="0" smtClean="0"/>
              <a:t>}</a:t>
            </a:r>
          </a:p>
          <a:p>
            <a:pPr lvl="2">
              <a:spcBef>
                <a:spcPts val="0"/>
              </a:spcBef>
              <a:buNone/>
            </a:pPr>
            <a:r>
              <a:rPr lang="en-US" dirty="0" smtClean="0"/>
              <a:t>return true;</a:t>
            </a:r>
          </a:p>
          <a:p>
            <a:pPr lvl="1">
              <a:spcBef>
                <a:spcPts val="0"/>
              </a:spcBef>
              <a:buNone/>
            </a:pPr>
            <a:r>
              <a:rPr lang="en-US" sz="2400" b="0" dirty="0" smtClean="0"/>
              <a:t>}</a:t>
            </a:r>
          </a:p>
          <a:p>
            <a:pPr>
              <a:spcBef>
                <a:spcPts val="0"/>
              </a:spcBef>
              <a:buNone/>
            </a:pPr>
            <a:r>
              <a:rPr lang="en-US" sz="2400" b="0" dirty="0" smtClean="0"/>
              <a:t>&lt;/script&gt;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D78491F3-A41B-4A84-9556-94D1E0A2986E}" type="slidenum">
              <a:rPr lang="en-US" sz="1400">
                <a:latin typeface="Arial" charset="0"/>
              </a:rPr>
              <a:pPr algn="r" eaLnBrk="1" hangingPunct="1"/>
              <a:t>28</a:t>
            </a:fld>
            <a:endParaRPr lang="en-US" sz="1400">
              <a:latin typeface="Arial" charset="0"/>
            </a:endParaRPr>
          </a:p>
        </p:txBody>
      </p:sp>
      <p:sp>
        <p:nvSpPr>
          <p:cNvPr id="33795" name="Rectangle 2"/>
          <p:cNvSpPr>
            <a:spLocks noGrp="1" noChangeArrowheads="1"/>
          </p:cNvSpPr>
          <p:nvPr>
            <p:ph type="title" idx="4294967295"/>
          </p:nvPr>
        </p:nvSpPr>
        <p:spPr bwMode="auto">
          <a:xfrm>
            <a:off x="647700" y="0"/>
            <a:ext cx="8189913" cy="914400"/>
          </a:xfrm>
          <a:prstGeom prst="rect">
            <a:avLst/>
          </a:prstGeom>
          <a:noFill/>
          <a:ln>
            <a:miter lim="800000"/>
            <a:headEnd/>
            <a:tailEnd/>
          </a:ln>
        </p:spPr>
        <p:txBody>
          <a:bodyPr/>
          <a:lstStyle/>
          <a:p>
            <a:r>
              <a:rPr lang="en-US" dirty="0"/>
              <a:t>Form validation - Sample</a:t>
            </a:r>
            <a:r>
              <a:rPr lang="en-US" sz="2800" dirty="0" smtClean="0"/>
              <a:t/>
            </a:r>
            <a:br>
              <a:rPr lang="en-US" sz="2800" dirty="0" smtClean="0"/>
            </a:br>
            <a:r>
              <a:rPr lang="en-US" sz="2800" dirty="0" smtClean="0"/>
              <a:t>Phone number: HTML code</a:t>
            </a:r>
          </a:p>
        </p:txBody>
      </p:sp>
      <p:sp>
        <p:nvSpPr>
          <p:cNvPr id="33796" name="Rectangle 3"/>
          <p:cNvSpPr>
            <a:spLocks noGrp="1" noChangeArrowheads="1"/>
          </p:cNvSpPr>
          <p:nvPr>
            <p:ph type="body" idx="4294967295"/>
          </p:nvPr>
        </p:nvSpPr>
        <p:spPr bwMode="auto">
          <a:xfrm>
            <a:off x="304799" y="1301750"/>
            <a:ext cx="8532813" cy="5099050"/>
          </a:xfrm>
          <a:prstGeom prst="rect">
            <a:avLst/>
          </a:prstGeom>
          <a:noFill/>
          <a:ln>
            <a:miter lim="800000"/>
            <a:headEnd/>
            <a:tailEnd/>
          </a:ln>
        </p:spPr>
        <p:txBody>
          <a:bodyPr/>
          <a:lstStyle/>
          <a:p>
            <a:pPr>
              <a:buNone/>
            </a:pPr>
            <a:r>
              <a:rPr lang="en-US" sz="1800" b="0" dirty="0" smtClean="0"/>
              <a:t>. . .</a:t>
            </a:r>
          </a:p>
          <a:p>
            <a:pPr>
              <a:buNone/>
            </a:pPr>
            <a:r>
              <a:rPr lang="en-US" sz="2400" b="0" dirty="0" smtClean="0"/>
              <a:t>&lt;form </a:t>
            </a:r>
            <a:r>
              <a:rPr lang="en-US" sz="2400" dirty="0" err="1" smtClean="0"/>
              <a:t>onsubmit</a:t>
            </a:r>
            <a:r>
              <a:rPr lang="en-US" sz="2400" dirty="0" smtClean="0"/>
              <a:t>="</a:t>
            </a:r>
            <a:r>
              <a:rPr lang="en-US" sz="2400" dirty="0" err="1" smtClean="0"/>
              <a:t>javascript</a:t>
            </a:r>
            <a:r>
              <a:rPr lang="en-US" sz="2400" dirty="0" smtClean="0"/>
              <a:t>: return </a:t>
            </a:r>
            <a:r>
              <a:rPr lang="en-US" sz="2400" dirty="0" err="1" smtClean="0"/>
              <a:t>validPhone</a:t>
            </a:r>
            <a:r>
              <a:rPr lang="en-US" sz="2400" dirty="0" smtClean="0"/>
              <a:t>();”</a:t>
            </a:r>
          </a:p>
          <a:p>
            <a:pPr>
              <a:buNone/>
            </a:pPr>
            <a:r>
              <a:rPr lang="en-US" sz="2400" b="0" dirty="0" smtClean="0"/>
              <a:t>action=“/</a:t>
            </a:r>
            <a:r>
              <a:rPr lang="en-US" sz="2400" b="0" dirty="0" err="1" smtClean="0"/>
              <a:t>cgi</a:t>
            </a:r>
            <a:r>
              <a:rPr lang="en-US" sz="2400" b="0" dirty="0" smtClean="0"/>
              <a:t>-bin/</a:t>
            </a:r>
            <a:r>
              <a:rPr lang="en-US" sz="2400" b="0" dirty="0" err="1" smtClean="0"/>
              <a:t>getphone</a:t>
            </a:r>
            <a:r>
              <a:rPr lang="en-US" sz="2400" b="0" dirty="0" smtClean="0"/>
              <a:t>" method="post" name="phone"&gt;</a:t>
            </a:r>
          </a:p>
          <a:p>
            <a:pPr>
              <a:buNone/>
            </a:pPr>
            <a:r>
              <a:rPr lang="en-US" sz="2400" b="0" dirty="0" smtClean="0"/>
              <a:t>&lt;p&gt;Please enter your phone number:</a:t>
            </a:r>
          </a:p>
          <a:p>
            <a:pPr>
              <a:buNone/>
            </a:pPr>
            <a:r>
              <a:rPr lang="en-US" sz="2400" b="0" dirty="0" smtClean="0"/>
              <a:t>(&lt;input type="text" name="</a:t>
            </a:r>
            <a:r>
              <a:rPr lang="en-US" sz="2400" dirty="0" smtClean="0"/>
              <a:t>area</a:t>
            </a:r>
            <a:r>
              <a:rPr lang="en-US" sz="2400" b="0" dirty="0" smtClean="0"/>
              <a:t>" size="3" </a:t>
            </a:r>
            <a:r>
              <a:rPr lang="en-US" sz="2400" dirty="0" err="1" smtClean="0"/>
              <a:t>maxlength</a:t>
            </a:r>
            <a:r>
              <a:rPr lang="en-US" sz="2400" dirty="0" smtClean="0"/>
              <a:t>="3"</a:t>
            </a:r>
            <a:r>
              <a:rPr lang="en-US" sz="2400" b="0" dirty="0" smtClean="0"/>
              <a:t>&gt;)</a:t>
            </a:r>
          </a:p>
          <a:p>
            <a:pPr>
              <a:buNone/>
            </a:pPr>
            <a:r>
              <a:rPr lang="en-US" sz="2400" b="0" dirty="0" smtClean="0"/>
              <a:t>&lt;input type="text" name="</a:t>
            </a:r>
            <a:r>
              <a:rPr lang="en-US" sz="2400" dirty="0" smtClean="0"/>
              <a:t>pre</a:t>
            </a:r>
            <a:r>
              <a:rPr lang="en-US" sz="2400" b="0" dirty="0" smtClean="0"/>
              <a:t>" size="3" </a:t>
            </a:r>
            <a:r>
              <a:rPr lang="en-US" sz="2400" dirty="0" err="1" smtClean="0"/>
              <a:t>maxlength</a:t>
            </a:r>
            <a:r>
              <a:rPr lang="en-US" sz="2400" dirty="0" smtClean="0"/>
              <a:t>="3"</a:t>
            </a:r>
            <a:r>
              <a:rPr lang="en-US" sz="2400" b="0" dirty="0" smtClean="0"/>
              <a:t>&gt; -</a:t>
            </a:r>
          </a:p>
          <a:p>
            <a:pPr>
              <a:buNone/>
            </a:pPr>
            <a:r>
              <a:rPr lang="en-US" sz="2400" b="0" dirty="0" smtClean="0"/>
              <a:t>&lt;input type="text" name="</a:t>
            </a:r>
            <a:r>
              <a:rPr lang="en-US" sz="2400" dirty="0" smtClean="0"/>
              <a:t>last</a:t>
            </a:r>
            <a:r>
              <a:rPr lang="en-US" sz="2400" b="0" dirty="0" smtClean="0"/>
              <a:t>" size="4" </a:t>
            </a:r>
            <a:r>
              <a:rPr lang="en-US" sz="2400" dirty="0" err="1" smtClean="0"/>
              <a:t>maxlength</a:t>
            </a:r>
            <a:r>
              <a:rPr lang="en-US" sz="2400" dirty="0" smtClean="0"/>
              <a:t>="4"</a:t>
            </a:r>
            <a:r>
              <a:rPr lang="en-US" sz="2400" b="0" dirty="0" smtClean="0"/>
              <a:t>&gt;</a:t>
            </a:r>
          </a:p>
          <a:p>
            <a:pPr>
              <a:buNone/>
            </a:pPr>
            <a:r>
              <a:rPr lang="en-US" sz="2400" b="0" dirty="0" smtClean="0"/>
              <a:t>&lt;/p&gt;</a:t>
            </a:r>
          </a:p>
          <a:p>
            <a:pPr>
              <a:buNone/>
            </a:pPr>
            <a:r>
              <a:rPr lang="en-US" sz="2400" b="0" dirty="0" smtClean="0"/>
              <a:t>&lt;input type="reset"&gt;</a:t>
            </a:r>
          </a:p>
          <a:p>
            <a:pPr>
              <a:buNone/>
            </a:pPr>
            <a:r>
              <a:rPr lang="en-US" sz="2400" b="0" dirty="0" smtClean="0"/>
              <a:t>&lt;input type="submit" value="Submit”&gt;</a:t>
            </a:r>
          </a:p>
          <a:p>
            <a:pPr>
              <a:buNone/>
            </a:pPr>
            <a:r>
              <a:rPr lang="en-US" sz="2400" b="0" dirty="0" smtClean="0"/>
              <a:t>&lt;/form&gt;</a:t>
            </a:r>
          </a:p>
          <a:p>
            <a:pPr>
              <a:buNone/>
            </a:pPr>
            <a:r>
              <a:rPr lang="en-US" sz="1800" b="0" dirty="0" smtClean="0"/>
              <a:t>. .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412A8E8C-7163-493B-B086-956F1ADBF18B}" type="slidenum">
              <a:rPr lang="en-US" sz="1400">
                <a:latin typeface="Arial" charset="0"/>
              </a:rPr>
              <a:pPr algn="r" eaLnBrk="1" hangingPunct="1"/>
              <a:t>29</a:t>
            </a:fld>
            <a:endParaRPr lang="en-US" sz="1400">
              <a:latin typeface="Arial" charset="0"/>
            </a:endParaRPr>
          </a:p>
        </p:txBody>
      </p:sp>
      <p:sp>
        <p:nvSpPr>
          <p:cNvPr id="34819" name="Rectangle 2"/>
          <p:cNvSpPr>
            <a:spLocks noGrp="1" noChangeArrowheads="1"/>
          </p:cNvSpPr>
          <p:nvPr>
            <p:ph type="title" idx="4294967295"/>
          </p:nvPr>
        </p:nvSpPr>
        <p:spPr bwMode="auto">
          <a:xfrm>
            <a:off x="647700" y="0"/>
            <a:ext cx="8189913" cy="914400"/>
          </a:xfrm>
          <a:prstGeom prst="rect">
            <a:avLst/>
          </a:prstGeom>
          <a:noFill/>
          <a:ln>
            <a:miter lim="800000"/>
            <a:headEnd/>
            <a:tailEnd/>
          </a:ln>
        </p:spPr>
        <p:txBody>
          <a:bodyPr/>
          <a:lstStyle/>
          <a:p>
            <a:r>
              <a:rPr lang="en-US" dirty="0"/>
              <a:t>Form validation </a:t>
            </a:r>
            <a:r>
              <a:rPr lang="en-US" dirty="0" smtClean="0"/>
              <a:t>– Sample</a:t>
            </a:r>
            <a:br>
              <a:rPr lang="en-US" dirty="0" smtClean="0"/>
            </a:br>
            <a:r>
              <a:rPr lang="en-US" sz="2800" dirty="0" smtClean="0"/>
              <a:t>Phone number: JavaScript code</a:t>
            </a:r>
          </a:p>
        </p:txBody>
      </p:sp>
      <p:sp>
        <p:nvSpPr>
          <p:cNvPr id="34820" name="Rectangle 3"/>
          <p:cNvSpPr>
            <a:spLocks noGrp="1" noChangeArrowheads="1"/>
          </p:cNvSpPr>
          <p:nvPr>
            <p:ph type="body" idx="4294967295"/>
          </p:nvPr>
        </p:nvSpPr>
        <p:spPr bwMode="auto">
          <a:xfrm>
            <a:off x="285749" y="1219200"/>
            <a:ext cx="8551863" cy="5257800"/>
          </a:xfrm>
          <a:prstGeom prst="rect">
            <a:avLst/>
          </a:prstGeom>
          <a:noFill/>
          <a:ln>
            <a:miter lim="800000"/>
            <a:headEnd/>
            <a:tailEnd/>
          </a:ln>
        </p:spPr>
        <p:txBody>
          <a:bodyPr/>
          <a:lstStyle/>
          <a:p>
            <a:pPr>
              <a:lnSpc>
                <a:spcPct val="90000"/>
              </a:lnSpc>
              <a:spcBef>
                <a:spcPts val="0"/>
              </a:spcBef>
              <a:buNone/>
            </a:pPr>
            <a:r>
              <a:rPr lang="en-US" sz="2400" b="0" dirty="0" smtClean="0"/>
              <a:t>function </a:t>
            </a:r>
            <a:r>
              <a:rPr lang="en-US" sz="2400" dirty="0" err="1" smtClean="0"/>
              <a:t>validPhone</a:t>
            </a:r>
            <a:r>
              <a:rPr lang="en-US" sz="2400" dirty="0" smtClean="0"/>
              <a:t>() </a:t>
            </a:r>
            <a:r>
              <a:rPr lang="en-US" sz="2400" b="0" dirty="0" smtClean="0"/>
              <a:t>{</a:t>
            </a:r>
          </a:p>
          <a:p>
            <a:pPr lvl="1">
              <a:lnSpc>
                <a:spcPct val="90000"/>
              </a:lnSpc>
              <a:spcBef>
                <a:spcPts val="0"/>
              </a:spcBef>
              <a:buNone/>
            </a:pPr>
            <a:r>
              <a:rPr lang="en-US" sz="2400" b="0" dirty="0" err="1" smtClean="0"/>
              <a:t>var</a:t>
            </a:r>
            <a:r>
              <a:rPr lang="en-US" sz="2400" b="0" dirty="0" smtClean="0"/>
              <a:t> </a:t>
            </a:r>
            <a:r>
              <a:rPr lang="en-US" sz="2400" b="0" dirty="0" err="1" smtClean="0"/>
              <a:t>phNum</a:t>
            </a:r>
            <a:r>
              <a:rPr lang="en-US" sz="2400" b="0" dirty="0" smtClean="0"/>
              <a:t> = </a:t>
            </a:r>
            <a:r>
              <a:rPr lang="en-US" sz="2400" dirty="0" err="1" smtClean="0"/>
              <a:t>document.phone.area.value</a:t>
            </a:r>
            <a:r>
              <a:rPr lang="en-US" sz="2400" dirty="0" smtClean="0"/>
              <a:t> </a:t>
            </a:r>
            <a:r>
              <a:rPr lang="en-US" sz="2400" b="0" dirty="0" smtClean="0"/>
              <a:t>+</a:t>
            </a:r>
          </a:p>
          <a:p>
            <a:pPr lvl="1">
              <a:lnSpc>
                <a:spcPct val="90000"/>
              </a:lnSpc>
              <a:spcBef>
                <a:spcPts val="0"/>
              </a:spcBef>
              <a:buNone/>
            </a:pPr>
            <a:r>
              <a:rPr lang="en-US" sz="2400" dirty="0" err="1" smtClean="0"/>
              <a:t>document.phone.pre.value</a:t>
            </a:r>
            <a:r>
              <a:rPr lang="en-US" sz="2400" dirty="0" smtClean="0"/>
              <a:t> </a:t>
            </a:r>
            <a:r>
              <a:rPr lang="en-US" sz="2400" b="0" dirty="0" smtClean="0"/>
              <a:t>+ </a:t>
            </a:r>
            <a:r>
              <a:rPr lang="en-US" sz="2400" dirty="0" err="1" smtClean="0"/>
              <a:t>document.phone.last.value</a:t>
            </a:r>
            <a:r>
              <a:rPr lang="en-US" sz="2400" b="0" dirty="0" smtClean="0"/>
              <a:t>;</a:t>
            </a:r>
          </a:p>
          <a:p>
            <a:pPr lvl="1">
              <a:lnSpc>
                <a:spcPct val="90000"/>
              </a:lnSpc>
              <a:spcBef>
                <a:spcPts val="0"/>
              </a:spcBef>
              <a:buNone/>
            </a:pPr>
            <a:r>
              <a:rPr lang="en-US" sz="2400" b="0" dirty="0" smtClean="0"/>
              <a:t>// Check for numbers only</a:t>
            </a:r>
          </a:p>
          <a:p>
            <a:pPr lvl="1">
              <a:lnSpc>
                <a:spcPct val="90000"/>
              </a:lnSpc>
              <a:spcBef>
                <a:spcPts val="0"/>
              </a:spcBef>
              <a:buNone/>
            </a:pPr>
            <a:r>
              <a:rPr lang="en-US" sz="2400" b="0" dirty="0" smtClean="0"/>
              <a:t>for (</a:t>
            </a:r>
            <a:r>
              <a:rPr lang="en-US" sz="2400" b="0" dirty="0" err="1" smtClean="0"/>
              <a:t>i</a:t>
            </a:r>
            <a:r>
              <a:rPr lang="en-US" sz="2400" b="0" dirty="0" smtClean="0"/>
              <a:t> = 0; </a:t>
            </a:r>
            <a:r>
              <a:rPr lang="en-US" sz="2400" b="0" dirty="0" err="1" smtClean="0"/>
              <a:t>i</a:t>
            </a:r>
            <a:r>
              <a:rPr lang="en-US" sz="2400" b="0" dirty="0" smtClean="0"/>
              <a:t> &lt; </a:t>
            </a:r>
            <a:r>
              <a:rPr lang="en-US" sz="2400" b="0" dirty="0" err="1" smtClean="0"/>
              <a:t>phNum.length</a:t>
            </a:r>
            <a:r>
              <a:rPr lang="en-US" sz="2400" b="0" dirty="0" smtClean="0"/>
              <a:t>; </a:t>
            </a:r>
            <a:r>
              <a:rPr lang="en-US" sz="2400" b="0" dirty="0" err="1" smtClean="0"/>
              <a:t>i</a:t>
            </a:r>
            <a:r>
              <a:rPr lang="en-US" sz="2400" b="0" dirty="0" smtClean="0"/>
              <a:t>++) {</a:t>
            </a:r>
          </a:p>
          <a:p>
            <a:pPr lvl="2">
              <a:lnSpc>
                <a:spcPct val="90000"/>
              </a:lnSpc>
              <a:spcBef>
                <a:spcPts val="0"/>
              </a:spcBef>
              <a:buNone/>
            </a:pPr>
            <a:r>
              <a:rPr lang="en-US" b="0" dirty="0" smtClean="0"/>
              <a:t>if (</a:t>
            </a:r>
            <a:r>
              <a:rPr lang="en-US" b="0" dirty="0" err="1" smtClean="0"/>
              <a:t>phNum.charAt</a:t>
            </a:r>
            <a:r>
              <a:rPr lang="en-US" b="0" dirty="0" smtClean="0"/>
              <a:t>(</a:t>
            </a:r>
            <a:r>
              <a:rPr lang="en-US" b="0" dirty="0" err="1" smtClean="0"/>
              <a:t>i</a:t>
            </a:r>
            <a:r>
              <a:rPr lang="en-US" b="0" dirty="0" smtClean="0"/>
              <a:t>) &lt; "0" || </a:t>
            </a:r>
            <a:r>
              <a:rPr lang="en-US" b="0" dirty="0" err="1" smtClean="0"/>
              <a:t>phNum.charAt</a:t>
            </a:r>
            <a:r>
              <a:rPr lang="en-US" b="0" dirty="0" smtClean="0"/>
              <a:t>(</a:t>
            </a:r>
            <a:r>
              <a:rPr lang="en-US" b="0" dirty="0" err="1" smtClean="0"/>
              <a:t>i</a:t>
            </a:r>
            <a:r>
              <a:rPr lang="en-US" b="0" dirty="0" smtClean="0"/>
              <a:t>) &gt; "9") {</a:t>
            </a:r>
          </a:p>
          <a:p>
            <a:pPr lvl="2">
              <a:lnSpc>
                <a:spcPct val="90000"/>
              </a:lnSpc>
              <a:spcBef>
                <a:spcPts val="0"/>
              </a:spcBef>
              <a:buNone/>
            </a:pPr>
            <a:r>
              <a:rPr lang="en-US" b="0" smtClean="0"/>
              <a:t>	alert</a:t>
            </a:r>
            <a:r>
              <a:rPr lang="en-US" b="0" dirty="0" smtClean="0"/>
              <a:t>(“Please enter only numbers.”);</a:t>
            </a:r>
          </a:p>
          <a:p>
            <a:pPr lvl="2">
              <a:lnSpc>
                <a:spcPct val="90000"/>
              </a:lnSpc>
              <a:spcBef>
                <a:spcPts val="0"/>
              </a:spcBef>
              <a:buNone/>
            </a:pPr>
            <a:r>
              <a:rPr lang="en-US" smtClean="0"/>
              <a:t>	return </a:t>
            </a:r>
            <a:r>
              <a:rPr lang="en-US" dirty="0" smtClean="0"/>
              <a:t>false;</a:t>
            </a:r>
          </a:p>
          <a:p>
            <a:pPr lvl="1">
              <a:lnSpc>
                <a:spcPct val="90000"/>
              </a:lnSpc>
              <a:spcBef>
                <a:spcPts val="0"/>
              </a:spcBef>
              <a:buNone/>
            </a:pPr>
            <a:r>
              <a:rPr lang="en-US" sz="2400" b="0" smtClean="0"/>
              <a:t>		}</a:t>
            </a:r>
            <a:endParaRPr lang="en-US" sz="2400" b="0" dirty="0" smtClean="0"/>
          </a:p>
          <a:p>
            <a:pPr>
              <a:lnSpc>
                <a:spcPct val="90000"/>
              </a:lnSpc>
              <a:spcBef>
                <a:spcPts val="0"/>
              </a:spcBef>
              <a:buNone/>
            </a:pPr>
            <a:r>
              <a:rPr lang="en-US" sz="2400" b="0" smtClean="0"/>
              <a:t>	  }</a:t>
            </a:r>
            <a:endParaRPr lang="en-US" sz="2400" b="0" dirty="0" smtClean="0"/>
          </a:p>
          <a:p>
            <a:pPr lvl="1">
              <a:lnSpc>
                <a:spcPct val="90000"/>
              </a:lnSpc>
              <a:spcBef>
                <a:spcPts val="0"/>
              </a:spcBef>
              <a:buNone/>
            </a:pPr>
            <a:r>
              <a:rPr lang="en-US" sz="2400" b="0" smtClean="0"/>
              <a:t>if </a:t>
            </a:r>
            <a:r>
              <a:rPr lang="en-US" sz="2400" b="0" dirty="0" smtClean="0"/>
              <a:t>(</a:t>
            </a:r>
            <a:r>
              <a:rPr lang="en-US" sz="2400" b="0" dirty="0" err="1" smtClean="0"/>
              <a:t>phNum.length</a:t>
            </a:r>
            <a:r>
              <a:rPr lang="en-US" sz="2400" b="0" dirty="0" smtClean="0"/>
              <a:t> &lt; 10</a:t>
            </a:r>
            <a:r>
              <a:rPr lang="en-US" sz="2400" b="0" smtClean="0"/>
              <a:t>) </a:t>
            </a:r>
            <a:r>
              <a:rPr lang="en-US" sz="2400"/>
              <a:t>{// Check for </a:t>
            </a:r>
            <a:r>
              <a:rPr lang="en-US" sz="2400"/>
              <a:t>10 </a:t>
            </a:r>
            <a:r>
              <a:rPr lang="en-US" sz="2400" smtClean="0"/>
              <a:t>digits</a:t>
            </a:r>
            <a:endParaRPr lang="en-US" sz="2400" b="0" dirty="0" smtClean="0"/>
          </a:p>
          <a:p>
            <a:pPr lvl="1">
              <a:lnSpc>
                <a:spcPct val="90000"/>
              </a:lnSpc>
              <a:spcBef>
                <a:spcPts val="0"/>
              </a:spcBef>
              <a:buNone/>
            </a:pPr>
            <a:r>
              <a:rPr lang="en-US" sz="2400" b="0" smtClean="0"/>
              <a:t>	alert</a:t>
            </a:r>
            <a:r>
              <a:rPr lang="en-US" sz="2400" b="0" dirty="0" smtClean="0"/>
              <a:t>("Please enter your 10-digit phone number.");</a:t>
            </a:r>
          </a:p>
          <a:p>
            <a:pPr lvl="1">
              <a:lnSpc>
                <a:spcPct val="90000"/>
              </a:lnSpc>
              <a:spcBef>
                <a:spcPts val="0"/>
              </a:spcBef>
              <a:buNone/>
            </a:pPr>
            <a:r>
              <a:rPr lang="en-US" sz="2400" smtClean="0"/>
              <a:t>	return </a:t>
            </a:r>
            <a:r>
              <a:rPr lang="en-US" sz="2400" dirty="0" smtClean="0"/>
              <a:t>false;</a:t>
            </a:r>
          </a:p>
          <a:p>
            <a:pPr lvl="1">
              <a:lnSpc>
                <a:spcPct val="90000"/>
              </a:lnSpc>
              <a:spcBef>
                <a:spcPts val="0"/>
              </a:spcBef>
              <a:buNone/>
            </a:pPr>
            <a:r>
              <a:rPr lang="en-US" sz="2400" b="0" dirty="0" smtClean="0"/>
              <a:t>}</a:t>
            </a:r>
          </a:p>
          <a:p>
            <a:pPr>
              <a:lnSpc>
                <a:spcPct val="90000"/>
              </a:lnSpc>
              <a:spcBef>
                <a:spcPts val="0"/>
              </a:spcBef>
              <a:buNone/>
            </a:pPr>
            <a:r>
              <a:rPr lang="en-US" sz="2400" smtClean="0"/>
              <a:t>	  return </a:t>
            </a:r>
            <a:r>
              <a:rPr lang="en-US" sz="2400" dirty="0" smtClean="0"/>
              <a:t>true;</a:t>
            </a:r>
          </a:p>
          <a:p>
            <a:pPr>
              <a:lnSpc>
                <a:spcPct val="90000"/>
              </a:lnSpc>
              <a:spcBef>
                <a:spcPts val="0"/>
              </a:spcBef>
              <a:buNone/>
            </a:pPr>
            <a:r>
              <a:rPr lang="en-US" sz="2400" b="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897AA417-6791-403A-A7E3-CB4771615D09}" type="slidenum">
              <a:rPr lang="en-US" sz="1400">
                <a:latin typeface="Arial" charset="0"/>
              </a:rPr>
              <a:pPr algn="r" eaLnBrk="1" hangingPunct="1"/>
              <a:t>3</a:t>
            </a:fld>
            <a:endParaRPr lang="en-US" sz="1400">
              <a:latin typeface="Arial" charset="0"/>
            </a:endParaRPr>
          </a:p>
        </p:txBody>
      </p:sp>
      <p:sp>
        <p:nvSpPr>
          <p:cNvPr id="6147"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What is JavaScript?</a:t>
            </a:r>
          </a:p>
        </p:txBody>
      </p:sp>
      <p:sp>
        <p:nvSpPr>
          <p:cNvPr id="6148" name="Rectangle 3"/>
          <p:cNvSpPr>
            <a:spLocks noGrp="1" noChangeArrowheads="1"/>
          </p:cNvSpPr>
          <p:nvPr>
            <p:ph type="body" idx="4294967295"/>
          </p:nvPr>
        </p:nvSpPr>
        <p:spPr bwMode="auto">
          <a:xfrm>
            <a:off x="304799" y="1295400"/>
            <a:ext cx="8532813" cy="4949825"/>
          </a:xfrm>
          <a:prstGeom prst="rect">
            <a:avLst/>
          </a:prstGeom>
          <a:noFill/>
          <a:ln>
            <a:miter lim="800000"/>
            <a:headEnd/>
            <a:tailEnd/>
          </a:ln>
        </p:spPr>
        <p:txBody>
          <a:bodyPr/>
          <a:lstStyle/>
          <a:p>
            <a:pPr algn="just">
              <a:spcBef>
                <a:spcPts val="600"/>
              </a:spcBef>
            </a:pPr>
            <a:r>
              <a:rPr lang="en-US" sz="2800" b="0" dirty="0" smtClean="0"/>
              <a:t>A lightweight programming language that runs in a </a:t>
            </a:r>
            <a:r>
              <a:rPr lang="en-US" sz="2800" b="0" smtClean="0"/>
              <a:t>Web browser (client-side</a:t>
            </a:r>
            <a:r>
              <a:rPr lang="en-US" sz="2800" b="0" dirty="0" smtClean="0"/>
              <a:t>).</a:t>
            </a:r>
          </a:p>
          <a:p>
            <a:pPr algn="just">
              <a:spcBef>
                <a:spcPts val="600"/>
              </a:spcBef>
            </a:pPr>
            <a:r>
              <a:rPr lang="en-US" sz="2800" b="0" dirty="0" smtClean="0"/>
              <a:t>Embedded in HTML files and can manipulate the HTML itself.</a:t>
            </a:r>
          </a:p>
          <a:p>
            <a:pPr algn="just">
              <a:spcBef>
                <a:spcPts val="600"/>
              </a:spcBef>
            </a:pPr>
            <a:r>
              <a:rPr lang="en-US" sz="2800" b="0" dirty="0" smtClean="0"/>
              <a:t>Interpreted, not compiled.</a:t>
            </a:r>
          </a:p>
          <a:p>
            <a:pPr algn="just">
              <a:spcBef>
                <a:spcPts val="600"/>
              </a:spcBef>
            </a:pPr>
            <a:r>
              <a:rPr lang="en-US" sz="2800" b="0" dirty="0" smtClean="0"/>
              <a:t>JavaScript is not Java.</a:t>
            </a:r>
          </a:p>
          <a:p>
            <a:pPr algn="just">
              <a:spcBef>
                <a:spcPts val="600"/>
              </a:spcBef>
            </a:pPr>
            <a:r>
              <a:rPr lang="en-US" sz="2800" dirty="0" smtClean="0"/>
              <a:t>Developed </a:t>
            </a:r>
            <a:r>
              <a:rPr lang="en-US" sz="2800" dirty="0"/>
              <a:t>by Netscape, not </a:t>
            </a:r>
            <a:r>
              <a:rPr lang="en-US" sz="2800" dirty="0" smtClean="0"/>
              <a:t>Sun.</a:t>
            </a:r>
          </a:p>
          <a:p>
            <a:pPr lvl="1" algn="just">
              <a:spcBef>
                <a:spcPts val="600"/>
              </a:spcBef>
            </a:pPr>
            <a:r>
              <a:rPr lang="en-US" dirty="0" smtClean="0"/>
              <a:t>Only </a:t>
            </a:r>
            <a:r>
              <a:rPr lang="en-US" dirty="0"/>
              <a:t>executed in a </a:t>
            </a:r>
            <a:r>
              <a:rPr lang="en-US" dirty="0" smtClean="0"/>
              <a:t>browser.</a:t>
            </a:r>
          </a:p>
          <a:p>
            <a:pPr lvl="1" algn="just">
              <a:spcBef>
                <a:spcPts val="600"/>
              </a:spcBef>
            </a:pPr>
            <a:r>
              <a:rPr lang="en-US" dirty="0" smtClean="0"/>
              <a:t>Is </a:t>
            </a:r>
            <a:r>
              <a:rPr lang="en-US" dirty="0"/>
              <a:t>not a full-featured programming </a:t>
            </a:r>
            <a:r>
              <a:rPr lang="en-US" dirty="0" smtClean="0"/>
              <a:t>language.</a:t>
            </a:r>
          </a:p>
          <a:p>
            <a:pPr lvl="1" algn="just">
              <a:spcBef>
                <a:spcPts val="600"/>
              </a:spcBef>
            </a:pPr>
            <a:r>
              <a:rPr lang="en-US" dirty="0" smtClean="0"/>
              <a:t>However</a:t>
            </a:r>
            <a:r>
              <a:rPr lang="en-US" dirty="0"/>
              <a:t>, the syntax is similar.</a:t>
            </a:r>
          </a:p>
          <a:p>
            <a:pPr algn="just">
              <a:spcBef>
                <a:spcPts val="600"/>
              </a:spcBef>
            </a:pPr>
            <a:endParaRPr lang="en-US" sz="2800" b="0" dirty="0" smtClean="0"/>
          </a:p>
          <a:p>
            <a:pPr algn="just">
              <a:spcBef>
                <a:spcPts val="600"/>
              </a:spcBef>
              <a:buFont typeface="Wingdings" pitchFamily="2" charset="2"/>
              <a:buNone/>
            </a:pPr>
            <a:endParaRPr lang="en-US" sz="2800" b="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1DFF7E4C-23E0-4F54-88EE-30532A4DE193}" type="slidenum">
              <a:rPr lang="en-US" sz="1400">
                <a:latin typeface="Arial" charset="0"/>
              </a:rPr>
              <a:pPr algn="r" eaLnBrk="1" hangingPunct="1"/>
              <a:t>30</a:t>
            </a:fld>
            <a:endParaRPr lang="en-US" sz="1400">
              <a:latin typeface="Arial" charset="0"/>
            </a:endParaRPr>
          </a:p>
        </p:txBody>
      </p:sp>
      <p:sp>
        <p:nvSpPr>
          <p:cNvPr id="35843"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eaLnBrk="1" hangingPunct="1"/>
            <a:r>
              <a:rPr lang="en-US" sz="4000" dirty="0" smtClean="0"/>
              <a:t>Cookies</a:t>
            </a:r>
          </a:p>
        </p:txBody>
      </p:sp>
      <p:sp>
        <p:nvSpPr>
          <p:cNvPr id="35844" name="Rectangle 3"/>
          <p:cNvSpPr>
            <a:spLocks noGrp="1" noChangeArrowheads="1"/>
          </p:cNvSpPr>
          <p:nvPr>
            <p:ph type="body" idx="4294967295"/>
          </p:nvPr>
        </p:nvSpPr>
        <p:spPr bwMode="auto">
          <a:xfrm>
            <a:off x="304799" y="1280022"/>
            <a:ext cx="8532813" cy="4965203"/>
          </a:xfrm>
          <a:prstGeom prst="rect">
            <a:avLst/>
          </a:prstGeom>
          <a:noFill/>
          <a:ln>
            <a:miter lim="800000"/>
            <a:headEnd/>
            <a:tailEnd/>
          </a:ln>
        </p:spPr>
        <p:txBody>
          <a:bodyPr/>
          <a:lstStyle/>
          <a:p>
            <a:pPr algn="just">
              <a:buNone/>
            </a:pPr>
            <a:r>
              <a:rPr lang="en-US" sz="2800" b="0" dirty="0" smtClean="0"/>
              <a:t>• JavaScript provides some limited</a:t>
            </a:r>
            <a:r>
              <a:rPr lang="en-US" sz="2800" b="0" smtClean="0"/>
              <a:t>, </a:t>
            </a:r>
            <a:r>
              <a:rPr lang="en-US" sz="2800" b="0" smtClean="0"/>
              <a:t>persistent storage</a:t>
            </a:r>
            <a:r>
              <a:rPr lang="en-US" sz="2800" b="0" dirty="0" smtClean="0"/>
              <a:t>, called </a:t>
            </a:r>
            <a:r>
              <a:rPr lang="en-US" sz="2800" i="1" dirty="0" smtClean="0"/>
              <a:t>cookies</a:t>
            </a:r>
            <a:r>
              <a:rPr lang="en-US" sz="2800" b="0" dirty="0" smtClean="0"/>
              <a:t>:</a:t>
            </a:r>
          </a:p>
          <a:p>
            <a:pPr algn="just">
              <a:buNone/>
            </a:pPr>
            <a:r>
              <a:rPr lang="en-US" sz="2800" b="0" dirty="0" smtClean="0"/>
              <a:t>– Data is stored in a text file on the client</a:t>
            </a:r>
          </a:p>
          <a:p>
            <a:pPr algn="just">
              <a:buNone/>
            </a:pPr>
            <a:r>
              <a:rPr lang="en-US" sz="2800" b="0" dirty="0" smtClean="0"/>
              <a:t>– </a:t>
            </a:r>
            <a:r>
              <a:rPr lang="en-US" sz="2800" b="0" i="1" dirty="0" smtClean="0"/>
              <a:t>name</a:t>
            </a:r>
            <a:r>
              <a:rPr lang="en-US" sz="2800" b="0" dirty="0" smtClean="0"/>
              <a:t>=</a:t>
            </a:r>
            <a:r>
              <a:rPr lang="en-US" sz="2800" b="0" i="1" dirty="0" smtClean="0"/>
              <a:t>value</a:t>
            </a:r>
          </a:p>
          <a:p>
            <a:pPr algn="just">
              <a:buNone/>
            </a:pPr>
            <a:r>
              <a:rPr lang="en-US" sz="2800" b="0" smtClean="0"/>
              <a:t>– Multiple </a:t>
            </a:r>
            <a:r>
              <a:rPr lang="en-US" sz="2800" b="0" dirty="0" smtClean="0"/>
              <a:t>values are delimited by a semicolon</a:t>
            </a:r>
          </a:p>
          <a:p>
            <a:pPr algn="just">
              <a:buNone/>
            </a:pPr>
            <a:r>
              <a:rPr lang="en-US" sz="2800" b="0" dirty="0" smtClean="0"/>
              <a:t>• Use sparingly. There are limits (generally):</a:t>
            </a:r>
          </a:p>
          <a:p>
            <a:pPr algn="just">
              <a:buNone/>
            </a:pPr>
            <a:r>
              <a:rPr lang="en-US" sz="2800" b="0" dirty="0" smtClean="0"/>
              <a:t>– Up to 300 cookies per browser, 20 cookies per </a:t>
            </a:r>
            <a:r>
              <a:rPr lang="en-US" sz="2800" b="0" smtClean="0"/>
              <a:t>web </a:t>
            </a:r>
            <a:r>
              <a:rPr lang="en-US" sz="2800" b="0" smtClean="0"/>
              <a:t>server, and </a:t>
            </a:r>
            <a:r>
              <a:rPr lang="en-US" sz="2800" b="0" dirty="0" smtClean="0"/>
              <a:t>4 KB of data per cookie</a:t>
            </a:r>
          </a:p>
          <a:p>
            <a:pPr algn="just">
              <a:buNone/>
            </a:pPr>
            <a:r>
              <a:rPr lang="en-US" sz="2800" b="0" dirty="0" smtClean="0"/>
              <a:t>• Don’t depend on cookies—users can block </a:t>
            </a:r>
            <a:r>
              <a:rPr lang="en-US" sz="2800" b="0" smtClean="0"/>
              <a:t>or </a:t>
            </a:r>
            <a:r>
              <a:rPr lang="en-US" sz="2800" b="0" smtClean="0"/>
              <a:t>delete them</a:t>
            </a:r>
            <a:r>
              <a:rPr lang="en-US" sz="2800" b="0"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54E7FA12-01BC-4EDF-BC47-47F1A1C7BF11}" type="slidenum">
              <a:rPr lang="en-US" sz="1400">
                <a:latin typeface="Arial" charset="0"/>
              </a:rPr>
              <a:pPr algn="r" eaLnBrk="1" hangingPunct="1"/>
              <a:t>31</a:t>
            </a:fld>
            <a:endParaRPr lang="en-US" sz="1400">
              <a:latin typeface="Arial" charset="0"/>
            </a:endParaRPr>
          </a:p>
        </p:txBody>
      </p:sp>
      <p:sp>
        <p:nvSpPr>
          <p:cNvPr id="36868" name="Rectangle 3"/>
          <p:cNvSpPr>
            <a:spLocks noGrp="1" noChangeArrowheads="1"/>
          </p:cNvSpPr>
          <p:nvPr>
            <p:ph type="body" idx="4294967295"/>
          </p:nvPr>
        </p:nvSpPr>
        <p:spPr bwMode="auto">
          <a:xfrm>
            <a:off x="285749" y="1311275"/>
            <a:ext cx="8551863" cy="4933950"/>
          </a:xfrm>
          <a:prstGeom prst="rect">
            <a:avLst/>
          </a:prstGeom>
          <a:noFill/>
          <a:ln>
            <a:miter lim="800000"/>
            <a:headEnd/>
            <a:tailEnd/>
          </a:ln>
        </p:spPr>
        <p:txBody>
          <a:bodyPr/>
          <a:lstStyle/>
          <a:p>
            <a:pPr algn="just">
              <a:spcBef>
                <a:spcPts val="600"/>
              </a:spcBef>
              <a:buNone/>
            </a:pPr>
            <a:r>
              <a:rPr lang="en-US" sz="2600" b="0" dirty="0" smtClean="0"/>
              <a:t>• By default, cookies are destroyed when the </a:t>
            </a:r>
            <a:r>
              <a:rPr lang="en-US" sz="2600" b="0" smtClean="0"/>
              <a:t>browser </a:t>
            </a:r>
            <a:r>
              <a:rPr lang="en-US" sz="2600" b="0" smtClean="0"/>
              <a:t>window is </a:t>
            </a:r>
            <a:r>
              <a:rPr lang="en-US" sz="2600" b="0" dirty="0" smtClean="0"/>
              <a:t>closed, unless you explicitly set the expires attribute.</a:t>
            </a:r>
          </a:p>
          <a:p>
            <a:pPr algn="just">
              <a:spcBef>
                <a:spcPts val="600"/>
              </a:spcBef>
              <a:buNone/>
            </a:pPr>
            <a:r>
              <a:rPr lang="en-US" sz="2600" b="0" dirty="0" smtClean="0"/>
              <a:t>– To persist a cookie, set the expires attribute to a future date.</a:t>
            </a:r>
          </a:p>
          <a:p>
            <a:pPr algn="just">
              <a:spcBef>
                <a:spcPts val="600"/>
              </a:spcBef>
              <a:buNone/>
            </a:pPr>
            <a:r>
              <a:rPr lang="en-US" sz="2600" b="0" dirty="0" smtClean="0"/>
              <a:t>– To delete a cookie, set the expires attribute to a past date.</a:t>
            </a:r>
          </a:p>
          <a:p>
            <a:pPr algn="just">
              <a:spcBef>
                <a:spcPts val="600"/>
              </a:spcBef>
              <a:buNone/>
            </a:pPr>
            <a:r>
              <a:rPr lang="en-US" sz="2600" b="0" dirty="0" smtClean="0"/>
              <a:t>• By default, cookies can only be read by the web </a:t>
            </a:r>
            <a:r>
              <a:rPr lang="en-US" sz="2600" b="0" smtClean="0"/>
              <a:t>page </a:t>
            </a:r>
            <a:r>
              <a:rPr lang="en-US" sz="2600" b="0" smtClean="0"/>
              <a:t>that wrote </a:t>
            </a:r>
            <a:r>
              <a:rPr lang="en-US" sz="2600" b="0" dirty="0" smtClean="0"/>
              <a:t>them unless you specify one or more </a:t>
            </a:r>
            <a:r>
              <a:rPr lang="en-US" sz="2600" b="0" smtClean="0"/>
              <a:t>of </a:t>
            </a:r>
            <a:r>
              <a:rPr lang="en-US" sz="2600" b="0" smtClean="0"/>
              <a:t>these attributes</a:t>
            </a:r>
            <a:r>
              <a:rPr lang="en-US" sz="2600" b="0" dirty="0" smtClean="0"/>
              <a:t>:</a:t>
            </a:r>
          </a:p>
          <a:p>
            <a:pPr algn="just">
              <a:spcBef>
                <a:spcPts val="600"/>
              </a:spcBef>
              <a:buNone/>
            </a:pPr>
            <a:r>
              <a:rPr lang="en-US" sz="2600" b="0" dirty="0" smtClean="0"/>
              <a:t>– path – allows more than one page on your site to read a cookie.</a:t>
            </a:r>
          </a:p>
          <a:p>
            <a:pPr algn="just">
              <a:spcBef>
                <a:spcPts val="600"/>
              </a:spcBef>
              <a:buNone/>
            </a:pPr>
            <a:r>
              <a:rPr lang="en-US" sz="2600" b="0" dirty="0" smtClean="0"/>
              <a:t>– domain – allows multiple servers to read a cookie.</a:t>
            </a:r>
          </a:p>
        </p:txBody>
      </p:sp>
      <p:sp>
        <p:nvSpPr>
          <p:cNvPr id="5" name="Rectangle 2"/>
          <p:cNvSpPr txBox="1">
            <a:spLocks noChangeArrowheads="1"/>
          </p:cNvSpPr>
          <p:nvPr/>
        </p:nvSpPr>
        <p:spPr bwMode="auto">
          <a:xfrm>
            <a:off x="647700" y="0"/>
            <a:ext cx="8189913" cy="8413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a:lstStyle>
          <a:p>
            <a:r>
              <a:rPr lang="en-US" sz="4000" smtClean="0"/>
              <a:t>Cookies</a:t>
            </a:r>
            <a:endParaRPr lang="en-US" sz="4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34058333-2EA0-4B9F-B8B0-E2E46C894418}" type="slidenum">
              <a:rPr lang="en-US" sz="1400">
                <a:latin typeface="Arial" charset="0"/>
              </a:rPr>
              <a:pPr algn="r" eaLnBrk="1" hangingPunct="1"/>
              <a:t>32</a:t>
            </a:fld>
            <a:endParaRPr lang="en-US" sz="1400">
              <a:latin typeface="Arial" charset="0"/>
            </a:endParaRPr>
          </a:p>
        </p:txBody>
      </p:sp>
      <p:sp>
        <p:nvSpPr>
          <p:cNvPr id="37891"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r>
              <a:rPr lang="en-US" sz="4000" dirty="0" smtClean="0"/>
              <a:t>Cookies - Sample</a:t>
            </a:r>
          </a:p>
        </p:txBody>
      </p:sp>
      <p:sp>
        <p:nvSpPr>
          <p:cNvPr id="37892" name="Rectangle 3"/>
          <p:cNvSpPr>
            <a:spLocks noGrp="1" noChangeArrowheads="1"/>
          </p:cNvSpPr>
          <p:nvPr>
            <p:ph type="body" idx="4294967295"/>
          </p:nvPr>
        </p:nvSpPr>
        <p:spPr bwMode="auto">
          <a:xfrm>
            <a:off x="304799" y="1266374"/>
            <a:ext cx="8532813" cy="5134426"/>
          </a:xfrm>
          <a:prstGeom prst="rect">
            <a:avLst/>
          </a:prstGeom>
          <a:noFill/>
          <a:ln>
            <a:miter lim="800000"/>
            <a:headEnd/>
            <a:tailEnd/>
          </a:ln>
        </p:spPr>
        <p:txBody>
          <a:bodyPr/>
          <a:lstStyle/>
          <a:p>
            <a:pPr>
              <a:buNone/>
            </a:pPr>
            <a:r>
              <a:rPr lang="en-US" sz="2800" b="0" dirty="0" smtClean="0"/>
              <a:t>&lt;body </a:t>
            </a:r>
            <a:r>
              <a:rPr lang="en-US" sz="2800" dirty="0" err="1" smtClean="0"/>
              <a:t>onload</a:t>
            </a:r>
            <a:r>
              <a:rPr lang="en-US" sz="2800" dirty="0" smtClean="0"/>
              <a:t>=“</a:t>
            </a:r>
            <a:r>
              <a:rPr lang="en-US" sz="2800" dirty="0" err="1" smtClean="0"/>
              <a:t>readCookie</a:t>
            </a:r>
            <a:r>
              <a:rPr lang="en-US" sz="2800" dirty="0" smtClean="0"/>
              <a:t>();”&gt;</a:t>
            </a:r>
          </a:p>
          <a:p>
            <a:pPr>
              <a:buNone/>
            </a:pPr>
            <a:r>
              <a:rPr lang="en-US" sz="2800" b="0" dirty="0" smtClean="0"/>
              <a:t>&lt;form name="</a:t>
            </a:r>
            <a:r>
              <a:rPr lang="en-US" sz="2800" dirty="0" err="1" smtClean="0"/>
              <a:t>cookieForm</a:t>
            </a:r>
            <a:r>
              <a:rPr lang="en-US" sz="2800" b="0" dirty="0" smtClean="0"/>
              <a:t>" </a:t>
            </a:r>
            <a:r>
              <a:rPr lang="en-US" sz="2800" dirty="0" err="1" smtClean="0"/>
              <a:t>onsubmit</a:t>
            </a:r>
            <a:r>
              <a:rPr lang="en-US" sz="2800" dirty="0" smtClean="0"/>
              <a:t>=“</a:t>
            </a:r>
            <a:r>
              <a:rPr lang="en-US" sz="2800" dirty="0" err="1" smtClean="0"/>
              <a:t>javascript</a:t>
            </a:r>
            <a:r>
              <a:rPr lang="en-US" sz="2800" dirty="0" smtClean="0"/>
              <a:t>: return</a:t>
            </a:r>
          </a:p>
          <a:p>
            <a:pPr>
              <a:buNone/>
            </a:pPr>
            <a:r>
              <a:rPr lang="en-US" sz="2800" dirty="0" err="1" smtClean="0"/>
              <a:t>setCookie</a:t>
            </a:r>
            <a:r>
              <a:rPr lang="en-US" sz="2800" dirty="0" smtClean="0"/>
              <a:t>();</a:t>
            </a:r>
            <a:r>
              <a:rPr lang="en-US" sz="2800" b="0" dirty="0" smtClean="0"/>
              <a:t>" action=“/</a:t>
            </a:r>
            <a:r>
              <a:rPr lang="en-US" sz="2800" b="0" dirty="0" err="1" smtClean="0"/>
              <a:t>cgi</a:t>
            </a:r>
            <a:r>
              <a:rPr lang="en-US" sz="2800" b="0" dirty="0" smtClean="0"/>
              <a:t>-bin/login" method="post"&gt;</a:t>
            </a:r>
          </a:p>
          <a:p>
            <a:pPr>
              <a:buNone/>
            </a:pPr>
            <a:r>
              <a:rPr lang="en-US" sz="2800" b="0" dirty="0" smtClean="0"/>
              <a:t>User ID: &lt;input type="text" name="</a:t>
            </a:r>
            <a:r>
              <a:rPr lang="en-US" sz="2800" dirty="0" smtClean="0"/>
              <a:t>username</a:t>
            </a:r>
            <a:r>
              <a:rPr lang="en-US" sz="2800" b="0" dirty="0" smtClean="0"/>
              <a:t>"&gt;&lt;</a:t>
            </a:r>
            <a:r>
              <a:rPr lang="en-US" sz="2800" b="0" dirty="0" err="1" smtClean="0"/>
              <a:t>br</a:t>
            </a:r>
            <a:r>
              <a:rPr lang="en-US" sz="2800" b="0" dirty="0" smtClean="0"/>
              <a:t>&gt;</a:t>
            </a:r>
          </a:p>
          <a:p>
            <a:pPr>
              <a:buNone/>
            </a:pPr>
            <a:r>
              <a:rPr lang="en-US" sz="2800" b="0" dirty="0" smtClean="0"/>
              <a:t>Password: &lt;input type="password" name="</a:t>
            </a:r>
            <a:r>
              <a:rPr lang="en-US" sz="2800" b="0" dirty="0" err="1" smtClean="0"/>
              <a:t>pwd</a:t>
            </a:r>
            <a:r>
              <a:rPr lang="en-US" sz="2800" b="0" dirty="0" smtClean="0"/>
              <a:t>"&gt;&lt;</a:t>
            </a:r>
            <a:r>
              <a:rPr lang="en-US" sz="2800" b="0" dirty="0" err="1" smtClean="0"/>
              <a:t>br</a:t>
            </a:r>
            <a:r>
              <a:rPr lang="en-US" sz="2800" b="0" dirty="0" smtClean="0"/>
              <a:t>&gt;</a:t>
            </a:r>
          </a:p>
          <a:p>
            <a:pPr>
              <a:buNone/>
            </a:pPr>
            <a:r>
              <a:rPr lang="en-US" sz="2800" b="0" dirty="0" smtClean="0"/>
              <a:t>&lt;input type="checkbox" name="</a:t>
            </a:r>
            <a:r>
              <a:rPr lang="en-US" sz="2800" dirty="0" smtClean="0"/>
              <a:t>persist</a:t>
            </a:r>
            <a:r>
              <a:rPr lang="en-US" sz="2800" b="0" dirty="0" smtClean="0"/>
              <a:t>"&gt; Remember user ID</a:t>
            </a:r>
          </a:p>
          <a:p>
            <a:pPr>
              <a:buNone/>
            </a:pPr>
            <a:r>
              <a:rPr lang="en-US" sz="2800" b="0" dirty="0" smtClean="0"/>
              <a:t>&lt;</a:t>
            </a:r>
            <a:r>
              <a:rPr lang="en-US" sz="2800" b="0" dirty="0" err="1" smtClean="0"/>
              <a:t>br</a:t>
            </a:r>
            <a:r>
              <a:rPr lang="en-US" sz="2800" b="0" dirty="0" smtClean="0"/>
              <a:t>&gt;</a:t>
            </a:r>
          </a:p>
          <a:p>
            <a:pPr>
              <a:buNone/>
            </a:pPr>
            <a:r>
              <a:rPr lang="en-US" sz="2800" b="0" dirty="0" smtClean="0"/>
              <a:t>&lt;input type="submit" value="Submit"&gt;</a:t>
            </a:r>
          </a:p>
          <a:p>
            <a:pPr>
              <a:buNone/>
            </a:pPr>
            <a:r>
              <a:rPr lang="en-US" sz="2800" b="0" dirty="0" smtClean="0"/>
              <a:t>&lt;/form&gt;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9BE63FDB-56E5-4110-9DEB-2C56CCA2D1B4}" type="slidenum">
              <a:rPr lang="en-US" sz="1400">
                <a:latin typeface="Arial" charset="0"/>
              </a:rPr>
              <a:pPr algn="r" eaLnBrk="1" hangingPunct="1"/>
              <a:t>33</a:t>
            </a:fld>
            <a:endParaRPr lang="en-US" sz="1400">
              <a:latin typeface="Arial" charset="0"/>
            </a:endParaRPr>
          </a:p>
        </p:txBody>
      </p:sp>
      <p:sp>
        <p:nvSpPr>
          <p:cNvPr id="38915"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r>
              <a:rPr lang="en-US" sz="3600" dirty="0"/>
              <a:t>Cookies </a:t>
            </a:r>
            <a:r>
              <a:rPr lang="en-US" sz="3600" dirty="0" smtClean="0"/>
              <a:t>- </a:t>
            </a:r>
            <a:r>
              <a:rPr lang="en-US" dirty="0" smtClean="0"/>
              <a:t>Sample (set the cookie)</a:t>
            </a:r>
          </a:p>
        </p:txBody>
      </p:sp>
      <p:sp>
        <p:nvSpPr>
          <p:cNvPr id="38916" name="Rectangle 3"/>
          <p:cNvSpPr>
            <a:spLocks noGrp="1" noChangeArrowheads="1"/>
          </p:cNvSpPr>
          <p:nvPr>
            <p:ph type="body" idx="4294967295"/>
          </p:nvPr>
        </p:nvSpPr>
        <p:spPr bwMode="auto">
          <a:xfrm>
            <a:off x="228599" y="1219200"/>
            <a:ext cx="8915401" cy="5257800"/>
          </a:xfrm>
          <a:prstGeom prst="rect">
            <a:avLst/>
          </a:prstGeom>
          <a:noFill/>
          <a:ln>
            <a:miter lim="800000"/>
            <a:headEnd/>
            <a:tailEnd/>
          </a:ln>
        </p:spPr>
        <p:txBody>
          <a:bodyPr/>
          <a:lstStyle/>
          <a:p>
            <a:pPr>
              <a:lnSpc>
                <a:spcPct val="70000"/>
              </a:lnSpc>
              <a:buNone/>
            </a:pPr>
            <a:r>
              <a:rPr lang="en-US" sz="2800" b="0" dirty="0" smtClean="0"/>
              <a:t>function </a:t>
            </a:r>
            <a:r>
              <a:rPr lang="en-US" sz="2800" dirty="0" err="1" smtClean="0"/>
              <a:t>setCookie</a:t>
            </a:r>
            <a:r>
              <a:rPr lang="en-US" sz="2800" dirty="0" smtClean="0"/>
              <a:t>() </a:t>
            </a:r>
            <a:r>
              <a:rPr lang="en-US" sz="2800" b="0" dirty="0" smtClean="0"/>
              <a:t>{</a:t>
            </a:r>
          </a:p>
          <a:p>
            <a:pPr lvl="1">
              <a:lnSpc>
                <a:spcPct val="70000"/>
              </a:lnSpc>
              <a:buNone/>
            </a:pPr>
            <a:r>
              <a:rPr lang="en-US" b="0" dirty="0" smtClean="0"/>
              <a:t>if (</a:t>
            </a:r>
            <a:r>
              <a:rPr lang="en-US" dirty="0" err="1" smtClean="0"/>
              <a:t>window.document.cookieForm.persist.checked</a:t>
            </a:r>
            <a:r>
              <a:rPr lang="en-US" b="0" dirty="0" smtClean="0"/>
              <a:t>) {</a:t>
            </a:r>
          </a:p>
          <a:p>
            <a:pPr lvl="2">
              <a:lnSpc>
                <a:spcPct val="70000"/>
              </a:lnSpc>
              <a:buNone/>
            </a:pPr>
            <a:r>
              <a:rPr lang="en-US" sz="2800" b="0" dirty="0" smtClean="0"/>
              <a:t>// Get the date and set it to next year</a:t>
            </a:r>
          </a:p>
          <a:p>
            <a:pPr lvl="2">
              <a:lnSpc>
                <a:spcPct val="70000"/>
              </a:lnSpc>
              <a:buNone/>
            </a:pPr>
            <a:r>
              <a:rPr lang="en-US" sz="2800" b="0" dirty="0" err="1" smtClean="0"/>
              <a:t>var</a:t>
            </a:r>
            <a:r>
              <a:rPr lang="en-US" sz="2800" b="0" dirty="0" smtClean="0"/>
              <a:t> </a:t>
            </a:r>
            <a:r>
              <a:rPr lang="en-US" sz="2800" b="0" dirty="0" err="1" smtClean="0"/>
              <a:t>expDate</a:t>
            </a:r>
            <a:r>
              <a:rPr lang="en-US" sz="2800" b="0" dirty="0" smtClean="0"/>
              <a:t> = new Date();</a:t>
            </a:r>
          </a:p>
          <a:p>
            <a:pPr lvl="2">
              <a:lnSpc>
                <a:spcPct val="70000"/>
              </a:lnSpc>
              <a:buNone/>
            </a:pPr>
            <a:r>
              <a:rPr lang="en-US" sz="2800" b="0" dirty="0" err="1" smtClean="0"/>
              <a:t>expDate.setFullYear</a:t>
            </a:r>
            <a:r>
              <a:rPr lang="en-US" sz="2800" b="0" dirty="0" smtClean="0"/>
              <a:t>(</a:t>
            </a:r>
            <a:r>
              <a:rPr lang="en-US" sz="2800" b="0" dirty="0" err="1" smtClean="0"/>
              <a:t>expDate.getFullYear</a:t>
            </a:r>
            <a:r>
              <a:rPr lang="en-US" sz="2800" b="0" dirty="0" smtClean="0"/>
              <a:t>() + 1);</a:t>
            </a:r>
          </a:p>
          <a:p>
            <a:pPr lvl="2">
              <a:lnSpc>
                <a:spcPct val="70000"/>
              </a:lnSpc>
              <a:buNone/>
            </a:pPr>
            <a:r>
              <a:rPr lang="en-US" sz="2800" b="0" dirty="0" err="1" smtClean="0"/>
              <a:t>var</a:t>
            </a:r>
            <a:r>
              <a:rPr lang="en-US" sz="2800" b="0" dirty="0" smtClean="0"/>
              <a:t> who = </a:t>
            </a:r>
            <a:r>
              <a:rPr lang="en-US" sz="2800" b="0" dirty="0" err="1" smtClean="0"/>
              <a:t>window.document.cookieForm.username.value</a:t>
            </a:r>
            <a:r>
              <a:rPr lang="en-US" sz="2800" b="0" dirty="0" smtClean="0"/>
              <a:t>;</a:t>
            </a:r>
          </a:p>
          <a:p>
            <a:pPr lvl="2">
              <a:lnSpc>
                <a:spcPct val="70000"/>
              </a:lnSpc>
              <a:buNone/>
            </a:pPr>
            <a:r>
              <a:rPr lang="en-US" sz="2800" b="0" dirty="0" err="1" smtClean="0"/>
              <a:t>document.cookie</a:t>
            </a:r>
            <a:r>
              <a:rPr lang="en-US" sz="2800" b="0" dirty="0" smtClean="0"/>
              <a:t> = "username=" + </a:t>
            </a:r>
            <a:r>
              <a:rPr lang="en-US" sz="2800" dirty="0" smtClean="0"/>
              <a:t>who </a:t>
            </a:r>
            <a:r>
              <a:rPr lang="en-US" sz="2800" b="0" dirty="0" smtClean="0"/>
              <a:t>+ ";” +</a:t>
            </a:r>
          </a:p>
          <a:p>
            <a:pPr lvl="2">
              <a:lnSpc>
                <a:spcPct val="70000"/>
              </a:lnSpc>
              <a:buNone/>
            </a:pPr>
            <a:r>
              <a:rPr lang="en-US" sz="2800" b="0" dirty="0" smtClean="0"/>
              <a:t>"expires=" + </a:t>
            </a:r>
            <a:r>
              <a:rPr lang="en-US" sz="2800" b="0" dirty="0" err="1" smtClean="0"/>
              <a:t>expDate.toGMTString</a:t>
            </a:r>
            <a:r>
              <a:rPr lang="en-US" sz="2800" b="0" dirty="0" smtClean="0"/>
              <a:t>();</a:t>
            </a:r>
            <a:endParaRPr lang="en-US" b="0" dirty="0" smtClean="0"/>
          </a:p>
          <a:p>
            <a:pPr lvl="1">
              <a:lnSpc>
                <a:spcPct val="70000"/>
              </a:lnSpc>
              <a:buNone/>
            </a:pPr>
            <a:r>
              <a:rPr lang="en-US" b="0" dirty="0" smtClean="0"/>
              <a:t>} else {</a:t>
            </a:r>
          </a:p>
          <a:p>
            <a:pPr lvl="1">
              <a:lnSpc>
                <a:spcPct val="70000"/>
              </a:lnSpc>
              <a:buNone/>
            </a:pPr>
            <a:r>
              <a:rPr lang="en-US" smtClean="0"/>
              <a:t>		deleteCookie</a:t>
            </a:r>
            <a:r>
              <a:rPr lang="en-US" dirty="0" smtClean="0"/>
              <a:t>();</a:t>
            </a:r>
          </a:p>
          <a:p>
            <a:pPr lvl="1">
              <a:lnSpc>
                <a:spcPct val="70000"/>
              </a:lnSpc>
              <a:buNone/>
            </a:pPr>
            <a:r>
              <a:rPr lang="en-US" b="0" dirty="0" smtClean="0"/>
              <a:t>}</a:t>
            </a:r>
          </a:p>
          <a:p>
            <a:pPr lvl="1">
              <a:lnSpc>
                <a:spcPct val="70000"/>
              </a:lnSpc>
              <a:buNone/>
            </a:pPr>
            <a:r>
              <a:rPr lang="en-US" b="0" dirty="0" smtClean="0"/>
              <a:t>return true;</a:t>
            </a:r>
          </a:p>
          <a:p>
            <a:pPr>
              <a:lnSpc>
                <a:spcPct val="70000"/>
              </a:lnSpc>
              <a:buNone/>
            </a:pPr>
            <a:r>
              <a:rPr lang="en-US" sz="2800" b="0"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B847353B-04D9-468D-A825-C88B85047BBE}" type="slidenum">
              <a:rPr lang="en-US" sz="1400">
                <a:latin typeface="Arial" charset="0"/>
              </a:rPr>
              <a:pPr algn="r" eaLnBrk="1" hangingPunct="1"/>
              <a:t>34</a:t>
            </a:fld>
            <a:endParaRPr lang="en-US" sz="1400">
              <a:latin typeface="Arial" charset="0"/>
            </a:endParaRPr>
          </a:p>
        </p:txBody>
      </p:sp>
      <p:sp>
        <p:nvSpPr>
          <p:cNvPr id="39939"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r>
              <a:rPr lang="en-US" dirty="0"/>
              <a:t>Cookies - Sample ( </a:t>
            </a:r>
            <a:r>
              <a:rPr lang="en-US" dirty="0" smtClean="0"/>
              <a:t>read the cookie)</a:t>
            </a:r>
          </a:p>
        </p:txBody>
      </p:sp>
      <p:sp>
        <p:nvSpPr>
          <p:cNvPr id="39940" name="Rectangle 3"/>
          <p:cNvSpPr>
            <a:spLocks noGrp="1" noChangeArrowheads="1"/>
          </p:cNvSpPr>
          <p:nvPr>
            <p:ph type="body" idx="4294967295"/>
          </p:nvPr>
        </p:nvSpPr>
        <p:spPr bwMode="auto">
          <a:xfrm>
            <a:off x="230187" y="1219200"/>
            <a:ext cx="8761413" cy="5257800"/>
          </a:xfrm>
          <a:prstGeom prst="rect">
            <a:avLst/>
          </a:prstGeom>
          <a:noFill/>
          <a:ln>
            <a:miter lim="800000"/>
            <a:headEnd/>
            <a:tailEnd/>
          </a:ln>
        </p:spPr>
        <p:txBody>
          <a:bodyPr/>
          <a:lstStyle/>
          <a:p>
            <a:pPr>
              <a:spcBef>
                <a:spcPts val="0"/>
              </a:spcBef>
              <a:buNone/>
            </a:pPr>
            <a:r>
              <a:rPr lang="en-US" sz="2800" b="0" dirty="0" smtClean="0"/>
              <a:t>function </a:t>
            </a:r>
            <a:r>
              <a:rPr lang="en-US" sz="2800" dirty="0" err="1" smtClean="0"/>
              <a:t>readCookie</a:t>
            </a:r>
            <a:r>
              <a:rPr lang="en-US" sz="2800" dirty="0" smtClean="0"/>
              <a:t>() </a:t>
            </a:r>
            <a:r>
              <a:rPr lang="en-US" sz="2800" b="0" dirty="0" smtClean="0"/>
              <a:t>{</a:t>
            </a:r>
          </a:p>
          <a:p>
            <a:pPr lvl="1">
              <a:spcBef>
                <a:spcPts val="0"/>
              </a:spcBef>
              <a:buNone/>
            </a:pPr>
            <a:r>
              <a:rPr lang="en-US" b="0" dirty="0" smtClean="0"/>
              <a:t>if (</a:t>
            </a:r>
            <a:r>
              <a:rPr lang="en-US" b="0" dirty="0" err="1" smtClean="0"/>
              <a:t>document.cookie</a:t>
            </a:r>
            <a:r>
              <a:rPr lang="en-US" b="0" dirty="0" smtClean="0"/>
              <a:t>) {</a:t>
            </a:r>
          </a:p>
          <a:p>
            <a:pPr lvl="2">
              <a:spcBef>
                <a:spcPts val="0"/>
              </a:spcBef>
              <a:buNone/>
            </a:pPr>
            <a:r>
              <a:rPr lang="en-US" sz="2800" b="0" dirty="0" err="1" smtClean="0"/>
              <a:t>var</a:t>
            </a:r>
            <a:r>
              <a:rPr lang="en-US" sz="2800" b="0" dirty="0" smtClean="0"/>
              <a:t> </a:t>
            </a:r>
            <a:r>
              <a:rPr lang="en-US" sz="2800" b="0" dirty="0" err="1" smtClean="0"/>
              <a:t>theCookie</a:t>
            </a:r>
            <a:r>
              <a:rPr lang="en-US" sz="2800" b="0" dirty="0" smtClean="0"/>
              <a:t> = </a:t>
            </a:r>
            <a:r>
              <a:rPr lang="en-US" sz="2800" b="0" dirty="0" err="1" smtClean="0"/>
              <a:t>document.cookie</a:t>
            </a:r>
            <a:r>
              <a:rPr lang="en-US" sz="2800" b="0" dirty="0" smtClean="0"/>
              <a:t>;</a:t>
            </a:r>
          </a:p>
          <a:p>
            <a:pPr lvl="2">
              <a:spcBef>
                <a:spcPts val="0"/>
              </a:spcBef>
              <a:buNone/>
            </a:pPr>
            <a:r>
              <a:rPr lang="en-US" sz="2800" b="0" dirty="0" err="1" smtClean="0"/>
              <a:t>var</a:t>
            </a:r>
            <a:r>
              <a:rPr lang="en-US" sz="2800" b="0" dirty="0" smtClean="0"/>
              <a:t> pos = </a:t>
            </a:r>
            <a:r>
              <a:rPr lang="en-US" sz="2800" b="0" dirty="0" err="1" smtClean="0"/>
              <a:t>theCookie.indexOf</a:t>
            </a:r>
            <a:r>
              <a:rPr lang="en-US" sz="2800" b="0" dirty="0" smtClean="0"/>
              <a:t>("username=");</a:t>
            </a:r>
          </a:p>
          <a:p>
            <a:pPr lvl="2">
              <a:spcBef>
                <a:spcPts val="0"/>
              </a:spcBef>
              <a:buNone/>
            </a:pPr>
            <a:r>
              <a:rPr lang="en-US" sz="2800" b="0" dirty="0" smtClean="0"/>
              <a:t>if (pos != -1) {</a:t>
            </a:r>
          </a:p>
          <a:p>
            <a:pPr lvl="3">
              <a:spcBef>
                <a:spcPts val="0"/>
              </a:spcBef>
              <a:buNone/>
            </a:pPr>
            <a:r>
              <a:rPr lang="en-US" sz="2400" b="0" dirty="0" err="1" smtClean="0"/>
              <a:t>var</a:t>
            </a:r>
            <a:r>
              <a:rPr lang="en-US" sz="2400" b="0" dirty="0" smtClean="0"/>
              <a:t> </a:t>
            </a:r>
            <a:r>
              <a:rPr lang="en-US" sz="2400" b="0" dirty="0" err="1" smtClean="0"/>
              <a:t>cookie_array</a:t>
            </a:r>
            <a:r>
              <a:rPr lang="en-US" sz="2400" b="0" dirty="0" smtClean="0"/>
              <a:t> = </a:t>
            </a:r>
            <a:r>
              <a:rPr lang="en-US" sz="2400" b="0" dirty="0" err="1" smtClean="0"/>
              <a:t>theCookie.</a:t>
            </a:r>
            <a:r>
              <a:rPr lang="en-US" sz="2400" dirty="0" err="1" smtClean="0"/>
              <a:t>split</a:t>
            </a:r>
            <a:r>
              <a:rPr lang="en-US" sz="2400" b="0" dirty="0" smtClean="0"/>
              <a:t>("=");</a:t>
            </a:r>
          </a:p>
          <a:p>
            <a:pPr lvl="3">
              <a:spcBef>
                <a:spcPts val="0"/>
              </a:spcBef>
              <a:buNone/>
            </a:pPr>
            <a:r>
              <a:rPr lang="en-US" sz="2400" b="0" dirty="0" err="1" smtClean="0"/>
              <a:t>var</a:t>
            </a:r>
            <a:r>
              <a:rPr lang="en-US" sz="2400" b="0" dirty="0" smtClean="0"/>
              <a:t> value = </a:t>
            </a:r>
            <a:r>
              <a:rPr lang="en-US" sz="2400" b="0" dirty="0" err="1" smtClean="0"/>
              <a:t>cookie_array</a:t>
            </a:r>
            <a:r>
              <a:rPr lang="en-US" sz="2400" b="0" dirty="0" smtClean="0"/>
              <a:t>[1];</a:t>
            </a:r>
          </a:p>
          <a:p>
            <a:pPr lvl="3">
              <a:spcBef>
                <a:spcPts val="0"/>
              </a:spcBef>
              <a:buNone/>
            </a:pPr>
            <a:r>
              <a:rPr lang="en-US" sz="2400" b="0" dirty="0" smtClean="0"/>
              <a:t>// Load the stored username into the form</a:t>
            </a:r>
          </a:p>
          <a:p>
            <a:pPr lvl="3">
              <a:spcBef>
                <a:spcPts val="0"/>
              </a:spcBef>
              <a:buNone/>
            </a:pPr>
            <a:r>
              <a:rPr lang="en-US" sz="2400" dirty="0" err="1" smtClean="0"/>
              <a:t>window.document.cookieForm.username.value</a:t>
            </a:r>
            <a:r>
              <a:rPr lang="en-US" sz="2400" dirty="0" smtClean="0"/>
              <a:t>=value;</a:t>
            </a:r>
          </a:p>
          <a:p>
            <a:pPr lvl="3">
              <a:spcBef>
                <a:spcPts val="0"/>
              </a:spcBef>
              <a:buNone/>
            </a:pPr>
            <a:r>
              <a:rPr lang="en-US" sz="2400" b="0" dirty="0" err="1" smtClean="0"/>
              <a:t>window.document.cookieForm.persist.checked</a:t>
            </a:r>
            <a:r>
              <a:rPr lang="en-US" sz="2400" b="0" dirty="0" smtClean="0"/>
              <a:t>=true;</a:t>
            </a:r>
          </a:p>
          <a:p>
            <a:pPr lvl="2">
              <a:spcBef>
                <a:spcPts val="0"/>
              </a:spcBef>
              <a:buNone/>
            </a:pPr>
            <a:r>
              <a:rPr lang="en-US" sz="2800" b="0" dirty="0" smtClean="0"/>
              <a:t>}</a:t>
            </a:r>
          </a:p>
          <a:p>
            <a:pPr lvl="1">
              <a:spcBef>
                <a:spcPts val="0"/>
              </a:spcBef>
              <a:buNone/>
            </a:pPr>
            <a:r>
              <a:rPr lang="en-US" b="0" dirty="0" smtClean="0"/>
              <a:t>}</a:t>
            </a:r>
          </a:p>
          <a:p>
            <a:pPr>
              <a:spcBef>
                <a:spcPts val="0"/>
              </a:spcBef>
              <a:buNone/>
            </a:pPr>
            <a:r>
              <a:rPr lang="en-US" sz="2800" b="0"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350AE481-58C1-44CC-A076-8F2C7402AE29}" type="slidenum">
              <a:rPr lang="en-US" sz="1400">
                <a:latin typeface="Arial" charset="0"/>
              </a:rPr>
              <a:pPr algn="r" eaLnBrk="1" hangingPunct="1"/>
              <a:t>35</a:t>
            </a:fld>
            <a:endParaRPr lang="en-US" sz="1400">
              <a:latin typeface="Arial" charset="0"/>
            </a:endParaRPr>
          </a:p>
        </p:txBody>
      </p:sp>
      <p:sp>
        <p:nvSpPr>
          <p:cNvPr id="40963"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r>
              <a:rPr lang="en-US" dirty="0"/>
              <a:t>Cookies - Sample </a:t>
            </a:r>
            <a:r>
              <a:rPr lang="en-US" dirty="0" smtClean="0"/>
              <a:t>(delete the cookie) </a:t>
            </a:r>
          </a:p>
        </p:txBody>
      </p:sp>
      <p:sp>
        <p:nvSpPr>
          <p:cNvPr id="40964" name="Rectangle 3"/>
          <p:cNvSpPr>
            <a:spLocks noGrp="1" noChangeArrowheads="1"/>
          </p:cNvSpPr>
          <p:nvPr>
            <p:ph type="body" idx="4294967295"/>
          </p:nvPr>
        </p:nvSpPr>
        <p:spPr bwMode="auto">
          <a:xfrm>
            <a:off x="228599" y="1219200"/>
            <a:ext cx="8609013" cy="5026025"/>
          </a:xfrm>
          <a:prstGeom prst="rect">
            <a:avLst/>
          </a:prstGeom>
          <a:noFill/>
          <a:ln>
            <a:miter lim="800000"/>
            <a:headEnd/>
            <a:tailEnd/>
          </a:ln>
        </p:spPr>
        <p:txBody>
          <a:bodyPr/>
          <a:lstStyle/>
          <a:p>
            <a:pPr>
              <a:buNone/>
            </a:pPr>
            <a:r>
              <a:rPr lang="en-US" sz="2800" b="0" smtClean="0"/>
              <a:t>function </a:t>
            </a:r>
            <a:r>
              <a:rPr lang="en-US" sz="2800" dirty="0" err="1" smtClean="0"/>
              <a:t>deleteCookie</a:t>
            </a:r>
            <a:r>
              <a:rPr lang="en-US" sz="2800" dirty="0" smtClean="0"/>
              <a:t>() </a:t>
            </a:r>
            <a:r>
              <a:rPr lang="en-US" sz="2800" b="0" dirty="0" smtClean="0"/>
              <a:t>{</a:t>
            </a:r>
          </a:p>
          <a:p>
            <a:pPr lvl="1">
              <a:buNone/>
            </a:pPr>
            <a:r>
              <a:rPr lang="en-US" b="0" dirty="0" smtClean="0"/>
              <a:t>if (</a:t>
            </a:r>
            <a:r>
              <a:rPr lang="en-US" b="0" dirty="0" err="1" smtClean="0"/>
              <a:t>document.cookie</a:t>
            </a:r>
            <a:r>
              <a:rPr lang="en-US" b="0" dirty="0" smtClean="0"/>
              <a:t>) {</a:t>
            </a:r>
          </a:p>
          <a:p>
            <a:pPr lvl="2">
              <a:buNone/>
            </a:pPr>
            <a:r>
              <a:rPr lang="en-US" sz="2800" b="0" dirty="0" smtClean="0"/>
              <a:t>// Get a date and set it to last year</a:t>
            </a:r>
          </a:p>
          <a:p>
            <a:pPr lvl="2">
              <a:buNone/>
            </a:pPr>
            <a:r>
              <a:rPr lang="en-US" sz="2800" b="0" dirty="0" err="1" smtClean="0"/>
              <a:t>var</a:t>
            </a:r>
            <a:r>
              <a:rPr lang="en-US" sz="2800" b="0" dirty="0" smtClean="0"/>
              <a:t> </a:t>
            </a:r>
            <a:r>
              <a:rPr lang="en-US" sz="2800" b="0" dirty="0" err="1" smtClean="0"/>
              <a:t>expDate</a:t>
            </a:r>
            <a:r>
              <a:rPr lang="en-US" sz="2800" b="0" dirty="0" smtClean="0"/>
              <a:t> = new Date();</a:t>
            </a:r>
          </a:p>
          <a:p>
            <a:pPr lvl="2">
              <a:buNone/>
            </a:pPr>
            <a:r>
              <a:rPr lang="en-US" sz="2800" b="0" dirty="0" err="1" smtClean="0"/>
              <a:t>expDate.setFullYear</a:t>
            </a:r>
            <a:r>
              <a:rPr lang="en-US" sz="2800" b="0" dirty="0" smtClean="0"/>
              <a:t>(</a:t>
            </a:r>
            <a:r>
              <a:rPr lang="en-US" sz="2800" b="0" dirty="0" err="1" smtClean="0"/>
              <a:t>expDate.getFullYear</a:t>
            </a:r>
            <a:r>
              <a:rPr lang="en-US" sz="2800" b="0" dirty="0" smtClean="0"/>
              <a:t>() - 1);</a:t>
            </a:r>
          </a:p>
          <a:p>
            <a:pPr lvl="2">
              <a:buNone/>
            </a:pPr>
            <a:r>
              <a:rPr lang="en-US" sz="2800" b="0" dirty="0" err="1" smtClean="0"/>
              <a:t>document.cookie</a:t>
            </a:r>
            <a:r>
              <a:rPr lang="en-US" sz="2800" b="0" dirty="0" smtClean="0"/>
              <a:t> = "username=" + "" + ";" +</a:t>
            </a:r>
          </a:p>
          <a:p>
            <a:pPr lvl="2">
              <a:buNone/>
            </a:pPr>
            <a:r>
              <a:rPr lang="en-US" sz="2800" b="0" dirty="0" smtClean="0"/>
              <a:t>"expires=" + </a:t>
            </a:r>
            <a:r>
              <a:rPr lang="en-US" sz="2800" b="0" dirty="0" err="1" smtClean="0"/>
              <a:t>expDate.toGMTString</a:t>
            </a:r>
            <a:r>
              <a:rPr lang="en-US" sz="2800" b="0" dirty="0" smtClean="0"/>
              <a:t>();</a:t>
            </a:r>
          </a:p>
          <a:p>
            <a:pPr lvl="1">
              <a:buNone/>
            </a:pPr>
            <a:r>
              <a:rPr lang="en-US" b="0" dirty="0" smtClean="0"/>
              <a:t>}</a:t>
            </a:r>
          </a:p>
          <a:p>
            <a:pPr>
              <a:buNone/>
            </a:pPr>
            <a:r>
              <a:rPr lang="en-US" sz="2800" b="0"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B3ADF642-549B-4AA7-A1F1-E5EC86153B3C}" type="slidenum">
              <a:rPr lang="en-US" sz="1400">
                <a:latin typeface="Arial" charset="0"/>
              </a:rPr>
              <a:pPr algn="r" eaLnBrk="1" hangingPunct="1"/>
              <a:t>36</a:t>
            </a:fld>
            <a:endParaRPr lang="en-US" sz="1400">
              <a:latin typeface="Arial" charset="0"/>
            </a:endParaRPr>
          </a:p>
        </p:txBody>
      </p:sp>
      <p:sp>
        <p:nvSpPr>
          <p:cNvPr id="44035"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3600" dirty="0" smtClean="0"/>
              <a:t>Tips for debugging JavaScript</a:t>
            </a:r>
          </a:p>
        </p:txBody>
      </p:sp>
      <p:sp>
        <p:nvSpPr>
          <p:cNvPr id="44036" name="Rectangle 3"/>
          <p:cNvSpPr>
            <a:spLocks noGrp="1" noChangeArrowheads="1"/>
          </p:cNvSpPr>
          <p:nvPr>
            <p:ph type="body" idx="4294967295"/>
          </p:nvPr>
        </p:nvSpPr>
        <p:spPr bwMode="auto">
          <a:xfrm>
            <a:off x="228599" y="1265236"/>
            <a:ext cx="8609013" cy="5135563"/>
          </a:xfrm>
          <a:prstGeom prst="rect">
            <a:avLst/>
          </a:prstGeom>
          <a:noFill/>
          <a:ln>
            <a:miter lim="800000"/>
            <a:headEnd/>
            <a:tailEnd/>
          </a:ln>
        </p:spPr>
        <p:txBody>
          <a:bodyPr/>
          <a:lstStyle/>
          <a:p>
            <a:pPr algn="just">
              <a:lnSpc>
                <a:spcPct val="120000"/>
              </a:lnSpc>
              <a:spcBef>
                <a:spcPts val="600"/>
              </a:spcBef>
              <a:buNone/>
            </a:pPr>
            <a:r>
              <a:rPr lang="en-US" sz="2800" b="0" dirty="0" smtClean="0"/>
              <a:t>• Difficult because the language is interpreted.</a:t>
            </a:r>
          </a:p>
          <a:p>
            <a:pPr algn="just">
              <a:lnSpc>
                <a:spcPct val="120000"/>
              </a:lnSpc>
              <a:spcBef>
                <a:spcPts val="600"/>
              </a:spcBef>
              <a:buNone/>
            </a:pPr>
            <a:r>
              <a:rPr lang="en-US" sz="2800" b="0" dirty="0" smtClean="0"/>
              <a:t>– No compiler errors/warnings.</a:t>
            </a:r>
          </a:p>
          <a:p>
            <a:pPr algn="just">
              <a:lnSpc>
                <a:spcPct val="120000"/>
              </a:lnSpc>
              <a:spcBef>
                <a:spcPts val="600"/>
              </a:spcBef>
              <a:buNone/>
            </a:pPr>
            <a:r>
              <a:rPr lang="en-US" sz="2800" b="0" dirty="0" smtClean="0"/>
              <a:t>– Browser will try to run the script, errors and all.</a:t>
            </a:r>
          </a:p>
          <a:p>
            <a:pPr algn="just">
              <a:lnSpc>
                <a:spcPct val="120000"/>
              </a:lnSpc>
              <a:spcBef>
                <a:spcPts val="600"/>
              </a:spcBef>
              <a:buNone/>
            </a:pPr>
            <a:r>
              <a:rPr lang="en-US" sz="2800" b="0" dirty="0" smtClean="0"/>
              <a:t>• Make each line as granular as possible (use variables).</a:t>
            </a:r>
          </a:p>
          <a:p>
            <a:pPr algn="just">
              <a:lnSpc>
                <a:spcPct val="120000"/>
              </a:lnSpc>
              <a:spcBef>
                <a:spcPts val="600"/>
              </a:spcBef>
              <a:buNone/>
            </a:pPr>
            <a:r>
              <a:rPr lang="en-US" sz="2800" b="0" dirty="0" smtClean="0"/>
              <a:t>• Use alerts to get values of variables and see which lines </a:t>
            </a:r>
            <a:r>
              <a:rPr lang="en-US" sz="2800" b="0" smtClean="0"/>
              <a:t>are </a:t>
            </a:r>
            <a:r>
              <a:rPr lang="en-US" sz="2800" b="0" smtClean="0"/>
              <a:t>not getting </a:t>
            </a:r>
            <a:r>
              <a:rPr lang="en-US" sz="2800" b="0" dirty="0" smtClean="0"/>
              <a:t>processed.</a:t>
            </a:r>
          </a:p>
          <a:p>
            <a:pPr algn="just">
              <a:lnSpc>
                <a:spcPct val="120000"/>
              </a:lnSpc>
              <a:spcBef>
                <a:spcPts val="600"/>
              </a:spcBef>
              <a:buNone/>
            </a:pPr>
            <a:r>
              <a:rPr lang="en-US" sz="2800" b="0" dirty="0" smtClean="0"/>
              <a:t>• When testing form validation, set the action attribute to </a:t>
            </a:r>
            <a:r>
              <a:rPr lang="en-US" sz="2800" b="0" smtClean="0"/>
              <a:t>a </a:t>
            </a:r>
            <a:r>
              <a:rPr lang="en-US" sz="2800" b="0" smtClean="0"/>
              <a:t>dummy HTML </a:t>
            </a:r>
            <a:r>
              <a:rPr lang="en-US" sz="2800" b="0" dirty="0" smtClean="0"/>
              <a:t>page—not the server-side form. If you get the page, </a:t>
            </a:r>
            <a:r>
              <a:rPr lang="en-US" sz="2800" b="0" smtClean="0"/>
              <a:t>the </a:t>
            </a:r>
            <a:r>
              <a:rPr lang="en-US" sz="2800" b="0" smtClean="0"/>
              <a:t>script works</a:t>
            </a:r>
            <a:r>
              <a:rPr lang="en-US" sz="2800" b="0"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398DF97C-D712-4081-B72C-A63585A1222D}" type="slidenum">
              <a:rPr lang="en-US" sz="1400">
                <a:latin typeface="Arial" charset="0"/>
              </a:rPr>
              <a:pPr algn="r" eaLnBrk="1" hangingPunct="1"/>
              <a:t>37</a:t>
            </a:fld>
            <a:endParaRPr lang="en-US" sz="1400">
              <a:latin typeface="Arial" charset="0"/>
            </a:endParaRPr>
          </a:p>
        </p:txBody>
      </p:sp>
      <p:sp>
        <p:nvSpPr>
          <p:cNvPr id="45059"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3600" dirty="0" smtClean="0"/>
              <a:t>Tools for debugging JavaScript</a:t>
            </a:r>
          </a:p>
        </p:txBody>
      </p:sp>
      <p:sp>
        <p:nvSpPr>
          <p:cNvPr id="45060" name="Rectangle 3"/>
          <p:cNvSpPr>
            <a:spLocks noGrp="1" noChangeArrowheads="1"/>
          </p:cNvSpPr>
          <p:nvPr>
            <p:ph type="body" idx="4294967295"/>
          </p:nvPr>
        </p:nvSpPr>
        <p:spPr bwMode="auto">
          <a:xfrm>
            <a:off x="228600" y="1295400"/>
            <a:ext cx="8609013" cy="5181600"/>
          </a:xfrm>
          <a:prstGeom prst="rect">
            <a:avLst/>
          </a:prstGeom>
          <a:noFill/>
          <a:ln>
            <a:miter lim="800000"/>
            <a:headEnd/>
            <a:tailEnd/>
          </a:ln>
        </p:spPr>
        <p:txBody>
          <a:bodyPr/>
          <a:lstStyle/>
          <a:p>
            <a:pPr algn="just">
              <a:buNone/>
            </a:pPr>
            <a:r>
              <a:rPr lang="en-US" sz="2800" b="0" dirty="0" smtClean="0"/>
              <a:t>• Use Netscape, Mozilla, or Firefox browsers.</a:t>
            </a:r>
          </a:p>
          <a:p>
            <a:pPr algn="just">
              <a:buNone/>
            </a:pPr>
            <a:r>
              <a:rPr lang="en-US" sz="2800" b="0" dirty="0" smtClean="0"/>
              <a:t>– Load the page in the browser.</a:t>
            </a:r>
          </a:p>
          <a:p>
            <a:pPr algn="just">
              <a:buNone/>
            </a:pPr>
            <a:r>
              <a:rPr lang="en-US" sz="2800" b="0" dirty="0" smtClean="0"/>
              <a:t>– Type </a:t>
            </a:r>
            <a:r>
              <a:rPr lang="en-US" sz="2800" b="0" dirty="0" err="1" smtClean="0"/>
              <a:t>javascript</a:t>
            </a:r>
            <a:r>
              <a:rPr lang="en-US" sz="2800" b="0" dirty="0" smtClean="0"/>
              <a:t>: in the URL window or select </a:t>
            </a:r>
            <a:r>
              <a:rPr lang="en-US" sz="2800" smtClean="0"/>
              <a:t>Tools </a:t>
            </a:r>
            <a:r>
              <a:rPr lang="en-US" sz="2800" smtClean="0">
                <a:sym typeface="Wingdings" panose="05000000000000000000" pitchFamily="2" charset="2"/>
              </a:rPr>
              <a:t></a:t>
            </a:r>
            <a:r>
              <a:rPr lang="en-US" sz="2800" smtClean="0"/>
              <a:t>Web Development </a:t>
            </a:r>
            <a:r>
              <a:rPr lang="en-US" sz="2800" smtClean="0">
                <a:sym typeface="Wingdings" panose="05000000000000000000" pitchFamily="2" charset="2"/>
              </a:rPr>
              <a:t></a:t>
            </a:r>
            <a:r>
              <a:rPr lang="en-US" sz="2800" smtClean="0"/>
              <a:t>JavaScript </a:t>
            </a:r>
            <a:r>
              <a:rPr lang="en-US" sz="2800" dirty="0" smtClean="0"/>
              <a:t>Console </a:t>
            </a:r>
            <a:r>
              <a:rPr lang="en-US" sz="2800" b="0" dirty="0" smtClean="0"/>
              <a:t>to bring up the console.</a:t>
            </a:r>
          </a:p>
          <a:p>
            <a:pPr algn="just">
              <a:buNone/>
            </a:pPr>
            <a:r>
              <a:rPr lang="en-US" sz="2800" b="0" dirty="0" smtClean="0"/>
              <a:t>– You can also view cookie content from the browser settings.</a:t>
            </a:r>
          </a:p>
          <a:p>
            <a:pPr algn="just">
              <a:buNone/>
            </a:pPr>
            <a:r>
              <a:rPr lang="en-US" sz="2800" b="0" dirty="0" smtClean="0"/>
              <a:t>• Download a JavaScript debugger:</a:t>
            </a:r>
          </a:p>
          <a:p>
            <a:pPr algn="just">
              <a:buNone/>
            </a:pPr>
            <a:r>
              <a:rPr lang="en-US" sz="2800" b="0" dirty="0" smtClean="0"/>
              <a:t>http://www.mozilla.org/projects/venkman/</a:t>
            </a:r>
          </a:p>
          <a:p>
            <a:pPr algn="just">
              <a:buNone/>
            </a:pPr>
            <a:r>
              <a:rPr lang="en-US" sz="2800" b="0" dirty="0" smtClean="0"/>
              <a:t>• The JavaScript debugger for Internet Explorer is </a:t>
            </a:r>
            <a:r>
              <a:rPr lang="en-US" sz="2800" b="0" dirty="0" err="1" smtClean="0"/>
              <a:t>avaliable</a:t>
            </a:r>
            <a:r>
              <a:rPr lang="en-US" sz="2800" b="0" dirty="0" smtClean="0"/>
              <a:t> </a:t>
            </a:r>
            <a:r>
              <a:rPr lang="en-US" sz="2800" b="0" smtClean="0"/>
              <a:t>in </a:t>
            </a:r>
            <a:r>
              <a:rPr lang="en-US" sz="2800" b="0" smtClean="0"/>
              <a:t>MS VisualStudio</a:t>
            </a:r>
            <a:r>
              <a:rPr lang="en-US" sz="2800" b="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ctrTitle" idx="4294967295"/>
          </p:nvPr>
        </p:nvSpPr>
        <p:spPr>
          <a:xfrm>
            <a:off x="685800" y="2130425"/>
            <a:ext cx="7772400" cy="1470025"/>
          </a:xfrm>
          <a:prstGeom prst="rect">
            <a:avLst/>
          </a:prstGeom>
        </p:spPr>
        <p:txBody>
          <a:bodyPr/>
          <a:lstStyle/>
          <a:p>
            <a:pPr algn="ctr" eaLnBrk="1" hangingPunct="1">
              <a:defRPr/>
            </a:pPr>
            <a:r>
              <a:rPr lang="en-US" sz="6000" dirty="0" smtClean="0">
                <a:solidFill>
                  <a:srgbClr val="000080"/>
                </a:solidFill>
                <a:effectLst>
                  <a:outerShdw blurRad="38100" dist="38100" dir="2700000" algn="tl">
                    <a:srgbClr val="C0C0C0"/>
                  </a:outerShdw>
                </a:effectLst>
                <a:latin typeface="Tahoma" pitchFamily="34" charset="0"/>
              </a:rPr>
              <a:t>Q&amp;A</a:t>
            </a:r>
          </a:p>
        </p:txBody>
      </p:sp>
      <p:sp>
        <p:nvSpPr>
          <p:cNvPr id="48131" name="Rectangle 5"/>
          <p:cNvSpPr>
            <a:spLocks noGrp="1" noChangeArrowheads="1"/>
          </p:cNvSpPr>
          <p:nvPr>
            <p:ph type="subTitle" idx="4294967295"/>
          </p:nvPr>
        </p:nvSpPr>
        <p:spPr bwMode="auto">
          <a:xfrm>
            <a:off x="1766888" y="3749675"/>
            <a:ext cx="5527675" cy="1763713"/>
          </a:xfrm>
          <a:prstGeom prst="rect">
            <a:avLst/>
          </a:prstGeom>
          <a:noFill/>
          <a:ln>
            <a:miter lim="800000"/>
            <a:headEnd/>
            <a:tailEnd/>
          </a:ln>
        </p:spPr>
        <p:txBody>
          <a:bodyPr/>
          <a:lstStyle/>
          <a:p>
            <a:pPr marL="0" indent="0" algn="ct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9515D95C-28D5-4BAC-AF5A-E7C193E9D94A}" type="slidenum">
              <a:rPr lang="en-US" sz="1400">
                <a:latin typeface="Arial" charset="0"/>
              </a:rPr>
              <a:pPr algn="r" eaLnBrk="1" hangingPunct="1"/>
              <a:t>4</a:t>
            </a:fld>
            <a:endParaRPr lang="en-US" sz="1400">
              <a:latin typeface="Arial" charset="0"/>
            </a:endParaRPr>
          </a:p>
        </p:txBody>
      </p:sp>
      <p:sp>
        <p:nvSpPr>
          <p:cNvPr id="8195"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Why use JavaScript?</a:t>
            </a:r>
          </a:p>
        </p:txBody>
      </p:sp>
      <p:sp>
        <p:nvSpPr>
          <p:cNvPr id="8196" name="Rectangle 3"/>
          <p:cNvSpPr>
            <a:spLocks noGrp="1" noChangeArrowheads="1"/>
          </p:cNvSpPr>
          <p:nvPr>
            <p:ph type="body" idx="4294967295"/>
          </p:nvPr>
        </p:nvSpPr>
        <p:spPr bwMode="auto">
          <a:xfrm>
            <a:off x="304799" y="1325171"/>
            <a:ext cx="8532813" cy="4556125"/>
          </a:xfrm>
          <a:prstGeom prst="rect">
            <a:avLst/>
          </a:prstGeom>
          <a:noFill/>
          <a:ln>
            <a:miter lim="800000"/>
            <a:headEnd/>
            <a:tailEnd/>
          </a:ln>
        </p:spPr>
        <p:txBody>
          <a:bodyPr/>
          <a:lstStyle/>
          <a:p>
            <a:pPr algn="just">
              <a:buFont typeface="Wingdings" pitchFamily="2" charset="2"/>
              <a:buNone/>
            </a:pPr>
            <a:r>
              <a:rPr lang="en-US" sz="2800" b="0" dirty="0" smtClean="0"/>
              <a:t>• To add dynamic function to your HTML.</a:t>
            </a:r>
          </a:p>
          <a:p>
            <a:pPr algn="just"/>
            <a:r>
              <a:rPr lang="en-US" sz="2800" b="0" smtClean="0"/>
              <a:t>JavaScript </a:t>
            </a:r>
            <a:r>
              <a:rPr lang="en-US" sz="2800" b="0" dirty="0" smtClean="0"/>
              <a:t>does things that HTML can’t—like logic.</a:t>
            </a:r>
          </a:p>
          <a:p>
            <a:pPr algn="just"/>
            <a:r>
              <a:rPr lang="en-US" sz="2800" b="0" smtClean="0"/>
              <a:t>You </a:t>
            </a:r>
            <a:r>
              <a:rPr lang="en-US" sz="2800" b="0" dirty="0" smtClean="0"/>
              <a:t>can change HTML on the fly.</a:t>
            </a:r>
          </a:p>
          <a:p>
            <a:pPr algn="just"/>
            <a:r>
              <a:rPr lang="en-US" sz="2800" b="0" smtClean="0"/>
              <a:t>To </a:t>
            </a:r>
            <a:r>
              <a:rPr lang="en-US" sz="2800" b="0" dirty="0" smtClean="0"/>
              <a:t>shoulder some of the form-processing burden.</a:t>
            </a:r>
          </a:p>
          <a:p>
            <a:pPr algn="just"/>
            <a:r>
              <a:rPr lang="en-US" sz="2800" b="0" smtClean="0"/>
              <a:t>JavaScript </a:t>
            </a:r>
            <a:r>
              <a:rPr lang="en-US" sz="2800" b="0" dirty="0" smtClean="0"/>
              <a:t>runs in the browser, not on the Web server.</a:t>
            </a:r>
          </a:p>
          <a:p>
            <a:pPr algn="just">
              <a:buFont typeface="Wingdings" pitchFamily="2" charset="2"/>
              <a:buNone/>
            </a:pPr>
            <a:r>
              <a:rPr lang="en-US" sz="2800" b="0" dirty="0" smtClean="0"/>
              <a:t>• Better performance</a:t>
            </a:r>
          </a:p>
          <a:p>
            <a:pPr algn="just"/>
            <a:r>
              <a:rPr lang="en-US" sz="2800" b="0" smtClean="0"/>
              <a:t>JavaScript </a:t>
            </a:r>
            <a:r>
              <a:rPr lang="en-US" sz="2800" b="0" dirty="0" smtClean="0"/>
              <a:t>can validate the data that users enter into the form, before it is sent to your Web application.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971EA692-B217-40A2-AE7F-7E0193F8454D}" type="slidenum">
              <a:rPr lang="en-US" sz="1400">
                <a:latin typeface="Arial" charset="0"/>
              </a:rPr>
              <a:pPr algn="r" eaLnBrk="1" hangingPunct="1"/>
              <a:t>5</a:t>
            </a:fld>
            <a:endParaRPr lang="en-US" sz="1400">
              <a:latin typeface="Arial" charset="0"/>
            </a:endParaRPr>
          </a:p>
        </p:txBody>
      </p:sp>
      <p:sp>
        <p:nvSpPr>
          <p:cNvPr id="9219"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eaLnBrk="1" hangingPunct="1"/>
            <a:r>
              <a:rPr lang="en-US" sz="3600" dirty="0" smtClean="0"/>
              <a:t>When not to use JavaScript?</a:t>
            </a:r>
          </a:p>
        </p:txBody>
      </p:sp>
      <p:sp>
        <p:nvSpPr>
          <p:cNvPr id="9220" name="Rectangle 3"/>
          <p:cNvSpPr>
            <a:spLocks noGrp="1" noChangeArrowheads="1"/>
          </p:cNvSpPr>
          <p:nvPr>
            <p:ph type="body" idx="4294967295"/>
          </p:nvPr>
        </p:nvSpPr>
        <p:spPr bwMode="auto">
          <a:xfrm>
            <a:off x="304799" y="1342231"/>
            <a:ext cx="8532813" cy="4902994"/>
          </a:xfrm>
          <a:prstGeom prst="rect">
            <a:avLst/>
          </a:prstGeom>
          <a:noFill/>
          <a:ln>
            <a:miter lim="800000"/>
            <a:headEnd/>
            <a:tailEnd/>
          </a:ln>
        </p:spPr>
        <p:txBody>
          <a:bodyPr/>
          <a:lstStyle/>
          <a:p>
            <a:pPr algn="just">
              <a:buNone/>
            </a:pPr>
            <a:r>
              <a:rPr lang="en-US" b="0" dirty="0" smtClean="0"/>
              <a:t>• When you need to access other resources.</a:t>
            </a:r>
          </a:p>
          <a:p>
            <a:pPr algn="just">
              <a:buNone/>
            </a:pPr>
            <a:r>
              <a:rPr lang="en-US" b="0" dirty="0" smtClean="0"/>
              <a:t>– Files</a:t>
            </a:r>
          </a:p>
          <a:p>
            <a:pPr algn="just">
              <a:buNone/>
            </a:pPr>
            <a:r>
              <a:rPr lang="en-US" b="0" dirty="0" smtClean="0"/>
              <a:t>– Programs</a:t>
            </a:r>
          </a:p>
          <a:p>
            <a:pPr algn="just">
              <a:buNone/>
            </a:pPr>
            <a:r>
              <a:rPr lang="en-US" b="0" dirty="0" smtClean="0"/>
              <a:t>– Databases</a:t>
            </a:r>
          </a:p>
          <a:p>
            <a:pPr algn="just">
              <a:buNone/>
            </a:pPr>
            <a:r>
              <a:rPr lang="en-US" b="0" dirty="0" smtClean="0"/>
              <a:t>• When you are using sensitive or copyrighted data or algorithms.</a:t>
            </a:r>
          </a:p>
          <a:p>
            <a:pPr algn="just">
              <a:buNone/>
            </a:pPr>
            <a:r>
              <a:rPr lang="en-US" b="0" dirty="0" smtClean="0"/>
              <a:t>– Your JavaScript code is open to the public.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B13EB26E-4E28-422A-A2DD-20E297A6A2B9}" type="slidenum">
              <a:rPr lang="en-US" sz="1400">
                <a:latin typeface="Arial" charset="0"/>
              </a:rPr>
              <a:pPr algn="r" eaLnBrk="1" hangingPunct="1"/>
              <a:t>6</a:t>
            </a:fld>
            <a:endParaRPr lang="en-US" sz="1400">
              <a:latin typeface="Arial" charset="0"/>
            </a:endParaRPr>
          </a:p>
        </p:txBody>
      </p:sp>
      <p:sp>
        <p:nvSpPr>
          <p:cNvPr id="10243"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eaLnBrk="1" hangingPunct="1"/>
            <a:r>
              <a:rPr lang="en-US" sz="4000" dirty="0" smtClean="0"/>
              <a:t>Add JavaScript to HTML</a:t>
            </a:r>
          </a:p>
        </p:txBody>
      </p:sp>
      <p:sp>
        <p:nvSpPr>
          <p:cNvPr id="10244" name="Rectangle 3"/>
          <p:cNvSpPr>
            <a:spLocks noGrp="1" noChangeArrowheads="1"/>
          </p:cNvSpPr>
          <p:nvPr>
            <p:ph type="body" idx="4294967295"/>
          </p:nvPr>
        </p:nvSpPr>
        <p:spPr bwMode="auto">
          <a:xfrm>
            <a:off x="304799" y="1335206"/>
            <a:ext cx="8532813" cy="4910019"/>
          </a:xfrm>
          <a:prstGeom prst="rect">
            <a:avLst/>
          </a:prstGeom>
          <a:noFill/>
          <a:ln>
            <a:miter lim="800000"/>
            <a:headEnd/>
            <a:tailEnd/>
          </a:ln>
        </p:spPr>
        <p:txBody>
          <a:bodyPr/>
          <a:lstStyle/>
          <a:p>
            <a:pPr>
              <a:lnSpc>
                <a:spcPct val="80000"/>
              </a:lnSpc>
              <a:buNone/>
            </a:pPr>
            <a:r>
              <a:rPr lang="en-US" sz="2800" b="0" dirty="0" smtClean="0"/>
              <a:t>• In the HTML page itself:</a:t>
            </a:r>
            <a:endParaRPr lang="en-US" sz="2400" b="0" dirty="0" smtClean="0"/>
          </a:p>
          <a:p>
            <a:pPr>
              <a:lnSpc>
                <a:spcPct val="80000"/>
              </a:lnSpc>
              <a:buNone/>
            </a:pPr>
            <a:r>
              <a:rPr lang="en-US" sz="2400" b="0" dirty="0" smtClean="0"/>
              <a:t>&lt;html&gt;</a:t>
            </a:r>
          </a:p>
          <a:p>
            <a:pPr>
              <a:lnSpc>
                <a:spcPct val="80000"/>
              </a:lnSpc>
              <a:buNone/>
            </a:pPr>
            <a:r>
              <a:rPr lang="en-US" sz="2400" b="0" dirty="0" smtClean="0"/>
              <a:t>&lt;head&gt;</a:t>
            </a:r>
          </a:p>
          <a:p>
            <a:pPr>
              <a:lnSpc>
                <a:spcPct val="80000"/>
              </a:lnSpc>
              <a:buNone/>
            </a:pPr>
            <a:r>
              <a:rPr lang="en-US" sz="2400" smtClean="0"/>
              <a:t>  &lt;</a:t>
            </a:r>
            <a:r>
              <a:rPr lang="en-US" sz="2400" dirty="0" smtClean="0"/>
              <a:t>script language=“JavaScript”&gt;</a:t>
            </a:r>
          </a:p>
          <a:p>
            <a:pPr>
              <a:lnSpc>
                <a:spcPct val="80000"/>
              </a:lnSpc>
              <a:buNone/>
            </a:pPr>
            <a:r>
              <a:rPr lang="en-US" sz="2400" smtClean="0"/>
              <a:t>	// </a:t>
            </a:r>
            <a:r>
              <a:rPr lang="en-US" sz="2400" dirty="0" smtClean="0"/>
              <a:t>JavaScript code</a:t>
            </a:r>
          </a:p>
          <a:p>
            <a:pPr>
              <a:lnSpc>
                <a:spcPct val="80000"/>
              </a:lnSpc>
              <a:buNone/>
            </a:pPr>
            <a:r>
              <a:rPr lang="en-US" sz="2400" smtClean="0"/>
              <a:t>  &lt;/</a:t>
            </a:r>
            <a:r>
              <a:rPr lang="en-US" sz="2400" dirty="0" smtClean="0"/>
              <a:t>script&gt;</a:t>
            </a:r>
          </a:p>
          <a:p>
            <a:pPr>
              <a:lnSpc>
                <a:spcPct val="80000"/>
              </a:lnSpc>
              <a:buNone/>
            </a:pPr>
            <a:r>
              <a:rPr lang="en-US" sz="2400" b="0" dirty="0" smtClean="0"/>
              <a:t>&lt;/head&gt;</a:t>
            </a:r>
          </a:p>
          <a:p>
            <a:pPr>
              <a:lnSpc>
                <a:spcPct val="80000"/>
              </a:lnSpc>
              <a:buNone/>
            </a:pPr>
            <a:endParaRPr lang="en-US" sz="2400" b="0" smtClean="0"/>
          </a:p>
          <a:p>
            <a:pPr>
              <a:lnSpc>
                <a:spcPct val="80000"/>
              </a:lnSpc>
              <a:buNone/>
            </a:pPr>
            <a:r>
              <a:rPr lang="en-US" sz="2800" b="0" smtClean="0"/>
              <a:t>• As </a:t>
            </a:r>
            <a:r>
              <a:rPr lang="en-US" sz="2800" b="0" dirty="0" smtClean="0"/>
              <a:t>a file, linked from the HTML page:</a:t>
            </a:r>
          </a:p>
          <a:p>
            <a:pPr>
              <a:lnSpc>
                <a:spcPct val="80000"/>
              </a:lnSpc>
              <a:buNone/>
            </a:pPr>
            <a:r>
              <a:rPr lang="en-US" sz="2400" b="0" dirty="0" smtClean="0"/>
              <a:t>&lt;head&gt;</a:t>
            </a:r>
          </a:p>
          <a:p>
            <a:pPr>
              <a:lnSpc>
                <a:spcPct val="80000"/>
              </a:lnSpc>
              <a:buNone/>
            </a:pPr>
            <a:r>
              <a:rPr lang="en-US" sz="2400" smtClean="0"/>
              <a:t>  &lt;</a:t>
            </a:r>
            <a:r>
              <a:rPr lang="en-US" sz="2400" dirty="0" smtClean="0"/>
              <a:t>script language=“JavaScript” </a:t>
            </a:r>
            <a:r>
              <a:rPr lang="en-US" sz="2400" dirty="0" err="1" smtClean="0"/>
              <a:t>src</a:t>
            </a:r>
            <a:r>
              <a:rPr lang="en-US" sz="2400" dirty="0" smtClean="0"/>
              <a:t>=“</a:t>
            </a:r>
            <a:r>
              <a:rPr lang="en-US" sz="2400" i="1" dirty="0" smtClean="0"/>
              <a:t>script.js</a:t>
            </a:r>
            <a:r>
              <a:rPr lang="en-US" sz="2400" dirty="0" smtClean="0"/>
              <a:t>”&gt;</a:t>
            </a:r>
          </a:p>
          <a:p>
            <a:pPr>
              <a:lnSpc>
                <a:spcPct val="80000"/>
              </a:lnSpc>
              <a:buNone/>
            </a:pPr>
            <a:r>
              <a:rPr lang="en-US" sz="2400" smtClean="0"/>
              <a:t>  &lt;/</a:t>
            </a:r>
            <a:r>
              <a:rPr lang="en-US" sz="2400" dirty="0" smtClean="0"/>
              <a:t>script&gt;</a:t>
            </a:r>
          </a:p>
          <a:p>
            <a:pPr>
              <a:lnSpc>
                <a:spcPct val="80000"/>
              </a:lnSpc>
              <a:buNone/>
            </a:pPr>
            <a:r>
              <a:rPr lang="en-US" sz="2400" b="0" dirty="0" smtClean="0"/>
              <a:t>&lt;/head&gt;</a:t>
            </a:r>
          </a:p>
        </p:txBody>
      </p:sp>
      <p:pic>
        <p:nvPicPr>
          <p:cNvPr id="10245" name="Picture 5"/>
          <p:cNvPicPr>
            <a:picLocks noChangeAspect="1" noChangeArrowheads="1"/>
          </p:cNvPicPr>
          <p:nvPr/>
        </p:nvPicPr>
        <p:blipFill>
          <a:blip r:embed="rId3" cstate="print"/>
          <a:srcRect/>
          <a:stretch>
            <a:fillRect/>
          </a:stretch>
        </p:blipFill>
        <p:spPr bwMode="auto">
          <a:xfrm>
            <a:off x="6218237" y="1335206"/>
            <a:ext cx="1981200" cy="2312685"/>
          </a:xfrm>
          <a:prstGeom prst="rect">
            <a:avLst/>
          </a:prstGeom>
          <a:noFill/>
          <a:ln w="9525">
            <a:noFill/>
            <a:miter lim="800000"/>
            <a:headEnd/>
            <a:tailEnd/>
          </a:ln>
        </p:spPr>
      </p:pic>
      <p:pic>
        <p:nvPicPr>
          <p:cNvPr id="10246" name="Picture 6"/>
          <p:cNvPicPr>
            <a:picLocks noChangeAspect="1" noChangeArrowheads="1"/>
          </p:cNvPicPr>
          <p:nvPr/>
        </p:nvPicPr>
        <p:blipFill>
          <a:blip r:embed="rId4" cstate="print"/>
          <a:srcRect/>
          <a:stretch>
            <a:fillRect/>
          </a:stretch>
        </p:blipFill>
        <p:spPr bwMode="auto">
          <a:xfrm>
            <a:off x="6218237" y="4466490"/>
            <a:ext cx="2619375" cy="1601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30FFAA50-5A1E-4F18-8D0E-7462733FB0EE}" type="slidenum">
              <a:rPr lang="en-US" sz="1400">
                <a:latin typeface="Arial" charset="0"/>
              </a:rPr>
              <a:pPr algn="r" eaLnBrk="1" hangingPunct="1"/>
              <a:t>7</a:t>
            </a:fld>
            <a:endParaRPr lang="en-US" sz="1400">
              <a:latin typeface="Arial" charset="0"/>
            </a:endParaRPr>
          </a:p>
        </p:txBody>
      </p:sp>
      <p:sp>
        <p:nvSpPr>
          <p:cNvPr id="11267"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Functions</a:t>
            </a:r>
          </a:p>
        </p:txBody>
      </p:sp>
      <p:sp>
        <p:nvSpPr>
          <p:cNvPr id="11268" name="Rectangle 3"/>
          <p:cNvSpPr>
            <a:spLocks noGrp="1" noChangeArrowheads="1"/>
          </p:cNvSpPr>
          <p:nvPr>
            <p:ph type="body" idx="4294967295"/>
          </p:nvPr>
        </p:nvSpPr>
        <p:spPr bwMode="auto">
          <a:xfrm>
            <a:off x="304800" y="1311275"/>
            <a:ext cx="8532813" cy="5165725"/>
          </a:xfrm>
          <a:prstGeom prst="rect">
            <a:avLst/>
          </a:prstGeom>
          <a:noFill/>
          <a:ln>
            <a:miter lim="800000"/>
            <a:headEnd/>
            <a:tailEnd/>
          </a:ln>
        </p:spPr>
        <p:txBody>
          <a:bodyPr/>
          <a:lstStyle/>
          <a:p>
            <a:pPr algn="just">
              <a:spcBef>
                <a:spcPts val="600"/>
              </a:spcBef>
              <a:buNone/>
            </a:pPr>
            <a:r>
              <a:rPr lang="en-US" b="0" dirty="0" smtClean="0"/>
              <a:t>• JavaScript instructions are usually grouped together in a </a:t>
            </a:r>
            <a:r>
              <a:rPr lang="en-US" i="1" dirty="0" smtClean="0"/>
              <a:t>function</a:t>
            </a:r>
            <a:r>
              <a:rPr lang="en-US" b="0" dirty="0" smtClean="0"/>
              <a:t>:</a:t>
            </a:r>
          </a:p>
          <a:p>
            <a:pPr lvl="2">
              <a:spcBef>
                <a:spcPts val="600"/>
              </a:spcBef>
              <a:buNone/>
            </a:pPr>
            <a:r>
              <a:rPr lang="en-US" sz="2800" b="0" dirty="0" smtClean="0"/>
              <a:t>&lt;script language=“</a:t>
            </a:r>
            <a:r>
              <a:rPr lang="en-US" sz="2800" b="0" dirty="0" err="1" smtClean="0"/>
              <a:t>javascript</a:t>
            </a:r>
            <a:r>
              <a:rPr lang="en-US" sz="2800" b="0" dirty="0" smtClean="0"/>
              <a:t>”&gt;</a:t>
            </a:r>
          </a:p>
          <a:p>
            <a:pPr lvl="2">
              <a:spcBef>
                <a:spcPts val="600"/>
              </a:spcBef>
              <a:buNone/>
            </a:pPr>
            <a:r>
              <a:rPr lang="en-US" sz="2800" smtClean="0"/>
              <a:t>  function </a:t>
            </a:r>
            <a:r>
              <a:rPr lang="en-US" sz="2800" i="1" dirty="0" err="1" smtClean="0"/>
              <a:t>myFunction</a:t>
            </a:r>
            <a:r>
              <a:rPr lang="en-US" sz="2800" dirty="0" smtClean="0"/>
              <a:t>(</a:t>
            </a:r>
            <a:r>
              <a:rPr lang="en-US" sz="2800" i="1" dirty="0" smtClean="0"/>
              <a:t>parameters</a:t>
            </a:r>
            <a:r>
              <a:rPr lang="en-US" sz="2800" smtClean="0"/>
              <a:t>) </a:t>
            </a:r>
          </a:p>
          <a:p>
            <a:pPr lvl="2">
              <a:spcBef>
                <a:spcPts val="600"/>
              </a:spcBef>
              <a:buNone/>
            </a:pPr>
            <a:r>
              <a:rPr lang="en-US" sz="2800" smtClean="0"/>
              <a:t>  {</a:t>
            </a:r>
            <a:endParaRPr lang="en-US" sz="2800" dirty="0" smtClean="0"/>
          </a:p>
          <a:p>
            <a:pPr lvl="2">
              <a:spcBef>
                <a:spcPts val="600"/>
              </a:spcBef>
              <a:buNone/>
            </a:pPr>
            <a:r>
              <a:rPr lang="en-US" sz="2800" smtClean="0"/>
              <a:t>        //some </a:t>
            </a:r>
            <a:r>
              <a:rPr lang="en-US" sz="2800" dirty="0" smtClean="0"/>
              <a:t>logical grouping of code</a:t>
            </a:r>
          </a:p>
          <a:p>
            <a:pPr lvl="2">
              <a:spcBef>
                <a:spcPts val="600"/>
              </a:spcBef>
              <a:buNone/>
            </a:pPr>
            <a:r>
              <a:rPr lang="en-US" sz="2800" smtClean="0"/>
              <a:t>  }</a:t>
            </a:r>
            <a:endParaRPr lang="en-US" sz="2800" dirty="0" smtClean="0"/>
          </a:p>
          <a:p>
            <a:pPr lvl="2">
              <a:spcBef>
                <a:spcPts val="600"/>
              </a:spcBef>
              <a:buNone/>
            </a:pPr>
            <a:r>
              <a:rPr lang="en-US" sz="2800" b="0" dirty="0" smtClean="0"/>
              <a:t>&lt;/script&gt;</a:t>
            </a:r>
          </a:p>
          <a:p>
            <a:pPr>
              <a:spcBef>
                <a:spcPts val="600"/>
              </a:spcBef>
              <a:buNone/>
            </a:pPr>
            <a:r>
              <a:rPr lang="en-US" b="0" dirty="0" smtClean="0"/>
              <a:t>• Like a method, procedure, or subroutine.</a:t>
            </a:r>
          </a:p>
          <a:p>
            <a:pPr>
              <a:spcBef>
                <a:spcPts val="600"/>
              </a:spcBef>
              <a:buNone/>
            </a:pPr>
            <a:r>
              <a:rPr lang="en-US" b="0" dirty="0" smtClean="0"/>
              <a:t>• Functions are called by </a:t>
            </a:r>
            <a:r>
              <a:rPr lang="en-US" i="1" dirty="0" smtClean="0"/>
              <a:t>events</a:t>
            </a:r>
            <a:r>
              <a:rPr lang="en-US" b="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371AD3AB-132B-47CD-8F2D-2125F1C20D5D}" type="slidenum">
              <a:rPr lang="en-US" sz="1400">
                <a:latin typeface="Arial" charset="0"/>
              </a:rPr>
              <a:pPr algn="r" eaLnBrk="1" hangingPunct="1"/>
              <a:t>8</a:t>
            </a:fld>
            <a:endParaRPr lang="en-US" sz="1400">
              <a:latin typeface="Arial" charset="0"/>
            </a:endParaRPr>
          </a:p>
        </p:txBody>
      </p:sp>
      <p:sp>
        <p:nvSpPr>
          <p:cNvPr id="12291"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3600" dirty="0" smtClean="0"/>
              <a:t>Events</a:t>
            </a:r>
          </a:p>
        </p:txBody>
      </p:sp>
      <p:sp>
        <p:nvSpPr>
          <p:cNvPr id="12292" name="Rectangle 3"/>
          <p:cNvSpPr>
            <a:spLocks noGrp="1" noChangeArrowheads="1"/>
          </p:cNvSpPr>
          <p:nvPr>
            <p:ph type="body" idx="4294967295"/>
          </p:nvPr>
        </p:nvSpPr>
        <p:spPr bwMode="auto">
          <a:xfrm>
            <a:off x="304799" y="1295400"/>
            <a:ext cx="8532813" cy="4873625"/>
          </a:xfrm>
          <a:prstGeom prst="rect">
            <a:avLst/>
          </a:prstGeom>
          <a:noFill/>
          <a:ln>
            <a:miter lim="800000"/>
            <a:headEnd/>
            <a:tailEnd/>
          </a:ln>
        </p:spPr>
        <p:txBody>
          <a:bodyPr/>
          <a:lstStyle/>
          <a:p>
            <a:pPr algn="just">
              <a:lnSpc>
                <a:spcPct val="120000"/>
              </a:lnSpc>
              <a:spcBef>
                <a:spcPts val="600"/>
              </a:spcBef>
              <a:buNone/>
            </a:pPr>
            <a:r>
              <a:rPr lang="en-US" sz="2800" b="0" dirty="0" smtClean="0"/>
              <a:t>• JavaScript is </a:t>
            </a:r>
            <a:r>
              <a:rPr lang="en-US" sz="2800" dirty="0" smtClean="0"/>
              <a:t>event-driven</a:t>
            </a:r>
            <a:r>
              <a:rPr lang="en-US" sz="2800" b="0" dirty="0" smtClean="0"/>
              <a:t>: something has to happen before the JavaScript is executed.</a:t>
            </a:r>
          </a:p>
          <a:p>
            <a:pPr algn="just">
              <a:lnSpc>
                <a:spcPct val="120000"/>
              </a:lnSpc>
              <a:spcBef>
                <a:spcPts val="600"/>
              </a:spcBef>
              <a:buNone/>
            </a:pPr>
            <a:r>
              <a:rPr lang="en-US" sz="2800" b="0" smtClean="0"/>
              <a:t>• </a:t>
            </a:r>
            <a:r>
              <a:rPr lang="en-US" sz="2800" b="0" dirty="0" smtClean="0"/>
              <a:t>JavaScript defines various events:</a:t>
            </a:r>
          </a:p>
          <a:p>
            <a:pPr lvl="1" algn="just">
              <a:spcBef>
                <a:spcPts val="600"/>
              </a:spcBef>
              <a:buNone/>
            </a:pPr>
            <a:r>
              <a:rPr lang="en-US" sz="2400" b="0" dirty="0" smtClean="0"/>
              <a:t>– </a:t>
            </a:r>
            <a:r>
              <a:rPr lang="en-US" sz="2400" b="0" dirty="0" err="1" smtClean="0"/>
              <a:t>onClick</a:t>
            </a:r>
            <a:r>
              <a:rPr lang="en-US" sz="2400" b="0" dirty="0" smtClean="0"/>
              <a:t> – link or image is clicked</a:t>
            </a:r>
          </a:p>
          <a:p>
            <a:pPr lvl="1" algn="just">
              <a:spcBef>
                <a:spcPts val="600"/>
              </a:spcBef>
              <a:buNone/>
            </a:pPr>
            <a:r>
              <a:rPr lang="en-US" sz="2400" b="0" dirty="0" smtClean="0"/>
              <a:t>– </a:t>
            </a:r>
            <a:r>
              <a:rPr lang="en-US" sz="2400" b="0" dirty="0" err="1" smtClean="0"/>
              <a:t>onSubmit</a:t>
            </a:r>
            <a:r>
              <a:rPr lang="en-US" sz="2400" b="0" dirty="0" smtClean="0"/>
              <a:t> – a form is submitted</a:t>
            </a:r>
          </a:p>
          <a:p>
            <a:pPr lvl="1" algn="just">
              <a:spcBef>
                <a:spcPts val="600"/>
              </a:spcBef>
              <a:buNone/>
            </a:pPr>
            <a:r>
              <a:rPr lang="en-US" sz="2400" b="0" dirty="0" smtClean="0"/>
              <a:t>– </a:t>
            </a:r>
            <a:r>
              <a:rPr lang="en-US" sz="2400" b="0" dirty="0" err="1" smtClean="0"/>
              <a:t>onMouseOver</a:t>
            </a:r>
            <a:r>
              <a:rPr lang="en-US" sz="2400" b="0" dirty="0" smtClean="0"/>
              <a:t> – the mouse cursor moves over it</a:t>
            </a:r>
          </a:p>
          <a:p>
            <a:pPr lvl="1" algn="just">
              <a:spcBef>
                <a:spcPts val="600"/>
              </a:spcBef>
              <a:buNone/>
            </a:pPr>
            <a:r>
              <a:rPr lang="en-US" sz="2400" b="0" dirty="0" smtClean="0"/>
              <a:t>– </a:t>
            </a:r>
            <a:r>
              <a:rPr lang="en-US" sz="2400" b="0" dirty="0" err="1" smtClean="0"/>
              <a:t>onChange</a:t>
            </a:r>
            <a:r>
              <a:rPr lang="en-US" sz="2400" b="0" dirty="0" smtClean="0"/>
              <a:t> – a form control is changed</a:t>
            </a:r>
          </a:p>
          <a:p>
            <a:pPr lvl="1" algn="just">
              <a:spcBef>
                <a:spcPts val="600"/>
              </a:spcBef>
              <a:buNone/>
            </a:pPr>
            <a:r>
              <a:rPr lang="en-US" sz="2400" b="0" dirty="0" smtClean="0"/>
              <a:t>– </a:t>
            </a:r>
            <a:r>
              <a:rPr lang="en-US" sz="2400" b="0" dirty="0" err="1" smtClean="0"/>
              <a:t>onLoad</a:t>
            </a:r>
            <a:r>
              <a:rPr lang="en-US" sz="2400" b="0" dirty="0" smtClean="0"/>
              <a:t> – something gets loaded in the browser</a:t>
            </a:r>
          </a:p>
          <a:p>
            <a:pPr lvl="1" algn="just">
              <a:spcBef>
                <a:spcPts val="600"/>
              </a:spcBef>
              <a:buNone/>
            </a:pPr>
            <a:r>
              <a:rPr lang="en-US" sz="2400" b="0" dirty="0" smtClean="0"/>
              <a:t>– etc.</a:t>
            </a:r>
          </a:p>
          <a:p>
            <a:pPr algn="just">
              <a:lnSpc>
                <a:spcPct val="120000"/>
              </a:lnSpc>
              <a:spcBef>
                <a:spcPts val="600"/>
              </a:spcBef>
              <a:buNone/>
            </a:pPr>
            <a:r>
              <a:rPr lang="en-US" sz="2800" b="0" smtClean="0"/>
              <a:t>• </a:t>
            </a:r>
            <a:r>
              <a:rPr lang="en-US" sz="2800" b="0" dirty="0" smtClean="0"/>
              <a:t>Events are specified in the HTML code.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eaLnBrk="1" hangingPunct="1"/>
            <a:fld id="{4617EC55-611C-4436-850B-1CCFF45F2410}" type="slidenum">
              <a:rPr lang="en-US" sz="1400">
                <a:latin typeface="Arial" charset="0"/>
              </a:rPr>
              <a:pPr algn="r" eaLnBrk="1" hangingPunct="1"/>
              <a:t>9</a:t>
            </a:fld>
            <a:endParaRPr lang="en-US" sz="1400">
              <a:latin typeface="Arial" charset="0"/>
            </a:endParaRPr>
          </a:p>
        </p:txBody>
      </p:sp>
      <p:sp>
        <p:nvSpPr>
          <p:cNvPr id="13315" name="Rectangle 2"/>
          <p:cNvSpPr>
            <a:spLocks noGrp="1" noChangeArrowheads="1"/>
          </p:cNvSpPr>
          <p:nvPr>
            <p:ph type="title" idx="4294967295"/>
          </p:nvPr>
        </p:nvSpPr>
        <p:spPr bwMode="auto">
          <a:xfrm>
            <a:off x="647700" y="0"/>
            <a:ext cx="8189913" cy="841375"/>
          </a:xfrm>
          <a:prstGeom prst="rect">
            <a:avLst/>
          </a:prstGeom>
          <a:noFill/>
          <a:ln>
            <a:miter lim="800000"/>
            <a:headEnd/>
            <a:tailEnd/>
          </a:ln>
        </p:spPr>
        <p:txBody>
          <a:bodyPr/>
          <a:lstStyle/>
          <a:p>
            <a:pPr algn="r" eaLnBrk="1" hangingPunct="1"/>
            <a:r>
              <a:rPr lang="en-US" sz="4000" dirty="0" smtClean="0"/>
              <a:t>Event example</a:t>
            </a:r>
          </a:p>
        </p:txBody>
      </p:sp>
      <p:sp>
        <p:nvSpPr>
          <p:cNvPr id="13316" name="Rectangle 3"/>
          <p:cNvSpPr>
            <a:spLocks noGrp="1" noChangeArrowheads="1"/>
          </p:cNvSpPr>
          <p:nvPr>
            <p:ph type="body" idx="4294967295"/>
          </p:nvPr>
        </p:nvSpPr>
        <p:spPr bwMode="auto">
          <a:xfrm>
            <a:off x="304799" y="1295399"/>
            <a:ext cx="8532813" cy="4949825"/>
          </a:xfrm>
          <a:prstGeom prst="rect">
            <a:avLst/>
          </a:prstGeom>
          <a:noFill/>
          <a:ln>
            <a:miter lim="800000"/>
            <a:headEnd/>
            <a:tailEnd/>
          </a:ln>
        </p:spPr>
        <p:txBody>
          <a:bodyPr/>
          <a:lstStyle/>
          <a:p>
            <a:pPr>
              <a:spcBef>
                <a:spcPts val="300"/>
              </a:spcBef>
              <a:buNone/>
            </a:pPr>
            <a:r>
              <a:rPr lang="en-US" sz="2400" b="0" dirty="0" smtClean="0"/>
              <a:t>&lt;html&gt;</a:t>
            </a:r>
          </a:p>
          <a:p>
            <a:pPr>
              <a:spcBef>
                <a:spcPts val="300"/>
              </a:spcBef>
              <a:buNone/>
            </a:pPr>
            <a:r>
              <a:rPr lang="en-US" sz="2400" b="0" dirty="0" smtClean="0"/>
              <a:t>&lt;head&gt;</a:t>
            </a:r>
          </a:p>
          <a:p>
            <a:pPr>
              <a:spcBef>
                <a:spcPts val="300"/>
              </a:spcBef>
              <a:buNone/>
            </a:pPr>
            <a:r>
              <a:rPr lang="en-US" sz="2400" b="0" smtClean="0"/>
              <a:t>	&lt;</a:t>
            </a:r>
            <a:r>
              <a:rPr lang="en-US" sz="2400" b="0" dirty="0" smtClean="0"/>
              <a:t>script language=“</a:t>
            </a:r>
            <a:r>
              <a:rPr lang="en-US" sz="2400" b="0" dirty="0" err="1" smtClean="0"/>
              <a:t>javascript</a:t>
            </a:r>
            <a:r>
              <a:rPr lang="en-US" sz="2400" b="0" dirty="0" smtClean="0"/>
              <a:t>”&gt;</a:t>
            </a:r>
          </a:p>
          <a:p>
            <a:pPr>
              <a:spcBef>
                <a:spcPts val="300"/>
              </a:spcBef>
              <a:buNone/>
            </a:pPr>
            <a:r>
              <a:rPr lang="en-US" sz="2400" b="0" smtClean="0"/>
              <a:t>		function </a:t>
            </a:r>
            <a:r>
              <a:rPr lang="en-US" sz="2400" dirty="0" err="1" smtClean="0"/>
              <a:t>funct</a:t>
            </a:r>
            <a:r>
              <a:rPr lang="en-US" sz="2400" dirty="0" smtClean="0"/>
              <a:t>() </a:t>
            </a:r>
            <a:r>
              <a:rPr lang="en-US" sz="2400" b="0" dirty="0" smtClean="0"/>
              <a:t>{</a:t>
            </a:r>
          </a:p>
          <a:p>
            <a:pPr>
              <a:spcBef>
                <a:spcPts val="300"/>
              </a:spcBef>
              <a:buNone/>
            </a:pPr>
            <a:r>
              <a:rPr lang="en-US" sz="2400" b="0" smtClean="0"/>
              <a:t>   </a:t>
            </a:r>
            <a:r>
              <a:rPr lang="en-US" sz="2400" b="0" smtClean="0"/>
              <a:t>			// </a:t>
            </a:r>
            <a:r>
              <a:rPr lang="en-US" sz="2400" b="0" dirty="0" smtClean="0"/>
              <a:t>code</a:t>
            </a:r>
          </a:p>
          <a:p>
            <a:pPr>
              <a:spcBef>
                <a:spcPts val="300"/>
              </a:spcBef>
              <a:buNone/>
            </a:pPr>
            <a:r>
              <a:rPr lang="en-US" sz="2400" b="0" smtClean="0"/>
              <a:t>		}</a:t>
            </a:r>
            <a:endParaRPr lang="en-US" sz="2400" b="0" dirty="0" smtClean="0"/>
          </a:p>
          <a:p>
            <a:pPr>
              <a:spcBef>
                <a:spcPts val="300"/>
              </a:spcBef>
              <a:buNone/>
            </a:pPr>
            <a:r>
              <a:rPr lang="en-US" sz="2400" b="0" smtClean="0"/>
              <a:t>	&lt;/</a:t>
            </a:r>
            <a:r>
              <a:rPr lang="en-US" sz="2400" b="0" dirty="0" smtClean="0"/>
              <a:t>script&gt;</a:t>
            </a:r>
          </a:p>
          <a:p>
            <a:pPr>
              <a:spcBef>
                <a:spcPts val="300"/>
              </a:spcBef>
              <a:buNone/>
            </a:pPr>
            <a:r>
              <a:rPr lang="en-US" sz="2400" b="0" dirty="0" smtClean="0"/>
              <a:t>&lt;/head&gt;</a:t>
            </a:r>
          </a:p>
          <a:p>
            <a:pPr>
              <a:spcBef>
                <a:spcPts val="300"/>
              </a:spcBef>
              <a:buNone/>
            </a:pPr>
            <a:r>
              <a:rPr lang="en-US" sz="2400" b="0" dirty="0" smtClean="0"/>
              <a:t>&lt;body&gt;</a:t>
            </a:r>
          </a:p>
          <a:p>
            <a:pPr>
              <a:spcBef>
                <a:spcPts val="300"/>
              </a:spcBef>
              <a:buNone/>
            </a:pPr>
            <a:r>
              <a:rPr lang="en-US" sz="2400" b="0" smtClean="0"/>
              <a:t>	&lt;</a:t>
            </a:r>
            <a:r>
              <a:rPr lang="en-US" sz="2400" b="0" dirty="0" err="1" smtClean="0"/>
              <a:t>img</a:t>
            </a:r>
            <a:r>
              <a:rPr lang="en-US" sz="2400" b="0" dirty="0" smtClean="0"/>
              <a:t> </a:t>
            </a:r>
            <a:r>
              <a:rPr lang="en-US" sz="2400" b="0" dirty="0" err="1" smtClean="0"/>
              <a:t>src</a:t>
            </a:r>
            <a:r>
              <a:rPr lang="en-US" sz="2400" b="0" dirty="0" smtClean="0"/>
              <a:t>=“pic.gif” </a:t>
            </a:r>
            <a:r>
              <a:rPr lang="en-US" sz="2400" dirty="0" err="1" smtClean="0"/>
              <a:t>onClick</a:t>
            </a:r>
            <a:r>
              <a:rPr lang="en-US" sz="2400" dirty="0" smtClean="0"/>
              <a:t>=“</a:t>
            </a:r>
            <a:r>
              <a:rPr lang="en-US" sz="2400" dirty="0" err="1" smtClean="0"/>
              <a:t>funct</a:t>
            </a:r>
            <a:r>
              <a:rPr lang="en-US" sz="2400" dirty="0" smtClean="0"/>
              <a:t>();”</a:t>
            </a:r>
            <a:r>
              <a:rPr lang="en-US" sz="2400" b="0" dirty="0" smtClean="0"/>
              <a:t>&gt;</a:t>
            </a:r>
          </a:p>
          <a:p>
            <a:pPr>
              <a:spcBef>
                <a:spcPts val="300"/>
              </a:spcBef>
              <a:buNone/>
            </a:pPr>
            <a:r>
              <a:rPr lang="en-US" sz="2400" b="0" dirty="0" smtClean="0"/>
              <a:t>&lt;/body&gt;</a:t>
            </a:r>
          </a:p>
          <a:p>
            <a:pPr>
              <a:spcBef>
                <a:spcPts val="300"/>
              </a:spcBef>
              <a:buNone/>
            </a:pPr>
            <a:r>
              <a:rPr lang="en-US" sz="2400" b="0" dirty="0" smtClean="0"/>
              <a:t>&lt;/html&gt;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SOF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FSOFTTemplate-</Template>
  <TotalTime>413</TotalTime>
  <Words>2642</Words>
  <Application>Microsoft Office PowerPoint</Application>
  <PresentationFormat>On-screen Show (4:3)</PresentationFormat>
  <Paragraphs>452</Paragraphs>
  <Slides>38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ＭＳ Ｐゴシック</vt:lpstr>
      <vt:lpstr>Arial</vt:lpstr>
      <vt:lpstr>Calibri</vt:lpstr>
      <vt:lpstr>Tahoma</vt:lpstr>
      <vt:lpstr>Times New Roman</vt:lpstr>
      <vt:lpstr>Wingdings</vt:lpstr>
      <vt:lpstr>FSOFTTemplate-</vt:lpstr>
      <vt:lpstr>Java Script Recap</vt:lpstr>
      <vt:lpstr>Agenda</vt:lpstr>
      <vt:lpstr>What is JavaScript?</vt:lpstr>
      <vt:lpstr>Why use JavaScript?</vt:lpstr>
      <vt:lpstr>When not to use JavaScript?</vt:lpstr>
      <vt:lpstr>Add JavaScript to HTML</vt:lpstr>
      <vt:lpstr>Functions</vt:lpstr>
      <vt:lpstr>Events</vt:lpstr>
      <vt:lpstr>Event example</vt:lpstr>
      <vt:lpstr>Variables</vt:lpstr>
      <vt:lpstr>The DOM</vt:lpstr>
      <vt:lpstr>Part of the DOM</vt:lpstr>
      <vt:lpstr>Referencing the DOM</vt:lpstr>
      <vt:lpstr>Alerts</vt:lpstr>
      <vt:lpstr>Alerts Sample</vt:lpstr>
      <vt:lpstr>Write to the browser</vt:lpstr>
      <vt:lpstr>Write to the browser - Sample 1</vt:lpstr>
      <vt:lpstr>Write to the browser - Sample 2</vt:lpstr>
      <vt:lpstr>Page navigation</vt:lpstr>
      <vt:lpstr>Page navigation - Sample</vt:lpstr>
      <vt:lpstr>Image swap</vt:lpstr>
      <vt:lpstr>Image swap - Sample</vt:lpstr>
      <vt:lpstr>Form validation</vt:lpstr>
      <vt:lpstr>PowerPoint Presentation</vt:lpstr>
      <vt:lpstr>PowerPoint Presentation</vt:lpstr>
      <vt:lpstr>Form validation - Sample</vt:lpstr>
      <vt:lpstr>Form validation – Sample All fields: JavaScript code</vt:lpstr>
      <vt:lpstr>Form validation - Sample Phone number: HTML code</vt:lpstr>
      <vt:lpstr>Form validation – Sample Phone number: JavaScript code</vt:lpstr>
      <vt:lpstr>Cookies</vt:lpstr>
      <vt:lpstr>PowerPoint Presentation</vt:lpstr>
      <vt:lpstr>Cookies - Sample</vt:lpstr>
      <vt:lpstr>Cookies - Sample (set the cookie)</vt:lpstr>
      <vt:lpstr>Cookies - Sample ( read the cookie)</vt:lpstr>
      <vt:lpstr>Cookies - Sample (delete the cookie) </vt:lpstr>
      <vt:lpstr>Tips for debugging JavaScript</vt:lpstr>
      <vt:lpstr>Tools for debugging JavaScript</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 Introduction to Java Script</dc:title>
  <dc:creator>haipt</dc:creator>
  <cp:lastModifiedBy>anhdung</cp:lastModifiedBy>
  <cp:revision>54</cp:revision>
  <dcterms:created xsi:type="dcterms:W3CDTF">2011-03-23T16:35:39Z</dcterms:created>
  <dcterms:modified xsi:type="dcterms:W3CDTF">2015-08-02T14:35:37Z</dcterms:modified>
</cp:coreProperties>
</file>