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7.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0.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1.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2.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3.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83" r:id="rId2"/>
    <p:sldMasterId id="2147483895" r:id="rId3"/>
    <p:sldMasterId id="2147483907" r:id="rId4"/>
    <p:sldMasterId id="2147483919" r:id="rId5"/>
    <p:sldMasterId id="2147483931" r:id="rId6"/>
    <p:sldMasterId id="2147483944" r:id="rId7"/>
    <p:sldMasterId id="2147483958" r:id="rId8"/>
    <p:sldMasterId id="2147483970" r:id="rId9"/>
    <p:sldMasterId id="2147483982" r:id="rId10"/>
    <p:sldMasterId id="2147483994" r:id="rId11"/>
    <p:sldMasterId id="2147484006" r:id="rId12"/>
    <p:sldMasterId id="2147484018" r:id="rId13"/>
    <p:sldMasterId id="2147484030" r:id="rId14"/>
  </p:sldMasterIdLst>
  <p:notesMasterIdLst>
    <p:notesMasterId r:id="rId42"/>
  </p:notesMasterIdLst>
  <p:handoutMasterIdLst>
    <p:handoutMasterId r:id="rId43"/>
  </p:handoutMasterIdLst>
  <p:sldIdLst>
    <p:sldId id="257" r:id="rId15"/>
    <p:sldId id="265" r:id="rId16"/>
    <p:sldId id="266" r:id="rId17"/>
    <p:sldId id="267" r:id="rId18"/>
    <p:sldId id="268" r:id="rId19"/>
    <p:sldId id="286" r:id="rId20"/>
    <p:sldId id="271" r:id="rId21"/>
    <p:sldId id="269" r:id="rId22"/>
    <p:sldId id="274" r:id="rId23"/>
    <p:sldId id="272" r:id="rId24"/>
    <p:sldId id="275" r:id="rId25"/>
    <p:sldId id="276" r:id="rId26"/>
    <p:sldId id="277" r:id="rId27"/>
    <p:sldId id="278" r:id="rId28"/>
    <p:sldId id="279" r:id="rId29"/>
    <p:sldId id="280" r:id="rId30"/>
    <p:sldId id="281" r:id="rId31"/>
    <p:sldId id="282" r:id="rId32"/>
    <p:sldId id="284" r:id="rId33"/>
    <p:sldId id="283" r:id="rId34"/>
    <p:sldId id="285" r:id="rId35"/>
    <p:sldId id="288" r:id="rId36"/>
    <p:sldId id="289" r:id="rId37"/>
    <p:sldId id="290" r:id="rId38"/>
    <p:sldId id="291" r:id="rId39"/>
    <p:sldId id="273" r:id="rId40"/>
    <p:sldId id="287" r:id="rId41"/>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2" autoAdjust="0"/>
  </p:normalViewPr>
  <p:slideViewPr>
    <p:cSldViewPr>
      <p:cViewPr varScale="1">
        <p:scale>
          <a:sx n="71" d="100"/>
          <a:sy n="71" d="100"/>
        </p:scale>
        <p:origin x="1338" y="66"/>
      </p:cViewPr>
      <p:guideLst>
        <p:guide orient="horz" pos="2160"/>
        <p:guide pos="2880"/>
      </p:guideLst>
    </p:cSldViewPr>
  </p:slideViewPr>
  <p:notesTextViewPr>
    <p:cViewPr>
      <p:scale>
        <a:sx n="100" d="100"/>
        <a:sy n="100" d="100"/>
      </p:scale>
      <p:origin x="0" y="-96"/>
    </p:cViewPr>
  </p:notesText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handoutMaster" Target="handoutMasters/handout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theme" Target="theme/theme1.xml"/><Relationship Id="rId20" Type="http://schemas.openxmlformats.org/officeDocument/2006/relationships/slide" Target="slides/slide6.xml"/><Relationship Id="rId41"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9BF854-F6B5-4E89-B67A-655943009662}" type="datetimeFigureOut">
              <a:rPr lang="en-US" smtClean="0"/>
              <a:pPr/>
              <a:t>04/08/2015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5ABBB8-B9B8-4CCD-8455-7DB6C46329A7}" type="slidenum">
              <a:rPr lang="en-US" smtClean="0"/>
              <a:pPr/>
              <a:t>‹#›</a:t>
            </a:fld>
            <a:endParaRPr lang="en-US"/>
          </a:p>
        </p:txBody>
      </p:sp>
    </p:spTree>
    <p:extLst>
      <p:ext uri="{BB962C8B-B14F-4D97-AF65-F5344CB8AC3E}">
        <p14:creationId xmlns:p14="http://schemas.microsoft.com/office/powerpoint/2010/main" val="2916291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1EF2294-245D-4E41-97BD-4403F91FD70C}" type="datetimeFigureOut">
              <a:rPr lang="vi-VN"/>
              <a:pPr>
                <a:defRPr/>
              </a:pPr>
              <a:t>04/08/2015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AC894698-8146-4F40-A4B7-C58B509B12DA}" type="slidenum">
              <a:rPr lang="vi-VN"/>
              <a:pPr>
                <a:defRPr/>
              </a:pPr>
              <a:t>‹#›</a:t>
            </a:fld>
            <a:endParaRPr lang="vi-VN"/>
          </a:p>
        </p:txBody>
      </p:sp>
    </p:spTree>
    <p:extLst>
      <p:ext uri="{BB962C8B-B14F-4D97-AF65-F5344CB8AC3E}">
        <p14:creationId xmlns:p14="http://schemas.microsoft.com/office/powerpoint/2010/main" val="194945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20D3B43-83E9-4D6C-AD4F-951EB9C767F9}" type="slidenum">
              <a:rPr lang="en-US" smtClean="0"/>
              <a:pPr/>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lnSpc>
                <a:spcPct val="80000"/>
              </a:lnSpc>
            </a:pPr>
            <a:r>
              <a:rPr lang="en-US" sz="1000" smtClean="0"/>
              <a:t>http://www.asp.net/mvc/overview/getting-started/introduction/getting-started</a:t>
            </a:r>
          </a:p>
          <a:p>
            <a:pPr>
              <a:lnSpc>
                <a:spcPct val="80000"/>
              </a:lnSpc>
            </a:pPr>
            <a:r>
              <a:rPr lang="en-US" sz="1000" smtClean="0"/>
              <a:t>https</a:t>
            </a:r>
            <a:r>
              <a:rPr lang="en-US" sz="1000" smtClean="0"/>
              <a:t>://yoshiku.wordpress.com/2012/06/14/bat-dau-voi-asp-net-mvc3-phan-1-gioi-thieu-asp-net-mvc3/</a:t>
            </a:r>
          </a:p>
          <a:p>
            <a:pPr>
              <a:lnSpc>
                <a:spcPct val="80000"/>
              </a:lnSpc>
            </a:pPr>
            <a:r>
              <a:rPr lang="en-US" sz="1000" smtClean="0"/>
              <a:t>https://www.youtube.com/watch?v=_yxxwZB2CgE</a:t>
            </a:r>
          </a:p>
          <a:p>
            <a:pPr>
              <a:lnSpc>
                <a:spcPct val="80000"/>
              </a:lnSpc>
            </a:pPr>
            <a:r>
              <a:rPr lang="en-US" sz="1000" smtClean="0"/>
              <a:t>https://www.youtube.com/watch?v=D4FCEk0-In8</a:t>
            </a:r>
          </a:p>
        </p:txBody>
      </p:sp>
    </p:spTree>
    <p:extLst>
      <p:ext uri="{BB962C8B-B14F-4D97-AF65-F5344CB8AC3E}">
        <p14:creationId xmlns:p14="http://schemas.microsoft.com/office/powerpoint/2010/main" val="286297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10</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784518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11</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21640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12</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76054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162563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881014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Let's now add a View template to our project that we can use for our Index() method. To do this, right-click with your mouse somewhere in the middle of the Index method and click Add View...</a:t>
            </a:r>
          </a:p>
          <a:p>
            <a:r>
              <a:rPr lang="en-US" dirty="0" smtClean="0"/>
              <a:t>This will bring up the "Add View" dialog which provides us some options for how we want to create a view template that can be used by our Index method. For now, don't change anything, and just click the Add button.</a:t>
            </a:r>
          </a:p>
        </p:txBody>
      </p:sp>
    </p:spTree>
    <p:extLst>
      <p:ext uri="{BB962C8B-B14F-4D97-AF65-F5344CB8AC3E}">
        <p14:creationId xmlns:p14="http://schemas.microsoft.com/office/powerpoint/2010/main" val="736423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82066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17</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491083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18</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165729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19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85793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81B1D0B-CFF3-4D9C-95A1-5C10DC2570CE}" type="slidenum">
              <a:rPr lang="en-US" smtClean="0"/>
              <a:pPr/>
              <a:t>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70464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20</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44694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21</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a:p>
            <a:r>
              <a:rPr lang="en-US" dirty="0" smtClean="0"/>
              <a:t>Return to the </a:t>
            </a:r>
            <a:r>
              <a:rPr lang="en-US" dirty="0" err="1" smtClean="0"/>
              <a:t>HelloWorldController.cs</a:t>
            </a:r>
            <a:r>
              <a:rPr lang="en-US" dirty="0" smtClean="0"/>
              <a:t> file and add a new "</a:t>
            </a:r>
            <a:r>
              <a:rPr lang="en-US" dirty="0" err="1" smtClean="0"/>
              <a:t>WelcomeViewModel</a:t>
            </a:r>
            <a:r>
              <a:rPr lang="en-US" dirty="0" smtClean="0"/>
              <a:t>" class and change the Welcome method inside your controller. Here is the complete </a:t>
            </a:r>
            <a:r>
              <a:rPr lang="en-US" dirty="0" err="1" smtClean="0"/>
              <a:t>HelloWorldController.cs</a:t>
            </a:r>
            <a:r>
              <a:rPr lang="en-US" dirty="0" smtClean="0"/>
              <a:t> with the new class in the same file.</a:t>
            </a:r>
          </a:p>
        </p:txBody>
      </p:sp>
    </p:spTree>
    <p:extLst>
      <p:ext uri="{BB962C8B-B14F-4D97-AF65-F5344CB8AC3E}">
        <p14:creationId xmlns:p14="http://schemas.microsoft.com/office/powerpoint/2010/main" val="438341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22</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a:p>
            <a:r>
              <a:rPr lang="en-US" dirty="0" smtClean="0"/>
              <a:t>Return to the </a:t>
            </a:r>
            <a:r>
              <a:rPr lang="en-US" dirty="0" err="1" smtClean="0"/>
              <a:t>HelloWorldController.cs</a:t>
            </a:r>
            <a:r>
              <a:rPr lang="en-US" dirty="0" smtClean="0"/>
              <a:t> file and add a new "</a:t>
            </a:r>
            <a:r>
              <a:rPr lang="en-US" dirty="0" err="1" smtClean="0"/>
              <a:t>WelcomeViewModel</a:t>
            </a:r>
            <a:r>
              <a:rPr lang="en-US" dirty="0" smtClean="0"/>
              <a:t>" class and change the Welcome method inside your controller. Here is the complete </a:t>
            </a:r>
            <a:r>
              <a:rPr lang="en-US" dirty="0" err="1" smtClean="0"/>
              <a:t>HelloWorldController.cs</a:t>
            </a:r>
            <a:r>
              <a:rPr lang="en-US" dirty="0" smtClean="0"/>
              <a:t> with the new class in the same file.</a:t>
            </a:r>
          </a:p>
        </p:txBody>
      </p:sp>
    </p:spTree>
    <p:extLst>
      <p:ext uri="{BB962C8B-B14F-4D97-AF65-F5344CB8AC3E}">
        <p14:creationId xmlns:p14="http://schemas.microsoft.com/office/powerpoint/2010/main" val="4099543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Right click in the Welcome method and select Add View. This time, we'll check "Create a strongly-typed view" and select our </a:t>
            </a:r>
            <a:r>
              <a:rPr lang="en-US" dirty="0" err="1" smtClean="0"/>
              <a:t>WelcomeViewModel</a:t>
            </a:r>
            <a:r>
              <a:rPr lang="en-US" dirty="0" smtClean="0"/>
              <a:t> class from the drop down list. This new view will only know about </a:t>
            </a:r>
            <a:r>
              <a:rPr lang="en-US" dirty="0" err="1" smtClean="0"/>
              <a:t>WelcomeViewModels</a:t>
            </a:r>
            <a:r>
              <a:rPr lang="en-US" dirty="0" smtClean="0"/>
              <a:t> and no other types of objects.</a:t>
            </a:r>
          </a:p>
          <a:p>
            <a:r>
              <a:rPr lang="en-US" i="1" dirty="0" smtClean="0"/>
              <a:t>NOTE: You'll need to have compiled once after adding your </a:t>
            </a:r>
            <a:r>
              <a:rPr lang="en-US" i="1" dirty="0" err="1" smtClean="0"/>
              <a:t>WelcomeViewModel</a:t>
            </a:r>
            <a:r>
              <a:rPr lang="en-US" i="1" dirty="0" smtClean="0"/>
              <a:t> for to show up in the drop down list.</a:t>
            </a:r>
            <a:endParaRPr lang="en-US" dirty="0" smtClean="0"/>
          </a:p>
          <a:p>
            <a:endParaRPr lang="en-US" dirty="0" smtClean="0"/>
          </a:p>
        </p:txBody>
      </p:sp>
    </p:spTree>
    <p:extLst>
      <p:ext uri="{BB962C8B-B14F-4D97-AF65-F5344CB8AC3E}">
        <p14:creationId xmlns:p14="http://schemas.microsoft.com/office/powerpoint/2010/main" val="808286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Also, notice while you're typing that because we told this View about the </a:t>
            </a:r>
            <a:r>
              <a:rPr lang="en-US" dirty="0" err="1" smtClean="0"/>
              <a:t>WelcomeViewModel</a:t>
            </a:r>
            <a:r>
              <a:rPr lang="en-US" dirty="0" smtClean="0"/>
              <a:t> (they are married, remember?) that we get helpful </a:t>
            </a:r>
            <a:r>
              <a:rPr lang="en-US" dirty="0" err="1" smtClean="0"/>
              <a:t>Intellisense</a:t>
            </a:r>
            <a:r>
              <a:rPr lang="en-US" dirty="0" smtClean="0"/>
              <a:t> each time we reference our Model object.</a:t>
            </a:r>
          </a:p>
        </p:txBody>
      </p:sp>
    </p:spTree>
    <p:extLst>
      <p:ext uri="{BB962C8B-B14F-4D97-AF65-F5344CB8AC3E}">
        <p14:creationId xmlns:p14="http://schemas.microsoft.com/office/powerpoint/2010/main" val="21309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Also, notice while you're typing that because we told this View about the </a:t>
            </a:r>
            <a:r>
              <a:rPr lang="en-US" dirty="0" err="1" smtClean="0"/>
              <a:t>WelcomeViewModel</a:t>
            </a:r>
            <a:r>
              <a:rPr lang="en-US" dirty="0" smtClean="0"/>
              <a:t> (they are married, remember?) that we get helpful </a:t>
            </a:r>
            <a:r>
              <a:rPr lang="en-US" dirty="0" err="1" smtClean="0"/>
              <a:t>Intellisense</a:t>
            </a:r>
            <a:r>
              <a:rPr lang="en-US" dirty="0" smtClean="0"/>
              <a:t> each time we reference our Model object.</a:t>
            </a:r>
          </a:p>
        </p:txBody>
      </p:sp>
    </p:spTree>
    <p:extLst>
      <p:ext uri="{BB962C8B-B14F-4D97-AF65-F5344CB8AC3E}">
        <p14:creationId xmlns:p14="http://schemas.microsoft.com/office/powerpoint/2010/main" val="1727071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t>Refer to this link to demo</a:t>
            </a:r>
          </a:p>
          <a:p>
            <a:endParaRPr lang="en-US" dirty="0" smtClean="0"/>
          </a:p>
          <a:p>
            <a:r>
              <a:rPr lang="en-US" dirty="0" smtClean="0"/>
              <a:t>http://www.asp.net/mvc/tutorials/older-versions/getting-started-with-mvc/getting-started-with-mvc-part1</a:t>
            </a:r>
          </a:p>
          <a:p>
            <a:endParaRPr lang="en-US" dirty="0" smtClean="0"/>
          </a:p>
        </p:txBody>
      </p:sp>
    </p:spTree>
    <p:extLst>
      <p:ext uri="{BB962C8B-B14F-4D97-AF65-F5344CB8AC3E}">
        <p14:creationId xmlns:p14="http://schemas.microsoft.com/office/powerpoint/2010/main" val="512189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27</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03432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vi-VN" smtClean="0"/>
              <a:t>MVC là viết tắt của Model-View-Controller. MVC là một mẫu thiết dùng cho việc phát triển ứng dụng có kiến trúc tốt và dễ dàng bảo trì. Ứng dụng MVC bao </a:t>
            </a:r>
            <a:r>
              <a:rPr lang="vi-VN" smtClean="0"/>
              <a:t>gồm:</a:t>
            </a:r>
            <a:r>
              <a:rPr lang="en-US" baseline="0" smtClean="0"/>
              <a:t> </a:t>
            </a:r>
            <a:r>
              <a:rPr lang="vi-VN" smtClean="0"/>
              <a:t>Controllers</a:t>
            </a:r>
            <a:r>
              <a:rPr lang="en-US" smtClean="0"/>
              <a:t>, </a:t>
            </a:r>
            <a:r>
              <a:rPr lang="vi-VN" smtClean="0"/>
              <a:t>Models</a:t>
            </a:r>
            <a:r>
              <a:rPr lang="en-US" smtClean="0"/>
              <a:t>, </a:t>
            </a:r>
            <a:r>
              <a:rPr lang="vi-VN" smtClean="0"/>
              <a:t>Views</a:t>
            </a:r>
            <a:endParaRPr lang="en-US" dirty="0" smtClean="0"/>
          </a:p>
        </p:txBody>
      </p:sp>
    </p:spTree>
    <p:extLst>
      <p:ext uri="{BB962C8B-B14F-4D97-AF65-F5344CB8AC3E}">
        <p14:creationId xmlns:p14="http://schemas.microsoft.com/office/powerpoint/2010/main" val="38638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vi-VN" smtClean="0"/>
              <a:t>Models: gồm các class đại diện cho dữ liệu của ứng dụng và nó sử dụng validate logic để tạo ra các ràng buộc nguyên tắc nghiệp vụ cho dữ liệu.</a:t>
            </a:r>
          </a:p>
          <a:p>
            <a:endParaRPr lang="en-US" smtClean="0"/>
          </a:p>
          <a:p>
            <a:r>
              <a:rPr lang="vi-VN" smtClean="0"/>
              <a:t>Views: gồm các file template được ứng dụng của bạn sử dụng để generate HTML response động.</a:t>
            </a:r>
          </a:p>
          <a:p>
            <a:endParaRPr lang="en-US" smtClean="0"/>
          </a:p>
          <a:p>
            <a:endParaRPr lang="en-US" smtClean="0"/>
          </a:p>
          <a:p>
            <a:r>
              <a:rPr lang="vi-VN" smtClean="0"/>
              <a:t>Controllers: gồm các class xử lí các request, nhận dữ liệu từ model, và sau đó chỉ định view template nào sẽ nào response cho client.</a:t>
            </a:r>
          </a:p>
          <a:p>
            <a:endParaRPr lang="en-US" smtClean="0"/>
          </a:p>
        </p:txBody>
      </p:sp>
    </p:spTree>
    <p:extLst>
      <p:ext uri="{BB962C8B-B14F-4D97-AF65-F5344CB8AC3E}">
        <p14:creationId xmlns:p14="http://schemas.microsoft.com/office/powerpoint/2010/main" val="383084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97825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6</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5408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7</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normAutofit/>
          </a:bodyPr>
          <a:lstStyle/>
          <a:p>
            <a:r>
              <a:rPr lang="vi-VN" smtClean="0"/>
              <a:t>-  Tách rõ ràng các mối liên quan, mở khả năng test TDD ( Test Driven Developer). Có thể test unit trong ứng dụng mà không cần phải chạy Controllers cùng với tiến trình của ASP.net và có thể dùng bất kỳ một unit testing framework như NUnit, MBUnit, MS Test…</a:t>
            </a:r>
          </a:p>
          <a:p>
            <a:r>
              <a:rPr lang="vi-VN" smtClean="0"/>
              <a:t>-  Có khả năng mở rộng, mọi thứ trong MVC được thiết kế dễ dàng thay thế/ tùy biến (ví dụ có thể lựa chọn engine view riêng routing policy, parameter serialization, …).</a:t>
            </a:r>
          </a:p>
          <a:p>
            <a:r>
              <a:rPr lang="vi-VN" smtClean="0"/>
              <a:t>-  Bao gồm ánh xạ URL mạnh mẽ, cho phép xây dựng ứng dụng với những URL sạch, các URL không cần cs mở rộng (ví dụ có thể ánh xạ địa chỉ /Products/Edit/4 để thực hiện hành động edit của lớp điều khiển ProductControllers hoặc ánh xạ địa chỉ Blog/SomeTopic để thực hiện hành động “Display Topic” của lớp điều khiển BlogEngineController ).</a:t>
            </a:r>
          </a:p>
          <a:p>
            <a:r>
              <a:rPr lang="vi-VN" smtClean="0"/>
              <a:t>- ASP.net MVC Framework cũng hỗ trợ file ASP.net như  .ASPX  .ASCX và .Master đánh dấu các tập tin này như một “view template” (có thể dễ dàng sử dụng các tính năng của ASP.net như lồng các trang Master, &lt;%=%&gt; snippets, mô tả server controls, template, data-binding, localization…). Tuy nhiên sẽ không còn postback và interactive back server và thay vào đó là interactive end-user với một controller class (không còn viewstate, page lifecycle).</a:t>
            </a:r>
          </a:p>
          <a:p>
            <a:r>
              <a:rPr lang="vi-VN" smtClean="0"/>
              <a:t>- ASP.net MVC Framework hỗ trợ đầy đủ các tính năng bảo mật của ASP.net như Form/ Windows authenticate, URL authorization, membership/roles, output và data caching, section/ profile state, configuration system, provider architecture, …</a:t>
            </a:r>
          </a:p>
          <a:p>
            <a:endParaRPr lang="en-US" dirty="0" smtClean="0"/>
          </a:p>
        </p:txBody>
      </p:sp>
    </p:spTree>
    <p:extLst>
      <p:ext uri="{BB962C8B-B14F-4D97-AF65-F5344CB8AC3E}">
        <p14:creationId xmlns:p14="http://schemas.microsoft.com/office/powerpoint/2010/main" val="1917663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8</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vi-VN" smtClean="0"/>
              <a:t>Nói như vậy không có nghĩa là ASP.NET Web form chậm hay ASP.NET MVC không tốt, không linh động hay … Cả 2 đều cùng một chủ (Microsoft) nên tất nhiên mỗi nền tảng đều có mặt tốt, mặt hạn chế của nó. Nếu nó lỗi thời hay yếu kém thì Microsft đã loại bỏ hoặc không quảng bá nó hay tiếp tục phát triển nó. Vấn đề ở đây là làm sao để sử dụng nó một các hiệu quả. Điều đó phụ thuộc vào chính các nhà phát triển website, phụ thuộc vào việc phân tich ứng dụng của bạn. Từ đó đưa ra một giải pháp thích hợp là nên chọn ASP.NET Web form hay ASP.NET MVC.</a:t>
            </a:r>
          </a:p>
          <a:p>
            <a:r>
              <a:rPr lang="vi-VN" smtClean="0"/>
              <a:t>Vậy ta có thể nói ASP.NET Web form và ASP.NET MVC là 2 nền tảng tốt. Việc chọn bên nào là phụ thuôc tính chất của dụ án mà bạn phát triển cùng những kinh nghiệm mà bạn có.</a:t>
            </a:r>
          </a:p>
          <a:p>
            <a:endParaRPr lang="en-US" dirty="0" smtClean="0"/>
          </a:p>
        </p:txBody>
      </p:sp>
    </p:spTree>
    <p:extLst>
      <p:ext uri="{BB962C8B-B14F-4D97-AF65-F5344CB8AC3E}">
        <p14:creationId xmlns:p14="http://schemas.microsoft.com/office/powerpoint/2010/main" val="182515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80C08EC-1239-4ED1-8C57-A0DB43897549}" type="slidenum">
              <a:rPr lang="en-US" smtClean="0"/>
              <a:pPr/>
              <a:t>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normAutofit fontScale="85000" lnSpcReduction="20000"/>
          </a:bodyPr>
          <a:lstStyle/>
          <a:p>
            <a:r>
              <a:rPr lang="en-US" dirty="0" smtClean="0"/>
              <a:t>The default route table consists of one route. This default route breaks all incoming requests into three segments (a URL segment is anything between forward slashes). The first segment is mapped to a controller name, the second segment is mapped to an action name, and the final segment is mapped to a parameter passed to the action named Id. </a:t>
            </a:r>
          </a:p>
          <a:p>
            <a:r>
              <a:rPr lang="en-US" dirty="0" smtClean="0"/>
              <a:t>For example, consider the following URL:</a:t>
            </a:r>
          </a:p>
          <a:p>
            <a:r>
              <a:rPr lang="en-US" dirty="0" smtClean="0"/>
              <a:t>/Product/Details/3 </a:t>
            </a:r>
          </a:p>
          <a:p>
            <a:r>
              <a:rPr lang="en-US" dirty="0" smtClean="0"/>
              <a:t>This URL is parsed into three parameters like this:</a:t>
            </a:r>
          </a:p>
          <a:p>
            <a:r>
              <a:rPr lang="en-US" dirty="0" smtClean="0"/>
              <a:t>Controller = Product</a:t>
            </a:r>
          </a:p>
          <a:p>
            <a:r>
              <a:rPr lang="en-US" dirty="0" smtClean="0"/>
              <a:t>Action = Details</a:t>
            </a:r>
          </a:p>
          <a:p>
            <a:r>
              <a:rPr lang="en-US" dirty="0" smtClean="0"/>
              <a:t>Id = 3</a:t>
            </a:r>
          </a:p>
          <a:p>
            <a:r>
              <a:rPr lang="en-US" dirty="0" smtClean="0"/>
              <a:t>The Default route defined in the </a:t>
            </a:r>
            <a:r>
              <a:rPr lang="en-US" dirty="0" err="1" smtClean="0"/>
              <a:t>Global.asax</a:t>
            </a:r>
            <a:r>
              <a:rPr lang="en-US" dirty="0" smtClean="0"/>
              <a:t> file includes default values for all three parameters. The default Controller is Home, the default Action is Index, and the default Id is an empty string. With these defaults in mind, consider how the following URL is parsed:</a:t>
            </a:r>
          </a:p>
          <a:p>
            <a:r>
              <a:rPr lang="en-US" dirty="0" smtClean="0"/>
              <a:t>/Employee</a:t>
            </a:r>
          </a:p>
          <a:p>
            <a:r>
              <a:rPr lang="en-US" dirty="0" smtClean="0"/>
              <a:t>This URL is parsed into three parameters like this:</a:t>
            </a:r>
          </a:p>
          <a:p>
            <a:r>
              <a:rPr lang="en-US" dirty="0" smtClean="0"/>
              <a:t>Controller = Employee</a:t>
            </a:r>
          </a:p>
          <a:p>
            <a:r>
              <a:rPr lang="en-US" dirty="0" smtClean="0"/>
              <a:t>Action = Index</a:t>
            </a:r>
          </a:p>
          <a:p>
            <a:r>
              <a:rPr lang="en-US" dirty="0" smtClean="0"/>
              <a:t>Id = ��</a:t>
            </a:r>
          </a:p>
          <a:p>
            <a:r>
              <a:rPr lang="en-US" dirty="0" smtClean="0"/>
              <a:t>Finally, if you open an ASP.NET MVC Application without supplying any URL (for example, </a:t>
            </a:r>
            <a:r>
              <a:rPr lang="en-US" dirty="0" smtClean="0">
                <a:hlinkClick r:id="rId3"/>
              </a:rPr>
              <a:t>http://localhost</a:t>
            </a:r>
            <a:r>
              <a:rPr lang="en-US" dirty="0" smtClean="0"/>
              <a:t>) then the URL is parsed like this:</a:t>
            </a:r>
          </a:p>
          <a:p>
            <a:r>
              <a:rPr lang="en-US" dirty="0" smtClean="0"/>
              <a:t>Controller = Home</a:t>
            </a:r>
          </a:p>
          <a:p>
            <a:r>
              <a:rPr lang="en-US" dirty="0" smtClean="0"/>
              <a:t>Action = Index</a:t>
            </a:r>
          </a:p>
          <a:p>
            <a:r>
              <a:rPr lang="en-US" dirty="0" smtClean="0"/>
              <a:t>Id = ��</a:t>
            </a:r>
          </a:p>
          <a:p>
            <a:r>
              <a:rPr lang="en-US" dirty="0" smtClean="0"/>
              <a:t>The request is routed to the Index() action on the </a:t>
            </a:r>
            <a:r>
              <a:rPr lang="en-US" dirty="0" err="1" smtClean="0"/>
              <a:t>HomeController</a:t>
            </a:r>
            <a:r>
              <a:rPr lang="en-US" dirty="0" smtClean="0"/>
              <a:t> </a:t>
            </a:r>
            <a:r>
              <a:rPr lang="en-US" smtClean="0"/>
              <a:t>class.</a:t>
            </a:r>
            <a:endParaRPr lang="en-US" dirty="0" smtClean="0"/>
          </a:p>
        </p:txBody>
      </p:sp>
    </p:spTree>
    <p:extLst>
      <p:ext uri="{BB962C8B-B14F-4D97-AF65-F5344CB8AC3E}">
        <p14:creationId xmlns:p14="http://schemas.microsoft.com/office/powerpoint/2010/main" val="3919683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7553527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320008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4117" name="Chart" r:id="rId4" imgW="6600749" imgH="4400702" progId="MSGraph.Chart.8">
                  <p:embed followColorScheme="full"/>
                </p:oleObj>
              </mc:Choice>
              <mc:Fallback>
                <p:oleObj name="Chart" r:id="rId4" imgW="6600749" imgH="4400702" progId="MSGraph.Chart.8">
                  <p:embed followColorScheme="full"/>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4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Text, and Conte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9_Title and Content">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Title Only">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1_Title and Conte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20008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image" Target="../media/image3.emf"/><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10.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11.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vmlDrawing" Target="../drawings/vmlDrawing1.v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theme" Target="../theme/theme12.xml"/><Relationship Id="rId2" Type="http://schemas.openxmlformats.org/officeDocument/2006/relationships/slideLayout" Target="../slideLayouts/slideLayout144.xml"/><Relationship Id="rId16" Type="http://schemas.openxmlformats.org/officeDocument/2006/relationships/image" Target="../media/image9.emf"/><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5" Type="http://schemas.openxmlformats.org/officeDocument/2006/relationships/oleObject" Target="../embeddings/oleObject1.bin"/><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1.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theme" Target="../theme/theme13.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2.xml"/><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theme" Target="../theme/theme14.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0" Type="http://schemas.openxmlformats.org/officeDocument/2006/relationships/slideLayout" Target="../slideLayouts/slideLayout174.xml"/><Relationship Id="rId4" Type="http://schemas.openxmlformats.org/officeDocument/2006/relationships/slideLayout" Target="../slideLayouts/slideLayout168.xml"/><Relationship Id="rId9" Type="http://schemas.openxmlformats.org/officeDocument/2006/relationships/slideLayout" Target="../slideLayouts/slideLayout17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6.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5.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image" Target="../media/image8.png"/><Relationship Id="rId2" Type="http://schemas.openxmlformats.org/officeDocument/2006/relationships/slideLayout" Target="../slideLayouts/slideLayout87.xml"/><Relationship Id="rId16" Type="http://schemas.openxmlformats.org/officeDocument/2006/relationships/image" Target="../media/image7.png"/><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image" Target="../media/image4.png"/><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6.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8.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9.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53" r:id="rId14"/>
    <p:sldLayoutId id="2147483854" r:id="rId15"/>
    <p:sldLayoutId id="2147483855" r:id="rId16"/>
    <p:sldLayoutId id="2147483856" r:id="rId17"/>
    <p:sldLayoutId id="2147483857" r:id="rId18"/>
    <p:sldLayoutId id="2147483858" r:id="rId19"/>
    <p:sldLayoutId id="2147483859" r:id="rId20"/>
    <p:sldLayoutId id="2147483860" r:id="rId21"/>
    <p:sldLayoutId id="2147483861" r:id="rId22"/>
    <p:sldLayoutId id="2147483862" r:id="rId23"/>
    <p:sldLayoutId id="2147483863" r:id="rId24"/>
    <p:sldLayoutId id="2147483864" r:id="rId25"/>
    <p:sldLayoutId id="2147483865" r:id="rId26"/>
    <p:sldLayoutId id="2147483866" r:id="rId27"/>
    <p:sldLayoutId id="2147483867" r:id="rId28"/>
    <p:sldLayoutId id="2147483868" r:id="rId29"/>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3093" name="CorelDRAW" r:id="rId15" imgW="6773760" imgH="6706440" progId="">
                  <p:embed/>
                </p:oleObj>
              </mc:Choice>
              <mc:Fallback>
                <p:oleObj name="CorelDRAW" r:id="rId15" imgW="6773760" imgH="6706440" progId="">
                  <p:embed/>
                  <p:pic>
                    <p:nvPicPr>
                      <p:cNvPr id="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3" Type="http://schemas.openxmlformats.org/officeDocument/2006/relationships/hyperlink" Target="http://i1.asp.net/common/www-css/i/mvcgettingstartedv5/AddControllerRightClick_2.png?cdn_id=2010-09-09-001" TargetMode="External"/><Relationship Id="rId2" Type="http://schemas.openxmlformats.org/officeDocument/2006/relationships/notesSlide" Target="../notesSlides/notesSlide11.xml"/><Relationship Id="rId1" Type="http://schemas.openxmlformats.org/officeDocument/2006/relationships/slideLayout" Target="../slideLayouts/slideLayout9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xx/HelloWorld" TargetMode="External"/><Relationship Id="rId2" Type="http://schemas.openxmlformats.org/officeDocument/2006/relationships/notesSlide" Target="../notesSlides/notesSlide16.xml"/><Relationship Id="rId1" Type="http://schemas.openxmlformats.org/officeDocument/2006/relationships/slideLayout" Target="../slideLayouts/slideLayout9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9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9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9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9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3" Type="http://schemas.openxmlformats.org/officeDocument/2006/relationships/hyperlink" Target="http://i1.asp.net/common/www-css/i/mvcgettingstartedv5/Welcome%20-%20Windows%20Internet%20Explorer%20(2)_2.png?cdn_id=2010-09-09-001" TargetMode="External"/><Relationship Id="rId2" Type="http://schemas.openxmlformats.org/officeDocument/2006/relationships/notesSlide" Target="../notesSlides/notesSlide25.xml"/><Relationship Id="rId1" Type="http://schemas.openxmlformats.org/officeDocument/2006/relationships/slideLayout" Target="../slideLayouts/slideLayout9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619250" y="1008063"/>
            <a:ext cx="7524750" cy="3106737"/>
          </a:xfrm>
          <a:prstGeom prst="rect">
            <a:avLst/>
          </a:prstGeom>
          <a:noFill/>
        </p:spPr>
        <p:txBody>
          <a:bodyPr lIns="90488" tIns="44450" rIns="90488" bIns="44450"/>
          <a:lstStyle/>
          <a:p>
            <a:pPr algn="ctr">
              <a:lnSpc>
                <a:spcPct val="95000"/>
              </a:lnSpc>
            </a:pPr>
            <a:r>
              <a:rPr lang="en-US" sz="5400" dirty="0" smtClean="0">
                <a:latin typeface="Times New Roman" pitchFamily="18" charset="0"/>
              </a:rPr>
              <a:t>Unit </a:t>
            </a:r>
            <a:r>
              <a:rPr lang="en-US" sz="5400" dirty="0" smtClean="0">
                <a:solidFill>
                  <a:schemeClr val="tx1"/>
                </a:solidFill>
                <a:latin typeface="Times New Roman" pitchFamily="18" charset="0"/>
              </a:rPr>
              <a:t>1:</a:t>
            </a:r>
            <a:br>
              <a:rPr lang="en-US" sz="5400" dirty="0" smtClean="0">
                <a:solidFill>
                  <a:schemeClr val="tx1"/>
                </a:solidFill>
                <a:latin typeface="Times New Roman" pitchFamily="18" charset="0"/>
              </a:rPr>
            </a:br>
            <a:r>
              <a:rPr lang="en-US" sz="5400" dirty="0" smtClean="0">
                <a:latin typeface="Times New Roman" pitchFamily="18" charset="0"/>
              </a:rPr>
              <a:t> Introduction to </a:t>
            </a:r>
            <a:r>
              <a:rPr lang="en-US" sz="5400" dirty="0" smtClean="0">
                <a:solidFill>
                  <a:schemeClr val="tx1"/>
                </a:solidFill>
                <a:latin typeface="Times New Roman" pitchFamily="18" charset="0"/>
              </a:rPr>
              <a:t>ASP.NET MVC</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Create new project</a:t>
            </a:r>
          </a:p>
        </p:txBody>
      </p:sp>
      <p:sp>
        <p:nvSpPr>
          <p:cNvPr id="23555" name="Rectangle 3"/>
          <p:cNvSpPr>
            <a:spLocks noGrp="1" noChangeArrowheads="1"/>
          </p:cNvSpPr>
          <p:nvPr>
            <p:ph type="body" idx="4294967295"/>
          </p:nvPr>
        </p:nvSpPr>
        <p:spPr bwMode="auto">
          <a:xfrm>
            <a:off x="2895600" y="1371600"/>
            <a:ext cx="6072187" cy="4800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10000"/>
              </a:lnSpc>
            </a:pPr>
            <a:r>
              <a:rPr lang="en-US" sz="2600" dirty="0" smtClean="0"/>
              <a:t>Step 1 : Open VS 2010 </a:t>
            </a:r>
          </a:p>
          <a:p>
            <a:pPr algn="just">
              <a:lnSpc>
                <a:spcPct val="110000"/>
              </a:lnSpc>
            </a:pPr>
            <a:r>
              <a:rPr lang="en-US" sz="2600" dirty="0"/>
              <a:t>Step 2 : Select Visual C# on the </a:t>
            </a:r>
            <a:r>
              <a:rPr lang="en-US" sz="2600" b="1" dirty="0"/>
              <a:t>left, then </a:t>
            </a:r>
            <a:r>
              <a:rPr lang="en-US" sz="2600" dirty="0"/>
              <a:t>pick "ASP.NET MVC 2 Web Application." Name your project </a:t>
            </a:r>
            <a:r>
              <a:rPr lang="en-US" sz="2600" dirty="0" smtClean="0"/>
              <a:t>“First MVC" </a:t>
            </a:r>
            <a:r>
              <a:rPr lang="en-US" sz="2600" dirty="0"/>
              <a:t>and click OK</a:t>
            </a:r>
            <a:r>
              <a:rPr lang="en-US" sz="2600" dirty="0" smtClean="0"/>
              <a:t>.</a:t>
            </a:r>
          </a:p>
          <a:p>
            <a:pPr algn="just">
              <a:lnSpc>
                <a:spcPct val="110000"/>
              </a:lnSpc>
            </a:pPr>
            <a:r>
              <a:rPr lang="en-US" sz="2600" dirty="0" smtClean="0"/>
              <a:t>If you want Unit Test Project check on Yes, if don’t need check on No </a:t>
            </a:r>
          </a:p>
          <a:p>
            <a:pPr algn="just">
              <a:lnSpc>
                <a:spcPct val="110000"/>
              </a:lnSpc>
            </a:pPr>
            <a:r>
              <a:rPr lang="en-US" sz="2600" dirty="0" smtClean="0"/>
              <a:t>Step 3 : </a:t>
            </a:r>
            <a:r>
              <a:rPr lang="en-US" sz="2600" dirty="0"/>
              <a:t>On the right-hand side is the Solution Explorer showing all the files </a:t>
            </a:r>
            <a:r>
              <a:rPr lang="en-US" sz="2600" dirty="0" smtClean="0"/>
              <a:t>and </a:t>
            </a:r>
            <a:r>
              <a:rPr lang="en-US" sz="2600" dirty="0"/>
              <a:t>folders in your </a:t>
            </a:r>
            <a:r>
              <a:rPr lang="en-US" sz="2600" dirty="0" smtClean="0"/>
              <a:t>application.</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2571750"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890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ddControllerRightClick">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3419" y="4003965"/>
            <a:ext cx="6191250" cy="2295526"/>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Controller - 1</a:t>
            </a:r>
          </a:p>
        </p:txBody>
      </p:sp>
      <p:sp>
        <p:nvSpPr>
          <p:cNvPr id="23555" name="Rectangle 3"/>
          <p:cNvSpPr>
            <a:spLocks noGrp="1" noChangeArrowheads="1"/>
          </p:cNvSpPr>
          <p:nvPr>
            <p:ph type="body" idx="4294967295"/>
          </p:nvPr>
        </p:nvSpPr>
        <p:spPr bwMode="auto">
          <a:xfrm>
            <a:off x="252413" y="1371600"/>
            <a:ext cx="8586787" cy="2819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dirty="0"/>
              <a:t>create a new controller by right-clicking the controllers folder in the solution Explorer and selecting Add Controller. </a:t>
            </a:r>
            <a:endParaRPr lang="en-US" sz="2800" dirty="0" smtClean="0"/>
          </a:p>
          <a:p>
            <a:pPr algn="just">
              <a:lnSpc>
                <a:spcPct val="120000"/>
              </a:lnSpc>
            </a:pPr>
            <a:r>
              <a:rPr lang="en-US" sz="2800" dirty="0"/>
              <a:t>Name your new controller "</a:t>
            </a:r>
            <a:r>
              <a:rPr lang="en-US" sz="2800" dirty="0" err="1"/>
              <a:t>HelloWorldController</a:t>
            </a:r>
            <a:r>
              <a:rPr lang="en-US" sz="2800" dirty="0"/>
              <a:t>" and click Add.</a:t>
            </a:r>
            <a:endParaRPr lang="en-US" sz="2800" dirty="0" smtClean="0"/>
          </a:p>
        </p:txBody>
      </p:sp>
    </p:spTree>
    <p:extLst>
      <p:ext uri="{BB962C8B-B14F-4D97-AF65-F5344CB8AC3E}">
        <p14:creationId xmlns:p14="http://schemas.microsoft.com/office/powerpoint/2010/main" val="1152076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Controller - 2</a:t>
            </a:r>
          </a:p>
        </p:txBody>
      </p:sp>
      <p:sp>
        <p:nvSpPr>
          <p:cNvPr id="23555" name="Rectangle 3"/>
          <p:cNvSpPr>
            <a:spLocks noGrp="1" noChangeArrowheads="1"/>
          </p:cNvSpPr>
          <p:nvPr>
            <p:ph type="body" idx="4294967295"/>
          </p:nvPr>
        </p:nvSpPr>
        <p:spPr bwMode="auto">
          <a:xfrm>
            <a:off x="404813" y="1295400"/>
            <a:ext cx="8739187" cy="2819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a:t>Create two new methods that look like this inside of your new public class </a:t>
            </a:r>
            <a:r>
              <a:rPr lang="en-US" sz="2800" dirty="0" err="1"/>
              <a:t>HelloWorldController</a:t>
            </a:r>
            <a:r>
              <a:rPr lang="en-US" sz="2800" dirty="0"/>
              <a:t>. We'll return a string of HTML directly from our controller as an example.</a:t>
            </a:r>
            <a:endParaRPr lang="en-US" sz="28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6781800" cy="3222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7578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Controller - 3</a:t>
            </a:r>
          </a:p>
        </p:txBody>
      </p:sp>
      <p:sp>
        <p:nvSpPr>
          <p:cNvPr id="23555" name="Rectangle 3"/>
          <p:cNvSpPr>
            <a:spLocks noGrp="1" noChangeArrowheads="1"/>
          </p:cNvSpPr>
          <p:nvPr>
            <p:ph type="body" idx="4294967295"/>
          </p:nvPr>
        </p:nvSpPr>
        <p:spPr bwMode="auto">
          <a:xfrm>
            <a:off x="404813" y="1295400"/>
            <a:ext cx="8739187" cy="838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smtClean="0"/>
              <a:t>Let's </a:t>
            </a:r>
            <a:r>
              <a:rPr lang="en-US" sz="2800" dirty="0"/>
              <a:t>visit </a:t>
            </a:r>
            <a:r>
              <a:rPr lang="en-US" sz="2800" b="1" dirty="0"/>
              <a:t>http://</a:t>
            </a:r>
            <a:r>
              <a:rPr lang="en-US" sz="2800" b="1" dirty="0" smtClean="0"/>
              <a:t>localhost:xx/HelloWorld</a:t>
            </a:r>
            <a:endParaRPr lang="en-US" sz="2800" dirty="0" smtClean="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33600"/>
            <a:ext cx="53054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386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Controller - 4</a:t>
            </a:r>
          </a:p>
        </p:txBody>
      </p:sp>
      <p:sp>
        <p:nvSpPr>
          <p:cNvPr id="23555" name="Rectangle 3"/>
          <p:cNvSpPr>
            <a:spLocks noGrp="1" noChangeArrowheads="1"/>
          </p:cNvSpPr>
          <p:nvPr>
            <p:ph type="body" idx="4294967295"/>
          </p:nvPr>
        </p:nvSpPr>
        <p:spPr bwMode="auto">
          <a:xfrm>
            <a:off x="404813" y="1295400"/>
            <a:ext cx="8739187" cy="838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smtClean="0"/>
              <a:t>Let's </a:t>
            </a:r>
            <a:r>
              <a:rPr lang="en-US" sz="2800" dirty="0"/>
              <a:t>visit </a:t>
            </a:r>
            <a:r>
              <a:rPr lang="en-US" sz="2800" b="1" dirty="0"/>
              <a:t>http://localhost:xx/HelloWorld/Welcome.</a:t>
            </a:r>
            <a:endParaRPr lang="en-US" sz="28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2200"/>
            <a:ext cx="58674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452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- 1</a:t>
            </a:r>
          </a:p>
        </p:txBody>
      </p:sp>
      <p:sp>
        <p:nvSpPr>
          <p:cNvPr id="23555" name="Rectangle 3"/>
          <p:cNvSpPr>
            <a:spLocks noGrp="1" noChangeArrowheads="1"/>
          </p:cNvSpPr>
          <p:nvPr>
            <p:ph type="body" idx="4294967295"/>
          </p:nvPr>
        </p:nvSpPr>
        <p:spPr bwMode="auto">
          <a:xfrm>
            <a:off x="404813" y="1295400"/>
            <a:ext cx="8739187" cy="990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a:t>Let's now change the Index method to instead look like this:</a:t>
            </a:r>
            <a:endParaRPr lang="en-US" sz="28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6739128"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457200" y="3048000"/>
            <a:ext cx="8815553"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Let's now add a View template to our project that we can use for our Index() method. </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212" y="3962399"/>
            <a:ext cx="4473388" cy="1376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3"/>
          <p:cNvSpPr txBox="1">
            <a:spLocks noChangeArrowheads="1"/>
          </p:cNvSpPr>
          <p:nvPr/>
        </p:nvSpPr>
        <p:spPr bwMode="auto">
          <a:xfrm>
            <a:off x="404648" y="5334000"/>
            <a:ext cx="8815553"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This will bring up the "Add View" </a:t>
            </a:r>
            <a:r>
              <a:rPr lang="en-US" sz="2800" dirty="0" smtClean="0"/>
              <a:t>dialog, don’t change </a:t>
            </a:r>
            <a:r>
              <a:rPr lang="en-US" sz="2800" dirty="0"/>
              <a:t>anything, and just click the Add button.</a:t>
            </a:r>
          </a:p>
        </p:txBody>
      </p:sp>
    </p:spTree>
    <p:extLst>
      <p:ext uri="{BB962C8B-B14F-4D97-AF65-F5344CB8AC3E}">
        <p14:creationId xmlns:p14="http://schemas.microsoft.com/office/powerpoint/2010/main" val="1850697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- 2</a:t>
            </a:r>
          </a:p>
        </p:txBody>
      </p:sp>
      <p:sp>
        <p:nvSpPr>
          <p:cNvPr id="23555" name="Rectangle 3"/>
          <p:cNvSpPr>
            <a:spLocks noGrp="1" noChangeArrowheads="1"/>
          </p:cNvSpPr>
          <p:nvPr>
            <p:ph type="body" idx="4294967295"/>
          </p:nvPr>
        </p:nvSpPr>
        <p:spPr bwMode="auto">
          <a:xfrm>
            <a:off x="404813" y="1295400"/>
            <a:ext cx="8739187" cy="990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dirty="0"/>
              <a:t>Let's visit </a:t>
            </a:r>
            <a:r>
              <a:rPr lang="en-US" sz="2800" b="1" dirty="0">
                <a:hlinkClick r:id="rId3"/>
              </a:rPr>
              <a:t>http://</a:t>
            </a:r>
            <a:r>
              <a:rPr lang="en-US" sz="2800" b="1" dirty="0" smtClean="0">
                <a:hlinkClick r:id="rId3"/>
              </a:rPr>
              <a:t>localhost:xx/HelloWorld</a:t>
            </a:r>
            <a:r>
              <a:rPr lang="en-US" sz="2800" b="1" dirty="0" smtClean="0"/>
              <a:t> </a:t>
            </a:r>
            <a:endParaRPr lang="en-US" sz="2800" dirty="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637222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845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- 3</a:t>
            </a:r>
          </a:p>
        </p:txBody>
      </p:sp>
      <p:sp>
        <p:nvSpPr>
          <p:cNvPr id="23555" name="Rectangle 3"/>
          <p:cNvSpPr>
            <a:spLocks noGrp="1" noChangeArrowheads="1"/>
          </p:cNvSpPr>
          <p:nvPr>
            <p:ph type="body" idx="4294967295"/>
          </p:nvPr>
        </p:nvSpPr>
        <p:spPr bwMode="auto">
          <a:xfrm>
            <a:off x="304801" y="1371600"/>
            <a:ext cx="8534400" cy="2667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b="1" dirty="0"/>
              <a:t>Changing Views and Master </a:t>
            </a:r>
            <a:r>
              <a:rPr lang="en-US" sz="2800" b="1" dirty="0" smtClean="0"/>
              <a:t>Pages</a:t>
            </a:r>
          </a:p>
          <a:p>
            <a:pPr lvl="1" algn="just">
              <a:lnSpc>
                <a:spcPct val="120000"/>
              </a:lnSpc>
            </a:pPr>
            <a:r>
              <a:rPr lang="en-US" sz="2400" dirty="0"/>
              <a:t>Go to the /Views/Shared folder in the Solution Explorer and open the </a:t>
            </a:r>
            <a:r>
              <a:rPr lang="en-US" sz="2400" dirty="0" err="1"/>
              <a:t>Site.Master</a:t>
            </a:r>
            <a:r>
              <a:rPr lang="en-US" sz="2400" dirty="0"/>
              <a:t> file. </a:t>
            </a:r>
            <a:endParaRPr lang="en-US" sz="2400" dirty="0" smtClean="0"/>
          </a:p>
          <a:p>
            <a:pPr lvl="1" algn="just">
              <a:lnSpc>
                <a:spcPct val="120000"/>
              </a:lnSpc>
            </a:pPr>
            <a:r>
              <a:rPr lang="en-US" sz="2400" dirty="0" smtClean="0"/>
              <a:t>This </a:t>
            </a:r>
            <a:r>
              <a:rPr lang="en-US" sz="2400" dirty="0"/>
              <a:t>file is called a Master Page and it's the shared "shell" that all our other pages use</a:t>
            </a:r>
            <a:r>
              <a:rPr lang="en-US" sz="2400" dirty="0" smtClean="0"/>
              <a:t>.</a:t>
            </a:r>
          </a:p>
          <a:p>
            <a:pPr lvl="1" algn="just">
              <a:lnSpc>
                <a:spcPct val="120000"/>
              </a:lnSpc>
            </a:pPr>
            <a:r>
              <a:rPr lang="en-US" sz="2400" dirty="0"/>
              <a:t>let's change the title of the Index page. </a:t>
            </a:r>
            <a:endParaRPr lang="en-US" sz="2400" dirty="0"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58" y="4343400"/>
            <a:ext cx="868924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963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- 3</a:t>
            </a:r>
          </a:p>
        </p:txBody>
      </p:sp>
      <p:sp>
        <p:nvSpPr>
          <p:cNvPr id="23555" name="Rectangle 3"/>
          <p:cNvSpPr>
            <a:spLocks noGrp="1" noChangeArrowheads="1"/>
          </p:cNvSpPr>
          <p:nvPr>
            <p:ph type="body" idx="4294967295"/>
          </p:nvPr>
        </p:nvSpPr>
        <p:spPr bwMode="auto">
          <a:xfrm>
            <a:off x="304800" y="1371600"/>
            <a:ext cx="8534400" cy="4876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b="1" dirty="0"/>
              <a:t>Changing Views and Master </a:t>
            </a:r>
            <a:r>
              <a:rPr lang="en-US" sz="2800" b="1" dirty="0" smtClean="0"/>
              <a:t>Pages</a:t>
            </a:r>
          </a:p>
          <a:p>
            <a:pPr lvl="1" algn="just">
              <a:lnSpc>
                <a:spcPct val="120000"/>
              </a:lnSpc>
            </a:pPr>
            <a:r>
              <a:rPr lang="en-US" sz="2400" dirty="0"/>
              <a:t>Go to the /Views/Shared folder in the Solution Explorer and open the </a:t>
            </a:r>
            <a:r>
              <a:rPr lang="en-US" sz="2400" dirty="0" err="1"/>
              <a:t>Site.Master</a:t>
            </a:r>
            <a:r>
              <a:rPr lang="en-US" sz="2400" dirty="0"/>
              <a:t> file. </a:t>
            </a:r>
            <a:endParaRPr lang="en-US" sz="2400" dirty="0" smtClean="0"/>
          </a:p>
          <a:p>
            <a:pPr lvl="1" algn="just">
              <a:lnSpc>
                <a:spcPct val="120000"/>
              </a:lnSpc>
            </a:pPr>
            <a:r>
              <a:rPr lang="en-US" sz="2400" dirty="0" smtClean="0"/>
              <a:t>This </a:t>
            </a:r>
            <a:r>
              <a:rPr lang="en-US" sz="2400" dirty="0"/>
              <a:t>file is called a Master Page and it's the shared "shell" that all our other pages use</a:t>
            </a:r>
            <a:r>
              <a:rPr lang="en-US" sz="2400" dirty="0" smtClean="0"/>
              <a:t>.</a:t>
            </a:r>
          </a:p>
          <a:p>
            <a:pPr lvl="1" algn="just">
              <a:lnSpc>
                <a:spcPct val="120000"/>
              </a:lnSpc>
            </a:pPr>
            <a:r>
              <a:rPr lang="en-US" sz="2400" dirty="0"/>
              <a:t>That placeholder is where all the pages you create will show up, "wrapped" in the master page.</a:t>
            </a:r>
            <a:endParaRPr lang="en-US" sz="2400" dirty="0" smtClean="0"/>
          </a:p>
          <a:p>
            <a:pPr marL="457200" lvl="1" indent="0" algn="just">
              <a:lnSpc>
                <a:spcPct val="120000"/>
              </a:lnSpc>
              <a:buNone/>
            </a:pPr>
            <a:endParaRPr lang="en-US" sz="2400" dirty="0" smtClean="0"/>
          </a:p>
        </p:txBody>
      </p:sp>
    </p:spTree>
    <p:extLst>
      <p:ext uri="{BB962C8B-B14F-4D97-AF65-F5344CB8AC3E}">
        <p14:creationId xmlns:p14="http://schemas.microsoft.com/office/powerpoint/2010/main" val="1423965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- 3</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83226"/>
            <a:ext cx="4724400" cy="5317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138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54088" y="153988"/>
            <a:ext cx="8189912" cy="841375"/>
          </a:xfrm>
          <a:prstGeom prst="rect">
            <a:avLst/>
          </a:prstGeom>
        </p:spPr>
        <p:txBody>
          <a:bodyPr/>
          <a:lstStyle/>
          <a:p>
            <a:pPr marL="460375" indent="-460375"/>
            <a:r>
              <a:rPr lang="en-US" dirty="0" smtClean="0"/>
              <a:t>Lesson: </a:t>
            </a:r>
            <a:r>
              <a:rPr lang="en-US" dirty="0" smtClean="0">
                <a:solidFill>
                  <a:schemeClr val="tx1"/>
                </a:solidFill>
              </a:rPr>
              <a:t>ASP.NET MVC</a:t>
            </a:r>
          </a:p>
        </p:txBody>
      </p:sp>
      <p:sp>
        <p:nvSpPr>
          <p:cNvPr id="22531" name="Rectangle 3"/>
          <p:cNvSpPr>
            <a:spLocks noGrp="1" noChangeArrowheads="1"/>
          </p:cNvSpPr>
          <p:nvPr>
            <p:ph type="body" idx="4294967295"/>
          </p:nvPr>
        </p:nvSpPr>
        <p:spPr bwMode="auto">
          <a:xfrm>
            <a:off x="381000" y="1447800"/>
            <a:ext cx="8763000" cy="455612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b="1" dirty="0">
                <a:latin typeface="Arial" pitchFamily="34" charset="0"/>
              </a:rPr>
              <a:t>MVC Overview</a:t>
            </a:r>
          </a:p>
          <a:p>
            <a:r>
              <a:rPr lang="en-US" b="1" dirty="0">
                <a:latin typeface="Arial" pitchFamily="34" charset="0"/>
              </a:rPr>
              <a:t>ASP.NET MVC </a:t>
            </a:r>
            <a:r>
              <a:rPr lang="en-US" b="1" dirty="0" smtClean="0">
                <a:latin typeface="Arial" pitchFamily="34" charset="0"/>
              </a:rPr>
              <a:t>Overview</a:t>
            </a:r>
          </a:p>
          <a:p>
            <a:r>
              <a:rPr lang="en-US" b="1" dirty="0">
                <a:latin typeface="Arial" pitchFamily="34" charset="0"/>
              </a:rPr>
              <a:t>Features of the ASP.NET MVC Framework</a:t>
            </a:r>
          </a:p>
          <a:p>
            <a:r>
              <a:rPr lang="en-US" b="1" dirty="0">
                <a:latin typeface="Arial" pitchFamily="34" charset="0"/>
              </a:rPr>
              <a:t>Understanding ASP.NET </a:t>
            </a:r>
            <a:r>
              <a:rPr lang="en-US" b="1" dirty="0" smtClean="0">
                <a:latin typeface="Arial" pitchFamily="34" charset="0"/>
              </a:rPr>
              <a:t>Routing</a:t>
            </a:r>
            <a:endParaRPr lang="en-US" b="1" dirty="0">
              <a:latin typeface="Arial" pitchFamily="34" charset="0"/>
            </a:endParaRPr>
          </a:p>
          <a:p>
            <a:r>
              <a:rPr lang="en-US" b="1" dirty="0" smtClean="0">
                <a:latin typeface="Arial" pitchFamily="34" charset="0"/>
              </a:rPr>
              <a:t>How to create new ASP.NET MVC</a:t>
            </a:r>
          </a:p>
          <a:p>
            <a:r>
              <a:rPr lang="en-US" b="1" dirty="0" smtClean="0">
                <a:latin typeface="Arial" pitchFamily="34" charset="0"/>
              </a:rPr>
              <a:t>Q&amp;A</a:t>
            </a:r>
          </a:p>
          <a:p>
            <a:r>
              <a:rPr lang="en-US" b="1" dirty="0" smtClean="0">
                <a:latin typeface="Arial" pitchFamily="34" charset="0"/>
              </a:rPr>
              <a:t>Reference</a:t>
            </a:r>
          </a:p>
          <a:p>
            <a:endParaRPr lang="en-US" b="1" dirty="0">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Adding a View - 4</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sz="2800" b="1" dirty="0"/>
              <a:t>Changing </a:t>
            </a:r>
            <a:r>
              <a:rPr lang="en-US" sz="2800" b="1" dirty="0" smtClean="0"/>
              <a:t>Title of the Index page</a:t>
            </a:r>
          </a:p>
          <a:p>
            <a:pPr lvl="1"/>
            <a:r>
              <a:rPr lang="en-US" sz="2400" dirty="0"/>
              <a:t>Open /</a:t>
            </a:r>
            <a:r>
              <a:rPr lang="en-US" sz="2400" dirty="0" err="1"/>
              <a:t>HelloWorld</a:t>
            </a:r>
            <a:r>
              <a:rPr lang="en-US" sz="2400" dirty="0"/>
              <a:t>/Index.aspx. </a:t>
            </a:r>
            <a:endParaRPr lang="en-US" sz="2400" dirty="0" smtClean="0"/>
          </a:p>
          <a:p>
            <a:pPr lvl="1"/>
            <a:r>
              <a:rPr lang="en-US" sz="2400" dirty="0" smtClean="0"/>
              <a:t>There's </a:t>
            </a:r>
            <a:r>
              <a:rPr lang="en-US" sz="2400" dirty="0"/>
              <a:t>two places to change. </a:t>
            </a:r>
            <a:endParaRPr lang="en-US" sz="2400" dirty="0" smtClean="0"/>
          </a:p>
          <a:p>
            <a:pPr lvl="2"/>
            <a:r>
              <a:rPr lang="en-US" sz="2000" dirty="0" smtClean="0"/>
              <a:t>First</a:t>
            </a:r>
            <a:r>
              <a:rPr lang="en-US" sz="2000" dirty="0"/>
              <a:t>, the Title that appears in the title of the browser</a:t>
            </a:r>
            <a:r>
              <a:rPr lang="en-US" sz="2000" dirty="0" smtClean="0"/>
              <a:t>,</a:t>
            </a:r>
          </a:p>
          <a:p>
            <a:pPr lvl="2"/>
            <a:r>
              <a:rPr lang="en-US" sz="2000" dirty="0" smtClean="0"/>
              <a:t>The </a:t>
            </a:r>
            <a:r>
              <a:rPr lang="en-US" sz="2000" dirty="0"/>
              <a:t>secondary header - that's H2 - as well. </a:t>
            </a:r>
            <a:endParaRPr lang="en-US" sz="2000" b="1" dirty="0" smtClean="0"/>
          </a:p>
          <a:p>
            <a:pPr marL="457200" lvl="1" indent="0">
              <a:buNone/>
            </a:pPr>
            <a:endParaRPr lang="en-US" sz="2400" dirty="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733800"/>
            <a:ext cx="66675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6741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57200" lvl="1" indent="0">
              <a:buNone/>
            </a:pPr>
            <a:r>
              <a:rPr lang="en-US" sz="2400" dirty="0" smtClean="0"/>
              <a:t>Change </a:t>
            </a:r>
            <a:r>
              <a:rPr lang="en-US" sz="2400" dirty="0"/>
              <a:t>the Welcome method inside your controller.</a:t>
            </a:r>
            <a:endParaRPr lang="en-US"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667702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3531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57200" lvl="1" indent="0">
              <a:buNone/>
            </a:pPr>
            <a:r>
              <a:rPr lang="en-US" sz="2400" dirty="0" smtClean="0"/>
              <a:t>Change </a:t>
            </a:r>
            <a:r>
              <a:rPr lang="en-US" sz="2400" dirty="0"/>
              <a:t>the Welcome method inside your controller.</a:t>
            </a:r>
            <a:endParaRPr lang="en-US"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667702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867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57200" lvl="1" indent="0">
              <a:buNone/>
            </a:pPr>
            <a:r>
              <a:rPr lang="en-US" sz="2400" dirty="0" smtClean="0"/>
              <a:t>Now we need a Welcome View template</a:t>
            </a:r>
          </a:p>
        </p:txBody>
      </p:sp>
      <p:pic>
        <p:nvPicPr>
          <p:cNvPr id="163842" name="Picture 2" descr="Add View circled"/>
          <p:cNvPicPr>
            <a:picLocks noChangeAspect="1" noChangeArrowheads="1"/>
          </p:cNvPicPr>
          <p:nvPr/>
        </p:nvPicPr>
        <p:blipFill>
          <a:blip r:embed="rId3"/>
          <a:srcRect/>
          <a:stretch>
            <a:fillRect/>
          </a:stretch>
        </p:blipFill>
        <p:spPr bwMode="auto">
          <a:xfrm>
            <a:off x="2133600" y="1752600"/>
            <a:ext cx="4524375" cy="4467225"/>
          </a:xfrm>
          <a:prstGeom prst="rect">
            <a:avLst/>
          </a:prstGeom>
          <a:noFill/>
        </p:spPr>
      </p:pic>
    </p:spTree>
    <p:extLst>
      <p:ext uri="{BB962C8B-B14F-4D97-AF65-F5344CB8AC3E}">
        <p14:creationId xmlns:p14="http://schemas.microsoft.com/office/powerpoint/2010/main" val="2732867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sp>
        <p:nvSpPr>
          <p:cNvPr id="23555" name="Rectangle 3"/>
          <p:cNvSpPr>
            <a:spLocks noGrp="1" noChangeArrowheads="1"/>
          </p:cNvSpPr>
          <p:nvPr>
            <p:ph type="body" idx="4294967295"/>
          </p:nvPr>
        </p:nvSpPr>
        <p:spPr bwMode="auto">
          <a:xfrm>
            <a:off x="404813" y="1295400"/>
            <a:ext cx="8739187"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57200" lvl="1" indent="0">
              <a:buNone/>
            </a:pPr>
            <a:r>
              <a:rPr lang="en-US" sz="2400" dirty="0" smtClean="0"/>
              <a:t>Add this code under the &lt;h2&gt; in your new Welcome.aspx.</a:t>
            </a:r>
          </a:p>
        </p:txBody>
      </p:sp>
      <p:pic>
        <p:nvPicPr>
          <p:cNvPr id="250882" name="Picture 2"/>
          <p:cNvPicPr>
            <a:picLocks noChangeAspect="1" noChangeArrowheads="1"/>
          </p:cNvPicPr>
          <p:nvPr/>
        </p:nvPicPr>
        <p:blipFill>
          <a:blip r:embed="rId3"/>
          <a:srcRect/>
          <a:stretch>
            <a:fillRect/>
          </a:stretch>
        </p:blipFill>
        <p:spPr bwMode="auto">
          <a:xfrm>
            <a:off x="914400" y="1908392"/>
            <a:ext cx="7924800" cy="834808"/>
          </a:xfrm>
          <a:prstGeom prst="rect">
            <a:avLst/>
          </a:prstGeom>
          <a:noFill/>
          <a:ln w="9525">
            <a:noFill/>
            <a:miter lim="800000"/>
            <a:headEnd/>
            <a:tailEnd/>
          </a:ln>
          <a:effectLst/>
        </p:spPr>
      </p:pic>
    </p:spTree>
    <p:extLst>
      <p:ext uri="{BB962C8B-B14F-4D97-AF65-F5344CB8AC3E}">
        <p14:creationId xmlns:p14="http://schemas.microsoft.com/office/powerpoint/2010/main" val="2732867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0"/>
            <a:ext cx="8189912" cy="995363"/>
          </a:xfrm>
          <a:prstGeom prst="rect">
            <a:avLst/>
          </a:prstGeom>
        </p:spPr>
        <p:txBody>
          <a:bodyPr/>
          <a:lstStyle/>
          <a:p>
            <a:r>
              <a:rPr lang="en-US" dirty="0"/>
              <a:t>How to create new ASP.NET </a:t>
            </a:r>
            <a:r>
              <a:rPr lang="en-US" dirty="0" smtClean="0"/>
              <a:t>MVC</a:t>
            </a:r>
            <a:br>
              <a:rPr lang="en-US" dirty="0" smtClean="0"/>
            </a:br>
            <a:r>
              <a:rPr lang="en-US" dirty="0" smtClean="0"/>
              <a:t>Parsing a </a:t>
            </a:r>
            <a:r>
              <a:rPr lang="en-US" dirty="0" err="1" smtClean="0"/>
              <a:t>ViewModel</a:t>
            </a:r>
            <a:r>
              <a:rPr lang="en-US" dirty="0" smtClean="0"/>
              <a:t> </a:t>
            </a:r>
          </a:p>
        </p:txBody>
      </p:sp>
      <p:pic>
        <p:nvPicPr>
          <p:cNvPr id="252930" name="Picture 2" descr="Welcome - Windows Internet Explorer">
            <a:hlinkClick r:id="rId3"/>
          </p:cNvPr>
          <p:cNvPicPr>
            <a:picLocks noChangeAspect="1" noChangeArrowheads="1"/>
          </p:cNvPicPr>
          <p:nvPr/>
        </p:nvPicPr>
        <p:blipFill>
          <a:blip r:embed="rId4"/>
          <a:srcRect/>
          <a:stretch>
            <a:fillRect/>
          </a:stretch>
        </p:blipFill>
        <p:spPr bwMode="auto">
          <a:xfrm>
            <a:off x="1676400" y="1524000"/>
            <a:ext cx="6191250" cy="4505326"/>
          </a:xfrm>
          <a:prstGeom prst="rect">
            <a:avLst/>
          </a:prstGeom>
          <a:noFill/>
        </p:spPr>
      </p:pic>
    </p:spTree>
    <p:extLst>
      <p:ext uri="{BB962C8B-B14F-4D97-AF65-F5344CB8AC3E}">
        <p14:creationId xmlns:p14="http://schemas.microsoft.com/office/powerpoint/2010/main" val="2732867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smtClean="0"/>
              <a:t>Demo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2519363"/>
            <a:ext cx="25146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116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smtClean="0"/>
              <a:t>Q&amp;A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38400"/>
            <a:ext cx="3444308"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924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smtClean="0"/>
              <a:t>MVC Overview</a:t>
            </a:r>
          </a:p>
        </p:txBody>
      </p:sp>
      <p:sp>
        <p:nvSpPr>
          <p:cNvPr id="23555" name="Rectangle 3"/>
          <p:cNvSpPr>
            <a:spLocks noGrp="1" noChangeArrowheads="1"/>
          </p:cNvSpPr>
          <p:nvPr>
            <p:ph type="body" idx="4294967295"/>
          </p:nvPr>
        </p:nvSpPr>
        <p:spPr bwMode="auto">
          <a:xfrm>
            <a:off x="228600" y="1371600"/>
            <a:ext cx="8610600" cy="487679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dirty="0"/>
              <a:t>The Model-View-Controller (MVC) architectural pattern separates an application into three main components: the model, the view, and the </a:t>
            </a:r>
            <a:r>
              <a:rPr lang="en-US" sz="2800" dirty="0" smtClean="0"/>
              <a:t>controller.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smtClean="0"/>
              <a:t>MVC Overview</a:t>
            </a:r>
          </a:p>
        </p:txBody>
      </p:sp>
      <p:sp>
        <p:nvSpPr>
          <p:cNvPr id="23555" name="Rectangle 3"/>
          <p:cNvSpPr>
            <a:spLocks noGrp="1" noChangeArrowheads="1"/>
          </p:cNvSpPr>
          <p:nvPr>
            <p:ph type="body" idx="4294967295"/>
          </p:nvPr>
        </p:nvSpPr>
        <p:spPr bwMode="auto">
          <a:xfrm>
            <a:off x="3505200" y="1295400"/>
            <a:ext cx="5410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r>
              <a:rPr lang="en-US" sz="2600" b="1" dirty="0"/>
              <a:t>Models</a:t>
            </a:r>
            <a:r>
              <a:rPr lang="en-US" sz="2600" dirty="0"/>
              <a:t>. Model objects are the parts of the application that implement the logic for </a:t>
            </a:r>
            <a:r>
              <a:rPr lang="en-US" sz="2600" dirty="0" smtClean="0"/>
              <a:t>the </a:t>
            </a:r>
            <a:r>
              <a:rPr lang="en-US" sz="2600" dirty="0"/>
              <a:t>application s data domain</a:t>
            </a:r>
            <a:r>
              <a:rPr lang="en-US" sz="2600" dirty="0" smtClean="0"/>
              <a:t>.</a:t>
            </a:r>
          </a:p>
          <a:p>
            <a:pPr algn="just"/>
            <a:r>
              <a:rPr lang="en-US" sz="2600" b="1" dirty="0"/>
              <a:t>Views</a:t>
            </a:r>
            <a:r>
              <a:rPr lang="en-US" sz="2600" dirty="0"/>
              <a:t>. Views are the components that display the application s user interface (UI). </a:t>
            </a:r>
            <a:endParaRPr lang="en-US" sz="2600" dirty="0" smtClean="0"/>
          </a:p>
          <a:p>
            <a:pPr algn="just"/>
            <a:r>
              <a:rPr lang="en-US" sz="2600" b="1" dirty="0"/>
              <a:t>Controllers</a:t>
            </a:r>
            <a:r>
              <a:rPr lang="en-US" sz="2600" dirty="0"/>
              <a:t>. Controllers are the components that handle user interaction, work with the model, and ultimately select a view to render that displays UI</a:t>
            </a:r>
            <a:endParaRPr lang="en-US" sz="2600" dirty="0" smtClean="0"/>
          </a:p>
        </p:txBody>
      </p:sp>
      <p:pic>
        <p:nvPicPr>
          <p:cNvPr id="5" name="Content Placeholder 3" descr="C:\Documents and Settings\tannm3\Desktop\IC263184.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0782" y="2057400"/>
            <a:ext cx="3560618" cy="3657600"/>
          </a:xfrm>
          <a:prstGeom prst="rect">
            <a:avLst/>
          </a:prstGeom>
          <a:noFill/>
          <a:ln>
            <a:noFill/>
          </a:ln>
        </p:spPr>
      </p:pic>
    </p:spTree>
    <p:extLst>
      <p:ext uri="{BB962C8B-B14F-4D97-AF65-F5344CB8AC3E}">
        <p14:creationId xmlns:p14="http://schemas.microsoft.com/office/powerpoint/2010/main" val="97080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ASP.NET MVC Overview</a:t>
            </a:r>
            <a:endParaRPr lang="en-US" dirty="0" smtClean="0"/>
          </a:p>
        </p:txBody>
      </p:sp>
      <p:sp>
        <p:nvSpPr>
          <p:cNvPr id="23555" name="Rectangle 3"/>
          <p:cNvSpPr>
            <a:spLocks noGrp="1" noChangeArrowheads="1"/>
          </p:cNvSpPr>
          <p:nvPr>
            <p:ph type="body" idx="4294967295"/>
          </p:nvPr>
        </p:nvSpPr>
        <p:spPr bwMode="auto">
          <a:xfrm>
            <a:off x="304800" y="1371600"/>
            <a:ext cx="8534400" cy="4876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smtClean="0"/>
              <a:t>The ASP.NET MVC framework provides an alternative to the ASP.NET Web Forms pattern for creating MVC-based Web applications. </a:t>
            </a:r>
          </a:p>
          <a:p>
            <a:pPr algn="just">
              <a:lnSpc>
                <a:spcPct val="120000"/>
              </a:lnSpc>
            </a:pPr>
            <a:r>
              <a:rPr lang="en-US" sz="2800" smtClean="0"/>
              <a:t>The ASP.NET MVC framework is a lightweight, highly testable presentation framework that (as with Web Forms-based applications) is integrated with existing ASP.NET features, such as master pages and membership-based authentication.</a:t>
            </a:r>
            <a:endParaRPr lang="en-US" sz="2800" dirty="0" smtClean="0"/>
          </a:p>
        </p:txBody>
      </p:sp>
    </p:spTree>
    <p:extLst>
      <p:ext uri="{BB962C8B-B14F-4D97-AF65-F5344CB8AC3E}">
        <p14:creationId xmlns:p14="http://schemas.microsoft.com/office/powerpoint/2010/main" val="549743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ASP.NET MVC </a:t>
            </a:r>
            <a:r>
              <a:rPr lang="en-US" dirty="0" smtClean="0"/>
              <a:t>Overview</a:t>
            </a:r>
            <a:br>
              <a:rPr lang="en-US" dirty="0" smtClean="0"/>
            </a:br>
            <a:r>
              <a:rPr lang="en-US" dirty="0" smtClean="0"/>
              <a:t>Working Model</a:t>
            </a:r>
          </a:p>
        </p:txBody>
      </p:sp>
      <p:pic>
        <p:nvPicPr>
          <p:cNvPr id="161794" name="Picture 2"/>
          <p:cNvPicPr>
            <a:picLocks noChangeAspect="1" noChangeArrowheads="1"/>
          </p:cNvPicPr>
          <p:nvPr/>
        </p:nvPicPr>
        <p:blipFill>
          <a:blip r:embed="rId3"/>
          <a:srcRect/>
          <a:stretch>
            <a:fillRect/>
          </a:stretch>
        </p:blipFill>
        <p:spPr bwMode="auto">
          <a:xfrm>
            <a:off x="2514600" y="1295400"/>
            <a:ext cx="4195482" cy="4953000"/>
          </a:xfrm>
          <a:prstGeom prst="rect">
            <a:avLst/>
          </a:prstGeom>
          <a:noFill/>
          <a:ln w="9525">
            <a:noFill/>
            <a:miter lim="800000"/>
            <a:headEnd/>
            <a:tailEnd/>
          </a:ln>
          <a:effectLst/>
        </p:spPr>
      </p:pic>
    </p:spTree>
    <p:extLst>
      <p:ext uri="{BB962C8B-B14F-4D97-AF65-F5344CB8AC3E}">
        <p14:creationId xmlns:p14="http://schemas.microsoft.com/office/powerpoint/2010/main" val="4229684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Features of the ASP.NET MVC </a:t>
            </a:r>
            <a:endParaRPr lang="en-US" dirty="0" smtClean="0"/>
          </a:p>
        </p:txBody>
      </p:sp>
      <p:sp>
        <p:nvSpPr>
          <p:cNvPr id="23555" name="Rectangle 3"/>
          <p:cNvSpPr>
            <a:spLocks noGrp="1" noChangeArrowheads="1"/>
          </p:cNvSpPr>
          <p:nvPr>
            <p:ph type="body" idx="4294967295"/>
          </p:nvPr>
        </p:nvSpPr>
        <p:spPr bwMode="auto">
          <a:xfrm>
            <a:off x="228600" y="1307090"/>
            <a:ext cx="8610600" cy="494131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10000"/>
              </a:lnSpc>
              <a:spcBef>
                <a:spcPts val="600"/>
              </a:spcBef>
            </a:pPr>
            <a:r>
              <a:rPr lang="en-US" sz="2400" dirty="0"/>
              <a:t>Separation of application tasks (input logic, business logic, and UI logic), testability, and test-driven development (TDD</a:t>
            </a:r>
            <a:r>
              <a:rPr lang="en-US" sz="2400" dirty="0" smtClean="0"/>
              <a:t>).</a:t>
            </a:r>
          </a:p>
          <a:p>
            <a:pPr algn="just">
              <a:lnSpc>
                <a:spcPct val="110000"/>
              </a:lnSpc>
              <a:spcBef>
                <a:spcPts val="600"/>
              </a:spcBef>
            </a:pPr>
            <a:r>
              <a:rPr lang="en-US" sz="2400" dirty="0"/>
              <a:t>An </a:t>
            </a:r>
            <a:r>
              <a:rPr lang="en-US" sz="2400" dirty="0" smtClean="0"/>
              <a:t>extensible </a:t>
            </a:r>
            <a:r>
              <a:rPr lang="en-US" sz="2400" dirty="0"/>
              <a:t>and pluggable </a:t>
            </a:r>
            <a:r>
              <a:rPr lang="en-US" sz="2400" dirty="0" smtClean="0"/>
              <a:t>framework.</a:t>
            </a:r>
          </a:p>
          <a:p>
            <a:pPr algn="just">
              <a:lnSpc>
                <a:spcPct val="110000"/>
              </a:lnSpc>
              <a:spcBef>
                <a:spcPts val="600"/>
              </a:spcBef>
            </a:pPr>
            <a:r>
              <a:rPr lang="en-US" sz="2400" dirty="0"/>
              <a:t>Extensive support for ASP.NET routing, which is a powerful URL-mapping component that lets you build applications that have comprehensible and searchable URLs</a:t>
            </a:r>
            <a:r>
              <a:rPr lang="en-US" sz="2400" dirty="0" smtClean="0"/>
              <a:t>.</a:t>
            </a:r>
          </a:p>
          <a:p>
            <a:pPr algn="just">
              <a:lnSpc>
                <a:spcPct val="110000"/>
              </a:lnSpc>
              <a:spcBef>
                <a:spcPts val="600"/>
              </a:spcBef>
            </a:pPr>
            <a:r>
              <a:rPr lang="en-US" sz="2400" dirty="0"/>
              <a:t>Support for using the markup in existing ASP.NET page (.</a:t>
            </a:r>
            <a:r>
              <a:rPr lang="en-US" sz="2400" dirty="0" err="1"/>
              <a:t>aspx</a:t>
            </a:r>
            <a:r>
              <a:rPr lang="en-US" sz="2400" dirty="0"/>
              <a:t> files), user control (.</a:t>
            </a:r>
            <a:r>
              <a:rPr lang="en-US" sz="2400" dirty="0" err="1"/>
              <a:t>ascx</a:t>
            </a:r>
            <a:r>
              <a:rPr lang="en-US" sz="2400" dirty="0"/>
              <a:t> files), and master page (.master files) markup files as view </a:t>
            </a:r>
            <a:r>
              <a:rPr lang="en-US" sz="2400" dirty="0" smtClean="0"/>
              <a:t>templates.</a:t>
            </a:r>
          </a:p>
          <a:p>
            <a:pPr algn="just">
              <a:lnSpc>
                <a:spcPct val="110000"/>
              </a:lnSpc>
              <a:spcBef>
                <a:spcPts val="600"/>
              </a:spcBef>
            </a:pPr>
            <a:r>
              <a:rPr lang="en-US" sz="2400" dirty="0"/>
              <a:t>Support for existing ASP.NET </a:t>
            </a:r>
            <a:r>
              <a:rPr lang="en-US" sz="2400" dirty="0" smtClean="0"/>
              <a:t>features</a:t>
            </a:r>
            <a:r>
              <a:rPr lang="en-US" sz="2800" dirty="0" smtClean="0"/>
              <a:t>.</a:t>
            </a:r>
          </a:p>
        </p:txBody>
      </p:sp>
    </p:spTree>
    <p:extLst>
      <p:ext uri="{BB962C8B-B14F-4D97-AF65-F5344CB8AC3E}">
        <p14:creationId xmlns:p14="http://schemas.microsoft.com/office/powerpoint/2010/main" val="3635983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Understanding ASP.NET Routing</a:t>
            </a:r>
            <a:endParaRPr lang="en-US" dirty="0" smtClean="0"/>
          </a:p>
        </p:txBody>
      </p:sp>
      <p:sp>
        <p:nvSpPr>
          <p:cNvPr id="23555" name="Rectangle 3"/>
          <p:cNvSpPr>
            <a:spLocks noGrp="1" noChangeArrowheads="1"/>
          </p:cNvSpPr>
          <p:nvPr>
            <p:ph type="body" idx="4294967295"/>
          </p:nvPr>
        </p:nvSpPr>
        <p:spPr bwMode="auto">
          <a:xfrm>
            <a:off x="300038" y="1371600"/>
            <a:ext cx="8539162" cy="4876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en-US" sz="2800" dirty="0"/>
              <a:t>A browser request gets mapped to a controller action through a feature of the ASP.NET framework called </a:t>
            </a:r>
            <a:r>
              <a:rPr lang="en-US" sz="2800" i="1" dirty="0"/>
              <a:t>ASP.NET </a:t>
            </a:r>
            <a:r>
              <a:rPr lang="en-US" sz="2800" i="1" dirty="0" smtClean="0"/>
              <a:t>Routing.</a:t>
            </a:r>
          </a:p>
          <a:p>
            <a:pPr algn="just">
              <a:lnSpc>
                <a:spcPct val="120000"/>
              </a:lnSpc>
            </a:pPr>
            <a:r>
              <a:rPr lang="en-US" sz="2800" dirty="0"/>
              <a:t>ASP.NET Routing uses a route table to handle incoming requests</a:t>
            </a:r>
            <a:r>
              <a:rPr lang="en-US" sz="2800" dirty="0" smtClean="0"/>
              <a:t>.</a:t>
            </a:r>
          </a:p>
          <a:p>
            <a:pPr algn="just">
              <a:lnSpc>
                <a:spcPct val="120000"/>
              </a:lnSpc>
            </a:pPr>
            <a:r>
              <a:rPr lang="en-US" sz="2800" dirty="0"/>
              <a:t>The route table is setup in the </a:t>
            </a:r>
            <a:r>
              <a:rPr lang="en-US" sz="2800" b="1" dirty="0" err="1"/>
              <a:t>Global.asax</a:t>
            </a:r>
            <a:r>
              <a:rPr lang="en-US" sz="2800" dirty="0"/>
              <a:t> file.</a:t>
            </a:r>
            <a:endParaRPr lang="en-US" sz="2800" dirty="0" smtClean="0"/>
          </a:p>
        </p:txBody>
      </p:sp>
    </p:spTree>
    <p:extLst>
      <p:ext uri="{BB962C8B-B14F-4D97-AF65-F5344CB8AC3E}">
        <p14:creationId xmlns:p14="http://schemas.microsoft.com/office/powerpoint/2010/main" val="1879831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954088" y="153988"/>
            <a:ext cx="8189912" cy="841375"/>
          </a:xfrm>
          <a:prstGeom prst="rect">
            <a:avLst/>
          </a:prstGeom>
        </p:spPr>
        <p:txBody>
          <a:bodyPr/>
          <a:lstStyle/>
          <a:p>
            <a:r>
              <a:rPr lang="en-US" dirty="0"/>
              <a:t>Understanding ASP.NET Routing</a:t>
            </a:r>
            <a:endParaRPr lang="en-US" dirty="0" smtClean="0"/>
          </a:p>
        </p:txBody>
      </p:sp>
      <p:sp>
        <p:nvSpPr>
          <p:cNvPr id="23555" name="Rectangle 3"/>
          <p:cNvSpPr>
            <a:spLocks noGrp="1" noChangeArrowheads="1"/>
          </p:cNvSpPr>
          <p:nvPr>
            <p:ph type="body" idx="4294967295"/>
          </p:nvPr>
        </p:nvSpPr>
        <p:spPr bwMode="auto">
          <a:xfrm>
            <a:off x="5105401" y="1295400"/>
            <a:ext cx="3809999" cy="493893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10000"/>
              </a:lnSpc>
            </a:pPr>
            <a:r>
              <a:rPr lang="en-US" sz="2600" dirty="0"/>
              <a:t>When an ASP.NET application first starts, the </a:t>
            </a:r>
            <a:r>
              <a:rPr lang="en-US" sz="2600" dirty="0" err="1"/>
              <a:t>Application_Start</a:t>
            </a:r>
            <a:r>
              <a:rPr lang="en-US" sz="2600" dirty="0"/>
              <a:t>() method is called. In Listing 1, this method calls the </a:t>
            </a:r>
            <a:r>
              <a:rPr lang="en-US" sz="2600" dirty="0" err="1"/>
              <a:t>RegisterRoutes</a:t>
            </a:r>
            <a:r>
              <a:rPr lang="en-US" sz="2600" dirty="0"/>
              <a:t>() method and the </a:t>
            </a:r>
            <a:r>
              <a:rPr lang="en-US" sz="2600" dirty="0" err="1"/>
              <a:t>RegisterRoutes</a:t>
            </a:r>
            <a:r>
              <a:rPr lang="en-US" sz="2600" dirty="0"/>
              <a:t>() method creates the default route table.</a:t>
            </a:r>
            <a:endParaRPr lang="en-US" sz="26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1" y="1357532"/>
            <a:ext cx="521165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5760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897</TotalTime>
  <Words>1597</Words>
  <Application>Microsoft Office PowerPoint</Application>
  <PresentationFormat>On-screen Show (4:3)</PresentationFormat>
  <Paragraphs>155</Paragraphs>
  <Slides>27</Slides>
  <Notes>27</Notes>
  <HiddenSlides>0</HiddenSlides>
  <MMClips>0</MMClips>
  <ScaleCrop>false</ScaleCrop>
  <HeadingPairs>
    <vt:vector size="8" baseType="variant">
      <vt:variant>
        <vt:lpstr>Fonts Used</vt:lpstr>
      </vt:variant>
      <vt:variant>
        <vt:i4>7</vt:i4>
      </vt:variant>
      <vt:variant>
        <vt:lpstr>Theme</vt:lpstr>
      </vt:variant>
      <vt:variant>
        <vt:i4>14</vt:i4>
      </vt:variant>
      <vt:variant>
        <vt:lpstr>Embedded OLE Servers</vt:lpstr>
      </vt:variant>
      <vt:variant>
        <vt:i4>2</vt:i4>
      </vt:variant>
      <vt:variant>
        <vt:lpstr>Slide Titles</vt:lpstr>
      </vt:variant>
      <vt:variant>
        <vt:i4>27</vt:i4>
      </vt:variant>
    </vt:vector>
  </HeadingPairs>
  <TitlesOfParts>
    <vt:vector size="50" baseType="lpstr">
      <vt:lpstr>PMingLiU</vt:lpstr>
      <vt:lpstr>Arial</vt:lpstr>
      <vt:lpstr>Calibri</vt:lpstr>
      <vt:lpstr>Courier New</vt:lpstr>
      <vt:lpstr>SEOptimist</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Unit 1:  Introduction to ASP.NET MVC</vt:lpstr>
      <vt:lpstr>Lesson: ASP.NET MVC</vt:lpstr>
      <vt:lpstr>MVC Overview</vt:lpstr>
      <vt:lpstr>MVC Overview</vt:lpstr>
      <vt:lpstr>ASP.NET MVC Overview</vt:lpstr>
      <vt:lpstr>ASP.NET MVC Overview Working Model</vt:lpstr>
      <vt:lpstr>Features of the ASP.NET MVC </vt:lpstr>
      <vt:lpstr>Understanding ASP.NET Routing</vt:lpstr>
      <vt:lpstr>Understanding ASP.NET Routing</vt:lpstr>
      <vt:lpstr>How to create new ASP.NET MVC Create new project</vt:lpstr>
      <vt:lpstr>How to create new ASP.NET MVC Adding a Controller - 1</vt:lpstr>
      <vt:lpstr>How to create new ASP.NET MVC Adding a Controller - 2</vt:lpstr>
      <vt:lpstr>How to create new ASP.NET MVC Adding a Controller - 3</vt:lpstr>
      <vt:lpstr>How to create new ASP.NET MVC Adding a Controller - 4</vt:lpstr>
      <vt:lpstr>How to create new ASP.NET MVC Adding a View - 1</vt:lpstr>
      <vt:lpstr>How to create new ASP.NET MVC Adding a View - 2</vt:lpstr>
      <vt:lpstr>How to create new ASP.NET MVC Adding a View - 3</vt:lpstr>
      <vt:lpstr>How to create new ASP.NET MVC Adding a View - 3</vt:lpstr>
      <vt:lpstr>How to create new ASP.NET MVC Adding a View - 3</vt:lpstr>
      <vt:lpstr>How to create new ASP.NET MVC Adding a View - 4</vt:lpstr>
      <vt:lpstr>How to create new ASP.NET MVC Parsing a ViewModel </vt:lpstr>
      <vt:lpstr>How to create new ASP.NET MVC Parsing a ViewModel </vt:lpstr>
      <vt:lpstr>How to create new ASP.NET MVC Parsing a ViewModel </vt:lpstr>
      <vt:lpstr>How to create new ASP.NET MVC Parsing a ViewModel </vt:lpstr>
      <vt:lpstr>How to create new ASP.NET MVC Parsing a ViewModel </vt:lpstr>
      <vt:lpstr>Demo</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Overview of the Microsoft .NET Framework and ASP.NET</dc:title>
  <dc:creator>haipt</dc:creator>
  <cp:lastModifiedBy>anhdung</cp:lastModifiedBy>
  <cp:revision>65</cp:revision>
  <dcterms:created xsi:type="dcterms:W3CDTF">2011-03-23T16:45:54Z</dcterms:created>
  <dcterms:modified xsi:type="dcterms:W3CDTF">2015-08-04T16:33:56Z</dcterms:modified>
</cp:coreProperties>
</file>