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0" r:id="rId1"/>
  </p:sldMasterIdLst>
  <p:notesMasterIdLst>
    <p:notesMasterId r:id="rId29"/>
  </p:notesMasterIdLst>
  <p:sldIdLst>
    <p:sldId id="257" r:id="rId2"/>
    <p:sldId id="295" r:id="rId3"/>
    <p:sldId id="296" r:id="rId4"/>
    <p:sldId id="351" r:id="rId5"/>
    <p:sldId id="334" r:id="rId6"/>
    <p:sldId id="297" r:id="rId7"/>
    <p:sldId id="338" r:id="rId8"/>
    <p:sldId id="298" r:id="rId9"/>
    <p:sldId id="299" r:id="rId10"/>
    <p:sldId id="333" r:id="rId11"/>
    <p:sldId id="304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8" r:id="rId21"/>
    <p:sldId id="349" r:id="rId22"/>
    <p:sldId id="350" r:id="rId23"/>
    <p:sldId id="337" r:id="rId24"/>
    <p:sldId id="335" r:id="rId25"/>
    <p:sldId id="352" r:id="rId26"/>
    <p:sldId id="336" r:id="rId27"/>
    <p:sldId id="34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rry Nguyễn" initials="SN" lastIdx="1" clrIdx="0">
    <p:extLst>
      <p:ext uri="{19B8F6BF-5375-455C-9EA6-DF929625EA0E}">
        <p15:presenceInfo xmlns:p15="http://schemas.microsoft.com/office/powerpoint/2012/main" userId="498c33c5427c4d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>
      <p:cViewPr varScale="1">
        <p:scale>
          <a:sx n="70" d="100"/>
          <a:sy n="70" d="100"/>
        </p:scale>
        <p:origin x="14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D6C96-1341-4061-BDBD-68136FED9441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98F8A-3F03-434D-BFC6-A7D108DACD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0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0039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F8A-3F03-434D-BFC6-A7D108DACD6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56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F8A-3F03-434D-BFC6-A7D108DACD6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26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F8A-3F03-434D-BFC6-A7D108DACD6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58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F8A-3F03-434D-BFC6-A7D108DACD6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70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F8A-3F03-434D-BFC6-A7D108DACD6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2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F8A-3F03-434D-BFC6-A7D108DACD6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24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F8A-3F03-434D-BFC6-A7D108DACD6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70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F8A-3F03-434D-BFC6-A7D108DACD6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1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F8A-3F03-434D-BFC6-A7D108DACD6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72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F8A-3F03-434D-BFC6-A7D108DACD6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5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F8A-3F03-434D-BFC6-A7D108DACD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14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F8A-3F03-434D-BFC6-A7D108DACD6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99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F8A-3F03-434D-BFC6-A7D108DACD6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45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F8A-3F03-434D-BFC6-A7D108DACD6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1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F8A-3F03-434D-BFC6-A7D108DACD6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215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F8A-3F03-434D-BFC6-A7D108DACD6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313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F8A-3F03-434D-BFC6-A7D108DACD6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338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F8A-3F03-434D-BFC6-A7D108DACD6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32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F8A-3F03-434D-BFC6-A7D108DACD6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7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F8A-3F03-434D-BFC6-A7D108DACD6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8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F8A-3F03-434D-BFC6-A7D108DACD6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02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F8A-3F03-434D-BFC6-A7D108DACD6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44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F8A-3F03-434D-BFC6-A7D108DACD6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71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F8A-3F03-434D-BFC6-A7D108DACD6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54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F8A-3F03-434D-BFC6-A7D108DACD6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1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98F8A-3F03-434D-BFC6-A7D108DACD6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9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FCFB-6F4D-42FE-B32B-605D1A87EE77}" type="datetime1">
              <a:rPr lang="en-US" smtClean="0"/>
              <a:pPr/>
              <a:t>9/4/2015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8C85-4626-4117-8CC1-3715F9649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4B45-4A2D-4AD7-9AFD-B9CB22140B6D}" type="datetime1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8C85-4626-4117-8CC1-3715F9649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A84D-913C-409C-B446-85CD89209884}" type="datetime1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8C85-4626-4117-8CC1-3715F9649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B27-4066-4075-AA7A-A40FE359839F}" type="datetime1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8C85-4626-4117-8CC1-3715F9649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6270-69FA-466E-9D8E-95CBCCDDA349}" type="datetime1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8C85-4626-4117-8CC1-3715F9649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9B14-C911-46FE-A660-F523A4526027}" type="datetime1">
              <a:rPr lang="en-US" smtClean="0"/>
              <a:pPr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8C85-4626-4117-8CC1-3715F9649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764B-50E0-40C8-86E2-CFD648EEB5B6}" type="datetime1">
              <a:rPr lang="en-US" smtClean="0"/>
              <a:pPr/>
              <a:t>9/4/2015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8C85-4626-4117-8CC1-3715F9649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1995-3DBE-484F-B204-5A4B68803571}" type="datetime1">
              <a:rPr lang="en-US" smtClean="0"/>
              <a:pPr/>
              <a:t>9/4/2015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8C85-4626-4117-8CC1-3715F9649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64C0-83B6-427A-BA43-723EC7EC4410}" type="datetime1">
              <a:rPr lang="en-US" smtClean="0"/>
              <a:pPr/>
              <a:t>9/4/2015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8C85-4626-4117-8CC1-3715F9649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E41F-A52B-4D9D-BB8E-2D9A9E6C1F58}" type="datetime1">
              <a:rPr lang="en-US" smtClean="0"/>
              <a:pPr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8C85-4626-4117-8CC1-3715F9649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9D43-35E2-4160-B970-2F23CDCE4F57}" type="datetime1">
              <a:rPr lang="en-US" smtClean="0"/>
              <a:pPr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188C85-4626-4117-8CC1-3715F9649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92981F2-F29C-4AEC-968C-2B1250A599A4}" type="datetime1">
              <a:rPr lang="en-US" smtClean="0"/>
              <a:pPr/>
              <a:t>9/4/2015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188C85-4626-4117-8CC1-3715F964953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#_Data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requirement/%5bHanhTDN%5d%20AB-SD_Software%20Requirements%20Specification.doc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q&amp;a/hanhtdn.se@gmail.com%20-%20AB-SD%20-%20Q&amp;AList.x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esign/hanhtdn.se@gmail.com%20-%20AB-SD%20-%20UseCase.x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85871"/>
            <a:ext cx="9137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b="1" dirty="0" smtClean="0">
                <a:solidFill>
                  <a:srgbClr val="0070C0"/>
                </a:solidFill>
                <a:latin typeface="Cambria" panose="02040503050406030204" pitchFamily="18" charset="0"/>
                <a:cs typeface="Arial" pitchFamily="34" charset="0"/>
              </a:rPr>
              <a:t>AB-SD</a:t>
            </a:r>
          </a:p>
        </p:txBody>
      </p:sp>
      <p:sp>
        <p:nvSpPr>
          <p:cNvPr id="3" name="Rectangle 2"/>
          <p:cNvSpPr/>
          <p:nvPr/>
        </p:nvSpPr>
        <p:spPr>
          <a:xfrm>
            <a:off x="3333824" y="2209800"/>
            <a:ext cx="2521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Cambria" panose="02040503050406030204" pitchFamily="18" charset="0"/>
              </a:rPr>
              <a:t>052_HCM_UIT_04_NET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96"/>
          <a:stretch/>
        </p:blipFill>
        <p:spPr>
          <a:xfrm>
            <a:off x="4724400" y="1066800"/>
            <a:ext cx="1143000" cy="6696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824" y="1066800"/>
            <a:ext cx="890236" cy="7547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24400" y="4648200"/>
            <a:ext cx="41148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tx2"/>
                </a:solidFill>
                <a:latin typeface="Cambria" panose="02040503050406030204" pitchFamily="18" charset="0"/>
              </a:rPr>
              <a:t>Group 01</a:t>
            </a:r>
          </a:p>
          <a:p>
            <a:r>
              <a:rPr lang="en-US" sz="2100" dirty="0" smtClean="0">
                <a:solidFill>
                  <a:schemeClr val="tx2"/>
                </a:solidFill>
                <a:latin typeface="Cambria" panose="02040503050406030204" pitchFamily="18" charset="0"/>
              </a:rPr>
              <a:t>	Tran </a:t>
            </a:r>
            <a:r>
              <a:rPr lang="en-US" sz="2100" dirty="0" err="1" smtClean="0">
                <a:solidFill>
                  <a:schemeClr val="tx2"/>
                </a:solidFill>
                <a:latin typeface="Cambria" panose="02040503050406030204" pitchFamily="18" charset="0"/>
              </a:rPr>
              <a:t>Dieu</a:t>
            </a:r>
            <a:r>
              <a:rPr lang="en-US" sz="2100" dirty="0" smtClean="0">
                <a:solidFill>
                  <a:schemeClr val="tx2"/>
                </a:solidFill>
                <a:latin typeface="Cambria" panose="02040503050406030204" pitchFamily="18" charset="0"/>
              </a:rPr>
              <a:t> </a:t>
            </a:r>
            <a:r>
              <a:rPr lang="en-US" sz="2100" dirty="0" err="1" smtClean="0">
                <a:solidFill>
                  <a:schemeClr val="tx2"/>
                </a:solidFill>
                <a:latin typeface="Cambria" panose="02040503050406030204" pitchFamily="18" charset="0"/>
              </a:rPr>
              <a:t>Nhat</a:t>
            </a:r>
            <a:r>
              <a:rPr lang="en-US" sz="2100" dirty="0" smtClean="0">
                <a:solidFill>
                  <a:schemeClr val="tx2"/>
                </a:solidFill>
                <a:latin typeface="Cambria" panose="02040503050406030204" pitchFamily="18" charset="0"/>
              </a:rPr>
              <a:t> Hanh</a:t>
            </a:r>
          </a:p>
          <a:p>
            <a:r>
              <a:rPr lang="en-US" sz="2100" dirty="0">
                <a:solidFill>
                  <a:schemeClr val="tx2"/>
                </a:solidFill>
                <a:latin typeface="Cambria" panose="02040503050406030204" pitchFamily="18" charset="0"/>
              </a:rPr>
              <a:t>	</a:t>
            </a:r>
            <a:r>
              <a:rPr lang="en-US" sz="2100" strike="sngStrike" dirty="0" smtClean="0">
                <a:solidFill>
                  <a:schemeClr val="tx2"/>
                </a:solidFill>
                <a:latin typeface="Cambria" panose="02040503050406030204" pitchFamily="18" charset="0"/>
              </a:rPr>
              <a:t>Nguyen Trung Nguyen</a:t>
            </a:r>
          </a:p>
          <a:p>
            <a:r>
              <a:rPr lang="en-US" sz="2100" dirty="0">
                <a:solidFill>
                  <a:schemeClr val="tx2"/>
                </a:solidFill>
                <a:latin typeface="Cambria" panose="02040503050406030204" pitchFamily="18" charset="0"/>
              </a:rPr>
              <a:t>	</a:t>
            </a:r>
            <a:r>
              <a:rPr lang="en-US" sz="2100" strike="sngStrike" dirty="0" smtClean="0">
                <a:solidFill>
                  <a:schemeClr val="tx2"/>
                </a:solidFill>
                <a:latin typeface="Cambria" panose="02040503050406030204" pitchFamily="18" charset="0"/>
              </a:rPr>
              <a:t>Nguyen Tran Thinh</a:t>
            </a:r>
          </a:p>
          <a:p>
            <a:r>
              <a:rPr lang="en-US" sz="2100" dirty="0">
                <a:solidFill>
                  <a:schemeClr val="tx2"/>
                </a:solidFill>
                <a:latin typeface="Cambria" panose="02040503050406030204" pitchFamily="18" charset="0"/>
              </a:rPr>
              <a:t>	</a:t>
            </a:r>
            <a:r>
              <a:rPr lang="en-US" sz="2100" strike="sngStrike" dirty="0" smtClean="0">
                <a:solidFill>
                  <a:schemeClr val="tx2"/>
                </a:solidFill>
                <a:latin typeface="Cambria" panose="02040503050406030204" pitchFamily="18" charset="0"/>
              </a:rPr>
              <a:t>Nguyen Thi Tinh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" y="6144190"/>
            <a:ext cx="3029339" cy="7138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02953"/>
            <a:ext cx="8153400" cy="4945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Cambria" panose="02040503050406030204" pitchFamily="18" charset="0"/>
              </a:rPr>
              <a:t>Usecase</a:t>
            </a:r>
            <a:r>
              <a:rPr lang="en-US" dirty="0" smtClean="0">
                <a:latin typeface="Cambria" panose="02040503050406030204" pitchFamily="18" charset="0"/>
              </a:rPr>
              <a:t> UC_AB-SD_004. Change Status of Service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99"/>
            <a:ext cx="609599" cy="569406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257800" y="228600"/>
            <a:ext cx="3429000" cy="1074352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latin typeface="Cambria" panose="02040503050406030204" pitchFamily="18" charset="0"/>
              </a:rPr>
              <a:t>2.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19" y="1818846"/>
            <a:ext cx="8077200" cy="50391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29600" y="6488668"/>
            <a:ext cx="92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 action="ppaction://hlinksldjump"/>
              </a:rPr>
              <a:t>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8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99"/>
            <a:ext cx="609599" cy="569406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257800" y="228600"/>
            <a:ext cx="3429000" cy="1074352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latin typeface="Cambria" panose="02040503050406030204" pitchFamily="18" charset="0"/>
              </a:rPr>
              <a:t>2. Design</a:t>
            </a:r>
            <a:endParaRPr lang="en-US" sz="4000" dirty="0">
              <a:latin typeface="Cambria" panose="02040503050406030204" pitchFamily="18" charset="0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533400" y="1302953"/>
            <a:ext cx="8153400" cy="4945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Screen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396" y="2370181"/>
            <a:ext cx="7659408" cy="390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8153400" y="6488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 action="ppaction://hlinksldjump"/>
              </a:rPr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99"/>
            <a:ext cx="609599" cy="569406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257800" y="228600"/>
            <a:ext cx="3429000" cy="1074352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latin typeface="Cambria" panose="02040503050406030204" pitchFamily="18" charset="0"/>
              </a:rPr>
              <a:t>2. Design</a:t>
            </a:r>
            <a:endParaRPr lang="en-US" sz="4000" dirty="0">
              <a:latin typeface="Cambria" panose="02040503050406030204" pitchFamily="18" charset="0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533400" y="1302953"/>
            <a:ext cx="8153400" cy="4945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Screen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1905000"/>
            <a:ext cx="7896225" cy="4514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53400" y="6553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 action="ppaction://hlinksldjump"/>
              </a:rPr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9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99"/>
            <a:ext cx="609599" cy="569406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257800" y="228600"/>
            <a:ext cx="3429000" cy="1074352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latin typeface="Cambria" panose="02040503050406030204" pitchFamily="18" charset="0"/>
              </a:rPr>
              <a:t>2. Design</a:t>
            </a:r>
            <a:endParaRPr lang="en-US" sz="4000" dirty="0">
              <a:latin typeface="Cambria" panose="02040503050406030204" pitchFamily="18" charset="0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533400" y="1302953"/>
            <a:ext cx="8153400" cy="4945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Screen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" y="2762412"/>
            <a:ext cx="8534401" cy="202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1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99"/>
            <a:ext cx="609599" cy="569406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257800" y="228600"/>
            <a:ext cx="3429000" cy="1074352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latin typeface="Cambria" panose="02040503050406030204" pitchFamily="18" charset="0"/>
              </a:rPr>
              <a:t>2. Design</a:t>
            </a:r>
            <a:endParaRPr lang="en-US" sz="4000" dirty="0">
              <a:latin typeface="Cambria" panose="02040503050406030204" pitchFamily="18" charset="0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533400" y="1302953"/>
            <a:ext cx="8153400" cy="4945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Screen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62" y="2228851"/>
            <a:ext cx="78390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99"/>
            <a:ext cx="609599" cy="569406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257800" y="228600"/>
            <a:ext cx="3429000" cy="1074352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latin typeface="Cambria" panose="02040503050406030204" pitchFamily="18" charset="0"/>
              </a:rPr>
              <a:t>2. Design</a:t>
            </a:r>
            <a:endParaRPr lang="en-US" sz="4000" dirty="0">
              <a:latin typeface="Cambria" panose="02040503050406030204" pitchFamily="18" charset="0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533400" y="1302953"/>
            <a:ext cx="8153400" cy="4945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Screen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362200"/>
            <a:ext cx="7953375" cy="3667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99380" y="64727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 action="ppaction://hlinksldjump"/>
              </a:rPr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8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99"/>
            <a:ext cx="609599" cy="569406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257800" y="228600"/>
            <a:ext cx="3429000" cy="1074352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latin typeface="Cambria" panose="02040503050406030204" pitchFamily="18" charset="0"/>
              </a:rPr>
              <a:t>2. Design</a:t>
            </a:r>
            <a:endParaRPr lang="en-US" sz="4000" dirty="0">
              <a:latin typeface="Cambria" panose="02040503050406030204" pitchFamily="18" charset="0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533400" y="1302953"/>
            <a:ext cx="8153400" cy="4945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Screen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2133600"/>
            <a:ext cx="54578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8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99"/>
            <a:ext cx="609599" cy="569406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257800" y="228600"/>
            <a:ext cx="3429000" cy="1074352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latin typeface="Cambria" panose="02040503050406030204" pitchFamily="18" charset="0"/>
              </a:rPr>
              <a:t>2. Design</a:t>
            </a:r>
            <a:endParaRPr lang="en-US" sz="4000" dirty="0">
              <a:latin typeface="Cambria" panose="02040503050406030204" pitchFamily="18" charset="0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533400" y="1302953"/>
            <a:ext cx="8153400" cy="4945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Screen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2667000"/>
            <a:ext cx="7210425" cy="31718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29600" y="648866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 action="ppaction://hlinksldjump"/>
              </a:rPr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99"/>
            <a:ext cx="609599" cy="569406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257800" y="228600"/>
            <a:ext cx="3429000" cy="1074352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latin typeface="Cambria" panose="02040503050406030204" pitchFamily="18" charset="0"/>
              </a:rPr>
              <a:t>2. Design</a:t>
            </a:r>
            <a:endParaRPr lang="en-US" sz="4000" dirty="0">
              <a:latin typeface="Cambria" panose="02040503050406030204" pitchFamily="18" charset="0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533400" y="1302953"/>
            <a:ext cx="8153400" cy="4945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Screen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237" y="2438400"/>
            <a:ext cx="46577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3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99"/>
            <a:ext cx="609599" cy="569406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257800" y="228600"/>
            <a:ext cx="3429000" cy="1074352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latin typeface="Cambria" panose="02040503050406030204" pitchFamily="18" charset="0"/>
              </a:rPr>
              <a:t>2. Design</a:t>
            </a:r>
            <a:endParaRPr lang="en-US" sz="4000" dirty="0">
              <a:latin typeface="Cambria" panose="02040503050406030204" pitchFamily="18" charset="0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533400" y="1302953"/>
            <a:ext cx="8153400" cy="4945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Screen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12" y="2347912"/>
            <a:ext cx="72675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7800" y="1719027"/>
            <a:ext cx="4191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Cambria" panose="02040503050406030204" pitchFamily="18" charset="0"/>
              </a:rPr>
              <a:t>Requirement</a:t>
            </a:r>
            <a:endParaRPr lang="en-US" sz="2400" dirty="0">
              <a:solidFill>
                <a:schemeClr val="tx2"/>
              </a:solidFill>
              <a:latin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latin typeface="Cambria" panose="02040503050406030204" pitchFamily="18" charset="0"/>
              </a:rPr>
              <a:t>SRS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latin typeface="Cambria" panose="02040503050406030204" pitchFamily="18" charset="0"/>
              </a:rPr>
              <a:t>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Cambria" panose="02040503050406030204" pitchFamily="18" charset="0"/>
              </a:rPr>
              <a:t>Design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latin typeface="Cambria" panose="02040503050406030204" pitchFamily="18" charset="0"/>
              </a:rPr>
              <a:t>Use case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latin typeface="Cambria" panose="02040503050406030204" pitchFamily="18" charset="0"/>
              </a:rPr>
              <a:t>Screen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latin typeface="Cambria" panose="02040503050406030204" pitchFamily="18" charset="0"/>
              </a:rPr>
              <a:t>Sequence Diagram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latin typeface="Cambria" panose="02040503050406030204" pitchFamily="18" charset="0"/>
              </a:rPr>
              <a:t>Database Schema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Cambria" panose="02040503050406030204" pitchFamily="18" charset="0"/>
              </a:rPr>
              <a:t>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Cambria" panose="02040503050406030204" pitchFamily="18" charset="0"/>
              </a:rPr>
              <a:t>Testing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latin typeface="Cambria" panose="02040503050406030204" pitchFamily="18" charset="0"/>
              </a:rPr>
              <a:t>Unit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Cambria" panose="020405030504060302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57200" y="228600"/>
            <a:ext cx="8229600" cy="125272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ambria" panose="02040503050406030204" pitchFamily="18" charset="0"/>
              </a:rPr>
              <a:t>Content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99"/>
            <a:ext cx="609599" cy="569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837" y="6076841"/>
            <a:ext cx="3315163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2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99"/>
            <a:ext cx="609599" cy="569406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257800" y="228600"/>
            <a:ext cx="3429000" cy="1074352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latin typeface="Cambria" panose="02040503050406030204" pitchFamily="18" charset="0"/>
              </a:rPr>
              <a:t>2. Design</a:t>
            </a:r>
            <a:endParaRPr lang="en-US" sz="4000" dirty="0">
              <a:latin typeface="Cambria" panose="02040503050406030204" pitchFamily="18" charset="0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533400" y="1302953"/>
            <a:ext cx="8153400" cy="4945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Sequence Diagram: List Services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947081"/>
            <a:ext cx="71151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2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99"/>
            <a:ext cx="609599" cy="569406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257800" y="228600"/>
            <a:ext cx="3429000" cy="1074352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latin typeface="Cambria" panose="02040503050406030204" pitchFamily="18" charset="0"/>
              </a:rPr>
              <a:t>2. Design</a:t>
            </a:r>
            <a:endParaRPr lang="en-US" sz="4000" dirty="0">
              <a:latin typeface="Cambria" panose="02040503050406030204" pitchFamily="18" charset="0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533400" y="1302953"/>
            <a:ext cx="8153400" cy="4945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Sequence Diagram: Add Service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854390"/>
            <a:ext cx="63055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4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99"/>
            <a:ext cx="609599" cy="569406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257800" y="228600"/>
            <a:ext cx="3429000" cy="1074352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latin typeface="Cambria" panose="02040503050406030204" pitchFamily="18" charset="0"/>
              </a:rPr>
              <a:t>2. Design</a:t>
            </a:r>
            <a:endParaRPr lang="en-US" sz="4000" dirty="0">
              <a:latin typeface="Cambria" panose="02040503050406030204" pitchFamily="18" charset="0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533400" y="1302953"/>
            <a:ext cx="8153400" cy="4945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Sequence Diagram: Amend Service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800225"/>
            <a:ext cx="63246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8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02953"/>
            <a:ext cx="8153400" cy="4945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Database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99"/>
            <a:ext cx="609599" cy="569406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257800" y="228600"/>
            <a:ext cx="3429000" cy="1074352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latin typeface="Cambria" panose="02040503050406030204" pitchFamily="18" charset="0"/>
              </a:rPr>
              <a:t>2.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159" y="1398264"/>
            <a:ext cx="6075041" cy="54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6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02953"/>
            <a:ext cx="8153400" cy="4945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Database</a:t>
            </a: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  <a:hlinkClick r:id="rId3" action="ppaction://hlinksldjump"/>
              </a:rPr>
              <a:t>Ex.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99"/>
            <a:ext cx="609599" cy="569406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257800" y="228600"/>
            <a:ext cx="3429000" cy="1074352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latin typeface="Cambria" panose="02040503050406030204" pitchFamily="18" charset="0"/>
              </a:rPr>
              <a:t>2.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" y="2362200"/>
            <a:ext cx="9144000" cy="423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86200" y="1752600"/>
            <a:ext cx="5288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list boxes in this tab get from reference data. Refer to the spreadsheet attached in </a:t>
            </a:r>
            <a:r>
              <a:rPr lang="en-US" b="1" u="sng" dirty="0">
                <a:solidFill>
                  <a:srgbClr val="C00000"/>
                </a:solidFill>
                <a:hlinkClick r:id="rId6" action="ppaction://hlinkfile"/>
              </a:rPr>
              <a:t>Reference Data List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for more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33400" y="1798637"/>
            <a:ext cx="81534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99"/>
            <a:ext cx="609599" cy="569406"/>
          </a:xfrm>
          <a:prstGeom prst="rect">
            <a:avLst/>
          </a:prstGeom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5257800" y="228600"/>
            <a:ext cx="3429000" cy="107435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latin typeface="Cambria" panose="02040503050406030204" pitchFamily="18" charset="0"/>
              </a:rPr>
              <a:t>4. Testing</a:t>
            </a:r>
            <a:endParaRPr lang="en-US" sz="4000" dirty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190625"/>
            <a:ext cx="55054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02953"/>
            <a:ext cx="8153400" cy="4945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ASP.NET MVC 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Entity Framework Database First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99"/>
            <a:ext cx="609599" cy="569406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257800" y="228600"/>
            <a:ext cx="3429000" cy="1074352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latin typeface="Cambria" panose="02040503050406030204" pitchFamily="18" charset="0"/>
              </a:rPr>
              <a:t>3. Coding</a:t>
            </a:r>
            <a:endParaRPr lang="en-US" sz="4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6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-6824" y="2133600"/>
            <a:ext cx="9144000" cy="125272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THANKS FOR YOUR ATTENTION!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96"/>
          <a:stretch/>
        </p:blipFill>
        <p:spPr>
          <a:xfrm>
            <a:off x="4667176" y="3886200"/>
            <a:ext cx="1143000" cy="6696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886200"/>
            <a:ext cx="890236" cy="7547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99"/>
            <a:ext cx="609599" cy="56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540651"/>
            <a:ext cx="8153400" cy="47077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99"/>
            <a:ext cx="609599" cy="569406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257800" y="228600"/>
            <a:ext cx="3429000" cy="1074352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latin typeface="Cambria" panose="02040503050406030204" pitchFamily="18" charset="0"/>
              </a:rPr>
              <a:t>1. Requirement</a:t>
            </a:r>
            <a:endParaRPr lang="en-US" sz="4000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6" y="1480971"/>
            <a:ext cx="8435454" cy="53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2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540651"/>
            <a:ext cx="8153400" cy="47077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SRS: ( </a:t>
            </a:r>
            <a:r>
              <a:rPr lang="en-US" dirty="0" smtClean="0">
                <a:latin typeface="Cambria" panose="02040503050406030204" pitchFamily="18" charset="0"/>
                <a:hlinkClick r:id="rId3" action="ppaction://hlinkfile"/>
              </a:rPr>
              <a:t>requirement\[</a:t>
            </a:r>
            <a:r>
              <a:rPr lang="en-US" dirty="0" err="1" smtClean="0">
                <a:latin typeface="Cambria" panose="02040503050406030204" pitchFamily="18" charset="0"/>
                <a:hlinkClick r:id="rId3" action="ppaction://hlinkfile"/>
              </a:rPr>
              <a:t>HanhTDN</a:t>
            </a:r>
            <a:r>
              <a:rPr lang="en-US" dirty="0" smtClean="0">
                <a:latin typeface="Cambria" panose="02040503050406030204" pitchFamily="18" charset="0"/>
                <a:hlinkClick r:id="rId3" action="ppaction://hlinkfile"/>
              </a:rPr>
              <a:t>] AB-</a:t>
            </a:r>
            <a:r>
              <a:rPr lang="en-US" dirty="0" err="1" smtClean="0">
                <a:latin typeface="Cambria" panose="02040503050406030204" pitchFamily="18" charset="0"/>
                <a:hlinkClick r:id="rId3" action="ppaction://hlinkfile"/>
              </a:rPr>
              <a:t>SD_Software</a:t>
            </a:r>
            <a:r>
              <a:rPr lang="en-US" dirty="0" smtClean="0">
                <a:latin typeface="Cambria" panose="02040503050406030204" pitchFamily="18" charset="0"/>
                <a:hlinkClick r:id="rId3" action="ppaction://hlinkfile"/>
              </a:rPr>
              <a:t> Requirements Specification.docx</a:t>
            </a:r>
            <a:r>
              <a:rPr lang="en-US" dirty="0" smtClean="0">
                <a:latin typeface="Cambria" panose="02040503050406030204" pitchFamily="18" charset="0"/>
              </a:rPr>
              <a:t> )</a:t>
            </a:r>
          </a:p>
          <a:p>
            <a:pPr marL="285750" indent="-285750">
              <a:buFontTx/>
              <a:buChar char="-"/>
            </a:pPr>
            <a:r>
              <a:rPr lang="en-US" sz="22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Usecase</a:t>
            </a:r>
            <a:r>
              <a:rPr lang="en-US" sz="2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200" dirty="0" smtClean="0">
                <a:latin typeface="Cambria" panose="02040503050406030204" pitchFamily="18" charset="0"/>
              </a:rPr>
              <a:t>3</a:t>
            </a:r>
            <a:r>
              <a:rPr lang="en-US" sz="2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: Maintain Services: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List Services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Add Service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Amend Service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Change Status of Service</a:t>
            </a:r>
          </a:p>
          <a:p>
            <a:pPr marL="0" indent="0">
              <a:buNone/>
            </a:pPr>
            <a:endParaRPr lang="en-US" sz="22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99"/>
            <a:ext cx="609599" cy="569406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257800" y="228600"/>
            <a:ext cx="3429000" cy="1074352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latin typeface="Cambria" panose="02040503050406030204" pitchFamily="18" charset="0"/>
              </a:rPr>
              <a:t>1. Requirement</a:t>
            </a:r>
            <a:endParaRPr lang="en-US" sz="4000" dirty="0"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4275246"/>
            <a:ext cx="5181600" cy="258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4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02953"/>
            <a:ext cx="8153400" cy="4945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Q&amp;A: ( </a:t>
            </a:r>
            <a:r>
              <a:rPr lang="en-US" dirty="0" smtClean="0">
                <a:latin typeface="Cambria" panose="02040503050406030204" pitchFamily="18" charset="0"/>
                <a:hlinkClick r:id="rId3" action="ppaction://hlinkfile"/>
              </a:rPr>
              <a:t>q&amp;a\hanhtdn.se@gmail.com - AB-SD - Q&amp;AList.xls</a:t>
            </a:r>
            <a:r>
              <a:rPr lang="en-US" dirty="0" smtClean="0">
                <a:latin typeface="Cambria" panose="02040503050406030204" pitchFamily="18" charset="0"/>
              </a:rPr>
              <a:t> )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99"/>
            <a:ext cx="609599" cy="569406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257800" y="228600"/>
            <a:ext cx="3429000" cy="1074352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latin typeface="Cambria" panose="02040503050406030204" pitchFamily="18" charset="0"/>
              </a:rPr>
              <a:t>1. Requirement</a:t>
            </a:r>
            <a:endParaRPr lang="en-US" sz="4000" dirty="0"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2267122"/>
            <a:ext cx="9144001" cy="459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02952"/>
            <a:ext cx="8153400" cy="49454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Cambria" panose="02040503050406030204" pitchFamily="18" charset="0"/>
              </a:rPr>
              <a:t>Usecase</a:t>
            </a:r>
            <a:r>
              <a:rPr lang="en-US" dirty="0" smtClean="0">
                <a:latin typeface="Cambria" panose="02040503050406030204" pitchFamily="18" charset="0"/>
              </a:rPr>
              <a:t>: ( </a:t>
            </a:r>
            <a:r>
              <a:rPr lang="en-US" dirty="0" smtClean="0">
                <a:latin typeface="Cambria" panose="02040503050406030204" pitchFamily="18" charset="0"/>
                <a:hlinkClick r:id="rId3" action="ppaction://hlinkfile"/>
              </a:rPr>
              <a:t>design\hanhtdn.se@gmail.com - AB-SD - UseCase.xls</a:t>
            </a:r>
            <a:r>
              <a:rPr lang="en-US" dirty="0" smtClean="0">
                <a:latin typeface="Cambria" panose="02040503050406030204" pitchFamily="18" charset="0"/>
              </a:rPr>
              <a:t> ) 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99"/>
            <a:ext cx="609599" cy="569406"/>
          </a:xfrm>
          <a:prstGeom prst="rect">
            <a:avLst/>
          </a:prstGeom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57800" y="228600"/>
            <a:ext cx="3429000" cy="1074352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latin typeface="Cambria" panose="02040503050406030204" pitchFamily="18" charset="0"/>
              </a:rPr>
              <a:t>2. Design</a:t>
            </a:r>
          </a:p>
        </p:txBody>
      </p:sp>
    </p:spTree>
    <p:extLst>
      <p:ext uri="{BB962C8B-B14F-4D97-AF65-F5344CB8AC3E}">
        <p14:creationId xmlns:p14="http://schemas.microsoft.com/office/powerpoint/2010/main" val="394283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02952"/>
            <a:ext cx="8153400" cy="49454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Cambria" panose="02040503050406030204" pitchFamily="18" charset="0"/>
              </a:rPr>
              <a:t>Usecase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UC_AB-SD_001. </a:t>
            </a:r>
            <a:r>
              <a:rPr lang="en-US" dirty="0" smtClean="0">
                <a:latin typeface="Cambria" panose="02040503050406030204" pitchFamily="18" charset="0"/>
              </a:rPr>
              <a:t>List Services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99"/>
            <a:ext cx="609599" cy="569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17344"/>
            <a:ext cx="7507393" cy="5140656"/>
          </a:xfrm>
          <a:prstGeom prst="rect">
            <a:avLst/>
          </a:prstGeom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57800" y="228600"/>
            <a:ext cx="3429000" cy="1074352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latin typeface="Cambria" panose="02040503050406030204" pitchFamily="18" charset="0"/>
              </a:rPr>
              <a:t>2.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6477000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 action="ppaction://hlinksldjump"/>
              </a:rPr>
              <a:t>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02951"/>
            <a:ext cx="8153400" cy="49454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Cambria" panose="02040503050406030204" pitchFamily="18" charset="0"/>
              </a:rPr>
              <a:t>Usecase</a:t>
            </a:r>
            <a:r>
              <a:rPr lang="en-US" dirty="0" smtClean="0">
                <a:latin typeface="Cambria" panose="02040503050406030204" pitchFamily="18" charset="0"/>
              </a:rPr>
              <a:t> UC_AB-SD_002. Add Service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99"/>
            <a:ext cx="609599" cy="569406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257800" y="228600"/>
            <a:ext cx="3429000" cy="1074352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latin typeface="Cambria" panose="02040503050406030204" pitchFamily="18" charset="0"/>
              </a:rPr>
              <a:t>2. Design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1766248"/>
            <a:ext cx="7162800" cy="51174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91500" y="64770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 action="ppaction://hlinksldjump"/>
              </a:rPr>
              <a:t>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9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02953"/>
            <a:ext cx="8153400" cy="4945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Cambria" panose="02040503050406030204" pitchFamily="18" charset="0"/>
              </a:rPr>
              <a:t>Usecase</a:t>
            </a:r>
            <a:r>
              <a:rPr lang="en-US" dirty="0" smtClean="0">
                <a:latin typeface="Cambria" panose="02040503050406030204" pitchFamily="18" charset="0"/>
              </a:rPr>
              <a:t> UC_AB-SD_003. Amend Service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99"/>
            <a:ext cx="609599" cy="569406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257800" y="228600"/>
            <a:ext cx="3429000" cy="1074352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latin typeface="Cambria" panose="02040503050406030204" pitchFamily="18" charset="0"/>
              </a:rPr>
              <a:t>2. Design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783221"/>
            <a:ext cx="6324600" cy="507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3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5670</TotalTime>
  <Words>258</Words>
  <PresentationFormat>On-screen Show (4:3)</PresentationFormat>
  <Paragraphs>111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Calibri</vt:lpstr>
      <vt:lpstr>Cambria</vt:lpstr>
      <vt:lpstr>Wingdings</vt:lpstr>
      <vt:lpstr>Wingdings 2</vt:lpstr>
      <vt:lpstr>Flow</vt:lpstr>
      <vt:lpstr>PowerPoint Presentation</vt:lpstr>
      <vt:lpstr>PowerPoint Presentation</vt:lpstr>
      <vt:lpstr>1. Requirement</vt:lpstr>
      <vt:lpstr>1. Requirement</vt:lpstr>
      <vt:lpstr>1. Requirement</vt:lpstr>
      <vt:lpstr>2. Design</vt:lpstr>
      <vt:lpstr>2. Design</vt:lpstr>
      <vt:lpstr>2. Design</vt:lpstr>
      <vt:lpstr>2. Design</vt:lpstr>
      <vt:lpstr>2. Design</vt:lpstr>
      <vt:lpstr>2. Design</vt:lpstr>
      <vt:lpstr>2. Design</vt:lpstr>
      <vt:lpstr>2. Design</vt:lpstr>
      <vt:lpstr>2. Design</vt:lpstr>
      <vt:lpstr>2. Design</vt:lpstr>
      <vt:lpstr>2. Design</vt:lpstr>
      <vt:lpstr>2. Design</vt:lpstr>
      <vt:lpstr>2. Design</vt:lpstr>
      <vt:lpstr>2. Design</vt:lpstr>
      <vt:lpstr>2. Design</vt:lpstr>
      <vt:lpstr>2. Design</vt:lpstr>
      <vt:lpstr>2. Design</vt:lpstr>
      <vt:lpstr>2. Design</vt:lpstr>
      <vt:lpstr>2. Design</vt:lpstr>
      <vt:lpstr>PowerPoint Presentation</vt:lpstr>
      <vt:lpstr>3. Coding</vt:lpstr>
      <vt:lpstr>THANKS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Sherry Nguyễn</dc:creator>
  <dcterms:created xsi:type="dcterms:W3CDTF">2011-12-19T08:36:31Z</dcterms:created>
  <dcterms:modified xsi:type="dcterms:W3CDTF">2015-09-04T05:07:57Z</dcterms:modified>
</cp:coreProperties>
</file>