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769" r:id="rId2"/>
  </p:sldMasterIdLst>
  <p:notesMasterIdLst>
    <p:notesMasterId r:id="rId21"/>
  </p:notesMasterIdLst>
  <p:sldIdLst>
    <p:sldId id="860" r:id="rId3"/>
    <p:sldId id="861" r:id="rId4"/>
    <p:sldId id="864" r:id="rId5"/>
    <p:sldId id="865" r:id="rId6"/>
    <p:sldId id="866" r:id="rId7"/>
    <p:sldId id="867" r:id="rId8"/>
    <p:sldId id="868" r:id="rId9"/>
    <p:sldId id="869" r:id="rId10"/>
    <p:sldId id="870" r:id="rId11"/>
    <p:sldId id="871" r:id="rId12"/>
    <p:sldId id="872" r:id="rId13"/>
    <p:sldId id="873" r:id="rId14"/>
    <p:sldId id="874" r:id="rId15"/>
    <p:sldId id="863" r:id="rId16"/>
    <p:sldId id="875" r:id="rId17"/>
    <p:sldId id="876" r:id="rId18"/>
    <p:sldId id="877" r:id="rId19"/>
    <p:sldId id="878"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10BA0398-220B-4EB1-A833-1893392E89F3}">
          <p14:sldIdLst>
            <p14:sldId id="860"/>
            <p14:sldId id="861"/>
            <p14:sldId id="864"/>
            <p14:sldId id="865"/>
            <p14:sldId id="866"/>
            <p14:sldId id="867"/>
            <p14:sldId id="868"/>
            <p14:sldId id="869"/>
            <p14:sldId id="870"/>
            <p14:sldId id="871"/>
            <p14:sldId id="872"/>
            <p14:sldId id="873"/>
            <p14:sldId id="874"/>
            <p14:sldId id="863"/>
            <p14:sldId id="875"/>
            <p14:sldId id="876"/>
            <p14:sldId id="877"/>
            <p14:sldId id="8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58423" autoAdjust="0"/>
  </p:normalViewPr>
  <p:slideViewPr>
    <p:cSldViewPr>
      <p:cViewPr varScale="1">
        <p:scale>
          <a:sx n="43" d="100"/>
          <a:sy n="43" d="100"/>
        </p:scale>
        <p:origin x="219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486"/>
    </p:cViewPr>
  </p:sorterViewPr>
  <p:notesViewPr>
    <p:cSldViewPr>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0C00F24-22FE-4CC9-A2C7-5D9F0F1BAA92}" type="slidenum">
              <a:rPr lang="en-US"/>
              <a:pPr/>
              <a:t>‹#›</a:t>
            </a:fld>
            <a:endParaRPr lang="en-US"/>
          </a:p>
        </p:txBody>
      </p:sp>
    </p:spTree>
    <p:extLst>
      <p:ext uri="{BB962C8B-B14F-4D97-AF65-F5344CB8AC3E}">
        <p14:creationId xmlns:p14="http://schemas.microsoft.com/office/powerpoint/2010/main" val="3973545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0C00F24-22FE-4CC9-A2C7-5D9F0F1BAA92}" type="slidenum">
              <a:rPr lang="en-US" smtClean="0"/>
              <a:pPr/>
              <a:t>1</a:t>
            </a:fld>
            <a:endParaRPr lang="en-US"/>
          </a:p>
        </p:txBody>
      </p:sp>
    </p:spTree>
    <p:extLst>
      <p:ext uri="{BB962C8B-B14F-4D97-AF65-F5344CB8AC3E}">
        <p14:creationId xmlns:p14="http://schemas.microsoft.com/office/powerpoint/2010/main" val="333178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latin typeface="Arial" charset="0"/>
                <a:ea typeface="+mn-ea"/>
                <a:cs typeface="Arial" charset="0"/>
              </a:rPr>
              <a:t>HTML5 Geolocation sử dụng các dịch vụ được cung cấp bởi trình duyệt của bạn để tìm ra bạn đang ở đâu . Nếu máy tính của bạn có GPS tích hợp (ví dụ như trên nhiều thiết bị di động và một số máy tính xách tay ) , nó sẽ biết chính xác bạn đang ở đâu.</a:t>
            </a:r>
            <a:endParaRPr lang="en-US" sz="1200" kern="1200" dirty="0" smtClean="0">
              <a:solidFill>
                <a:schemeClr val="tx1"/>
              </a:solidFill>
              <a:latin typeface="Arial" charset="0"/>
              <a:ea typeface="+mn-ea"/>
              <a:cs typeface="Arial" charset="0"/>
            </a:endParaRPr>
          </a:p>
          <a:p>
            <a:endParaRPr lang="en-US"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Web Workers are background scripts that do not interfere (can </a:t>
            </a:r>
            <a:r>
              <a:rPr lang="en-US" sz="1200" kern="1200" dirty="0" err="1" smtClean="0">
                <a:solidFill>
                  <a:schemeClr val="tx1"/>
                </a:solidFill>
                <a:latin typeface="Arial" charset="0"/>
                <a:ea typeface="+mn-ea"/>
                <a:cs typeface="Arial" charset="0"/>
              </a:rPr>
              <a:t>thiệp</a:t>
            </a:r>
            <a:r>
              <a:rPr lang="en-US" sz="1200" kern="1200" dirty="0" smtClean="0">
                <a:solidFill>
                  <a:schemeClr val="tx1"/>
                </a:solidFill>
                <a:latin typeface="Arial" charset="0"/>
                <a:ea typeface="+mn-ea"/>
                <a:cs typeface="Arial" charset="0"/>
              </a:rPr>
              <a:t>) with the user interface or user interactions on a webpage, allowing HTML to render uninterrupted while JavaScript works in the background.</a:t>
            </a:r>
          </a:p>
          <a:p>
            <a:r>
              <a:rPr lang="en-US" sz="1200" kern="1200" dirty="0" smtClean="0">
                <a:solidFill>
                  <a:schemeClr val="tx1"/>
                </a:solidFill>
                <a:latin typeface="Arial" charset="0"/>
                <a:ea typeface="+mn-ea"/>
                <a:cs typeface="Arial" charset="0"/>
              </a:rPr>
              <a:t>Thread</a:t>
            </a:r>
            <a:endParaRPr lang="en-US" dirty="0"/>
          </a:p>
        </p:txBody>
      </p:sp>
      <p:sp>
        <p:nvSpPr>
          <p:cNvPr id="4" name="Slide Number Placeholder 3"/>
          <p:cNvSpPr>
            <a:spLocks noGrp="1"/>
          </p:cNvSpPr>
          <p:nvPr>
            <p:ph type="sldNum" sz="quarter" idx="10"/>
          </p:nvPr>
        </p:nvSpPr>
        <p:spPr/>
        <p:txBody>
          <a:bodyPr/>
          <a:lstStyle/>
          <a:p>
            <a:fld id="{60C00F24-22FE-4CC9-A2C7-5D9F0F1BAA92}" type="slidenum">
              <a:rPr lang="en-US" smtClean="0"/>
              <a:pPr/>
              <a:t>11</a:t>
            </a:fld>
            <a:endParaRPr lang="en-US"/>
          </a:p>
        </p:txBody>
      </p:sp>
    </p:spTree>
    <p:extLst>
      <p:ext uri="{BB962C8B-B14F-4D97-AF65-F5344CB8AC3E}">
        <p14:creationId xmlns:p14="http://schemas.microsoft.com/office/powerpoint/2010/main" val="2496814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Connect database </a:t>
            </a:r>
          </a:p>
          <a:p>
            <a:r>
              <a:rPr lang="en-US" dirty="0" smtClean="0"/>
              <a:t>Local database</a:t>
            </a:r>
            <a:endParaRPr lang="en-US" dirty="0"/>
          </a:p>
        </p:txBody>
      </p:sp>
      <p:sp>
        <p:nvSpPr>
          <p:cNvPr id="4" name="Slide Number Placeholder 3"/>
          <p:cNvSpPr>
            <a:spLocks noGrp="1"/>
          </p:cNvSpPr>
          <p:nvPr>
            <p:ph type="sldNum" sz="quarter" idx="10"/>
          </p:nvPr>
        </p:nvSpPr>
        <p:spPr/>
        <p:txBody>
          <a:bodyPr/>
          <a:lstStyle/>
          <a:p>
            <a:fld id="{60C00F24-22FE-4CC9-A2C7-5D9F0F1BAA92}" type="slidenum">
              <a:rPr lang="en-US" smtClean="0"/>
              <a:pPr/>
              <a:t>12</a:t>
            </a:fld>
            <a:endParaRPr lang="en-US"/>
          </a:p>
        </p:txBody>
      </p:sp>
    </p:spTree>
    <p:extLst>
      <p:ext uri="{BB962C8B-B14F-4D97-AF65-F5344CB8AC3E}">
        <p14:creationId xmlns:p14="http://schemas.microsoft.com/office/powerpoint/2010/main" val="2158977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xfrm>
            <a:off x="1143000" y="685800"/>
            <a:ext cx="4572000" cy="3429000"/>
          </a:xfrm>
          <a:ln/>
        </p:spPr>
      </p:sp>
      <p:sp>
        <p:nvSpPr>
          <p:cNvPr id="8195" name="Notes Placeholder 2"/>
          <p:cNvSpPr>
            <a:spLocks noGrp="1"/>
          </p:cNvSpPr>
          <p:nvPr>
            <p:ph type="body" idx="1"/>
          </p:nvPr>
        </p:nvSpPr>
        <p:spPr>
          <a:noFill/>
          <a:ln/>
        </p:spPr>
        <p:txBody>
          <a:bodyPr/>
          <a:lstStyle/>
          <a:p>
            <a:endParaRPr lang="en-US" dirty="0" smtClean="0"/>
          </a:p>
        </p:txBody>
      </p:sp>
      <p:sp>
        <p:nvSpPr>
          <p:cNvPr id="8196" name="Slide Number Placeholder 3"/>
          <p:cNvSpPr txBox="1">
            <a:spLocks noGrp="1"/>
          </p:cNvSpPr>
          <p:nvPr/>
        </p:nvSpPr>
        <p:spPr bwMode="auto">
          <a:xfrm>
            <a:off x="3883852" y="8684826"/>
            <a:ext cx="2972547" cy="457711"/>
          </a:xfrm>
          <a:prstGeom prst="rect">
            <a:avLst/>
          </a:prstGeom>
          <a:noFill/>
          <a:ln w="9525">
            <a:noFill/>
            <a:miter lim="800000"/>
            <a:headEnd/>
            <a:tailEnd/>
          </a:ln>
        </p:spPr>
        <p:txBody>
          <a:bodyPr anchor="b"/>
          <a:lstStyle/>
          <a:p>
            <a:pPr algn="r" fontAlgn="base"/>
            <a:fld id="{218426B0-57AB-47D9-8D79-2215A777EC22}" type="slidenum">
              <a:rPr lang="en-GB" sz="1200" b="0" i="0" baseline="0"/>
              <a:pPr algn="r" fontAlgn="base"/>
              <a:t>14</a:t>
            </a:fld>
            <a:endParaRPr lang="en-GB" sz="1200" b="0" i="0" baseline="0"/>
          </a:p>
        </p:txBody>
      </p:sp>
    </p:spTree>
    <p:extLst>
      <p:ext uri="{BB962C8B-B14F-4D97-AF65-F5344CB8AC3E}">
        <p14:creationId xmlns:p14="http://schemas.microsoft.com/office/powerpoint/2010/main" val="1384576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smtClean="0"/>
              <a:t>những năm 90 thì mấy cái web format có thể gây ra tình trạng hư layout</a:t>
            </a:r>
          </a:p>
          <a:p>
            <a:r>
              <a:rPr lang="vi-VN" dirty="0" smtClean="0"/>
              <a:t>có nghĩa là lúc đó</a:t>
            </a:r>
          </a:p>
          <a:p>
            <a:r>
              <a:rPr lang="vi-VN" dirty="0" smtClean="0"/>
              <a:t>mấy cái webformat chưa tốt</a:t>
            </a:r>
          </a:p>
          <a:p>
            <a:r>
              <a:rPr lang="vi-VN" dirty="0" smtClean="0"/>
              <a:t>nên mới có cái quirk mode</a:t>
            </a:r>
          </a:p>
          <a:p>
            <a:r>
              <a:rPr lang="vi-VN" dirty="0" smtClean="0"/>
              <a:t>nghĩa là browser  được thiết kế</a:t>
            </a:r>
          </a:p>
          <a:p>
            <a:r>
              <a:rPr lang="vi-VN" dirty="0" smtClean="0"/>
              <a:t>để có thể thể hiện trang web tốt nhất</a:t>
            </a:r>
          </a:p>
          <a:p>
            <a:r>
              <a:rPr lang="vi-VN" dirty="0" smtClean="0"/>
              <a:t>mà có thể vi phạm các chuẩn của web format</a:t>
            </a:r>
            <a:endParaRPr lang="en-US" dirty="0"/>
          </a:p>
        </p:txBody>
      </p:sp>
      <p:sp>
        <p:nvSpPr>
          <p:cNvPr id="4" name="Slide Number Placeholder 3"/>
          <p:cNvSpPr>
            <a:spLocks noGrp="1"/>
          </p:cNvSpPr>
          <p:nvPr>
            <p:ph type="sldNum" sz="quarter" idx="10"/>
          </p:nvPr>
        </p:nvSpPr>
        <p:spPr/>
        <p:txBody>
          <a:bodyPr/>
          <a:lstStyle/>
          <a:p>
            <a:fld id="{60C00F24-22FE-4CC9-A2C7-5D9F0F1BAA92}" type="slidenum">
              <a:rPr lang="en-US" smtClean="0"/>
              <a:pPr/>
              <a:t>16</a:t>
            </a:fld>
            <a:endParaRPr lang="en-US"/>
          </a:p>
        </p:txBody>
      </p:sp>
    </p:spTree>
    <p:extLst>
      <p:ext uri="{BB962C8B-B14F-4D97-AF65-F5344CB8AC3E}">
        <p14:creationId xmlns:p14="http://schemas.microsoft.com/office/powerpoint/2010/main" val="745217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60C00F24-22FE-4CC9-A2C7-5D9F0F1BAA92}" type="slidenum">
              <a:rPr lang="en-US" smtClean="0"/>
              <a:pPr/>
              <a:t>2</a:t>
            </a:fld>
            <a:endParaRPr lang="en-US"/>
          </a:p>
        </p:txBody>
      </p:sp>
    </p:spTree>
    <p:extLst>
      <p:ext uri="{BB962C8B-B14F-4D97-AF65-F5344CB8AC3E}">
        <p14:creationId xmlns:p14="http://schemas.microsoft.com/office/powerpoint/2010/main" val="1182317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0C00F24-22FE-4CC9-A2C7-5D9F0F1BAA92}" type="slidenum">
              <a:rPr lang="en-US" smtClean="0"/>
              <a:pPr/>
              <a:t>3</a:t>
            </a:fld>
            <a:endParaRPr lang="en-US"/>
          </a:p>
        </p:txBody>
      </p:sp>
    </p:spTree>
    <p:extLst>
      <p:ext uri="{BB962C8B-B14F-4D97-AF65-F5344CB8AC3E}">
        <p14:creationId xmlns:p14="http://schemas.microsoft.com/office/powerpoint/2010/main" val="3995916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C00F24-22FE-4CC9-A2C7-5D9F0F1BAA92}" type="slidenum">
              <a:rPr lang="en-US" smtClean="0"/>
              <a:pPr/>
              <a:t>4</a:t>
            </a:fld>
            <a:endParaRPr lang="en-US"/>
          </a:p>
        </p:txBody>
      </p:sp>
    </p:spTree>
    <p:extLst>
      <p:ext uri="{BB962C8B-B14F-4D97-AF65-F5344CB8AC3E}">
        <p14:creationId xmlns:p14="http://schemas.microsoft.com/office/powerpoint/2010/main" val="1943670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charset="0"/>
                <a:ea typeface="+mn-ea"/>
                <a:cs typeface="Arial" charset="0"/>
              </a:rPr>
              <a:t>If you compare with native apps.</a:t>
            </a:r>
            <a:endParaRPr lang="en-US" dirty="0"/>
          </a:p>
        </p:txBody>
      </p:sp>
      <p:sp>
        <p:nvSpPr>
          <p:cNvPr id="4" name="Slide Number Placeholder 3"/>
          <p:cNvSpPr>
            <a:spLocks noGrp="1"/>
          </p:cNvSpPr>
          <p:nvPr>
            <p:ph type="sldNum" sz="quarter" idx="10"/>
          </p:nvPr>
        </p:nvSpPr>
        <p:spPr/>
        <p:txBody>
          <a:bodyPr/>
          <a:lstStyle/>
          <a:p>
            <a:fld id="{60C00F24-22FE-4CC9-A2C7-5D9F0F1BAA92}" type="slidenum">
              <a:rPr lang="en-US" smtClean="0"/>
              <a:pPr/>
              <a:t>5</a:t>
            </a:fld>
            <a:endParaRPr lang="en-US"/>
          </a:p>
        </p:txBody>
      </p:sp>
    </p:spTree>
    <p:extLst>
      <p:ext uri="{BB962C8B-B14F-4D97-AF65-F5344CB8AC3E}">
        <p14:creationId xmlns:p14="http://schemas.microsoft.com/office/powerpoint/2010/main" val="761641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C00F24-22FE-4CC9-A2C7-5D9F0F1BAA92}" type="slidenum">
              <a:rPr lang="en-US" smtClean="0"/>
              <a:pPr/>
              <a:t>7</a:t>
            </a:fld>
            <a:endParaRPr lang="en-US"/>
          </a:p>
        </p:txBody>
      </p:sp>
    </p:spTree>
    <p:extLst>
      <p:ext uri="{BB962C8B-B14F-4D97-AF65-F5344CB8AC3E}">
        <p14:creationId xmlns:p14="http://schemas.microsoft.com/office/powerpoint/2010/main" val="95184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00F24-22FE-4CC9-A2C7-5D9F0F1BAA92}" type="slidenum">
              <a:rPr lang="en-US" smtClean="0"/>
              <a:pPr/>
              <a:t>8</a:t>
            </a:fld>
            <a:endParaRPr lang="en-US"/>
          </a:p>
        </p:txBody>
      </p:sp>
    </p:spTree>
    <p:extLst>
      <p:ext uri="{BB962C8B-B14F-4D97-AF65-F5344CB8AC3E}">
        <p14:creationId xmlns:p14="http://schemas.microsoft.com/office/powerpoint/2010/main" val="559938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charset="0"/>
                <a:ea typeface="+mn-ea"/>
                <a:cs typeface="Arial" charset="0"/>
              </a:rPr>
              <a:t>Cookie &lt; 4kb</a:t>
            </a:r>
          </a:p>
          <a:p>
            <a:r>
              <a:rPr lang="en-US" sz="1200" kern="1200" dirty="0" err="1" smtClean="0">
                <a:solidFill>
                  <a:schemeClr val="tx1"/>
                </a:solidFill>
                <a:latin typeface="Arial" charset="0"/>
                <a:ea typeface="+mn-ea"/>
                <a:cs typeface="Arial" charset="0"/>
              </a:rPr>
              <a:t>localStorage</a:t>
            </a:r>
            <a:r>
              <a:rPr lang="en-US" sz="1200" kern="1200" dirty="0" smtClean="0">
                <a:solidFill>
                  <a:schemeClr val="tx1"/>
                </a:solidFill>
                <a:latin typeface="Arial" charset="0"/>
                <a:ea typeface="+mn-ea"/>
                <a:cs typeface="Arial" charset="0"/>
              </a:rPr>
              <a:t> and </a:t>
            </a:r>
            <a:r>
              <a:rPr lang="en-US" sz="1200" kern="1200" dirty="0" err="1" smtClean="0">
                <a:solidFill>
                  <a:schemeClr val="tx1"/>
                </a:solidFill>
                <a:latin typeface="Arial" charset="0"/>
                <a:ea typeface="+mn-ea"/>
                <a:cs typeface="Arial" charset="0"/>
              </a:rPr>
              <a:t>sessionStorage</a:t>
            </a:r>
            <a:r>
              <a:rPr lang="en-US" sz="1200" kern="1200" dirty="0" smtClean="0">
                <a:solidFill>
                  <a:schemeClr val="tx1"/>
                </a:solidFill>
                <a:latin typeface="Arial" charset="0"/>
                <a:ea typeface="+mn-ea"/>
                <a:cs typeface="Arial" charset="0"/>
              </a:rPr>
              <a:t> &lt; 5MB</a:t>
            </a:r>
            <a:endParaRPr lang="en-US" dirty="0"/>
          </a:p>
        </p:txBody>
      </p:sp>
      <p:sp>
        <p:nvSpPr>
          <p:cNvPr id="4" name="Slide Number Placeholder 3"/>
          <p:cNvSpPr>
            <a:spLocks noGrp="1"/>
          </p:cNvSpPr>
          <p:nvPr>
            <p:ph type="sldNum" sz="quarter" idx="10"/>
          </p:nvPr>
        </p:nvSpPr>
        <p:spPr/>
        <p:txBody>
          <a:bodyPr/>
          <a:lstStyle/>
          <a:p>
            <a:fld id="{60C00F24-22FE-4CC9-A2C7-5D9F0F1BAA92}" type="slidenum">
              <a:rPr lang="en-US" smtClean="0"/>
              <a:pPr/>
              <a:t>9</a:t>
            </a:fld>
            <a:endParaRPr lang="en-US"/>
          </a:p>
        </p:txBody>
      </p:sp>
    </p:spTree>
    <p:extLst>
      <p:ext uri="{BB962C8B-B14F-4D97-AF65-F5344CB8AC3E}">
        <p14:creationId xmlns:p14="http://schemas.microsoft.com/office/powerpoint/2010/main" val="471562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charset="0"/>
                <a:ea typeface="+mn-ea"/>
                <a:cs typeface="Arial" charset="0"/>
              </a:rPr>
              <a:t>The goal of this technology is to provide a mechanism for browser-based applications that need two-way communication with servers that does not rely on opening multiple HTTP connections (e.g. using </a:t>
            </a:r>
            <a:r>
              <a:rPr lang="en-US" sz="1200" kern="1200" dirty="0" err="1" smtClean="0">
                <a:solidFill>
                  <a:schemeClr val="tx1"/>
                </a:solidFill>
                <a:latin typeface="Arial" charset="0"/>
                <a:ea typeface="+mn-ea"/>
                <a:cs typeface="Arial" charset="0"/>
              </a:rPr>
              <a:t>XMLHttpRequest</a:t>
            </a:r>
            <a:r>
              <a:rPr lang="en-US" sz="1200" kern="1200" dirty="0" smtClean="0">
                <a:solidFill>
                  <a:schemeClr val="tx1"/>
                </a:solidFill>
                <a:latin typeface="Arial" charset="0"/>
                <a:ea typeface="+mn-ea"/>
                <a:cs typeface="Arial" charset="0"/>
              </a:rPr>
              <a:t> or &lt;</a:t>
            </a:r>
            <a:r>
              <a:rPr lang="en-US" sz="1200" kern="1200" dirty="0" err="1" smtClean="0">
                <a:solidFill>
                  <a:schemeClr val="tx1"/>
                </a:solidFill>
                <a:latin typeface="Arial" charset="0"/>
                <a:ea typeface="+mn-ea"/>
                <a:cs typeface="Arial" charset="0"/>
              </a:rPr>
              <a:t>iframe</a:t>
            </a:r>
            <a:r>
              <a:rPr lang="en-US" sz="1200" kern="1200" dirty="0" smtClean="0">
                <a:solidFill>
                  <a:schemeClr val="tx1"/>
                </a:solidFill>
                <a:latin typeface="Arial" charset="0"/>
                <a:ea typeface="+mn-ea"/>
                <a:cs typeface="Arial" charset="0"/>
              </a:rPr>
              <a:t>&gt;s and long polling). </a:t>
            </a:r>
          </a:p>
          <a:p>
            <a:r>
              <a:rPr lang="en-US" sz="1200" kern="1200" dirty="0" smtClean="0">
                <a:solidFill>
                  <a:schemeClr val="tx1"/>
                </a:solidFill>
                <a:latin typeface="Arial" charset="0"/>
                <a:ea typeface="+mn-ea"/>
                <a:cs typeface="Arial" charset="0"/>
              </a:rPr>
              <a:t>Using in game, chat apps, ...</a:t>
            </a:r>
            <a:endParaRPr lang="en-US" dirty="0"/>
          </a:p>
        </p:txBody>
      </p:sp>
      <p:sp>
        <p:nvSpPr>
          <p:cNvPr id="4" name="Slide Number Placeholder 3"/>
          <p:cNvSpPr>
            <a:spLocks noGrp="1"/>
          </p:cNvSpPr>
          <p:nvPr>
            <p:ph type="sldNum" sz="quarter" idx="10"/>
          </p:nvPr>
        </p:nvSpPr>
        <p:spPr/>
        <p:txBody>
          <a:bodyPr/>
          <a:lstStyle/>
          <a:p>
            <a:fld id="{60C00F24-22FE-4CC9-A2C7-5D9F0F1BAA92}" type="slidenum">
              <a:rPr lang="en-US" smtClean="0"/>
              <a:pPr/>
              <a:t>10</a:t>
            </a:fld>
            <a:endParaRPr lang="en-US"/>
          </a:p>
        </p:txBody>
      </p:sp>
    </p:spTree>
    <p:extLst>
      <p:ext uri="{BB962C8B-B14F-4D97-AF65-F5344CB8AC3E}">
        <p14:creationId xmlns:p14="http://schemas.microsoft.com/office/powerpoint/2010/main" val="305456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8229600" cy="762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066800"/>
            <a:ext cx="8259763" cy="5334000"/>
          </a:xfrm>
        </p:spPr>
        <p:txBody>
          <a:bodyPr/>
          <a:lstStyle/>
          <a:p>
            <a:endParaRPr lang="en-US"/>
          </a:p>
        </p:txBody>
      </p:sp>
      <p:sp>
        <p:nvSpPr>
          <p:cNvPr id="4" name="Date Placeholder 3"/>
          <p:cNvSpPr>
            <a:spLocks noGrp="1"/>
          </p:cNvSpPr>
          <p:nvPr>
            <p:ph type="dt" sz="half" idx="10"/>
          </p:nvPr>
        </p:nvSpPr>
        <p:spPr>
          <a:xfrm>
            <a:off x="1173163" y="6535738"/>
            <a:ext cx="1905000" cy="246062"/>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581400" y="6553200"/>
            <a:ext cx="2895600" cy="228600"/>
          </a:xfrm>
          <a:prstGeom prst="rect">
            <a:avLst/>
          </a:prstGeom>
        </p:spPr>
        <p:txBody>
          <a:bodyPr/>
          <a:lstStyle>
            <a:lvl1pPr>
              <a:defRPr/>
            </a:lvl1pPr>
          </a:lstStyle>
          <a:p>
            <a:r>
              <a:rPr lang="en-US"/>
              <a:t>ĐHKHTN-CNTT-Lương Hán Cơ</a:t>
            </a:r>
          </a:p>
        </p:txBody>
      </p:sp>
      <p:sp>
        <p:nvSpPr>
          <p:cNvPr id="6" name="Slide Number Placeholder 5"/>
          <p:cNvSpPr>
            <a:spLocks noGrp="1"/>
          </p:cNvSpPr>
          <p:nvPr>
            <p:ph type="sldNum" sz="quarter" idx="12"/>
          </p:nvPr>
        </p:nvSpPr>
        <p:spPr>
          <a:xfrm>
            <a:off x="7010400" y="6553200"/>
            <a:ext cx="1905000" cy="228600"/>
          </a:xfrm>
          <a:prstGeom prst="rect">
            <a:avLst/>
          </a:prstGeom>
        </p:spPr>
        <p:txBody>
          <a:bodyPr/>
          <a:lstStyle>
            <a:lvl1pPr>
              <a:defRPr/>
            </a:lvl1pPr>
          </a:lstStyle>
          <a:p>
            <a:fld id="{0E35D46C-F94B-46F9-A90A-971821FDB6C9}" type="slidenum">
              <a:rPr lang="en-US"/>
              <a:pPr/>
              <a:t>‹#›</a:t>
            </a:fld>
            <a:endParaRPr lang="en-US"/>
          </a:p>
        </p:txBody>
      </p:sp>
    </p:spTree>
    <p:extLst>
      <p:ext uri="{BB962C8B-B14F-4D97-AF65-F5344CB8AC3E}">
        <p14:creationId xmlns:p14="http://schemas.microsoft.com/office/powerpoint/2010/main" val="2903302975"/>
      </p:ext>
    </p:extLst>
  </p:cSld>
  <p:clrMapOvr>
    <a:masterClrMapping/>
  </p:clrMapOvr>
  <p:transition spd="med">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7C9B81F-C347-4BEF-BFDF-29C42F48304A}" type="datetimeFigureOut">
              <a:rPr lang="en-US" smtClean="0"/>
              <a:pPr/>
              <a:t>11/27/2013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42AED99-7FB4-404E-8A97-64753DCE42EC}" type="slidenum">
              <a:rPr kumimoji="0" lang="en-US" smtClean="0"/>
              <a:pPr/>
              <a:t>‹#›</a:t>
            </a:fld>
            <a:endParaRPr kumimoji="0"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116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9B81F-C347-4BEF-BFDF-29C42F48304A}" type="datetimeFigureOut">
              <a:rPr lang="en-US" smtClean="0"/>
              <a:pPr/>
              <a:t>11/27/2013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3974031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11/27/2013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637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C9B81F-C347-4BEF-BFDF-29C42F48304A}" type="datetimeFigureOut">
              <a:rPr lang="en-US" smtClean="0"/>
              <a:pPr/>
              <a:t>11/27/2013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90884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C9B81F-C347-4BEF-BFDF-29C42F48304A}" type="datetimeFigureOut">
              <a:rPr lang="en-US" smtClean="0"/>
              <a:pPr/>
              <a:t>11/27/2013</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4214013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C9B81F-C347-4BEF-BFDF-29C42F48304A}" type="datetimeFigureOut">
              <a:rPr lang="en-US" smtClean="0"/>
              <a:pPr/>
              <a:t>11/27/2013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436086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11/27/2013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3610872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11/27/2013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753563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11/27/2013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695211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9B81F-C347-4BEF-BFDF-29C42F48304A}" type="datetimeFigureOut">
              <a:rPr lang="en-US" smtClean="0"/>
              <a:pPr/>
              <a:t>11/27/2013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4042896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9B81F-C347-4BEF-BFDF-29C42F48304A}" type="datetimeFigureOut">
              <a:rPr lang="en-US" smtClean="0"/>
              <a:pPr/>
              <a:t>11/27/2013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00909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5" descr="footer"/>
          <p:cNvPicPr>
            <a:picLocks noChangeAspect="1" noChangeArrowheads="1"/>
          </p:cNvPicPr>
          <p:nvPr/>
        </p:nvPicPr>
        <p:blipFill>
          <a:blip r:embed="rId12" cstate="print"/>
          <a:srcRect/>
          <a:stretch>
            <a:fillRect/>
          </a:stretch>
        </p:blipFill>
        <p:spPr bwMode="auto">
          <a:xfrm>
            <a:off x="-19050" y="6159500"/>
            <a:ext cx="9182100" cy="6985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250825" y="260350"/>
            <a:ext cx="8740775" cy="349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8" name="Rectangle 4"/>
          <p:cNvSpPr>
            <a:spLocks noGrp="1" noChangeArrowheads="1"/>
          </p:cNvSpPr>
          <p:nvPr>
            <p:ph type="body" idx="1"/>
          </p:nvPr>
        </p:nvSpPr>
        <p:spPr bwMode="auto">
          <a:xfrm>
            <a:off x="179388" y="981075"/>
            <a:ext cx="8812212"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1029" name="Rectangle 10"/>
          <p:cNvSpPr>
            <a:spLocks noChangeArrowheads="1"/>
          </p:cNvSpPr>
          <p:nvPr/>
        </p:nvSpPr>
        <p:spPr bwMode="auto">
          <a:xfrm>
            <a:off x="457200" y="6245225"/>
            <a:ext cx="2133600" cy="476250"/>
          </a:xfrm>
          <a:prstGeom prst="rect">
            <a:avLst/>
          </a:prstGeom>
          <a:noFill/>
          <a:ln w="9525">
            <a:noFill/>
            <a:miter lim="800000"/>
            <a:headEnd/>
            <a:tailEnd/>
          </a:ln>
        </p:spPr>
        <p:txBody>
          <a:bodyPr/>
          <a:lstStyle/>
          <a:p>
            <a:pPr fontAlgn="base"/>
            <a:endParaRPr lang="en-US" sz="1400" b="0" i="0" baseline="0"/>
          </a:p>
        </p:txBody>
      </p:sp>
      <p:sp>
        <p:nvSpPr>
          <p:cNvPr id="1030" name="Rectangle 11"/>
          <p:cNvSpPr>
            <a:spLocks noChangeArrowheads="1"/>
          </p:cNvSpPr>
          <p:nvPr/>
        </p:nvSpPr>
        <p:spPr bwMode="auto">
          <a:xfrm>
            <a:off x="3124200" y="6245225"/>
            <a:ext cx="2895600" cy="476250"/>
          </a:xfrm>
          <a:prstGeom prst="rect">
            <a:avLst/>
          </a:prstGeom>
          <a:noFill/>
          <a:ln w="9525">
            <a:noFill/>
            <a:miter lim="800000"/>
            <a:headEnd/>
            <a:tailEnd/>
          </a:ln>
        </p:spPr>
        <p:txBody>
          <a:bodyPr/>
          <a:lstStyle/>
          <a:p>
            <a:pPr algn="ctr" fontAlgn="base"/>
            <a:endParaRPr lang="en-US" sz="1400" b="0" i="0" baseline="0"/>
          </a:p>
        </p:txBody>
      </p:sp>
      <p:sp>
        <p:nvSpPr>
          <p:cNvPr id="1031" name="Rectangle 12"/>
          <p:cNvSpPr>
            <a:spLocks noChangeArrowheads="1"/>
          </p:cNvSpPr>
          <p:nvPr/>
        </p:nvSpPr>
        <p:spPr bwMode="auto">
          <a:xfrm>
            <a:off x="6553200" y="6245225"/>
            <a:ext cx="2133600" cy="476250"/>
          </a:xfrm>
          <a:prstGeom prst="rect">
            <a:avLst/>
          </a:prstGeom>
          <a:noFill/>
          <a:ln w="9525">
            <a:noFill/>
            <a:miter lim="800000"/>
            <a:headEnd/>
            <a:tailEnd/>
          </a:ln>
        </p:spPr>
        <p:txBody>
          <a:bodyPr/>
          <a:lstStyle/>
          <a:p>
            <a:pPr algn="r" fontAlgn="base"/>
            <a:fld id="{29DB92A2-BE73-479B-8428-661956C8B4FD}" type="slidenum">
              <a:rPr lang="en-GB" sz="1400" b="0" i="0" baseline="0"/>
              <a:pPr algn="r" fontAlgn="base"/>
              <a:t>‹#›</a:t>
            </a:fld>
            <a:endParaRPr lang="en-GB" sz="1400" b="0" i="0" baseline="0"/>
          </a:p>
        </p:txBody>
      </p:sp>
      <p:pic>
        <p:nvPicPr>
          <p:cNvPr id="1032" name="Picture 12" descr="hn_logo_whitestrap"/>
          <p:cNvPicPr>
            <a:picLocks noChangeAspect="1" noChangeArrowheads="1"/>
          </p:cNvPicPr>
          <p:nvPr/>
        </p:nvPicPr>
        <p:blipFill>
          <a:blip r:embed="rId13" cstate="print"/>
          <a:srcRect/>
          <a:stretch>
            <a:fillRect/>
          </a:stretch>
        </p:blipFill>
        <p:spPr bwMode="auto">
          <a:xfrm>
            <a:off x="8172450" y="6286500"/>
            <a:ext cx="666750" cy="4556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90" r:id="rId4"/>
    <p:sldLayoutId id="2147483691" r:id="rId5"/>
    <p:sldLayoutId id="2147483692" r:id="rId6"/>
    <p:sldLayoutId id="2147483693" r:id="rId7"/>
    <p:sldLayoutId id="2147483694" r:id="rId8"/>
    <p:sldLayoutId id="2147483695" r:id="rId9"/>
    <p:sldLayoutId id="2147483696" r:id="rId10"/>
  </p:sldLayoutIdLst>
  <p:timing>
    <p:tnLst>
      <p:par>
        <p:cTn id="1" dur="indefinite" restart="never" nodeType="tmRoot"/>
      </p:par>
    </p:tnLst>
  </p:timing>
  <p:txStyles>
    <p:titleStyle>
      <a:lvl1pPr algn="l" rtl="0" eaLnBrk="1" fontAlgn="base" hangingPunct="1">
        <a:spcBef>
          <a:spcPct val="0"/>
        </a:spcBef>
        <a:spcAft>
          <a:spcPct val="0"/>
        </a:spcAft>
        <a:defRPr sz="3200" b="1">
          <a:solidFill>
            <a:srgbClr val="004080"/>
          </a:solidFill>
          <a:latin typeface="Calibri" pitchFamily="34" charset="0"/>
          <a:ea typeface="+mj-ea"/>
          <a:cs typeface="+mj-cs"/>
        </a:defRPr>
      </a:lvl1pPr>
      <a:lvl2pPr algn="l" rtl="0" eaLnBrk="1" fontAlgn="base" hangingPunct="1">
        <a:spcBef>
          <a:spcPct val="0"/>
        </a:spcBef>
        <a:spcAft>
          <a:spcPct val="0"/>
        </a:spcAft>
        <a:defRPr sz="3200" b="1">
          <a:solidFill>
            <a:srgbClr val="004080"/>
          </a:solidFill>
          <a:latin typeface="Calibri" pitchFamily="34" charset="0"/>
          <a:cs typeface="Arial" charset="0"/>
        </a:defRPr>
      </a:lvl2pPr>
      <a:lvl3pPr algn="l" rtl="0" eaLnBrk="1" fontAlgn="base" hangingPunct="1">
        <a:spcBef>
          <a:spcPct val="0"/>
        </a:spcBef>
        <a:spcAft>
          <a:spcPct val="0"/>
        </a:spcAft>
        <a:defRPr sz="3200" b="1">
          <a:solidFill>
            <a:srgbClr val="004080"/>
          </a:solidFill>
          <a:latin typeface="Calibri" pitchFamily="34" charset="0"/>
          <a:cs typeface="Arial" charset="0"/>
        </a:defRPr>
      </a:lvl3pPr>
      <a:lvl4pPr algn="l" rtl="0" eaLnBrk="1" fontAlgn="base" hangingPunct="1">
        <a:spcBef>
          <a:spcPct val="0"/>
        </a:spcBef>
        <a:spcAft>
          <a:spcPct val="0"/>
        </a:spcAft>
        <a:defRPr sz="3200" b="1">
          <a:solidFill>
            <a:srgbClr val="004080"/>
          </a:solidFill>
          <a:latin typeface="Calibri" pitchFamily="34" charset="0"/>
          <a:cs typeface="Arial" charset="0"/>
        </a:defRPr>
      </a:lvl4pPr>
      <a:lvl5pPr algn="l" rtl="0" eaLnBrk="1" fontAlgn="base" hangingPunct="1">
        <a:spcBef>
          <a:spcPct val="0"/>
        </a:spcBef>
        <a:spcAft>
          <a:spcPct val="0"/>
        </a:spcAft>
        <a:defRPr sz="3200" b="1">
          <a:solidFill>
            <a:srgbClr val="004080"/>
          </a:solidFill>
          <a:latin typeface="Calibri" pitchFamily="34" charset="0"/>
          <a:cs typeface="Arial" charset="0"/>
        </a:defRPr>
      </a:lvl5pPr>
      <a:lvl6pPr marL="457200" algn="l" rtl="0" eaLnBrk="1" fontAlgn="base" hangingPunct="1">
        <a:spcBef>
          <a:spcPct val="0"/>
        </a:spcBef>
        <a:spcAft>
          <a:spcPct val="0"/>
        </a:spcAft>
        <a:defRPr sz="3200" b="1">
          <a:solidFill>
            <a:schemeClr val="bg1"/>
          </a:solidFill>
          <a:latin typeface="Arial" charset="0"/>
          <a:cs typeface="Arial" charset="0"/>
        </a:defRPr>
      </a:lvl6pPr>
      <a:lvl7pPr marL="914400" algn="l" rtl="0" eaLnBrk="1" fontAlgn="base" hangingPunct="1">
        <a:spcBef>
          <a:spcPct val="0"/>
        </a:spcBef>
        <a:spcAft>
          <a:spcPct val="0"/>
        </a:spcAft>
        <a:defRPr sz="3200" b="1">
          <a:solidFill>
            <a:schemeClr val="bg1"/>
          </a:solidFill>
          <a:latin typeface="Arial" charset="0"/>
          <a:cs typeface="Arial" charset="0"/>
        </a:defRPr>
      </a:lvl7pPr>
      <a:lvl8pPr marL="1371600" algn="l" rtl="0" eaLnBrk="1" fontAlgn="base" hangingPunct="1">
        <a:spcBef>
          <a:spcPct val="0"/>
        </a:spcBef>
        <a:spcAft>
          <a:spcPct val="0"/>
        </a:spcAft>
        <a:defRPr sz="3200" b="1">
          <a:solidFill>
            <a:schemeClr val="bg1"/>
          </a:solidFill>
          <a:latin typeface="Arial" charset="0"/>
          <a:cs typeface="Arial" charset="0"/>
        </a:defRPr>
      </a:lvl8pPr>
      <a:lvl9pPr marL="1828800" algn="l" rtl="0" eaLnBrk="1" fontAlgn="base" hangingPunct="1">
        <a:spcBef>
          <a:spcPct val="0"/>
        </a:spcBef>
        <a:spcAft>
          <a:spcPct val="0"/>
        </a:spcAft>
        <a:defRPr sz="3200" b="1">
          <a:solidFill>
            <a:schemeClr val="bg1"/>
          </a:solidFill>
          <a:latin typeface="Arial" charset="0"/>
          <a:cs typeface="Arial" charset="0"/>
        </a:defRPr>
      </a:lvl9pPr>
    </p:titleStyle>
    <p:bodyStyle>
      <a:lvl1pPr marL="342900" indent="-342900" algn="l" rtl="0" eaLnBrk="1" fontAlgn="base" hangingPunct="1">
        <a:spcBef>
          <a:spcPct val="20000"/>
        </a:spcBef>
        <a:spcAft>
          <a:spcPct val="0"/>
        </a:spcAft>
        <a:buClr>
          <a:srgbClr val="EB2915"/>
        </a:buClr>
        <a:buChar char="•"/>
        <a:defRPr sz="2800">
          <a:solidFill>
            <a:srgbClr val="004080"/>
          </a:solidFill>
          <a:latin typeface="Calibri" pitchFamily="34" charset="0"/>
          <a:ea typeface="+mn-ea"/>
          <a:cs typeface="+mn-cs"/>
        </a:defRPr>
      </a:lvl1pPr>
      <a:lvl2pPr marL="742950" indent="-285750" algn="l" rtl="0" eaLnBrk="1" fontAlgn="base" hangingPunct="1">
        <a:spcBef>
          <a:spcPct val="20000"/>
        </a:spcBef>
        <a:spcAft>
          <a:spcPct val="0"/>
        </a:spcAft>
        <a:buClr>
          <a:srgbClr val="EB2915"/>
        </a:buClr>
        <a:buChar char="–"/>
        <a:defRPr sz="2400">
          <a:solidFill>
            <a:srgbClr val="004080"/>
          </a:solidFill>
          <a:latin typeface="Calibri" pitchFamily="34" charset="0"/>
          <a:cs typeface="+mn-cs"/>
        </a:defRPr>
      </a:lvl2pPr>
      <a:lvl3pPr marL="1143000" indent="-228600" algn="l" rtl="0" eaLnBrk="1" fontAlgn="base" hangingPunct="1">
        <a:spcBef>
          <a:spcPct val="20000"/>
        </a:spcBef>
        <a:spcAft>
          <a:spcPct val="0"/>
        </a:spcAft>
        <a:buClr>
          <a:srgbClr val="EB2915"/>
        </a:buClr>
        <a:buChar char="•"/>
        <a:defRPr sz="2000">
          <a:solidFill>
            <a:srgbClr val="004080"/>
          </a:solidFill>
          <a:latin typeface="Calibri" pitchFamily="34" charset="0"/>
          <a:cs typeface="+mn-cs"/>
        </a:defRPr>
      </a:lvl3pPr>
      <a:lvl4pPr marL="1600200" indent="-228600" algn="l" rtl="0" eaLnBrk="1" fontAlgn="base" hangingPunct="1">
        <a:spcBef>
          <a:spcPct val="20000"/>
        </a:spcBef>
        <a:spcAft>
          <a:spcPct val="0"/>
        </a:spcAft>
        <a:buClr>
          <a:srgbClr val="EB2915"/>
        </a:buClr>
        <a:buChar char="–"/>
        <a:defRPr>
          <a:solidFill>
            <a:srgbClr val="004080"/>
          </a:solidFill>
          <a:latin typeface="Calibri" pitchFamily="34" charset="0"/>
          <a:cs typeface="+mn-cs"/>
        </a:defRPr>
      </a:lvl4pPr>
      <a:lvl5pPr marL="2057400" indent="-228600" algn="l" rtl="0" eaLnBrk="1" fontAlgn="base" hangingPunct="1">
        <a:spcBef>
          <a:spcPct val="20000"/>
        </a:spcBef>
        <a:spcAft>
          <a:spcPct val="0"/>
        </a:spcAft>
        <a:buClr>
          <a:srgbClr val="EB2915"/>
        </a:buClr>
        <a:buChar char="»"/>
        <a:defRPr sz="1600">
          <a:solidFill>
            <a:srgbClr val="004080"/>
          </a:solidFill>
          <a:latin typeface="Calibri" pitchFamily="34" charset="0"/>
          <a:cs typeface="+mn-cs"/>
        </a:defRPr>
      </a:lvl5pPr>
      <a:lvl6pPr marL="2514600" indent="-228600" algn="l" rtl="0" eaLnBrk="1" fontAlgn="base" hangingPunct="1">
        <a:spcBef>
          <a:spcPct val="20000"/>
        </a:spcBef>
        <a:spcAft>
          <a:spcPct val="0"/>
        </a:spcAft>
        <a:buClr>
          <a:srgbClr val="EB2915"/>
        </a:buClr>
        <a:buChar char="»"/>
        <a:defRPr sz="2000">
          <a:solidFill>
            <a:schemeClr val="tx1"/>
          </a:solidFill>
          <a:latin typeface="+mn-lt"/>
          <a:cs typeface="+mn-cs"/>
        </a:defRPr>
      </a:lvl6pPr>
      <a:lvl7pPr marL="2971800" indent="-228600" algn="l" rtl="0" eaLnBrk="1" fontAlgn="base" hangingPunct="1">
        <a:spcBef>
          <a:spcPct val="20000"/>
        </a:spcBef>
        <a:spcAft>
          <a:spcPct val="0"/>
        </a:spcAft>
        <a:buClr>
          <a:srgbClr val="EB2915"/>
        </a:buClr>
        <a:buChar char="»"/>
        <a:defRPr sz="2000">
          <a:solidFill>
            <a:schemeClr val="tx1"/>
          </a:solidFill>
          <a:latin typeface="+mn-lt"/>
          <a:cs typeface="+mn-cs"/>
        </a:defRPr>
      </a:lvl7pPr>
      <a:lvl8pPr marL="3429000" indent="-228600" algn="l" rtl="0" eaLnBrk="1" fontAlgn="base" hangingPunct="1">
        <a:spcBef>
          <a:spcPct val="20000"/>
        </a:spcBef>
        <a:spcAft>
          <a:spcPct val="0"/>
        </a:spcAft>
        <a:buClr>
          <a:srgbClr val="EB2915"/>
        </a:buClr>
        <a:buChar char="»"/>
        <a:defRPr sz="2000">
          <a:solidFill>
            <a:schemeClr val="tx1"/>
          </a:solidFill>
          <a:latin typeface="+mn-lt"/>
          <a:cs typeface="+mn-cs"/>
        </a:defRPr>
      </a:lvl8pPr>
      <a:lvl9pPr marL="3886200" indent="-228600" algn="l" rtl="0" eaLnBrk="1" fontAlgn="base" hangingPunct="1">
        <a:spcBef>
          <a:spcPct val="20000"/>
        </a:spcBef>
        <a:spcAft>
          <a:spcPct val="0"/>
        </a:spcAft>
        <a:buClr>
          <a:srgbClr val="EB2915"/>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34A43A2E-6632-4F9D-8728-2CF59ACBBE60}" type="datetimeFigureOut">
              <a:rPr lang="en-US" dirty="0"/>
              <a:pPr/>
              <a:t>11/27/2013</a:t>
            </a:fld>
            <a:endParaRPr lang="en-US" dirty="0"/>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dirty="0"/>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62906207"/>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wmf"/></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ocup nam 1.wmf"/>
          <p:cNvPicPr>
            <a:picLocks noChangeAspect="1"/>
          </p:cNvPicPr>
          <p:nvPr/>
        </p:nvPicPr>
        <p:blipFill>
          <a:blip r:embed="rId3" cstate="print"/>
          <a:stretch>
            <a:fillRect/>
          </a:stretch>
        </p:blipFill>
        <p:spPr>
          <a:xfrm>
            <a:off x="152400" y="152400"/>
            <a:ext cx="7433926" cy="4800599"/>
          </a:xfrm>
          <a:prstGeom prst="rect">
            <a:avLst/>
          </a:prstGeom>
        </p:spPr>
      </p:pic>
      <p:sp>
        <p:nvSpPr>
          <p:cNvPr id="2051" name="Rectangle 9"/>
          <p:cNvSpPr>
            <a:spLocks noChangeArrowheads="1"/>
          </p:cNvSpPr>
          <p:nvPr/>
        </p:nvSpPr>
        <p:spPr bwMode="auto">
          <a:xfrm>
            <a:off x="500063" y="1571625"/>
            <a:ext cx="8229600" cy="1143000"/>
          </a:xfrm>
          <a:prstGeom prst="rect">
            <a:avLst/>
          </a:prstGeom>
          <a:noFill/>
          <a:ln w="9525">
            <a:noFill/>
            <a:miter lim="800000"/>
            <a:headEnd/>
            <a:tailEnd/>
          </a:ln>
        </p:spPr>
        <p:txBody>
          <a:bodyPr anchor="ctr"/>
          <a:lstStyle/>
          <a:p>
            <a:pPr fontAlgn="base"/>
            <a:r>
              <a:rPr lang="en-GB" b="0" i="0" baseline="0" dirty="0" err="1" smtClean="0">
                <a:solidFill>
                  <a:schemeClr val="bg1"/>
                </a:solidFill>
              </a:rPr>
              <a:t>Khoi</a:t>
            </a:r>
            <a:r>
              <a:rPr lang="en-GB" b="0" i="0" baseline="0" dirty="0" smtClean="0">
                <a:solidFill>
                  <a:schemeClr val="bg1"/>
                </a:solidFill>
              </a:rPr>
              <a:t> Ngo Nguyen</a:t>
            </a:r>
            <a:endParaRPr lang="en-GB" b="0" i="0" baseline="0" dirty="0">
              <a:solidFill>
                <a:schemeClr val="bg1"/>
              </a:solidFill>
            </a:endParaRPr>
          </a:p>
        </p:txBody>
      </p:sp>
      <p:sp>
        <p:nvSpPr>
          <p:cNvPr id="2052" name="Rectangle 14"/>
          <p:cNvSpPr>
            <a:spLocks noChangeArrowheads="1"/>
          </p:cNvSpPr>
          <p:nvPr/>
        </p:nvSpPr>
        <p:spPr bwMode="auto">
          <a:xfrm>
            <a:off x="428625" y="476250"/>
            <a:ext cx="8229600" cy="1143000"/>
          </a:xfrm>
          <a:prstGeom prst="rect">
            <a:avLst/>
          </a:prstGeom>
          <a:noFill/>
          <a:ln w="9525">
            <a:noFill/>
            <a:miter lim="800000"/>
            <a:headEnd/>
            <a:tailEnd/>
          </a:ln>
        </p:spPr>
        <p:txBody>
          <a:bodyPr anchor="ctr"/>
          <a:lstStyle/>
          <a:p>
            <a:r>
              <a:rPr lang="en-GB" sz="4000" dirty="0" smtClean="0">
                <a:solidFill>
                  <a:srgbClr val="C00000"/>
                </a:solidFill>
                <a:effectLst>
                  <a:outerShdw blurRad="38100" dist="38100" dir="2700000" algn="tl">
                    <a:srgbClr val="000000">
                      <a:alpha val="43137"/>
                    </a:srgbClr>
                  </a:outerShdw>
                </a:effectLst>
              </a:rPr>
              <a:t>HTML5 OVERVIEW</a:t>
            </a:r>
            <a:endParaRPr lang="en-GB" sz="4000" b="0" i="0" baseline="0" dirty="0">
              <a:solidFill>
                <a:srgbClr val="C00000"/>
              </a:solidFill>
            </a:endParaRPr>
          </a:p>
        </p:txBody>
      </p:sp>
      <p:pic>
        <p:nvPicPr>
          <p:cNvPr id="7" name="Picture 6" descr="logo FPT.wmf"/>
          <p:cNvPicPr>
            <a:picLocks noChangeAspect="1"/>
          </p:cNvPicPr>
          <p:nvPr/>
        </p:nvPicPr>
        <p:blipFill>
          <a:blip r:embed="rId4" cstate="print"/>
          <a:stretch>
            <a:fillRect/>
          </a:stretch>
        </p:blipFill>
        <p:spPr>
          <a:xfrm>
            <a:off x="6781800" y="5105400"/>
            <a:ext cx="1676400" cy="1007962"/>
          </a:xfrm>
          <a:prstGeom prst="rect">
            <a:avLst/>
          </a:prstGeom>
        </p:spPr>
      </p:pic>
    </p:spTree>
    <p:extLst>
      <p:ext uri="{BB962C8B-B14F-4D97-AF65-F5344CB8AC3E}">
        <p14:creationId xmlns:p14="http://schemas.microsoft.com/office/powerpoint/2010/main" val="1223850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solidFill>
                  <a:schemeClr val="accent4">
                    <a:lumMod val="50000"/>
                  </a:schemeClr>
                </a:solidFill>
              </a:rPr>
              <a:t>HTML5 Overview (cont)</a:t>
            </a:r>
            <a:endParaRPr lang="en-US" sz="3000" dirty="0">
              <a:solidFill>
                <a:schemeClr val="accent4">
                  <a:lumMod val="50000"/>
                </a:schemeClr>
              </a:solidFill>
            </a:endParaRPr>
          </a:p>
        </p:txBody>
      </p:sp>
      <p:sp>
        <p:nvSpPr>
          <p:cNvPr id="3" name="Content Placeholder 2"/>
          <p:cNvSpPr>
            <a:spLocks noGrp="1"/>
          </p:cNvSpPr>
          <p:nvPr>
            <p:ph idx="1"/>
          </p:nvPr>
        </p:nvSpPr>
        <p:spPr/>
        <p:txBody>
          <a:bodyPr/>
          <a:lstStyle/>
          <a:p>
            <a:r>
              <a:rPr lang="en-US" dirty="0" smtClean="0">
                <a:solidFill>
                  <a:schemeClr val="accent4">
                    <a:lumMod val="50000"/>
                  </a:schemeClr>
                </a:solidFill>
              </a:rPr>
              <a:t>HTML5 – Web Socket</a:t>
            </a:r>
          </a:p>
          <a:p>
            <a:endParaRPr lang="en-US" dirty="0" smtClean="0">
              <a:solidFill>
                <a:schemeClr val="accent4">
                  <a:lumMod val="50000"/>
                </a:schemeClr>
              </a:solidFill>
            </a:endParaRPr>
          </a:p>
          <a:p>
            <a:endParaRPr lang="en-US" dirty="0" smtClean="0">
              <a:solidFill>
                <a:schemeClr val="accent4">
                  <a:lumMod val="50000"/>
                </a:schemeClr>
              </a:solidFill>
            </a:endParaRPr>
          </a:p>
          <a:p>
            <a:endParaRPr lang="en-US" dirty="0" smtClean="0">
              <a:solidFill>
                <a:schemeClr val="accent4">
                  <a:lumMod val="50000"/>
                </a:schemeClr>
              </a:solidFill>
            </a:endParaRPr>
          </a:p>
          <a:p>
            <a:r>
              <a:rPr lang="en-US" dirty="0" smtClean="0">
                <a:solidFill>
                  <a:schemeClr val="accent4">
                    <a:lumMod val="50000"/>
                  </a:schemeClr>
                </a:solidFill>
              </a:rPr>
              <a:t>HTML5 – Audio &amp; Video</a:t>
            </a:r>
          </a:p>
          <a:p>
            <a:endParaRPr lang="en-US" dirty="0">
              <a:solidFill>
                <a:schemeClr val="accent4">
                  <a:lumMod val="50000"/>
                </a:schemeClr>
              </a:solidFill>
            </a:endParaRPr>
          </a:p>
        </p:txBody>
      </p:sp>
      <p:pic>
        <p:nvPicPr>
          <p:cNvPr id="4" name="Picture 3" descr="2.png"/>
          <p:cNvPicPr>
            <a:picLocks noChangeAspect="1"/>
          </p:cNvPicPr>
          <p:nvPr/>
        </p:nvPicPr>
        <p:blipFill>
          <a:blip r:embed="rId3" cstate="print"/>
          <a:stretch>
            <a:fillRect/>
          </a:stretch>
        </p:blipFill>
        <p:spPr>
          <a:xfrm>
            <a:off x="1524000" y="2514600"/>
            <a:ext cx="2993816" cy="990600"/>
          </a:xfrm>
          <a:prstGeom prst="rect">
            <a:avLst/>
          </a:prstGeom>
        </p:spPr>
      </p:pic>
      <p:pic>
        <p:nvPicPr>
          <p:cNvPr id="5" name="Picture 4" descr="semantic.png"/>
          <p:cNvPicPr>
            <a:picLocks noChangeAspect="1"/>
          </p:cNvPicPr>
          <p:nvPr/>
        </p:nvPicPr>
        <p:blipFill>
          <a:blip r:embed="rId4" cstate="print"/>
          <a:stretch>
            <a:fillRect/>
          </a:stretch>
        </p:blipFill>
        <p:spPr>
          <a:xfrm>
            <a:off x="1453117" y="4495800"/>
            <a:ext cx="4490483" cy="10668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solidFill>
                  <a:schemeClr val="accent4">
                    <a:lumMod val="50000"/>
                  </a:schemeClr>
                </a:solidFill>
              </a:rPr>
              <a:t>HTML5 Overview (cont)</a:t>
            </a:r>
            <a:endParaRPr lang="en-US" sz="3000" dirty="0">
              <a:solidFill>
                <a:schemeClr val="accent4">
                  <a:lumMod val="50000"/>
                </a:schemeClr>
              </a:solidFill>
            </a:endParaRPr>
          </a:p>
        </p:txBody>
      </p:sp>
      <p:sp>
        <p:nvSpPr>
          <p:cNvPr id="3" name="Content Placeholder 2"/>
          <p:cNvSpPr>
            <a:spLocks noGrp="1"/>
          </p:cNvSpPr>
          <p:nvPr>
            <p:ph idx="1"/>
          </p:nvPr>
        </p:nvSpPr>
        <p:spPr/>
        <p:txBody>
          <a:bodyPr/>
          <a:lstStyle/>
          <a:p>
            <a:r>
              <a:rPr lang="en-US" dirty="0" smtClean="0">
                <a:solidFill>
                  <a:schemeClr val="accent4">
                    <a:lumMod val="50000"/>
                  </a:schemeClr>
                </a:solidFill>
              </a:rPr>
              <a:t>HTML5 – </a:t>
            </a:r>
            <a:r>
              <a:rPr lang="en-US" dirty="0" err="1" smtClean="0">
                <a:solidFill>
                  <a:schemeClr val="accent4">
                    <a:lumMod val="50000"/>
                  </a:schemeClr>
                </a:solidFill>
              </a:rPr>
              <a:t>Geolocation</a:t>
            </a:r>
            <a:endParaRPr lang="en-US" dirty="0" smtClean="0">
              <a:solidFill>
                <a:schemeClr val="accent4">
                  <a:lumMod val="50000"/>
                </a:schemeClr>
              </a:solidFill>
            </a:endParaRPr>
          </a:p>
          <a:p>
            <a:endParaRPr lang="en-US" dirty="0" smtClean="0">
              <a:solidFill>
                <a:schemeClr val="accent4">
                  <a:lumMod val="50000"/>
                </a:schemeClr>
              </a:solidFill>
            </a:endParaRPr>
          </a:p>
          <a:p>
            <a:endParaRPr lang="en-US" dirty="0" smtClean="0">
              <a:solidFill>
                <a:schemeClr val="accent4">
                  <a:lumMod val="50000"/>
                </a:schemeClr>
              </a:solidFill>
            </a:endParaRPr>
          </a:p>
          <a:p>
            <a:endParaRPr lang="en-US" dirty="0" smtClean="0">
              <a:solidFill>
                <a:schemeClr val="accent4">
                  <a:lumMod val="50000"/>
                </a:schemeClr>
              </a:solidFill>
            </a:endParaRPr>
          </a:p>
          <a:p>
            <a:r>
              <a:rPr lang="en-US" dirty="0" smtClean="0">
                <a:solidFill>
                  <a:schemeClr val="accent4">
                    <a:lumMod val="50000"/>
                  </a:schemeClr>
                </a:solidFill>
              </a:rPr>
              <a:t>HTML5 – Web Worker</a:t>
            </a:r>
          </a:p>
          <a:p>
            <a:endParaRPr lang="en-US" dirty="0" smtClean="0">
              <a:solidFill>
                <a:schemeClr val="accent4">
                  <a:lumMod val="50000"/>
                </a:schemeClr>
              </a:solidFill>
            </a:endParaRPr>
          </a:p>
          <a:p>
            <a:endParaRPr lang="en-US" dirty="0">
              <a:solidFill>
                <a:schemeClr val="accent4">
                  <a:lumMod val="50000"/>
                </a:schemeClr>
              </a:solidFill>
            </a:endParaRPr>
          </a:p>
        </p:txBody>
      </p:sp>
      <p:pic>
        <p:nvPicPr>
          <p:cNvPr id="4" name="Picture 3" descr="semantic.png"/>
          <p:cNvPicPr>
            <a:picLocks noChangeAspect="1"/>
          </p:cNvPicPr>
          <p:nvPr/>
        </p:nvPicPr>
        <p:blipFill>
          <a:blip r:embed="rId3" cstate="print"/>
          <a:stretch>
            <a:fillRect/>
          </a:stretch>
        </p:blipFill>
        <p:spPr>
          <a:xfrm>
            <a:off x="1219200" y="2514600"/>
            <a:ext cx="4490483" cy="1066800"/>
          </a:xfrm>
          <a:prstGeom prst="rect">
            <a:avLst/>
          </a:prstGeom>
        </p:spPr>
      </p:pic>
      <p:pic>
        <p:nvPicPr>
          <p:cNvPr id="5" name="Picture 4" descr="semantic.png"/>
          <p:cNvPicPr>
            <a:picLocks noChangeAspect="1"/>
          </p:cNvPicPr>
          <p:nvPr/>
        </p:nvPicPr>
        <p:blipFill>
          <a:blip r:embed="rId3" cstate="print"/>
          <a:stretch>
            <a:fillRect/>
          </a:stretch>
        </p:blipFill>
        <p:spPr>
          <a:xfrm>
            <a:off x="1219200" y="4495800"/>
            <a:ext cx="4490483" cy="1066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solidFill>
                  <a:schemeClr val="accent4">
                    <a:lumMod val="50000"/>
                  </a:schemeClr>
                </a:solidFill>
              </a:rPr>
              <a:t>HTML5 Overview (cont)</a:t>
            </a:r>
            <a:endParaRPr lang="en-US" sz="3000" dirty="0">
              <a:solidFill>
                <a:schemeClr val="accent4">
                  <a:lumMod val="50000"/>
                </a:schemeClr>
              </a:solidFill>
            </a:endParaRPr>
          </a:p>
        </p:txBody>
      </p:sp>
      <p:sp>
        <p:nvSpPr>
          <p:cNvPr id="3" name="Content Placeholder 2"/>
          <p:cNvSpPr>
            <a:spLocks noGrp="1"/>
          </p:cNvSpPr>
          <p:nvPr>
            <p:ph idx="1"/>
          </p:nvPr>
        </p:nvSpPr>
        <p:spPr/>
        <p:txBody>
          <a:bodyPr/>
          <a:lstStyle/>
          <a:p>
            <a:r>
              <a:rPr lang="en-US" dirty="0" smtClean="0">
                <a:solidFill>
                  <a:schemeClr val="accent4">
                    <a:lumMod val="50000"/>
                  </a:schemeClr>
                </a:solidFill>
              </a:rPr>
              <a:t>HTML5 – Web SQL</a:t>
            </a:r>
          </a:p>
          <a:p>
            <a:endParaRPr lang="en-US" dirty="0" smtClean="0">
              <a:solidFill>
                <a:schemeClr val="accent4">
                  <a:lumMod val="50000"/>
                </a:schemeClr>
              </a:solidFill>
            </a:endParaRPr>
          </a:p>
          <a:p>
            <a:endParaRPr lang="en-US" dirty="0">
              <a:solidFill>
                <a:schemeClr val="accent4">
                  <a:lumMod val="50000"/>
                </a:schemeClr>
              </a:solidFill>
            </a:endParaRPr>
          </a:p>
        </p:txBody>
      </p:sp>
      <p:pic>
        <p:nvPicPr>
          <p:cNvPr id="6" name="Picture 5" descr="2.png"/>
          <p:cNvPicPr>
            <a:picLocks noChangeAspect="1"/>
          </p:cNvPicPr>
          <p:nvPr/>
        </p:nvPicPr>
        <p:blipFill>
          <a:blip r:embed="rId3" cstate="print"/>
          <a:stretch>
            <a:fillRect/>
          </a:stretch>
        </p:blipFill>
        <p:spPr>
          <a:xfrm>
            <a:off x="1447800" y="2590799"/>
            <a:ext cx="2057400" cy="81896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solidFill>
                  <a:schemeClr val="accent4">
                    <a:lumMod val="50000"/>
                  </a:schemeClr>
                </a:solidFill>
              </a:rPr>
              <a:t>HTML5 Training Plan Introduction</a:t>
            </a:r>
            <a:endParaRPr lang="en-US" sz="3000" dirty="0">
              <a:solidFill>
                <a:schemeClr val="accent4">
                  <a:lumMod val="50000"/>
                </a:schemeClr>
              </a:solidFill>
            </a:endParaRPr>
          </a:p>
        </p:txBody>
      </p:sp>
      <p:sp>
        <p:nvSpPr>
          <p:cNvPr id="3" name="Content Placeholder 2"/>
          <p:cNvSpPr>
            <a:spLocks noGrp="1"/>
          </p:cNvSpPr>
          <p:nvPr>
            <p:ph idx="1"/>
          </p:nvPr>
        </p:nvSpPr>
        <p:spPr/>
        <p:txBody>
          <a:bodyPr>
            <a:normAutofit/>
          </a:bodyPr>
          <a:lstStyle/>
          <a:p>
            <a:r>
              <a:rPr lang="en-US" dirty="0" smtClean="0">
                <a:solidFill>
                  <a:schemeClr val="accent4">
                    <a:lumMod val="50000"/>
                  </a:schemeClr>
                </a:solidFill>
              </a:rPr>
              <a:t>Overview of HTML &amp; CSS</a:t>
            </a:r>
          </a:p>
          <a:p>
            <a:r>
              <a:rPr lang="en-US" dirty="0" smtClean="0">
                <a:solidFill>
                  <a:schemeClr val="accent4">
                    <a:lumMod val="50000"/>
                  </a:schemeClr>
                </a:solidFill>
              </a:rPr>
              <a:t>Introduction </a:t>
            </a:r>
            <a:r>
              <a:rPr lang="en-US" dirty="0" err="1" smtClean="0">
                <a:solidFill>
                  <a:schemeClr val="accent4">
                    <a:lumMod val="50000"/>
                  </a:schemeClr>
                </a:solidFill>
              </a:rPr>
              <a:t>Javascript</a:t>
            </a:r>
            <a:endParaRPr lang="en-US" dirty="0" smtClean="0">
              <a:solidFill>
                <a:schemeClr val="accent4">
                  <a:lumMod val="50000"/>
                </a:schemeClr>
              </a:solidFill>
            </a:endParaRPr>
          </a:p>
          <a:p>
            <a:r>
              <a:rPr lang="en-US" dirty="0" smtClean="0">
                <a:solidFill>
                  <a:schemeClr val="accent4">
                    <a:lumMod val="50000"/>
                  </a:schemeClr>
                </a:solidFill>
              </a:rPr>
              <a:t>HTML5 – </a:t>
            </a:r>
            <a:r>
              <a:rPr lang="en-US" dirty="0" err="1" smtClean="0">
                <a:solidFill>
                  <a:schemeClr val="accent4">
                    <a:lumMod val="50000"/>
                  </a:schemeClr>
                </a:solidFill>
              </a:rPr>
              <a:t>Sematic</a:t>
            </a:r>
            <a:r>
              <a:rPr lang="en-US" dirty="0" smtClean="0">
                <a:solidFill>
                  <a:schemeClr val="accent4">
                    <a:lumMod val="50000"/>
                  </a:schemeClr>
                </a:solidFill>
              </a:rPr>
              <a:t> Tags</a:t>
            </a:r>
          </a:p>
          <a:p>
            <a:r>
              <a:rPr lang="en-US" dirty="0" smtClean="0">
                <a:solidFill>
                  <a:schemeClr val="accent4">
                    <a:lumMod val="50000"/>
                  </a:schemeClr>
                </a:solidFill>
              </a:rPr>
              <a:t>HTML5 - Form &amp; Communicating with remote data source</a:t>
            </a:r>
          </a:p>
          <a:p>
            <a:r>
              <a:rPr lang="en-US" dirty="0" smtClean="0">
                <a:solidFill>
                  <a:schemeClr val="accent4">
                    <a:lumMod val="50000"/>
                  </a:schemeClr>
                </a:solidFill>
              </a:rPr>
              <a:t>HTML5 - multimedia &amp; 3D effect</a:t>
            </a:r>
          </a:p>
          <a:p>
            <a:r>
              <a:rPr lang="en-US" dirty="0" smtClean="0">
                <a:solidFill>
                  <a:schemeClr val="accent4">
                    <a:lumMod val="50000"/>
                  </a:schemeClr>
                </a:solidFill>
              </a:rPr>
              <a:t>HTML5 - Device Access &amp; Offline and Storage</a:t>
            </a:r>
          </a:p>
          <a:p>
            <a:r>
              <a:rPr lang="en-US" dirty="0" smtClean="0">
                <a:solidFill>
                  <a:schemeClr val="accent4">
                    <a:lumMod val="50000"/>
                  </a:schemeClr>
                </a:solidFill>
              </a:rPr>
              <a:t>HTML5 - Connectivity &amp; Performance</a:t>
            </a:r>
          </a:p>
          <a:p>
            <a:r>
              <a:rPr lang="en-US" dirty="0" smtClean="0">
                <a:solidFill>
                  <a:schemeClr val="accent4">
                    <a:lumMod val="50000"/>
                  </a:schemeClr>
                </a:solidFill>
              </a:rPr>
              <a:t>Responsive Web Design</a:t>
            </a:r>
            <a:endParaRPr lang="en-US"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cup nam 1.wmf"/>
          <p:cNvPicPr>
            <a:picLocks noChangeAspect="1"/>
          </p:cNvPicPr>
          <p:nvPr/>
        </p:nvPicPr>
        <p:blipFill>
          <a:blip r:embed="rId3" cstate="print"/>
          <a:stretch>
            <a:fillRect/>
          </a:stretch>
        </p:blipFill>
        <p:spPr>
          <a:xfrm>
            <a:off x="152400" y="152400"/>
            <a:ext cx="7433926" cy="4800599"/>
          </a:xfrm>
          <a:prstGeom prst="rect">
            <a:avLst/>
          </a:prstGeom>
        </p:spPr>
      </p:pic>
      <p:pic>
        <p:nvPicPr>
          <p:cNvPr id="5" name="Picture 4" descr="logo FPT.wmf"/>
          <p:cNvPicPr>
            <a:picLocks noChangeAspect="1"/>
          </p:cNvPicPr>
          <p:nvPr/>
        </p:nvPicPr>
        <p:blipFill>
          <a:blip r:embed="rId4" cstate="print"/>
          <a:stretch>
            <a:fillRect/>
          </a:stretch>
        </p:blipFill>
        <p:spPr>
          <a:xfrm>
            <a:off x="6781800" y="5105400"/>
            <a:ext cx="1676400" cy="1007962"/>
          </a:xfrm>
          <a:prstGeom prst="rect">
            <a:avLst/>
          </a:prstGeom>
        </p:spPr>
      </p:pic>
      <p:sp>
        <p:nvSpPr>
          <p:cNvPr id="6147" name="Text Box 5"/>
          <p:cNvSpPr txBox="1">
            <a:spLocks noChangeArrowheads="1"/>
          </p:cNvSpPr>
          <p:nvPr/>
        </p:nvSpPr>
        <p:spPr bwMode="auto">
          <a:xfrm>
            <a:off x="1905000" y="1149411"/>
            <a:ext cx="4092575" cy="2277547"/>
          </a:xfrm>
          <a:prstGeom prst="rect">
            <a:avLst/>
          </a:prstGeom>
          <a:noFill/>
          <a:ln w="9525">
            <a:noFill/>
            <a:miter lim="800000"/>
            <a:headEnd/>
            <a:tailEnd/>
          </a:ln>
        </p:spPr>
        <p:txBody>
          <a:bodyPr wrap="square">
            <a:spAutoFit/>
          </a:bodyPr>
          <a:lstStyle/>
          <a:p>
            <a:r>
              <a:rPr lang="en-GB" sz="14200" dirty="0">
                <a:solidFill>
                  <a:srgbClr val="C00000"/>
                </a:solidFill>
              </a:rPr>
              <a:t>Q&amp;A</a:t>
            </a:r>
          </a:p>
        </p:txBody>
      </p:sp>
    </p:spTree>
    <p:extLst>
      <p:ext uri="{BB962C8B-B14F-4D97-AF65-F5344CB8AC3E}">
        <p14:creationId xmlns:p14="http://schemas.microsoft.com/office/powerpoint/2010/main" val="326854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50000"/>
                  </a:schemeClr>
                </a:solidFill>
              </a:rPr>
              <a:t>!</a:t>
            </a:r>
            <a:r>
              <a:rPr lang="en-US" dirty="0" err="1" smtClean="0">
                <a:solidFill>
                  <a:schemeClr val="accent4">
                    <a:lumMod val="50000"/>
                  </a:schemeClr>
                </a:solidFill>
              </a:rPr>
              <a:t>Doctype</a:t>
            </a:r>
            <a:endParaRPr lang="en-US" dirty="0">
              <a:solidFill>
                <a:schemeClr val="accent4">
                  <a:lumMod val="50000"/>
                </a:schemeClr>
              </a:solidFill>
            </a:endParaRPr>
          </a:p>
        </p:txBody>
      </p:sp>
      <p:sp>
        <p:nvSpPr>
          <p:cNvPr id="3" name="Content Placeholder 2"/>
          <p:cNvSpPr>
            <a:spLocks noGrp="1"/>
          </p:cNvSpPr>
          <p:nvPr>
            <p:ph idx="1"/>
          </p:nvPr>
        </p:nvSpPr>
        <p:spPr/>
        <p:txBody>
          <a:bodyPr/>
          <a:lstStyle/>
          <a:p>
            <a:r>
              <a:rPr lang="en-US" dirty="0" smtClean="0">
                <a:solidFill>
                  <a:schemeClr val="accent4">
                    <a:lumMod val="50000"/>
                  </a:schemeClr>
                </a:solidFill>
              </a:rPr>
              <a:t>The term DOCTYPE tells the browser which type of HTML is used on a webpage.</a:t>
            </a:r>
          </a:p>
          <a:p>
            <a:r>
              <a:rPr lang="vi-VN" dirty="0" smtClean="0">
                <a:solidFill>
                  <a:schemeClr val="accent4">
                    <a:lumMod val="50000"/>
                  </a:schemeClr>
                </a:solidFill>
              </a:rPr>
              <a:t>DOCTYPE chỉ cho browser biết loại/ kiểu HTML mà được dùng trên webpage.</a:t>
            </a:r>
            <a:endParaRPr lang="en-US"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50000"/>
                  </a:schemeClr>
                </a:solidFill>
              </a:rPr>
              <a:t>Quirks Mode &amp; Standard Mode</a:t>
            </a:r>
            <a:endParaRPr lang="en-US" dirty="0">
              <a:solidFill>
                <a:schemeClr val="accent4">
                  <a:lumMod val="50000"/>
                </a:schemeClr>
              </a:solidFill>
            </a:endParaRPr>
          </a:p>
        </p:txBody>
      </p:sp>
      <p:sp>
        <p:nvSpPr>
          <p:cNvPr id="3" name="Content Placeholder 2"/>
          <p:cNvSpPr>
            <a:spLocks noGrp="1"/>
          </p:cNvSpPr>
          <p:nvPr>
            <p:ph idx="1"/>
          </p:nvPr>
        </p:nvSpPr>
        <p:spPr/>
        <p:txBody>
          <a:bodyPr/>
          <a:lstStyle/>
          <a:p>
            <a:r>
              <a:rPr lang="vi-VN" dirty="0" smtClean="0">
                <a:solidFill>
                  <a:schemeClr val="accent4">
                    <a:lumMod val="50000"/>
                  </a:schemeClr>
                </a:solidFill>
              </a:rPr>
              <a:t>Quirks Mode là một chế độ tương thích mặc định và có thể khác nhau giữa các trình duyệt, điều này có thể dẫn đến một sự thiếu nhất quán trong việc hiển thị giữa các trình duyệt với nhau.</a:t>
            </a:r>
            <a:endParaRPr lang="en-US"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50000"/>
                  </a:schemeClr>
                </a:solidFill>
              </a:rPr>
              <a:t>HTML </a:t>
            </a:r>
            <a:r>
              <a:rPr lang="en-US" dirty="0" err="1" smtClean="0">
                <a:solidFill>
                  <a:schemeClr val="accent4">
                    <a:lumMod val="50000"/>
                  </a:schemeClr>
                </a:solidFill>
              </a:rPr>
              <a:t>Shiv</a:t>
            </a:r>
            <a:endParaRPr lang="en-US" dirty="0">
              <a:solidFill>
                <a:schemeClr val="accent4">
                  <a:lumMod val="50000"/>
                </a:schemeClr>
              </a:solidFill>
            </a:endParaRPr>
          </a:p>
        </p:txBody>
      </p:sp>
      <p:sp>
        <p:nvSpPr>
          <p:cNvPr id="3" name="Content Placeholder 2"/>
          <p:cNvSpPr>
            <a:spLocks noGrp="1"/>
          </p:cNvSpPr>
          <p:nvPr>
            <p:ph idx="1"/>
          </p:nvPr>
        </p:nvSpPr>
        <p:spPr/>
        <p:txBody>
          <a:bodyPr/>
          <a:lstStyle/>
          <a:p>
            <a:r>
              <a:rPr lang="en-US" dirty="0" smtClean="0">
                <a:solidFill>
                  <a:schemeClr val="accent4">
                    <a:lumMod val="50000"/>
                  </a:schemeClr>
                </a:solidFill>
              </a:rPr>
              <a:t>Allows HTML5 elements to be properly styled in versions of Internet Explorer before version 9</a:t>
            </a:r>
            <a:endParaRPr lang="en-US"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50000"/>
                  </a:schemeClr>
                </a:solidFill>
              </a:rPr>
              <a:t>HTML5 Main Purpose</a:t>
            </a:r>
            <a:endParaRPr lang="en-US" dirty="0">
              <a:solidFill>
                <a:schemeClr val="accent4">
                  <a:lumMod val="50000"/>
                </a:schemeClr>
              </a:solidFill>
            </a:endParaRPr>
          </a:p>
        </p:txBody>
      </p:sp>
      <p:sp>
        <p:nvSpPr>
          <p:cNvPr id="3" name="Content Placeholder 2"/>
          <p:cNvSpPr>
            <a:spLocks noGrp="1"/>
          </p:cNvSpPr>
          <p:nvPr>
            <p:ph idx="1"/>
          </p:nvPr>
        </p:nvSpPr>
        <p:spPr/>
        <p:txBody>
          <a:bodyPr/>
          <a:lstStyle/>
          <a:p>
            <a:r>
              <a:rPr lang="en-US" dirty="0" smtClean="0">
                <a:solidFill>
                  <a:schemeClr val="accent4">
                    <a:lumMod val="50000"/>
                  </a:schemeClr>
                </a:solidFill>
              </a:rPr>
              <a:t>Reduce the important of third parties, </a:t>
            </a:r>
            <a:r>
              <a:rPr lang="en-US" dirty="0" err="1" smtClean="0">
                <a:solidFill>
                  <a:schemeClr val="accent4">
                    <a:lumMod val="50000"/>
                  </a:schemeClr>
                </a:solidFill>
              </a:rPr>
              <a:t>plugins</a:t>
            </a:r>
            <a:r>
              <a:rPr lang="en-US" dirty="0" smtClean="0">
                <a:solidFill>
                  <a:schemeClr val="accent4">
                    <a:lumMod val="50000"/>
                  </a:schemeClr>
                </a:solidFill>
              </a:rPr>
              <a:t> like Flash, </a:t>
            </a:r>
            <a:r>
              <a:rPr lang="en-US" dirty="0" err="1" smtClean="0">
                <a:solidFill>
                  <a:schemeClr val="accent4">
                    <a:lumMod val="50000"/>
                  </a:schemeClr>
                </a:solidFill>
              </a:rPr>
              <a:t>SilverLight</a:t>
            </a:r>
            <a:r>
              <a:rPr lang="en-US" dirty="0" smtClean="0">
                <a:solidFill>
                  <a:schemeClr val="accent4">
                    <a:lumMod val="50000"/>
                  </a:schemeClr>
                </a:solidFill>
              </a:rPr>
              <a:t>, ...</a:t>
            </a:r>
            <a:endParaRPr lang="en-US"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457200"/>
            <a:ext cx="8229600" cy="1143000"/>
          </a:xfrm>
        </p:spPr>
        <p:txBody>
          <a:bodyPr/>
          <a:lstStyle/>
          <a:p>
            <a:pPr eaLnBrk="1" hangingPunct="1"/>
            <a:r>
              <a:rPr lang="en-GB" sz="2800" dirty="0" smtClean="0">
                <a:solidFill>
                  <a:schemeClr val="accent4">
                    <a:lumMod val="50000"/>
                  </a:schemeClr>
                </a:solidFill>
              </a:rPr>
              <a:t>Outline</a:t>
            </a:r>
          </a:p>
        </p:txBody>
      </p:sp>
      <p:sp>
        <p:nvSpPr>
          <p:cNvPr id="784387" name="Rectangle 3"/>
          <p:cNvSpPr>
            <a:spLocks noGrp="1" noChangeArrowheads="1"/>
          </p:cNvSpPr>
          <p:nvPr>
            <p:ph idx="1"/>
          </p:nvPr>
        </p:nvSpPr>
        <p:spPr>
          <a:xfrm>
            <a:off x="468312" y="908050"/>
            <a:ext cx="5780087" cy="5035550"/>
          </a:xfrm>
        </p:spPr>
        <p:txBody>
          <a:bodyPr/>
          <a:lstStyle/>
          <a:p>
            <a:endParaRPr lang="en-US" sz="1600" dirty="0" smtClean="0">
              <a:solidFill>
                <a:schemeClr val="accent4">
                  <a:lumMod val="50000"/>
                </a:schemeClr>
              </a:solidFill>
            </a:endParaRPr>
          </a:p>
          <a:p>
            <a:endParaRPr lang="en-US" sz="1600" dirty="0" smtClean="0">
              <a:solidFill>
                <a:schemeClr val="accent4">
                  <a:lumMod val="50000"/>
                </a:schemeClr>
              </a:solidFill>
            </a:endParaRPr>
          </a:p>
          <a:p>
            <a:endParaRPr lang="en-US" sz="1600" dirty="0" smtClean="0">
              <a:solidFill>
                <a:schemeClr val="accent4">
                  <a:lumMod val="50000"/>
                </a:schemeClr>
              </a:solidFill>
            </a:endParaRPr>
          </a:p>
          <a:p>
            <a:endParaRPr lang="en-US" sz="1600" dirty="0" smtClean="0">
              <a:solidFill>
                <a:schemeClr val="accent4">
                  <a:lumMod val="50000"/>
                </a:schemeClr>
              </a:solidFill>
            </a:endParaRPr>
          </a:p>
          <a:p>
            <a:r>
              <a:rPr lang="en-US" sz="1600" dirty="0" smtClean="0">
                <a:solidFill>
                  <a:schemeClr val="accent4">
                    <a:lumMod val="50000"/>
                  </a:schemeClr>
                </a:solidFill>
              </a:rPr>
              <a:t>History about HTML &amp; HTML5</a:t>
            </a:r>
            <a:endParaRPr lang="en-US" sz="1600" dirty="0">
              <a:solidFill>
                <a:schemeClr val="accent4">
                  <a:lumMod val="50000"/>
                </a:schemeClr>
              </a:solidFill>
            </a:endParaRPr>
          </a:p>
          <a:p>
            <a:r>
              <a:rPr lang="en-US" sz="1600" dirty="0" smtClean="0">
                <a:solidFill>
                  <a:schemeClr val="accent4">
                    <a:lumMod val="50000"/>
                  </a:schemeClr>
                </a:solidFill>
              </a:rPr>
              <a:t>Advantage &amp; Disadvantage of HTML5</a:t>
            </a:r>
            <a:endParaRPr lang="en-US" sz="1600" dirty="0">
              <a:solidFill>
                <a:schemeClr val="accent4">
                  <a:lumMod val="50000"/>
                </a:schemeClr>
              </a:solidFill>
            </a:endParaRPr>
          </a:p>
          <a:p>
            <a:r>
              <a:rPr lang="en-US" sz="1600" dirty="0" smtClean="0">
                <a:solidFill>
                  <a:schemeClr val="accent4">
                    <a:lumMod val="50000"/>
                  </a:schemeClr>
                </a:solidFill>
              </a:rPr>
              <a:t>HTML5 Overview</a:t>
            </a:r>
          </a:p>
          <a:p>
            <a:r>
              <a:rPr lang="en-US" sz="1600" dirty="0" smtClean="0">
                <a:solidFill>
                  <a:schemeClr val="accent4">
                    <a:lumMod val="50000"/>
                  </a:schemeClr>
                </a:solidFill>
              </a:rPr>
              <a:t>HTML5 Training Plan Introduction</a:t>
            </a:r>
          </a:p>
          <a:p>
            <a:r>
              <a:rPr lang="en-US" sz="1600" dirty="0" smtClean="0">
                <a:solidFill>
                  <a:schemeClr val="accent4">
                    <a:lumMod val="50000"/>
                  </a:schemeClr>
                </a:solidFill>
              </a:rPr>
              <a:t>Q&amp;A</a:t>
            </a:r>
          </a:p>
          <a:p>
            <a:endParaRPr lang="en-US" sz="1600" dirty="0">
              <a:solidFill>
                <a:schemeClr val="accent4">
                  <a:lumMod val="50000"/>
                </a:schemeClr>
              </a:solidFill>
            </a:endParaRPr>
          </a:p>
        </p:txBody>
      </p:sp>
    </p:spTree>
    <p:extLst>
      <p:ext uri="{BB962C8B-B14F-4D97-AF65-F5344CB8AC3E}">
        <p14:creationId xmlns:p14="http://schemas.microsoft.com/office/powerpoint/2010/main" val="176468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dissolve">
                                      <p:cBhvr>
                                        <p:cTn id="7" dur="10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84387">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84387">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84387">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84387">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84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3000" dirty="0" smtClean="0">
                <a:solidFill>
                  <a:schemeClr val="accent4">
                    <a:lumMod val="50000"/>
                  </a:schemeClr>
                </a:solidFill>
              </a:rPr>
              <a:t>History about HTML &amp; HTML5</a:t>
            </a:r>
            <a:endParaRPr lang="en-US" sz="3000" dirty="0">
              <a:solidFill>
                <a:schemeClr val="accent4">
                  <a:lumMod val="50000"/>
                </a:schemeClr>
              </a:solidFill>
            </a:endParaRPr>
          </a:p>
        </p:txBody>
      </p:sp>
      <p:sp>
        <p:nvSpPr>
          <p:cNvPr id="3" name="Content Placeholder 2"/>
          <p:cNvSpPr>
            <a:spLocks noGrp="1"/>
          </p:cNvSpPr>
          <p:nvPr>
            <p:ph idx="1"/>
          </p:nvPr>
        </p:nvSpPr>
        <p:spPr/>
        <p:txBody>
          <a:bodyPr/>
          <a:lstStyle/>
          <a:p>
            <a:r>
              <a:rPr lang="en-US" dirty="0" smtClean="0">
                <a:solidFill>
                  <a:schemeClr val="accent4">
                    <a:lumMod val="50000"/>
                  </a:schemeClr>
                </a:solidFill>
              </a:rPr>
              <a:t>1991	- HTML first mentioned – Tim Berners Lee</a:t>
            </a:r>
          </a:p>
          <a:p>
            <a:r>
              <a:rPr lang="en-US" dirty="0" smtClean="0">
                <a:solidFill>
                  <a:schemeClr val="accent4">
                    <a:lumMod val="50000"/>
                  </a:schemeClr>
                </a:solidFill>
              </a:rPr>
              <a:t>1995 – HTML2 - IETF</a:t>
            </a:r>
          </a:p>
          <a:p>
            <a:r>
              <a:rPr lang="en-US" dirty="0" smtClean="0">
                <a:solidFill>
                  <a:schemeClr val="accent4">
                    <a:lumMod val="50000"/>
                  </a:schemeClr>
                </a:solidFill>
              </a:rPr>
              <a:t>1999 – HTML4.0.1 – W3C</a:t>
            </a:r>
          </a:p>
          <a:p>
            <a:r>
              <a:rPr lang="en-US" dirty="0" smtClean="0">
                <a:solidFill>
                  <a:schemeClr val="accent4">
                    <a:lumMod val="50000"/>
                  </a:schemeClr>
                </a:solidFill>
              </a:rPr>
              <a:t>2008 – HTML5 (draft)</a:t>
            </a:r>
          </a:p>
          <a:p>
            <a:r>
              <a:rPr lang="en-US" dirty="0" smtClean="0">
                <a:solidFill>
                  <a:schemeClr val="accent4">
                    <a:lumMod val="50000"/>
                  </a:schemeClr>
                </a:solidFill>
              </a:rPr>
              <a:t>2012 – HTML5</a:t>
            </a:r>
            <a:endParaRPr lang="en-US"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accent4">
                    <a:lumMod val="50000"/>
                  </a:schemeClr>
                </a:solidFill>
              </a:rPr>
              <a:t>Advantage &amp; Disadvantage of HTML5</a:t>
            </a:r>
            <a:endParaRPr lang="en-US" sz="2800" dirty="0">
              <a:solidFill>
                <a:schemeClr val="accent4">
                  <a:lumMod val="50000"/>
                </a:schemeClr>
              </a:solidFill>
            </a:endParaRPr>
          </a:p>
        </p:txBody>
      </p:sp>
      <p:sp>
        <p:nvSpPr>
          <p:cNvPr id="3" name="Content Placeholder 2"/>
          <p:cNvSpPr>
            <a:spLocks noGrp="1"/>
          </p:cNvSpPr>
          <p:nvPr>
            <p:ph idx="1"/>
          </p:nvPr>
        </p:nvSpPr>
        <p:spPr/>
        <p:txBody>
          <a:bodyPr/>
          <a:lstStyle/>
          <a:p>
            <a:r>
              <a:rPr lang="en-US" dirty="0" smtClean="0">
                <a:solidFill>
                  <a:schemeClr val="accent4">
                    <a:lumMod val="50000"/>
                  </a:schemeClr>
                </a:solidFill>
              </a:rPr>
              <a:t>Advantage:</a:t>
            </a:r>
          </a:p>
          <a:p>
            <a:pPr lvl="1"/>
            <a:r>
              <a:rPr lang="en-US" dirty="0" smtClean="0">
                <a:solidFill>
                  <a:schemeClr val="accent4">
                    <a:lumMod val="50000"/>
                  </a:schemeClr>
                </a:solidFill>
              </a:rPr>
              <a:t>Mutuality</a:t>
            </a:r>
          </a:p>
          <a:p>
            <a:pPr lvl="1"/>
            <a:r>
              <a:rPr lang="en-US" b="1" dirty="0" smtClean="0">
                <a:solidFill>
                  <a:schemeClr val="accent4">
                    <a:lumMod val="50000"/>
                  </a:schemeClr>
                </a:solidFill>
              </a:rPr>
              <a:t>Cleaner markup/ Improved Code</a:t>
            </a:r>
          </a:p>
          <a:p>
            <a:pPr lvl="1"/>
            <a:r>
              <a:rPr lang="en-US" b="1" dirty="0" smtClean="0">
                <a:solidFill>
                  <a:schemeClr val="accent4">
                    <a:lumMod val="50000"/>
                  </a:schemeClr>
                </a:solidFill>
              </a:rPr>
              <a:t>Consistency</a:t>
            </a:r>
          </a:p>
          <a:p>
            <a:pPr lvl="1"/>
            <a:r>
              <a:rPr lang="en-US" dirty="0" smtClean="0">
                <a:solidFill>
                  <a:schemeClr val="accent4">
                    <a:lumMod val="50000"/>
                  </a:schemeClr>
                </a:solidFill>
              </a:rPr>
              <a:t>Offline Application cache</a:t>
            </a:r>
          </a:p>
          <a:p>
            <a:pPr lvl="1"/>
            <a:r>
              <a:rPr lang="en-US" dirty="0" smtClean="0">
                <a:solidFill>
                  <a:schemeClr val="accent4">
                    <a:lumMod val="50000"/>
                  </a:schemeClr>
                </a:solidFill>
              </a:rPr>
              <a:t>Client-side database</a:t>
            </a:r>
          </a:p>
          <a:p>
            <a:pPr lvl="1"/>
            <a:r>
              <a:rPr lang="en-US" dirty="0" err="1" smtClean="0">
                <a:solidFill>
                  <a:schemeClr val="accent4">
                    <a:lumMod val="50000"/>
                  </a:schemeClr>
                </a:solidFill>
              </a:rPr>
              <a:t>Geolocation</a:t>
            </a:r>
            <a:r>
              <a:rPr lang="en-US" dirty="0" smtClean="0">
                <a:solidFill>
                  <a:schemeClr val="accent4">
                    <a:lumMod val="50000"/>
                  </a:schemeClr>
                </a:solidFill>
              </a:rPr>
              <a:t> support</a:t>
            </a:r>
            <a:endParaRPr lang="en-US"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accent4">
                    <a:lumMod val="50000"/>
                  </a:schemeClr>
                </a:solidFill>
              </a:rPr>
              <a:t>Advantage &amp; Disadvantage of HTML5 (cont)</a:t>
            </a:r>
            <a:endParaRPr lang="en-US" sz="2800" dirty="0">
              <a:solidFill>
                <a:schemeClr val="accent4">
                  <a:lumMod val="50000"/>
                </a:schemeClr>
              </a:solidFill>
            </a:endParaRPr>
          </a:p>
        </p:txBody>
      </p:sp>
      <p:sp>
        <p:nvSpPr>
          <p:cNvPr id="3" name="Content Placeholder 2"/>
          <p:cNvSpPr>
            <a:spLocks noGrp="1"/>
          </p:cNvSpPr>
          <p:nvPr>
            <p:ph idx="1"/>
          </p:nvPr>
        </p:nvSpPr>
        <p:spPr/>
        <p:txBody>
          <a:bodyPr/>
          <a:lstStyle/>
          <a:p>
            <a:r>
              <a:rPr lang="en-US" dirty="0" smtClean="0">
                <a:solidFill>
                  <a:schemeClr val="accent4">
                    <a:lumMod val="50000"/>
                  </a:schemeClr>
                </a:solidFill>
              </a:rPr>
              <a:t>Disadvantage</a:t>
            </a:r>
          </a:p>
          <a:p>
            <a:pPr lvl="1"/>
            <a:r>
              <a:rPr lang="en-US" dirty="0" smtClean="0">
                <a:solidFill>
                  <a:schemeClr val="accent4">
                    <a:lumMod val="50000"/>
                  </a:schemeClr>
                </a:solidFill>
              </a:rPr>
              <a:t>Browsers support</a:t>
            </a:r>
          </a:p>
          <a:p>
            <a:pPr lvl="1"/>
            <a:r>
              <a:rPr lang="en-US" dirty="0" smtClean="0">
                <a:solidFill>
                  <a:schemeClr val="accent4">
                    <a:lumMod val="50000"/>
                  </a:schemeClr>
                </a:solidFill>
              </a:rPr>
              <a:t>Performance/ Look and feel</a:t>
            </a:r>
            <a:endParaRPr lang="en-US"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HTML5-APIs-and-related-technologies-by-Sergey-Mavrody.png"/>
          <p:cNvPicPr>
            <a:picLocks noGrp="1" noChangeAspect="1"/>
          </p:cNvPicPr>
          <p:nvPr>
            <p:ph idx="1"/>
          </p:nvPr>
        </p:nvPicPr>
        <p:blipFill>
          <a:blip r:embed="rId2" cstate="print"/>
          <a:stretch>
            <a:fillRect/>
          </a:stretch>
        </p:blipFill>
        <p:spPr>
          <a:xfrm>
            <a:off x="152400" y="533400"/>
            <a:ext cx="8763000" cy="6047357"/>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solidFill>
                  <a:schemeClr val="accent4">
                    <a:lumMod val="50000"/>
                  </a:schemeClr>
                </a:solidFill>
              </a:rPr>
              <a:t>HTML5 Overview</a:t>
            </a:r>
            <a:endParaRPr lang="en-US" sz="3000" dirty="0">
              <a:solidFill>
                <a:schemeClr val="accent4">
                  <a:lumMod val="50000"/>
                </a:schemeClr>
              </a:solidFill>
            </a:endParaRPr>
          </a:p>
        </p:txBody>
      </p:sp>
      <p:sp>
        <p:nvSpPr>
          <p:cNvPr id="3" name="Content Placeholder 2"/>
          <p:cNvSpPr>
            <a:spLocks noGrp="1"/>
          </p:cNvSpPr>
          <p:nvPr>
            <p:ph idx="1"/>
          </p:nvPr>
        </p:nvSpPr>
        <p:spPr/>
        <p:txBody>
          <a:bodyPr/>
          <a:lstStyle/>
          <a:p>
            <a:r>
              <a:rPr lang="en-US" dirty="0" smtClean="0">
                <a:solidFill>
                  <a:schemeClr val="accent4">
                    <a:lumMod val="50000"/>
                  </a:schemeClr>
                </a:solidFill>
              </a:rPr>
              <a:t>HTMl5 – Semantic tags</a:t>
            </a:r>
          </a:p>
          <a:p>
            <a:endParaRPr lang="en-US" dirty="0" smtClean="0">
              <a:solidFill>
                <a:schemeClr val="accent4">
                  <a:lumMod val="50000"/>
                </a:schemeClr>
              </a:solidFill>
            </a:endParaRPr>
          </a:p>
          <a:p>
            <a:endParaRPr lang="en-US" dirty="0" smtClean="0">
              <a:solidFill>
                <a:schemeClr val="accent4">
                  <a:lumMod val="50000"/>
                </a:schemeClr>
              </a:solidFill>
            </a:endParaRPr>
          </a:p>
          <a:p>
            <a:endParaRPr lang="en-US" dirty="0" smtClean="0">
              <a:solidFill>
                <a:schemeClr val="accent4">
                  <a:lumMod val="50000"/>
                </a:schemeClr>
              </a:solidFill>
            </a:endParaRPr>
          </a:p>
          <a:p>
            <a:r>
              <a:rPr lang="en-US" dirty="0" smtClean="0">
                <a:solidFill>
                  <a:schemeClr val="accent4">
                    <a:lumMod val="50000"/>
                  </a:schemeClr>
                </a:solidFill>
              </a:rPr>
              <a:t>HTML5 – Web forms</a:t>
            </a:r>
          </a:p>
          <a:p>
            <a:endParaRPr lang="en-US" dirty="0">
              <a:solidFill>
                <a:schemeClr val="accent4">
                  <a:lumMod val="50000"/>
                </a:schemeClr>
              </a:solidFill>
            </a:endParaRPr>
          </a:p>
        </p:txBody>
      </p:sp>
      <p:pic>
        <p:nvPicPr>
          <p:cNvPr id="4" name="Picture 3" descr="semantic.png"/>
          <p:cNvPicPr>
            <a:picLocks noChangeAspect="1"/>
          </p:cNvPicPr>
          <p:nvPr/>
        </p:nvPicPr>
        <p:blipFill>
          <a:blip r:embed="rId3" cstate="print"/>
          <a:stretch>
            <a:fillRect/>
          </a:stretch>
        </p:blipFill>
        <p:spPr>
          <a:xfrm>
            <a:off x="1523999" y="2514600"/>
            <a:ext cx="4490483" cy="1066800"/>
          </a:xfrm>
          <a:prstGeom prst="rect">
            <a:avLst/>
          </a:prstGeom>
        </p:spPr>
      </p:pic>
      <p:pic>
        <p:nvPicPr>
          <p:cNvPr id="5" name="Picture 4" descr="semantic.png"/>
          <p:cNvPicPr>
            <a:picLocks noChangeAspect="1"/>
          </p:cNvPicPr>
          <p:nvPr/>
        </p:nvPicPr>
        <p:blipFill>
          <a:blip r:embed="rId3" cstate="print"/>
          <a:stretch>
            <a:fillRect/>
          </a:stretch>
        </p:blipFill>
        <p:spPr>
          <a:xfrm>
            <a:off x="1524000" y="4495800"/>
            <a:ext cx="4490483" cy="1066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solidFill>
                  <a:schemeClr val="accent4">
                    <a:lumMod val="50000"/>
                  </a:schemeClr>
                </a:solidFill>
              </a:rPr>
              <a:t>HTML5 Overview (cont)</a:t>
            </a:r>
            <a:endParaRPr lang="en-US" sz="3000" dirty="0">
              <a:solidFill>
                <a:schemeClr val="accent4">
                  <a:lumMod val="50000"/>
                </a:schemeClr>
              </a:solidFill>
            </a:endParaRPr>
          </a:p>
        </p:txBody>
      </p:sp>
      <p:sp>
        <p:nvSpPr>
          <p:cNvPr id="3" name="Content Placeholder 2"/>
          <p:cNvSpPr>
            <a:spLocks noGrp="1"/>
          </p:cNvSpPr>
          <p:nvPr>
            <p:ph idx="1"/>
          </p:nvPr>
        </p:nvSpPr>
        <p:spPr/>
        <p:txBody>
          <a:bodyPr/>
          <a:lstStyle/>
          <a:p>
            <a:r>
              <a:rPr lang="en-US" dirty="0" smtClean="0">
                <a:solidFill>
                  <a:schemeClr val="accent4">
                    <a:lumMod val="50000"/>
                  </a:schemeClr>
                </a:solidFill>
              </a:rPr>
              <a:t>HTML5 – SVG (Scalable Vector Graphic)</a:t>
            </a:r>
          </a:p>
          <a:p>
            <a:pPr lvl="1"/>
            <a:endParaRPr lang="en-US" dirty="0" smtClean="0">
              <a:solidFill>
                <a:schemeClr val="accent4">
                  <a:lumMod val="50000"/>
                </a:schemeClr>
              </a:solidFill>
            </a:endParaRPr>
          </a:p>
          <a:p>
            <a:pPr lvl="1"/>
            <a:endParaRPr lang="en-US" dirty="0" smtClean="0">
              <a:solidFill>
                <a:schemeClr val="accent4">
                  <a:lumMod val="50000"/>
                </a:schemeClr>
              </a:solidFill>
            </a:endParaRPr>
          </a:p>
          <a:p>
            <a:pPr lvl="1"/>
            <a:endParaRPr lang="en-US" dirty="0" smtClean="0">
              <a:solidFill>
                <a:schemeClr val="accent4">
                  <a:lumMod val="50000"/>
                </a:schemeClr>
              </a:solidFill>
            </a:endParaRPr>
          </a:p>
          <a:p>
            <a:endParaRPr lang="en-US" dirty="0" smtClean="0">
              <a:solidFill>
                <a:schemeClr val="accent4">
                  <a:lumMod val="50000"/>
                </a:schemeClr>
              </a:solidFill>
            </a:endParaRPr>
          </a:p>
          <a:p>
            <a:r>
              <a:rPr lang="en-US" dirty="0" smtClean="0">
                <a:solidFill>
                  <a:schemeClr val="accent4">
                    <a:lumMod val="50000"/>
                  </a:schemeClr>
                </a:solidFill>
              </a:rPr>
              <a:t>HTML5 – Canvas</a:t>
            </a:r>
          </a:p>
          <a:p>
            <a:endParaRPr lang="en-US" dirty="0" smtClean="0">
              <a:solidFill>
                <a:schemeClr val="accent4">
                  <a:lumMod val="50000"/>
                </a:schemeClr>
              </a:solidFill>
            </a:endParaRPr>
          </a:p>
          <a:p>
            <a:pPr lvl="1">
              <a:buNone/>
            </a:pPr>
            <a:endParaRPr lang="en-US" dirty="0">
              <a:solidFill>
                <a:schemeClr val="accent4">
                  <a:lumMod val="50000"/>
                </a:schemeClr>
              </a:solidFill>
            </a:endParaRPr>
          </a:p>
        </p:txBody>
      </p:sp>
      <p:pic>
        <p:nvPicPr>
          <p:cNvPr id="4" name="Picture 3" descr="semantic.png"/>
          <p:cNvPicPr>
            <a:picLocks noChangeAspect="1"/>
          </p:cNvPicPr>
          <p:nvPr/>
        </p:nvPicPr>
        <p:blipFill>
          <a:blip r:embed="rId3" cstate="print"/>
          <a:stretch>
            <a:fillRect/>
          </a:stretch>
        </p:blipFill>
        <p:spPr>
          <a:xfrm>
            <a:off x="1523999" y="2514600"/>
            <a:ext cx="4490483" cy="1066800"/>
          </a:xfrm>
          <a:prstGeom prst="rect">
            <a:avLst/>
          </a:prstGeom>
        </p:spPr>
      </p:pic>
      <p:pic>
        <p:nvPicPr>
          <p:cNvPr id="5" name="Picture 4" descr="semantic.png"/>
          <p:cNvPicPr>
            <a:picLocks noChangeAspect="1"/>
          </p:cNvPicPr>
          <p:nvPr/>
        </p:nvPicPr>
        <p:blipFill>
          <a:blip r:embed="rId3" cstate="print"/>
          <a:stretch>
            <a:fillRect/>
          </a:stretch>
        </p:blipFill>
        <p:spPr>
          <a:xfrm>
            <a:off x="1600200" y="4495800"/>
            <a:ext cx="4490483" cy="10668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solidFill>
                  <a:schemeClr val="accent4">
                    <a:lumMod val="50000"/>
                  </a:schemeClr>
                </a:solidFill>
              </a:rPr>
              <a:t>HTML5 Overview (cont)</a:t>
            </a:r>
            <a:endParaRPr lang="en-US" sz="3000" dirty="0">
              <a:solidFill>
                <a:schemeClr val="accent4">
                  <a:lumMod val="50000"/>
                </a:schemeClr>
              </a:solidFill>
            </a:endParaRPr>
          </a:p>
        </p:txBody>
      </p:sp>
      <p:sp>
        <p:nvSpPr>
          <p:cNvPr id="3" name="Content Placeholder 2"/>
          <p:cNvSpPr>
            <a:spLocks noGrp="1"/>
          </p:cNvSpPr>
          <p:nvPr>
            <p:ph idx="1"/>
          </p:nvPr>
        </p:nvSpPr>
        <p:spPr/>
        <p:txBody>
          <a:bodyPr/>
          <a:lstStyle/>
          <a:p>
            <a:r>
              <a:rPr lang="en-US" dirty="0" smtClean="0">
                <a:solidFill>
                  <a:schemeClr val="accent4">
                    <a:lumMod val="50000"/>
                  </a:schemeClr>
                </a:solidFill>
              </a:rPr>
              <a:t>HTML5 - Drag &amp; Drop</a:t>
            </a:r>
          </a:p>
          <a:p>
            <a:endParaRPr lang="en-US" dirty="0" smtClean="0">
              <a:solidFill>
                <a:schemeClr val="accent4">
                  <a:lumMod val="50000"/>
                </a:schemeClr>
              </a:solidFill>
            </a:endParaRPr>
          </a:p>
          <a:p>
            <a:endParaRPr lang="en-US" dirty="0" smtClean="0">
              <a:solidFill>
                <a:schemeClr val="accent4">
                  <a:lumMod val="50000"/>
                </a:schemeClr>
              </a:solidFill>
            </a:endParaRPr>
          </a:p>
          <a:p>
            <a:endParaRPr lang="en-US" dirty="0" smtClean="0">
              <a:solidFill>
                <a:schemeClr val="accent4">
                  <a:lumMod val="50000"/>
                </a:schemeClr>
              </a:solidFill>
            </a:endParaRPr>
          </a:p>
          <a:p>
            <a:r>
              <a:rPr lang="en-US" dirty="0" smtClean="0">
                <a:solidFill>
                  <a:schemeClr val="accent4">
                    <a:lumMod val="50000"/>
                  </a:schemeClr>
                </a:solidFill>
              </a:rPr>
              <a:t>HTML5 – Web Storage</a:t>
            </a:r>
          </a:p>
          <a:p>
            <a:pPr>
              <a:buNone/>
            </a:pPr>
            <a:r>
              <a:rPr lang="en-US" dirty="0" smtClean="0">
                <a:solidFill>
                  <a:schemeClr val="accent4">
                    <a:lumMod val="50000"/>
                  </a:schemeClr>
                </a:solidFill>
              </a:rPr>
              <a:t>	</a:t>
            </a:r>
          </a:p>
          <a:p>
            <a:endParaRPr lang="en-US" dirty="0">
              <a:solidFill>
                <a:schemeClr val="accent4">
                  <a:lumMod val="50000"/>
                </a:schemeClr>
              </a:solidFill>
            </a:endParaRPr>
          </a:p>
        </p:txBody>
      </p:sp>
      <p:pic>
        <p:nvPicPr>
          <p:cNvPr id="4" name="Picture 3" descr="semantic.png"/>
          <p:cNvPicPr>
            <a:picLocks noChangeAspect="1"/>
          </p:cNvPicPr>
          <p:nvPr/>
        </p:nvPicPr>
        <p:blipFill>
          <a:blip r:embed="rId3" cstate="print"/>
          <a:stretch>
            <a:fillRect/>
          </a:stretch>
        </p:blipFill>
        <p:spPr>
          <a:xfrm>
            <a:off x="1523999" y="2514600"/>
            <a:ext cx="4490483" cy="1066800"/>
          </a:xfrm>
          <a:prstGeom prst="rect">
            <a:avLst/>
          </a:prstGeom>
        </p:spPr>
      </p:pic>
      <p:pic>
        <p:nvPicPr>
          <p:cNvPr id="5" name="Picture 4" descr="semantic.png"/>
          <p:cNvPicPr>
            <a:picLocks noChangeAspect="1"/>
          </p:cNvPicPr>
          <p:nvPr/>
        </p:nvPicPr>
        <p:blipFill>
          <a:blip r:embed="rId3" cstate="print"/>
          <a:stretch>
            <a:fillRect/>
          </a:stretch>
        </p:blipFill>
        <p:spPr>
          <a:xfrm>
            <a:off x="1600200" y="4343400"/>
            <a:ext cx="4490483" cy="1066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3_Custom Design">
  <a:themeElements>
    <a:clrScheme name="1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3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ctr"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ctr"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9095</TotalTime>
  <Words>537</Words>
  <Application>Microsoft Office PowerPoint</Application>
  <PresentationFormat>On-screen Show (4:3)</PresentationFormat>
  <Paragraphs>114</Paragraphs>
  <Slides>18</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Corbel</vt:lpstr>
      <vt:lpstr>Verdana</vt:lpstr>
      <vt:lpstr>13_Custom Design</vt:lpstr>
      <vt:lpstr>Basis</vt:lpstr>
      <vt:lpstr>PowerPoint Presentation</vt:lpstr>
      <vt:lpstr>Outline</vt:lpstr>
      <vt:lpstr>History about HTML &amp; HTML5</vt:lpstr>
      <vt:lpstr>Advantage &amp; Disadvantage of HTML5</vt:lpstr>
      <vt:lpstr>Advantage &amp; Disadvantage of HTML5 (cont)</vt:lpstr>
      <vt:lpstr>PowerPoint Presentation</vt:lpstr>
      <vt:lpstr>HTML5 Overview</vt:lpstr>
      <vt:lpstr>HTML5 Overview (cont)</vt:lpstr>
      <vt:lpstr>HTML5 Overview (cont)</vt:lpstr>
      <vt:lpstr>HTML5 Overview (cont)</vt:lpstr>
      <vt:lpstr>HTML5 Overview (cont)</vt:lpstr>
      <vt:lpstr>HTML5 Overview (cont)</vt:lpstr>
      <vt:lpstr>HTML5 Training Plan Introduction</vt:lpstr>
      <vt:lpstr>PowerPoint Presentation</vt:lpstr>
      <vt:lpstr>!Doctype</vt:lpstr>
      <vt:lpstr>Quirks Mode &amp; Standard Mode</vt:lpstr>
      <vt:lpstr>HTML Shiv</vt:lpstr>
      <vt:lpstr>HTML5 Main Purpose</vt:lpstr>
    </vt:vector>
  </TitlesOfParts>
  <Company>Harvey Nash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SDC Introduction</dc:title>
  <dc:creator>Graham Davies</dc:creator>
  <cp:lastModifiedBy>khoingonguyen</cp:lastModifiedBy>
  <cp:revision>760</cp:revision>
  <dcterms:created xsi:type="dcterms:W3CDTF">2005-08-24T04:25:44Z</dcterms:created>
  <dcterms:modified xsi:type="dcterms:W3CDTF">2013-11-28T04:06:24Z</dcterms:modified>
</cp:coreProperties>
</file>