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6" autoAdjust="0"/>
  </p:normalViewPr>
  <p:slideViewPr>
    <p:cSldViewPr>
      <p:cViewPr varScale="1">
        <p:scale>
          <a:sx n="71" d="100"/>
          <a:sy n="71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4FD9E61-A5BC-4E42-BA27-577C7000BA07}" type="datetimeFigureOut">
              <a:rPr lang="vi-VN"/>
              <a:pPr>
                <a:defRPr/>
              </a:pPr>
              <a:t>05/12/2011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B2539AC-C7CF-47B5-AB58-C1F0BB504D8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E8C10-40FC-42CC-A3BB-5902AEA85574}" type="slidenum">
              <a:rPr lang="en-US"/>
              <a:pPr/>
              <a:t>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336F6-2B73-46D1-9FEB-864E5DFEC2D7}" type="slidenum">
              <a:rPr lang="en-US"/>
              <a:pPr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52545-23E0-48CE-856B-E00B754A3F51}" type="slidenum">
              <a:rPr lang="en-US"/>
              <a:pPr/>
              <a:t>16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A90E0-E9A9-4504-BE7A-CD7F0F7CD2F2}" type="slidenum">
              <a:rPr lang="en-US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97FA93-3F6A-411A-A0DE-258DE288C406}" type="slidenum">
              <a:rPr lang="en-US"/>
              <a:pPr/>
              <a:t>20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808CE-8921-4729-B6C0-B70376DE2649}" type="slidenum">
              <a:rPr lang="en-US"/>
              <a:pPr/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35E92-4669-42F0-914B-459EA17A43AA}" type="slidenum">
              <a:rPr lang="en-US"/>
              <a:pPr/>
              <a:t>23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6C34D-7907-4751-9836-A4CA1E3405C4}" type="slidenum">
              <a:rPr lang="en-US"/>
              <a:pPr/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BC322B-171D-44C0-9CCE-14C99A06E607}" type="slidenum">
              <a:rPr lang="en-US"/>
              <a:pPr/>
              <a:t>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8D225-BA76-473D-B41D-733B7EAFD2C3}" type="slidenum">
              <a:rPr lang="en-US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7A8F6-F2F4-44B7-8114-96DF47156490}" type="slidenum">
              <a:rPr lang="en-US"/>
              <a:pPr/>
              <a:t>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139D23-3E5B-47D5-8E65-AC414CDC9F0C}" type="slidenum">
              <a:rPr lang="en-US"/>
              <a:pPr/>
              <a:t>9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3F26C-1EC0-4EBD-9866-1A078FFA2D26}" type="slidenum">
              <a:rPr lang="en-US"/>
              <a:pPr/>
              <a:t>10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D292D-A3F8-4D76-8834-A02E6C9AEDF4}" type="slidenum">
              <a:rPr lang="en-US"/>
              <a:pPr/>
              <a:t>11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>
              <a:buFontTx/>
              <a:buChar char="•"/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EDA0F-BCA4-41AE-B003-E9FD9188A86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D8C55-6C4C-4FBB-862D-32785BE6C4B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FFE5467-3865-43F4-9D95-A087C744CC90}" type="datetimeFigureOut">
              <a:rPr lang="vi-VN"/>
              <a:pPr>
                <a:defRPr/>
              </a:pPr>
              <a:t>05/12/2011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0E341-0B52-40CA-A1AF-D9CCE812991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4AE2F7-6724-4709-BD8A-D1D1845BFBBD}" type="datetimeFigureOut">
              <a:rPr lang="vi-VN"/>
              <a:pPr>
                <a:defRPr/>
              </a:pPr>
              <a:t>05/12/2011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3EC7-0064-4684-AE3E-1006F05542F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8EB38-F763-4141-A765-B10F54FB7A8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E603C22-872D-44FA-8FA8-8DDD7A938816}" type="datetimeFigureOut">
              <a:rPr lang="vi-VN"/>
              <a:pPr>
                <a:defRPr/>
              </a:pPr>
              <a:t>05/12/2011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8B1B1-49C2-409E-A204-02C7DFC09C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8F04A55-C8C2-42E2-AEC9-6563C244FE2F}" type="datetimeFigureOut">
              <a:rPr lang="vi-VN"/>
              <a:pPr>
                <a:defRPr/>
              </a:pPr>
              <a:t>05/12/2011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C8AC-66B2-4CE3-860F-EBAC1007C3A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B44F06C-410B-4666-A254-AB3092CD8DE3}" type="datetimeFigureOut">
              <a:rPr lang="vi-VN"/>
              <a:pPr>
                <a:defRPr/>
              </a:pPr>
              <a:t>05/12/2011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236B8-41BF-4149-81D4-F55F0309300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2E1AF32-8F06-4ABB-873F-156E41A2D0CE}" type="datetimeFigureOut">
              <a:rPr lang="vi-VN"/>
              <a:pPr>
                <a:defRPr/>
              </a:pPr>
              <a:t>05/12/2011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2D4E8-6993-4AFD-A37C-4A0A285F555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3AB2596-443E-47C7-BF74-21B2CC62CCE0}" type="datetimeFigureOut">
              <a:rPr lang="vi-VN"/>
              <a:pPr>
                <a:defRPr/>
              </a:pPr>
              <a:t>05/12/2011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A1E5D-3BEA-4F11-997F-F7CD91544AD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3F0A761-3E9F-4E61-8A7C-D77DBE5233E4}" type="datetimeFigureOut">
              <a:rPr lang="vi-VN"/>
              <a:pPr>
                <a:defRPr/>
              </a:pPr>
              <a:t>05/12/2011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D93A5-846C-48D5-B36B-F977F2BA082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A880A40-6F01-48F2-9212-E87AB6EBF702}" type="datetimeFigureOut">
              <a:rPr lang="vi-VN"/>
              <a:pPr>
                <a:defRPr/>
              </a:pPr>
              <a:t>05/12/2011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58AA0-F01F-4F70-AD81-8C16263EF43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81CAB7-ED35-4732-9564-2C64C852D43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2310B_05A001.htm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2310B_05A002.htm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1008063"/>
            <a:ext cx="7524750" cy="5219700"/>
          </a:xfrm>
          <a:noFill/>
        </p:spPr>
        <p:txBody>
          <a:bodyPr lIns="90488" tIns="44450" rIns="90488" bIns="44450"/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latin typeface="Times New Roman" pitchFamily="18" charset="0"/>
              </a:rPr>
              <a:t>Unit 3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:</a:t>
            </a:r>
            <a:b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Adding Code to a Microsoft ASP.NET Web Form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 smtClean="0"/>
              <a:t>Demonstration: Using Events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446213"/>
            <a:ext cx="56435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/>
            <a:r>
              <a:rPr lang="en-US" smtClean="0"/>
              <a:t>Open an ASP.NET page with controls and client-side and server-side event procedures</a:t>
            </a:r>
          </a:p>
          <a:p>
            <a:pPr marL="457200" indent="-457200"/>
            <a:r>
              <a:rPr lang="en-US" smtClean="0"/>
              <a:t>Click on the controls to view client-side and server-side events running</a:t>
            </a:r>
          </a:p>
          <a:p>
            <a:pPr marL="457200" indent="-457200"/>
            <a:r>
              <a:rPr lang="en-US" smtClean="0"/>
              <a:t>In the browser, view the source of the page</a:t>
            </a:r>
          </a:p>
          <a:p>
            <a:pPr marL="457200" indent="-457200"/>
            <a:r>
              <a:rPr lang="en-US" smtClean="0"/>
              <a:t>In the editor, view the event procedure code </a:t>
            </a:r>
          </a:p>
        </p:txBody>
      </p:sp>
      <p:pic>
        <p:nvPicPr>
          <p:cNvPr id="23557" name="Picture 5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791200" y="3657600"/>
            <a:ext cx="1828800" cy="2514600"/>
            <a:chOff x="516" y="612"/>
            <a:chExt cx="626" cy="1012"/>
          </a:xfrm>
        </p:grpSpPr>
        <p:sp>
          <p:nvSpPr>
            <p:cNvPr id="24619" name="Freeform 19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>
                <a:gd name="T0" fmla="*/ 0 w 1252"/>
                <a:gd name="T1" fmla="*/ 292 h 536"/>
                <a:gd name="T2" fmla="*/ 0 w 1252"/>
                <a:gd name="T3" fmla="*/ 370 h 536"/>
                <a:gd name="T4" fmla="*/ 567 w 1252"/>
                <a:gd name="T5" fmla="*/ 535 h 536"/>
                <a:gd name="T6" fmla="*/ 1251 w 1252"/>
                <a:gd name="T7" fmla="*/ 92 h 536"/>
                <a:gd name="T8" fmla="*/ 125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Freeform 20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>
                <a:gd name="T0" fmla="*/ 0 w 1291"/>
                <a:gd name="T1" fmla="*/ 307 h 449"/>
                <a:gd name="T2" fmla="*/ 577 w 1291"/>
                <a:gd name="T3" fmla="*/ 448 h 449"/>
                <a:gd name="T4" fmla="*/ 1290 w 1291"/>
                <a:gd name="T5" fmla="*/ 127 h 449"/>
                <a:gd name="T6" fmla="*/ 727 w 1291"/>
                <a:gd name="T7" fmla="*/ 0 h 449"/>
                <a:gd name="T8" fmla="*/ 0 w 1291"/>
                <a:gd name="T9" fmla="*/ 307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1"/>
                <a:gd name="T16" fmla="*/ 0 h 449"/>
                <a:gd name="T17" fmla="*/ 1291 w 1291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Freeform 21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>
                <a:gd name="T0" fmla="*/ 0 w 729"/>
                <a:gd name="T1" fmla="*/ 328 h 1916"/>
                <a:gd name="T2" fmla="*/ 4 w 729"/>
                <a:gd name="T3" fmla="*/ 1915 h 1916"/>
                <a:gd name="T4" fmla="*/ 728 w 729"/>
                <a:gd name="T5" fmla="*/ 1456 h 1916"/>
                <a:gd name="T6" fmla="*/ 728 w 729"/>
                <a:gd name="T7" fmla="*/ 0 h 1916"/>
                <a:gd name="T8" fmla="*/ 0 w 729"/>
                <a:gd name="T9" fmla="*/ 328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9"/>
                <a:gd name="T16" fmla="*/ 0 h 1916"/>
                <a:gd name="T17" fmla="*/ 729 w 729"/>
                <a:gd name="T18" fmla="*/ 1916 h 1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Freeform 22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>
                <a:gd name="T0" fmla="*/ 576 w 577"/>
                <a:gd name="T1" fmla="*/ 140 h 1728"/>
                <a:gd name="T2" fmla="*/ 576 w 577"/>
                <a:gd name="T3" fmla="*/ 1727 h 1728"/>
                <a:gd name="T4" fmla="*/ 0 w 577"/>
                <a:gd name="T5" fmla="*/ 1568 h 1728"/>
                <a:gd name="T6" fmla="*/ 0 w 577"/>
                <a:gd name="T7" fmla="*/ 0 h 1728"/>
                <a:gd name="T8" fmla="*/ 576 w 577"/>
                <a:gd name="T9" fmla="*/ 14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7"/>
                <a:gd name="T16" fmla="*/ 0 h 1728"/>
                <a:gd name="T17" fmla="*/ 577 w 577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23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Oval 24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D60093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5" name="Line 25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6" name="Line 26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7" name="Line 27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8" name="Line 28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9" name="Freeform 29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>
                <a:gd name="T0" fmla="*/ 0 w 397"/>
                <a:gd name="T1" fmla="*/ 628 h 733"/>
                <a:gd name="T2" fmla="*/ 396 w 397"/>
                <a:gd name="T3" fmla="*/ 732 h 733"/>
                <a:gd name="T4" fmla="*/ 396 w 397"/>
                <a:gd name="T5" fmla="*/ 0 h 733"/>
                <a:gd name="T6" fmla="*/ 0 60000 65536"/>
                <a:gd name="T7" fmla="*/ 0 60000 65536"/>
                <a:gd name="T8" fmla="*/ 0 60000 65536"/>
                <a:gd name="T9" fmla="*/ 0 w 397"/>
                <a:gd name="T10" fmla="*/ 0 h 733"/>
                <a:gd name="T11" fmla="*/ 397 w 397"/>
                <a:gd name="T12" fmla="*/ 733 h 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Freeform 30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>
                <a:gd name="T0" fmla="*/ 452 w 453"/>
                <a:gd name="T1" fmla="*/ 105 h 1278"/>
                <a:gd name="T2" fmla="*/ 0 w 453"/>
                <a:gd name="T3" fmla="*/ 0 h 1278"/>
                <a:gd name="T4" fmla="*/ 0 w 453"/>
                <a:gd name="T5" fmla="*/ 1277 h 1278"/>
                <a:gd name="T6" fmla="*/ 0 60000 65536"/>
                <a:gd name="T7" fmla="*/ 0 60000 65536"/>
                <a:gd name="T8" fmla="*/ 0 60000 65536"/>
                <a:gd name="T9" fmla="*/ 0 w 453"/>
                <a:gd name="T10" fmla="*/ 0 h 1278"/>
                <a:gd name="T11" fmla="*/ 453 w 453"/>
                <a:gd name="T12" fmla="*/ 1278 h 1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Freeform 31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>
                <a:gd name="T0" fmla="*/ 401 w 402"/>
                <a:gd name="T1" fmla="*/ 96 h 726"/>
                <a:gd name="T2" fmla="*/ 0 w 402"/>
                <a:gd name="T3" fmla="*/ 0 h 726"/>
                <a:gd name="T4" fmla="*/ 0 w 402"/>
                <a:gd name="T5" fmla="*/ 725 h 726"/>
                <a:gd name="T6" fmla="*/ 0 60000 65536"/>
                <a:gd name="T7" fmla="*/ 0 60000 65536"/>
                <a:gd name="T8" fmla="*/ 0 60000 65536"/>
                <a:gd name="T9" fmla="*/ 0 w 402"/>
                <a:gd name="T10" fmla="*/ 0 h 726"/>
                <a:gd name="T11" fmla="*/ 402 w 402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Line 32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3" name="Line 33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4" name="Line 34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5" name="Freeform 35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48 h 82"/>
                <a:gd name="T4" fmla="*/ 151 w 152"/>
                <a:gd name="T5" fmla="*/ 81 h 82"/>
                <a:gd name="T6" fmla="*/ 151 w 152"/>
                <a:gd name="T7" fmla="*/ 33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2"/>
                <a:gd name="T17" fmla="*/ 152 w 15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Line 36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7" name="Freeform 37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>
                <a:gd name="T0" fmla="*/ 0 w 351"/>
                <a:gd name="T1" fmla="*/ 85 h 183"/>
                <a:gd name="T2" fmla="*/ 0 w 351"/>
                <a:gd name="T3" fmla="*/ 0 h 183"/>
                <a:gd name="T4" fmla="*/ 350 w 351"/>
                <a:gd name="T5" fmla="*/ 93 h 183"/>
                <a:gd name="T6" fmla="*/ 350 w 351"/>
                <a:gd name="T7" fmla="*/ 182 h 183"/>
                <a:gd name="T8" fmla="*/ 0 w 351"/>
                <a:gd name="T9" fmla="*/ 85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3"/>
                <a:gd name="T17" fmla="*/ 351 w 3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Freeform 38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9" name="Freeform 39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Line 40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4641" name="Line 41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4642" name="Line 42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Client-Side Event Procedures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990600" y="1387475"/>
            <a:ext cx="64770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endParaRPr lang="en-GB" sz="2800" b="1"/>
          </a:p>
        </p:txBody>
      </p:sp>
      <p:sp>
        <p:nvSpPr>
          <p:cNvPr id="105477" name="Cloud"/>
          <p:cNvSpPr>
            <a:spLocks noChangeAspect="1" noEditPoints="1" noChangeArrowheads="1"/>
          </p:cNvSpPr>
          <p:nvPr/>
        </p:nvSpPr>
        <p:spPr bwMode="auto">
          <a:xfrm flipH="1">
            <a:off x="3556000" y="4405313"/>
            <a:ext cx="1295400" cy="73501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6078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GB" sz="1800" b="1"/>
          </a:p>
        </p:txBody>
      </p:sp>
      <p:sp>
        <p:nvSpPr>
          <p:cNvPr id="24582" name="Line 8"/>
          <p:cNvSpPr>
            <a:spLocks noChangeShapeType="1"/>
          </p:cNvSpPr>
          <p:nvPr/>
        </p:nvSpPr>
        <p:spPr bwMode="auto">
          <a:xfrm>
            <a:off x="2946400" y="4648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>
            <a:off x="5080000" y="4572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Text Box 10"/>
          <p:cNvSpPr txBox="1">
            <a:spLocks noChangeArrowheads="1"/>
          </p:cNvSpPr>
          <p:nvPr/>
        </p:nvSpPr>
        <p:spPr bwMode="auto">
          <a:xfrm>
            <a:off x="3708400" y="4419600"/>
            <a:ext cx="103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/>
              <a:t>Internet</a:t>
            </a:r>
          </a:p>
        </p:txBody>
      </p:sp>
      <p:sp>
        <p:nvSpPr>
          <p:cNvPr id="105484" name="AutoShape 12"/>
          <p:cNvSpPr>
            <a:spLocks noChangeArrowheads="1"/>
          </p:cNvSpPr>
          <p:nvPr/>
        </p:nvSpPr>
        <p:spPr bwMode="auto">
          <a:xfrm>
            <a:off x="6223000" y="4038600"/>
            <a:ext cx="1295400" cy="1371600"/>
          </a:xfrm>
          <a:prstGeom prst="flowChartMultidocumen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/>
              <a:t>.HTM</a:t>
            </a:r>
            <a:br>
              <a:rPr lang="en-US"/>
            </a:br>
            <a:r>
              <a:rPr lang="en-US"/>
              <a:t> Pages</a:t>
            </a:r>
          </a:p>
        </p:txBody>
      </p:sp>
      <p:sp>
        <p:nvSpPr>
          <p:cNvPr id="24586" name="Rectangle 17"/>
          <p:cNvSpPr>
            <a:spLocks noChangeArrowheads="1"/>
          </p:cNvSpPr>
          <p:nvPr/>
        </p:nvSpPr>
        <p:spPr bwMode="auto">
          <a:xfrm>
            <a:off x="990600" y="1447800"/>
            <a:ext cx="64770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Typically, used only with HTML controls only</a:t>
            </a:r>
          </a:p>
          <a:p>
            <a:pPr marL="457200" indent="-457200" algn="l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Interpreted by the browser and run on the client</a:t>
            </a:r>
          </a:p>
          <a:p>
            <a:pPr marL="457200" indent="-457200" algn="l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Does not have access to server resources</a:t>
            </a:r>
          </a:p>
          <a:p>
            <a:pPr marL="457200" indent="-457200" algn="l">
              <a:lnSpc>
                <a:spcPct val="8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Uses &lt;SCRIPT language="</a:t>
            </a:r>
            <a:r>
              <a:rPr lang="en-US" sz="2400" b="1" i="1"/>
              <a:t>language</a:t>
            </a:r>
            <a:r>
              <a:rPr lang="en-US" sz="2400" b="1"/>
              <a:t>"&gt;</a:t>
            </a:r>
          </a:p>
          <a:p>
            <a:pPr marL="457200" indent="-457200" algn="l">
              <a:lnSpc>
                <a:spcPct val="8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endParaRPr lang="en-US" sz="2400" b="1"/>
          </a:p>
          <a:p>
            <a:pPr marL="850900" lvl="1" indent="-457200" algn="l">
              <a:lnSpc>
                <a:spcPct val="80000"/>
              </a:lnSpc>
              <a:spcBef>
                <a:spcPct val="5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en-US" sz="2400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371600" y="4038600"/>
            <a:ext cx="1371600" cy="1676400"/>
            <a:chOff x="2967" y="2733"/>
            <a:chExt cx="789" cy="870"/>
          </a:xfrm>
        </p:grpSpPr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24605" name="Freeform 45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3 w 364"/>
                  <a:gd name="T1" fmla="*/ 212 h 422"/>
                  <a:gd name="T2" fmla="*/ 364 w 364"/>
                  <a:gd name="T3" fmla="*/ 0 h 422"/>
                  <a:gd name="T4" fmla="*/ 364 w 364"/>
                  <a:gd name="T5" fmla="*/ 180 h 422"/>
                  <a:gd name="T6" fmla="*/ 0 w 364"/>
                  <a:gd name="T7" fmla="*/ 422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Freeform 46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715 w 1091"/>
                  <a:gd name="T1" fmla="*/ 376 h 377"/>
                  <a:gd name="T2" fmla="*/ 0 w 1091"/>
                  <a:gd name="T3" fmla="*/ 187 h 377"/>
                  <a:gd name="T4" fmla="*/ 397 w 1091"/>
                  <a:gd name="T5" fmla="*/ 0 h 377"/>
                  <a:gd name="T6" fmla="*/ 1090 w 1091"/>
                  <a:gd name="T7" fmla="*/ 152 h 377"/>
                  <a:gd name="T8" fmla="*/ 715 w 1091"/>
                  <a:gd name="T9" fmla="*/ 376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Freeform 47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5 h 390"/>
                  <a:gd name="T2" fmla="*/ 0 w 690"/>
                  <a:gd name="T3" fmla="*/ 192 h 390"/>
                  <a:gd name="T4" fmla="*/ 690 w 690"/>
                  <a:gd name="T5" fmla="*/ 390 h 390"/>
                  <a:gd name="T6" fmla="*/ 690 w 690"/>
                  <a:gd name="T7" fmla="*/ 185 h 390"/>
                  <a:gd name="T8" fmla="*/ 4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8" name="Freeform 48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271 w 271"/>
                  <a:gd name="T3" fmla="*/ 73 h 189"/>
                  <a:gd name="T4" fmla="*/ 271 w 271"/>
                  <a:gd name="T5" fmla="*/ 189 h 189"/>
                  <a:gd name="T6" fmla="*/ 0 w 271"/>
                  <a:gd name="T7" fmla="*/ 115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9" name="Freeform 49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261 w 261"/>
                  <a:gd name="T3" fmla="*/ 69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Freeform 50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1" name="Line 51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2" name="Line 52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3" name="Freeform 53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8 h 35"/>
                  <a:gd name="T4" fmla="*/ 64 w 64"/>
                  <a:gd name="T5" fmla="*/ 35 h 35"/>
                  <a:gd name="T6" fmla="*/ 64 w 64"/>
                  <a:gd name="T7" fmla="*/ 19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4" name="Line 54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5" name="Line 55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6" name="Line 56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7" name="Line 57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8" name="Freeform 58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40 h 117"/>
                  <a:gd name="T2" fmla="*/ 275 w 275"/>
                  <a:gd name="T3" fmla="*/ 117 h 117"/>
                  <a:gd name="T4" fmla="*/ 275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59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24594" name="Freeform 60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Freeform 61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Oval 62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Freeform 63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20 w 646"/>
                  <a:gd name="T3" fmla="*/ 36 h 180"/>
                  <a:gd name="T4" fmla="*/ 574 w 646"/>
                  <a:gd name="T5" fmla="*/ 180 h 180"/>
                  <a:gd name="T6" fmla="*/ 646 w 646"/>
                  <a:gd name="T7" fmla="*/ 15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Freeform 64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>
                  <a:gd name="T0" fmla="*/ 620 w 808"/>
                  <a:gd name="T1" fmla="*/ 746 h 746"/>
                  <a:gd name="T2" fmla="*/ 808 w 808"/>
                  <a:gd name="T3" fmla="*/ 525 h 746"/>
                  <a:gd name="T4" fmla="*/ 808 w 808"/>
                  <a:gd name="T5" fmla="*/ 106 h 746"/>
                  <a:gd name="T6" fmla="*/ 336 w 808"/>
                  <a:gd name="T7" fmla="*/ 0 h 746"/>
                  <a:gd name="T8" fmla="*/ 0 w 808"/>
                  <a:gd name="T9" fmla="*/ 48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Freeform 65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>
                  <a:gd name="T0" fmla="*/ 0 w 144"/>
                  <a:gd name="T1" fmla="*/ 644 h 644"/>
                  <a:gd name="T2" fmla="*/ 0 w 144"/>
                  <a:gd name="T3" fmla="*/ 79 h 644"/>
                  <a:gd name="T4" fmla="*/ 144 w 144"/>
                  <a:gd name="T5" fmla="*/ 0 h 644"/>
                  <a:gd name="T6" fmla="*/ 144 w 144"/>
                  <a:gd name="T7" fmla="*/ 554 h 644"/>
                  <a:gd name="T8" fmla="*/ 0 w 144"/>
                  <a:gd name="T9" fmla="*/ 644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Freeform 66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>
                  <a:gd name="T0" fmla="*/ 638 w 782"/>
                  <a:gd name="T1" fmla="*/ 219 h 219"/>
                  <a:gd name="T2" fmla="*/ 0 w 782"/>
                  <a:gd name="T3" fmla="*/ 67 h 219"/>
                  <a:gd name="T4" fmla="*/ 160 w 782"/>
                  <a:gd name="T5" fmla="*/ 0 h 219"/>
                  <a:gd name="T6" fmla="*/ 782 w 782"/>
                  <a:gd name="T7" fmla="*/ 139 h 219"/>
                  <a:gd name="T8" fmla="*/ 638 w 782"/>
                  <a:gd name="T9" fmla="*/ 219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Freeform 67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>
                  <a:gd name="T0" fmla="*/ 671 w 672"/>
                  <a:gd name="T1" fmla="*/ 753 h 754"/>
                  <a:gd name="T2" fmla="*/ 671 w 672"/>
                  <a:gd name="T3" fmla="*/ 160 h 754"/>
                  <a:gd name="T4" fmla="*/ 0 w 672"/>
                  <a:gd name="T5" fmla="*/ 0 h 754"/>
                  <a:gd name="T6" fmla="*/ 0 w 672"/>
                  <a:gd name="T7" fmla="*/ 578 h 754"/>
                  <a:gd name="T8" fmla="*/ 671 w 672"/>
                  <a:gd name="T9" fmla="*/ 753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Freeform 68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>
                  <a:gd name="T0" fmla="*/ 490 w 491"/>
                  <a:gd name="T1" fmla="*/ 548 h 549"/>
                  <a:gd name="T2" fmla="*/ 490 w 491"/>
                  <a:gd name="T3" fmla="*/ 117 h 549"/>
                  <a:gd name="T4" fmla="*/ 0 w 491"/>
                  <a:gd name="T5" fmla="*/ 0 h 549"/>
                  <a:gd name="T6" fmla="*/ 0 w 491"/>
                  <a:gd name="T7" fmla="*/ 424 h 549"/>
                  <a:gd name="T8" fmla="*/ 490 w 491"/>
                  <a:gd name="T9" fmla="*/ 548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41" name="Freeform 69"/>
              <p:cNvSpPr>
                <a:spLocks/>
              </p:cNvSpPr>
              <p:nvPr/>
            </p:nvSpPr>
            <p:spPr bwMode="auto">
              <a:xfrm>
                <a:off x="2069" y="1023"/>
                <a:ext cx="373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04" name="Line 70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1752600" y="5105400"/>
            <a:ext cx="762000" cy="762000"/>
            <a:chOff x="1632" y="1248"/>
            <a:chExt cx="2682" cy="2286"/>
          </a:xfrm>
        </p:grpSpPr>
        <p:sp>
          <p:nvSpPr>
            <p:cNvPr id="24589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4 h 21600"/>
                <a:gd name="T4" fmla="*/ 598 w 21600"/>
                <a:gd name="T5" fmla="*/ 1048 h 21600"/>
                <a:gd name="T6" fmla="*/ 0 w 21600"/>
                <a:gd name="T7" fmla="*/ 52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24590" name="AutoShape 1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715 w 21600"/>
                <a:gd name="T1" fmla="*/ 0 h 21600"/>
                <a:gd name="T2" fmla="*/ 1429 w 21600"/>
                <a:gd name="T3" fmla="*/ 627 h 21600"/>
                <a:gd name="T4" fmla="*/ 715 w 21600"/>
                <a:gd name="T5" fmla="*/ 1253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24591" name="AutoShape 1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794 w 21600"/>
                <a:gd name="T1" fmla="*/ 0 h 21600"/>
                <a:gd name="T2" fmla="*/ 1588 w 21600"/>
                <a:gd name="T3" fmla="*/ 696 h 21600"/>
                <a:gd name="T4" fmla="*/ 794 w 21600"/>
                <a:gd name="T5" fmla="*/ 1392 h 21600"/>
                <a:gd name="T6" fmla="*/ 0 w 21600"/>
                <a:gd name="T7" fmla="*/ 69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638800" y="3810000"/>
            <a:ext cx="1828800" cy="2514600"/>
            <a:chOff x="516" y="612"/>
            <a:chExt cx="626" cy="1012"/>
          </a:xfrm>
        </p:grpSpPr>
        <p:sp>
          <p:nvSpPr>
            <p:cNvPr id="25642" name="Freeform 16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>
                <a:gd name="T0" fmla="*/ 0 w 1252"/>
                <a:gd name="T1" fmla="*/ 292 h 536"/>
                <a:gd name="T2" fmla="*/ 0 w 1252"/>
                <a:gd name="T3" fmla="*/ 370 h 536"/>
                <a:gd name="T4" fmla="*/ 567 w 1252"/>
                <a:gd name="T5" fmla="*/ 535 h 536"/>
                <a:gd name="T6" fmla="*/ 1251 w 1252"/>
                <a:gd name="T7" fmla="*/ 92 h 536"/>
                <a:gd name="T8" fmla="*/ 125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Freeform 17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>
                <a:gd name="T0" fmla="*/ 0 w 1291"/>
                <a:gd name="T1" fmla="*/ 307 h 449"/>
                <a:gd name="T2" fmla="*/ 577 w 1291"/>
                <a:gd name="T3" fmla="*/ 448 h 449"/>
                <a:gd name="T4" fmla="*/ 1290 w 1291"/>
                <a:gd name="T5" fmla="*/ 127 h 449"/>
                <a:gd name="T6" fmla="*/ 727 w 1291"/>
                <a:gd name="T7" fmla="*/ 0 h 449"/>
                <a:gd name="T8" fmla="*/ 0 w 1291"/>
                <a:gd name="T9" fmla="*/ 307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1"/>
                <a:gd name="T16" fmla="*/ 0 h 449"/>
                <a:gd name="T17" fmla="*/ 1291 w 1291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Freeform 18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>
                <a:gd name="T0" fmla="*/ 0 w 729"/>
                <a:gd name="T1" fmla="*/ 328 h 1916"/>
                <a:gd name="T2" fmla="*/ 4 w 729"/>
                <a:gd name="T3" fmla="*/ 1915 h 1916"/>
                <a:gd name="T4" fmla="*/ 728 w 729"/>
                <a:gd name="T5" fmla="*/ 1456 h 1916"/>
                <a:gd name="T6" fmla="*/ 728 w 729"/>
                <a:gd name="T7" fmla="*/ 0 h 1916"/>
                <a:gd name="T8" fmla="*/ 0 w 729"/>
                <a:gd name="T9" fmla="*/ 328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9"/>
                <a:gd name="T16" fmla="*/ 0 h 1916"/>
                <a:gd name="T17" fmla="*/ 729 w 729"/>
                <a:gd name="T18" fmla="*/ 1916 h 1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Freeform 19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>
                <a:gd name="T0" fmla="*/ 576 w 577"/>
                <a:gd name="T1" fmla="*/ 140 h 1728"/>
                <a:gd name="T2" fmla="*/ 576 w 577"/>
                <a:gd name="T3" fmla="*/ 1727 h 1728"/>
                <a:gd name="T4" fmla="*/ 0 w 577"/>
                <a:gd name="T5" fmla="*/ 1568 h 1728"/>
                <a:gd name="T6" fmla="*/ 0 w 577"/>
                <a:gd name="T7" fmla="*/ 0 h 1728"/>
                <a:gd name="T8" fmla="*/ 576 w 577"/>
                <a:gd name="T9" fmla="*/ 14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7"/>
                <a:gd name="T16" fmla="*/ 0 h 1728"/>
                <a:gd name="T17" fmla="*/ 577 w 577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Line 20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Oval 21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D60093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8" name="Line 22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9" name="Line 23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0" name="Line 24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1" name="Line 25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2" name="Freeform 26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>
                <a:gd name="T0" fmla="*/ 0 w 397"/>
                <a:gd name="T1" fmla="*/ 628 h 733"/>
                <a:gd name="T2" fmla="*/ 396 w 397"/>
                <a:gd name="T3" fmla="*/ 732 h 733"/>
                <a:gd name="T4" fmla="*/ 396 w 397"/>
                <a:gd name="T5" fmla="*/ 0 h 733"/>
                <a:gd name="T6" fmla="*/ 0 60000 65536"/>
                <a:gd name="T7" fmla="*/ 0 60000 65536"/>
                <a:gd name="T8" fmla="*/ 0 60000 65536"/>
                <a:gd name="T9" fmla="*/ 0 w 397"/>
                <a:gd name="T10" fmla="*/ 0 h 733"/>
                <a:gd name="T11" fmla="*/ 397 w 397"/>
                <a:gd name="T12" fmla="*/ 733 h 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Freeform 27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>
                <a:gd name="T0" fmla="*/ 452 w 453"/>
                <a:gd name="T1" fmla="*/ 105 h 1278"/>
                <a:gd name="T2" fmla="*/ 0 w 453"/>
                <a:gd name="T3" fmla="*/ 0 h 1278"/>
                <a:gd name="T4" fmla="*/ 0 w 453"/>
                <a:gd name="T5" fmla="*/ 1277 h 1278"/>
                <a:gd name="T6" fmla="*/ 0 60000 65536"/>
                <a:gd name="T7" fmla="*/ 0 60000 65536"/>
                <a:gd name="T8" fmla="*/ 0 60000 65536"/>
                <a:gd name="T9" fmla="*/ 0 w 453"/>
                <a:gd name="T10" fmla="*/ 0 h 1278"/>
                <a:gd name="T11" fmla="*/ 453 w 453"/>
                <a:gd name="T12" fmla="*/ 1278 h 1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Freeform 28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>
                <a:gd name="T0" fmla="*/ 401 w 402"/>
                <a:gd name="T1" fmla="*/ 96 h 726"/>
                <a:gd name="T2" fmla="*/ 0 w 402"/>
                <a:gd name="T3" fmla="*/ 0 h 726"/>
                <a:gd name="T4" fmla="*/ 0 w 402"/>
                <a:gd name="T5" fmla="*/ 725 h 726"/>
                <a:gd name="T6" fmla="*/ 0 60000 65536"/>
                <a:gd name="T7" fmla="*/ 0 60000 65536"/>
                <a:gd name="T8" fmla="*/ 0 60000 65536"/>
                <a:gd name="T9" fmla="*/ 0 w 402"/>
                <a:gd name="T10" fmla="*/ 0 h 726"/>
                <a:gd name="T11" fmla="*/ 402 w 402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29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6" name="Line 30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7" name="Line 31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8" name="Freeform 32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48 h 82"/>
                <a:gd name="T4" fmla="*/ 151 w 152"/>
                <a:gd name="T5" fmla="*/ 81 h 82"/>
                <a:gd name="T6" fmla="*/ 151 w 152"/>
                <a:gd name="T7" fmla="*/ 33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2"/>
                <a:gd name="T17" fmla="*/ 152 w 15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33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0" name="Freeform 34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>
                <a:gd name="T0" fmla="*/ 0 w 351"/>
                <a:gd name="T1" fmla="*/ 85 h 183"/>
                <a:gd name="T2" fmla="*/ 0 w 351"/>
                <a:gd name="T3" fmla="*/ 0 h 183"/>
                <a:gd name="T4" fmla="*/ 350 w 351"/>
                <a:gd name="T5" fmla="*/ 93 h 183"/>
                <a:gd name="T6" fmla="*/ 350 w 351"/>
                <a:gd name="T7" fmla="*/ 182 h 183"/>
                <a:gd name="T8" fmla="*/ 0 w 351"/>
                <a:gd name="T9" fmla="*/ 85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3"/>
                <a:gd name="T17" fmla="*/ 351 w 3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Freeform 35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Freeform 36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3" name="Line 37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5664" name="Line 38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5665" name="Line 39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Server-Side Event Procedures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990600" y="1387475"/>
            <a:ext cx="64770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000" b="1" dirty="0"/>
              <a:t>Used with both Web and HTML server controls</a:t>
            </a:r>
          </a:p>
          <a:p>
            <a:pPr marL="457200" indent="-457200" algn="l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000" b="1" dirty="0"/>
              <a:t>Code is compiled and run on the server</a:t>
            </a:r>
          </a:p>
          <a:p>
            <a:pPr marL="457200" indent="-457200" algn="l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000" b="1" dirty="0"/>
              <a:t>Have access to server resources</a:t>
            </a:r>
          </a:p>
          <a:p>
            <a:pPr marL="457200" indent="-457200" algn="l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000" b="1" dirty="0"/>
              <a:t>Use &lt;SCRIPT language="</a:t>
            </a:r>
            <a:r>
              <a:rPr lang="en-US" sz="2000" b="1" dirty="0" err="1"/>
              <a:t>vb</a:t>
            </a:r>
            <a:r>
              <a:rPr lang="en-US" sz="2000" b="1" dirty="0"/>
              <a:t>" </a:t>
            </a:r>
            <a:r>
              <a:rPr lang="en-US" sz="2000" b="1" dirty="0" err="1"/>
              <a:t>runat</a:t>
            </a:r>
            <a:r>
              <a:rPr lang="en-US" sz="2000" b="1" dirty="0"/>
              <a:t>="server"&gt; or &lt;SCRIPT language=“</a:t>
            </a:r>
            <a:r>
              <a:rPr lang="en-US" sz="2000" b="1" dirty="0" err="1"/>
              <a:t>cs</a:t>
            </a:r>
            <a:r>
              <a:rPr lang="en-US" sz="2000" b="1" dirty="0"/>
              <a:t>" </a:t>
            </a:r>
            <a:r>
              <a:rPr lang="en-US" sz="2000" b="1" dirty="0" err="1"/>
              <a:t>runat</a:t>
            </a:r>
            <a:r>
              <a:rPr lang="en-US" sz="2000" b="1" dirty="0"/>
              <a:t>="server"&gt;</a:t>
            </a:r>
          </a:p>
        </p:txBody>
      </p:sp>
      <p:sp>
        <p:nvSpPr>
          <p:cNvPr id="107524" name="Cloud"/>
          <p:cNvSpPr>
            <a:spLocks noChangeAspect="1" noEditPoints="1" noChangeArrowheads="1"/>
          </p:cNvSpPr>
          <p:nvPr/>
        </p:nvSpPr>
        <p:spPr bwMode="auto">
          <a:xfrm flipH="1">
            <a:off x="3352800" y="4267200"/>
            <a:ext cx="1295400" cy="7350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6078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GB" sz="1800" b="1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2743200" y="4648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4876800" y="4572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505200" y="4419600"/>
            <a:ext cx="103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/>
              <a:t>Internet</a:t>
            </a:r>
          </a:p>
        </p:txBody>
      </p:sp>
      <p:sp>
        <p:nvSpPr>
          <p:cNvPr id="107530" name="AutoShape 10"/>
          <p:cNvSpPr>
            <a:spLocks noChangeArrowheads="1"/>
          </p:cNvSpPr>
          <p:nvPr/>
        </p:nvSpPr>
        <p:spPr bwMode="auto">
          <a:xfrm>
            <a:off x="6019800" y="3871913"/>
            <a:ext cx="1295400" cy="1371600"/>
          </a:xfrm>
          <a:prstGeom prst="flowChartMultidocumen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/>
              <a:t>.ASPX</a:t>
            </a:r>
            <a:br>
              <a:rPr lang="en-US"/>
            </a:br>
            <a:r>
              <a:rPr lang="en-US"/>
              <a:t> Pages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96000" y="4938713"/>
            <a:ext cx="990600" cy="1012825"/>
            <a:chOff x="1632" y="1248"/>
            <a:chExt cx="2682" cy="2286"/>
          </a:xfrm>
        </p:grpSpPr>
        <p:sp>
          <p:nvSpPr>
            <p:cNvPr id="25639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4 h 21600"/>
                <a:gd name="T4" fmla="*/ 598 w 21600"/>
                <a:gd name="T5" fmla="*/ 1048 h 21600"/>
                <a:gd name="T6" fmla="*/ 0 w 21600"/>
                <a:gd name="T7" fmla="*/ 52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25640" name="AutoShape 13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715 w 21600"/>
                <a:gd name="T1" fmla="*/ 0 h 21600"/>
                <a:gd name="T2" fmla="*/ 1429 w 21600"/>
                <a:gd name="T3" fmla="*/ 627 h 21600"/>
                <a:gd name="T4" fmla="*/ 715 w 21600"/>
                <a:gd name="T5" fmla="*/ 1253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25641" name="AutoShape 14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794 w 21600"/>
                <a:gd name="T1" fmla="*/ 0 h 21600"/>
                <a:gd name="T2" fmla="*/ 1588 w 21600"/>
                <a:gd name="T3" fmla="*/ 696 h 21600"/>
                <a:gd name="T4" fmla="*/ 794 w 21600"/>
                <a:gd name="T5" fmla="*/ 1392 h 21600"/>
                <a:gd name="T6" fmla="*/ 0 w 21600"/>
                <a:gd name="T7" fmla="*/ 69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295400" y="4191000"/>
            <a:ext cx="1371600" cy="1676400"/>
            <a:chOff x="2967" y="2733"/>
            <a:chExt cx="789" cy="870"/>
          </a:xfrm>
        </p:grpSpPr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25625" name="Freeform 42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3 w 364"/>
                  <a:gd name="T1" fmla="*/ 212 h 422"/>
                  <a:gd name="T2" fmla="*/ 364 w 364"/>
                  <a:gd name="T3" fmla="*/ 0 h 422"/>
                  <a:gd name="T4" fmla="*/ 364 w 364"/>
                  <a:gd name="T5" fmla="*/ 180 h 422"/>
                  <a:gd name="T6" fmla="*/ 0 w 364"/>
                  <a:gd name="T7" fmla="*/ 422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Freeform 43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715 w 1091"/>
                  <a:gd name="T1" fmla="*/ 376 h 377"/>
                  <a:gd name="T2" fmla="*/ 0 w 1091"/>
                  <a:gd name="T3" fmla="*/ 187 h 377"/>
                  <a:gd name="T4" fmla="*/ 397 w 1091"/>
                  <a:gd name="T5" fmla="*/ 0 h 377"/>
                  <a:gd name="T6" fmla="*/ 1090 w 1091"/>
                  <a:gd name="T7" fmla="*/ 152 h 377"/>
                  <a:gd name="T8" fmla="*/ 715 w 1091"/>
                  <a:gd name="T9" fmla="*/ 376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Freeform 44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5 h 390"/>
                  <a:gd name="T2" fmla="*/ 0 w 690"/>
                  <a:gd name="T3" fmla="*/ 192 h 390"/>
                  <a:gd name="T4" fmla="*/ 690 w 690"/>
                  <a:gd name="T5" fmla="*/ 390 h 390"/>
                  <a:gd name="T6" fmla="*/ 690 w 690"/>
                  <a:gd name="T7" fmla="*/ 185 h 390"/>
                  <a:gd name="T8" fmla="*/ 4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Freeform 45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271 w 271"/>
                  <a:gd name="T3" fmla="*/ 73 h 189"/>
                  <a:gd name="T4" fmla="*/ 271 w 271"/>
                  <a:gd name="T5" fmla="*/ 189 h 189"/>
                  <a:gd name="T6" fmla="*/ 0 w 271"/>
                  <a:gd name="T7" fmla="*/ 115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Freeform 46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261 w 261"/>
                  <a:gd name="T3" fmla="*/ 69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Freeform 47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1" name="Line 48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2" name="Line 49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3" name="Freeform 50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8 h 35"/>
                  <a:gd name="T4" fmla="*/ 64 w 64"/>
                  <a:gd name="T5" fmla="*/ 35 h 35"/>
                  <a:gd name="T6" fmla="*/ 64 w 64"/>
                  <a:gd name="T7" fmla="*/ 19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5" name="Line 52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6" name="Line 53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7" name="Line 54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8" name="Freeform 55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40 h 117"/>
                  <a:gd name="T2" fmla="*/ 275 w 275"/>
                  <a:gd name="T3" fmla="*/ 117 h 117"/>
                  <a:gd name="T4" fmla="*/ 275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25614" name="Freeform 57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Freeform 58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Oval 59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7" name="Freeform 60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20 w 646"/>
                  <a:gd name="T3" fmla="*/ 36 h 180"/>
                  <a:gd name="T4" fmla="*/ 574 w 646"/>
                  <a:gd name="T5" fmla="*/ 180 h 180"/>
                  <a:gd name="T6" fmla="*/ 646 w 646"/>
                  <a:gd name="T7" fmla="*/ 15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Freeform 61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>
                  <a:gd name="T0" fmla="*/ 620 w 808"/>
                  <a:gd name="T1" fmla="*/ 746 h 746"/>
                  <a:gd name="T2" fmla="*/ 808 w 808"/>
                  <a:gd name="T3" fmla="*/ 525 h 746"/>
                  <a:gd name="T4" fmla="*/ 808 w 808"/>
                  <a:gd name="T5" fmla="*/ 106 h 746"/>
                  <a:gd name="T6" fmla="*/ 336 w 808"/>
                  <a:gd name="T7" fmla="*/ 0 h 746"/>
                  <a:gd name="T8" fmla="*/ 0 w 808"/>
                  <a:gd name="T9" fmla="*/ 48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Freeform 62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>
                  <a:gd name="T0" fmla="*/ 0 w 144"/>
                  <a:gd name="T1" fmla="*/ 644 h 644"/>
                  <a:gd name="T2" fmla="*/ 0 w 144"/>
                  <a:gd name="T3" fmla="*/ 79 h 644"/>
                  <a:gd name="T4" fmla="*/ 144 w 144"/>
                  <a:gd name="T5" fmla="*/ 0 h 644"/>
                  <a:gd name="T6" fmla="*/ 144 w 144"/>
                  <a:gd name="T7" fmla="*/ 554 h 644"/>
                  <a:gd name="T8" fmla="*/ 0 w 144"/>
                  <a:gd name="T9" fmla="*/ 644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Freeform 63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>
                  <a:gd name="T0" fmla="*/ 638 w 782"/>
                  <a:gd name="T1" fmla="*/ 219 h 219"/>
                  <a:gd name="T2" fmla="*/ 0 w 782"/>
                  <a:gd name="T3" fmla="*/ 67 h 219"/>
                  <a:gd name="T4" fmla="*/ 160 w 782"/>
                  <a:gd name="T5" fmla="*/ 0 h 219"/>
                  <a:gd name="T6" fmla="*/ 782 w 782"/>
                  <a:gd name="T7" fmla="*/ 139 h 219"/>
                  <a:gd name="T8" fmla="*/ 638 w 782"/>
                  <a:gd name="T9" fmla="*/ 219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Freeform 64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>
                  <a:gd name="T0" fmla="*/ 671 w 672"/>
                  <a:gd name="T1" fmla="*/ 753 h 754"/>
                  <a:gd name="T2" fmla="*/ 671 w 672"/>
                  <a:gd name="T3" fmla="*/ 160 h 754"/>
                  <a:gd name="T4" fmla="*/ 0 w 672"/>
                  <a:gd name="T5" fmla="*/ 0 h 754"/>
                  <a:gd name="T6" fmla="*/ 0 w 672"/>
                  <a:gd name="T7" fmla="*/ 578 h 754"/>
                  <a:gd name="T8" fmla="*/ 671 w 672"/>
                  <a:gd name="T9" fmla="*/ 753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Freeform 65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>
                  <a:gd name="T0" fmla="*/ 490 w 491"/>
                  <a:gd name="T1" fmla="*/ 548 h 549"/>
                  <a:gd name="T2" fmla="*/ 490 w 491"/>
                  <a:gd name="T3" fmla="*/ 117 h 549"/>
                  <a:gd name="T4" fmla="*/ 0 w 491"/>
                  <a:gd name="T5" fmla="*/ 0 h 549"/>
                  <a:gd name="T6" fmla="*/ 0 w 491"/>
                  <a:gd name="T7" fmla="*/ 424 h 549"/>
                  <a:gd name="T8" fmla="*/ 490 w 491"/>
                  <a:gd name="T9" fmla="*/ 548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86" name="Freeform 66"/>
              <p:cNvSpPr>
                <a:spLocks/>
              </p:cNvSpPr>
              <p:nvPr/>
            </p:nvSpPr>
            <p:spPr bwMode="auto">
              <a:xfrm>
                <a:off x="2069" y="1023"/>
                <a:ext cx="373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24" name="Line 67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609600"/>
          </a:xfrm>
        </p:spPr>
        <p:txBody>
          <a:bodyPr/>
          <a:lstStyle/>
          <a:p>
            <a:r>
              <a:rPr lang="en-US" sz="2800" dirty="0" smtClean="0"/>
              <a:t>Multimedia: Client-Side and Server-Side Events</a:t>
            </a:r>
          </a:p>
        </p:txBody>
      </p:sp>
      <p:pic>
        <p:nvPicPr>
          <p:cNvPr id="118790" name="Picture 6" descr="AnimationIcon">
            <a:hlinkClick r:id="rId2" action="ppaction://hlinkfile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62800" y="5407025"/>
            <a:ext cx="1076325" cy="793750"/>
          </a:xfrm>
          <a:effectLst>
            <a:outerShdw dist="53882" dir="2700000" algn="ctr" rotWithShape="0">
              <a:srgbClr val="808080"/>
            </a:outerShdw>
          </a:effectLst>
        </p:spPr>
      </p:pic>
      <p:pic>
        <p:nvPicPr>
          <p:cNvPr id="26629" name="Picture 5" descr="MultiMedia"/>
          <p:cNvPicPr>
            <a:picLocks noChangeAspect="1" noChangeArrowheads="1"/>
          </p:cNvPicPr>
          <p:nvPr/>
        </p:nvPicPr>
        <p:blipFill>
          <a:blip r:embed="rId4" cstate="print"/>
          <a:srcRect l="725" r="1450" b="525"/>
          <a:stretch>
            <a:fillRect/>
          </a:stretch>
        </p:blipFill>
        <p:spPr bwMode="auto">
          <a:xfrm>
            <a:off x="758825" y="1127125"/>
            <a:ext cx="12827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8" descr="mod5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2209800"/>
            <a:ext cx="5410200" cy="2319338"/>
          </a:xfrm>
          <a:noFill/>
          <a:ln>
            <a:miter lim="800000"/>
            <a:headEnd/>
            <a:tailEnd/>
          </a:ln>
        </p:spPr>
      </p:pic>
      <p:sp>
        <p:nvSpPr>
          <p:cNvPr id="26631" name="Line 12"/>
          <p:cNvSpPr>
            <a:spLocks noChangeShapeType="1"/>
          </p:cNvSpPr>
          <p:nvPr/>
        </p:nvSpPr>
        <p:spPr bwMode="auto">
          <a:xfrm>
            <a:off x="3962400" y="3352800"/>
            <a:ext cx="2514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Event Procedures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765175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cs typeface="Times New Roman" pitchFamily="18" charset="0"/>
              </a:rPr>
              <a:t>Visual Studio .NET declares variables and creates an event procedure template</a:t>
            </a:r>
          </a:p>
          <a:p>
            <a:pPr lvl="1"/>
            <a:endParaRPr lang="en-US" sz="2400" dirty="0" smtClean="0">
              <a:cs typeface="Times New Roman" pitchFamily="18" charset="0"/>
            </a:endParaRPr>
          </a:p>
          <a:p>
            <a:pPr lvl="1"/>
            <a:endParaRPr lang="en-US" sz="2400" dirty="0" smtClean="0">
              <a:cs typeface="Times New Roman" pitchFamily="18" charset="0"/>
            </a:endParaRPr>
          </a:p>
          <a:p>
            <a:pPr lvl="1">
              <a:lnSpc>
                <a:spcPct val="70000"/>
              </a:lnSpc>
            </a:pP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sz="1400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sz="1400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sz="1400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sz="1400" dirty="0" smtClean="0">
              <a:cs typeface="Times New Roman" pitchFamily="18" charset="0"/>
            </a:endParaRPr>
          </a:p>
          <a:p>
            <a:pPr>
              <a:spcBef>
                <a:spcPct val="15000"/>
              </a:spcBef>
            </a:pPr>
            <a:r>
              <a:rPr lang="en-US" sz="2800" dirty="0" smtClean="0"/>
              <a:t>Using the Handles keyword adds many event procedures to one event</a:t>
            </a:r>
          </a:p>
        </p:txBody>
      </p:sp>
      <p:sp>
        <p:nvSpPr>
          <p:cNvPr id="78872" name="Rectangle 24"/>
          <p:cNvSpPr>
            <a:spLocks noChangeArrowheads="1"/>
          </p:cNvSpPr>
          <p:nvPr/>
        </p:nvSpPr>
        <p:spPr bwMode="auto">
          <a:xfrm>
            <a:off x="762000" y="3276600"/>
            <a:ext cx="7848600" cy="1905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protected </a:t>
            </a:r>
            <a:r>
              <a:rPr lang="en-GB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System.Web.UI.WebControls.Button</a:t>
            </a: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cmd1;</a:t>
            </a:r>
          </a:p>
          <a:p>
            <a:pPr algn="l">
              <a:defRPr/>
            </a:pP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private void </a:t>
            </a:r>
            <a:r>
              <a:rPr lang="en-GB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InitializeComponent</a:t>
            </a: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()</a:t>
            </a:r>
          </a:p>
          <a:p>
            <a:pPr algn="l">
              <a:defRPr/>
            </a:pP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{</a:t>
            </a:r>
          </a:p>
          <a:p>
            <a:pPr algn="l">
              <a:defRPr/>
            </a:pP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this.cmd1.Click += new </a:t>
            </a:r>
            <a:r>
              <a:rPr lang="en-GB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System.EventHandler</a:t>
            </a: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(this.cmd1_Click);</a:t>
            </a:r>
          </a:p>
          <a:p>
            <a:pPr algn="l">
              <a:defRPr/>
            </a:pP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this.Load</a:t>
            </a: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+= new </a:t>
            </a:r>
            <a:r>
              <a:rPr lang="en-GB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System.EventHandler</a:t>
            </a: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this.Page_Load</a:t>
            </a: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);</a:t>
            </a:r>
          </a:p>
          <a:p>
            <a:pPr algn="l">
              <a:defRPr/>
            </a:pP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}</a:t>
            </a:r>
            <a:r>
              <a:rPr lang="en-GB" sz="1600" dirty="0"/>
              <a:t> </a:t>
            </a:r>
            <a:endParaRPr lang="en-US" sz="1600" dirty="0">
              <a:solidFill>
                <a:srgbClr val="000000"/>
              </a:solidFill>
              <a:latin typeface="Lucida Sans Typewriter" pitchFamily="49" charset="0"/>
              <a:cs typeface="Times New Roman" pitchFamily="18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private void cmd1_Click(object s,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System.EventArgs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e)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685800" y="1828800"/>
            <a:ext cx="7848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/>
          <a:lstStyle/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Protected WithEvents cmd1 As System.Web.UI.WebControls.Button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Private Sub cmd1_Click(ByVal s As System.Object, _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	ByVal e As System.EventArgs) Handles cmd1.Click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 smtClean="0"/>
              <a:t>Instructor-Led Practice: Creating an Event Procedure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446213"/>
            <a:ext cx="56435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/>
            <a:r>
              <a:rPr lang="en-US" smtClean="0"/>
              <a:t>Create a Web Form using Visual Studio .NET</a:t>
            </a:r>
          </a:p>
          <a:p>
            <a:pPr marL="457200" indent="-457200"/>
            <a:r>
              <a:rPr lang="en-US" smtClean="0"/>
              <a:t>Add controls to the Web Form</a:t>
            </a:r>
          </a:p>
          <a:p>
            <a:pPr marL="457200" indent="-457200"/>
            <a:r>
              <a:rPr lang="en-US" smtClean="0"/>
              <a:t>Double-click one or more controls to add event procedures</a:t>
            </a:r>
          </a:p>
          <a:p>
            <a:pPr marL="457200" indent="-457200"/>
            <a:r>
              <a:rPr lang="en-US" smtClean="0"/>
              <a:t>Build and Browse</a:t>
            </a:r>
          </a:p>
        </p:txBody>
      </p:sp>
      <p:pic>
        <p:nvPicPr>
          <p:cNvPr id="28677" name="Picture 5" descr="Demonstation"/>
          <p:cNvPicPr>
            <a:picLocks noChangeAspect="1" noChangeArrowheads="1"/>
          </p:cNvPicPr>
          <p:nvPr/>
        </p:nvPicPr>
        <p:blipFill>
          <a:blip r:embed="rId2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Interacting with Controls in Event Procedures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19200"/>
            <a:ext cx="7105650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Read the properties of Web server controls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Output responses to other Web server controls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371600" y="4038600"/>
            <a:ext cx="6400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20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lblGreeting.Text = "new text"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1371600" y="1828800"/>
            <a:ext cx="6400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20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strGreeting = "Hello " &amp; txtName.Text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371600" y="2590800"/>
            <a:ext cx="6400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20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strGreeting = "Hello " + txtName.Text;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371600" y="4800600"/>
            <a:ext cx="6400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20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lblGreeting.Text = "new text";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 smtClean="0"/>
              <a:t>Lesson: Using Page Events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Understanding the Page Event Life Cycle</a:t>
            </a:r>
          </a:p>
          <a:p>
            <a:r>
              <a:rPr lang="en-US" smtClean="0"/>
              <a:t>Multimedia: The PostBack Process</a:t>
            </a:r>
          </a:p>
          <a:p>
            <a:r>
              <a:rPr lang="en-US" smtClean="0"/>
              <a:t>Demonstration: Handling Events</a:t>
            </a:r>
          </a:p>
          <a:p>
            <a:r>
              <a:rPr lang="en-US" smtClean="0"/>
              <a:t>Practice: Placing Events in Order</a:t>
            </a:r>
          </a:p>
          <a:p>
            <a:r>
              <a:rPr lang="en-US" smtClean="0"/>
              <a:t>Handling Page.IsPostback Events</a:t>
            </a:r>
          </a:p>
          <a:p>
            <a:r>
              <a:rPr lang="en-US" smtClean="0"/>
              <a:t>Linking Two Controls Together</a:t>
            </a:r>
          </a:p>
          <a:p>
            <a:r>
              <a:rPr lang="en-US" smtClean="0"/>
              <a:t>Demonstration: Linking Controls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6"/>
          <p:cNvSpPr>
            <a:spLocks noChangeArrowheads="1"/>
          </p:cNvSpPr>
          <p:nvPr/>
        </p:nvSpPr>
        <p:spPr bwMode="auto">
          <a:xfrm>
            <a:off x="7543800" y="1219200"/>
            <a:ext cx="990600" cy="4953000"/>
          </a:xfrm>
          <a:prstGeom prst="downArrow">
            <a:avLst>
              <a:gd name="adj1" fmla="val 50000"/>
              <a:gd name="adj2" fmla="val 125000"/>
            </a:avLst>
          </a:prstGeom>
          <a:gradFill rotWithShape="1">
            <a:gsLst>
              <a:gs pos="0">
                <a:srgbClr val="D60093">
                  <a:alpha val="29999"/>
                </a:srgbClr>
              </a:gs>
              <a:gs pos="100000">
                <a:srgbClr val="510038">
                  <a:alpha val="29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24"/>
          <p:cNvSpPr>
            <a:spLocks noChangeArrowheads="1"/>
          </p:cNvSpPr>
          <p:nvPr/>
        </p:nvSpPr>
        <p:spPr bwMode="auto">
          <a:xfrm>
            <a:off x="914400" y="3657600"/>
            <a:ext cx="7315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23"/>
          <p:cNvSpPr>
            <a:spLocks noChangeArrowheads="1"/>
          </p:cNvSpPr>
          <p:nvPr/>
        </p:nvSpPr>
        <p:spPr bwMode="auto">
          <a:xfrm>
            <a:off x="914400" y="2917825"/>
            <a:ext cx="7315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the Page Event Life Cycle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429000" y="2211388"/>
            <a:ext cx="4648200" cy="53181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>
              <a:defRPr/>
            </a:pPr>
            <a:r>
              <a:rPr lang="en-US" sz="2800" b="1"/>
              <a:t>Page_Load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429000" y="4495800"/>
            <a:ext cx="4648200" cy="53181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>
              <a:defRPr/>
            </a:pPr>
            <a:r>
              <a:rPr lang="en-US" sz="2800" b="1"/>
              <a:t>Page_Unload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429000" y="2973388"/>
            <a:ext cx="4648200" cy="531812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>
              <a:defRPr/>
            </a:pPr>
            <a:r>
              <a:rPr lang="en-US" sz="2800" b="1"/>
              <a:t>Textbox1_Changed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429000" y="3733800"/>
            <a:ext cx="4648200" cy="531813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>
              <a:defRPr/>
            </a:pPr>
            <a:r>
              <a:rPr lang="en-US" sz="2800" b="1"/>
              <a:t>Button1_Click</a:t>
            </a:r>
          </a:p>
        </p:txBody>
      </p:sp>
      <p:sp>
        <p:nvSpPr>
          <p:cNvPr id="31754" name="Text Box 7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629150" y="5334000"/>
            <a:ext cx="2247900" cy="566738"/>
          </a:xfr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mtClean="0"/>
              <a:t>Page is disposed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429000" y="1447800"/>
            <a:ext cx="4648200" cy="53181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>
              <a:defRPr/>
            </a:pPr>
            <a:r>
              <a:rPr lang="en-US" sz="2800" b="1"/>
              <a:t>Page_Init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762000" y="2438400"/>
            <a:ext cx="1801813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Control events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990600" y="3028950"/>
            <a:ext cx="1992313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Change Events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990600" y="3789363"/>
            <a:ext cx="1852613" cy="420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Action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Multimedia: The Postback Process</a:t>
            </a:r>
          </a:p>
        </p:txBody>
      </p:sp>
      <p:pic>
        <p:nvPicPr>
          <p:cNvPr id="119814" name="Picture 6" descr="AnimationIcon">
            <a:hlinkClick r:id="rId2" action="ppaction://hlinkfile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391400" y="5575300"/>
            <a:ext cx="847725" cy="625475"/>
          </a:xfrm>
          <a:effectLst>
            <a:outerShdw dist="53882" dir="2700000" algn="ctr" rotWithShape="0">
              <a:srgbClr val="808080"/>
            </a:outerShdw>
          </a:effectLst>
        </p:spPr>
      </p:pic>
      <p:pic>
        <p:nvPicPr>
          <p:cNvPr id="32773" name="Picture 5" descr="MultiMedia"/>
          <p:cNvPicPr>
            <a:picLocks noChangeAspect="1" noChangeArrowheads="1"/>
          </p:cNvPicPr>
          <p:nvPr/>
        </p:nvPicPr>
        <p:blipFill>
          <a:blip r:embed="rId4" cstate="print"/>
          <a:srcRect l="725" r="1450" b="525"/>
          <a:stretch>
            <a:fillRect/>
          </a:stretch>
        </p:blipFill>
        <p:spPr bwMode="auto">
          <a:xfrm>
            <a:off x="758825" y="1127125"/>
            <a:ext cx="12827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8" descr="mod5anima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1447800"/>
            <a:ext cx="5791200" cy="38100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Using Code-Behind Pages</a:t>
            </a:r>
          </a:p>
          <a:p>
            <a:r>
              <a:rPr lang="en-US" smtClean="0"/>
              <a:t>Adding Event Procedures to Web Server Controls</a:t>
            </a:r>
          </a:p>
          <a:p>
            <a:r>
              <a:rPr lang="en-US" smtClean="0"/>
              <a:t>Using Page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 smtClean="0"/>
              <a:t>Demonstration: Handling Events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446213"/>
            <a:ext cx="56435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pic>
        <p:nvPicPr>
          <p:cNvPr id="33797" name="Picture 5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2133600"/>
            <a:ext cx="4103688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 smtClean="0"/>
              <a:t>Practice: Placing Events in Order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446213"/>
            <a:ext cx="56435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Students will:</a:t>
            </a:r>
          </a:p>
          <a:p>
            <a:pPr lvl="1"/>
            <a:r>
              <a:rPr lang="en-US" smtClean="0"/>
              <a:t>Given scenarios, list the events that will happen and the order in which they will occur</a:t>
            </a:r>
          </a:p>
          <a:p>
            <a:r>
              <a:rPr lang="en-US" smtClean="0"/>
              <a:t>Time: 5 Minutes</a:t>
            </a:r>
          </a:p>
          <a:p>
            <a:endParaRPr lang="en-US" smtClean="0"/>
          </a:p>
        </p:txBody>
      </p:sp>
      <p:pic>
        <p:nvPicPr>
          <p:cNvPr id="34821" name="Picture 5" descr="Practice"/>
          <p:cNvPicPr>
            <a:picLocks noChangeAspect="1" noChangeArrowheads="1"/>
          </p:cNvPicPr>
          <p:nvPr/>
        </p:nvPicPr>
        <p:blipFill>
          <a:blip r:embed="rId3" cstate="print"/>
          <a:srcRect r="1645" b="352"/>
          <a:stretch>
            <a:fillRect/>
          </a:stretch>
        </p:blipFill>
        <p:spPr bwMode="auto">
          <a:xfrm>
            <a:off x="755650" y="1123950"/>
            <a:ext cx="1277938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Page.IsPostback Events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219200"/>
            <a:ext cx="719455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Page_Load fires on every request</a:t>
            </a:r>
          </a:p>
          <a:p>
            <a:pPr lvl="1"/>
            <a:r>
              <a:rPr lang="en-US" smtClean="0"/>
              <a:t>Use </a:t>
            </a:r>
            <a:r>
              <a:rPr lang="en-US" b="1" smtClean="0"/>
              <a:t>Page.IsPostBack</a:t>
            </a:r>
            <a:r>
              <a:rPr lang="en-US" smtClean="0"/>
              <a:t> to execute conditional logic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1">
              <a:lnSpc>
                <a:spcPct val="50000"/>
              </a:lnSpc>
            </a:pPr>
            <a:r>
              <a:rPr lang="en-US" b="1" smtClean="0"/>
              <a:t>Page.IsPostBack</a:t>
            </a:r>
            <a:r>
              <a:rPr lang="en-US" smtClean="0"/>
              <a:t> prevents reloading for each postback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85800" y="4083050"/>
            <a:ext cx="7620000" cy="1752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1600">
                <a:latin typeface="Lucida Sans Typewriter" pitchFamily="49" charset="0"/>
                <a:cs typeface="Times New Roman" pitchFamily="18" charset="0"/>
              </a:rPr>
              <a:t>Private Sub Page_Load(ByVal s As System.Object, _</a:t>
            </a:r>
          </a:p>
          <a:p>
            <a:pPr algn="l">
              <a:defRPr/>
            </a:pPr>
            <a:r>
              <a:rPr lang="en-US" sz="1600">
                <a:latin typeface="Lucida Sans Typewriter" pitchFamily="49" charset="0"/>
                <a:cs typeface="Times New Roman" pitchFamily="18" charset="0"/>
              </a:rPr>
              <a:t>  ByVal e As System.EventArgs) Handles MyBase.Load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If Not Page.IsPostBack Then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  'executes only on initial page load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End If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'this code executes on every request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End Sub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685800" y="2209800"/>
            <a:ext cx="7620000" cy="1752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private void Page_Load(object sender, System.EventArgs e)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{   if (!Page.IsPostBack)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	{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	   // executes only on initial page load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	}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 //this code executes on every request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Linking Two Controls Together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0925" y="1524000"/>
            <a:ext cx="7194550" cy="46180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Linking one control to another is useful for taking </a:t>
            </a:r>
            <a:r>
              <a:rPr lang="en-US" smtClean="0">
                <a:cs typeface="Times New Roman" pitchFamily="18" charset="0"/>
              </a:rPr>
              <a:t>values from list boxes or drop-down lists</a:t>
            </a:r>
          </a:p>
          <a:p>
            <a:endParaRPr lang="en-US" smtClean="0"/>
          </a:p>
          <a:p>
            <a:endParaRPr lang="en-US" smtClean="0"/>
          </a:p>
          <a:p>
            <a:endParaRPr lang="en-US" sz="1000" smtClean="0"/>
          </a:p>
          <a:p>
            <a:r>
              <a:rPr lang="en-US" smtClean="0"/>
              <a:t>Data binding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914400" y="2362200"/>
            <a:ext cx="74676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1600">
                <a:latin typeface="Lucida Sans Typewriter" pitchFamily="49" charset="0"/>
                <a:cs typeface="Times New Roman" pitchFamily="18" charset="0"/>
              </a:rPr>
              <a:t>&lt;asp:DropDownList id="lstOccupation" </a:t>
            </a:r>
          </a:p>
          <a:p>
            <a:pPr algn="l">
              <a:defRPr/>
            </a:pPr>
            <a:r>
              <a:rPr lang="en-US" sz="1600">
                <a:latin typeface="Lucida Sans Typewriter" pitchFamily="49" charset="0"/>
                <a:cs typeface="Times New Roman" pitchFamily="18" charset="0"/>
              </a:rPr>
              <a:t>   autoPostBack="True" runat="server" &gt;</a:t>
            </a:r>
          </a:p>
          <a:p>
            <a:pPr algn="l">
              <a:defRPr/>
            </a:pPr>
            <a:r>
              <a:rPr lang="en-US" sz="1600">
                <a:latin typeface="Lucida Sans Typewriter" pitchFamily="49" charset="0"/>
                <a:cs typeface="Times New Roman" pitchFamily="18" charset="0"/>
              </a:rPr>
              <a:t>You selected: &lt;asp:Label id="lblSelectedValue" </a:t>
            </a:r>
          </a:p>
          <a:p>
            <a:pPr algn="l">
              <a:defRPr/>
            </a:pPr>
            <a:r>
              <a:rPr lang="en-US" sz="1600">
                <a:latin typeface="Lucida Sans Typewriter" pitchFamily="49" charset="0"/>
                <a:cs typeface="Times New Roman" pitchFamily="18" charset="0"/>
              </a:rPr>
              <a:t>   Text="</a:t>
            </a:r>
            <a:r>
              <a:rPr lang="en-US" sz="1600" b="1">
                <a:latin typeface="Lucida Sans Typewriter" pitchFamily="49" charset="0"/>
                <a:cs typeface="Times New Roman" pitchFamily="18" charset="0"/>
              </a:rPr>
              <a:t>&lt;%#</a:t>
            </a:r>
            <a:r>
              <a:rPr lang="en-US" sz="1600">
                <a:latin typeface="Lucida Sans Typewriter" pitchFamily="49" charset="0"/>
                <a:cs typeface="Times New Roman" pitchFamily="18" charset="0"/>
              </a:rPr>
              <a:t> lstOccupation.SelectedItem.Text </a:t>
            </a:r>
            <a:r>
              <a:rPr lang="en-US" sz="1600" b="1">
                <a:latin typeface="Lucida Sans Typewriter" pitchFamily="49" charset="0"/>
                <a:cs typeface="Times New Roman" pitchFamily="18" charset="0"/>
              </a:rPr>
              <a:t>%&gt;</a:t>
            </a:r>
            <a:r>
              <a:rPr lang="en-US" sz="1600">
                <a:latin typeface="Lucida Sans Typewriter" pitchFamily="49" charset="0"/>
                <a:cs typeface="Times New Roman" pitchFamily="18" charset="0"/>
              </a:rPr>
              <a:t>" </a:t>
            </a:r>
          </a:p>
          <a:p>
            <a:pPr algn="l">
              <a:defRPr/>
            </a:pPr>
            <a:r>
              <a:rPr lang="en-US" sz="1600">
                <a:latin typeface="Lucida Sans Typewriter" pitchFamily="49" charset="0"/>
                <a:cs typeface="Times New Roman" pitchFamily="18" charset="0"/>
              </a:rPr>
              <a:t>   runat="server" /&gt;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685800" y="4191000"/>
            <a:ext cx="77724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1600">
                <a:latin typeface="Lucida Sans Typewriter" pitchFamily="49" charset="0"/>
                <a:cs typeface="Times New Roman" pitchFamily="18" charset="0"/>
              </a:rPr>
              <a:t>private void Page_Load(object sender, System.EventArgs e)</a:t>
            </a:r>
          </a:p>
          <a:p>
            <a:pPr algn="l">
              <a:defRPr/>
            </a:pPr>
            <a:r>
              <a:rPr lang="en-US" sz="1600">
                <a:latin typeface="Lucida Sans Typewriter" pitchFamily="49" charset="0"/>
                <a:cs typeface="Times New Roman" pitchFamily="18" charset="0"/>
              </a:rPr>
              <a:t>{</a:t>
            </a:r>
          </a:p>
          <a:p>
            <a:pPr algn="l">
              <a:defRPr/>
            </a:pPr>
            <a:r>
              <a:rPr lang="en-US" sz="1600">
                <a:latin typeface="Lucida Sans Typewriter" pitchFamily="49" charset="0"/>
                <a:cs typeface="Times New Roman" pitchFamily="18" charset="0"/>
              </a:rPr>
              <a:t>   lblSelectedValue.DataBind();</a:t>
            </a:r>
          </a:p>
          <a:p>
            <a:pPr algn="l">
              <a:defRPr/>
            </a:pPr>
            <a:r>
              <a:rPr lang="en-US" sz="1600">
                <a:latin typeface="Lucida Sans Typewriter" pitchFamily="49" charset="0"/>
                <a:cs typeface="Times New Roman" pitchFamily="18" charset="0"/>
              </a:rPr>
              <a:t>} 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685800" y="5334000"/>
            <a:ext cx="77724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1600">
                <a:latin typeface="Lucida Sans Typewriter" pitchFamily="49" charset="0"/>
                <a:cs typeface="Times New Roman" pitchFamily="18" charset="0"/>
              </a:rPr>
              <a:t>Sub Page_Load(s As Object, e As EventArgs) Handles MyBase.Load</a:t>
            </a:r>
          </a:p>
          <a:p>
            <a:pPr algn="l">
              <a:defRPr/>
            </a:pPr>
            <a:r>
              <a:rPr lang="en-US" sz="1600">
                <a:latin typeface="Lucida Sans Typewriter" pitchFamily="49" charset="0"/>
                <a:cs typeface="Times New Roman" pitchFamily="18" charset="0"/>
              </a:rPr>
              <a:t>   lblSelectedValue.DataBind()</a:t>
            </a:r>
          </a:p>
          <a:p>
            <a:pPr algn="l">
              <a:defRPr/>
            </a:pPr>
            <a:r>
              <a:rPr lang="en-US" sz="1600">
                <a:latin typeface="Lucida Sans Typewriter" pitchFamily="49" charset="0"/>
                <a:cs typeface="Times New Roman" pitchFamily="18" charset="0"/>
              </a:rPr>
              <a:t>End 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 smtClean="0"/>
              <a:t>Demonstration: Linking Controls Together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446213"/>
            <a:ext cx="56435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Link a Label to a ListBox</a:t>
            </a:r>
          </a:p>
        </p:txBody>
      </p:sp>
      <p:pic>
        <p:nvPicPr>
          <p:cNvPr id="37893" name="Picture 5" descr="Demonstation"/>
          <p:cNvPicPr>
            <a:picLocks noChangeAspect="1" noChangeArrowheads="1"/>
          </p:cNvPicPr>
          <p:nvPr/>
        </p:nvPicPr>
        <p:blipFill>
          <a:blip r:embed="rId2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550" y="2038350"/>
            <a:ext cx="4405313" cy="361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 smtClean="0"/>
              <a:t>Lesson: Using Code-Behind Pages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How to Implement Code</a:t>
            </a:r>
          </a:p>
          <a:p>
            <a:r>
              <a:rPr lang="en-US" smtClean="0"/>
              <a:t>Writing Inline Code</a:t>
            </a:r>
          </a:p>
          <a:p>
            <a:r>
              <a:rPr lang="en-US" smtClean="0"/>
              <a:t>What are Code-Behind Pages?</a:t>
            </a:r>
          </a:p>
          <a:p>
            <a:r>
              <a:rPr lang="en-US" smtClean="0"/>
              <a:t>Understanding How Code-Behind Pages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Implement Code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Three methods for adding code:</a:t>
            </a:r>
          </a:p>
          <a:p>
            <a:pPr lvl="1"/>
            <a:r>
              <a:rPr lang="en-US" smtClean="0"/>
              <a:t>Put code in the same file as content (mixed)</a:t>
            </a:r>
          </a:p>
          <a:p>
            <a:pPr lvl="1"/>
            <a:r>
              <a:rPr lang="en-US" smtClean="0"/>
              <a:t>Put code in a separate section of the content file (inline code)</a:t>
            </a:r>
          </a:p>
          <a:p>
            <a:pPr lvl="1"/>
            <a:r>
              <a:rPr lang="en-US" smtClean="0"/>
              <a:t>Put code in a separate file (code-behind pages)</a:t>
            </a:r>
          </a:p>
          <a:p>
            <a:r>
              <a:rPr lang="en-US" smtClean="0"/>
              <a:t>Code-behind pages are the Visual Studio .NET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Inline Code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073900" cy="30765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Code and content in the same file</a:t>
            </a:r>
          </a:p>
          <a:p>
            <a:r>
              <a:rPr lang="en-US" smtClean="0"/>
              <a:t>Different sections in the file for code and HTML</a:t>
            </a: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838200" y="2362200"/>
            <a:ext cx="7239000" cy="1828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&lt;HTML&gt;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&lt;asp:Button id="btn" runat="server"/&gt;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&lt;/HTML&gt;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&lt;SCRIPT Language="vb" runat="server"&gt;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 Sub btn_Click(s As Object, e As EventArgs) Handles btn.Click 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 ...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 End Sub	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&lt;/SCRIPT&gt;</a:t>
            </a:r>
          </a:p>
        </p:txBody>
      </p:sp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838200" y="4343400"/>
            <a:ext cx="7239000" cy="2057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&lt;HTML&gt;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&lt;asp:Button id="btn" runat="server"/&gt;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&lt;/HTML&gt;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&lt;SCRIPT Language="c#" runat="server"&gt;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private void btn_Click(object sender, System.EventArgs e)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{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  . . . 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}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609600" y="2773363"/>
            <a:ext cx="7848600" cy="32464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1176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Code-Behind Pages?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Separation of code from content</a:t>
            </a:r>
          </a:p>
          <a:p>
            <a:pPr lvl="1"/>
            <a:r>
              <a:rPr lang="en-US" smtClean="0"/>
              <a:t>Developers and UI designers can work independently</a:t>
            </a:r>
          </a:p>
        </p:txBody>
      </p:sp>
      <p:pic>
        <p:nvPicPr>
          <p:cNvPr id="19461" name="Picture 5" descr="PageDev"/>
          <p:cNvPicPr>
            <a:picLocks noChangeAspect="1" noChangeArrowheads="1"/>
          </p:cNvPicPr>
          <p:nvPr/>
        </p:nvPicPr>
        <p:blipFill>
          <a:blip r:embed="rId3" cstate="print"/>
          <a:srcRect l="9166" t="52222" r="8333" b="10001"/>
          <a:stretch>
            <a:fillRect/>
          </a:stretch>
        </p:blipFill>
        <p:spPr bwMode="auto">
          <a:xfrm>
            <a:off x="838200" y="2743200"/>
            <a:ext cx="7543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1143000" y="5280025"/>
            <a:ext cx="160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Form1.aspx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4419600" y="5280025"/>
            <a:ext cx="160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Form1.aspx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6056313" y="5181600"/>
            <a:ext cx="24018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Form1.aspx.vb</a:t>
            </a:r>
          </a:p>
          <a:p>
            <a:pPr eaLnBrk="1" hangingPunct="1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or Form1.aspx.cs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143000" y="4297363"/>
            <a:ext cx="1493838" cy="57943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3200" b="1">
                <a:solidFill>
                  <a:schemeClr val="bg2"/>
                </a:solidFill>
                <a:latin typeface="Arial" charset="0"/>
              </a:rPr>
              <a:t>&lt;tags&gt;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495800" y="3962400"/>
            <a:ext cx="1493838" cy="5794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3200" b="1">
                <a:solidFill>
                  <a:schemeClr val="bg2"/>
                </a:solidFill>
                <a:latin typeface="Arial" charset="0"/>
              </a:rPr>
              <a:t>&lt;tags&gt;</a:t>
            </a:r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6667500" y="3962400"/>
            <a:ext cx="1130300" cy="5794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code</a:t>
            </a:r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1314450" y="3429000"/>
            <a:ext cx="1130300" cy="5794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code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368925" y="2895600"/>
            <a:ext cx="1833563" cy="3968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>
                <a:solidFill>
                  <a:schemeClr val="bg2"/>
                </a:solidFill>
                <a:latin typeface="Arial" charset="0"/>
              </a:rPr>
              <a:t>Separate files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190625" y="2895600"/>
            <a:ext cx="1381125" cy="3968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>
                <a:solidFill>
                  <a:schemeClr val="bg2"/>
                </a:solidFill>
                <a:latin typeface="Arial" charset="0"/>
              </a:rPr>
              <a:t>Single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94" name="AutoShape 22"/>
          <p:cNvSpPr>
            <a:spLocks noChangeArrowheads="1"/>
          </p:cNvSpPr>
          <p:nvPr/>
        </p:nvSpPr>
        <p:spPr bwMode="auto">
          <a:xfrm flipV="1">
            <a:off x="5105400" y="3429000"/>
            <a:ext cx="2743200" cy="2743200"/>
          </a:xfrm>
          <a:prstGeom prst="foldedCorner">
            <a:avLst>
              <a:gd name="adj" fmla="val 21875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rot="10800000" wrap="none" anchor="ctr"/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533400"/>
          </a:xfrm>
        </p:spPr>
        <p:txBody>
          <a:bodyPr/>
          <a:lstStyle/>
          <a:p>
            <a:r>
              <a:rPr lang="en-US" sz="2800" dirty="0" smtClean="0"/>
              <a:t>Understanding How Code-Behind Pages Work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427163"/>
            <a:ext cx="6705600" cy="2230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Create separate files for user interface and interface logic</a:t>
            </a:r>
          </a:p>
          <a:p>
            <a:r>
              <a:rPr lang="en-US" dirty="0" smtClean="0"/>
              <a:t>Use @ Page directive to link the two files </a:t>
            </a:r>
          </a:p>
          <a:p>
            <a:r>
              <a:rPr lang="en-US" dirty="0" smtClean="0"/>
              <a:t>Pre-compile or JIT-compile</a:t>
            </a:r>
          </a:p>
          <a:p>
            <a:endParaRPr lang="en-US" dirty="0" smtClean="0"/>
          </a:p>
        </p:txBody>
      </p:sp>
      <p:sp>
        <p:nvSpPr>
          <p:cNvPr id="131091" name="AutoShape 19"/>
          <p:cNvSpPr>
            <a:spLocks noChangeArrowheads="1"/>
          </p:cNvSpPr>
          <p:nvPr/>
        </p:nvSpPr>
        <p:spPr bwMode="auto">
          <a:xfrm flipV="1">
            <a:off x="990600" y="3505200"/>
            <a:ext cx="3352800" cy="2667000"/>
          </a:xfrm>
          <a:prstGeom prst="foldedCorner">
            <a:avLst>
              <a:gd name="adj" fmla="val 21875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rot="10800000" wrap="none" anchor="ctr"/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20486" name="Rectangle 20"/>
          <p:cNvSpPr>
            <a:spLocks noChangeArrowheads="1"/>
          </p:cNvSpPr>
          <p:nvPr/>
        </p:nvSpPr>
        <p:spPr bwMode="auto">
          <a:xfrm>
            <a:off x="2438400" y="5334000"/>
            <a:ext cx="6705600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algn="l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endParaRPr lang="en-GB" sz="2400" b="1"/>
          </a:p>
        </p:txBody>
      </p:sp>
      <p:sp>
        <p:nvSpPr>
          <p:cNvPr id="20487" name="Text Box 21"/>
          <p:cNvSpPr txBox="1">
            <a:spLocks noChangeArrowheads="1"/>
          </p:cNvSpPr>
          <p:nvPr/>
        </p:nvSpPr>
        <p:spPr bwMode="auto">
          <a:xfrm>
            <a:off x="990600" y="3551238"/>
            <a:ext cx="3429000" cy="24685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Page1.aspx</a:t>
            </a:r>
          </a:p>
          <a:p>
            <a:pPr algn="l">
              <a:spcBef>
                <a:spcPct val="50000"/>
              </a:spcBef>
            </a:pPr>
            <a:r>
              <a:rPr lang="en-US" sz="2200"/>
              <a:t>&lt;% @ Page Language="c#"</a:t>
            </a:r>
            <a:br>
              <a:rPr lang="en-US" sz="2200"/>
            </a:br>
            <a:r>
              <a:rPr lang="en-US" sz="2200"/>
              <a:t>Inherits="Project.WebForm1" Codebehind="Page1.aspx.cs" </a:t>
            </a:r>
            <a:br>
              <a:rPr lang="en-US" sz="2200"/>
            </a:br>
            <a:r>
              <a:rPr lang="en-US" sz="2200"/>
              <a:t>Src = "Page1.aspx.cs" %&gt;</a:t>
            </a:r>
          </a:p>
          <a:p>
            <a:pPr algn="l">
              <a:spcBef>
                <a:spcPct val="50000"/>
              </a:spcBef>
            </a:pPr>
            <a:endParaRPr lang="en-US" sz="2200"/>
          </a:p>
        </p:txBody>
      </p:sp>
      <p:sp>
        <p:nvSpPr>
          <p:cNvPr id="20488" name="Text Box 23"/>
          <p:cNvSpPr txBox="1">
            <a:spLocks noChangeArrowheads="1"/>
          </p:cNvSpPr>
          <p:nvPr/>
        </p:nvSpPr>
        <p:spPr bwMode="auto">
          <a:xfrm>
            <a:off x="5105400" y="3505200"/>
            <a:ext cx="2971800" cy="25638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1"/>
              <a:t>Page1.aspx.cs</a:t>
            </a:r>
          </a:p>
          <a:p>
            <a:pPr algn="l"/>
            <a:r>
              <a:rPr lang="en-US" sz="1800"/>
              <a:t>    </a:t>
            </a:r>
          </a:p>
          <a:p>
            <a:pPr algn="l"/>
            <a:r>
              <a:rPr lang="en-US" sz="1800"/>
              <a:t>public class WebForm1</a:t>
            </a:r>
            <a:br>
              <a:rPr lang="en-US" sz="1800"/>
            </a:br>
            <a:r>
              <a:rPr lang="en-US" sz="1800"/>
              <a:t>    {</a:t>
            </a:r>
          </a:p>
          <a:p>
            <a:pPr algn="l"/>
            <a:r>
              <a:rPr lang="en-US" sz="1800"/>
              <a:t>        private void cmd1_Click()</a:t>
            </a:r>
          </a:p>
          <a:p>
            <a:pPr algn="l"/>
            <a:r>
              <a:rPr lang="en-US" sz="1800"/>
              <a:t>        {</a:t>
            </a:r>
            <a:br>
              <a:rPr lang="en-US" sz="1800"/>
            </a:br>
            <a:r>
              <a:rPr lang="en-US" sz="1800"/>
              <a:t>            …</a:t>
            </a:r>
          </a:p>
          <a:p>
            <a:pPr algn="l"/>
            <a:r>
              <a:rPr lang="en-US" sz="1800"/>
              <a:t>        }</a:t>
            </a:r>
          </a:p>
          <a:p>
            <a:pPr algn="l"/>
            <a:r>
              <a:rPr lang="en-US" sz="1800"/>
              <a:t>    }</a:t>
            </a:r>
          </a:p>
        </p:txBody>
      </p:sp>
      <p:sp>
        <p:nvSpPr>
          <p:cNvPr id="20489" name="Line 24"/>
          <p:cNvSpPr>
            <a:spLocks noChangeShapeType="1"/>
          </p:cNvSpPr>
          <p:nvPr/>
        </p:nvSpPr>
        <p:spPr bwMode="auto">
          <a:xfrm flipV="1">
            <a:off x="4038600" y="4419600"/>
            <a:ext cx="24384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25"/>
          <p:cNvSpPr>
            <a:spLocks noChangeShapeType="1"/>
          </p:cNvSpPr>
          <p:nvPr/>
        </p:nvSpPr>
        <p:spPr bwMode="auto">
          <a:xfrm flipV="1">
            <a:off x="4114800" y="3886200"/>
            <a:ext cx="1143000" cy="1143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Lesson: Adding Event Procedures to Web Server Controls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What are Event Procedures?</a:t>
            </a:r>
          </a:p>
          <a:p>
            <a:r>
              <a:rPr lang="en-US" sz="2800" dirty="0" smtClean="0"/>
              <a:t>Demonstration: Using Events</a:t>
            </a:r>
          </a:p>
          <a:p>
            <a:r>
              <a:rPr lang="en-US" sz="2800" dirty="0" smtClean="0"/>
              <a:t>Client-Side Event Procedures</a:t>
            </a:r>
          </a:p>
          <a:p>
            <a:r>
              <a:rPr lang="en-US" sz="2800" dirty="0" smtClean="0"/>
              <a:t>Server-Side Event Procedures</a:t>
            </a:r>
          </a:p>
          <a:p>
            <a:r>
              <a:rPr lang="en-US" sz="2800" dirty="0" smtClean="0"/>
              <a:t>Multimedia: Client-Side and Server-Side Events</a:t>
            </a:r>
          </a:p>
          <a:p>
            <a:r>
              <a:rPr lang="en-US" sz="2800" dirty="0" smtClean="0"/>
              <a:t>Creating Event Procedures</a:t>
            </a:r>
          </a:p>
          <a:p>
            <a:r>
              <a:rPr lang="en-US" sz="2800" dirty="0" smtClean="0"/>
              <a:t>Instructor-Led Practice: Creating an Event Procedure</a:t>
            </a:r>
          </a:p>
          <a:p>
            <a:r>
              <a:rPr lang="en-US" sz="2800" dirty="0" smtClean="0"/>
              <a:t>Interacting with Controls in Event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Event Procedures?</a:t>
            </a:r>
          </a:p>
        </p:txBody>
      </p:sp>
      <p:sp>
        <p:nvSpPr>
          <p:cNvPr id="22531" name="Rectangle 2051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Action in response to a user’s interaction with the controls on the page</a:t>
            </a:r>
          </a:p>
        </p:txBody>
      </p:sp>
      <p:pic>
        <p:nvPicPr>
          <p:cNvPr id="22532" name="Picture 20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514600"/>
            <a:ext cx="4103688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1</TotalTime>
  <Words>910</Words>
  <Application>Microsoft Office PowerPoint</Application>
  <PresentationFormat>On-screen Show (4:3)</PresentationFormat>
  <Paragraphs>215</Paragraphs>
  <Slides>24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FSOFTTemplate-</vt:lpstr>
      <vt:lpstr>Unit 3: Adding Code to a Microsoft ASP.NET Web Form</vt:lpstr>
      <vt:lpstr>Overview</vt:lpstr>
      <vt:lpstr>Lesson: Using Code-Behind Pages</vt:lpstr>
      <vt:lpstr>How to Implement Code</vt:lpstr>
      <vt:lpstr>Writing Inline Code</vt:lpstr>
      <vt:lpstr>What are Code-Behind Pages?</vt:lpstr>
      <vt:lpstr>Understanding How Code-Behind Pages Work</vt:lpstr>
      <vt:lpstr>Lesson: Adding Event Procedures to Web Server Controls</vt:lpstr>
      <vt:lpstr>What are Event Procedures?</vt:lpstr>
      <vt:lpstr>Demonstration: Using Events</vt:lpstr>
      <vt:lpstr>Client-Side Event Procedures</vt:lpstr>
      <vt:lpstr>Server-Side Event Procedures</vt:lpstr>
      <vt:lpstr>Multimedia: Client-Side and Server-Side Events</vt:lpstr>
      <vt:lpstr>Creating Event Procedures</vt:lpstr>
      <vt:lpstr>Instructor-Led Practice: Creating an Event Procedure</vt:lpstr>
      <vt:lpstr>Interacting with Controls in Event Procedures</vt:lpstr>
      <vt:lpstr>Lesson: Using Page Events</vt:lpstr>
      <vt:lpstr>Understanding the Page Event Life Cycle</vt:lpstr>
      <vt:lpstr>Multimedia: The Postback Process</vt:lpstr>
      <vt:lpstr>Demonstration: Handling Events</vt:lpstr>
      <vt:lpstr>Practice: Placing Events in Order</vt:lpstr>
      <vt:lpstr>Handling Page.IsPostback Events</vt:lpstr>
      <vt:lpstr>Linking Two Controls Together</vt:lpstr>
      <vt:lpstr>Demonstration: Linking Controls Together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6: Adding Code to a Microsoft ASP.NET Web Form</dc:title>
  <dc:creator>haipt</dc:creator>
  <cp:lastModifiedBy>haipt</cp:lastModifiedBy>
  <cp:revision>4</cp:revision>
  <dcterms:created xsi:type="dcterms:W3CDTF">2011-03-23T16:54:24Z</dcterms:created>
  <dcterms:modified xsi:type="dcterms:W3CDTF">2011-12-04T17:19:14Z</dcterms:modified>
</cp:coreProperties>
</file>