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65" d="100"/>
          <a:sy n="65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99D8BC-8639-4861-A036-6E8F59D3A77E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268F570-F94C-4FD8-9FAE-CEE8860A8E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31EDF-685B-4FE7-A9E6-504B1B0322A7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BC63E-EBD8-44F1-A0D2-B8BC8B1DA39F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1EC48-34E2-48FA-B76B-E75DA68070F3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0F61A-0F3B-4C0D-9458-5037BB561731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BFF7A-813E-4C6D-846E-A2D15CC55A90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B3F5-B4FD-4936-A61D-D505E8F8DA49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5BD67-B67A-406A-AC7B-515AF8E81DB8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71C8-6677-4A89-A6DE-A3CA735D84E2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52F3B-C3D5-430E-BB42-B07AE12A6B82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F56B-209F-4FA8-ABB7-0CCE4A4F6BD0}" type="slidenum">
              <a:rPr lang="en-US"/>
              <a:pPr/>
              <a:t>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BAF3F-8CED-4D6D-B189-4EF9CB44EF61}" type="slidenum">
              <a:rPr lang="en-US"/>
              <a:pPr/>
              <a:t>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A324E-BD48-41D5-B907-B33E26B080DF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86210-54AD-4986-87FD-D94C5AA19B39}" type="slidenum">
              <a:rPr lang="en-US"/>
              <a:pPr/>
              <a:t>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DDA8D-2734-4978-BAF5-0419CB23EB73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9D8BA-BD26-4420-BEF4-E63504F8C5C6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43F28-F2D7-4714-B1DA-D04A0A1BC467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C0034-14AE-42B9-8E87-D5EBDAEAF07B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6125C-BD90-4EEB-B2C8-5CAB588D46D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78C596-592A-475B-B86E-50B8DDBA7469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4415-381F-4C87-B964-ACEAC33BA8C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C8DE06-1973-4008-A1A7-CC394E27AF39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F31A-6139-4058-B215-A7BC89D1BCF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3672C-A55F-438D-AE08-27E32202577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41AF9E-D16D-4B9E-B08E-6F79CEACC8B6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79E7-A07A-4101-AB8A-0F735F823D3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EA29BD-349C-42AF-B3FC-11E9F05E3EDD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E72B3-F4B1-4508-9999-691C8157D81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56F776-D2DE-482E-BA7C-7BEA6BC7DD89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52E5D-E029-4ABC-B454-D9BDFBB5CAA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224750A-B616-4ED4-A3B5-2F503F355A54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9800-4C74-4057-8CBD-C307D9D19A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E3DC2D-F058-4FCA-9D25-F974191555E9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7DB7C-2283-4CD0-A293-B7C147C6AC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13C936-A364-4E03-B5E2-C29F0458AB1B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BCCF-4415-494F-8D38-383A5317834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3E1949-163C-42C2-AF3E-687077F9A25E}" type="datetimeFigureOut">
              <a:rPr lang="vi-VN"/>
              <a:pPr>
                <a:defRPr/>
              </a:pPr>
              <a:t>15/09/2011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965D-898A-4AF8-BD70-449C020DAA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70F46D-7B64-40EF-B76A-2041F978637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2310B_07_code.htm#Mod07EX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2310B_07_code.htm#Mod07EX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2310B_07_code.htm#Mod07EX0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6932612" cy="2878137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User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Input Validating</a:t>
            </a:r>
            <a:endParaRPr lang="en-US" sz="5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Combining Validation Controls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099300" cy="4556125"/>
          </a:xfrm>
        </p:spPr>
        <p:txBody>
          <a:bodyPr/>
          <a:lstStyle/>
          <a:p>
            <a:r>
              <a:rPr lang="en-US" sz="2000"/>
              <a:t>Can have multiple validation controls on a single input control</a:t>
            </a:r>
          </a:p>
          <a:p>
            <a:r>
              <a:rPr lang="en-US" sz="2000"/>
              <a:t>Only the RequiredFieldValidator checks empty controls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4800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pic>
        <p:nvPicPr>
          <p:cNvPr id="41989" name="Picture 5" descr="M07_Multiple_validati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33463" y="2738438"/>
            <a:ext cx="7024687" cy="19542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Input Validation Controls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472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RequiredFieldValidator</a:t>
            </a:r>
          </a:p>
          <a:p>
            <a:pPr lvl="1">
              <a:lnSpc>
                <a:spcPct val="70000"/>
              </a:lnSpc>
            </a:pPr>
            <a:r>
              <a:rPr lang="en-US" b="1"/>
              <a:t>InitialValue</a:t>
            </a:r>
            <a:r>
              <a:rPr lang="en-US"/>
              <a:t> </a:t>
            </a:r>
          </a:p>
          <a:p>
            <a:pPr>
              <a:lnSpc>
                <a:spcPct val="70000"/>
              </a:lnSpc>
            </a:pPr>
            <a:r>
              <a:rPr lang="en-US"/>
              <a:t>CompareValidator</a:t>
            </a:r>
          </a:p>
          <a:p>
            <a:pPr lvl="1">
              <a:lnSpc>
                <a:spcPct val="70000"/>
              </a:lnSpc>
            </a:pPr>
            <a:r>
              <a:rPr lang="en-US" b="1"/>
              <a:t>ValueToCompare</a:t>
            </a:r>
            <a:r>
              <a:rPr lang="en-US"/>
              <a:t> or </a:t>
            </a:r>
            <a:r>
              <a:rPr lang="en-US" b="1"/>
              <a:t>ControlToCompare</a:t>
            </a:r>
          </a:p>
          <a:p>
            <a:pPr lvl="1">
              <a:lnSpc>
                <a:spcPct val="70000"/>
              </a:lnSpc>
            </a:pPr>
            <a:r>
              <a:rPr lang="en-US" b="1"/>
              <a:t>Type</a:t>
            </a:r>
          </a:p>
          <a:p>
            <a:pPr lvl="1">
              <a:lnSpc>
                <a:spcPct val="70000"/>
              </a:lnSpc>
            </a:pPr>
            <a:r>
              <a:rPr lang="en-US" b="1"/>
              <a:t>Operator</a:t>
            </a:r>
            <a:r>
              <a:rPr lang="en-US"/>
              <a:t> </a:t>
            </a:r>
          </a:p>
          <a:p>
            <a:pPr>
              <a:lnSpc>
                <a:spcPct val="70000"/>
              </a:lnSpc>
            </a:pPr>
            <a:r>
              <a:rPr lang="en-US"/>
              <a:t>RangeValidator</a:t>
            </a:r>
          </a:p>
          <a:p>
            <a:pPr lvl="1">
              <a:lnSpc>
                <a:spcPct val="70000"/>
              </a:lnSpc>
            </a:pPr>
            <a:r>
              <a:rPr lang="en-US" b="1"/>
              <a:t>MinimumValue</a:t>
            </a:r>
          </a:p>
          <a:p>
            <a:pPr lvl="1">
              <a:lnSpc>
                <a:spcPct val="70000"/>
              </a:lnSpc>
            </a:pPr>
            <a:r>
              <a:rPr lang="en-US" b="1"/>
              <a:t>MaximumValue</a:t>
            </a:r>
          </a:p>
          <a:p>
            <a:pPr lvl="1">
              <a:lnSpc>
                <a:spcPct val="70000"/>
              </a:lnSpc>
            </a:pPr>
            <a:r>
              <a:rPr lang="en-US" b="1"/>
              <a:t>Type</a:t>
            </a:r>
            <a:r>
              <a:rPr lang="en-US"/>
              <a:t> 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620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hlinkClick r:id="rId3" action="ppaction://hlinkfile"/>
              </a:rPr>
              <a:t>Code Examples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8229600" cy="914400"/>
          </a:xfrm>
        </p:spPr>
        <p:txBody>
          <a:bodyPr/>
          <a:lstStyle/>
          <a:p>
            <a:pPr marL="460375" indent="-460375"/>
            <a:r>
              <a:rPr lang="en-US" sz="2800" dirty="0"/>
              <a:t>Using the </a:t>
            </a:r>
            <a:r>
              <a:rPr lang="en-US" sz="2800" dirty="0" err="1"/>
              <a:t>RegularExpressionValidator</a:t>
            </a:r>
            <a:r>
              <a:rPr lang="en-US" sz="2800" dirty="0"/>
              <a:t> Control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95400"/>
            <a:ext cx="7105650" cy="4556125"/>
          </a:xfrm>
        </p:spPr>
        <p:txBody>
          <a:bodyPr/>
          <a:lstStyle/>
          <a:p>
            <a:r>
              <a:rPr lang="en-US"/>
              <a:t>Used when input must conform to a pre-defined pattern</a:t>
            </a:r>
          </a:p>
          <a:p>
            <a:r>
              <a:rPr lang="en-US"/>
              <a:t> Visual Studio .NET includes patterns for:</a:t>
            </a:r>
          </a:p>
          <a:p>
            <a:pPr lvl="1"/>
            <a:r>
              <a:rPr lang="en-US"/>
              <a:t>Telephone numbers</a:t>
            </a:r>
          </a:p>
          <a:p>
            <a:pPr lvl="1"/>
            <a:r>
              <a:rPr lang="en-US"/>
              <a:t>Postal codes</a:t>
            </a:r>
          </a:p>
          <a:p>
            <a:pPr lvl="1"/>
            <a:r>
              <a:rPr lang="en-US"/>
              <a:t>E-mail addresses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14400" y="4267200"/>
            <a:ext cx="7620000" cy="1400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latin typeface="Lucida Sans Typewriter" pitchFamily="49" charset="0"/>
              </a:rPr>
              <a:t>&lt;asp:RegularExpressionValidator …</a:t>
            </a:r>
          </a:p>
          <a:p>
            <a:pPr marL="342900" indent="-342900"/>
            <a:r>
              <a:rPr lang="en-US" sz="2000" b="1">
                <a:latin typeface="Lucida Sans Typewriter" pitchFamily="49" charset="0"/>
              </a:rPr>
              <a:t>	</a:t>
            </a:r>
            <a:r>
              <a:rPr lang="en-US" sz="2000">
                <a:latin typeface="Lucida Sans Typewriter" pitchFamily="49" charset="0"/>
              </a:rPr>
              <a:t>ControlToValidate="</a:t>
            </a:r>
            <a:r>
              <a:rPr lang="en-US" sz="2000" i="1">
                <a:latin typeface="Lucida Sans Typewriter" pitchFamily="49" charset="0"/>
              </a:rPr>
              <a:t>US_PhoneNumber</a:t>
            </a:r>
            <a:r>
              <a:rPr lang="en-US" sz="2000">
                <a:latin typeface="Lucida Sans Typewriter" pitchFamily="49" charset="0"/>
              </a:rPr>
              <a:t>"…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ValidationExpression="</a:t>
            </a:r>
            <a:r>
              <a:rPr lang="en-US" sz="2400" i="1"/>
              <a:t>((\(\d{3}\) ?)|(\d{3}-))?\d{3}-\d{4} </a:t>
            </a:r>
            <a:r>
              <a:rPr lang="en-US" sz="2000">
                <a:latin typeface="Lucida Sans Typewriter" pitchFamily="49" charset="0"/>
              </a:rPr>
              <a:t>"</a:t>
            </a:r>
            <a:endParaRPr lang="en-US" sz="2400"/>
          </a:p>
          <a:p>
            <a:pPr marL="342900" indent="-342900"/>
            <a:r>
              <a:rPr lang="en-US" sz="2000" b="1">
                <a:latin typeface="Lucida Sans Typewriter" pitchFamily="49" charset="0"/>
              </a:rPr>
              <a:t>	</a:t>
            </a:r>
            <a:r>
              <a:rPr lang="en-US" sz="2000">
                <a:latin typeface="Lucida Sans Typewriter" pitchFamily="49" charset="0"/>
              </a:rPr>
              <a:t>…&gt;*&lt;/asp:RegularExpressionValidator &gt;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620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hlinkClick r:id="rId3" action="ppaction://hlinkfile"/>
              </a:rPr>
              <a:t>Code Example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Demonstration: Using Validation Controls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pPr marL="457200" indent="-457200">
              <a:buSzPct val="85000"/>
            </a:pPr>
            <a:r>
              <a:rPr lang="en-US"/>
              <a:t>Create an ASP.NET Web Form with TextBox and Button controls</a:t>
            </a:r>
          </a:p>
          <a:p>
            <a:pPr marL="457200" indent="-457200">
              <a:buSzPct val="85000"/>
            </a:pPr>
            <a:r>
              <a:rPr lang="en-US"/>
              <a:t>Add a RequiredFieldValidator control</a:t>
            </a:r>
          </a:p>
          <a:p>
            <a:pPr marL="457200" indent="-457200">
              <a:buSzPct val="85000"/>
            </a:pPr>
            <a:r>
              <a:rPr lang="en-US"/>
              <a:t>Add a RangeValidator control</a:t>
            </a:r>
          </a:p>
          <a:p>
            <a:pPr marL="457200" indent="-457200">
              <a:buSzPct val="85000"/>
            </a:pPr>
            <a:r>
              <a:rPr lang="en-US"/>
              <a:t>Add a RegularExpressionValidator control</a:t>
            </a:r>
          </a:p>
        </p:txBody>
      </p:sp>
      <p:pic>
        <p:nvPicPr>
          <p:cNvPr id="5427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the CustomValidator Control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validate on client-side, server-side, or both</a:t>
            </a:r>
          </a:p>
          <a:p>
            <a:pPr lvl="1"/>
            <a:r>
              <a:rPr lang="en-US" b="1"/>
              <a:t>ClientValidationFunction</a:t>
            </a:r>
          </a:p>
          <a:p>
            <a:pPr lvl="1"/>
            <a:r>
              <a:rPr lang="en-US" b="1"/>
              <a:t>OnServerValidate</a:t>
            </a:r>
          </a:p>
          <a:p>
            <a:r>
              <a:rPr lang="en-US"/>
              <a:t>Validate with: </a:t>
            </a:r>
          </a:p>
          <a:p>
            <a:pPr lvl="1"/>
            <a:r>
              <a:rPr lang="en-US"/>
              <a:t>Formula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COM objects</a:t>
            </a:r>
          </a:p>
          <a:p>
            <a:pPr lvl="1"/>
            <a:r>
              <a:rPr lang="en-US"/>
              <a:t>Web Service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620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hlinkClick r:id="rId3" action="ppaction://hlinkfile"/>
              </a:rPr>
              <a:t>Code Example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Demonstration: Using the CustomValidator Control</a:t>
            </a:r>
          </a:p>
        </p:txBody>
      </p:sp>
      <p:pic>
        <p:nvPicPr>
          <p:cNvPr id="71684" name="Picture 4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124200" y="2209800"/>
            <a:ext cx="4953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286000" y="1371600"/>
            <a:ext cx="5643563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Add a CustomValidator control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Write the server-side code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Write the client-side script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Test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Lesson: Page</a:t>
            </a:r>
            <a:r>
              <a:rPr lang="en-US">
                <a:solidFill>
                  <a:schemeClr val="tx1"/>
                </a:solidFill>
              </a:rPr>
              <a:t> Validation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387475"/>
            <a:ext cx="7105650" cy="4556125"/>
          </a:xfrm>
        </p:spPr>
        <p:txBody>
          <a:bodyPr/>
          <a:lstStyle/>
          <a:p>
            <a:r>
              <a:rPr lang="en-US"/>
              <a:t>Using the Page.IsValid Property</a:t>
            </a:r>
          </a:p>
          <a:p>
            <a:r>
              <a:rPr lang="en-US"/>
              <a:t>Using the ValidationSummary Control</a:t>
            </a:r>
          </a:p>
          <a:p>
            <a:r>
              <a:rPr lang="en-US"/>
              <a:t>Demonstration: Using the Page.IsValid Property and the ValidationSummary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the Page.IsValid Property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238250"/>
            <a:ext cx="7105650" cy="4556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Polls all validation controls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0413" y="1912938"/>
            <a:ext cx="7573962" cy="15875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1600">
                <a:latin typeface="Lucida Sans Typewriter" pitchFamily="49" charset="0"/>
              </a:rPr>
              <a:t>Sub cmdSubmit_Click(s As Object, e As EventArgs)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	If Page.IsValid Then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		Message.Text = "Page is valid!"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		' Perform database updates or other logic here 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	End If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End Sub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46125" y="3781425"/>
            <a:ext cx="7573963" cy="2174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>
                <a:latin typeface="Lucida Sans Typewriter" pitchFamily="49" charset="0"/>
              </a:rPr>
              <a:t>private void cmdSubmit_Click(object s, System.EventArgs e)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>
                <a:latin typeface="Lucida Sans Typewriter" pitchFamily="49" charset="0"/>
              </a:rPr>
              <a:t>{	if (Page.IsValid)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>
                <a:latin typeface="Lucida Sans Typewriter" pitchFamily="49" charset="0"/>
              </a:rPr>
              <a:t>	{	Message.Text = "Page is Valid!";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>
                <a:latin typeface="Lucida Sans Typewriter" pitchFamily="49" charset="0"/>
              </a:rPr>
              <a:t>		// Perform database updates or other logic here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>
                <a:latin typeface="Lucida Sans Typewriter" pitchFamily="49" charset="0"/>
              </a:rPr>
              <a:t>	}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>
                <a:latin typeface="Lucida Sans Typewrit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the ValidationSummary Control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Collects error messages from all validation controls on the page</a:t>
            </a:r>
          </a:p>
          <a:p>
            <a:r>
              <a:rPr lang="en-US"/>
              <a:t>Can display text and error messages </a:t>
            </a:r>
          </a:p>
          <a:p>
            <a:r>
              <a:rPr lang="en-US"/>
              <a:t>Use Text="</a:t>
            </a:r>
            <a:r>
              <a:rPr lang="en-US">
                <a:solidFill>
                  <a:schemeClr val="accent2"/>
                </a:solidFill>
              </a:rPr>
              <a:t>*</a:t>
            </a:r>
            <a:r>
              <a:rPr lang="en-US"/>
              <a:t>" to indicate the location of the error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71600" y="3810000"/>
            <a:ext cx="6705600" cy="1644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2000">
                <a:latin typeface="Lucida Sans Typewriter" pitchFamily="49" charset="0"/>
              </a:rPr>
              <a:t>&lt;asp:ValidationSummary id="valSummary"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runat="server"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HeaderText="These errors were found:"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ShowSummary="True" 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DisplayMode="List"/&gt;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User Input Validation</a:t>
            </a:r>
          </a:p>
          <a:p>
            <a:r>
              <a:rPr lang="en-US"/>
              <a:t>Using Validation Controls</a:t>
            </a:r>
          </a:p>
          <a:p>
            <a:r>
              <a:rPr lang="en-US"/>
              <a:t>Page Validation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sz="2800" dirty="0"/>
              <a:t>Lesson: </a:t>
            </a:r>
            <a:r>
              <a:rPr lang="en-US" sz="2800" dirty="0">
                <a:solidFill>
                  <a:schemeClr val="tx1"/>
                </a:solidFill>
              </a:rPr>
              <a:t>Overview of User Input Validation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Input Validation?</a:t>
            </a:r>
          </a:p>
          <a:p>
            <a:r>
              <a:rPr lang="en-US"/>
              <a:t>Client-Side and Server-Side Validation</a:t>
            </a:r>
          </a:p>
          <a:p>
            <a:r>
              <a:rPr lang="en-US"/>
              <a:t>ASP.NET Validation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What Is Input Validation?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099300" cy="4556125"/>
          </a:xfrm>
        </p:spPr>
        <p:txBody>
          <a:bodyPr/>
          <a:lstStyle/>
          <a:p>
            <a:r>
              <a:rPr lang="en-US" sz="2800" dirty="0"/>
              <a:t>Verifies that a control value is correctly entered by the user</a:t>
            </a:r>
          </a:p>
          <a:p>
            <a:r>
              <a:rPr lang="en-US" sz="2800" dirty="0"/>
              <a:t>Blocks the processing of a page until all controls are valid </a:t>
            </a:r>
          </a:p>
          <a:p>
            <a:r>
              <a:rPr lang="en-US" sz="2800" dirty="0"/>
              <a:t>Avoids spoofing</a:t>
            </a:r>
            <a:br>
              <a:rPr lang="en-US" sz="2800" dirty="0"/>
            </a:br>
            <a:r>
              <a:rPr lang="en-US" sz="2800" dirty="0"/>
              <a:t>or the addition of</a:t>
            </a:r>
            <a:br>
              <a:rPr lang="en-US" sz="2800" dirty="0"/>
            </a:br>
            <a:r>
              <a:rPr lang="en-US" sz="2800" dirty="0"/>
              <a:t>malicious code</a:t>
            </a:r>
          </a:p>
          <a:p>
            <a:endParaRPr lang="en-US" sz="2800" dirty="0"/>
          </a:p>
        </p:txBody>
      </p:sp>
      <p:pic>
        <p:nvPicPr>
          <p:cNvPr id="17419" name="Picture 11" descr="M07_phone_valid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2990850"/>
            <a:ext cx="4114800" cy="29797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Client-Side and Server-Side Validation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37258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ASP.NET can create both client-side and server-side validation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Client-side validation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Dependent on browser version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Instant feedback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Reduces </a:t>
            </a:r>
            <a:r>
              <a:rPr lang="en-US" sz="1800" dirty="0" err="1"/>
              <a:t>postback</a:t>
            </a:r>
            <a:r>
              <a:rPr lang="en-US" sz="1800" dirty="0"/>
              <a:t> cycles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Server-side validation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Repeats all client-side validation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Can validate against stored data</a:t>
            </a:r>
            <a:endParaRPr lang="en-US" sz="2400" dirty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327650" y="2501900"/>
            <a:ext cx="15240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/>
              <a:t>Valid?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327650" y="3873500"/>
            <a:ext cx="15240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/>
              <a:t>Valid?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5251450" y="1206500"/>
            <a:ext cx="1600200" cy="914400"/>
          </a:xfrm>
          <a:prstGeom prst="flowChartManualInpu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/>
              <a:t>User Enters</a:t>
            </a:r>
            <a:br>
              <a:rPr lang="en-US" sz="2400" b="1" dirty="0"/>
            </a:br>
            <a:r>
              <a:rPr lang="en-US" sz="2400" b="1" dirty="0"/>
              <a:t> Data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089650" y="21209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775450" y="29337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No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775450" y="43053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No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89650" y="3314700"/>
            <a:ext cx="55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Yes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089650" y="4610100"/>
            <a:ext cx="55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Yes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89650" y="33401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6851650" y="4283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308850" y="176847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6851650" y="1768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6851650" y="2911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308850" y="1790700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Error </a:t>
            </a:r>
            <a:br>
              <a:rPr lang="en-US" sz="2000" b="1"/>
            </a:br>
            <a:r>
              <a:rPr lang="en-US" sz="2000" b="1"/>
              <a:t>Message</a:t>
            </a: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870450" y="37211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718050" y="3314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Client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718050" y="36957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Server</a:t>
            </a:r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6089650" y="47117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5022850" y="5245100"/>
            <a:ext cx="2133600" cy="685800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/>
              <a:t>Web Application</a:t>
            </a:r>
            <a:br>
              <a:rPr lang="en-US" sz="2400" b="1"/>
            </a:br>
            <a:r>
              <a:rPr lang="en-US" sz="2400" b="1"/>
              <a:t>Processed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Validation Controls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ASP.NET provides validation controls to:</a:t>
            </a:r>
          </a:p>
          <a:p>
            <a:r>
              <a:rPr lang="en-US"/>
              <a:t>Compare values</a:t>
            </a:r>
          </a:p>
          <a:p>
            <a:r>
              <a:rPr lang="en-US"/>
              <a:t>Compare to a custom formula</a:t>
            </a:r>
          </a:p>
          <a:p>
            <a:r>
              <a:rPr lang="en-US"/>
              <a:t>Compare to a range</a:t>
            </a:r>
          </a:p>
          <a:p>
            <a:r>
              <a:rPr lang="en-US"/>
              <a:t>Compare to a regular expression pattern</a:t>
            </a:r>
          </a:p>
          <a:p>
            <a:r>
              <a:rPr lang="en-US"/>
              <a:t>Require user input</a:t>
            </a:r>
          </a:p>
          <a:p>
            <a:r>
              <a:rPr lang="en-US"/>
              <a:t>Summarize the validation controls on a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Lesson: </a:t>
            </a:r>
            <a:r>
              <a:rPr lang="en-US">
                <a:solidFill>
                  <a:schemeClr val="tx1"/>
                </a:solidFill>
              </a:rPr>
              <a:t>Using Validation Controls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19200"/>
            <a:ext cx="7105650" cy="4953000"/>
          </a:xfrm>
        </p:spPr>
        <p:txBody>
          <a:bodyPr/>
          <a:lstStyle/>
          <a:p>
            <a:r>
              <a:rPr lang="en-US" sz="2800" dirty="0"/>
              <a:t>Adding Validation Controls to a Web Form</a:t>
            </a:r>
          </a:p>
          <a:p>
            <a:r>
              <a:rPr lang="en-US" sz="2800" dirty="0"/>
              <a:t>Positioning Validation Controls on a Web Form</a:t>
            </a:r>
          </a:p>
          <a:p>
            <a:r>
              <a:rPr lang="en-US" sz="2800" dirty="0"/>
              <a:t>Combining Validation Controls</a:t>
            </a:r>
          </a:p>
          <a:p>
            <a:r>
              <a:rPr lang="en-US" sz="2800" dirty="0"/>
              <a:t>Input Validation Controls</a:t>
            </a:r>
          </a:p>
          <a:p>
            <a:r>
              <a:rPr lang="en-US" sz="2800" dirty="0"/>
              <a:t>Using the </a:t>
            </a:r>
            <a:r>
              <a:rPr lang="en-US" sz="2800" dirty="0" err="1"/>
              <a:t>RegularExpressionValidator</a:t>
            </a:r>
            <a:r>
              <a:rPr lang="en-US" sz="2800" dirty="0"/>
              <a:t> Control</a:t>
            </a:r>
          </a:p>
          <a:p>
            <a:r>
              <a:rPr lang="en-US" sz="2800" dirty="0"/>
              <a:t>Demonstration: Using Validation Controls</a:t>
            </a:r>
          </a:p>
          <a:p>
            <a:r>
              <a:rPr lang="en-US" sz="2800" dirty="0"/>
              <a:t>Using the </a:t>
            </a:r>
            <a:r>
              <a:rPr lang="en-US" sz="2800" dirty="0" err="1"/>
              <a:t>CustomValidator</a:t>
            </a:r>
            <a:r>
              <a:rPr lang="en-US" sz="2800" dirty="0"/>
              <a:t> Control</a:t>
            </a:r>
          </a:p>
          <a:p>
            <a:r>
              <a:rPr lang="en-US" sz="2800" dirty="0"/>
              <a:t>Demonstration: Using the </a:t>
            </a:r>
            <a:r>
              <a:rPr lang="en-US" sz="2800" dirty="0" err="1"/>
              <a:t>CustomValidator</a:t>
            </a:r>
            <a:r>
              <a:rPr lang="en-US" sz="2800" dirty="0"/>
              <a:t>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Adding Validation Controls to a Web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311275"/>
            <a:ext cx="7105650" cy="4556125"/>
          </a:xfrm>
        </p:spPr>
        <p:txBody>
          <a:bodyPr/>
          <a:lstStyle/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dirty="0"/>
              <a:t>Add a validation control</a:t>
            </a:r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dirty="0"/>
              <a:t>Select the input control to validate</a:t>
            </a:r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dirty="0"/>
              <a:t>Set validation properties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04900" y="3613150"/>
            <a:ext cx="6934200" cy="2559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2000">
                <a:latin typeface="Lucida Sans Typewriter" pitchFamily="49" charset="0"/>
              </a:rPr>
              <a:t>&lt;asp:</a:t>
            </a:r>
            <a:r>
              <a:rPr lang="en-US" sz="2000" i="1">
                <a:latin typeface="Lucida Sans Typewriter" pitchFamily="49" charset="0"/>
              </a:rPr>
              <a:t>Type_of_Validator</a:t>
            </a:r>
            <a:r>
              <a:rPr lang="en-US" sz="2000">
                <a:latin typeface="Lucida Sans Typewriter" pitchFamily="49" charset="0"/>
              </a:rPr>
              <a:t> 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id="</a:t>
            </a:r>
            <a:r>
              <a:rPr lang="en-US" sz="2000" i="1">
                <a:latin typeface="Lucida Sans Typewriter" pitchFamily="49" charset="0"/>
              </a:rPr>
              <a:t>Validator_id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runat="server"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ControlToValidate="</a:t>
            </a:r>
            <a:r>
              <a:rPr lang="en-US" sz="2000" i="1">
                <a:latin typeface="Lucida Sans Typewriter" pitchFamily="49" charset="0"/>
              </a:rPr>
              <a:t>txtName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ErrorMessage="</a:t>
            </a:r>
            <a:r>
              <a:rPr lang="en-US" sz="2000" i="1">
                <a:latin typeface="Lucida Sans Typewriter" pitchFamily="49" charset="0"/>
              </a:rPr>
              <a:t>Message_for_error_summary</a:t>
            </a:r>
            <a:r>
              <a:rPr lang="en-US" sz="2000">
                <a:latin typeface="Lucida Sans Typewriter" pitchFamily="49" charset="0"/>
              </a:rPr>
              <a:t>"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Display="</a:t>
            </a:r>
            <a:r>
              <a:rPr lang="en-US" sz="2000" i="1">
                <a:latin typeface="Lucida Sans Typewriter" pitchFamily="49" charset="0"/>
              </a:rPr>
              <a:t>static|dynamic|none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Text="</a:t>
            </a:r>
            <a:r>
              <a:rPr lang="en-US" sz="2000" i="1">
                <a:latin typeface="Lucida Sans Typewriter" pitchFamily="49" charset="0"/>
              </a:rPr>
              <a:t>Text_to_display_by_input_control</a:t>
            </a:r>
            <a:r>
              <a:rPr lang="en-US" sz="2000">
                <a:latin typeface="Lucida Sans Typewriter" pitchFamily="49" charset="0"/>
              </a:rPr>
              <a:t>"&gt;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&lt;/asp:</a:t>
            </a:r>
            <a:r>
              <a:rPr lang="en-US" sz="2000" i="1">
                <a:latin typeface="Lucida Sans Typewriter" pitchFamily="49" charset="0"/>
              </a:rPr>
              <a:t>Type_of_Validator&gt;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04900" y="2927350"/>
            <a:ext cx="69215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2000" dirty="0">
                <a:latin typeface="Lucida Sans Typewriter" pitchFamily="49" charset="0"/>
              </a:rPr>
              <a:t>&lt;</a:t>
            </a:r>
            <a:r>
              <a:rPr lang="en-US" sz="2000" dirty="0" err="1">
                <a:latin typeface="Lucida Sans Typewriter" pitchFamily="49" charset="0"/>
              </a:rPr>
              <a:t>asp:TextBox</a:t>
            </a:r>
            <a:r>
              <a:rPr lang="en-US" sz="2000" dirty="0">
                <a:latin typeface="Lucida Sans Typewriter" pitchFamily="49" charset="0"/>
              </a:rPr>
              <a:t> id="</a:t>
            </a:r>
            <a:r>
              <a:rPr lang="en-US" sz="2000" i="1" dirty="0" err="1">
                <a:latin typeface="Lucida Sans Typewriter" pitchFamily="49" charset="0"/>
              </a:rPr>
              <a:t>txtName</a:t>
            </a:r>
            <a:r>
              <a:rPr lang="en-US" sz="2000" dirty="0">
                <a:latin typeface="Lucida Sans Typewriter" pitchFamily="49" charset="0"/>
              </a:rPr>
              <a:t>" </a:t>
            </a:r>
            <a:r>
              <a:rPr lang="en-US" sz="2000" dirty="0" err="1">
                <a:latin typeface="Lucida Sans Typewriter" pitchFamily="49" charset="0"/>
              </a:rPr>
              <a:t>runat</a:t>
            </a:r>
            <a:r>
              <a:rPr lang="en-US" sz="2000" dirty="0">
                <a:latin typeface="Lucida Sans Typewriter" pitchFamily="49" charset="0"/>
              </a:rPr>
              <a:t>="server" /&gt;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025525" y="13557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028700" y="19018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028700" y="24384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2" name="Picture 22" descr="M07_Static_position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08300" y="2197100"/>
            <a:ext cx="3851275" cy="1306513"/>
          </a:xfrm>
          <a:noFill/>
          <a:ln/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189913" cy="8413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Positioning Validation Controls on a Web Form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295400"/>
            <a:ext cx="3476625" cy="4556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Create error messages</a:t>
            </a:r>
          </a:p>
          <a:p>
            <a:pPr>
              <a:lnSpc>
                <a:spcPct val="70000"/>
              </a:lnSpc>
            </a:pPr>
            <a:r>
              <a:rPr lang="en-US"/>
              <a:t>Select display mode</a:t>
            </a:r>
          </a:p>
          <a:p>
            <a:pPr lvl="1">
              <a:lnSpc>
                <a:spcPct val="70000"/>
              </a:lnSpc>
            </a:pPr>
            <a:r>
              <a:rPr lang="en-US"/>
              <a:t>Static</a:t>
            </a:r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r>
              <a:rPr lang="en-US"/>
              <a:t>Dynamic</a:t>
            </a:r>
          </a:p>
          <a:p>
            <a:pPr>
              <a:lnSpc>
                <a:spcPct val="70000"/>
              </a:lnSpc>
            </a:pPr>
            <a:endParaRPr lang="en-US"/>
          </a:p>
        </p:txBody>
      </p:sp>
      <p:pic>
        <p:nvPicPr>
          <p:cNvPr id="81935" name="Picture 15" descr="M07_Static_position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191000" y="2679700"/>
            <a:ext cx="3810000" cy="1282700"/>
          </a:xfrm>
          <a:noFill/>
          <a:ln/>
        </p:spPr>
      </p:pic>
      <p:pic>
        <p:nvPicPr>
          <p:cNvPr id="81937" name="Picture 17" descr="M07_Dynamic_positi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114800"/>
            <a:ext cx="3857625" cy="1295400"/>
          </a:xfrm>
          <a:prstGeom prst="rect">
            <a:avLst/>
          </a:prstGeom>
          <a:noFill/>
        </p:spPr>
      </p:pic>
      <p:pic>
        <p:nvPicPr>
          <p:cNvPr id="81938" name="Picture 18" descr="M07_Dynamic_position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648200"/>
            <a:ext cx="3848100" cy="1295400"/>
          </a:xfrm>
          <a:prstGeom prst="rect">
            <a:avLst/>
          </a:prstGeom>
          <a:noFill/>
        </p:spPr>
      </p:pic>
      <p:sp>
        <p:nvSpPr>
          <p:cNvPr id="81939" name="Freeform 19"/>
          <p:cNvSpPr>
            <a:spLocks/>
          </p:cNvSpPr>
          <p:nvPr/>
        </p:nvSpPr>
        <p:spPr bwMode="auto">
          <a:xfrm rot="1838965" flipV="1">
            <a:off x="6429375" y="2452688"/>
            <a:ext cx="725488" cy="3048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81940" name="Freeform 20"/>
          <p:cNvSpPr>
            <a:spLocks/>
          </p:cNvSpPr>
          <p:nvPr/>
        </p:nvSpPr>
        <p:spPr bwMode="auto">
          <a:xfrm rot="2567174" flipV="1">
            <a:off x="6338888" y="4381500"/>
            <a:ext cx="506412" cy="3048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2</TotalTime>
  <Words>486</Words>
  <Application>Microsoft Office PowerPoint</Application>
  <PresentationFormat>On-screen Show (4:3)</PresentationFormat>
  <Paragraphs>160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FSOFTTemplate-</vt:lpstr>
      <vt:lpstr>User Input Validating</vt:lpstr>
      <vt:lpstr>Overview</vt:lpstr>
      <vt:lpstr>Lesson: Overview of User Input Validation</vt:lpstr>
      <vt:lpstr>What Is Input Validation?</vt:lpstr>
      <vt:lpstr>Client-Side and Server-Side Validation</vt:lpstr>
      <vt:lpstr>ASP.NET Validation Controls</vt:lpstr>
      <vt:lpstr>Lesson: Using Validation Controls</vt:lpstr>
      <vt:lpstr>Adding Validation Controls to a Web Form</vt:lpstr>
      <vt:lpstr>Positioning Validation Controls on a Web Form</vt:lpstr>
      <vt:lpstr>Combining Validation Controls</vt:lpstr>
      <vt:lpstr>Input Validation Controls</vt:lpstr>
      <vt:lpstr>Using the RegularExpressionValidator Control</vt:lpstr>
      <vt:lpstr>Demonstration: Using Validation Controls</vt:lpstr>
      <vt:lpstr>Using the CustomValidator Control</vt:lpstr>
      <vt:lpstr>Demonstration: Using the CustomValidator Control</vt:lpstr>
      <vt:lpstr>Lesson: Page Validation </vt:lpstr>
      <vt:lpstr>Using the Page.IsValid Property</vt:lpstr>
      <vt:lpstr>Using the ValidationSummary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7: Validating User Input</dc:title>
  <dc:creator>haipt</dc:creator>
  <cp:lastModifiedBy>Nguyen Trung Kien</cp:lastModifiedBy>
  <cp:revision>5</cp:revision>
  <dcterms:created xsi:type="dcterms:W3CDTF">2011-03-23T16:56:21Z</dcterms:created>
  <dcterms:modified xsi:type="dcterms:W3CDTF">2011-09-15T10:18:35Z</dcterms:modified>
</cp:coreProperties>
</file>